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CE49136-39C1-41FF-A92D-68C53AE97ECB}">
  <a:tblStyle styleId="{ECE49136-39C1-41FF-A92D-68C53AE97EC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Matching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Boyer-Moore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A.J. Craig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COMP261,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535775" y="957175"/>
            <a:ext cx="8044500" cy="35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Table:</a:t>
            </a:r>
          </a:p>
        </p:txBody>
      </p:sp>
      <p:graphicFrame>
        <p:nvGraphicFramePr>
          <p:cNvPr id="130" name="Shape 130"/>
          <p:cNvGraphicFramePr/>
          <p:nvPr/>
        </p:nvGraphicFramePr>
        <p:xfrm>
          <a:off x="1635575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1st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0, s = 4)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Begin matching the string against the text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1st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0, s = 4)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Mismatch on c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Skip ahead in the text by </a:t>
            </a: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max(1, s - table.get(text[t+s]))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= max(1, 4 - (-1)) = 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Now t = 0 + 5 = 5, s = 4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2nd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5, s = 4)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Begin matching characters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2nd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5, s = 4)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Mismatch on b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Skip ahead in the text by </a:t>
            </a: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max(1, s - table.get(text[t+s]))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= max(1, 4 - 3) =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Now t = 5 + 1 = 6, s = 4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3rd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6, s = 4)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6" name="Shape 166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3rd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6, s = 1)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Mismatch on c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Skip ahead in the text by </a:t>
            </a: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max(1, s - table.get(text[t+s]))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= max(1, 1 - (-1)) =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Now t = 6 + 2, s = 4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Shape 173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4th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8, s = 4)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Begin matching character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title"/>
          </p:nvPr>
        </p:nvSpPr>
        <p:spPr>
          <a:xfrm>
            <a:off x="535775" y="494350"/>
            <a:ext cx="80445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		Table: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4th iteration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(t = 8, s = 0)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Successfully match the string, return t=8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2954625" y="16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5340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Shape 187"/>
          <p:cNvGraphicFramePr/>
          <p:nvPr/>
        </p:nvGraphicFramePr>
        <p:xfrm>
          <a:off x="4309325" y="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Boyer-Moore Complexity</a:t>
            </a:r>
          </a:p>
        </p:txBody>
      </p:sp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377300" y="957175"/>
            <a:ext cx="8386500" cy="38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Space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O(M) if table as map, O(L) if table as array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Time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Constant number of operations per iteration of the loop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Worst case: you match every character except the first one and increment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by 1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■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Example: match ‘baaa’ in ‘aaaaaa’’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Doing M comparisons at O(N) positions = O(N*M)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But in practice you will skip over a lot of positions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■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Especially if there are characters not in your string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Improvements: good suffix rule and Galil rules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Boyer-Moore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377300" y="957175"/>
            <a:ext cx="8386500" cy="38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Match backwards, starting from the last character in the string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you mismatch on a character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c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 the text, then reposition so that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aligned with the last occurrence of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in the string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there is no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c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in the string, move the whole string along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Other rules: the “good suffix rule” and “Galil rule”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Won’t cover it, look it up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will look at a simplified version of Boyer-Moore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 to figure out how far ahead to jump?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Store the last index at which every character occurs in the string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Then jump ahead by </a:t>
            </a: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max(1, s - table.get(text[t+s]))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Boyer-Moore: Computing the Table</a:t>
            </a:r>
          </a:p>
        </p:txBody>
      </p:sp>
      <p:sp>
        <p:nvSpPr>
          <p:cNvPr id="85" name="Shape 85"/>
          <p:cNvSpPr txBox="1"/>
          <p:nvPr>
            <p:ph idx="4294967295" type="title"/>
          </p:nvPr>
        </p:nvSpPr>
        <p:spPr>
          <a:xfrm>
            <a:off x="377300" y="957175"/>
            <a:ext cx="8386500" cy="38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 an alphabet of L characters, need to know where in the string each occurs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a character doesn’t occur, store -1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Solution 1: array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Store an array of L characters; O(L) space, O(1) lookup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Table stored in contiguous memory; low overhead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Solution 2: map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Store a map from characters to index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Have a default value for characters not in the string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O(M) space, O(1) lookup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■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Assuming constant-time hashing function for characters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Table may not be stored in contiguous memory; bigger overhead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Boyer-Moore Table</a:t>
            </a:r>
          </a:p>
        </p:txBody>
      </p:sp>
      <p:sp>
        <p:nvSpPr>
          <p:cNvPr id="91" name="Shape 91"/>
          <p:cNvSpPr txBox="1"/>
          <p:nvPr>
            <p:ph idx="4294967295" type="title"/>
          </p:nvPr>
        </p:nvSpPr>
        <p:spPr>
          <a:xfrm>
            <a:off x="377300" y="957175"/>
            <a:ext cx="8386500" cy="38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String: ababca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2" name="Shape 92"/>
          <p:cNvGraphicFramePr/>
          <p:nvPr/>
        </p:nvGraphicFramePr>
        <p:xfrm>
          <a:off x="3804850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Boyer-Moore Table</a:t>
            </a:r>
          </a:p>
        </p:txBody>
      </p:sp>
      <p:sp>
        <p:nvSpPr>
          <p:cNvPr id="98" name="Shape 98"/>
          <p:cNvSpPr txBox="1"/>
          <p:nvPr>
            <p:ph idx="4294967295" type="title"/>
          </p:nvPr>
        </p:nvSpPr>
        <p:spPr>
          <a:xfrm>
            <a:off x="377300" y="957175"/>
            <a:ext cx="8386500" cy="38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String: ababca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3804850" y="2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Boyer-Moore: Constructing the Table</a:t>
            </a:r>
          </a:p>
        </p:txBody>
      </p:sp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377300" y="957175"/>
            <a:ext cx="8386500" cy="38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55000"/>
              <a:buFont typeface="Arial"/>
              <a:buNone/>
            </a:pPr>
            <a:br>
              <a:rPr b="0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000">
                <a:latin typeface="Consolas"/>
                <a:ea typeface="Consolas"/>
                <a:cs typeface="Consolas"/>
                <a:sym typeface="Consolas"/>
              </a:rPr>
              <a:t>makeTable(String string):</a:t>
            </a:r>
            <a:br>
              <a:rPr b="0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000">
                <a:latin typeface="Consolas"/>
                <a:ea typeface="Consolas"/>
                <a:cs typeface="Consolas"/>
                <a:sym typeface="Consolas"/>
              </a:rPr>
              <a:t>	ASCII_SIZE = 256 // number of ASCII characters</a:t>
            </a:r>
            <a:br>
              <a:rPr b="0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000">
                <a:latin typeface="Consolas"/>
                <a:ea typeface="Consolas"/>
                <a:cs typeface="Consolas"/>
                <a:sym typeface="Consolas"/>
              </a:rPr>
              <a:t>	charTable = new int[ASCII_SIZE]</a:t>
            </a:r>
            <a:br>
              <a:rPr b="0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000">
                <a:latin typeface="Consolas"/>
                <a:ea typeface="Consolas"/>
                <a:cs typeface="Consolas"/>
                <a:sym typeface="Consolas"/>
              </a:rPr>
              <a:t>	for i = 0 to ASCII_SIZE - 1 do</a:t>
            </a:r>
            <a:br>
              <a:rPr b="0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000">
                <a:latin typeface="Consolas"/>
                <a:ea typeface="Consolas"/>
                <a:cs typeface="Consolas"/>
                <a:sym typeface="Consolas"/>
              </a:rPr>
              <a:t>		charTable[i] = -1</a:t>
            </a:r>
            <a:br>
              <a:rPr b="0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000">
                <a:latin typeface="Consolas"/>
                <a:ea typeface="Consolas"/>
                <a:cs typeface="Consolas"/>
                <a:sym typeface="Consolas"/>
              </a:rPr>
              <a:t>	for j = 0 to |string| - 1 do</a:t>
            </a:r>
            <a:br>
              <a:rPr b="0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000">
                <a:latin typeface="Consolas"/>
                <a:ea typeface="Consolas"/>
                <a:cs typeface="Consolas"/>
                <a:sym typeface="Consolas"/>
              </a:rPr>
              <a:t>		charTable[string[j]] = j</a:t>
            </a:r>
            <a:br>
              <a:rPr b="0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000">
                <a:latin typeface="Consolas"/>
                <a:ea typeface="Consolas"/>
                <a:cs typeface="Consolas"/>
                <a:sym typeface="Consolas"/>
              </a:rPr>
              <a:t>	return charTable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Boyer-Moore: Constructing the Table</a:t>
            </a:r>
          </a:p>
        </p:txBody>
      </p:sp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377300" y="957175"/>
            <a:ext cx="8386500" cy="38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4444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storing in a map, use a “default map”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Can be done in Java by overriding an implementation of Map, e.g. by using an anonymous inner class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new HashMap&lt;Character, Integer&gt;(){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@Override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public Integer get(Object o) {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Integer result = super.get(o);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if (result == null) return -1; // key not in map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else return result;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Boyer-Moore</a:t>
            </a:r>
          </a:p>
        </p:txBody>
      </p:sp>
      <p:sp>
        <p:nvSpPr>
          <p:cNvPr id="117" name="Shape 117"/>
          <p:cNvSpPr txBox="1"/>
          <p:nvPr>
            <p:ph idx="4294967295" type="title"/>
          </p:nvPr>
        </p:nvSpPr>
        <p:spPr>
          <a:xfrm>
            <a:off x="377300" y="957175"/>
            <a:ext cx="8386500" cy="38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BoyerMoore(text, string):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s = |string| - 1 // begin matching from end of string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t = 0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table = makeTable(string)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while t &lt; |text| do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if string[s] = text[t + s] then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	if s = 0 then return t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	else s--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else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	amt2skip = max(1, s - table.get(text[t+s]))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	t += amt2skip	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		S = |string| - 1</a:t>
            </a:r>
            <a:br>
              <a:rPr b="0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latin typeface="Consolas"/>
                <a:ea typeface="Consolas"/>
                <a:cs typeface="Consolas"/>
                <a:sym typeface="Consolas"/>
              </a:rPr>
              <a:t>	return -1;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title"/>
          </p:nvPr>
        </p:nvSpPr>
        <p:spPr>
          <a:xfrm>
            <a:off x="535775" y="957175"/>
            <a:ext cx="8044500" cy="35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Text: ababcabcababa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String: ababa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Table: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1635575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{ECE49136-39C1-41FF-A92D-68C53AE97ECB}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Shape 124"/>
          <p:cNvSpPr txBox="1"/>
          <p:nvPr>
            <p:ph idx="4294967295" type="title"/>
          </p:nvPr>
        </p:nvSpPr>
        <p:spPr>
          <a:xfrm>
            <a:off x="377300" y="189175"/>
            <a:ext cx="83865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