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F9F9C-1864-496D-90F9-9BF0E9979088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98723A-F97C-47A1-8298-D36203837573}">
      <dgm:prSet/>
      <dgm:spPr/>
      <dgm:t>
        <a:bodyPr/>
        <a:lstStyle/>
        <a:p>
          <a:r>
            <a:rPr lang="it-IT" dirty="0"/>
            <a:t>Forklift operator</a:t>
          </a:r>
          <a:endParaRPr lang="en-US" dirty="0"/>
        </a:p>
      </dgm:t>
    </dgm:pt>
    <dgm:pt modelId="{CDAA70F5-BAF5-4FE3-880F-73082B6D8EEB}" type="parTrans" cxnId="{76FD4CD0-3385-4424-89E8-AA25B7FC4631}">
      <dgm:prSet/>
      <dgm:spPr/>
      <dgm:t>
        <a:bodyPr/>
        <a:lstStyle/>
        <a:p>
          <a:endParaRPr lang="en-US"/>
        </a:p>
      </dgm:t>
    </dgm:pt>
    <dgm:pt modelId="{DF881D18-AFE7-452D-99AB-C0B1CD8D33A5}" type="sibTrans" cxnId="{76FD4CD0-3385-4424-89E8-AA25B7FC463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2B6962D-0B90-4050-8F93-CD292E2B7B8C}">
      <dgm:prSet/>
      <dgm:spPr/>
      <dgm:t>
        <a:bodyPr/>
        <a:lstStyle/>
        <a:p>
          <a:r>
            <a:rPr lang="it-IT"/>
            <a:t>Plant layout</a:t>
          </a:r>
          <a:endParaRPr lang="en-US"/>
        </a:p>
      </dgm:t>
    </dgm:pt>
    <dgm:pt modelId="{EE6C4CEE-B11C-4C84-9641-286A622657A4}" type="parTrans" cxnId="{1F8762A0-93D6-4D81-8158-2A598DF179B5}">
      <dgm:prSet/>
      <dgm:spPr/>
      <dgm:t>
        <a:bodyPr/>
        <a:lstStyle/>
        <a:p>
          <a:endParaRPr lang="en-US"/>
        </a:p>
      </dgm:t>
    </dgm:pt>
    <dgm:pt modelId="{8E46CC5D-0C24-48F5-9034-D8FB1EB335A6}" type="sibTrans" cxnId="{1F8762A0-93D6-4D81-8158-2A598DF179B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3DF9041-01C1-45B2-A305-9D6F18FF799B}">
      <dgm:prSet/>
      <dgm:spPr/>
      <dgm:t>
        <a:bodyPr/>
        <a:lstStyle/>
        <a:p>
          <a:r>
            <a:rPr lang="it-IT" b="1"/>
            <a:t>RFID</a:t>
          </a:r>
          <a:r>
            <a:rPr lang="it-IT"/>
            <a:t> location systems</a:t>
          </a:r>
          <a:endParaRPr lang="en-US"/>
        </a:p>
      </dgm:t>
    </dgm:pt>
    <dgm:pt modelId="{F3060833-1537-4463-89E6-205D97EBCC05}" type="parTrans" cxnId="{6F1D50FE-8BF7-4115-B86D-58837A3B68B5}">
      <dgm:prSet/>
      <dgm:spPr/>
      <dgm:t>
        <a:bodyPr/>
        <a:lstStyle/>
        <a:p>
          <a:endParaRPr lang="en-US"/>
        </a:p>
      </dgm:t>
    </dgm:pt>
    <dgm:pt modelId="{29391AFE-BEF1-4513-8F4B-766309FD17FE}" type="sibTrans" cxnId="{6F1D50FE-8BF7-4115-B86D-58837A3B68B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97562B7-B69B-42C6-BD80-DFCB1C76DED0}">
      <dgm:prSet/>
      <dgm:spPr/>
      <dgm:t>
        <a:bodyPr/>
        <a:lstStyle/>
        <a:p>
          <a:r>
            <a:rPr lang="it-IT"/>
            <a:t>Central processing system</a:t>
          </a:r>
          <a:endParaRPr lang="en-US"/>
        </a:p>
      </dgm:t>
    </dgm:pt>
    <dgm:pt modelId="{6670079D-3EBD-494D-A6D7-6750424494D3}" type="parTrans" cxnId="{AAE29CD7-E3A6-469E-9D0E-3DF8A3E18578}">
      <dgm:prSet/>
      <dgm:spPr/>
      <dgm:t>
        <a:bodyPr/>
        <a:lstStyle/>
        <a:p>
          <a:endParaRPr lang="en-US"/>
        </a:p>
      </dgm:t>
    </dgm:pt>
    <dgm:pt modelId="{45B21E27-A88A-4723-AC7D-105910355A54}" type="sibTrans" cxnId="{AAE29CD7-E3A6-469E-9D0E-3DF8A3E1857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E72E066-8C39-46AA-86E9-3B53F553185C}" type="pres">
      <dgm:prSet presAssocID="{895F9F9C-1864-496D-90F9-9BF0E9979088}" presName="Name0" presStyleCnt="0">
        <dgm:presLayoutVars>
          <dgm:animLvl val="lvl"/>
          <dgm:resizeHandles val="exact"/>
        </dgm:presLayoutVars>
      </dgm:prSet>
      <dgm:spPr/>
    </dgm:pt>
    <dgm:pt modelId="{4EE9CA7F-68DF-4E74-9149-87DBE1694502}" type="pres">
      <dgm:prSet presAssocID="{3398723A-F97C-47A1-8298-D36203837573}" presName="compositeNode" presStyleCnt="0">
        <dgm:presLayoutVars>
          <dgm:bulletEnabled val="1"/>
        </dgm:presLayoutVars>
      </dgm:prSet>
      <dgm:spPr/>
    </dgm:pt>
    <dgm:pt modelId="{BE509676-CC1D-4ECA-883B-95892A9596FF}" type="pres">
      <dgm:prSet presAssocID="{3398723A-F97C-47A1-8298-D36203837573}" presName="bgRect" presStyleLbl="bgAccFollowNode1" presStyleIdx="0" presStyleCnt="4"/>
      <dgm:spPr/>
    </dgm:pt>
    <dgm:pt modelId="{D6955D0C-C8B8-48EB-B88E-2456024BEEB4}" type="pres">
      <dgm:prSet presAssocID="{DF881D18-AFE7-452D-99AB-C0B1CD8D33A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5982C03-CFA5-48C3-AC79-26DF33845CC5}" type="pres">
      <dgm:prSet presAssocID="{3398723A-F97C-47A1-8298-D36203837573}" presName="bottomLine" presStyleLbl="alignNode1" presStyleIdx="1" presStyleCnt="8">
        <dgm:presLayoutVars/>
      </dgm:prSet>
      <dgm:spPr/>
    </dgm:pt>
    <dgm:pt modelId="{5B166DFE-65C6-4B34-89ED-B7732FAF6E31}" type="pres">
      <dgm:prSet presAssocID="{3398723A-F97C-47A1-8298-D36203837573}" presName="nodeText" presStyleLbl="bgAccFollowNode1" presStyleIdx="0" presStyleCnt="4">
        <dgm:presLayoutVars>
          <dgm:bulletEnabled val="1"/>
        </dgm:presLayoutVars>
      </dgm:prSet>
      <dgm:spPr/>
    </dgm:pt>
    <dgm:pt modelId="{C39A2077-7B53-4BCC-A902-F0E53D138C54}" type="pres">
      <dgm:prSet presAssocID="{DF881D18-AFE7-452D-99AB-C0B1CD8D33A5}" presName="sibTrans" presStyleCnt="0"/>
      <dgm:spPr/>
    </dgm:pt>
    <dgm:pt modelId="{D8F4132B-7273-4E62-9A2F-C98934006E39}" type="pres">
      <dgm:prSet presAssocID="{62B6962D-0B90-4050-8F93-CD292E2B7B8C}" presName="compositeNode" presStyleCnt="0">
        <dgm:presLayoutVars>
          <dgm:bulletEnabled val="1"/>
        </dgm:presLayoutVars>
      </dgm:prSet>
      <dgm:spPr/>
    </dgm:pt>
    <dgm:pt modelId="{7997993E-761E-4827-B073-F97549203353}" type="pres">
      <dgm:prSet presAssocID="{62B6962D-0B90-4050-8F93-CD292E2B7B8C}" presName="bgRect" presStyleLbl="bgAccFollowNode1" presStyleIdx="1" presStyleCnt="4"/>
      <dgm:spPr/>
    </dgm:pt>
    <dgm:pt modelId="{D9B92CB3-E506-40E1-94A1-13EBCAC3E1A0}" type="pres">
      <dgm:prSet presAssocID="{8E46CC5D-0C24-48F5-9034-D8FB1EB335A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97A3DA6-2F1C-48BA-B55A-1BF216982398}" type="pres">
      <dgm:prSet presAssocID="{62B6962D-0B90-4050-8F93-CD292E2B7B8C}" presName="bottomLine" presStyleLbl="alignNode1" presStyleIdx="3" presStyleCnt="8">
        <dgm:presLayoutVars/>
      </dgm:prSet>
      <dgm:spPr/>
    </dgm:pt>
    <dgm:pt modelId="{722D5D5D-B5E1-4F09-8A22-FDD658734AB9}" type="pres">
      <dgm:prSet presAssocID="{62B6962D-0B90-4050-8F93-CD292E2B7B8C}" presName="nodeText" presStyleLbl="bgAccFollowNode1" presStyleIdx="1" presStyleCnt="4">
        <dgm:presLayoutVars>
          <dgm:bulletEnabled val="1"/>
        </dgm:presLayoutVars>
      </dgm:prSet>
      <dgm:spPr/>
    </dgm:pt>
    <dgm:pt modelId="{6AC1401B-B2CA-4CD3-AD39-6154231AFD2D}" type="pres">
      <dgm:prSet presAssocID="{8E46CC5D-0C24-48F5-9034-D8FB1EB335A6}" presName="sibTrans" presStyleCnt="0"/>
      <dgm:spPr/>
    </dgm:pt>
    <dgm:pt modelId="{85F06015-37B6-4CA2-A5D6-D57690CD8934}" type="pres">
      <dgm:prSet presAssocID="{03DF9041-01C1-45B2-A305-9D6F18FF799B}" presName="compositeNode" presStyleCnt="0">
        <dgm:presLayoutVars>
          <dgm:bulletEnabled val="1"/>
        </dgm:presLayoutVars>
      </dgm:prSet>
      <dgm:spPr/>
    </dgm:pt>
    <dgm:pt modelId="{6EF6F9E5-11E9-4CB7-93D3-B3AC294010B7}" type="pres">
      <dgm:prSet presAssocID="{03DF9041-01C1-45B2-A305-9D6F18FF799B}" presName="bgRect" presStyleLbl="bgAccFollowNode1" presStyleIdx="2" presStyleCnt="4"/>
      <dgm:spPr/>
    </dgm:pt>
    <dgm:pt modelId="{5FEE7288-C69A-4A18-B974-0FDFDA6610AA}" type="pres">
      <dgm:prSet presAssocID="{29391AFE-BEF1-4513-8F4B-766309FD17F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6A128DF-816E-4952-B4BE-76AE6BBB7E68}" type="pres">
      <dgm:prSet presAssocID="{03DF9041-01C1-45B2-A305-9D6F18FF799B}" presName="bottomLine" presStyleLbl="alignNode1" presStyleIdx="5" presStyleCnt="8">
        <dgm:presLayoutVars/>
      </dgm:prSet>
      <dgm:spPr/>
    </dgm:pt>
    <dgm:pt modelId="{F26F1762-CB43-4381-89A8-F1A74304376C}" type="pres">
      <dgm:prSet presAssocID="{03DF9041-01C1-45B2-A305-9D6F18FF799B}" presName="nodeText" presStyleLbl="bgAccFollowNode1" presStyleIdx="2" presStyleCnt="4">
        <dgm:presLayoutVars>
          <dgm:bulletEnabled val="1"/>
        </dgm:presLayoutVars>
      </dgm:prSet>
      <dgm:spPr/>
    </dgm:pt>
    <dgm:pt modelId="{6A0F54E0-BA71-417A-9F55-40B173AFFEB7}" type="pres">
      <dgm:prSet presAssocID="{29391AFE-BEF1-4513-8F4B-766309FD17FE}" presName="sibTrans" presStyleCnt="0"/>
      <dgm:spPr/>
    </dgm:pt>
    <dgm:pt modelId="{6E3603C1-A1A0-409E-957C-1D885B7AC7FB}" type="pres">
      <dgm:prSet presAssocID="{897562B7-B69B-42C6-BD80-DFCB1C76DED0}" presName="compositeNode" presStyleCnt="0">
        <dgm:presLayoutVars>
          <dgm:bulletEnabled val="1"/>
        </dgm:presLayoutVars>
      </dgm:prSet>
      <dgm:spPr/>
    </dgm:pt>
    <dgm:pt modelId="{6804C8C8-5A20-4458-9CB9-329DFE4185C8}" type="pres">
      <dgm:prSet presAssocID="{897562B7-B69B-42C6-BD80-DFCB1C76DED0}" presName="bgRect" presStyleLbl="bgAccFollowNode1" presStyleIdx="3" presStyleCnt="4"/>
      <dgm:spPr/>
    </dgm:pt>
    <dgm:pt modelId="{A766460E-BE09-4CFB-B83A-EAC8C22EDD77}" type="pres">
      <dgm:prSet presAssocID="{45B21E27-A88A-4723-AC7D-105910355A5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4989B6D-2F6C-45A2-915B-433D7A395776}" type="pres">
      <dgm:prSet presAssocID="{897562B7-B69B-42C6-BD80-DFCB1C76DED0}" presName="bottomLine" presStyleLbl="alignNode1" presStyleIdx="7" presStyleCnt="8">
        <dgm:presLayoutVars/>
      </dgm:prSet>
      <dgm:spPr/>
    </dgm:pt>
    <dgm:pt modelId="{328C6430-B439-4352-8644-2FAE2223C1FF}" type="pres">
      <dgm:prSet presAssocID="{897562B7-B69B-42C6-BD80-DFCB1C76DED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EB34A0E-4A38-4419-9194-7F937AEB1354}" type="presOf" srcId="{29391AFE-BEF1-4513-8F4B-766309FD17FE}" destId="{5FEE7288-C69A-4A18-B974-0FDFDA6610AA}" srcOrd="0" destOrd="0" presId="urn:microsoft.com/office/officeart/2016/7/layout/BasicLinearProcessNumbered"/>
    <dgm:cxn modelId="{7CF1B50F-23D6-4DC0-8D4B-8CEDEB606F88}" type="presOf" srcId="{897562B7-B69B-42C6-BD80-DFCB1C76DED0}" destId="{328C6430-B439-4352-8644-2FAE2223C1FF}" srcOrd="1" destOrd="0" presId="urn:microsoft.com/office/officeart/2016/7/layout/BasicLinearProcessNumbered"/>
    <dgm:cxn modelId="{AD40212B-E34F-49E4-9C71-725595511364}" type="presOf" srcId="{895F9F9C-1864-496D-90F9-9BF0E9979088}" destId="{2E72E066-8C39-46AA-86E9-3B53F553185C}" srcOrd="0" destOrd="0" presId="urn:microsoft.com/office/officeart/2016/7/layout/BasicLinearProcessNumbered"/>
    <dgm:cxn modelId="{6611FD39-07DA-4B62-94EA-2323F4F153C3}" type="presOf" srcId="{62B6962D-0B90-4050-8F93-CD292E2B7B8C}" destId="{7997993E-761E-4827-B073-F97549203353}" srcOrd="0" destOrd="0" presId="urn:microsoft.com/office/officeart/2016/7/layout/BasicLinearProcessNumbered"/>
    <dgm:cxn modelId="{C5BF9F44-9AD3-4E9A-B6ED-522E22B8CA93}" type="presOf" srcId="{3398723A-F97C-47A1-8298-D36203837573}" destId="{BE509676-CC1D-4ECA-883B-95892A9596FF}" srcOrd="0" destOrd="0" presId="urn:microsoft.com/office/officeart/2016/7/layout/BasicLinearProcessNumbered"/>
    <dgm:cxn modelId="{E84FDD64-1C32-4580-9FC2-5159C7D8A6D3}" type="presOf" srcId="{DF881D18-AFE7-452D-99AB-C0B1CD8D33A5}" destId="{D6955D0C-C8B8-48EB-B88E-2456024BEEB4}" srcOrd="0" destOrd="0" presId="urn:microsoft.com/office/officeart/2016/7/layout/BasicLinearProcessNumbered"/>
    <dgm:cxn modelId="{5DF60B7E-130D-4376-8705-847BD4AC5D95}" type="presOf" srcId="{45B21E27-A88A-4723-AC7D-105910355A54}" destId="{A766460E-BE09-4CFB-B83A-EAC8C22EDD77}" srcOrd="0" destOrd="0" presId="urn:microsoft.com/office/officeart/2016/7/layout/BasicLinearProcessNumbered"/>
    <dgm:cxn modelId="{9912F785-C5AC-47D3-9470-589B33FB30D7}" type="presOf" srcId="{8E46CC5D-0C24-48F5-9034-D8FB1EB335A6}" destId="{D9B92CB3-E506-40E1-94A1-13EBCAC3E1A0}" srcOrd="0" destOrd="0" presId="urn:microsoft.com/office/officeart/2016/7/layout/BasicLinearProcessNumbered"/>
    <dgm:cxn modelId="{1F8762A0-93D6-4D81-8158-2A598DF179B5}" srcId="{895F9F9C-1864-496D-90F9-9BF0E9979088}" destId="{62B6962D-0B90-4050-8F93-CD292E2B7B8C}" srcOrd="1" destOrd="0" parTransId="{EE6C4CEE-B11C-4C84-9641-286A622657A4}" sibTransId="{8E46CC5D-0C24-48F5-9034-D8FB1EB335A6}"/>
    <dgm:cxn modelId="{C100DCA8-251B-4E6E-B899-103B40ECBFB9}" type="presOf" srcId="{03DF9041-01C1-45B2-A305-9D6F18FF799B}" destId="{6EF6F9E5-11E9-4CB7-93D3-B3AC294010B7}" srcOrd="0" destOrd="0" presId="urn:microsoft.com/office/officeart/2016/7/layout/BasicLinearProcessNumbered"/>
    <dgm:cxn modelId="{8D95F0AE-2F27-4CFE-A9DD-811F5C4F3B7F}" type="presOf" srcId="{62B6962D-0B90-4050-8F93-CD292E2B7B8C}" destId="{722D5D5D-B5E1-4F09-8A22-FDD658734AB9}" srcOrd="1" destOrd="0" presId="urn:microsoft.com/office/officeart/2016/7/layout/BasicLinearProcessNumbered"/>
    <dgm:cxn modelId="{763C15C4-CBB7-4C3B-ABAC-17E85758A0DC}" type="presOf" srcId="{897562B7-B69B-42C6-BD80-DFCB1C76DED0}" destId="{6804C8C8-5A20-4458-9CB9-329DFE4185C8}" srcOrd="0" destOrd="0" presId="urn:microsoft.com/office/officeart/2016/7/layout/BasicLinearProcessNumbered"/>
    <dgm:cxn modelId="{76FD4CD0-3385-4424-89E8-AA25B7FC4631}" srcId="{895F9F9C-1864-496D-90F9-9BF0E9979088}" destId="{3398723A-F97C-47A1-8298-D36203837573}" srcOrd="0" destOrd="0" parTransId="{CDAA70F5-BAF5-4FE3-880F-73082B6D8EEB}" sibTransId="{DF881D18-AFE7-452D-99AB-C0B1CD8D33A5}"/>
    <dgm:cxn modelId="{AAE29CD7-E3A6-469E-9D0E-3DF8A3E18578}" srcId="{895F9F9C-1864-496D-90F9-9BF0E9979088}" destId="{897562B7-B69B-42C6-BD80-DFCB1C76DED0}" srcOrd="3" destOrd="0" parTransId="{6670079D-3EBD-494D-A6D7-6750424494D3}" sibTransId="{45B21E27-A88A-4723-AC7D-105910355A54}"/>
    <dgm:cxn modelId="{51E4F5D8-E103-4094-8E9A-D6818D02D8CA}" type="presOf" srcId="{3398723A-F97C-47A1-8298-D36203837573}" destId="{5B166DFE-65C6-4B34-89ED-B7732FAF6E31}" srcOrd="1" destOrd="0" presId="urn:microsoft.com/office/officeart/2016/7/layout/BasicLinearProcessNumbered"/>
    <dgm:cxn modelId="{F836E5E7-B1B6-4EE5-BB54-58CFCA2C65D1}" type="presOf" srcId="{03DF9041-01C1-45B2-A305-9D6F18FF799B}" destId="{F26F1762-CB43-4381-89A8-F1A74304376C}" srcOrd="1" destOrd="0" presId="urn:microsoft.com/office/officeart/2016/7/layout/BasicLinearProcessNumbered"/>
    <dgm:cxn modelId="{6F1D50FE-8BF7-4115-B86D-58837A3B68B5}" srcId="{895F9F9C-1864-496D-90F9-9BF0E9979088}" destId="{03DF9041-01C1-45B2-A305-9D6F18FF799B}" srcOrd="2" destOrd="0" parTransId="{F3060833-1537-4463-89E6-205D97EBCC05}" sibTransId="{29391AFE-BEF1-4513-8F4B-766309FD17FE}"/>
    <dgm:cxn modelId="{869E45A4-93F8-4A50-94CE-AAF9182CAA20}" type="presParOf" srcId="{2E72E066-8C39-46AA-86E9-3B53F553185C}" destId="{4EE9CA7F-68DF-4E74-9149-87DBE1694502}" srcOrd="0" destOrd="0" presId="urn:microsoft.com/office/officeart/2016/7/layout/BasicLinearProcessNumbered"/>
    <dgm:cxn modelId="{5EA49D48-F653-46F6-A6DB-DBA13BA8F6A7}" type="presParOf" srcId="{4EE9CA7F-68DF-4E74-9149-87DBE1694502}" destId="{BE509676-CC1D-4ECA-883B-95892A9596FF}" srcOrd="0" destOrd="0" presId="urn:microsoft.com/office/officeart/2016/7/layout/BasicLinearProcessNumbered"/>
    <dgm:cxn modelId="{5A9DB2F8-8F4A-48AF-91B9-E2B4123EE2A5}" type="presParOf" srcId="{4EE9CA7F-68DF-4E74-9149-87DBE1694502}" destId="{D6955D0C-C8B8-48EB-B88E-2456024BEEB4}" srcOrd="1" destOrd="0" presId="urn:microsoft.com/office/officeart/2016/7/layout/BasicLinearProcessNumbered"/>
    <dgm:cxn modelId="{2EC3E120-6075-4C87-8843-69E3276FF8DE}" type="presParOf" srcId="{4EE9CA7F-68DF-4E74-9149-87DBE1694502}" destId="{D5982C03-CFA5-48C3-AC79-26DF33845CC5}" srcOrd="2" destOrd="0" presId="urn:microsoft.com/office/officeart/2016/7/layout/BasicLinearProcessNumbered"/>
    <dgm:cxn modelId="{85C1C66D-33E0-405C-919C-720E09EDAB2A}" type="presParOf" srcId="{4EE9CA7F-68DF-4E74-9149-87DBE1694502}" destId="{5B166DFE-65C6-4B34-89ED-B7732FAF6E31}" srcOrd="3" destOrd="0" presId="urn:microsoft.com/office/officeart/2016/7/layout/BasicLinearProcessNumbered"/>
    <dgm:cxn modelId="{8AC8A9C3-548A-4B8D-A130-FE35CDA08662}" type="presParOf" srcId="{2E72E066-8C39-46AA-86E9-3B53F553185C}" destId="{C39A2077-7B53-4BCC-A902-F0E53D138C54}" srcOrd="1" destOrd="0" presId="urn:microsoft.com/office/officeart/2016/7/layout/BasicLinearProcessNumbered"/>
    <dgm:cxn modelId="{0427E5F3-53EE-4C4F-AA7B-DA85F15F5708}" type="presParOf" srcId="{2E72E066-8C39-46AA-86E9-3B53F553185C}" destId="{D8F4132B-7273-4E62-9A2F-C98934006E39}" srcOrd="2" destOrd="0" presId="urn:microsoft.com/office/officeart/2016/7/layout/BasicLinearProcessNumbered"/>
    <dgm:cxn modelId="{76607AA1-3F75-45AB-9118-EF1BF63E874A}" type="presParOf" srcId="{D8F4132B-7273-4E62-9A2F-C98934006E39}" destId="{7997993E-761E-4827-B073-F97549203353}" srcOrd="0" destOrd="0" presId="urn:microsoft.com/office/officeart/2016/7/layout/BasicLinearProcessNumbered"/>
    <dgm:cxn modelId="{7567D97D-5DBB-43A7-971B-A245A3AAFFC5}" type="presParOf" srcId="{D8F4132B-7273-4E62-9A2F-C98934006E39}" destId="{D9B92CB3-E506-40E1-94A1-13EBCAC3E1A0}" srcOrd="1" destOrd="0" presId="urn:microsoft.com/office/officeart/2016/7/layout/BasicLinearProcessNumbered"/>
    <dgm:cxn modelId="{540279A5-6FFE-4DB5-B58D-C4D120B0660E}" type="presParOf" srcId="{D8F4132B-7273-4E62-9A2F-C98934006E39}" destId="{597A3DA6-2F1C-48BA-B55A-1BF216982398}" srcOrd="2" destOrd="0" presId="urn:microsoft.com/office/officeart/2016/7/layout/BasicLinearProcessNumbered"/>
    <dgm:cxn modelId="{51F51837-F21F-495C-B5CA-CBDD93C253FE}" type="presParOf" srcId="{D8F4132B-7273-4E62-9A2F-C98934006E39}" destId="{722D5D5D-B5E1-4F09-8A22-FDD658734AB9}" srcOrd="3" destOrd="0" presId="urn:microsoft.com/office/officeart/2016/7/layout/BasicLinearProcessNumbered"/>
    <dgm:cxn modelId="{E0A853C6-58BD-4D5E-A3F9-DEEDC9DD57D5}" type="presParOf" srcId="{2E72E066-8C39-46AA-86E9-3B53F553185C}" destId="{6AC1401B-B2CA-4CD3-AD39-6154231AFD2D}" srcOrd="3" destOrd="0" presId="urn:microsoft.com/office/officeart/2016/7/layout/BasicLinearProcessNumbered"/>
    <dgm:cxn modelId="{EA693F84-AE6F-4A06-AD4B-2A2E76C878A2}" type="presParOf" srcId="{2E72E066-8C39-46AA-86E9-3B53F553185C}" destId="{85F06015-37B6-4CA2-A5D6-D57690CD8934}" srcOrd="4" destOrd="0" presId="urn:microsoft.com/office/officeart/2016/7/layout/BasicLinearProcessNumbered"/>
    <dgm:cxn modelId="{9FA8EA5B-F94A-4619-8E8E-16F601FA4396}" type="presParOf" srcId="{85F06015-37B6-4CA2-A5D6-D57690CD8934}" destId="{6EF6F9E5-11E9-4CB7-93D3-B3AC294010B7}" srcOrd="0" destOrd="0" presId="urn:microsoft.com/office/officeart/2016/7/layout/BasicLinearProcessNumbered"/>
    <dgm:cxn modelId="{E1917FDD-ACF6-4E1E-A1E2-242DB61BAFD5}" type="presParOf" srcId="{85F06015-37B6-4CA2-A5D6-D57690CD8934}" destId="{5FEE7288-C69A-4A18-B974-0FDFDA6610AA}" srcOrd="1" destOrd="0" presId="urn:microsoft.com/office/officeart/2016/7/layout/BasicLinearProcessNumbered"/>
    <dgm:cxn modelId="{1FB39FF6-FC8B-4EBC-894F-FA6F3FB5D9B3}" type="presParOf" srcId="{85F06015-37B6-4CA2-A5D6-D57690CD8934}" destId="{06A128DF-816E-4952-B4BE-76AE6BBB7E68}" srcOrd="2" destOrd="0" presId="urn:microsoft.com/office/officeart/2016/7/layout/BasicLinearProcessNumbered"/>
    <dgm:cxn modelId="{52650968-0A12-403A-871C-B85517F83093}" type="presParOf" srcId="{85F06015-37B6-4CA2-A5D6-D57690CD8934}" destId="{F26F1762-CB43-4381-89A8-F1A74304376C}" srcOrd="3" destOrd="0" presId="urn:microsoft.com/office/officeart/2016/7/layout/BasicLinearProcessNumbered"/>
    <dgm:cxn modelId="{E0D0B7B1-DE17-4BED-8FBE-2FB724FFEBDF}" type="presParOf" srcId="{2E72E066-8C39-46AA-86E9-3B53F553185C}" destId="{6A0F54E0-BA71-417A-9F55-40B173AFFEB7}" srcOrd="5" destOrd="0" presId="urn:microsoft.com/office/officeart/2016/7/layout/BasicLinearProcessNumbered"/>
    <dgm:cxn modelId="{112A81AA-5540-4A37-B9A8-BA9B1F79FDB9}" type="presParOf" srcId="{2E72E066-8C39-46AA-86E9-3B53F553185C}" destId="{6E3603C1-A1A0-409E-957C-1D885B7AC7FB}" srcOrd="6" destOrd="0" presId="urn:microsoft.com/office/officeart/2016/7/layout/BasicLinearProcessNumbered"/>
    <dgm:cxn modelId="{B7523770-45CE-4AF5-9010-E016CFA57CFF}" type="presParOf" srcId="{6E3603C1-A1A0-409E-957C-1D885B7AC7FB}" destId="{6804C8C8-5A20-4458-9CB9-329DFE4185C8}" srcOrd="0" destOrd="0" presId="urn:microsoft.com/office/officeart/2016/7/layout/BasicLinearProcessNumbered"/>
    <dgm:cxn modelId="{BD835FBC-40BF-48F8-A9A9-F251BFCE38AF}" type="presParOf" srcId="{6E3603C1-A1A0-409E-957C-1D885B7AC7FB}" destId="{A766460E-BE09-4CFB-B83A-EAC8C22EDD77}" srcOrd="1" destOrd="0" presId="urn:microsoft.com/office/officeart/2016/7/layout/BasicLinearProcessNumbered"/>
    <dgm:cxn modelId="{71B51665-EB3A-45CC-96F2-F5E9EE57CC41}" type="presParOf" srcId="{6E3603C1-A1A0-409E-957C-1D885B7AC7FB}" destId="{04989B6D-2F6C-45A2-915B-433D7A395776}" srcOrd="2" destOrd="0" presId="urn:microsoft.com/office/officeart/2016/7/layout/BasicLinearProcessNumbered"/>
    <dgm:cxn modelId="{2F1ADE43-D6BE-456D-8798-1FC7D084477F}" type="presParOf" srcId="{6E3603C1-A1A0-409E-957C-1D885B7AC7FB}" destId="{328C6430-B439-4352-8644-2FAE2223C1F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09676-CC1D-4ECA-883B-95892A9596FF}">
      <dsp:nvSpPr>
        <dsp:cNvPr id="0" name=""/>
        <dsp:cNvSpPr/>
      </dsp:nvSpPr>
      <dsp:spPr>
        <a:xfrm>
          <a:off x="3006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Forklift operator</a:t>
          </a:r>
          <a:endParaRPr lang="en-US" sz="2600" kern="1200" dirty="0"/>
        </a:p>
      </dsp:txBody>
      <dsp:txXfrm>
        <a:off x="3006" y="1180944"/>
        <a:ext cx="2385020" cy="1864648"/>
      </dsp:txXfrm>
    </dsp:sp>
    <dsp:sp modelId="{D6955D0C-C8B8-48EB-B88E-2456024BEEB4}">
      <dsp:nvSpPr>
        <dsp:cNvPr id="0" name=""/>
        <dsp:cNvSpPr/>
      </dsp:nvSpPr>
      <dsp:spPr>
        <a:xfrm>
          <a:off x="729354" y="310774"/>
          <a:ext cx="932324" cy="9323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5890" y="447310"/>
        <a:ext cx="659252" cy="659252"/>
      </dsp:txXfrm>
    </dsp:sp>
    <dsp:sp modelId="{D5982C03-CFA5-48C3-AC79-26DF33845CC5}">
      <dsp:nvSpPr>
        <dsp:cNvPr id="0" name=""/>
        <dsp:cNvSpPr/>
      </dsp:nvSpPr>
      <dsp:spPr>
        <a:xfrm>
          <a:off x="3006" y="3107676"/>
          <a:ext cx="2385020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7993E-761E-4827-B073-F97549203353}">
      <dsp:nvSpPr>
        <dsp:cNvPr id="0" name=""/>
        <dsp:cNvSpPr/>
      </dsp:nvSpPr>
      <dsp:spPr>
        <a:xfrm>
          <a:off x="2626528" y="0"/>
          <a:ext cx="2385020" cy="31077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Plant layout</a:t>
          </a:r>
          <a:endParaRPr lang="en-US" sz="2600" kern="1200"/>
        </a:p>
      </dsp:txBody>
      <dsp:txXfrm>
        <a:off x="2626528" y="1180944"/>
        <a:ext cx="2385020" cy="1864648"/>
      </dsp:txXfrm>
    </dsp:sp>
    <dsp:sp modelId="{D9B92CB3-E506-40E1-94A1-13EBCAC3E1A0}">
      <dsp:nvSpPr>
        <dsp:cNvPr id="0" name=""/>
        <dsp:cNvSpPr/>
      </dsp:nvSpPr>
      <dsp:spPr>
        <a:xfrm>
          <a:off x="3352876" y="310774"/>
          <a:ext cx="932324" cy="9323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89412" y="447310"/>
        <a:ext cx="659252" cy="659252"/>
      </dsp:txXfrm>
    </dsp:sp>
    <dsp:sp modelId="{597A3DA6-2F1C-48BA-B55A-1BF216982398}">
      <dsp:nvSpPr>
        <dsp:cNvPr id="0" name=""/>
        <dsp:cNvSpPr/>
      </dsp:nvSpPr>
      <dsp:spPr>
        <a:xfrm>
          <a:off x="2626528" y="3107676"/>
          <a:ext cx="2385020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F6F9E5-11E9-4CB7-93D3-B3AC294010B7}">
      <dsp:nvSpPr>
        <dsp:cNvPr id="0" name=""/>
        <dsp:cNvSpPr/>
      </dsp:nvSpPr>
      <dsp:spPr>
        <a:xfrm>
          <a:off x="5250051" y="0"/>
          <a:ext cx="2385020" cy="31077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1" kern="1200"/>
            <a:t>RFID</a:t>
          </a:r>
          <a:r>
            <a:rPr lang="it-IT" sz="2600" kern="1200"/>
            <a:t> location systems</a:t>
          </a:r>
          <a:endParaRPr lang="en-US" sz="2600" kern="1200"/>
        </a:p>
      </dsp:txBody>
      <dsp:txXfrm>
        <a:off x="5250051" y="1180944"/>
        <a:ext cx="2385020" cy="1864648"/>
      </dsp:txXfrm>
    </dsp:sp>
    <dsp:sp modelId="{5FEE7288-C69A-4A18-B974-0FDFDA6610AA}">
      <dsp:nvSpPr>
        <dsp:cNvPr id="0" name=""/>
        <dsp:cNvSpPr/>
      </dsp:nvSpPr>
      <dsp:spPr>
        <a:xfrm>
          <a:off x="5976398" y="310774"/>
          <a:ext cx="932324" cy="9323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2934" y="447310"/>
        <a:ext cx="659252" cy="659252"/>
      </dsp:txXfrm>
    </dsp:sp>
    <dsp:sp modelId="{06A128DF-816E-4952-B4BE-76AE6BBB7E68}">
      <dsp:nvSpPr>
        <dsp:cNvPr id="0" name=""/>
        <dsp:cNvSpPr/>
      </dsp:nvSpPr>
      <dsp:spPr>
        <a:xfrm>
          <a:off x="5250051" y="3107676"/>
          <a:ext cx="238502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04C8C8-5A20-4458-9CB9-329DFE4185C8}">
      <dsp:nvSpPr>
        <dsp:cNvPr id="0" name=""/>
        <dsp:cNvSpPr/>
      </dsp:nvSpPr>
      <dsp:spPr>
        <a:xfrm>
          <a:off x="7873573" y="0"/>
          <a:ext cx="2385020" cy="31077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Central processing system</a:t>
          </a:r>
          <a:endParaRPr lang="en-US" sz="2600" kern="1200"/>
        </a:p>
      </dsp:txBody>
      <dsp:txXfrm>
        <a:off x="7873573" y="1180944"/>
        <a:ext cx="2385020" cy="1864648"/>
      </dsp:txXfrm>
    </dsp:sp>
    <dsp:sp modelId="{A766460E-BE09-4CFB-B83A-EAC8C22EDD77}">
      <dsp:nvSpPr>
        <dsp:cNvPr id="0" name=""/>
        <dsp:cNvSpPr/>
      </dsp:nvSpPr>
      <dsp:spPr>
        <a:xfrm>
          <a:off x="8599921" y="310774"/>
          <a:ext cx="932324" cy="9323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6457" y="447310"/>
        <a:ext cx="659252" cy="659252"/>
      </dsp:txXfrm>
    </dsp:sp>
    <dsp:sp modelId="{04989B6D-2F6C-45A2-915B-433D7A395776}">
      <dsp:nvSpPr>
        <dsp:cNvPr id="0" name=""/>
        <dsp:cNvSpPr/>
      </dsp:nvSpPr>
      <dsp:spPr>
        <a:xfrm>
          <a:off x="7873573" y="3107676"/>
          <a:ext cx="2385020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60791-8E4F-4EC4-9BDE-A6895E0E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9189720" cy="1645920"/>
          </a:xfrm>
        </p:spPr>
        <p:txBody>
          <a:bodyPr/>
          <a:lstStyle/>
          <a:p>
            <a:r>
              <a:rPr lang="it-IT" dirty="0"/>
              <a:t>Warehouse TRIP planner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ADFDAB-1276-48C7-8FD0-9D33720DA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1800" b="1" dirty="0"/>
              <a:t>Ubiquitous Computing</a:t>
            </a:r>
          </a:p>
          <a:p>
            <a:endParaRPr lang="it-IT" sz="1800" b="1" dirty="0"/>
          </a:p>
          <a:p>
            <a:r>
              <a:rPr lang="it-IT" sz="1600" i="1" dirty="0"/>
              <a:t>Catherine Rakama, Matteo Zavagno</a:t>
            </a:r>
          </a:p>
        </p:txBody>
      </p:sp>
    </p:spTree>
    <p:extLst>
      <p:ext uri="{BB962C8B-B14F-4D97-AF65-F5344CB8AC3E}">
        <p14:creationId xmlns:p14="http://schemas.microsoft.com/office/powerpoint/2010/main" val="122512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62967-9C5F-459B-9AA0-22C46D70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7C3223-7A8F-4CEC-A56C-ED27A830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822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isultati immagini per tracking people tools">
            <a:extLst>
              <a:ext uri="{FF2B5EF4-FFF2-40B4-BE49-F238E27FC236}">
                <a16:creationId xmlns:a16="http://schemas.microsoft.com/office/drawing/2014/main" id="{8CD75B8E-29C9-4DE3-8261-7BAE23DD0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0" y="2725995"/>
            <a:ext cx="512064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6544396-74F4-44E5-80A4-CF1FE753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For the future:</a:t>
            </a:r>
            <a:br>
              <a:rPr lang="it-IT" dirty="0"/>
            </a:br>
            <a:r>
              <a:rPr lang="it-IT" dirty="0" err="1"/>
              <a:t>Expanding</a:t>
            </a:r>
            <a:r>
              <a:rPr lang="it-IT" dirty="0"/>
              <a:t> the </a:t>
            </a:r>
            <a:r>
              <a:rPr lang="it-IT" dirty="0" err="1"/>
              <a:t>routing</a:t>
            </a:r>
            <a:r>
              <a:rPr lang="it-IT" dirty="0"/>
              <a:t> system to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525F8-5B18-46BA-8B62-83855166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4649956" cy="3101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Tracking, </a:t>
            </a:r>
            <a:r>
              <a:rPr lang="it-IT" dirty="0" err="1"/>
              <a:t>through</a:t>
            </a:r>
            <a:r>
              <a:rPr lang="it-IT" dirty="0"/>
              <a:t> RFID,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goods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:</a:t>
            </a:r>
          </a:p>
          <a:p>
            <a:pPr algn="just"/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</a:t>
            </a:r>
            <a:r>
              <a:rPr lang="it-IT" dirty="0" err="1"/>
              <a:t>tools</a:t>
            </a:r>
            <a:endParaRPr lang="it-IT" dirty="0"/>
          </a:p>
          <a:p>
            <a:pPr algn="just"/>
            <a:r>
              <a:rPr lang="it-IT" dirty="0"/>
              <a:t>People (</a:t>
            </a:r>
            <a:r>
              <a:rPr lang="it-IT" dirty="0" err="1"/>
              <a:t>responsibles</a:t>
            </a:r>
            <a:r>
              <a:rPr lang="it-IT" dirty="0"/>
              <a:t>)</a:t>
            </a:r>
          </a:p>
          <a:p>
            <a:pPr algn="just"/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useful</a:t>
            </a: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From the </a:t>
            </a:r>
            <a:r>
              <a:rPr lang="it-IT" dirty="0" err="1"/>
              <a:t>system’s</a:t>
            </a:r>
            <a:r>
              <a:rPr lang="it-IT" dirty="0"/>
              <a:t> login page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access </a:t>
            </a:r>
            <a:r>
              <a:rPr lang="it-IT" dirty="0" err="1"/>
              <a:t>only</a:t>
            </a:r>
            <a:r>
              <a:rPr lang="it-IT" dirty="0"/>
              <a:t> the location and </a:t>
            </a:r>
            <a:r>
              <a:rPr lang="it-IT" dirty="0" err="1"/>
              <a:t>directions</a:t>
            </a:r>
            <a:r>
              <a:rPr lang="it-IT" dirty="0"/>
              <a:t> of the </a:t>
            </a:r>
            <a:r>
              <a:rPr lang="it-IT" dirty="0" err="1"/>
              <a:t>resource</a:t>
            </a:r>
            <a:r>
              <a:rPr lang="it-IT" dirty="0"/>
              <a:t> of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competency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E6A07F3-8A41-43C2-A021-04667065C2E9}"/>
              </a:ext>
            </a:extLst>
          </p:cNvPr>
          <p:cNvSpPr/>
          <p:nvPr/>
        </p:nvSpPr>
        <p:spPr>
          <a:xfrm>
            <a:off x="2382982" y="5966691"/>
            <a:ext cx="1265382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914A6C-29D3-4BF6-89EE-D08A02968650}"/>
              </a:ext>
            </a:extLst>
          </p:cNvPr>
          <p:cNvSpPr txBox="1"/>
          <p:nvPr/>
        </p:nvSpPr>
        <p:spPr>
          <a:xfrm>
            <a:off x="3842328" y="5929868"/>
            <a:ext cx="517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Less</a:t>
            </a:r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waste</a:t>
            </a:r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 time and </a:t>
            </a:r>
            <a:r>
              <a:rPr lang="it-IT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better</a:t>
            </a:r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work </a:t>
            </a:r>
            <a:r>
              <a:rPr lang="it-IT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193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42">
            <a:extLst>
              <a:ext uri="{FF2B5EF4-FFF2-40B4-BE49-F238E27FC236}">
                <a16:creationId xmlns:a16="http://schemas.microsoft.com/office/drawing/2014/main" id="{17928EA2-88ED-424C-A811-B45B398FBA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37" name="Rectangle 144">
            <a:extLst>
              <a:ext uri="{FF2B5EF4-FFF2-40B4-BE49-F238E27FC236}">
                <a16:creationId xmlns:a16="http://schemas.microsoft.com/office/drawing/2014/main" id="{304F0B90-9D71-4D15-94CC-B9E1F445BA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F5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33" name="Picture 2" descr="Immagine correlata">
            <a:extLst>
              <a:ext uri="{FF2B5EF4-FFF2-40B4-BE49-F238E27FC236}">
                <a16:creationId xmlns:a16="http://schemas.microsoft.com/office/drawing/2014/main" id="{53B983CE-E51E-4101-B964-6C31EA959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2" b="24978"/>
          <a:stretch/>
        </p:blipFill>
        <p:spPr bwMode="auto">
          <a:xfrm>
            <a:off x="20" y="10"/>
            <a:ext cx="12191980" cy="4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B596302-2E09-41B3-9E03-F172B40E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33825"/>
            <a:ext cx="8991600" cy="1279910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Goal of the project</a:t>
            </a:r>
          </a:p>
        </p:txBody>
      </p:sp>
      <p:sp>
        <p:nvSpPr>
          <p:cNvPr id="1034" name="Content Placeholder 1030">
            <a:extLst>
              <a:ext uri="{FF2B5EF4-FFF2-40B4-BE49-F238E27FC236}">
                <a16:creationId xmlns:a16="http://schemas.microsoft.com/office/drawing/2014/main" id="{9E16E0E4-1300-41BA-BF4B-DB0694F2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5276672"/>
            <a:ext cx="8991600" cy="43534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Optimize the operator trip to pick the goods in a given layout </a:t>
            </a:r>
            <a:r>
              <a:rPr lang="en-US" sz="2000" b="1" dirty="0">
                <a:solidFill>
                  <a:srgbClr val="FFFFFF"/>
                </a:solidFill>
              </a:rPr>
              <a:t>context-aware</a:t>
            </a:r>
            <a:r>
              <a:rPr lang="en-US" sz="2000" dirty="0">
                <a:solidFill>
                  <a:srgbClr val="FFFFFF"/>
                </a:solidFill>
              </a:rPr>
              <a:t> warehouse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7E0A43D-36C1-441E-8340-040887A5B522}"/>
              </a:ext>
            </a:extLst>
          </p:cNvPr>
          <p:cNvGrpSpPr/>
          <p:nvPr/>
        </p:nvGrpSpPr>
        <p:grpSpPr>
          <a:xfrm>
            <a:off x="1846644" y="5153891"/>
            <a:ext cx="8187162" cy="1426102"/>
            <a:chOff x="1846644" y="5153891"/>
            <a:chExt cx="8187162" cy="1426102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68B2367-EFF2-4074-A00A-D668DCF17258}"/>
                </a:ext>
              </a:extLst>
            </p:cNvPr>
            <p:cNvSpPr txBox="1"/>
            <p:nvPr/>
          </p:nvSpPr>
          <p:spPr>
            <a:xfrm>
              <a:off x="1846644" y="6179883"/>
              <a:ext cx="3822265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it-IT" sz="2000" dirty="0" err="1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Improve</a:t>
              </a:r>
              <a:r>
                <a:rPr lang="it-IT" sz="20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it-IT" sz="2000" dirty="0" err="1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user’s</a:t>
              </a:r>
              <a:r>
                <a:rPr lang="it-IT" sz="20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it-IT" sz="2000" dirty="0" err="1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working</a:t>
              </a:r>
              <a:r>
                <a:rPr lang="it-IT" sz="20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it-IT" sz="2000" dirty="0" err="1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experience</a:t>
              </a:r>
              <a:endParaRPr lang="it-IT" sz="20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44A5AC08-8AA0-4AAC-9453-E79AD85465A2}"/>
                </a:ext>
              </a:extLst>
            </p:cNvPr>
            <p:cNvSpPr txBox="1"/>
            <p:nvPr/>
          </p:nvSpPr>
          <p:spPr>
            <a:xfrm>
              <a:off x="6858000" y="6170269"/>
              <a:ext cx="317580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it-IT" sz="20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Save money for the company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9493034-1B7B-402F-957A-B06BDC0D7BD7}"/>
                </a:ext>
              </a:extLst>
            </p:cNvPr>
            <p:cNvSpPr/>
            <p:nvPr/>
          </p:nvSpPr>
          <p:spPr>
            <a:xfrm>
              <a:off x="2052320" y="5153891"/>
              <a:ext cx="2491971" cy="6096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5B080FFB-F786-4025-B5C7-3FB5950266B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298306" y="5763491"/>
              <a:ext cx="0" cy="416392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64DC4220-47EC-4F13-B48F-7A3DC401B8A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545677" y="5712014"/>
              <a:ext cx="2312323" cy="65831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06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2B36F7-FCE2-44BD-AB71-05ACB919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What</a:t>
            </a:r>
            <a:r>
              <a:rPr lang="it-IT" dirty="0"/>
              <a:t> we </a:t>
            </a:r>
            <a:r>
              <a:rPr lang="it-IT" dirty="0" err="1"/>
              <a:t>need</a:t>
            </a:r>
            <a:endParaRPr lang="it-IT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E743CBEC-056E-4524-B210-4AC40DA7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59366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72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isultati immagini per carrello elevatore in inglese">
            <a:extLst>
              <a:ext uri="{FF2B5EF4-FFF2-40B4-BE49-F238E27FC236}">
                <a16:creationId xmlns:a16="http://schemas.microsoft.com/office/drawing/2014/main" id="{F16C0598-3EB2-4DCB-B0A3-2CFEB683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55" y="395459"/>
            <a:ext cx="2787933" cy="32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0C3DD48-48BE-4A0B-AEF0-61F868FC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1. Forklift operator</a:t>
            </a:r>
          </a:p>
        </p:txBody>
      </p:sp>
      <p:pic>
        <p:nvPicPr>
          <p:cNvPr id="3076" name="Picture 4" descr="Risultati immagini per carrello elevatore con tablet">
            <a:extLst>
              <a:ext uri="{FF2B5EF4-FFF2-40B4-BE49-F238E27FC236}">
                <a16:creationId xmlns:a16="http://schemas.microsoft.com/office/drawing/2014/main" id="{22BD6839-B48B-45E5-925C-F983BBEE73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06" y="3827470"/>
            <a:ext cx="2882582" cy="281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054">
            <a:extLst>
              <a:ext uri="{FF2B5EF4-FFF2-40B4-BE49-F238E27FC236}">
                <a16:creationId xmlns:a16="http://schemas.microsoft.com/office/drawing/2014/main" id="{0E37DB22-8165-4419-A5C7-E2E703F51083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054">
            <a:extLst>
              <a:ext uri="{FF2B5EF4-FFF2-40B4-BE49-F238E27FC236}">
                <a16:creationId xmlns:a16="http://schemas.microsoft.com/office/drawing/2014/main" id="{A7CDD612-35EF-4941-892C-C6357924FC6B}"/>
              </a:ext>
            </a:extLst>
          </p:cNvPr>
          <p:cNvSpPr txBox="1">
            <a:spLocks/>
          </p:cNvSpPr>
          <p:nvPr/>
        </p:nvSpPr>
        <p:spPr>
          <a:xfrm>
            <a:off x="795868" y="27904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Forklift operator is the user that benefits from this service.</a:t>
            </a:r>
          </a:p>
          <a:p>
            <a:r>
              <a:rPr lang="en-US" dirty="0">
                <a:solidFill>
                  <a:schemeClr val="bg1"/>
                </a:solidFill>
              </a:rPr>
              <a:t>He has a tablet installed in his forklift that tells him the fastest (not shortest) way to the type of product he is looking for</a:t>
            </a:r>
          </a:p>
          <a:p>
            <a:r>
              <a:rPr lang="en-US" dirty="0">
                <a:solidFill>
                  <a:schemeClr val="bg1"/>
                </a:solidFill>
              </a:rPr>
              <a:t>The Forklift always starts its path from a fixed point in the warehouse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2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72347F-5F55-4A8F-88EF-6C768DC2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plant</a:t>
            </a:r>
            <a:r>
              <a:rPr lang="it-IT" dirty="0">
                <a:solidFill>
                  <a:schemeClr val="bg1"/>
                </a:solidFill>
              </a:rPr>
              <a:t> layout</a:t>
            </a: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C57473D7-0FEF-4304-B70D-6B23C653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Two main blocks</a:t>
            </a:r>
          </a:p>
          <a:p>
            <a:r>
              <a:rPr lang="en-US" dirty="0">
                <a:solidFill>
                  <a:schemeClr val="bg1"/>
                </a:solidFill>
              </a:rPr>
              <a:t>Elements stored in shelf racks</a:t>
            </a:r>
          </a:p>
          <a:p>
            <a:r>
              <a:rPr lang="en-US" dirty="0">
                <a:solidFill>
                  <a:schemeClr val="bg1"/>
                </a:solidFill>
              </a:rPr>
              <a:t>Every square is same-sized</a:t>
            </a:r>
          </a:p>
          <a:p>
            <a:r>
              <a:rPr lang="en-US" dirty="0">
                <a:solidFill>
                  <a:schemeClr val="bg1"/>
                </a:solidFill>
              </a:rPr>
              <a:t>Possible paths are fixed</a:t>
            </a:r>
          </a:p>
          <a:p>
            <a:r>
              <a:rPr lang="en-US" dirty="0">
                <a:solidFill>
                  <a:schemeClr val="bg1"/>
                </a:solidFill>
              </a:rPr>
              <a:t>Main assumption: picking products at high levels costs extra-time (penalty factor)</a:t>
            </a:r>
          </a:p>
          <a:p>
            <a:r>
              <a:rPr lang="en-US" dirty="0">
                <a:solidFill>
                  <a:schemeClr val="bg1"/>
                </a:solidFill>
              </a:rPr>
              <a:t>Trade-off between minimizing horizontal distance and vertical distance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A1A5D27-84A0-47FA-9613-05CCF74F1689}"/>
              </a:ext>
            </a:extLst>
          </p:cNvPr>
          <p:cNvGrpSpPr/>
          <p:nvPr/>
        </p:nvGrpSpPr>
        <p:grpSpPr>
          <a:xfrm>
            <a:off x="6095999" y="643467"/>
            <a:ext cx="4939163" cy="5263134"/>
            <a:chOff x="5953565" y="640080"/>
            <a:chExt cx="4939163" cy="5263134"/>
          </a:xfrm>
        </p:grpSpPr>
        <p:pic>
          <p:nvPicPr>
            <p:cNvPr id="8" name="Picture 2" descr="Risultati immagini per warehouse grid">
              <a:extLst>
                <a:ext uri="{FF2B5EF4-FFF2-40B4-BE49-F238E27FC236}">
                  <a16:creationId xmlns:a16="http://schemas.microsoft.com/office/drawing/2014/main" id="{5736601E-BE06-4F91-8778-8EF998CD56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5"/>
            <a:stretch/>
          </p:blipFill>
          <p:spPr bwMode="auto">
            <a:xfrm>
              <a:off x="5953565" y="640080"/>
              <a:ext cx="4939163" cy="526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onnettore 8">
              <a:extLst>
                <a:ext uri="{FF2B5EF4-FFF2-40B4-BE49-F238E27FC236}">
                  <a16:creationId xmlns:a16="http://schemas.microsoft.com/office/drawing/2014/main" id="{0B9E8B4A-DC30-46BE-849C-C1BFCBD02FFA}"/>
                </a:ext>
              </a:extLst>
            </p:cNvPr>
            <p:cNvSpPr/>
            <p:nvPr/>
          </p:nvSpPr>
          <p:spPr>
            <a:xfrm>
              <a:off x="8279567" y="1136073"/>
              <a:ext cx="267854" cy="24938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5B7CF45B-959B-4E52-BA6B-54E2BF0CED24}"/>
                </a:ext>
              </a:extLst>
            </p:cNvPr>
            <p:cNvCxnSpPr>
              <a:cxnSpLocks/>
            </p:cNvCxnSpPr>
            <p:nvPr/>
          </p:nvCxnSpPr>
          <p:spPr>
            <a:xfrm>
              <a:off x="6322121" y="2381250"/>
              <a:ext cx="4079179" cy="398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FE169B17-3127-4F0F-9E1E-8573EA1C27C9}"/>
                </a:ext>
              </a:extLst>
            </p:cNvPr>
            <p:cNvCxnSpPr>
              <a:cxnSpLocks/>
            </p:cNvCxnSpPr>
            <p:nvPr/>
          </p:nvCxnSpPr>
          <p:spPr>
            <a:xfrm>
              <a:off x="6383558" y="3047135"/>
              <a:ext cx="4079179" cy="398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81153544-2B18-45EB-9361-9101749F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383556" y="3788529"/>
              <a:ext cx="4079179" cy="398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C7E40B9B-334A-4ABA-A730-1A35B7D398B5}"/>
                </a:ext>
              </a:extLst>
            </p:cNvPr>
            <p:cNvCxnSpPr>
              <a:cxnSpLocks/>
            </p:cNvCxnSpPr>
            <p:nvPr/>
          </p:nvCxnSpPr>
          <p:spPr>
            <a:xfrm>
              <a:off x="6383555" y="4529923"/>
              <a:ext cx="4079179" cy="398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D5424F58-1B9E-4218-8AEB-58F7C903B54D}"/>
                </a:ext>
              </a:extLst>
            </p:cNvPr>
            <p:cNvCxnSpPr>
              <a:cxnSpLocks/>
            </p:cNvCxnSpPr>
            <p:nvPr/>
          </p:nvCxnSpPr>
          <p:spPr>
            <a:xfrm>
              <a:off x="6322120" y="5266520"/>
              <a:ext cx="4079179" cy="398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694A0819-F9A7-4A7C-B9BE-2EBDB054DBC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279567" y="1260764"/>
              <a:ext cx="0" cy="400575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917F12A3-C120-4961-847B-F225391CFB38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50" y="1587500"/>
              <a:ext cx="4079179" cy="398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nettore 2">
            <a:extLst>
              <a:ext uri="{FF2B5EF4-FFF2-40B4-BE49-F238E27FC236}">
                <a16:creationId xmlns:a16="http://schemas.microsoft.com/office/drawing/2014/main" id="{0287DD49-B760-47A3-BDD9-09DA89655244}"/>
              </a:ext>
            </a:extLst>
          </p:cNvPr>
          <p:cNvSpPr/>
          <p:nvPr/>
        </p:nvSpPr>
        <p:spPr>
          <a:xfrm>
            <a:off x="6160654" y="6091382"/>
            <a:ext cx="240145" cy="2124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A034105-7332-4B3C-9AAA-0D14418258EC}"/>
              </a:ext>
            </a:extLst>
          </p:cNvPr>
          <p:cNvCxnSpPr/>
          <p:nvPr/>
        </p:nvCxnSpPr>
        <p:spPr>
          <a:xfrm>
            <a:off x="6160654" y="6548582"/>
            <a:ext cx="3039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C189B3-3C39-4E94-AB39-E3ABA8E711B4}"/>
              </a:ext>
            </a:extLst>
          </p:cNvPr>
          <p:cNvSpPr txBox="1"/>
          <p:nvPr/>
        </p:nvSpPr>
        <p:spPr>
          <a:xfrm>
            <a:off x="6483860" y="6026875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:  Forklift </a:t>
            </a:r>
            <a:r>
              <a:rPr lang="it-IT" dirty="0" err="1"/>
              <a:t>starting</a:t>
            </a:r>
            <a:r>
              <a:rPr lang="it-IT" dirty="0"/>
              <a:t> position</a:t>
            </a:r>
          </a:p>
          <a:p>
            <a:r>
              <a:rPr lang="it-IT" dirty="0"/>
              <a:t>: 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paths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423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isultati immagini per RFID in warehouse">
            <a:extLst>
              <a:ext uri="{FF2B5EF4-FFF2-40B4-BE49-F238E27FC236}">
                <a16:creationId xmlns:a16="http://schemas.microsoft.com/office/drawing/2014/main" id="{0B23979F-1258-4D0E-A12C-0D4E7AE8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98" y="3377509"/>
            <a:ext cx="3897465" cy="27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CD3F51F-E0F2-41F0-9EAD-111C87DFF5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3" name="Picture 2" descr="Risultati immagini per RFID in warehouse">
            <a:extLst>
              <a:ext uri="{FF2B5EF4-FFF2-40B4-BE49-F238E27FC236}">
                <a16:creationId xmlns:a16="http://schemas.microsoft.com/office/drawing/2014/main" id="{1868F5F4-A817-4CF5-9BB4-098B941F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8" y="321733"/>
            <a:ext cx="4095944" cy="27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02012B-106B-4C17-806B-B1F7D1DA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it-IT"/>
              <a:t>3. RFID LOCATION SYSTEM</a:t>
            </a:r>
            <a:endParaRPr lang="it-IT" dirty="0"/>
          </a:p>
        </p:txBody>
      </p:sp>
      <p:sp>
        <p:nvSpPr>
          <p:cNvPr id="4105" name="Content Placeholder 4104">
            <a:extLst>
              <a:ext uri="{FF2B5EF4-FFF2-40B4-BE49-F238E27FC236}">
                <a16:creationId xmlns:a16="http://schemas.microsoft.com/office/drawing/2014/main" id="{8B827A1B-E154-4FF7-9487-5DF9D903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Different solution discussed and already available in the market.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We assume that the goods position in the warehouse is constantly monitored via this RFID sensor system.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The information exchanged with the RFID tag is the product ID.  The context infers the position of that box through triangulation of the antennas.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The warehouse is context-aware in the sense that it knows what and where it contains with no extra human input, every input and output of goods is automatic.</a:t>
            </a:r>
          </a:p>
        </p:txBody>
      </p:sp>
    </p:spTree>
    <p:extLst>
      <p:ext uri="{BB962C8B-B14F-4D97-AF65-F5344CB8AC3E}">
        <p14:creationId xmlns:p14="http://schemas.microsoft.com/office/powerpoint/2010/main" val="17314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6533F40-045E-4E3D-9243-864CD4E586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0402EC6-D845-41B3-BEBE-CB34D9BFE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7" name="Picture 4" descr="Immagine correlata">
            <a:extLst>
              <a:ext uri="{FF2B5EF4-FFF2-40B4-BE49-F238E27FC236}">
                <a16:creationId xmlns:a16="http://schemas.microsoft.com/office/drawing/2014/main" id="{F399D718-A11C-40BB-A47E-91D9709E4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89" y="1753184"/>
            <a:ext cx="4782312" cy="33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02012B-106B-4C17-806B-B1F7D1DA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4. Central processing system</a:t>
            </a:r>
          </a:p>
        </p:txBody>
      </p:sp>
      <p:sp>
        <p:nvSpPr>
          <p:cNvPr id="17" name="Content Placeholder 4104">
            <a:extLst>
              <a:ext uri="{FF2B5EF4-FFF2-40B4-BE49-F238E27FC236}">
                <a16:creationId xmlns:a16="http://schemas.microsoft.com/office/drawing/2014/main" id="{99C858D7-DF3D-48A3-BA12-A87BF3970A11}"/>
              </a:ext>
            </a:extLst>
          </p:cNvPr>
          <p:cNvSpPr txBox="1">
            <a:spLocks/>
          </p:cNvSpPr>
          <p:nvPr/>
        </p:nvSpPr>
        <p:spPr>
          <a:xfrm>
            <a:off x="803244" y="2638044"/>
            <a:ext cx="4492932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/>
              <a:t>This environment needs a central processing system with a database to keep track of all changes. This is accessible through the Enterprise Intranet in the reality.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For our purposes we neglected this ulterior element of complexity.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 system pre-calculates all the possible paths to reach a product type and when one operator request for one product it shows how to get it in the format:</a:t>
            </a:r>
          </a:p>
          <a:p>
            <a:pPr marL="571500" lvl="1">
              <a:lnSpc>
                <a:spcPct val="90000"/>
              </a:lnSpc>
            </a:pPr>
            <a:r>
              <a:rPr lang="en-US" sz="1400" dirty="0"/>
              <a:t>Go straight for 2 aisle</a:t>
            </a:r>
          </a:p>
          <a:p>
            <a:pPr marL="571500" lvl="1">
              <a:lnSpc>
                <a:spcPct val="90000"/>
              </a:lnSpc>
            </a:pPr>
            <a:r>
              <a:rPr lang="en-US" sz="1400" dirty="0"/>
              <a:t>Turn on your right aisle</a:t>
            </a:r>
          </a:p>
          <a:p>
            <a:pPr marL="571500" lvl="1">
              <a:lnSpc>
                <a:spcPct val="90000"/>
              </a:lnSpc>
            </a:pPr>
            <a:r>
              <a:rPr lang="en-US" sz="1400" dirty="0"/>
              <a:t>Go straight for 3 box slots</a:t>
            </a:r>
          </a:p>
          <a:p>
            <a:pPr marL="571500" lvl="1">
              <a:lnSpc>
                <a:spcPct val="90000"/>
              </a:lnSpc>
            </a:pPr>
            <a:r>
              <a:rPr lang="en-US" sz="1400" dirty="0"/>
              <a:t>Pick on level 3 at your left.</a:t>
            </a:r>
          </a:p>
        </p:txBody>
      </p:sp>
    </p:spTree>
    <p:extLst>
      <p:ext uri="{BB962C8B-B14F-4D97-AF65-F5344CB8AC3E}">
        <p14:creationId xmlns:p14="http://schemas.microsoft.com/office/powerpoint/2010/main" val="402982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238EC08-7DD6-4335-A002-8E74F780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670" y="1606538"/>
            <a:ext cx="6597148" cy="364492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DC369AF-D534-45B5-A037-48E50553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Ubiquitous computing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8CCFDB-02C0-41F5-8EA8-E178C4F1F7A4}"/>
              </a:ext>
            </a:extLst>
          </p:cNvPr>
          <p:cNvSpPr txBox="1"/>
          <p:nvPr/>
        </p:nvSpPr>
        <p:spPr>
          <a:xfrm>
            <a:off x="5200797" y="1388216"/>
            <a:ext cx="179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FF0000"/>
                </a:solidFill>
              </a:rPr>
              <a:t>Locations of B1 products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03F02D-3670-4A52-9814-3024053F1CDE}"/>
              </a:ext>
            </a:extLst>
          </p:cNvPr>
          <p:cNvSpPr txBox="1"/>
          <p:nvPr/>
        </p:nvSpPr>
        <p:spPr>
          <a:xfrm>
            <a:off x="5092996" y="4374300"/>
            <a:ext cx="214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FF0000"/>
                </a:solidFill>
              </a:rPr>
              <a:t>Location of the forklift worker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3E12747-C510-4A5B-AC58-432AA831BC3A}"/>
              </a:ext>
            </a:extLst>
          </p:cNvPr>
          <p:cNvSpPr txBox="1"/>
          <p:nvPr/>
        </p:nvSpPr>
        <p:spPr>
          <a:xfrm>
            <a:off x="8392308" y="1573875"/>
            <a:ext cx="179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FF0000"/>
                </a:solidFill>
              </a:rPr>
              <a:t>List of computed paths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314D33-BBA1-4B41-8867-D901CF1E5556}"/>
              </a:ext>
            </a:extLst>
          </p:cNvPr>
          <p:cNvSpPr txBox="1"/>
          <p:nvPr/>
        </p:nvSpPr>
        <p:spPr>
          <a:xfrm>
            <a:off x="9984041" y="3622132"/>
            <a:ext cx="1790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FF0000"/>
                </a:solidFill>
              </a:rPr>
              <a:t>The fastest product to pick is in location (3,5,6).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42375A68-3120-4D3D-B0ED-6FD4A83DE794}"/>
              </a:ext>
            </a:extLst>
          </p:cNvPr>
          <p:cNvGrpSpPr/>
          <p:nvPr/>
        </p:nvGrpSpPr>
        <p:grpSpPr>
          <a:xfrm>
            <a:off x="6519333" y="397933"/>
            <a:ext cx="3767667" cy="990283"/>
            <a:chOff x="6519333" y="397933"/>
            <a:chExt cx="3767667" cy="990283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374C535B-D1F3-4924-8CD9-DC03400A2718}"/>
                </a:ext>
              </a:extLst>
            </p:cNvPr>
            <p:cNvCxnSpPr>
              <a:cxnSpLocks/>
            </p:cNvCxnSpPr>
            <p:nvPr/>
          </p:nvCxnSpPr>
          <p:spPr>
            <a:xfrm>
              <a:off x="6544137" y="922867"/>
              <a:ext cx="0" cy="4653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40BBDD03-489C-456D-A3CB-23AFC1930353}"/>
                </a:ext>
              </a:extLst>
            </p:cNvPr>
            <p:cNvSpPr/>
            <p:nvPr/>
          </p:nvSpPr>
          <p:spPr>
            <a:xfrm>
              <a:off x="6519333" y="397933"/>
              <a:ext cx="3767667" cy="4656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FF0000"/>
                  </a:solidFill>
                </a:rPr>
                <a:t>B1 is given by the ERP software</a:t>
              </a:r>
            </a:p>
          </p:txBody>
        </p:sp>
      </p:grp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CC0C788-5D98-4BD5-83A6-85E72C348DFD}"/>
              </a:ext>
            </a:extLst>
          </p:cNvPr>
          <p:cNvCxnSpPr>
            <a:cxnSpLocks/>
          </p:cNvCxnSpPr>
          <p:nvPr/>
        </p:nvCxnSpPr>
        <p:spPr>
          <a:xfrm flipV="1">
            <a:off x="5371447" y="4699349"/>
            <a:ext cx="0" cy="584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55BE0F80-EB47-491A-8BCB-C33252F93DE2}"/>
              </a:ext>
            </a:extLst>
          </p:cNvPr>
          <p:cNvSpPr/>
          <p:nvPr/>
        </p:nvSpPr>
        <p:spPr>
          <a:xfrm>
            <a:off x="5371447" y="5372562"/>
            <a:ext cx="3767667" cy="4656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Location is given by the RFID system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72C697-F405-4676-8A93-DC1314DE4594}"/>
              </a:ext>
            </a:extLst>
          </p:cNvPr>
          <p:cNvSpPr txBox="1"/>
          <p:nvPr/>
        </p:nvSpPr>
        <p:spPr>
          <a:xfrm>
            <a:off x="804672" y="4205022"/>
            <a:ext cx="2692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Sensors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Classification</a:t>
            </a:r>
            <a:r>
              <a:rPr lang="it-IT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Context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0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A00E73-66D4-4DE8-8823-74345439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34918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Context-awareness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674D49-8E0C-4387-BD08-68D00969C42D}"/>
              </a:ext>
            </a:extLst>
          </p:cNvPr>
          <p:cNvSpPr txBox="1"/>
          <p:nvPr/>
        </p:nvSpPr>
        <p:spPr>
          <a:xfrm>
            <a:off x="804672" y="2902315"/>
            <a:ext cx="333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Sensible</a:t>
            </a:r>
            <a:r>
              <a:rPr lang="it-IT" b="1" dirty="0"/>
              <a:t> to </a:t>
            </a:r>
            <a:r>
              <a:rPr lang="it-IT" b="1" dirty="0" err="1"/>
              <a:t>modifications</a:t>
            </a:r>
            <a:r>
              <a:rPr lang="it-IT" b="1" dirty="0"/>
              <a:t> of: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892687-3577-4019-A12B-36CF8ADAD38C}"/>
              </a:ext>
            </a:extLst>
          </p:cNvPr>
          <p:cNvSpPr txBox="1"/>
          <p:nvPr/>
        </p:nvSpPr>
        <p:spPr>
          <a:xfrm>
            <a:off x="804672" y="3444489"/>
            <a:ext cx="333367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Locations</a:t>
            </a:r>
            <a:r>
              <a:rPr lang="it-IT" dirty="0"/>
              <a:t> of boxes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00FA96-7A61-44C9-B3B8-795696719BA9}"/>
              </a:ext>
            </a:extLst>
          </p:cNvPr>
          <p:cNvSpPr txBox="1"/>
          <p:nvPr/>
        </p:nvSpPr>
        <p:spPr>
          <a:xfrm>
            <a:off x="804672" y="3945561"/>
            <a:ext cx="333367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Location of the forklift worker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85FF00-BFC3-4D9B-B99F-8042CDA3382F}"/>
              </a:ext>
            </a:extLst>
          </p:cNvPr>
          <p:cNvSpPr txBox="1"/>
          <p:nvPr/>
        </p:nvSpPr>
        <p:spPr>
          <a:xfrm>
            <a:off x="804672" y="4405530"/>
            <a:ext cx="333367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forklift </a:t>
            </a:r>
            <a:r>
              <a:rPr lang="it-IT" dirty="0" err="1"/>
              <a:t>workers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93EAA1-8E6D-4437-A2AC-747F78DBA412}"/>
              </a:ext>
            </a:extLst>
          </p:cNvPr>
          <p:cNvSpPr txBox="1"/>
          <p:nvPr/>
        </p:nvSpPr>
        <p:spPr>
          <a:xfrm>
            <a:off x="804672" y="5171796"/>
            <a:ext cx="32258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Dynamic</a:t>
            </a:r>
            <a:r>
              <a:rPr lang="it-IT" b="1" dirty="0"/>
              <a:t> </a:t>
            </a:r>
            <a:r>
              <a:rPr lang="it-IT" b="1" dirty="0" err="1"/>
              <a:t>routing</a:t>
            </a:r>
            <a:r>
              <a:rPr lang="it-IT" b="1" dirty="0"/>
              <a:t> </a:t>
            </a:r>
            <a:r>
              <a:rPr lang="it-IT" b="1" dirty="0" err="1"/>
              <a:t>indications</a:t>
            </a:r>
            <a:endParaRPr lang="it-IT" b="1" dirty="0"/>
          </a:p>
        </p:txBody>
      </p:sp>
      <p:pic>
        <p:nvPicPr>
          <p:cNvPr id="35" name="Picture 2" descr="Risultati immagini per warehouse grid">
            <a:extLst>
              <a:ext uri="{FF2B5EF4-FFF2-40B4-BE49-F238E27FC236}">
                <a16:creationId xmlns:a16="http://schemas.microsoft.com/office/drawing/2014/main" id="{663D87D5-F4E9-479A-AA60-0F115CCBB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5"/>
          <a:stretch/>
        </p:blipFill>
        <p:spPr bwMode="auto">
          <a:xfrm>
            <a:off x="5945140" y="897226"/>
            <a:ext cx="4780941" cy="50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nettore 37">
            <a:extLst>
              <a:ext uri="{FF2B5EF4-FFF2-40B4-BE49-F238E27FC236}">
                <a16:creationId xmlns:a16="http://schemas.microsoft.com/office/drawing/2014/main" id="{C94F002E-863D-4F8A-A96E-79894CB12B42}"/>
              </a:ext>
            </a:extLst>
          </p:cNvPr>
          <p:cNvSpPr/>
          <p:nvPr/>
        </p:nvSpPr>
        <p:spPr>
          <a:xfrm>
            <a:off x="8204200" y="1397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F19CC79-EB55-45D9-A3E2-7549BBA572C4}"/>
              </a:ext>
            </a:extLst>
          </p:cNvPr>
          <p:cNvGrpSpPr/>
          <p:nvPr/>
        </p:nvGrpSpPr>
        <p:grpSpPr>
          <a:xfrm>
            <a:off x="7831667" y="1354667"/>
            <a:ext cx="1507066" cy="778933"/>
            <a:chOff x="7831667" y="1354667"/>
            <a:chExt cx="1507066" cy="778933"/>
          </a:xfrm>
        </p:grpSpPr>
        <p:sp>
          <p:nvSpPr>
            <p:cNvPr id="36" name="Segno di moltiplicazione 35">
              <a:extLst>
                <a:ext uri="{FF2B5EF4-FFF2-40B4-BE49-F238E27FC236}">
                  <a16:creationId xmlns:a16="http://schemas.microsoft.com/office/drawing/2014/main" id="{1499F0C5-C80D-43DC-BD0F-AB8856A2B730}"/>
                </a:ext>
              </a:extLst>
            </p:cNvPr>
            <p:cNvSpPr/>
            <p:nvPr/>
          </p:nvSpPr>
          <p:spPr>
            <a:xfrm>
              <a:off x="8991600" y="1354667"/>
              <a:ext cx="347133" cy="31326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CFBE7933-6AEE-45F5-877B-C78E3D874486}"/>
                </a:ext>
              </a:extLst>
            </p:cNvPr>
            <p:cNvSpPr/>
            <p:nvPr/>
          </p:nvSpPr>
          <p:spPr>
            <a:xfrm>
              <a:off x="7831667" y="1888067"/>
              <a:ext cx="237066" cy="245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Freccia curva 38">
              <a:extLst>
                <a:ext uri="{FF2B5EF4-FFF2-40B4-BE49-F238E27FC236}">
                  <a16:creationId xmlns:a16="http://schemas.microsoft.com/office/drawing/2014/main" id="{872E34E6-ABBD-4B17-9DC6-33C234D7D6F8}"/>
                </a:ext>
              </a:extLst>
            </p:cNvPr>
            <p:cNvSpPr/>
            <p:nvPr/>
          </p:nvSpPr>
          <p:spPr>
            <a:xfrm rot="10800000">
              <a:off x="8107892" y="1625600"/>
              <a:ext cx="237066" cy="460584"/>
            </a:xfrm>
            <a:prstGeom prst="bentArrow">
              <a:avLst>
                <a:gd name="adj1" fmla="val 23785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BF2D4AC-F234-4748-BEAA-2474B68C660A}"/>
              </a:ext>
            </a:extLst>
          </p:cNvPr>
          <p:cNvGrpSpPr/>
          <p:nvPr/>
        </p:nvGrpSpPr>
        <p:grpSpPr>
          <a:xfrm>
            <a:off x="8147579" y="1354667"/>
            <a:ext cx="1599671" cy="2687754"/>
            <a:chOff x="8147579" y="1354667"/>
            <a:chExt cx="1599671" cy="2687754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06C7EA2C-90CE-4E89-9F76-EE6FAD5677B3}"/>
                </a:ext>
              </a:extLst>
            </p:cNvPr>
            <p:cNvGrpSpPr/>
            <p:nvPr/>
          </p:nvGrpSpPr>
          <p:grpSpPr>
            <a:xfrm>
              <a:off x="8375648" y="3429000"/>
              <a:ext cx="1371602" cy="613421"/>
              <a:chOff x="8375648" y="3429000"/>
              <a:chExt cx="1371602" cy="613421"/>
            </a:xfrm>
          </p:grpSpPr>
          <p:sp>
            <p:nvSpPr>
              <p:cNvPr id="41" name="Connettore 40">
                <a:extLst>
                  <a:ext uri="{FF2B5EF4-FFF2-40B4-BE49-F238E27FC236}">
                    <a16:creationId xmlns:a16="http://schemas.microsoft.com/office/drawing/2014/main" id="{18EF5440-F20E-434F-9B78-FF32E23D5871}"/>
                  </a:ext>
                </a:extLst>
              </p:cNvPr>
              <p:cNvSpPr/>
              <p:nvPr/>
            </p:nvSpPr>
            <p:spPr>
              <a:xfrm>
                <a:off x="9518650" y="3813821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Elaborazione 42">
                <a:extLst>
                  <a:ext uri="{FF2B5EF4-FFF2-40B4-BE49-F238E27FC236}">
                    <a16:creationId xmlns:a16="http://schemas.microsoft.com/office/drawing/2014/main" id="{FE9CFDDA-7342-4950-A0F8-BC786A8638CE}"/>
                  </a:ext>
                </a:extLst>
              </p:cNvPr>
              <p:cNvSpPr/>
              <p:nvPr/>
            </p:nvSpPr>
            <p:spPr>
              <a:xfrm>
                <a:off x="8375649" y="3903663"/>
                <a:ext cx="1143000" cy="60252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Elaborazione 43">
                <a:extLst>
                  <a:ext uri="{FF2B5EF4-FFF2-40B4-BE49-F238E27FC236}">
                    <a16:creationId xmlns:a16="http://schemas.microsoft.com/office/drawing/2014/main" id="{B6BC6FC6-4726-4422-AB6F-8FE3D13CF6B8}"/>
                  </a:ext>
                </a:extLst>
              </p:cNvPr>
              <p:cNvSpPr/>
              <p:nvPr/>
            </p:nvSpPr>
            <p:spPr>
              <a:xfrm rot="5400000">
                <a:off x="8154508" y="3684867"/>
                <a:ext cx="499432" cy="57152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5" name="Freccia a destra 44">
                <a:extLst>
                  <a:ext uri="{FF2B5EF4-FFF2-40B4-BE49-F238E27FC236}">
                    <a16:creationId xmlns:a16="http://schemas.microsoft.com/office/drawing/2014/main" id="{17C2743C-EC4B-41A2-BE60-FF2BDFD5E4D0}"/>
                  </a:ext>
                </a:extLst>
              </p:cNvPr>
              <p:cNvSpPr/>
              <p:nvPr/>
            </p:nvSpPr>
            <p:spPr>
              <a:xfrm>
                <a:off x="8404224" y="3429000"/>
                <a:ext cx="136654" cy="14393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6" name="Segno di moltiplicazione 45">
              <a:extLst>
                <a:ext uri="{FF2B5EF4-FFF2-40B4-BE49-F238E27FC236}">
                  <a16:creationId xmlns:a16="http://schemas.microsoft.com/office/drawing/2014/main" id="{066B6ED7-DFDF-4CA5-A1A3-FCF0AA2C5220}"/>
                </a:ext>
              </a:extLst>
            </p:cNvPr>
            <p:cNvSpPr/>
            <p:nvPr/>
          </p:nvSpPr>
          <p:spPr>
            <a:xfrm>
              <a:off x="8147579" y="1354667"/>
              <a:ext cx="347133" cy="31326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EBEB2AFB-C0EB-4A3E-9A22-D8F0BC22544C}"/>
              </a:ext>
            </a:extLst>
          </p:cNvPr>
          <p:cNvGrpSpPr/>
          <p:nvPr/>
        </p:nvGrpSpPr>
        <p:grpSpPr>
          <a:xfrm>
            <a:off x="6855883" y="1629993"/>
            <a:ext cx="2237316" cy="2412428"/>
            <a:chOff x="6855883" y="1629993"/>
            <a:chExt cx="2237316" cy="2412428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57762C20-C3B4-4097-B3EF-93DF417AC1EE}"/>
                </a:ext>
              </a:extLst>
            </p:cNvPr>
            <p:cNvGrpSpPr/>
            <p:nvPr/>
          </p:nvGrpSpPr>
          <p:grpSpPr>
            <a:xfrm>
              <a:off x="6855883" y="3086981"/>
              <a:ext cx="1778691" cy="955440"/>
              <a:chOff x="6855883" y="3086981"/>
              <a:chExt cx="1778691" cy="955440"/>
            </a:xfrm>
          </p:grpSpPr>
          <p:sp>
            <p:nvSpPr>
              <p:cNvPr id="49" name="Connettore 48">
                <a:extLst>
                  <a:ext uri="{FF2B5EF4-FFF2-40B4-BE49-F238E27FC236}">
                    <a16:creationId xmlns:a16="http://schemas.microsoft.com/office/drawing/2014/main" id="{6E181E14-986E-43BD-B415-0984BB5FA7FA}"/>
                  </a:ext>
                </a:extLst>
              </p:cNvPr>
              <p:cNvSpPr/>
              <p:nvPr/>
            </p:nvSpPr>
            <p:spPr>
              <a:xfrm>
                <a:off x="6855883" y="3086981"/>
                <a:ext cx="228600" cy="2286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0" name="Connettore 49">
                <a:extLst>
                  <a:ext uri="{FF2B5EF4-FFF2-40B4-BE49-F238E27FC236}">
                    <a16:creationId xmlns:a16="http://schemas.microsoft.com/office/drawing/2014/main" id="{585DFA7C-CD96-4E5C-8E38-F62A1DA270C9}"/>
                  </a:ext>
                </a:extLst>
              </p:cNvPr>
              <p:cNvSpPr/>
              <p:nvPr/>
            </p:nvSpPr>
            <p:spPr>
              <a:xfrm>
                <a:off x="7332128" y="3813821"/>
                <a:ext cx="228600" cy="22860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3" name="Freccia a destra 52">
                <a:extLst>
                  <a:ext uri="{FF2B5EF4-FFF2-40B4-BE49-F238E27FC236}">
                    <a16:creationId xmlns:a16="http://schemas.microsoft.com/office/drawing/2014/main" id="{6392833F-1986-4997-9099-6A68F3CE4808}"/>
                  </a:ext>
                </a:extLst>
              </p:cNvPr>
              <p:cNvSpPr/>
              <p:nvPr/>
            </p:nvSpPr>
            <p:spPr>
              <a:xfrm rot="20079552">
                <a:off x="7502892" y="3589250"/>
                <a:ext cx="1131682" cy="139181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4" name="Freccia a destra 53">
                <a:extLst>
                  <a:ext uri="{FF2B5EF4-FFF2-40B4-BE49-F238E27FC236}">
                    <a16:creationId xmlns:a16="http://schemas.microsoft.com/office/drawing/2014/main" id="{914A9ED1-8F45-495A-B022-7B821D8D2C50}"/>
                  </a:ext>
                </a:extLst>
              </p:cNvPr>
              <p:cNvSpPr/>
              <p:nvPr/>
            </p:nvSpPr>
            <p:spPr>
              <a:xfrm rot="361915">
                <a:off x="7034217" y="3239066"/>
                <a:ext cx="1375088" cy="130182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5" name="Simbolo &quot;Non consentito&quot; 54">
                <a:extLst>
                  <a:ext uri="{FF2B5EF4-FFF2-40B4-BE49-F238E27FC236}">
                    <a16:creationId xmlns:a16="http://schemas.microsoft.com/office/drawing/2014/main" id="{8C9B41A4-A114-4018-B95C-34FCD5BB2E77}"/>
                  </a:ext>
                </a:extLst>
              </p:cNvPr>
              <p:cNvSpPr/>
              <p:nvPr/>
            </p:nvSpPr>
            <p:spPr>
              <a:xfrm>
                <a:off x="8384901" y="3165442"/>
                <a:ext cx="183415" cy="183317"/>
              </a:xfrm>
              <a:prstGeom prst="noSmoking">
                <a:avLst/>
              </a:prstGeom>
              <a:solidFill>
                <a:srgbClr val="FF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Freccia angolare in su 56">
              <a:extLst>
                <a:ext uri="{FF2B5EF4-FFF2-40B4-BE49-F238E27FC236}">
                  <a16:creationId xmlns:a16="http://schemas.microsoft.com/office/drawing/2014/main" id="{3F46D629-24DC-43DD-AD23-7AD53481786D}"/>
                </a:ext>
              </a:extLst>
            </p:cNvPr>
            <p:cNvSpPr/>
            <p:nvPr/>
          </p:nvSpPr>
          <p:spPr>
            <a:xfrm rot="5400000">
              <a:off x="8584314" y="1337983"/>
              <a:ext cx="216875" cy="800895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9AF1A9C8-444C-47E9-8D26-3C4985D6BF3C}"/>
              </a:ext>
            </a:extLst>
          </p:cNvPr>
          <p:cNvGrpSpPr/>
          <p:nvPr/>
        </p:nvGrpSpPr>
        <p:grpSpPr>
          <a:xfrm>
            <a:off x="8216385" y="1629776"/>
            <a:ext cx="730869" cy="2426795"/>
            <a:chOff x="8216385" y="1629776"/>
            <a:chExt cx="730869" cy="2426795"/>
          </a:xfrm>
        </p:grpSpPr>
        <p:sp>
          <p:nvSpPr>
            <p:cNvPr id="59" name="Freccia angolare in su 58">
              <a:extLst>
                <a:ext uri="{FF2B5EF4-FFF2-40B4-BE49-F238E27FC236}">
                  <a16:creationId xmlns:a16="http://schemas.microsoft.com/office/drawing/2014/main" id="{62C0D73D-A162-48B6-9C33-3D312E65D707}"/>
                </a:ext>
              </a:extLst>
            </p:cNvPr>
            <p:cNvSpPr/>
            <p:nvPr/>
          </p:nvSpPr>
          <p:spPr>
            <a:xfrm rot="5400000">
              <a:off x="7407523" y="2516840"/>
              <a:ext cx="2426795" cy="652667"/>
            </a:xfrm>
            <a:prstGeom prst="bentUpArrow">
              <a:avLst>
                <a:gd name="adj1" fmla="val 7874"/>
                <a:gd name="adj2" fmla="val 1294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Fumetto: ovale 59">
              <a:extLst>
                <a:ext uri="{FF2B5EF4-FFF2-40B4-BE49-F238E27FC236}">
                  <a16:creationId xmlns:a16="http://schemas.microsoft.com/office/drawing/2014/main" id="{E166927A-3DC0-455D-99A5-A4D78660F8CE}"/>
                </a:ext>
              </a:extLst>
            </p:cNvPr>
            <p:cNvSpPr/>
            <p:nvPr/>
          </p:nvSpPr>
          <p:spPr>
            <a:xfrm>
              <a:off x="8216385" y="3182028"/>
              <a:ext cx="605840" cy="375332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b="1" dirty="0"/>
                <a:t>Turn </a:t>
              </a:r>
              <a:r>
                <a:rPr lang="it-IT" sz="800" b="1" dirty="0" err="1"/>
                <a:t>left</a:t>
              </a:r>
              <a:r>
                <a:rPr lang="it-IT" sz="800" b="1" dirty="0"/>
                <a:t>!</a:t>
              </a:r>
              <a:endParaRPr lang="it-IT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9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4" grpId="0"/>
    </p:bldLst>
  </p:timing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TM10001115[[fn=Compatto]]</Template>
  <TotalTime>0</TotalTime>
  <Words>468</Words>
  <Application>Microsoft Office PowerPoint</Application>
  <PresentationFormat>Widescreen</PresentationFormat>
  <Paragraphs>68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Pacco</vt:lpstr>
      <vt:lpstr>Warehouse TRIP planner</vt:lpstr>
      <vt:lpstr>Goal of the project</vt:lpstr>
      <vt:lpstr>What we need</vt:lpstr>
      <vt:lpstr>1. Forklift operator</vt:lpstr>
      <vt:lpstr>2. Our plant layout</vt:lpstr>
      <vt:lpstr>3. RFID LOCATION SYSTEM</vt:lpstr>
      <vt:lpstr>4. Central processing system</vt:lpstr>
      <vt:lpstr>Ubiquitous computing analysis</vt:lpstr>
      <vt:lpstr>Context-awareness</vt:lpstr>
      <vt:lpstr>PowerPoint Presentation</vt:lpstr>
      <vt:lpstr>For the future: Expanding the routing system to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movement planner</dc:title>
  <dc:creator>Zavagno Matteo</dc:creator>
  <cp:lastModifiedBy>catherine Rakama</cp:lastModifiedBy>
  <cp:revision>31</cp:revision>
  <dcterms:created xsi:type="dcterms:W3CDTF">2018-04-10T08:42:01Z</dcterms:created>
  <dcterms:modified xsi:type="dcterms:W3CDTF">2018-05-11T14:11:55Z</dcterms:modified>
</cp:coreProperties>
</file>