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67" r:id="rId3"/>
    <p:sldId id="269" r:id="rId4"/>
    <p:sldId id="268" r:id="rId5"/>
    <p:sldId id="288" r:id="rId6"/>
    <p:sldId id="29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92" r:id="rId24"/>
    <p:sldId id="271"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4214A-25B0-E47D-E466-951E064D8EDF}" v="83" dt="2025-02-05T17:12:24.666"/>
    <p1510:client id="{BE31A54A-BF85-428B-033C-9824B9E3BD3F}" v="6" dt="2025-02-05T17:16:02.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ri Jasmal" userId="e6a065d2aca82f38" providerId="Windows Live" clId="Web-{8F24214A-25B0-E47D-E466-951E064D8EDF}"/>
    <pc:docChg chg="modSld">
      <pc:chgData name="Nazri Jasmal" userId="e6a065d2aca82f38" providerId="Windows Live" clId="Web-{8F24214A-25B0-E47D-E466-951E064D8EDF}" dt="2025-02-05T17:12:24.651" v="48" actId="20577"/>
      <pc:docMkLst>
        <pc:docMk/>
      </pc:docMkLst>
      <pc:sldChg chg="modSp">
        <pc:chgData name="Nazri Jasmal" userId="e6a065d2aca82f38" providerId="Windows Live" clId="Web-{8F24214A-25B0-E47D-E466-951E064D8EDF}" dt="2025-02-05T17:12:24.651" v="48" actId="20577"/>
        <pc:sldMkLst>
          <pc:docMk/>
          <pc:sldMk cId="109857222" sldId="256"/>
        </pc:sldMkLst>
        <pc:spChg chg="mod">
          <ac:chgData name="Nazri Jasmal" userId="e6a065d2aca82f38" providerId="Windows Live" clId="Web-{8F24214A-25B0-E47D-E466-951E064D8EDF}" dt="2025-02-05T17:12:24.651" v="48" actId="20577"/>
          <ac:spMkLst>
            <pc:docMk/>
            <pc:sldMk cId="109857222" sldId="256"/>
            <ac:spMk id="11" creationId="{00CC22B5-8500-2C45-91DE-A596A6DF1C3B}"/>
          </ac:spMkLst>
        </pc:spChg>
      </pc:sldChg>
    </pc:docChg>
  </pc:docChgLst>
  <pc:docChgLst>
    <pc:chgData name="Nazri Jasmal" userId="e6a065d2aca82f38" providerId="Windows Live" clId="Web-{BE31A54A-BF85-428B-033C-9824B9E3BD3F}"/>
    <pc:docChg chg="modSld">
      <pc:chgData name="Nazri Jasmal" userId="e6a065d2aca82f38" providerId="Windows Live" clId="Web-{BE31A54A-BF85-428B-033C-9824B9E3BD3F}" dt="2025-02-05T17:16:02.013" v="4" actId="20577"/>
      <pc:docMkLst>
        <pc:docMk/>
      </pc:docMkLst>
      <pc:sldChg chg="modSp">
        <pc:chgData name="Nazri Jasmal" userId="e6a065d2aca82f38" providerId="Windows Live" clId="Web-{BE31A54A-BF85-428B-033C-9824B9E3BD3F}" dt="2025-02-05T17:16:02.013" v="4" actId="20577"/>
        <pc:sldMkLst>
          <pc:docMk/>
          <pc:sldMk cId="109857222" sldId="256"/>
        </pc:sldMkLst>
        <pc:spChg chg="mod">
          <ac:chgData name="Nazri Jasmal" userId="e6a065d2aca82f38" providerId="Windows Live" clId="Web-{BE31A54A-BF85-428B-033C-9824B9E3BD3F}" dt="2025-02-05T17:16:02.013" v="4" actId="20577"/>
          <ac:spMkLst>
            <pc:docMk/>
            <pc:sldMk cId="109857222" sldId="256"/>
            <ac:spMk id="11" creationId="{00CC22B5-8500-2C45-91DE-A596A6DF1C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2C2D3-763C-479A-998D-4B8BD53BA5C6}" type="datetimeFigureOut">
              <a:rPr lang="en-GB" smtClean="0"/>
              <a:t>05/02/2025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4A5F9-7782-4A0D-A8E7-BDFC931A3F3E}" type="slidenum">
              <a:rPr lang="en-GB" smtClean="0"/>
              <a:t>‹#›</a:t>
            </a:fld>
            <a:endParaRPr lang="en-GB"/>
          </a:p>
        </p:txBody>
      </p:sp>
    </p:spTree>
    <p:extLst>
      <p:ext uri="{BB962C8B-B14F-4D97-AF65-F5344CB8AC3E}">
        <p14:creationId xmlns:p14="http://schemas.microsoft.com/office/powerpoint/2010/main" val="270621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04A5F9-7782-4A0D-A8E7-BDFC931A3F3E}" type="slidenum">
              <a:rPr lang="en-GB" smtClean="0"/>
              <a:t>17</a:t>
            </a:fld>
            <a:endParaRPr lang="en-GB"/>
          </a:p>
        </p:txBody>
      </p:sp>
    </p:spTree>
    <p:extLst>
      <p:ext uri="{BB962C8B-B14F-4D97-AF65-F5344CB8AC3E}">
        <p14:creationId xmlns:p14="http://schemas.microsoft.com/office/powerpoint/2010/main" val="215919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ralph31@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nazrianwar10@gmail.com" TargetMode="External"/><Relationship Id="rId4" Type="http://schemas.openxmlformats.org/officeDocument/2006/relationships/hyperlink" Target="mailto:fenilmavani@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Bank+Marketing"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99" y="-353961"/>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20492" y="1353282"/>
            <a:ext cx="11813170" cy="5418535"/>
          </a:xfrm>
          <a:prstGeom prst="rect">
            <a:avLst/>
          </a:prstGeom>
          <a:solidFill>
            <a:srgbClr val="3B3B3B"/>
          </a:solidFill>
        </p:spPr>
        <p:txBody>
          <a:bodyPr wrap="none" lIns="91440" tIns="45720" rIns="91440" bIns="45720" rtlCol="0" anchor="t">
            <a:spAutoFit/>
          </a:bodyPr>
          <a:lstStyle/>
          <a:p>
            <a:r>
              <a:rPr lang="en-US" sz="6600" dirty="0">
                <a:solidFill>
                  <a:srgbClr val="FF6600"/>
                </a:solidFill>
                <a:latin typeface="Calibri"/>
                <a:ea typeface="Calibri"/>
                <a:cs typeface="Calibri"/>
              </a:rPr>
              <a:t>Data Science Project: </a:t>
            </a:r>
            <a:endParaRPr lang="en-US" dirty="0">
              <a:solidFill>
                <a:srgbClr val="000000"/>
              </a:solidFill>
              <a:latin typeface="Calibri"/>
              <a:ea typeface="Calibri"/>
              <a:cs typeface="Calibri"/>
            </a:endParaRPr>
          </a:p>
          <a:p>
            <a:r>
              <a:rPr lang="en-US" sz="6600" dirty="0">
                <a:solidFill>
                  <a:srgbClr val="FF6600"/>
                </a:solidFill>
                <a:latin typeface="Calibri"/>
                <a:ea typeface="Calibri"/>
                <a:cs typeface="Calibri"/>
              </a:rPr>
              <a:t>             Bank Marketing Campaign</a:t>
            </a:r>
            <a:endParaRPr lang="en-US" dirty="0">
              <a:ea typeface="Calibri"/>
              <a:cs typeface="Calibri"/>
            </a:endParaRPr>
          </a:p>
          <a:p>
            <a:endParaRPr lang="en-US" sz="1200" dirty="0">
              <a:solidFill>
                <a:srgbClr val="000000"/>
              </a:solidFill>
              <a:latin typeface="Calibri"/>
              <a:ea typeface="Calibri"/>
              <a:cs typeface="Calibri"/>
            </a:endParaRPr>
          </a:p>
          <a:p>
            <a:endParaRPr lang="en-GB"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GB" sz="2400" b="1" i="0" u="none" strike="noStrike" baseline="0" dirty="0">
                <a:solidFill>
                  <a:srgbClr val="FFFFFF"/>
                </a:solidFill>
                <a:latin typeface="Times New Roman" panose="02020603050405020304" pitchFamily="18" charset="0"/>
                <a:cs typeface="Times New Roman" panose="02020603050405020304" pitchFamily="18" charset="0"/>
              </a:rPr>
              <a:t>Batch Code: LISUM34</a:t>
            </a:r>
            <a:endParaRPr lang="en-GB" sz="2400" b="0" i="0" u="none" strike="noStrike" baseline="0" dirty="0">
              <a:solidFill>
                <a:srgbClr val="FFFFFF"/>
              </a:solidFill>
              <a:latin typeface="Times New Roman" panose="02020603050405020304" pitchFamily="18" charset="0"/>
              <a:cs typeface="Times New Roman" panose="02020603050405020304" pitchFamily="18" charset="0"/>
            </a:endParaRPr>
          </a:p>
          <a:p>
            <a:pPr algn="l"/>
            <a:r>
              <a:rPr lang="en-GB" sz="2400" b="0" i="0" u="none" strike="noStrike" baseline="0" dirty="0">
                <a:solidFill>
                  <a:schemeClr val="bg1"/>
                </a:solidFill>
                <a:latin typeface="Times New Roman" panose="02020603050405020304" pitchFamily="18" charset="0"/>
                <a:cs typeface="Times New Roman" panose="02020603050405020304" pitchFamily="18" charset="0"/>
              </a:rPr>
              <a:t>Group Name: Shiny Star Data Specialists</a:t>
            </a:r>
          </a:p>
          <a:p>
            <a:pPr algn="l"/>
            <a:endParaRPr lang="en-GB" sz="2400" b="0" i="0" u="none" strike="noStrike" baseline="0" dirty="0">
              <a:solidFill>
                <a:schemeClr val="bg1"/>
              </a:solidFill>
              <a:latin typeface="Times New Roman" panose="02020603050405020304" pitchFamily="18" charset="0"/>
              <a:cs typeface="Times New Roman" panose="02020603050405020304" pitchFamily="18" charset="0"/>
            </a:endParaRPr>
          </a:p>
          <a:p>
            <a:endParaRPr lang="en-GB" sz="1200" dirty="0">
              <a:solidFill>
                <a:schemeClr val="bg1"/>
              </a:solidFill>
              <a:latin typeface="Times New Roman" panose="02020603050405020304" pitchFamily="18" charset="0"/>
              <a:cs typeface="Times New Roman" panose="02020603050405020304" pitchFamily="18" charset="0"/>
            </a:endParaRPr>
          </a:p>
          <a:p>
            <a:r>
              <a:rPr lang="en-GB" sz="2400" b="1" i="0" u="none" strike="noStrike" baseline="0" dirty="0">
                <a:solidFill>
                  <a:schemeClr val="bg1"/>
                </a:solidFill>
                <a:latin typeface="Times New Roman" panose="02020603050405020304" pitchFamily="18" charset="0"/>
                <a:cs typeface="Times New Roman" panose="02020603050405020304" pitchFamily="18" charset="0"/>
              </a:rPr>
              <a:t>Team member's details:</a:t>
            </a:r>
            <a:endParaRPr lang="en-GB" sz="800" b="0" i="0" u="none" strike="noStrike" baseline="0" dirty="0">
              <a:solidFill>
                <a:schemeClr val="bg1"/>
              </a:solidFill>
              <a:latin typeface="Times New Roman" panose="02020603050405020304" pitchFamily="18" charset="0"/>
              <a:cs typeface="Times New Roman" panose="02020603050405020304" pitchFamily="18" charset="0"/>
            </a:endParaRPr>
          </a:p>
          <a:p>
            <a:pPr indent="-6350">
              <a:lnSpc>
                <a:spcPct val="107000"/>
              </a:lnSpc>
              <a:spcAft>
                <a:spcPts val="420"/>
              </a:spcAft>
            </a:pPr>
            <a:r>
              <a:rPr lang="en-GB" sz="2200" kern="100" dirty="0">
                <a:solidFill>
                  <a:schemeClr val="bg1"/>
                </a:solidFill>
                <a:effectLst/>
                <a:latin typeface="Arial" panose="020B0604020202020204" pitchFamily="34" charset="0"/>
                <a:ea typeface="Arial" panose="020B0604020202020204" pitchFamily="34" charset="0"/>
              </a:rPr>
              <a:t>Carmelo R. </a:t>
            </a:r>
            <a:r>
              <a:rPr lang="en-GB" sz="2200" kern="100" dirty="0" err="1">
                <a:solidFill>
                  <a:schemeClr val="bg1"/>
                </a:solidFill>
                <a:effectLst/>
                <a:latin typeface="Arial" panose="020B0604020202020204" pitchFamily="34" charset="0"/>
                <a:ea typeface="Arial" panose="020B0604020202020204" pitchFamily="34" charset="0"/>
              </a:rPr>
              <a:t>Casiraro</a:t>
            </a:r>
            <a:r>
              <a:rPr lang="en-GB" sz="2200" kern="100" dirty="0">
                <a:solidFill>
                  <a:schemeClr val="bg1"/>
                </a:solidFill>
                <a:effectLst/>
                <a:latin typeface="Arial" panose="020B0604020202020204" pitchFamily="34" charset="0"/>
                <a:ea typeface="Arial" panose="020B0604020202020204" pitchFamily="34" charset="0"/>
              </a:rPr>
              <a:t>, </a:t>
            </a:r>
            <a:r>
              <a:rPr lang="en-GB" sz="2200" u="sng" kern="100" dirty="0">
                <a:solidFill>
                  <a:schemeClr val="bg1"/>
                </a:solidFill>
                <a:effectLst/>
                <a:latin typeface="Arial" panose="020B0604020202020204" pitchFamily="34" charset="0"/>
                <a:ea typeface="Arial" panose="020B0604020202020204" pitchFamily="34" charset="0"/>
                <a:hlinkClick r:id="rId3">
                  <a:extLst>
                    <a:ext uri="{A12FA001-AC4F-418D-AE19-62706E023703}">
                      <ahyp:hlinkClr xmlns:ahyp="http://schemas.microsoft.com/office/drawing/2018/hyperlinkcolor" val="tx"/>
                    </a:ext>
                  </a:extLst>
                </a:hlinkClick>
              </a:rPr>
              <a:t>cralph31@gmail.com</a:t>
            </a:r>
            <a:r>
              <a:rPr lang="en-GB" sz="2200" kern="100" dirty="0">
                <a:solidFill>
                  <a:schemeClr val="bg1"/>
                </a:solidFill>
                <a:effectLst/>
                <a:latin typeface="Arial" panose="020B0604020202020204" pitchFamily="34" charset="0"/>
                <a:ea typeface="Arial" panose="020B0604020202020204" pitchFamily="34" charset="0"/>
              </a:rPr>
              <a:t>, USA, Farmingdale State University, Data Analyst</a:t>
            </a:r>
            <a:endParaRPr lang="en-GB" sz="2200" kern="100" dirty="0">
              <a:solidFill>
                <a:schemeClr val="bg1"/>
              </a:solidFill>
              <a:effectLst/>
              <a:latin typeface="Calibri" panose="020F0502020204030204" pitchFamily="34" charset="0"/>
              <a:ea typeface="Calibri" panose="020F0502020204030204" pitchFamily="34" charset="0"/>
            </a:endParaRPr>
          </a:p>
          <a:p>
            <a:pPr indent="-6350">
              <a:lnSpc>
                <a:spcPct val="107000"/>
              </a:lnSpc>
              <a:spcAft>
                <a:spcPts val="420"/>
              </a:spcAft>
            </a:pPr>
            <a:r>
              <a:rPr lang="en-GB" sz="2200" kern="100" dirty="0">
                <a:solidFill>
                  <a:schemeClr val="bg1"/>
                </a:solidFill>
                <a:effectLst/>
                <a:latin typeface="Arial"/>
                <a:ea typeface="Arial" panose="020B0604020202020204" pitchFamily="34" charset="0"/>
                <a:cs typeface="Arial"/>
              </a:rPr>
              <a:t>Fenil Mavani, </a:t>
            </a:r>
            <a:r>
              <a:rPr lang="en-GB" sz="2200" u="sng" kern="100" dirty="0">
                <a:solidFill>
                  <a:schemeClr val="bg1"/>
                </a:solidFill>
                <a:effectLst/>
                <a:latin typeface="Arial"/>
                <a:ea typeface="Arial" panose="020B0604020202020204" pitchFamily="34" charset="0"/>
                <a:cs typeface="Arial"/>
                <a:hlinkClick r:id="rId4">
                  <a:extLst>
                    <a:ext uri="{A12FA001-AC4F-418D-AE19-62706E023703}">
                      <ahyp:hlinkClr xmlns:ahyp="http://schemas.microsoft.com/office/drawing/2018/hyperlinkcolor" val="tx"/>
                    </a:ext>
                  </a:extLst>
                </a:hlinkClick>
              </a:rPr>
              <a:t>fenilmavani5757@gmail.com</a:t>
            </a:r>
            <a:r>
              <a:rPr lang="en-GB" sz="2200" kern="100" dirty="0">
                <a:solidFill>
                  <a:schemeClr val="bg1"/>
                </a:solidFill>
                <a:effectLst/>
                <a:latin typeface="Arial"/>
                <a:ea typeface="Arial" panose="020B0604020202020204" pitchFamily="34" charset="0"/>
                <a:cs typeface="Arial"/>
              </a:rPr>
              <a:t>, UK, University of West London, Data Science </a:t>
            </a:r>
            <a:endParaRPr lang="en-GB" sz="2200" kern="100" dirty="0">
              <a:solidFill>
                <a:schemeClr val="bg1"/>
              </a:solidFill>
              <a:effectLst/>
              <a:latin typeface="Arial"/>
              <a:ea typeface="Calibri" panose="020F0502020204030204" pitchFamily="34" charset="0"/>
              <a:cs typeface="Arial"/>
            </a:endParaRPr>
          </a:p>
          <a:p>
            <a:pPr indent="-6350">
              <a:lnSpc>
                <a:spcPct val="107000"/>
              </a:lnSpc>
              <a:spcAft>
                <a:spcPts val="420"/>
              </a:spcAft>
            </a:pPr>
            <a:r>
              <a:rPr lang="en-GB" sz="2200" kern="100" dirty="0">
                <a:solidFill>
                  <a:schemeClr val="bg1"/>
                </a:solidFill>
                <a:effectLst/>
                <a:latin typeface="Arial" panose="020B0604020202020204" pitchFamily="34" charset="0"/>
                <a:ea typeface="Arial" panose="020B0604020202020204" pitchFamily="34" charset="0"/>
              </a:rPr>
              <a:t>Nazri, </a:t>
            </a:r>
            <a:r>
              <a:rPr lang="en-GB" sz="2200" u="sng" kern="100" dirty="0">
                <a:solidFill>
                  <a:schemeClr val="bg1"/>
                </a:solidFill>
                <a:effectLst/>
                <a:latin typeface="Arial" panose="020B0604020202020204" pitchFamily="34" charset="0"/>
                <a:ea typeface="Arial" panose="020B0604020202020204" pitchFamily="34" charset="0"/>
                <a:hlinkClick r:id="rId5">
                  <a:extLst>
                    <a:ext uri="{A12FA001-AC4F-418D-AE19-62706E023703}">
                      <ahyp:hlinkClr xmlns:ahyp="http://schemas.microsoft.com/office/drawing/2018/hyperlinkcolor" val="tx"/>
                    </a:ext>
                  </a:extLst>
                </a:hlinkClick>
              </a:rPr>
              <a:t>nazrianwar10@gmail.com</a:t>
            </a:r>
            <a:r>
              <a:rPr lang="en-GB" sz="2200" kern="100" dirty="0">
                <a:solidFill>
                  <a:schemeClr val="bg1"/>
                </a:solidFill>
                <a:effectLst/>
                <a:latin typeface="Arial" panose="020B0604020202020204" pitchFamily="34" charset="0"/>
                <a:ea typeface="Arial" panose="020B0604020202020204" pitchFamily="34" charset="0"/>
              </a:rPr>
              <a:t>, London, UK, University of Greenwich, Data Science</a:t>
            </a:r>
            <a:endParaRPr lang="en-GB" sz="2200" kern="1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Consumer Price Index</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GB" sz="1800" b="1" i="0" u="none" strike="noStrike" baseline="0" dirty="0">
                <a:latin typeface="ArialMT"/>
              </a:rPr>
              <a:t>Summary:</a:t>
            </a:r>
          </a:p>
          <a:p>
            <a:pPr algn="l"/>
            <a:r>
              <a:rPr lang="en-GB" sz="1800" b="0" i="0" u="none" strike="noStrike" baseline="0" dirty="0">
                <a:latin typeface="ArialMT"/>
              </a:rPr>
              <a:t>Subscription rate will increase according to different economic indicators.</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AE0C46-9E64-B210-8FFE-71ED494E2243}"/>
              </a:ext>
            </a:extLst>
          </p:cNvPr>
          <p:cNvPicPr>
            <a:picLocks noChangeAspect="1"/>
          </p:cNvPicPr>
          <p:nvPr/>
        </p:nvPicPr>
        <p:blipFill>
          <a:blip r:embed="rId2"/>
          <a:stretch>
            <a:fillRect/>
          </a:stretch>
        </p:blipFill>
        <p:spPr>
          <a:xfrm>
            <a:off x="32081" y="1251284"/>
            <a:ext cx="10247223" cy="4748463"/>
          </a:xfrm>
          <a:prstGeom prst="rect">
            <a:avLst/>
          </a:prstGeom>
        </p:spPr>
      </p:pic>
    </p:spTree>
    <p:extLst>
      <p:ext uri="{BB962C8B-B14F-4D97-AF65-F5344CB8AC3E}">
        <p14:creationId xmlns:p14="http://schemas.microsoft.com/office/powerpoint/2010/main" val="249992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Day of the Week</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726904" y="1251284"/>
            <a:ext cx="3465095"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Success rate increases during different days of the week.</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96EE22-6516-8EB1-627A-5AE2D1541280}"/>
              </a:ext>
            </a:extLst>
          </p:cNvPr>
          <p:cNvPicPr>
            <a:picLocks noChangeAspect="1"/>
          </p:cNvPicPr>
          <p:nvPr/>
        </p:nvPicPr>
        <p:blipFill>
          <a:blip r:embed="rId2"/>
          <a:stretch>
            <a:fillRect/>
          </a:stretch>
        </p:blipFill>
        <p:spPr>
          <a:xfrm>
            <a:off x="64168" y="1251284"/>
            <a:ext cx="8662737" cy="5538765"/>
          </a:xfrm>
          <a:prstGeom prst="rect">
            <a:avLst/>
          </a:prstGeom>
        </p:spPr>
      </p:pic>
    </p:spTree>
    <p:extLst>
      <p:ext uri="{BB962C8B-B14F-4D97-AF65-F5344CB8AC3E}">
        <p14:creationId xmlns:p14="http://schemas.microsoft.com/office/powerpoint/2010/main" val="274362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Previous Campaign Outcome</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101262" y="1251284"/>
            <a:ext cx="4090737"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Customers who had a positive outcome in previous campaigns are more likely to subscribe.</a:t>
            </a: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CCBF28D-C4CA-CCD0-558A-D2BA6C0264BF}"/>
              </a:ext>
            </a:extLst>
          </p:cNvPr>
          <p:cNvPicPr>
            <a:picLocks noChangeAspect="1"/>
          </p:cNvPicPr>
          <p:nvPr/>
        </p:nvPicPr>
        <p:blipFill>
          <a:blip r:embed="rId2"/>
          <a:stretch>
            <a:fillRect/>
          </a:stretch>
        </p:blipFill>
        <p:spPr>
          <a:xfrm>
            <a:off x="0" y="1251284"/>
            <a:ext cx="8101263" cy="5063290"/>
          </a:xfrm>
          <a:prstGeom prst="rect">
            <a:avLst/>
          </a:prstGeom>
        </p:spPr>
      </p:pic>
    </p:spTree>
    <p:extLst>
      <p:ext uri="{BB962C8B-B14F-4D97-AF65-F5344CB8AC3E}">
        <p14:creationId xmlns:p14="http://schemas.microsoft.com/office/powerpoint/2010/main" val="126195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to the Term Deposit</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318056" y="1251284"/>
            <a:ext cx="3873944"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The distribution of subscription outcomes (target variable) follows a specific pattern influenced by key factors.</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710ECA-F418-69AA-78A7-7567726E9B07}"/>
              </a:ext>
            </a:extLst>
          </p:cNvPr>
          <p:cNvPicPr>
            <a:picLocks noChangeAspect="1"/>
          </p:cNvPicPr>
          <p:nvPr/>
        </p:nvPicPr>
        <p:blipFill>
          <a:blip r:embed="rId2"/>
          <a:stretch>
            <a:fillRect/>
          </a:stretch>
        </p:blipFill>
        <p:spPr>
          <a:xfrm>
            <a:off x="-2" y="1251284"/>
            <a:ext cx="8318058" cy="5181600"/>
          </a:xfrm>
          <a:prstGeom prst="rect">
            <a:avLst/>
          </a:prstGeom>
        </p:spPr>
      </p:pic>
    </p:spTree>
    <p:extLst>
      <p:ext uri="{BB962C8B-B14F-4D97-AF65-F5344CB8AC3E}">
        <p14:creationId xmlns:p14="http://schemas.microsoft.com/office/powerpoint/2010/main" val="110418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Age Distribution of Customers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566484" y="1251284"/>
            <a:ext cx="3625516"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The age distribution of customers shows distinct patterns that affect their likelihood to subscribe.</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8AFF4B-63CA-5D1E-7AE6-723814094305}"/>
              </a:ext>
            </a:extLst>
          </p:cNvPr>
          <p:cNvPicPr>
            <a:picLocks noChangeAspect="1"/>
          </p:cNvPicPr>
          <p:nvPr/>
        </p:nvPicPr>
        <p:blipFill>
          <a:blip r:embed="rId2"/>
          <a:stretch>
            <a:fillRect/>
          </a:stretch>
        </p:blipFill>
        <p:spPr>
          <a:xfrm>
            <a:off x="16040" y="1267326"/>
            <a:ext cx="8550444" cy="5367238"/>
          </a:xfrm>
          <a:prstGeom prst="rect">
            <a:avLst/>
          </a:prstGeom>
        </p:spPr>
      </p:pic>
    </p:spTree>
    <p:extLst>
      <p:ext uri="{BB962C8B-B14F-4D97-AF65-F5344CB8AC3E}">
        <p14:creationId xmlns:p14="http://schemas.microsoft.com/office/powerpoint/2010/main" val="274504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Job Type</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580914" y="1251284"/>
            <a:ext cx="3611085"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Certain job types are associated with higher subscription rates.</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54F18F-46AC-A664-F900-6FB44AA274E1}"/>
              </a:ext>
            </a:extLst>
          </p:cNvPr>
          <p:cNvPicPr>
            <a:picLocks noChangeAspect="1"/>
          </p:cNvPicPr>
          <p:nvPr/>
        </p:nvPicPr>
        <p:blipFill>
          <a:blip r:embed="rId2"/>
          <a:stretch>
            <a:fillRect/>
          </a:stretch>
        </p:blipFill>
        <p:spPr>
          <a:xfrm>
            <a:off x="32084" y="1235242"/>
            <a:ext cx="8516746" cy="5606716"/>
          </a:xfrm>
          <a:prstGeom prst="rect">
            <a:avLst/>
          </a:prstGeom>
        </p:spPr>
      </p:pic>
    </p:spTree>
    <p:extLst>
      <p:ext uri="{BB962C8B-B14F-4D97-AF65-F5344CB8AC3E}">
        <p14:creationId xmlns:p14="http://schemas.microsoft.com/office/powerpoint/2010/main" val="213897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Marital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271774" y="1251284"/>
            <a:ext cx="3920226"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Marital status influences the likelihood of subscribing, with some statuses being more inclined to subscribe than others.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5223AC-AD4C-FDB1-5036-6D1019F4D8E8}"/>
              </a:ext>
            </a:extLst>
          </p:cNvPr>
          <p:cNvPicPr>
            <a:picLocks noChangeAspect="1"/>
          </p:cNvPicPr>
          <p:nvPr/>
        </p:nvPicPr>
        <p:blipFill>
          <a:blip r:embed="rId2"/>
          <a:stretch>
            <a:fillRect/>
          </a:stretch>
        </p:blipFill>
        <p:spPr>
          <a:xfrm>
            <a:off x="0" y="1251284"/>
            <a:ext cx="8271774" cy="5277853"/>
          </a:xfrm>
          <a:prstGeom prst="rect">
            <a:avLst/>
          </a:prstGeom>
        </p:spPr>
      </p:pic>
    </p:spTree>
    <p:extLst>
      <p:ext uri="{BB962C8B-B14F-4D97-AF65-F5344CB8AC3E}">
        <p14:creationId xmlns:p14="http://schemas.microsoft.com/office/powerpoint/2010/main" val="40310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Educational Level</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245642" y="1251284"/>
            <a:ext cx="3946358"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Higher levels of education correlate with an increased likelihood of subscription.</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984726-818A-4BAE-8D3B-2518A923B274}"/>
              </a:ext>
            </a:extLst>
          </p:cNvPr>
          <p:cNvPicPr>
            <a:picLocks noChangeAspect="1"/>
          </p:cNvPicPr>
          <p:nvPr/>
        </p:nvPicPr>
        <p:blipFill>
          <a:blip r:embed="rId3"/>
          <a:stretch>
            <a:fillRect/>
          </a:stretch>
        </p:blipFill>
        <p:spPr>
          <a:xfrm>
            <a:off x="0" y="1251284"/>
            <a:ext cx="8245642" cy="5175020"/>
          </a:xfrm>
          <a:prstGeom prst="rect">
            <a:avLst/>
          </a:prstGeom>
        </p:spPr>
      </p:pic>
    </p:spTree>
    <p:extLst>
      <p:ext uri="{BB962C8B-B14F-4D97-AF65-F5344CB8AC3E}">
        <p14:creationId xmlns:p14="http://schemas.microsoft.com/office/powerpoint/2010/main" val="1434786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Default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053136" y="1251284"/>
            <a:ext cx="4138863" cy="5606716"/>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Customers with a history of default are less likely to subscribe.</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5E2225-C539-1BAE-8441-7130E974504C}"/>
              </a:ext>
            </a:extLst>
          </p:cNvPr>
          <p:cNvPicPr>
            <a:picLocks noChangeAspect="1"/>
          </p:cNvPicPr>
          <p:nvPr/>
        </p:nvPicPr>
        <p:blipFill>
          <a:blip r:embed="rId2"/>
          <a:stretch>
            <a:fillRect/>
          </a:stretch>
        </p:blipFill>
        <p:spPr>
          <a:xfrm>
            <a:off x="0" y="1251284"/>
            <a:ext cx="8053137" cy="5070494"/>
          </a:xfrm>
          <a:prstGeom prst="rect">
            <a:avLst/>
          </a:prstGeom>
        </p:spPr>
      </p:pic>
    </p:spTree>
    <p:extLst>
      <p:ext uri="{BB962C8B-B14F-4D97-AF65-F5344CB8AC3E}">
        <p14:creationId xmlns:p14="http://schemas.microsoft.com/office/powerpoint/2010/main" val="284415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Housing Loan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537016" y="1251284"/>
            <a:ext cx="3654983" cy="5606716"/>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b="1"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Customers with an existing housing loan are less likely to subscribe.</a:t>
            </a: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14BC7ED-5FD2-57A5-F116-551BF6081D0C}"/>
              </a:ext>
            </a:extLst>
          </p:cNvPr>
          <p:cNvPicPr>
            <a:picLocks noChangeAspect="1"/>
          </p:cNvPicPr>
          <p:nvPr/>
        </p:nvPicPr>
        <p:blipFill>
          <a:blip r:embed="rId2"/>
          <a:stretch>
            <a:fillRect/>
          </a:stretch>
        </p:blipFill>
        <p:spPr>
          <a:xfrm>
            <a:off x="0" y="1251284"/>
            <a:ext cx="8537017" cy="5406190"/>
          </a:xfrm>
          <a:prstGeom prst="rect">
            <a:avLst/>
          </a:prstGeom>
        </p:spPr>
      </p:pic>
    </p:spTree>
    <p:extLst>
      <p:ext uri="{BB962C8B-B14F-4D97-AF65-F5344CB8AC3E}">
        <p14:creationId xmlns:p14="http://schemas.microsoft.com/office/powerpoint/2010/main" val="295276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Dataset Information</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Final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Personal Loan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277726" y="1251284"/>
            <a:ext cx="3914274"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Holding a personal loan affects the likelihood of subscribing to new services.</a:t>
            </a:r>
            <a:endParaRPr lang="en-US"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548E86-67E8-DE8E-E098-4B09BECAD976}"/>
              </a:ext>
            </a:extLst>
          </p:cNvPr>
          <p:cNvPicPr>
            <a:picLocks noChangeAspect="1"/>
          </p:cNvPicPr>
          <p:nvPr/>
        </p:nvPicPr>
        <p:blipFill>
          <a:blip r:embed="rId2"/>
          <a:stretch>
            <a:fillRect/>
          </a:stretch>
        </p:blipFill>
        <p:spPr>
          <a:xfrm>
            <a:off x="0" y="1251284"/>
            <a:ext cx="8277726" cy="5258391"/>
          </a:xfrm>
          <a:prstGeom prst="rect">
            <a:avLst/>
          </a:prstGeom>
        </p:spPr>
      </p:pic>
    </p:spTree>
    <p:extLst>
      <p:ext uri="{BB962C8B-B14F-4D97-AF65-F5344CB8AC3E}">
        <p14:creationId xmlns:p14="http://schemas.microsoft.com/office/powerpoint/2010/main" val="319301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Month</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776300" y="1251284"/>
            <a:ext cx="3415699"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Subscription rates vary across different months, indicating seasonal trends.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9C03C8-226E-3E11-C0BD-E5837CC0435F}"/>
              </a:ext>
            </a:extLst>
          </p:cNvPr>
          <p:cNvPicPr>
            <a:picLocks noChangeAspect="1"/>
          </p:cNvPicPr>
          <p:nvPr/>
        </p:nvPicPr>
        <p:blipFill>
          <a:blip r:embed="rId2"/>
          <a:stretch>
            <a:fillRect/>
          </a:stretch>
        </p:blipFill>
        <p:spPr>
          <a:xfrm>
            <a:off x="0" y="1251284"/>
            <a:ext cx="8776301" cy="5133474"/>
          </a:xfrm>
          <a:prstGeom prst="rect">
            <a:avLst/>
          </a:prstGeom>
        </p:spPr>
      </p:pic>
    </p:spTree>
    <p:extLst>
      <p:ext uri="{BB962C8B-B14F-4D97-AF65-F5344CB8AC3E}">
        <p14:creationId xmlns:p14="http://schemas.microsoft.com/office/powerpoint/2010/main" val="143067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3548" y="-5653549"/>
            <a:ext cx="884903" cy="12192002"/>
          </a:xfrm>
          <a:solidFill>
            <a:srgbClr val="3B3B3B"/>
          </a:solidFill>
        </p:spPr>
        <p:txBody>
          <a:bodyPr vert="vert270" anchor="t" anchorCtr="0">
            <a:noAutofit/>
          </a:bodyPr>
          <a:lstStyle/>
          <a:p>
            <a:r>
              <a:rPr lang="en-US" sz="4400" b="1" dirty="0">
                <a:solidFill>
                  <a:srgbClr val="FF6600"/>
                </a:solidFill>
                <a:latin typeface="Times New Roman" panose="02020603050405020304" pitchFamily="18" charset="0"/>
                <a:cs typeface="Times New Roman" panose="02020603050405020304" pitchFamily="18" charset="0"/>
              </a:rPr>
              <a:t>EDA Summary: from Hypothesis</a:t>
            </a:r>
            <a:br>
              <a:rPr lang="en-US" sz="4400" b="1" dirty="0">
                <a:solidFill>
                  <a:srgbClr val="FF6600"/>
                </a:solidFill>
                <a:latin typeface="Times New Roman" panose="02020603050405020304" pitchFamily="18" charset="0"/>
                <a:cs typeface="Times New Roman" panose="02020603050405020304" pitchFamily="18" charset="0"/>
              </a:rPr>
            </a:br>
            <a:br>
              <a:rPr lang="en-US" sz="4400" b="1" dirty="0">
                <a:solidFill>
                  <a:srgbClr val="FF6600"/>
                </a:solidFill>
                <a:latin typeface="Times New Roman" panose="02020603050405020304" pitchFamily="18" charset="0"/>
                <a:cs typeface="Times New Roman" panose="02020603050405020304" pitchFamily="18" charset="0"/>
              </a:rPr>
            </a:br>
            <a:br>
              <a:rPr lang="en-US" sz="4400" b="1" dirty="0">
                <a:solidFill>
                  <a:srgbClr val="FF6600"/>
                </a:solidFill>
                <a:latin typeface="Times New Roman" panose="02020603050405020304" pitchFamily="18" charset="0"/>
                <a:cs typeface="Times New Roman" panose="02020603050405020304" pitchFamily="18" charset="0"/>
              </a:rPr>
            </a:br>
            <a:endParaRPr lang="en-US" sz="4400" b="1" dirty="0">
              <a:solidFill>
                <a:srgbClr val="FF6600"/>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884904"/>
            <a:ext cx="12270658" cy="5973096"/>
          </a:xfrm>
        </p:spPr>
        <p:txBody>
          <a:bodyPr>
            <a:noAutofit/>
          </a:bodyPr>
          <a:lstStyle/>
          <a:p>
            <a:pPr algn="l"/>
            <a:r>
              <a:rPr lang="en-GB" sz="1350" dirty="0">
                <a:latin typeface="Times New Roman" panose="02020603050405020304" pitchFamily="18" charset="0"/>
                <a:cs typeface="Times New Roman" panose="02020603050405020304" pitchFamily="18" charset="0"/>
              </a:rPr>
              <a:t>1. Customer Demographics Matter:</a:t>
            </a:r>
          </a:p>
          <a:p>
            <a:pPr algn="l"/>
            <a:r>
              <a:rPr lang="en-GB" sz="1350" dirty="0">
                <a:latin typeface="Times New Roman" panose="02020603050405020304" pitchFamily="18" charset="0"/>
                <a:cs typeface="Times New Roman" panose="02020603050405020304" pitchFamily="18" charset="0"/>
              </a:rPr>
              <a:t>Age, job type, education, and marital status significantly influence subscription rates. These demographic factors should be used to segment the customer base and tailor marketing strategies accordingly.</a:t>
            </a:r>
          </a:p>
          <a:p>
            <a:pPr algn="l"/>
            <a:r>
              <a:rPr lang="en-GB" sz="1350" b="0" i="0" u="none" strike="noStrike" baseline="0" dirty="0">
                <a:latin typeface="Times New Roman" panose="02020603050405020304" pitchFamily="18" charset="0"/>
                <a:cs typeface="Times New Roman" panose="02020603050405020304" pitchFamily="18" charset="0"/>
              </a:rPr>
              <a:t>2. Financial Status Influences Decisions :</a:t>
            </a:r>
          </a:p>
          <a:p>
            <a:pPr algn="l"/>
            <a:r>
              <a:rPr lang="en-GB" sz="1350" b="0" i="0" u="none" strike="noStrike" baseline="0" dirty="0">
                <a:latin typeface="Times New Roman" panose="02020603050405020304" pitchFamily="18" charset="0"/>
                <a:cs typeface="Times New Roman" panose="02020603050405020304" pitchFamily="18" charset="0"/>
              </a:rPr>
              <a:t>The presence of housing and personal loans, as well as default history, affect a customer's likelihood to subscribe. Marketing messages that address financial concerns or offer related products may improve conversion rates for these groups.</a:t>
            </a:r>
          </a:p>
          <a:p>
            <a:pPr algn="l"/>
            <a:r>
              <a:rPr lang="en-GB" sz="1350" b="0" i="0" u="none" strike="noStrike" baseline="0" dirty="0">
                <a:latin typeface="Times New Roman" panose="02020603050405020304" pitchFamily="18" charset="0"/>
                <a:cs typeface="Times New Roman" panose="02020603050405020304" pitchFamily="18" charset="0"/>
              </a:rPr>
              <a:t>3. Communication Strategy is Key:</a:t>
            </a:r>
          </a:p>
          <a:p>
            <a:pPr algn="l"/>
            <a:r>
              <a:rPr lang="en-GB" sz="1350" b="0" i="0" u="none" strike="noStrike" baseline="0" dirty="0">
                <a:latin typeface="Times New Roman" panose="02020603050405020304" pitchFamily="18" charset="0"/>
                <a:cs typeface="Times New Roman" panose="02020603050405020304" pitchFamily="18" charset="0"/>
              </a:rPr>
              <a:t>The method and timing of contact, including the day of the week and month, play a crucial role in subscription outcomes. Optimizing these factors based on past performance can enhance engagement and increase subscription rates.</a:t>
            </a:r>
          </a:p>
          <a:p>
            <a:pPr algn="l"/>
            <a:r>
              <a:rPr lang="en-GB" sz="1350" b="0" i="0" u="none" strike="noStrike" baseline="0" dirty="0">
                <a:latin typeface="Times New Roman" panose="02020603050405020304" pitchFamily="18" charset="0"/>
                <a:cs typeface="Times New Roman" panose="02020603050405020304" pitchFamily="18" charset="0"/>
              </a:rPr>
              <a:t>4. Campaign Frequency and History Impact Results:</a:t>
            </a:r>
          </a:p>
          <a:p>
            <a:pPr algn="l"/>
            <a:r>
              <a:rPr lang="en-GB" sz="1350" b="0" i="0" u="none" strike="noStrike" baseline="0" dirty="0">
                <a:latin typeface="Times New Roman" panose="02020603050405020304" pitchFamily="18" charset="0"/>
                <a:cs typeface="Times New Roman" panose="02020603050405020304" pitchFamily="18" charset="0"/>
              </a:rPr>
              <a:t>The number of contacts in a campaign and the outcomes of previous campaigns influence current subscription behaviour. It’s important to find the right balance in contact frequency and to build on the successes of past campaigns.</a:t>
            </a:r>
          </a:p>
          <a:p>
            <a:pPr algn="l"/>
            <a:r>
              <a:rPr lang="en-GB" sz="1350" b="0" i="0" u="none" strike="noStrike" baseline="0" dirty="0">
                <a:latin typeface="Times New Roman" panose="02020603050405020304" pitchFamily="18" charset="0"/>
                <a:cs typeface="Times New Roman" panose="02020603050405020304" pitchFamily="18" charset="0"/>
              </a:rPr>
              <a:t>5. Economic Conditions Affect Behaviour:</a:t>
            </a:r>
          </a:p>
          <a:p>
            <a:pPr algn="l"/>
            <a:r>
              <a:rPr lang="en-GB" sz="1350" b="0" i="0" u="none" strike="noStrike" baseline="0" dirty="0">
                <a:latin typeface="Times New Roman" panose="02020603050405020304" pitchFamily="18" charset="0"/>
                <a:cs typeface="Times New Roman" panose="02020603050405020304" pitchFamily="18" charset="0"/>
              </a:rPr>
              <a:t>Broader economic indicators like employment variation rates also play a role in subscription decisions. Adjusting marketing strategies to align with current economic conditions can make campaigns more effective.</a:t>
            </a:r>
          </a:p>
          <a:p>
            <a:pPr algn="l"/>
            <a:r>
              <a:rPr lang="en-GB" sz="1350" b="0" i="0" u="none" strike="noStrike" baseline="0" dirty="0">
                <a:latin typeface="Times New Roman" panose="02020603050405020304" pitchFamily="18" charset="0"/>
                <a:cs typeface="Times New Roman" panose="02020603050405020304" pitchFamily="18" charset="0"/>
              </a:rPr>
              <a:t>6. Seasonality Should Be Considered:</a:t>
            </a:r>
          </a:p>
          <a:p>
            <a:pPr algn="l"/>
            <a:r>
              <a:rPr lang="en-GB" sz="1350" b="0" i="0" u="none" strike="noStrike" baseline="0" dirty="0">
                <a:latin typeface="Times New Roman" panose="02020603050405020304" pitchFamily="18" charset="0"/>
                <a:cs typeface="Times New Roman" panose="02020603050405020304" pitchFamily="18" charset="0"/>
              </a:rPr>
              <a:t>Subscription rates vary by month, indicating seasonality in customer behaviour. This trend should inform the timing of campaigns, with strategic offers or promotions during low-performing months to smooth out performance across the year.</a:t>
            </a:r>
          </a:p>
          <a:p>
            <a:pPr algn="l"/>
            <a:r>
              <a:rPr lang="en-GB" sz="1350" b="1" i="0" u="none" strike="noStrike" baseline="0" dirty="0">
                <a:latin typeface="Times New Roman" panose="02020603050405020304" pitchFamily="18" charset="0"/>
                <a:cs typeface="Times New Roman" panose="02020603050405020304" pitchFamily="18" charset="0"/>
              </a:rPr>
              <a:t>Summary:</a:t>
            </a:r>
          </a:p>
          <a:p>
            <a:pPr algn="l"/>
            <a:r>
              <a:rPr lang="en-GB" sz="1350" b="0" i="0" u="none" strike="noStrike" baseline="0" dirty="0">
                <a:latin typeface="Times New Roman" panose="02020603050405020304" pitchFamily="18" charset="0"/>
                <a:cs typeface="Times New Roman" panose="02020603050405020304" pitchFamily="18" charset="0"/>
              </a:rPr>
              <a:t>The hypotheses reveal that both customer-specific factors (like demographics and financial status) and external factors (such as economic conditions and seasonality) significantly affect subscription behaviour. To maximize subscription rates, businesses should adopt a data-driven approach that segments customers effectively, tailor communication strategies, and adjusts campaigns based on the timing and broader economic context. This comprehensive strategy will likely lead to more successful outcomes and optimized marketing efforts.</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223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fontScale="90000"/>
          </a:bodyPr>
          <a:lstStyle/>
          <a:p>
            <a:r>
              <a:rPr lang="en-US" sz="6000" b="1" dirty="0">
                <a:solidFill>
                  <a:srgbClr val="FF6600"/>
                </a:solidFill>
              </a:rPr>
              <a:t>Final Recommendation</a:t>
            </a:r>
            <a:br>
              <a:rPr lang="en-US" b="1" dirty="0">
                <a:solidFill>
                  <a:srgbClr val="FF6600"/>
                </a:solidFill>
              </a:rPr>
            </a:br>
            <a:br>
              <a:rPr lang="en-US" b="1" dirty="0">
                <a:solidFill>
                  <a:srgbClr val="FF6600"/>
                </a:solidFill>
              </a:rPr>
            </a:br>
            <a:br>
              <a:rPr lang="en-US" b="1" dirty="0">
                <a:solidFill>
                  <a:srgbClr val="FF6600"/>
                </a:solidFill>
              </a:rPr>
            </a:br>
            <a:endParaRPr lang="en-US" sz="4000"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a:bodyPr>
          <a:lstStyle/>
          <a:p>
            <a:pPr algn="l"/>
            <a:r>
              <a:rPr lang="en-GB" sz="2000" b="1" dirty="0">
                <a:latin typeface="Times New Roman" panose="02020603050405020304" pitchFamily="18" charset="0"/>
                <a:cs typeface="Times New Roman" panose="02020603050405020304" pitchFamily="18" charset="0"/>
              </a:rPr>
              <a:t>Logistic Regression</a:t>
            </a:r>
            <a:r>
              <a:rPr lang="en-GB" sz="2000" dirty="0">
                <a:latin typeface="Times New Roman" panose="02020603050405020304" pitchFamily="18" charset="0"/>
                <a:cs typeface="Times New Roman" panose="02020603050405020304" pitchFamily="18" charset="0"/>
              </a:rPr>
              <a:t>:</a:t>
            </a:r>
          </a:p>
          <a:p>
            <a:pPr algn="l"/>
            <a:r>
              <a:rPr lang="en-GB" sz="1600" b="1" dirty="0">
                <a:latin typeface="Times New Roman" panose="02020603050405020304" pitchFamily="18" charset="0"/>
                <a:cs typeface="Times New Roman" panose="02020603050405020304" pitchFamily="18" charset="0"/>
              </a:rPr>
              <a:t>Reasoning: </a:t>
            </a:r>
            <a:r>
              <a:rPr lang="en-GB" sz="1600" dirty="0">
                <a:latin typeface="Times New Roman" panose="02020603050405020304" pitchFamily="18" charset="0"/>
                <a:cs typeface="Times New Roman" panose="02020603050405020304" pitchFamily="18" charset="0"/>
              </a:rPr>
              <a:t>Logistic Regression is a strong candidate for binary classification problems like predicting subscription to a term deposit. It is particularly useful for interpreting the influence of different features on the target variable, aligning with the first hypothesis about demographic factors influencing subscription.</a:t>
            </a:r>
          </a:p>
          <a:p>
            <a:pPr algn="l"/>
            <a:r>
              <a:rPr lang="en-GB" sz="1600" b="1" dirty="0">
                <a:latin typeface="Times New Roman" panose="02020603050405020304" pitchFamily="18" charset="0"/>
                <a:cs typeface="Times New Roman" panose="02020603050405020304" pitchFamily="18" charset="0"/>
              </a:rPr>
              <a:t>Hypotheses Fit: </a:t>
            </a:r>
          </a:p>
          <a:p>
            <a:pPr algn="l"/>
            <a:r>
              <a:rPr lang="en-GB" sz="1600" dirty="0">
                <a:latin typeface="Times New Roman" panose="02020603050405020304" pitchFamily="18" charset="0"/>
                <a:cs typeface="Times New Roman" panose="02020603050405020304" pitchFamily="18" charset="0"/>
              </a:rPr>
              <a:t>Hypothesis 1: Customers between ages 30-40 are more likely to subscribe.</a:t>
            </a:r>
          </a:p>
          <a:p>
            <a:pPr algn="l"/>
            <a:r>
              <a:rPr lang="en-GB" sz="1600" dirty="0">
                <a:latin typeface="Times New Roman" panose="02020603050405020304" pitchFamily="18" charset="0"/>
                <a:cs typeface="Times New Roman" panose="02020603050405020304" pitchFamily="18" charset="0"/>
              </a:rPr>
              <a:t>Hypothesis 8: Job type influences subscription rate.</a:t>
            </a:r>
          </a:p>
          <a:p>
            <a:pPr algn="l"/>
            <a:r>
              <a:rPr lang="en-GB" sz="1600" dirty="0">
                <a:latin typeface="Times New Roman" panose="02020603050405020304" pitchFamily="18" charset="0"/>
                <a:cs typeface="Times New Roman" panose="02020603050405020304" pitchFamily="18" charset="0"/>
              </a:rPr>
              <a:t>Hypothesis 9: Marital status affects subscription rate.</a:t>
            </a:r>
          </a:p>
          <a:p>
            <a:pPr algn="l"/>
            <a:r>
              <a:rPr lang="en-GB" sz="1600" dirty="0">
                <a:latin typeface="Times New Roman" panose="02020603050405020304" pitchFamily="18" charset="0"/>
                <a:cs typeface="Times New Roman" panose="02020603050405020304" pitchFamily="18" charset="0"/>
              </a:rPr>
              <a:t>Hypothesis 10: Education level's impact on subscription.</a:t>
            </a:r>
          </a:p>
          <a:p>
            <a:pPr algn="l"/>
            <a:endParaRPr lang="en-GB" sz="1700" dirty="0">
              <a:latin typeface="Times New Roman" panose="02020603050405020304" pitchFamily="18" charset="0"/>
              <a:cs typeface="Times New Roman" panose="02020603050405020304" pitchFamily="18" charset="0"/>
            </a:endParaRPr>
          </a:p>
          <a:p>
            <a:pPr algn="l"/>
            <a:r>
              <a:rPr lang="en-GB" sz="2000" b="1" dirty="0">
                <a:latin typeface="Times New Roman" panose="02020603050405020304" pitchFamily="18" charset="0"/>
                <a:cs typeface="Times New Roman" panose="02020603050405020304" pitchFamily="18" charset="0"/>
              </a:rPr>
              <a:t>Random Forest Classifier:</a:t>
            </a:r>
          </a:p>
          <a:p>
            <a:pPr algn="l"/>
            <a:r>
              <a:rPr lang="en-GB" sz="1600" b="1" dirty="0">
                <a:latin typeface="Times New Roman" panose="02020603050405020304" pitchFamily="18" charset="0"/>
                <a:cs typeface="Times New Roman" panose="02020603050405020304" pitchFamily="18" charset="0"/>
              </a:rPr>
              <a:t>Reasoning: </a:t>
            </a:r>
            <a:r>
              <a:rPr lang="en-GB" sz="1600" dirty="0">
                <a:latin typeface="Times New Roman" panose="02020603050405020304" pitchFamily="18" charset="0"/>
                <a:cs typeface="Times New Roman" panose="02020603050405020304" pitchFamily="18" charset="0"/>
              </a:rPr>
              <a:t>Random Forest is well-suited for handling large datasets with multiple features and can model complex interactions between them. It also provides feature importance scores, which could validate hypotheses related to economic indicators or communication channels.</a:t>
            </a:r>
          </a:p>
          <a:p>
            <a:pPr algn="l"/>
            <a:r>
              <a:rPr lang="en-GB" sz="1600" b="1" dirty="0">
                <a:latin typeface="Times New Roman" panose="02020603050405020304" pitchFamily="18" charset="0"/>
                <a:cs typeface="Times New Roman" panose="02020603050405020304" pitchFamily="18" charset="0"/>
              </a:rPr>
              <a:t>Hypotheses Fit:</a:t>
            </a:r>
          </a:p>
          <a:p>
            <a:pPr algn="l"/>
            <a:r>
              <a:rPr lang="en-GB" sz="1600" dirty="0">
                <a:latin typeface="Times New Roman" panose="02020603050405020304" pitchFamily="18" charset="0"/>
                <a:cs typeface="Times New Roman" panose="02020603050405020304" pitchFamily="18" charset="0"/>
              </a:rPr>
              <a:t>Hypothesis 3: Impact of economic indicators.</a:t>
            </a:r>
          </a:p>
          <a:p>
            <a:pPr algn="l"/>
            <a:r>
              <a:rPr lang="en-GB" sz="1600" dirty="0">
                <a:latin typeface="Times New Roman" panose="02020603050405020304" pitchFamily="18" charset="0"/>
                <a:cs typeface="Times New Roman" panose="02020603050405020304" pitchFamily="18" charset="0"/>
              </a:rPr>
              <a:t>Hypothesis 5: Previous campaign outcomes impact on subscription.</a:t>
            </a:r>
          </a:p>
          <a:p>
            <a:pPr algn="l"/>
            <a:r>
              <a:rPr lang="en-GB" sz="1600" dirty="0">
                <a:latin typeface="Times New Roman" panose="02020603050405020304" pitchFamily="18" charset="0"/>
                <a:cs typeface="Times New Roman" panose="02020603050405020304" pitchFamily="18" charset="0"/>
              </a:rPr>
              <a:t>Hypothesis 12 &amp; 13: Housing and personal loan status affect subscription.</a:t>
            </a:r>
          </a:p>
          <a:p>
            <a:pPr algn="l"/>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97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fontScale="90000"/>
          </a:bodyPr>
          <a:lstStyle/>
          <a:p>
            <a:r>
              <a:rPr lang="en-US" sz="6000" b="1" dirty="0">
                <a:solidFill>
                  <a:srgbClr val="FF6600"/>
                </a:solidFill>
              </a:rPr>
              <a:t>Final Recommendation</a:t>
            </a:r>
            <a:br>
              <a:rPr lang="en-US" b="1" dirty="0">
                <a:solidFill>
                  <a:srgbClr val="FF6600"/>
                </a:solidFill>
              </a:rPr>
            </a:br>
            <a:br>
              <a:rPr lang="en-US" b="1" dirty="0">
                <a:solidFill>
                  <a:srgbClr val="FF6600"/>
                </a:solidFill>
              </a:rPr>
            </a:br>
            <a:br>
              <a:rPr lang="en-US" b="1" dirty="0">
                <a:solidFill>
                  <a:srgbClr val="FF6600"/>
                </a:solidFill>
              </a:rPr>
            </a:br>
            <a:endParaRPr lang="en-US" sz="4000"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fontScale="77500" lnSpcReduction="20000"/>
          </a:bodyPr>
          <a:lstStyle/>
          <a:p>
            <a:pPr algn="l"/>
            <a:r>
              <a:rPr lang="en-GB" sz="2600" b="1" dirty="0">
                <a:latin typeface="Times New Roman" panose="02020603050405020304" pitchFamily="18" charset="0"/>
                <a:cs typeface="Times New Roman" panose="02020603050405020304" pitchFamily="18" charset="0"/>
              </a:rPr>
              <a:t>Gradient Boosting Machines (GBM):</a:t>
            </a:r>
          </a:p>
          <a:p>
            <a:pPr algn="l"/>
            <a:r>
              <a:rPr lang="en-GB" sz="2000" b="1" dirty="0">
                <a:latin typeface="Times New Roman" panose="02020603050405020304" pitchFamily="18" charset="0"/>
                <a:cs typeface="Times New Roman" panose="02020603050405020304" pitchFamily="18" charset="0"/>
              </a:rPr>
              <a:t>Reasoning: </a:t>
            </a:r>
            <a:r>
              <a:rPr lang="en-GB" sz="2000" dirty="0">
                <a:latin typeface="Times New Roman" panose="02020603050405020304" pitchFamily="18" charset="0"/>
                <a:cs typeface="Times New Roman" panose="02020603050405020304" pitchFamily="18" charset="0"/>
              </a:rPr>
              <a:t>GBM is powerful for classification problems and can capture non-linear relationships. It can be particularly useful if the relationship between features like communication channels and subscription success is complex.</a:t>
            </a:r>
          </a:p>
          <a:p>
            <a:pPr algn="l"/>
            <a:r>
              <a:rPr lang="en-GB" sz="2000" b="1" dirty="0">
                <a:latin typeface="Times New Roman" panose="02020603050405020304" pitchFamily="18" charset="0"/>
                <a:cs typeface="Times New Roman" panose="02020603050405020304" pitchFamily="18" charset="0"/>
              </a:rPr>
              <a:t>Hypotheses Fit:</a:t>
            </a:r>
          </a:p>
          <a:p>
            <a:pPr algn="l"/>
            <a:r>
              <a:rPr lang="en-GB" sz="2000" dirty="0">
                <a:latin typeface="Times New Roman" panose="02020603050405020304" pitchFamily="18" charset="0"/>
                <a:cs typeface="Times New Roman" panose="02020603050405020304" pitchFamily="18" charset="0"/>
              </a:rPr>
              <a:t>Hypothesis 2: Success rate is higher when using cell phone communication.</a:t>
            </a:r>
          </a:p>
          <a:p>
            <a:pPr algn="l"/>
            <a:r>
              <a:rPr lang="en-GB" sz="2000" dirty="0">
                <a:latin typeface="Times New Roman" panose="02020603050405020304" pitchFamily="18" charset="0"/>
                <a:cs typeface="Times New Roman" panose="02020603050405020304" pitchFamily="18" charset="0"/>
              </a:rPr>
              <a:t>Hypothesis 4: Timing of contact influences success rate.</a:t>
            </a:r>
          </a:p>
          <a:p>
            <a:pPr algn="l"/>
            <a:r>
              <a:rPr lang="en-GB" sz="2000" dirty="0">
                <a:latin typeface="Times New Roman" panose="02020603050405020304" pitchFamily="18" charset="0"/>
                <a:cs typeface="Times New Roman" panose="02020603050405020304" pitchFamily="18" charset="0"/>
              </a:rPr>
              <a:t>Hypothesis 14: Month-wise subscription distribution.</a:t>
            </a:r>
          </a:p>
          <a:p>
            <a:pPr algn="l"/>
            <a:endParaRPr lang="en-GB" sz="1100" dirty="0">
              <a:latin typeface="Times New Roman" panose="02020603050405020304" pitchFamily="18" charset="0"/>
              <a:cs typeface="Times New Roman" panose="02020603050405020304" pitchFamily="18" charset="0"/>
            </a:endParaRPr>
          </a:p>
          <a:p>
            <a:pPr algn="l"/>
            <a:r>
              <a:rPr lang="en-GB" sz="2600" b="1" dirty="0">
                <a:latin typeface="Times New Roman" panose="02020603050405020304" pitchFamily="18" charset="0"/>
                <a:cs typeface="Times New Roman" panose="02020603050405020304" pitchFamily="18" charset="0"/>
              </a:rPr>
              <a:t>Support Vector Machines (SVM):</a:t>
            </a:r>
          </a:p>
          <a:p>
            <a:pPr algn="l"/>
            <a:r>
              <a:rPr lang="en-GB" sz="2000" b="1" dirty="0">
                <a:latin typeface="Times New Roman" panose="02020603050405020304" pitchFamily="18" charset="0"/>
                <a:cs typeface="Times New Roman" panose="02020603050405020304" pitchFamily="18" charset="0"/>
              </a:rPr>
              <a:t>Reasoning: </a:t>
            </a:r>
            <a:r>
              <a:rPr lang="en-GB" sz="2000" dirty="0">
                <a:latin typeface="Times New Roman" panose="02020603050405020304" pitchFamily="18" charset="0"/>
                <a:cs typeface="Times New Roman" panose="02020603050405020304" pitchFamily="18" charset="0"/>
              </a:rPr>
              <a:t>SVM can be effective in high-dimensional spaces and is particularly useful when the dataset is not too large but has clear margins of separation between classes.</a:t>
            </a:r>
          </a:p>
          <a:p>
            <a:pPr algn="l"/>
            <a:r>
              <a:rPr lang="en-GB" sz="2000" b="1" dirty="0">
                <a:latin typeface="Times New Roman" panose="02020603050405020304" pitchFamily="18" charset="0"/>
                <a:cs typeface="Times New Roman" panose="02020603050405020304" pitchFamily="18" charset="0"/>
              </a:rPr>
              <a:t>Hypotheses Fit:</a:t>
            </a:r>
          </a:p>
          <a:p>
            <a:pPr algn="l"/>
            <a:r>
              <a:rPr lang="en-GB" sz="2000" dirty="0">
                <a:latin typeface="Times New Roman" panose="02020603050405020304" pitchFamily="18" charset="0"/>
                <a:cs typeface="Times New Roman" panose="02020603050405020304" pitchFamily="18" charset="0"/>
              </a:rPr>
              <a:t>Hypothesis 6: Distribution of the target variable 'y' (Subscription to term deposit).</a:t>
            </a:r>
          </a:p>
          <a:p>
            <a:pPr algn="l"/>
            <a:r>
              <a:rPr lang="en-GB" sz="2000" dirty="0">
                <a:latin typeface="Times New Roman" panose="02020603050405020304" pitchFamily="18" charset="0"/>
                <a:cs typeface="Times New Roman" panose="02020603050405020304" pitchFamily="18" charset="0"/>
              </a:rPr>
              <a:t>Hypothesis 7: Age distribution of customers.</a:t>
            </a:r>
          </a:p>
          <a:p>
            <a:pPr algn="l"/>
            <a:endParaRPr lang="en-GB" sz="1200" dirty="0">
              <a:latin typeface="Times New Roman" panose="02020603050405020304" pitchFamily="18" charset="0"/>
              <a:cs typeface="Times New Roman" panose="02020603050405020304" pitchFamily="18" charset="0"/>
            </a:endParaRPr>
          </a:p>
          <a:p>
            <a:pPr algn="l"/>
            <a:r>
              <a:rPr lang="en-GB" sz="2600" b="1" dirty="0">
                <a:latin typeface="Times New Roman" panose="02020603050405020304" pitchFamily="18" charset="0"/>
                <a:cs typeface="Times New Roman" panose="02020603050405020304" pitchFamily="18" charset="0"/>
              </a:rPr>
              <a:t>Neural Networks:</a:t>
            </a:r>
          </a:p>
          <a:p>
            <a:pPr algn="l"/>
            <a:r>
              <a:rPr lang="en-GB" sz="2000" b="1" dirty="0">
                <a:latin typeface="Times New Roman" panose="02020603050405020304" pitchFamily="18" charset="0"/>
                <a:cs typeface="Times New Roman" panose="02020603050405020304" pitchFamily="18" charset="0"/>
              </a:rPr>
              <a:t>Reasoning: </a:t>
            </a:r>
            <a:r>
              <a:rPr lang="en-GB" sz="2000" dirty="0">
                <a:latin typeface="Times New Roman" panose="02020603050405020304" pitchFamily="18" charset="0"/>
                <a:cs typeface="Times New Roman" panose="02020603050405020304" pitchFamily="18" charset="0"/>
              </a:rPr>
              <a:t>While overkill for simpler datasets, a neural network might be useful if the data is large and has non-linear dependencies that simpler models can't capture effectively. It could explore interactions between multiple features.</a:t>
            </a:r>
          </a:p>
          <a:p>
            <a:pPr algn="l"/>
            <a:r>
              <a:rPr lang="en-GB" sz="2000" b="1" dirty="0">
                <a:latin typeface="Times New Roman" panose="02020603050405020304" pitchFamily="18" charset="0"/>
                <a:cs typeface="Times New Roman" panose="02020603050405020304" pitchFamily="18" charset="0"/>
              </a:rPr>
              <a:t>Hypotheses Fit:</a:t>
            </a:r>
          </a:p>
          <a:p>
            <a:pPr algn="l"/>
            <a:r>
              <a:rPr lang="en-GB" sz="2000" dirty="0">
                <a:latin typeface="Times New Roman" panose="02020603050405020304" pitchFamily="18" charset="0"/>
                <a:cs typeface="Times New Roman" panose="02020603050405020304" pitchFamily="18" charset="0"/>
              </a:rPr>
              <a:t>Complex interactions not clearly delineated by individual hypotheses but potentially existing between multiple variables.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071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r>
              <a:rPr lang="en-US" sz="800" b="1" dirty="0"/>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45792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0812" y="1070811"/>
            <a:ext cx="6858002" cy="4716380"/>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a:t>
            </a:r>
            <a:br>
              <a:rPr lang="en-US" b="1" dirty="0">
                <a:solidFill>
                  <a:srgbClr val="FF6600"/>
                </a:solidFill>
              </a:rPr>
            </a:br>
            <a:r>
              <a:rPr lang="en-US" b="1" dirty="0">
                <a:solidFill>
                  <a:srgbClr val="FF6600"/>
                </a:solidFill>
              </a:rPr>
              <a:t>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203724" y="-2460"/>
            <a:ext cx="6474542" cy="7246378"/>
          </a:xfrm>
        </p:spPr>
        <p:txBody>
          <a:bodyPr vert="vert270">
            <a:normAutofit/>
          </a:bodyPr>
          <a:lstStyle/>
          <a:p>
            <a:endParaRPr lang="en-US" dirty="0">
              <a:solidFill>
                <a:srgbClr val="FF6600"/>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 This is an application of the organization’s marketing data</a:t>
            </a:r>
          </a:p>
          <a:p>
            <a:pPr algn="l"/>
            <a:endParaRPr lang="en-GB" dirty="0">
              <a:latin typeface="Times New Roman" panose="02020603050405020304" pitchFamily="18" charset="0"/>
              <a:cs typeface="Times New Roman" panose="02020603050405020304" pitchFamily="18" charset="0"/>
            </a:endParaRPr>
          </a:p>
          <a:p>
            <a:pPr algn="l"/>
            <a:r>
              <a:rPr lang="en-GB" b="1" dirty="0">
                <a:latin typeface="Times New Roman" panose="02020603050405020304" pitchFamily="18" charset="0"/>
                <a:cs typeface="Times New Roman" panose="02020603050405020304" pitchFamily="18" charset="0"/>
              </a:rPr>
              <a:t>Objective</a:t>
            </a:r>
          </a:p>
          <a:p>
            <a:pPr algn="just"/>
            <a:r>
              <a:rPr lang="en-GB" dirty="0">
                <a:latin typeface="Times New Roman" panose="02020603050405020304" pitchFamily="18" charset="0"/>
                <a:cs typeface="Times New Roman" panose="02020603050405020304" pitchFamily="18" charset="0"/>
              </a:rPr>
              <a:t>Build a Classification ML model to shortlist customers who are most likely to buy the term deposit product. This would allow the marketing team of the bank to target those customers through various marketing channels (tele marketing, SMS/email marketing etc)</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4940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76138" y="1576137"/>
            <a:ext cx="6858002" cy="370572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Dataset</a:t>
            </a:r>
            <a:br>
              <a:rPr lang="en-US" b="1" dirty="0">
                <a:solidFill>
                  <a:srgbClr val="FF6600"/>
                </a:solidFill>
              </a:rPr>
            </a:br>
            <a:r>
              <a:rPr lang="en-US" b="1" dirty="0">
                <a:solidFill>
                  <a:srgbClr val="FF6600"/>
                </a:solidFill>
              </a:rPr>
              <a:t>Information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705727" y="0"/>
            <a:ext cx="8486273" cy="6858000"/>
          </a:xfrm>
        </p:spPr>
        <p:txBody>
          <a:bodyPr>
            <a:normAutofit/>
          </a:bodyPr>
          <a:lstStyle/>
          <a:p>
            <a:pPr algn="l"/>
            <a:endParaRPr lang="en-GB" dirty="0">
              <a:latin typeface="Times New Roman" panose="02020603050405020304" pitchFamily="18" charset="0"/>
              <a:cs typeface="Times New Roman" panose="02020603050405020304" pitchFamily="18" charset="0"/>
            </a:endParaRPr>
          </a:p>
          <a:p>
            <a:pPr algn="l"/>
            <a:endParaRPr lang="en-GB" dirty="0">
              <a:latin typeface="Times New Roman" panose="02020603050405020304" pitchFamily="18" charset="0"/>
              <a:cs typeface="Times New Roman" panose="02020603050405020304" pitchFamily="18" charset="0"/>
            </a:endParaRPr>
          </a:p>
          <a:p>
            <a:pPr algn="l"/>
            <a:r>
              <a:rPr lang="en-GB" dirty="0">
                <a:latin typeface="Times New Roman" panose="02020603050405020304" pitchFamily="18" charset="0"/>
                <a:cs typeface="Times New Roman" panose="02020603050405020304" pitchFamily="18" charset="0"/>
              </a:rPr>
              <a:t>The data is related with direct marketing campaigns of a Portuguese banking institution. The marketing campaigns were based on phone calls</a:t>
            </a:r>
          </a:p>
          <a:p>
            <a:pPr algn="l"/>
            <a:r>
              <a:rPr lang="en-GB" dirty="0">
                <a:latin typeface="Times New Roman" panose="02020603050405020304" pitchFamily="18" charset="0"/>
                <a:cs typeface="Times New Roman" panose="02020603050405020304" pitchFamily="18" charset="0"/>
              </a:rPr>
              <a:t>The classification goal is to predict if the client will subscribe (yes/no) a term deposit (variable y).</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Dataset: </a:t>
            </a:r>
            <a:r>
              <a:rPr lang="en-US" dirty="0">
                <a:latin typeface="Times New Roman" panose="02020603050405020304" pitchFamily="18" charset="0"/>
                <a:cs typeface="Times New Roman" panose="02020603050405020304" pitchFamily="18" charset="0"/>
                <a:hlinkClick r:id="rId3"/>
              </a:rPr>
              <a:t>https://archive.ics.uci.edu/ml/datasets/Bank+Marketing</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GB" b="1" i="0" u="none" strike="noStrike" baseline="0" dirty="0">
                <a:solidFill>
                  <a:srgbClr val="2C3A45"/>
                </a:solidFill>
                <a:latin typeface="Times New Roman" panose="02020603050405020304" pitchFamily="18" charset="0"/>
                <a:cs typeface="Times New Roman" panose="02020603050405020304" pitchFamily="18" charset="0"/>
              </a:rPr>
              <a:t>bank-additional-full.csv</a:t>
            </a:r>
            <a:r>
              <a:rPr lang="en-GB" b="0" i="0" u="none" strike="noStrike" baseline="0" dirty="0">
                <a:solidFill>
                  <a:srgbClr val="2C3A45"/>
                </a:solidFill>
                <a:latin typeface="Times New Roman" panose="02020603050405020304" pitchFamily="18" charset="0"/>
                <a:cs typeface="Times New Roman" panose="02020603050405020304" pitchFamily="18" charset="0"/>
              </a:rPr>
              <a:t>: 20 inputs ( including 1 target variable) and 41118 observations</a:t>
            </a:r>
          </a:p>
          <a:p>
            <a:pPr algn="l"/>
            <a:r>
              <a:rPr lang="en-GB" b="0" i="0" u="none" strike="noStrike" baseline="0" dirty="0">
                <a:solidFill>
                  <a:srgbClr val="2C3A45"/>
                </a:solidFill>
                <a:latin typeface="Times New Roman" panose="02020603050405020304" pitchFamily="18" charset="0"/>
                <a:cs typeface="Times New Roman" panose="02020603050405020304" pitchFamily="18" charset="0"/>
              </a:rPr>
              <a:t>ordered by date (from May 2008 to November 2010)</a:t>
            </a:r>
            <a:endParaRPr lang="en-US" b="0" i="0" u="none" strike="noStrike" baseline="0" dirty="0">
              <a:solidFill>
                <a:srgbClr val="2C3A4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2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76138" y="1576137"/>
            <a:ext cx="6858002" cy="370572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Dataset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705727" y="0"/>
            <a:ext cx="8486273" cy="6858000"/>
          </a:xfrm>
        </p:spPr>
        <p:txBody>
          <a:bodyPr>
            <a:noAutofit/>
          </a:bodyPr>
          <a:lstStyle/>
          <a:p>
            <a:pPr algn="l"/>
            <a:r>
              <a:rPr lang="en-GB" sz="1350" b="1" i="0" dirty="0">
                <a:solidFill>
                  <a:srgbClr val="2D3B45"/>
                </a:solidFill>
                <a:effectLst/>
                <a:highlight>
                  <a:srgbClr val="FFFFFF"/>
                </a:highlight>
                <a:latin typeface="Times New Roman" panose="02020603050405020304" pitchFamily="18" charset="0"/>
                <a:cs typeface="Times New Roman" panose="02020603050405020304" pitchFamily="18" charset="0"/>
              </a:rPr>
              <a:t>Attribute Information:</a:t>
            </a:r>
            <a:endPar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endParaRPr>
          </a:p>
          <a:p>
            <a:pPr algn="l"/>
            <a:r>
              <a:rPr lang="en-GB" sz="1350" b="1" i="0" dirty="0">
                <a:solidFill>
                  <a:srgbClr val="2D3B45"/>
                </a:solidFill>
                <a:effectLst/>
                <a:highlight>
                  <a:srgbClr val="FFFFFF"/>
                </a:highlight>
                <a:latin typeface="Times New Roman" panose="02020603050405020304" pitchFamily="18" charset="0"/>
                <a:cs typeface="Times New Roman" panose="02020603050405020304" pitchFamily="18" charset="0"/>
              </a:rPr>
              <a:t>Input variables: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bank client data:</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1 - age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2 - job : type of job (categorical: 'admin.','blue-collar','entrepreneur','housemaid','management','retired','self-employed','services','student','technician','unemployed','unknown')</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3 - marital : marital status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divorced','married','single','unknown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note: 'divorced' means divorced or widowed)</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4 - education (categorical: 'basic.4y','basic.6y','basic.9y','high.school','illiterate','professional.course','university.degree','unknown')</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5 - default: has credit in default?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no','yes','unknown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6 - housing: has housing loan?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no','yes','unknown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7 - loan: has personal loan?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no','yes','unknown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related with the last contact of the current campaign:</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8 - contact: contact communication type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cellular','telephone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9 - month: last contact month of year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jan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feb</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'mar',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nov</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'dec')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10 -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day_of_week</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last contact day of the week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mon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tue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','wed','</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thu</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fri</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other attributes: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12 - campaign: number of contacts performed during this campaign and for this client (numeric, includes last contact)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13 -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pdays</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number of days that passed by after the client was last contacted from a previous campaign (numeric; 999 means client was not previously contacted)</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14 - previous: number of contacts performed before this campaign and for this client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15 -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poutcome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outcome of the previous marketing campaign (categorical: 'failure','</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nonexistent</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','success')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social and economic context attributes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16 -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emp.var.rate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employment variation rate - quarterly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17 -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cons.price.idx</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consumer price index - monthly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18 -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cons.conf.idx</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consumer confidence index - monthly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19 - euribor3m: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euribor</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3 month rate - daily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20 -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nr.employed</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number of employees - quarterly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1" i="0" dirty="0">
                <a:solidFill>
                  <a:srgbClr val="2D3B45"/>
                </a:solidFill>
                <a:effectLst/>
                <a:highlight>
                  <a:srgbClr val="FFFFFF"/>
                </a:highlight>
                <a:latin typeface="Times New Roman" panose="02020603050405020304" pitchFamily="18" charset="0"/>
                <a:cs typeface="Times New Roman" panose="02020603050405020304" pitchFamily="18" charset="0"/>
              </a:rPr>
              <a:t>Output variable </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(desired target):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21 - y - has the client subscribed a term deposit? (binary: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yes','no</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9925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BC90-216F-2056-6726-36CE63E7AD4B}"/>
              </a:ext>
            </a:extLst>
          </p:cNvPr>
          <p:cNvSpPr txBox="1">
            <a:spLocks/>
          </p:cNvSpPr>
          <p:nvPr/>
        </p:nvSpPr>
        <p:spPr>
          <a:xfrm rot="5400000">
            <a:off x="2666999" y="-2667000"/>
            <a:ext cx="6858002" cy="12192002"/>
          </a:xfrm>
          <a:prstGeom prst="rect">
            <a:avLst/>
          </a:prstGeom>
          <a:solidFill>
            <a:srgbClr val="3B3B3B"/>
          </a:solidFill>
        </p:spPr>
        <p:txBody>
          <a:bodyPr vert="vert270"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b="1" dirty="0">
                <a:solidFill>
                  <a:srgbClr val="FF6600"/>
                </a:solidFill>
              </a:rPr>
            </a:br>
            <a:br>
              <a:rPr lang="en-US" b="1" dirty="0">
                <a:solidFill>
                  <a:srgbClr val="FF6600"/>
                </a:solidFill>
              </a:rPr>
            </a:br>
            <a:br>
              <a:rPr lang="en-US" b="1" dirty="0">
                <a:solidFill>
                  <a:srgbClr val="FF6600"/>
                </a:solidFill>
              </a:rPr>
            </a:br>
            <a:endParaRPr lang="en-US" b="1" dirty="0">
              <a:solidFill>
                <a:srgbClr val="FF6600"/>
              </a:solidFill>
            </a:endParaRPr>
          </a:p>
          <a:p>
            <a:pPr algn="ctr"/>
            <a:r>
              <a:rPr lang="en-US" b="1" dirty="0">
                <a:solidFill>
                  <a:srgbClr val="FF6600"/>
                </a:solidFill>
              </a:rPr>
              <a:t>Exploratory Data Analysis-</a:t>
            </a:r>
          </a:p>
          <a:p>
            <a:pPr algn="ctr"/>
            <a:r>
              <a:rPr lang="en-US" b="1" dirty="0">
                <a:solidFill>
                  <a:srgbClr val="FF6600"/>
                </a:solidFill>
              </a:rPr>
              <a:t>Hypothesis Testing</a:t>
            </a:r>
          </a:p>
        </p:txBody>
      </p:sp>
      <p:pic>
        <p:nvPicPr>
          <p:cNvPr id="3" name="Picture 2">
            <a:extLst>
              <a:ext uri="{FF2B5EF4-FFF2-40B4-BE49-F238E27FC236}">
                <a16:creationId xmlns:a16="http://schemas.microsoft.com/office/drawing/2014/main" id="{4CEB34D3-13E8-ADF2-0EED-D9978A85E4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28" y="5853939"/>
            <a:ext cx="1654627" cy="994232"/>
          </a:xfrm>
          <a:prstGeom prst="rect">
            <a:avLst/>
          </a:prstGeom>
        </p:spPr>
      </p:pic>
    </p:spTree>
    <p:extLst>
      <p:ext uri="{BB962C8B-B14F-4D97-AF65-F5344CB8AC3E}">
        <p14:creationId xmlns:p14="http://schemas.microsoft.com/office/powerpoint/2010/main" val="251065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694" y="-5598695"/>
            <a:ext cx="994611" cy="12192002"/>
          </a:xfrm>
          <a:solidFill>
            <a:srgbClr val="3B3B3B"/>
          </a:solidFill>
        </p:spPr>
        <p:txBody>
          <a:bodyPr vert="vert270" anchor="t" anchorCtr="0">
            <a:normAutofit/>
          </a:bodyPr>
          <a:lstStyle/>
          <a:p>
            <a:r>
              <a:rPr lang="en-US" sz="4600" b="1" dirty="0">
                <a:solidFill>
                  <a:srgbClr val="FF6600"/>
                </a:solidFill>
              </a:rPr>
              <a:t>Subscription Rate by Age Group</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892456" y="994612"/>
            <a:ext cx="3299544" cy="5863388"/>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Subscription Rate decreases as age increases</a:t>
            </a:r>
          </a:p>
        </p:txBody>
      </p:sp>
      <p:pic>
        <p:nvPicPr>
          <p:cNvPr id="4" name="Picture 3">
            <a:extLst>
              <a:ext uri="{FF2B5EF4-FFF2-40B4-BE49-F238E27FC236}">
                <a16:creationId xmlns:a16="http://schemas.microsoft.com/office/drawing/2014/main" id="{763ABE6D-CF7D-BF47-6B24-E6FE814C534B}"/>
              </a:ext>
            </a:extLst>
          </p:cNvPr>
          <p:cNvPicPr>
            <a:picLocks noChangeAspect="1"/>
          </p:cNvPicPr>
          <p:nvPr/>
        </p:nvPicPr>
        <p:blipFill>
          <a:blip r:embed="rId2"/>
          <a:stretch>
            <a:fillRect/>
          </a:stretch>
        </p:blipFill>
        <p:spPr>
          <a:xfrm>
            <a:off x="16042" y="1171074"/>
            <a:ext cx="8876414" cy="5600376"/>
          </a:xfrm>
          <a:prstGeom prst="rect">
            <a:avLst/>
          </a:prstGeom>
        </p:spPr>
      </p:pic>
    </p:spTree>
    <p:extLst>
      <p:ext uri="{BB962C8B-B14F-4D97-AF65-F5344CB8AC3E}">
        <p14:creationId xmlns:p14="http://schemas.microsoft.com/office/powerpoint/2010/main" val="88636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Contact Type</a:t>
            </a:r>
          </a:p>
        </p:txBody>
      </p:sp>
      <p:pic>
        <p:nvPicPr>
          <p:cNvPr id="5" name="Picture 4">
            <a:extLst>
              <a:ext uri="{FF2B5EF4-FFF2-40B4-BE49-F238E27FC236}">
                <a16:creationId xmlns:a16="http://schemas.microsoft.com/office/drawing/2014/main" id="{A7B19781-03DF-5995-8273-3C9D1B2C99C2}"/>
              </a:ext>
            </a:extLst>
          </p:cNvPr>
          <p:cNvPicPr>
            <a:picLocks noChangeAspect="1"/>
          </p:cNvPicPr>
          <p:nvPr/>
        </p:nvPicPr>
        <p:blipFill>
          <a:blip r:embed="rId2"/>
          <a:stretch>
            <a:fillRect/>
          </a:stretch>
        </p:blipFill>
        <p:spPr>
          <a:xfrm>
            <a:off x="32083" y="1251283"/>
            <a:ext cx="8135773" cy="5037221"/>
          </a:xfrm>
          <a:prstGeom prst="rect">
            <a:avLst/>
          </a:prstGeom>
        </p:spPr>
      </p:pic>
      <p:sp>
        <p:nvSpPr>
          <p:cNvPr id="7" name="Subtitle 5">
            <a:extLst>
              <a:ext uri="{FF2B5EF4-FFF2-40B4-BE49-F238E27FC236}">
                <a16:creationId xmlns:a16="http://schemas.microsoft.com/office/drawing/2014/main" id="{A132CB86-23C7-0B97-7EAD-31B7CF44393A}"/>
              </a:ext>
            </a:extLst>
          </p:cNvPr>
          <p:cNvSpPr>
            <a:spLocks noGrp="1"/>
          </p:cNvSpPr>
          <p:nvPr>
            <p:ph type="subTitle" idx="1"/>
          </p:nvPr>
        </p:nvSpPr>
        <p:spPr>
          <a:xfrm>
            <a:off x="8091948" y="1250950"/>
            <a:ext cx="4100052" cy="5607050"/>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Subscription rate increases with various forms of contact types.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86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Employment Variation Rate</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GB" sz="1800" b="1" i="0" u="none" strike="noStrike" baseline="0" dirty="0">
                <a:latin typeface="ArialMT"/>
              </a:rPr>
              <a:t>Summary:</a:t>
            </a:r>
          </a:p>
          <a:p>
            <a:pPr algn="l"/>
            <a:r>
              <a:rPr lang="en-GB" sz="1800" b="0" i="0" u="none" strike="noStrike" baseline="0" dirty="0">
                <a:latin typeface="ArialMT"/>
              </a:rPr>
              <a:t>Subscription rate will increase according to different economic indicators.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CD5CDD-34BA-4F01-697E-13A6C0FCFB88}"/>
              </a:ext>
            </a:extLst>
          </p:cNvPr>
          <p:cNvPicPr>
            <a:picLocks noChangeAspect="1"/>
          </p:cNvPicPr>
          <p:nvPr/>
        </p:nvPicPr>
        <p:blipFill>
          <a:blip r:embed="rId2"/>
          <a:stretch>
            <a:fillRect/>
          </a:stretch>
        </p:blipFill>
        <p:spPr>
          <a:xfrm>
            <a:off x="0" y="1251284"/>
            <a:ext cx="9432758" cy="4337008"/>
          </a:xfrm>
          <a:prstGeom prst="rect">
            <a:avLst/>
          </a:prstGeom>
        </p:spPr>
      </p:pic>
    </p:spTree>
    <p:extLst>
      <p:ext uri="{BB962C8B-B14F-4D97-AF65-F5344CB8AC3E}">
        <p14:creationId xmlns:p14="http://schemas.microsoft.com/office/powerpoint/2010/main" val="1370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Glacier Internship (2)</Template>
  <TotalTime>1966</TotalTime>
  <Words>1901</Words>
  <Application>Microsoft Office PowerPoint</Application>
  <PresentationFormat>Widescreen</PresentationFormat>
  <Paragraphs>199</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   Agenda</vt:lpstr>
      <vt:lpstr>   Problem Statement</vt:lpstr>
      <vt:lpstr>   Dataset Information</vt:lpstr>
      <vt:lpstr>   Dataset</vt:lpstr>
      <vt:lpstr>PowerPoint Presentation</vt:lpstr>
      <vt:lpstr>Subscription Rate by Age Group</vt:lpstr>
      <vt:lpstr>Subscription Rate by Contact Type</vt:lpstr>
      <vt:lpstr>Subscription Rate by Employment Variation Rate</vt:lpstr>
      <vt:lpstr>Subscription Rate by Consumer Price Index</vt:lpstr>
      <vt:lpstr>Subscription Rate by Day of the Week</vt:lpstr>
      <vt:lpstr>Subscription Rate By Previous Campaign Outcome</vt:lpstr>
      <vt:lpstr>Subscription to the Term Deposit</vt:lpstr>
      <vt:lpstr>Age Distribution of Customers</vt:lpstr>
      <vt:lpstr>Subscription Rate by Job Type</vt:lpstr>
      <vt:lpstr>Subscription Rate by Marital Status</vt:lpstr>
      <vt:lpstr>Subscription Rate by Educational Level</vt:lpstr>
      <vt:lpstr>Subscription Rate by Default Status</vt:lpstr>
      <vt:lpstr>Subscription Rate by Housing Loan Status</vt:lpstr>
      <vt:lpstr>Subscription Rate by Personal Loan Status</vt:lpstr>
      <vt:lpstr>Subscription Rate By Month</vt:lpstr>
      <vt:lpstr>EDA Summary: from Hypothesis   </vt:lpstr>
      <vt:lpstr>Final Recommendation   </vt:lpstr>
      <vt:lpstr>Final Recommendation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Nazri Jasmal</dc:creator>
  <cp:lastModifiedBy>Nazri Jasmal</cp:lastModifiedBy>
  <cp:revision>16</cp:revision>
  <dcterms:created xsi:type="dcterms:W3CDTF">2024-08-22T12:21:01Z</dcterms:created>
  <dcterms:modified xsi:type="dcterms:W3CDTF">2025-02-05T17:16:07Z</dcterms:modified>
</cp:coreProperties>
</file>