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79" r:id="rId3"/>
    <p:sldId id="264" r:id="rId4"/>
    <p:sldId id="280" r:id="rId5"/>
    <p:sldId id="278"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99D6"/>
    <a:srgbClr val="FEFEFE"/>
    <a:srgbClr val="FAFBFA"/>
    <a:srgbClr val="B2D632"/>
    <a:srgbClr val="06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8" y="17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t>2018/9/24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t>‹#›</a:t>
            </a:fld>
            <a:endParaRPr lang="zh-CN" altLang="en-US"/>
          </a:p>
        </p:txBody>
      </p:sp>
    </p:spTree>
    <p:extLst>
      <p:ext uri="{BB962C8B-B14F-4D97-AF65-F5344CB8AC3E}">
        <p14:creationId xmlns:p14="http://schemas.microsoft.com/office/powerpoint/2010/main" val="363543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2018/9/24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151436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2018/9/24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46289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2018/9/24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134580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2018/9/24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47131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2018/9/24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231521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2018/9/24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144283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75B870-CA85-4DE5-84B5-8A14B07E3FEA}" type="datetimeFigureOut">
              <a:rPr lang="zh-CN" altLang="en-US" smtClean="0"/>
              <a:t>2018/9/24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378479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75B870-CA85-4DE5-84B5-8A14B07E3FEA}" type="datetimeFigureOut">
              <a:rPr lang="zh-CN" altLang="en-US" smtClean="0"/>
              <a:t>2018/9/24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208771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t>2018/9/24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424110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2018/9/24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310960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2018/9/24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331427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t>2018/9/24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2102196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7" y="3811869"/>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a:spLocks/>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5"/>
          <p:cNvSpPr>
            <a:spLocks/>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
          <p:cNvSpPr>
            <a:spLocks/>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5"/>
          <p:cNvSpPr>
            <a:spLocks/>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5"/>
          <p:cNvSpPr>
            <a:spLocks/>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5"/>
          <p:cNvSpPr>
            <a:spLocks/>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
          <p:cNvSpPr>
            <a:spLocks/>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
          <p:cNvSpPr>
            <a:spLocks/>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5"/>
          <p:cNvSpPr>
            <a:spLocks/>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5"/>
          <p:cNvSpPr>
            <a:spLocks/>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5"/>
          <p:cNvSpPr>
            <a:spLocks/>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5"/>
          <p:cNvSpPr>
            <a:spLocks/>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5"/>
          <p:cNvSpPr>
            <a:spLocks/>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5"/>
          <p:cNvSpPr>
            <a:spLocks/>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5"/>
          <p:cNvSpPr>
            <a:spLocks/>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5"/>
          <p:cNvSpPr>
            <a:spLocks/>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5"/>
          <p:cNvSpPr>
            <a:spLocks/>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5"/>
          <p:cNvSpPr>
            <a:spLocks/>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5"/>
          <p:cNvSpPr>
            <a:spLocks/>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文本框 73"/>
          <p:cNvSpPr txBox="1"/>
          <p:nvPr/>
        </p:nvSpPr>
        <p:spPr>
          <a:xfrm>
            <a:off x="6138842" y="2188659"/>
            <a:ext cx="5762285" cy="1862048"/>
          </a:xfrm>
          <a:prstGeom prst="rect">
            <a:avLst/>
          </a:prstGeom>
          <a:noFill/>
        </p:spPr>
        <p:txBody>
          <a:bodyPr wrap="square" rtlCol="0">
            <a:spAutoFit/>
          </a:bodyPr>
          <a:lstStyle/>
          <a:p>
            <a:r>
              <a:rPr lang="zh-CN" altLang="en-US" sz="11500" b="1" dirty="0">
                <a:solidFill>
                  <a:srgbClr val="3099D6"/>
                </a:solidFill>
                <a:latin typeface="楷体" panose="02010609060101010101" pitchFamily="49" charset="-122"/>
                <a:ea typeface="楷体" panose="02010609060101010101" pitchFamily="49" charset="-122"/>
              </a:rPr>
              <a:t>控制器</a:t>
            </a:r>
            <a:endParaRPr lang="zh-CN" altLang="en-US" sz="4800" b="1" dirty="0">
              <a:solidFill>
                <a:srgbClr val="3099D6"/>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6766422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2CA29D0-B2C4-492E-B5E7-11E56E26A61A}"/>
              </a:ext>
            </a:extLst>
          </p:cNvPr>
          <p:cNvSpPr txBox="1">
            <a:spLocks/>
          </p:cNvSpPr>
          <p:nvPr/>
        </p:nvSpPr>
        <p:spPr>
          <a:xfrm>
            <a:off x="1474788" y="1412875"/>
            <a:ext cx="7418387" cy="46085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rgbClr val="FF0000"/>
                </a:solidFill>
                <a:latin typeface="Times New Roman" pitchFamily="18" charset="0"/>
                <a:cs typeface="Times New Roman" pitchFamily="18" charset="0"/>
              </a:rPr>
              <a:t>已知：</a:t>
            </a:r>
            <a:endParaRPr lang="en-US" altLang="zh-CN" sz="2400" dirty="0">
              <a:solidFill>
                <a:srgbClr val="FF0000"/>
              </a:solidFill>
              <a:latin typeface="Times New Roman" pitchFamily="18" charset="0"/>
              <a:cs typeface="Times New Roman" pitchFamily="18" charset="0"/>
            </a:endParaRPr>
          </a:p>
          <a:p>
            <a:pPr>
              <a:buFont typeface="Wingdings" panose="05000000000000000000" pitchFamily="2" charset="2"/>
              <a:buChar char="ü"/>
              <a:defRPr/>
            </a:pPr>
            <a:r>
              <a:rPr lang="zh-CN" altLang="en-US" sz="2400" dirty="0">
                <a:latin typeface="Times New Roman" pitchFamily="18" charset="0"/>
                <a:cs typeface="Times New Roman" pitchFamily="18" charset="0"/>
              </a:rPr>
              <a:t>给定值为 </a:t>
            </a:r>
            <a:r>
              <a:rPr lang="en-US" altLang="zh-CN" sz="2400" i="1" dirty="0">
                <a:latin typeface="Times New Roman" pitchFamily="18" charset="0"/>
                <a:cs typeface="Times New Roman" pitchFamily="18" charset="0"/>
              </a:rPr>
              <a:t>r </a:t>
            </a:r>
            <a:r>
              <a:rPr lang="en-US" altLang="zh-CN" sz="2400" dirty="0">
                <a:latin typeface="Times New Roman" pitchFamily="18" charset="0"/>
                <a:cs typeface="Times New Roman" pitchFamily="18" charset="0"/>
              </a:rPr>
              <a:t>(0~100%)</a:t>
            </a:r>
          </a:p>
          <a:p>
            <a:pPr>
              <a:buFont typeface="Wingdings" panose="05000000000000000000" pitchFamily="2" charset="2"/>
              <a:buChar char="ü"/>
              <a:defRPr/>
            </a:pPr>
            <a:r>
              <a:rPr lang="zh-CN" altLang="en-US" sz="2400" dirty="0">
                <a:latin typeface="Times New Roman" pitchFamily="18" charset="0"/>
                <a:cs typeface="Times New Roman" pitchFamily="18" charset="0"/>
              </a:rPr>
              <a:t>测量值为 </a:t>
            </a:r>
            <a:r>
              <a:rPr lang="en-US" altLang="zh-CN" sz="2400" i="1" dirty="0">
                <a:latin typeface="Times New Roman" pitchFamily="18" charset="0"/>
                <a:cs typeface="Times New Roman" pitchFamily="18" charset="0"/>
              </a:rPr>
              <a:t>z </a:t>
            </a:r>
            <a:r>
              <a:rPr lang="en-US" altLang="zh-CN" sz="2400" dirty="0">
                <a:latin typeface="Times New Roman" pitchFamily="18" charset="0"/>
                <a:cs typeface="Times New Roman" pitchFamily="18" charset="0"/>
              </a:rPr>
              <a:t>(0~100%)</a:t>
            </a:r>
          </a:p>
          <a:p>
            <a:pPr>
              <a:buFont typeface="Wingdings" panose="05000000000000000000" pitchFamily="2" charset="2"/>
              <a:buChar char="ü"/>
              <a:defRPr/>
            </a:pPr>
            <a:r>
              <a:rPr lang="zh-CN" altLang="en-US" sz="2400" dirty="0">
                <a:latin typeface="Times New Roman" pitchFamily="18" charset="0"/>
                <a:cs typeface="Times New Roman" pitchFamily="18" charset="0"/>
              </a:rPr>
              <a:t>偏差为 </a:t>
            </a:r>
            <a:r>
              <a:rPr lang="en-US" altLang="zh-CN" sz="2400" i="1" dirty="0">
                <a:latin typeface="Times New Roman" pitchFamily="18" charset="0"/>
                <a:cs typeface="Times New Roman" pitchFamily="18" charset="0"/>
              </a:rPr>
              <a:t>e</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r-z</a:t>
            </a:r>
          </a:p>
          <a:p>
            <a:pPr>
              <a:buFont typeface="Wingdings" panose="05000000000000000000" pitchFamily="2" charset="2"/>
              <a:buChar char="ü"/>
              <a:defRPr/>
            </a:pPr>
            <a:r>
              <a:rPr lang="zh-CN" altLang="en-US" sz="2400" dirty="0">
                <a:latin typeface="Times New Roman" pitchFamily="18" charset="0"/>
                <a:cs typeface="Times New Roman" pitchFamily="18" charset="0"/>
              </a:rPr>
              <a:t>控制器输出为 </a:t>
            </a:r>
            <a:r>
              <a:rPr lang="en-US" altLang="zh-CN" sz="2400" i="1" dirty="0">
                <a:latin typeface="Times New Roman" pitchFamily="18" charset="0"/>
                <a:cs typeface="Times New Roman" pitchFamily="18" charset="0"/>
              </a:rPr>
              <a:t>u </a:t>
            </a:r>
            <a:r>
              <a:rPr lang="en-US" altLang="zh-CN" sz="2400" dirty="0">
                <a:latin typeface="Times New Roman" pitchFamily="18" charset="0"/>
                <a:cs typeface="Times New Roman" pitchFamily="18" charset="0"/>
              </a:rPr>
              <a:t>(0~100%)</a:t>
            </a:r>
          </a:p>
          <a:p>
            <a:pPr>
              <a:defRPr/>
            </a:pPr>
            <a:r>
              <a:rPr lang="zh-CN" altLang="en-US" sz="2400" dirty="0">
                <a:solidFill>
                  <a:srgbClr val="FF0000"/>
                </a:solidFill>
                <a:latin typeface="Times New Roman" pitchFamily="18" charset="0"/>
                <a:cs typeface="Times New Roman" pitchFamily="18" charset="0"/>
              </a:rPr>
              <a:t>请设计一个控制器：写出</a:t>
            </a:r>
            <a:r>
              <a:rPr lang="en-US" altLang="zh-CN" sz="2400" i="1" dirty="0">
                <a:solidFill>
                  <a:srgbClr val="FF0000"/>
                </a:solidFill>
                <a:latin typeface="Times New Roman" pitchFamily="18" charset="0"/>
                <a:cs typeface="Times New Roman" pitchFamily="18" charset="0"/>
              </a:rPr>
              <a:t>u</a:t>
            </a:r>
            <a:r>
              <a:rPr lang="zh-CN" altLang="en-US" sz="2400" dirty="0">
                <a:solidFill>
                  <a:srgbClr val="FF0000"/>
                </a:solidFill>
                <a:latin typeface="Times New Roman" pitchFamily="18" charset="0"/>
                <a:cs typeface="Times New Roman" pitchFamily="18" charset="0"/>
              </a:rPr>
              <a:t>与</a:t>
            </a:r>
            <a:r>
              <a:rPr lang="en-US" altLang="zh-CN" sz="2400" i="1" dirty="0">
                <a:solidFill>
                  <a:srgbClr val="FF0000"/>
                </a:solidFill>
                <a:latin typeface="Times New Roman" pitchFamily="18" charset="0"/>
                <a:cs typeface="Times New Roman" pitchFamily="18" charset="0"/>
              </a:rPr>
              <a:t>e</a:t>
            </a:r>
            <a:r>
              <a:rPr lang="zh-CN" altLang="en-US" sz="2400" dirty="0">
                <a:solidFill>
                  <a:srgbClr val="FF0000"/>
                </a:solidFill>
                <a:latin typeface="Times New Roman" pitchFamily="18" charset="0"/>
                <a:cs typeface="Times New Roman" pitchFamily="18" charset="0"/>
              </a:rPr>
              <a:t>之间的关系</a:t>
            </a:r>
            <a:endParaRPr lang="en-US" altLang="zh-CN" sz="2400" dirty="0">
              <a:solidFill>
                <a:srgbClr val="FF0000"/>
              </a:solidFill>
              <a:latin typeface="Times New Roman" pitchFamily="18" charset="0"/>
              <a:cs typeface="Times New Roman" pitchFamily="18" charset="0"/>
            </a:endParaRPr>
          </a:p>
          <a:p>
            <a:pPr>
              <a:defRPr/>
            </a:pPr>
            <a:endParaRPr lang="en-US" altLang="zh-CN" sz="2400" dirty="0">
              <a:latin typeface="Times New Roman" pitchFamily="18" charset="0"/>
              <a:cs typeface="Times New Roman" pitchFamily="18" charset="0"/>
            </a:endParaRPr>
          </a:p>
          <a:p>
            <a:pPr>
              <a:defRPr/>
            </a:pPr>
            <a:endParaRPr lang="en-US" altLang="zh-CN" sz="2400" dirty="0">
              <a:latin typeface="Times New Roman" pitchFamily="18" charset="0"/>
              <a:cs typeface="Times New Roman" pitchFamily="18" charset="0"/>
            </a:endParaRPr>
          </a:p>
          <a:p>
            <a:pPr>
              <a:defRPr/>
            </a:pPr>
            <a:endParaRPr lang="en-US" altLang="zh-CN" sz="2400" dirty="0">
              <a:solidFill>
                <a:srgbClr val="FF0000"/>
              </a:solidFill>
              <a:latin typeface="华文行楷" pitchFamily="2" charset="-122"/>
              <a:ea typeface="华文行楷" pitchFamily="2" charset="-122"/>
              <a:cs typeface="Times New Roman" pitchFamily="18" charset="0"/>
            </a:endParaRPr>
          </a:p>
        </p:txBody>
      </p:sp>
      <p:pic>
        <p:nvPicPr>
          <p:cNvPr id="3" name="图片 2">
            <a:extLst>
              <a:ext uri="{FF2B5EF4-FFF2-40B4-BE49-F238E27FC236}">
                <a16:creationId xmlns:a16="http://schemas.microsoft.com/office/drawing/2014/main" id="{ED2B79BE-E54E-43A4-B32F-CC4C66E599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0665" y="0"/>
            <a:ext cx="35306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1">
            <a:extLst>
              <a:ext uri="{FF2B5EF4-FFF2-40B4-BE49-F238E27FC236}">
                <a16:creationId xmlns:a16="http://schemas.microsoft.com/office/drawing/2014/main" id="{2CB8830B-B647-48ED-B825-550586DBFBE0}"/>
              </a:ext>
            </a:extLst>
          </p:cNvPr>
          <p:cNvGrpSpPr>
            <a:grpSpLocks/>
          </p:cNvGrpSpPr>
          <p:nvPr/>
        </p:nvGrpSpPr>
        <p:grpSpPr bwMode="auto">
          <a:xfrm>
            <a:off x="34925" y="4292600"/>
            <a:ext cx="9074150" cy="2424113"/>
            <a:chOff x="34925" y="3500439"/>
            <a:chExt cx="9074150" cy="2424111"/>
          </a:xfrm>
        </p:grpSpPr>
        <p:grpSp>
          <p:nvGrpSpPr>
            <p:cNvPr id="5" name="Group 5">
              <a:extLst>
                <a:ext uri="{FF2B5EF4-FFF2-40B4-BE49-F238E27FC236}">
                  <a16:creationId xmlns:a16="http://schemas.microsoft.com/office/drawing/2014/main" id="{23978B77-D9F3-49A2-9347-99E6C5B39B22}"/>
                </a:ext>
              </a:extLst>
            </p:cNvPr>
            <p:cNvGrpSpPr>
              <a:grpSpLocks/>
            </p:cNvGrpSpPr>
            <p:nvPr/>
          </p:nvGrpSpPr>
          <p:grpSpPr bwMode="auto">
            <a:xfrm>
              <a:off x="1258888" y="4078288"/>
              <a:ext cx="7634287" cy="1846262"/>
              <a:chOff x="793" y="1979"/>
              <a:chExt cx="4809" cy="1163"/>
            </a:xfrm>
          </p:grpSpPr>
          <p:sp>
            <p:nvSpPr>
              <p:cNvPr id="18" name="Text Box 6">
                <a:extLst>
                  <a:ext uri="{FF2B5EF4-FFF2-40B4-BE49-F238E27FC236}">
                    <a16:creationId xmlns:a16="http://schemas.microsoft.com/office/drawing/2014/main" id="{B252A2E6-4072-4BD5-8F8A-007B922FAE98}"/>
                  </a:ext>
                </a:extLst>
              </p:cNvPr>
              <p:cNvSpPr txBox="1">
                <a:spLocks noChangeArrowheads="1"/>
              </p:cNvSpPr>
              <p:nvPr/>
            </p:nvSpPr>
            <p:spPr bwMode="auto">
              <a:xfrm>
                <a:off x="1791" y="2069"/>
                <a:ext cx="817"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dirty="0">
                    <a:solidFill>
                      <a:srgbClr val="0000FF"/>
                    </a:solidFill>
                    <a:ea typeface="黑体" panose="02010609060101010101" pitchFamily="49" charset="-122"/>
                  </a:rPr>
                  <a:t>控制器</a:t>
                </a:r>
              </a:p>
            </p:txBody>
          </p:sp>
          <p:sp>
            <p:nvSpPr>
              <p:cNvPr id="19" name="Text Box 7">
                <a:extLst>
                  <a:ext uri="{FF2B5EF4-FFF2-40B4-BE49-F238E27FC236}">
                    <a16:creationId xmlns:a16="http://schemas.microsoft.com/office/drawing/2014/main" id="{2FD112A7-9B27-49C4-AEE5-CF9142D68C34}"/>
                  </a:ext>
                </a:extLst>
              </p:cNvPr>
              <p:cNvSpPr txBox="1">
                <a:spLocks noChangeArrowheads="1"/>
              </p:cNvSpPr>
              <p:nvPr/>
            </p:nvSpPr>
            <p:spPr bwMode="auto">
              <a:xfrm>
                <a:off x="2971" y="2069"/>
                <a:ext cx="817"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a:solidFill>
                      <a:srgbClr val="0000FF"/>
                    </a:solidFill>
                    <a:ea typeface="黑体" panose="02010609060101010101" pitchFamily="49" charset="-122"/>
                  </a:rPr>
                  <a:t>执行器</a:t>
                </a:r>
              </a:p>
            </p:txBody>
          </p:sp>
          <p:sp>
            <p:nvSpPr>
              <p:cNvPr id="20" name="Text Box 8">
                <a:extLst>
                  <a:ext uri="{FF2B5EF4-FFF2-40B4-BE49-F238E27FC236}">
                    <a16:creationId xmlns:a16="http://schemas.microsoft.com/office/drawing/2014/main" id="{D818DD1E-8281-457E-A208-CC5FA1C37D3D}"/>
                  </a:ext>
                </a:extLst>
              </p:cNvPr>
              <p:cNvSpPr txBox="1">
                <a:spLocks noChangeArrowheads="1"/>
              </p:cNvSpPr>
              <p:nvPr/>
            </p:nvSpPr>
            <p:spPr bwMode="auto">
              <a:xfrm>
                <a:off x="4150" y="2069"/>
                <a:ext cx="907"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a:solidFill>
                      <a:srgbClr val="0000FF"/>
                    </a:solidFill>
                    <a:ea typeface="黑体" panose="02010609060101010101" pitchFamily="49" charset="-122"/>
                  </a:rPr>
                  <a:t>被控对象</a:t>
                </a:r>
              </a:p>
            </p:txBody>
          </p:sp>
          <p:sp>
            <p:nvSpPr>
              <p:cNvPr id="21" name="Text Box 9">
                <a:extLst>
                  <a:ext uri="{FF2B5EF4-FFF2-40B4-BE49-F238E27FC236}">
                    <a16:creationId xmlns:a16="http://schemas.microsoft.com/office/drawing/2014/main" id="{E091C71D-B0DC-4D28-9FBA-06CBB1245416}"/>
                  </a:ext>
                </a:extLst>
              </p:cNvPr>
              <p:cNvSpPr txBox="1">
                <a:spLocks noChangeArrowheads="1"/>
              </p:cNvSpPr>
              <p:nvPr/>
            </p:nvSpPr>
            <p:spPr bwMode="auto">
              <a:xfrm>
                <a:off x="3016" y="2886"/>
                <a:ext cx="998"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a:solidFill>
                      <a:srgbClr val="0000FF"/>
                    </a:solidFill>
                    <a:ea typeface="黑体" panose="02010609060101010101" pitchFamily="49" charset="-122"/>
                  </a:rPr>
                  <a:t>测量变送器</a:t>
                </a:r>
              </a:p>
            </p:txBody>
          </p:sp>
          <p:sp>
            <p:nvSpPr>
              <p:cNvPr id="22" name="Oval 10">
                <a:extLst>
                  <a:ext uri="{FF2B5EF4-FFF2-40B4-BE49-F238E27FC236}">
                    <a16:creationId xmlns:a16="http://schemas.microsoft.com/office/drawing/2014/main" id="{F3631B8C-C7D4-48DA-B78B-E33F3845F522}"/>
                  </a:ext>
                </a:extLst>
              </p:cNvPr>
              <p:cNvSpPr>
                <a:spLocks noChangeArrowheads="1"/>
              </p:cNvSpPr>
              <p:nvPr/>
            </p:nvSpPr>
            <p:spPr bwMode="auto">
              <a:xfrm>
                <a:off x="1383" y="2152"/>
                <a:ext cx="91" cy="90"/>
              </a:xfrm>
              <a:prstGeom prst="ellipse">
                <a:avLst/>
              </a:prstGeom>
              <a:solidFill>
                <a:srgbClr val="FFFF00"/>
              </a:solidFill>
              <a:ln w="9525" algn="ctr">
                <a:solidFill>
                  <a:schemeClr val="tx1"/>
                </a:solidFill>
                <a:round/>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3" name="Line 11">
                <a:extLst>
                  <a:ext uri="{FF2B5EF4-FFF2-40B4-BE49-F238E27FC236}">
                    <a16:creationId xmlns:a16="http://schemas.microsoft.com/office/drawing/2014/main" id="{FE785422-ABBA-4864-8D7E-F75453BC3798}"/>
                  </a:ext>
                </a:extLst>
              </p:cNvPr>
              <p:cNvSpPr>
                <a:spLocks noChangeShapeType="1"/>
              </p:cNvSpPr>
              <p:nvPr/>
            </p:nvSpPr>
            <p:spPr bwMode="auto">
              <a:xfrm>
                <a:off x="1474" y="2197"/>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 name="Line 12">
                <a:extLst>
                  <a:ext uri="{FF2B5EF4-FFF2-40B4-BE49-F238E27FC236}">
                    <a16:creationId xmlns:a16="http://schemas.microsoft.com/office/drawing/2014/main" id="{211B802A-E164-4053-AEF0-10D1453F1A33}"/>
                  </a:ext>
                </a:extLst>
              </p:cNvPr>
              <p:cNvSpPr>
                <a:spLocks noChangeShapeType="1"/>
              </p:cNvSpPr>
              <p:nvPr/>
            </p:nvSpPr>
            <p:spPr bwMode="auto">
              <a:xfrm>
                <a:off x="2608" y="2197"/>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 name="Line 13">
                <a:extLst>
                  <a:ext uri="{FF2B5EF4-FFF2-40B4-BE49-F238E27FC236}">
                    <a16:creationId xmlns:a16="http://schemas.microsoft.com/office/drawing/2014/main" id="{D481B948-F24E-45BA-BED4-C0AE2ACCB162}"/>
                  </a:ext>
                </a:extLst>
              </p:cNvPr>
              <p:cNvSpPr>
                <a:spLocks noChangeShapeType="1"/>
              </p:cNvSpPr>
              <p:nvPr/>
            </p:nvSpPr>
            <p:spPr bwMode="auto">
              <a:xfrm>
                <a:off x="3787" y="2197"/>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6" name="Line 14">
                <a:extLst>
                  <a:ext uri="{FF2B5EF4-FFF2-40B4-BE49-F238E27FC236}">
                    <a16:creationId xmlns:a16="http://schemas.microsoft.com/office/drawing/2014/main" id="{3638B270-6DA1-47BE-BA3D-E2FC387CB31B}"/>
                  </a:ext>
                </a:extLst>
              </p:cNvPr>
              <p:cNvSpPr>
                <a:spLocks noChangeShapeType="1"/>
              </p:cNvSpPr>
              <p:nvPr/>
            </p:nvSpPr>
            <p:spPr bwMode="auto">
              <a:xfrm>
                <a:off x="793" y="2197"/>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7" name="Line 15">
                <a:extLst>
                  <a:ext uri="{FF2B5EF4-FFF2-40B4-BE49-F238E27FC236}">
                    <a16:creationId xmlns:a16="http://schemas.microsoft.com/office/drawing/2014/main" id="{E9E1A7DE-047C-4254-9CEB-83C81D761B9A}"/>
                  </a:ext>
                </a:extLst>
              </p:cNvPr>
              <p:cNvSpPr>
                <a:spLocks noChangeShapeType="1"/>
              </p:cNvSpPr>
              <p:nvPr/>
            </p:nvSpPr>
            <p:spPr bwMode="auto">
              <a:xfrm>
                <a:off x="5057" y="2197"/>
                <a:ext cx="54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 name="Line 16">
                <a:extLst>
                  <a:ext uri="{FF2B5EF4-FFF2-40B4-BE49-F238E27FC236}">
                    <a16:creationId xmlns:a16="http://schemas.microsoft.com/office/drawing/2014/main" id="{D10E47B4-29E3-40A7-BDA1-511D8CF1ED8D}"/>
                  </a:ext>
                </a:extLst>
              </p:cNvPr>
              <p:cNvSpPr>
                <a:spLocks noChangeShapeType="1"/>
              </p:cNvSpPr>
              <p:nvPr/>
            </p:nvSpPr>
            <p:spPr bwMode="auto">
              <a:xfrm flipH="1">
                <a:off x="4014" y="3014"/>
                <a:ext cx="12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9" name="Line 17">
                <a:extLst>
                  <a:ext uri="{FF2B5EF4-FFF2-40B4-BE49-F238E27FC236}">
                    <a16:creationId xmlns:a16="http://schemas.microsoft.com/office/drawing/2014/main" id="{23A7DFF6-3D0F-4165-90F9-F186C3B53ABA}"/>
                  </a:ext>
                </a:extLst>
              </p:cNvPr>
              <p:cNvSpPr>
                <a:spLocks noChangeShapeType="1"/>
              </p:cNvSpPr>
              <p:nvPr/>
            </p:nvSpPr>
            <p:spPr bwMode="auto">
              <a:xfrm flipH="1">
                <a:off x="1429" y="3014"/>
                <a:ext cx="1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 name="Line 18">
                <a:extLst>
                  <a:ext uri="{FF2B5EF4-FFF2-40B4-BE49-F238E27FC236}">
                    <a16:creationId xmlns:a16="http://schemas.microsoft.com/office/drawing/2014/main" id="{67557CEA-387F-496E-8AB5-A7A5B21CDE8D}"/>
                  </a:ext>
                </a:extLst>
              </p:cNvPr>
              <p:cNvSpPr>
                <a:spLocks noChangeShapeType="1"/>
              </p:cNvSpPr>
              <p:nvPr/>
            </p:nvSpPr>
            <p:spPr bwMode="auto">
              <a:xfrm>
                <a:off x="5239" y="2205"/>
                <a:ext cx="0" cy="8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 name="Line 19">
                <a:extLst>
                  <a:ext uri="{FF2B5EF4-FFF2-40B4-BE49-F238E27FC236}">
                    <a16:creationId xmlns:a16="http://schemas.microsoft.com/office/drawing/2014/main" id="{00A39F2C-855D-487A-B310-1F556B990F60}"/>
                  </a:ext>
                </a:extLst>
              </p:cNvPr>
              <p:cNvSpPr>
                <a:spLocks noChangeShapeType="1"/>
              </p:cNvSpPr>
              <p:nvPr/>
            </p:nvSpPr>
            <p:spPr bwMode="auto">
              <a:xfrm flipV="1">
                <a:off x="1429" y="2251"/>
                <a:ext cx="0"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 name="Text Box 20">
                <a:extLst>
                  <a:ext uri="{FF2B5EF4-FFF2-40B4-BE49-F238E27FC236}">
                    <a16:creationId xmlns:a16="http://schemas.microsoft.com/office/drawing/2014/main" id="{C7E98C6F-6B6E-4D33-B61A-4D8BE5BDF6B5}"/>
                  </a:ext>
                </a:extLst>
              </p:cNvPr>
              <p:cNvSpPr txBox="1">
                <a:spLocks noChangeArrowheads="1"/>
              </p:cNvSpPr>
              <p:nvPr/>
            </p:nvSpPr>
            <p:spPr bwMode="auto">
              <a:xfrm>
                <a:off x="1156" y="1979"/>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t>+</a:t>
                </a:r>
              </a:p>
            </p:txBody>
          </p:sp>
          <p:sp>
            <p:nvSpPr>
              <p:cNvPr id="33" name="Text Box 21">
                <a:extLst>
                  <a:ext uri="{FF2B5EF4-FFF2-40B4-BE49-F238E27FC236}">
                    <a16:creationId xmlns:a16="http://schemas.microsoft.com/office/drawing/2014/main" id="{6D2E6FB4-61A5-4F9B-82A4-EA94A8A5B543}"/>
                  </a:ext>
                </a:extLst>
              </p:cNvPr>
              <p:cNvSpPr txBox="1">
                <a:spLocks noChangeArrowheads="1"/>
              </p:cNvSpPr>
              <p:nvPr/>
            </p:nvSpPr>
            <p:spPr bwMode="auto">
              <a:xfrm>
                <a:off x="1247" y="2296"/>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t>-</a:t>
                </a:r>
              </a:p>
            </p:txBody>
          </p:sp>
        </p:grpSp>
        <p:grpSp>
          <p:nvGrpSpPr>
            <p:cNvPr id="6" name="Group 23">
              <a:extLst>
                <a:ext uri="{FF2B5EF4-FFF2-40B4-BE49-F238E27FC236}">
                  <a16:creationId xmlns:a16="http://schemas.microsoft.com/office/drawing/2014/main" id="{77F1C88E-B860-4E49-BAA6-C469582E3AB3}"/>
                </a:ext>
              </a:extLst>
            </p:cNvPr>
            <p:cNvGrpSpPr>
              <a:grpSpLocks/>
            </p:cNvGrpSpPr>
            <p:nvPr/>
          </p:nvGrpSpPr>
          <p:grpSpPr bwMode="auto">
            <a:xfrm>
              <a:off x="34925" y="3500439"/>
              <a:ext cx="9074150" cy="1909763"/>
              <a:chOff x="22" y="1615"/>
              <a:chExt cx="5716" cy="1203"/>
            </a:xfrm>
          </p:grpSpPr>
          <p:sp>
            <p:nvSpPr>
              <p:cNvPr id="7" name="Text Box 24">
                <a:extLst>
                  <a:ext uri="{FF2B5EF4-FFF2-40B4-BE49-F238E27FC236}">
                    <a16:creationId xmlns:a16="http://schemas.microsoft.com/office/drawing/2014/main" id="{76123D93-6EB0-465F-AECB-F5F17A731EB2}"/>
                  </a:ext>
                </a:extLst>
              </p:cNvPr>
              <p:cNvSpPr txBox="1">
                <a:spLocks noChangeArrowheads="1"/>
              </p:cNvSpPr>
              <p:nvPr/>
            </p:nvSpPr>
            <p:spPr bwMode="auto">
              <a:xfrm>
                <a:off x="4967" y="1711"/>
                <a:ext cx="7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rgbClr val="00B050"/>
                    </a:solidFill>
                    <a:ea typeface="黑体" panose="02010609060101010101" pitchFamily="49" charset="-122"/>
                  </a:rPr>
                  <a:t>被控变量</a:t>
                </a:r>
              </a:p>
            </p:txBody>
          </p:sp>
          <p:sp>
            <p:nvSpPr>
              <p:cNvPr id="8" name="Text Box 25">
                <a:extLst>
                  <a:ext uri="{FF2B5EF4-FFF2-40B4-BE49-F238E27FC236}">
                    <a16:creationId xmlns:a16="http://schemas.microsoft.com/office/drawing/2014/main" id="{09A3796F-8B23-4667-902B-C4E64914D88D}"/>
                  </a:ext>
                </a:extLst>
              </p:cNvPr>
              <p:cNvSpPr txBox="1">
                <a:spLocks noChangeArrowheads="1"/>
              </p:cNvSpPr>
              <p:nvPr/>
            </p:nvSpPr>
            <p:spPr bwMode="auto">
              <a:xfrm>
                <a:off x="3288" y="1615"/>
                <a:ext cx="113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00B050"/>
                    </a:solidFill>
                    <a:ea typeface="黑体" panose="02010609060101010101" pitchFamily="49" charset="-122"/>
                  </a:rPr>
                  <a:t>操纵变量</a:t>
                </a:r>
              </a:p>
              <a:p>
                <a:pPr algn="ctr" eaLnBrk="1" hangingPunct="1"/>
                <a:r>
                  <a:rPr lang="zh-CN" altLang="en-US" sz="2000">
                    <a:solidFill>
                      <a:srgbClr val="00B050"/>
                    </a:solidFill>
                    <a:ea typeface="黑体" panose="02010609060101010101" pitchFamily="49" charset="-122"/>
                  </a:rPr>
                  <a:t>（控制变量）</a:t>
                </a:r>
              </a:p>
            </p:txBody>
          </p:sp>
          <p:sp>
            <p:nvSpPr>
              <p:cNvPr id="9" name="Text Box 27">
                <a:extLst>
                  <a:ext uri="{FF2B5EF4-FFF2-40B4-BE49-F238E27FC236}">
                    <a16:creationId xmlns:a16="http://schemas.microsoft.com/office/drawing/2014/main" id="{10F743D9-E68E-4A12-BBED-7B49C9B723E3}"/>
                  </a:ext>
                </a:extLst>
              </p:cNvPr>
              <p:cNvSpPr txBox="1">
                <a:spLocks noChangeArrowheads="1"/>
              </p:cNvSpPr>
              <p:nvPr/>
            </p:nvSpPr>
            <p:spPr bwMode="auto">
              <a:xfrm>
                <a:off x="22" y="1945"/>
                <a:ext cx="9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solidFill>
                      <a:srgbClr val="FF0066"/>
                    </a:solidFill>
                    <a:ea typeface="黑体" panose="02010609060101010101" pitchFamily="49" charset="-122"/>
                  </a:rPr>
                  <a:t>给定值</a:t>
                </a:r>
              </a:p>
              <a:p>
                <a:pPr algn="ctr" eaLnBrk="1" hangingPunct="1"/>
                <a:r>
                  <a:rPr lang="zh-CN" altLang="en-US" sz="2000" dirty="0">
                    <a:solidFill>
                      <a:srgbClr val="FF0066"/>
                    </a:solidFill>
                    <a:ea typeface="黑体" panose="02010609060101010101" pitchFamily="49" charset="-122"/>
                  </a:rPr>
                  <a:t>（设定值）</a:t>
                </a:r>
              </a:p>
            </p:txBody>
          </p:sp>
          <p:sp>
            <p:nvSpPr>
              <p:cNvPr id="10" name="Text Box 28">
                <a:extLst>
                  <a:ext uri="{FF2B5EF4-FFF2-40B4-BE49-F238E27FC236}">
                    <a16:creationId xmlns:a16="http://schemas.microsoft.com/office/drawing/2014/main" id="{9A6D291D-C3A6-4A8E-8C57-E09B234C7DE9}"/>
                  </a:ext>
                </a:extLst>
              </p:cNvPr>
              <p:cNvSpPr txBox="1">
                <a:spLocks noChangeArrowheads="1"/>
              </p:cNvSpPr>
              <p:nvPr/>
            </p:nvSpPr>
            <p:spPr bwMode="auto">
              <a:xfrm>
                <a:off x="1338" y="1711"/>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solidFill>
                      <a:srgbClr val="00B050"/>
                    </a:solidFill>
                    <a:ea typeface="黑体" panose="02010609060101010101" pitchFamily="49" charset="-122"/>
                  </a:rPr>
                  <a:t>偏差</a:t>
                </a:r>
              </a:p>
            </p:txBody>
          </p:sp>
          <p:sp>
            <p:nvSpPr>
              <p:cNvPr id="11" name="Text Box 29">
                <a:extLst>
                  <a:ext uri="{FF2B5EF4-FFF2-40B4-BE49-F238E27FC236}">
                    <a16:creationId xmlns:a16="http://schemas.microsoft.com/office/drawing/2014/main" id="{480EF241-456A-464C-8EB5-53D5A21C267C}"/>
                  </a:ext>
                </a:extLst>
              </p:cNvPr>
              <p:cNvSpPr txBox="1">
                <a:spLocks noChangeArrowheads="1"/>
              </p:cNvSpPr>
              <p:nvPr/>
            </p:nvSpPr>
            <p:spPr bwMode="auto">
              <a:xfrm>
                <a:off x="839" y="2568"/>
                <a:ext cx="6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FF0066"/>
                    </a:solidFill>
                    <a:ea typeface="黑体" panose="02010609060101010101" pitchFamily="49" charset="-122"/>
                  </a:rPr>
                  <a:t>测量值</a:t>
                </a:r>
              </a:p>
            </p:txBody>
          </p:sp>
          <p:sp>
            <p:nvSpPr>
              <p:cNvPr id="12" name="Text Box 30">
                <a:extLst>
                  <a:ext uri="{FF2B5EF4-FFF2-40B4-BE49-F238E27FC236}">
                    <a16:creationId xmlns:a16="http://schemas.microsoft.com/office/drawing/2014/main" id="{0765EE8F-9691-4177-B33F-0CE629E32EDC}"/>
                  </a:ext>
                </a:extLst>
              </p:cNvPr>
              <p:cNvSpPr txBox="1">
                <a:spLocks noChangeArrowheads="1"/>
              </p:cNvSpPr>
              <p:nvPr/>
            </p:nvSpPr>
            <p:spPr bwMode="auto">
              <a:xfrm>
                <a:off x="930" y="1976"/>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r</a:t>
                </a:r>
              </a:p>
            </p:txBody>
          </p:sp>
          <p:sp>
            <p:nvSpPr>
              <p:cNvPr id="13" name="Text Box 31">
                <a:extLst>
                  <a:ext uri="{FF2B5EF4-FFF2-40B4-BE49-F238E27FC236}">
                    <a16:creationId xmlns:a16="http://schemas.microsoft.com/office/drawing/2014/main" id="{162C11D6-7F80-43E5-ADC7-73A983158FEB}"/>
                  </a:ext>
                </a:extLst>
              </p:cNvPr>
              <p:cNvSpPr txBox="1">
                <a:spLocks noChangeArrowheads="1"/>
              </p:cNvSpPr>
              <p:nvPr/>
            </p:nvSpPr>
            <p:spPr bwMode="auto">
              <a:xfrm>
                <a:off x="1520"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e</a:t>
                </a:r>
              </a:p>
            </p:txBody>
          </p:sp>
          <p:sp>
            <p:nvSpPr>
              <p:cNvPr id="14" name="Text Box 32">
                <a:extLst>
                  <a:ext uri="{FF2B5EF4-FFF2-40B4-BE49-F238E27FC236}">
                    <a16:creationId xmlns:a16="http://schemas.microsoft.com/office/drawing/2014/main" id="{E3AD1E9C-CA3A-460E-8F6A-59E6CB76510E}"/>
                  </a:ext>
                </a:extLst>
              </p:cNvPr>
              <p:cNvSpPr txBox="1">
                <a:spLocks noChangeArrowheads="1"/>
              </p:cNvSpPr>
              <p:nvPr/>
            </p:nvSpPr>
            <p:spPr bwMode="auto">
              <a:xfrm>
                <a:off x="2699"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u</a:t>
                </a:r>
              </a:p>
            </p:txBody>
          </p:sp>
          <p:sp>
            <p:nvSpPr>
              <p:cNvPr id="15" name="Text Box 33">
                <a:extLst>
                  <a:ext uri="{FF2B5EF4-FFF2-40B4-BE49-F238E27FC236}">
                    <a16:creationId xmlns:a16="http://schemas.microsoft.com/office/drawing/2014/main" id="{A5AF71D5-9015-4429-A4A5-2EFDA9C2EA2D}"/>
                  </a:ext>
                </a:extLst>
              </p:cNvPr>
              <p:cNvSpPr txBox="1">
                <a:spLocks noChangeArrowheads="1"/>
              </p:cNvSpPr>
              <p:nvPr/>
            </p:nvSpPr>
            <p:spPr bwMode="auto">
              <a:xfrm>
                <a:off x="3833"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m</a:t>
                </a:r>
              </a:p>
            </p:txBody>
          </p:sp>
          <p:sp>
            <p:nvSpPr>
              <p:cNvPr id="16" name="Text Box 34">
                <a:extLst>
                  <a:ext uri="{FF2B5EF4-FFF2-40B4-BE49-F238E27FC236}">
                    <a16:creationId xmlns:a16="http://schemas.microsoft.com/office/drawing/2014/main" id="{E3D2F0A7-8184-4B65-9067-26E9321FB9EA}"/>
                  </a:ext>
                </a:extLst>
              </p:cNvPr>
              <p:cNvSpPr txBox="1">
                <a:spLocks noChangeArrowheads="1"/>
              </p:cNvSpPr>
              <p:nvPr/>
            </p:nvSpPr>
            <p:spPr bwMode="auto">
              <a:xfrm>
                <a:off x="5284"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y</a:t>
                </a:r>
              </a:p>
            </p:txBody>
          </p:sp>
          <p:sp>
            <p:nvSpPr>
              <p:cNvPr id="17" name="Text Box 35">
                <a:extLst>
                  <a:ext uri="{FF2B5EF4-FFF2-40B4-BE49-F238E27FC236}">
                    <a16:creationId xmlns:a16="http://schemas.microsoft.com/office/drawing/2014/main" id="{B574EE9F-52E3-42E9-B0CF-3EBC6D5FDF1F}"/>
                  </a:ext>
                </a:extLst>
              </p:cNvPr>
              <p:cNvSpPr txBox="1">
                <a:spLocks noChangeArrowheads="1"/>
              </p:cNvSpPr>
              <p:nvPr/>
            </p:nvSpPr>
            <p:spPr bwMode="auto">
              <a:xfrm>
                <a:off x="1112" y="2383"/>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z</a:t>
                </a:r>
              </a:p>
            </p:txBody>
          </p:sp>
        </p:grpSp>
      </p:grpSp>
    </p:spTree>
    <p:extLst>
      <p:ext uri="{BB962C8B-B14F-4D97-AF65-F5344CB8AC3E}">
        <p14:creationId xmlns:p14="http://schemas.microsoft.com/office/powerpoint/2010/main" val="265965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图片 77">
            <a:extLst>
              <a:ext uri="{FF2B5EF4-FFF2-40B4-BE49-F238E27FC236}">
                <a16:creationId xmlns:a16="http://schemas.microsoft.com/office/drawing/2014/main" id="{A424CF91-570D-4F6E-A35C-22DEEDFA7C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69760" cy="371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直接连接符 41">
            <a:extLst>
              <a:ext uri="{FF2B5EF4-FFF2-40B4-BE49-F238E27FC236}">
                <a16:creationId xmlns:a16="http://schemas.microsoft.com/office/drawing/2014/main" id="{FA4A0052-076D-40EE-9EE6-AD601A88E017}"/>
              </a:ext>
            </a:extLst>
          </p:cNvPr>
          <p:cNvCxnSpPr>
            <a:cxnSpLocks/>
          </p:cNvCxnSpPr>
          <p:nvPr/>
        </p:nvCxnSpPr>
        <p:spPr>
          <a:xfrm>
            <a:off x="0" y="2083633"/>
            <a:ext cx="193373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矩形 45">
            <a:extLst>
              <a:ext uri="{FF2B5EF4-FFF2-40B4-BE49-F238E27FC236}">
                <a16:creationId xmlns:a16="http://schemas.microsoft.com/office/drawing/2014/main" id="{45DB3BF9-61AF-4F4E-9EDF-6915973557D6}"/>
              </a:ext>
            </a:extLst>
          </p:cNvPr>
          <p:cNvSpPr/>
          <p:nvPr/>
        </p:nvSpPr>
        <p:spPr>
          <a:xfrm>
            <a:off x="344774" y="1843790"/>
            <a:ext cx="1034321" cy="239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水位线</a:t>
            </a:r>
          </a:p>
        </p:txBody>
      </p:sp>
      <p:grpSp>
        <p:nvGrpSpPr>
          <p:cNvPr id="87" name="组合 1">
            <a:extLst>
              <a:ext uri="{FF2B5EF4-FFF2-40B4-BE49-F238E27FC236}">
                <a16:creationId xmlns:a16="http://schemas.microsoft.com/office/drawing/2014/main" id="{8568C67E-B04F-4DE7-A09F-0970A3744F1F}"/>
              </a:ext>
            </a:extLst>
          </p:cNvPr>
          <p:cNvGrpSpPr>
            <a:grpSpLocks/>
          </p:cNvGrpSpPr>
          <p:nvPr/>
        </p:nvGrpSpPr>
        <p:grpSpPr bwMode="auto">
          <a:xfrm>
            <a:off x="34924" y="4292600"/>
            <a:ext cx="10068445" cy="2424113"/>
            <a:chOff x="34925" y="3500439"/>
            <a:chExt cx="9074150" cy="2424111"/>
          </a:xfrm>
        </p:grpSpPr>
        <p:grpSp>
          <p:nvGrpSpPr>
            <p:cNvPr id="90" name="Group 5">
              <a:extLst>
                <a:ext uri="{FF2B5EF4-FFF2-40B4-BE49-F238E27FC236}">
                  <a16:creationId xmlns:a16="http://schemas.microsoft.com/office/drawing/2014/main" id="{F3A8A03B-E8EC-4F1C-B8C1-0541B847D1FD}"/>
                </a:ext>
              </a:extLst>
            </p:cNvPr>
            <p:cNvGrpSpPr>
              <a:grpSpLocks/>
            </p:cNvGrpSpPr>
            <p:nvPr/>
          </p:nvGrpSpPr>
          <p:grpSpPr bwMode="auto">
            <a:xfrm>
              <a:off x="1258888" y="4078288"/>
              <a:ext cx="7634287" cy="1846262"/>
              <a:chOff x="793" y="1979"/>
              <a:chExt cx="4809" cy="1163"/>
            </a:xfrm>
          </p:grpSpPr>
          <p:sp>
            <p:nvSpPr>
              <p:cNvPr id="109" name="Text Box 6">
                <a:extLst>
                  <a:ext uri="{FF2B5EF4-FFF2-40B4-BE49-F238E27FC236}">
                    <a16:creationId xmlns:a16="http://schemas.microsoft.com/office/drawing/2014/main" id="{F18F002E-0351-4D4A-8117-0E9F30A3C5B6}"/>
                  </a:ext>
                </a:extLst>
              </p:cNvPr>
              <p:cNvSpPr txBox="1">
                <a:spLocks noChangeArrowheads="1"/>
              </p:cNvSpPr>
              <p:nvPr/>
            </p:nvSpPr>
            <p:spPr bwMode="auto">
              <a:xfrm>
                <a:off x="1791" y="2069"/>
                <a:ext cx="817"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dirty="0">
                    <a:solidFill>
                      <a:srgbClr val="0000FF"/>
                    </a:solidFill>
                    <a:ea typeface="黑体" panose="02010609060101010101" pitchFamily="49" charset="-122"/>
                  </a:rPr>
                  <a:t>控制器</a:t>
                </a:r>
              </a:p>
            </p:txBody>
          </p:sp>
          <p:sp>
            <p:nvSpPr>
              <p:cNvPr id="110" name="Text Box 7">
                <a:extLst>
                  <a:ext uri="{FF2B5EF4-FFF2-40B4-BE49-F238E27FC236}">
                    <a16:creationId xmlns:a16="http://schemas.microsoft.com/office/drawing/2014/main" id="{9A65C0A0-7023-45AC-A5A2-A5EF1C37E718}"/>
                  </a:ext>
                </a:extLst>
              </p:cNvPr>
              <p:cNvSpPr txBox="1">
                <a:spLocks noChangeArrowheads="1"/>
              </p:cNvSpPr>
              <p:nvPr/>
            </p:nvSpPr>
            <p:spPr bwMode="auto">
              <a:xfrm>
                <a:off x="2971" y="2069"/>
                <a:ext cx="817"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dirty="0">
                    <a:solidFill>
                      <a:srgbClr val="0000FF"/>
                    </a:solidFill>
                    <a:ea typeface="黑体" panose="02010609060101010101" pitchFamily="49" charset="-122"/>
                  </a:rPr>
                  <a:t>执行器</a:t>
                </a:r>
              </a:p>
            </p:txBody>
          </p:sp>
          <p:sp>
            <p:nvSpPr>
              <p:cNvPr id="111" name="Text Box 8">
                <a:extLst>
                  <a:ext uri="{FF2B5EF4-FFF2-40B4-BE49-F238E27FC236}">
                    <a16:creationId xmlns:a16="http://schemas.microsoft.com/office/drawing/2014/main" id="{0DFECE23-3397-46B8-BE9E-A88A25A7B8BD}"/>
                  </a:ext>
                </a:extLst>
              </p:cNvPr>
              <p:cNvSpPr txBox="1">
                <a:spLocks noChangeArrowheads="1"/>
              </p:cNvSpPr>
              <p:nvPr/>
            </p:nvSpPr>
            <p:spPr bwMode="auto">
              <a:xfrm>
                <a:off x="4150" y="2069"/>
                <a:ext cx="907"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a:solidFill>
                      <a:srgbClr val="0000FF"/>
                    </a:solidFill>
                    <a:ea typeface="黑体" panose="02010609060101010101" pitchFamily="49" charset="-122"/>
                  </a:rPr>
                  <a:t>被控对象</a:t>
                </a:r>
              </a:p>
            </p:txBody>
          </p:sp>
          <p:sp>
            <p:nvSpPr>
              <p:cNvPr id="112" name="Text Box 9">
                <a:extLst>
                  <a:ext uri="{FF2B5EF4-FFF2-40B4-BE49-F238E27FC236}">
                    <a16:creationId xmlns:a16="http://schemas.microsoft.com/office/drawing/2014/main" id="{43A659E8-7694-4C8D-8316-377FE26E0AB4}"/>
                  </a:ext>
                </a:extLst>
              </p:cNvPr>
              <p:cNvSpPr txBox="1">
                <a:spLocks noChangeArrowheads="1"/>
              </p:cNvSpPr>
              <p:nvPr/>
            </p:nvSpPr>
            <p:spPr bwMode="auto">
              <a:xfrm>
                <a:off x="3016" y="2886"/>
                <a:ext cx="998"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a:solidFill>
                      <a:srgbClr val="0000FF"/>
                    </a:solidFill>
                    <a:ea typeface="黑体" panose="02010609060101010101" pitchFamily="49" charset="-122"/>
                  </a:rPr>
                  <a:t>测量变送器</a:t>
                </a:r>
              </a:p>
            </p:txBody>
          </p:sp>
          <p:sp>
            <p:nvSpPr>
              <p:cNvPr id="113" name="Oval 10">
                <a:extLst>
                  <a:ext uri="{FF2B5EF4-FFF2-40B4-BE49-F238E27FC236}">
                    <a16:creationId xmlns:a16="http://schemas.microsoft.com/office/drawing/2014/main" id="{9C7DFFA9-F3BB-4A00-AD64-65FE6E16AC9D}"/>
                  </a:ext>
                </a:extLst>
              </p:cNvPr>
              <p:cNvSpPr>
                <a:spLocks noChangeArrowheads="1"/>
              </p:cNvSpPr>
              <p:nvPr/>
            </p:nvSpPr>
            <p:spPr bwMode="auto">
              <a:xfrm>
                <a:off x="1383" y="2152"/>
                <a:ext cx="91" cy="90"/>
              </a:xfrm>
              <a:prstGeom prst="ellipse">
                <a:avLst/>
              </a:prstGeom>
              <a:solidFill>
                <a:srgbClr val="FFFF00"/>
              </a:solidFill>
              <a:ln w="9525" algn="ctr">
                <a:solidFill>
                  <a:schemeClr val="tx1"/>
                </a:solidFill>
                <a:round/>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14" name="Line 11">
                <a:extLst>
                  <a:ext uri="{FF2B5EF4-FFF2-40B4-BE49-F238E27FC236}">
                    <a16:creationId xmlns:a16="http://schemas.microsoft.com/office/drawing/2014/main" id="{90D95C9B-A0A5-408E-950D-85D2337A82C6}"/>
                  </a:ext>
                </a:extLst>
              </p:cNvPr>
              <p:cNvSpPr>
                <a:spLocks noChangeShapeType="1"/>
              </p:cNvSpPr>
              <p:nvPr/>
            </p:nvSpPr>
            <p:spPr bwMode="auto">
              <a:xfrm>
                <a:off x="1474" y="2197"/>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5" name="Line 12">
                <a:extLst>
                  <a:ext uri="{FF2B5EF4-FFF2-40B4-BE49-F238E27FC236}">
                    <a16:creationId xmlns:a16="http://schemas.microsoft.com/office/drawing/2014/main" id="{17518D61-224F-4668-A8E0-99E4919DBA0C}"/>
                  </a:ext>
                </a:extLst>
              </p:cNvPr>
              <p:cNvSpPr>
                <a:spLocks noChangeShapeType="1"/>
              </p:cNvSpPr>
              <p:nvPr/>
            </p:nvSpPr>
            <p:spPr bwMode="auto">
              <a:xfrm>
                <a:off x="2608" y="2197"/>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6" name="Line 13">
                <a:extLst>
                  <a:ext uri="{FF2B5EF4-FFF2-40B4-BE49-F238E27FC236}">
                    <a16:creationId xmlns:a16="http://schemas.microsoft.com/office/drawing/2014/main" id="{E6511AA4-F9B4-4138-8638-371953606ABA}"/>
                  </a:ext>
                </a:extLst>
              </p:cNvPr>
              <p:cNvSpPr>
                <a:spLocks noChangeShapeType="1"/>
              </p:cNvSpPr>
              <p:nvPr/>
            </p:nvSpPr>
            <p:spPr bwMode="auto">
              <a:xfrm>
                <a:off x="3787" y="2197"/>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7" name="Line 14">
                <a:extLst>
                  <a:ext uri="{FF2B5EF4-FFF2-40B4-BE49-F238E27FC236}">
                    <a16:creationId xmlns:a16="http://schemas.microsoft.com/office/drawing/2014/main" id="{9C094A7F-64F1-46F0-8E6C-726E70F63A5F}"/>
                  </a:ext>
                </a:extLst>
              </p:cNvPr>
              <p:cNvSpPr>
                <a:spLocks noChangeShapeType="1"/>
              </p:cNvSpPr>
              <p:nvPr/>
            </p:nvSpPr>
            <p:spPr bwMode="auto">
              <a:xfrm>
                <a:off x="793" y="2197"/>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8" name="Line 15">
                <a:extLst>
                  <a:ext uri="{FF2B5EF4-FFF2-40B4-BE49-F238E27FC236}">
                    <a16:creationId xmlns:a16="http://schemas.microsoft.com/office/drawing/2014/main" id="{CEE9EE43-46DF-4EF8-8932-F6EA6FBE7DD4}"/>
                  </a:ext>
                </a:extLst>
              </p:cNvPr>
              <p:cNvSpPr>
                <a:spLocks noChangeShapeType="1"/>
              </p:cNvSpPr>
              <p:nvPr/>
            </p:nvSpPr>
            <p:spPr bwMode="auto">
              <a:xfrm>
                <a:off x="5057" y="2197"/>
                <a:ext cx="54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9" name="Line 16">
                <a:extLst>
                  <a:ext uri="{FF2B5EF4-FFF2-40B4-BE49-F238E27FC236}">
                    <a16:creationId xmlns:a16="http://schemas.microsoft.com/office/drawing/2014/main" id="{08B19766-9A5B-4222-B32E-D823828D1AAC}"/>
                  </a:ext>
                </a:extLst>
              </p:cNvPr>
              <p:cNvSpPr>
                <a:spLocks noChangeShapeType="1"/>
              </p:cNvSpPr>
              <p:nvPr/>
            </p:nvSpPr>
            <p:spPr bwMode="auto">
              <a:xfrm flipH="1">
                <a:off x="4014" y="3014"/>
                <a:ext cx="12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0" name="Line 17">
                <a:extLst>
                  <a:ext uri="{FF2B5EF4-FFF2-40B4-BE49-F238E27FC236}">
                    <a16:creationId xmlns:a16="http://schemas.microsoft.com/office/drawing/2014/main" id="{875E9D19-C13C-4861-B98F-6036B08DF6E9}"/>
                  </a:ext>
                </a:extLst>
              </p:cNvPr>
              <p:cNvSpPr>
                <a:spLocks noChangeShapeType="1"/>
              </p:cNvSpPr>
              <p:nvPr/>
            </p:nvSpPr>
            <p:spPr bwMode="auto">
              <a:xfrm flipH="1">
                <a:off x="1429" y="3014"/>
                <a:ext cx="1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1" name="Line 18">
                <a:extLst>
                  <a:ext uri="{FF2B5EF4-FFF2-40B4-BE49-F238E27FC236}">
                    <a16:creationId xmlns:a16="http://schemas.microsoft.com/office/drawing/2014/main" id="{43218D99-FBD9-4393-8E9F-2E0364B09353}"/>
                  </a:ext>
                </a:extLst>
              </p:cNvPr>
              <p:cNvSpPr>
                <a:spLocks noChangeShapeType="1"/>
              </p:cNvSpPr>
              <p:nvPr/>
            </p:nvSpPr>
            <p:spPr bwMode="auto">
              <a:xfrm>
                <a:off x="5239" y="2205"/>
                <a:ext cx="0" cy="8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2" name="Line 19">
                <a:extLst>
                  <a:ext uri="{FF2B5EF4-FFF2-40B4-BE49-F238E27FC236}">
                    <a16:creationId xmlns:a16="http://schemas.microsoft.com/office/drawing/2014/main" id="{0D368747-E022-40CD-875C-51F0DD1EB4B9}"/>
                  </a:ext>
                </a:extLst>
              </p:cNvPr>
              <p:cNvSpPr>
                <a:spLocks noChangeShapeType="1"/>
              </p:cNvSpPr>
              <p:nvPr/>
            </p:nvSpPr>
            <p:spPr bwMode="auto">
              <a:xfrm flipV="1">
                <a:off x="1429" y="2251"/>
                <a:ext cx="0"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3" name="Text Box 20">
                <a:extLst>
                  <a:ext uri="{FF2B5EF4-FFF2-40B4-BE49-F238E27FC236}">
                    <a16:creationId xmlns:a16="http://schemas.microsoft.com/office/drawing/2014/main" id="{DA8ABA67-C6E2-4E0C-A4DD-7E475998150A}"/>
                  </a:ext>
                </a:extLst>
              </p:cNvPr>
              <p:cNvSpPr txBox="1">
                <a:spLocks noChangeArrowheads="1"/>
              </p:cNvSpPr>
              <p:nvPr/>
            </p:nvSpPr>
            <p:spPr bwMode="auto">
              <a:xfrm>
                <a:off x="1156" y="1979"/>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t>+</a:t>
                </a:r>
              </a:p>
            </p:txBody>
          </p:sp>
          <p:sp>
            <p:nvSpPr>
              <p:cNvPr id="124" name="Text Box 21">
                <a:extLst>
                  <a:ext uri="{FF2B5EF4-FFF2-40B4-BE49-F238E27FC236}">
                    <a16:creationId xmlns:a16="http://schemas.microsoft.com/office/drawing/2014/main" id="{A6051C38-EFCF-4BD4-94BA-F30D2473562E}"/>
                  </a:ext>
                </a:extLst>
              </p:cNvPr>
              <p:cNvSpPr txBox="1">
                <a:spLocks noChangeArrowheads="1"/>
              </p:cNvSpPr>
              <p:nvPr/>
            </p:nvSpPr>
            <p:spPr bwMode="auto">
              <a:xfrm>
                <a:off x="1247" y="2296"/>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t>-</a:t>
                </a:r>
              </a:p>
            </p:txBody>
          </p:sp>
        </p:grpSp>
        <p:grpSp>
          <p:nvGrpSpPr>
            <p:cNvPr id="93" name="Group 23">
              <a:extLst>
                <a:ext uri="{FF2B5EF4-FFF2-40B4-BE49-F238E27FC236}">
                  <a16:creationId xmlns:a16="http://schemas.microsoft.com/office/drawing/2014/main" id="{8554AA69-16DE-4732-8D9C-19D997F70C6D}"/>
                </a:ext>
              </a:extLst>
            </p:cNvPr>
            <p:cNvGrpSpPr>
              <a:grpSpLocks/>
            </p:cNvGrpSpPr>
            <p:nvPr/>
          </p:nvGrpSpPr>
          <p:grpSpPr bwMode="auto">
            <a:xfrm>
              <a:off x="34925" y="3500439"/>
              <a:ext cx="9074150" cy="1909763"/>
              <a:chOff x="22" y="1615"/>
              <a:chExt cx="5716" cy="1203"/>
            </a:xfrm>
          </p:grpSpPr>
          <p:sp>
            <p:nvSpPr>
              <p:cNvPr id="98" name="Text Box 24">
                <a:extLst>
                  <a:ext uri="{FF2B5EF4-FFF2-40B4-BE49-F238E27FC236}">
                    <a16:creationId xmlns:a16="http://schemas.microsoft.com/office/drawing/2014/main" id="{37385515-E55F-42A2-A01B-C0F1153673DF}"/>
                  </a:ext>
                </a:extLst>
              </p:cNvPr>
              <p:cNvSpPr txBox="1">
                <a:spLocks noChangeArrowheads="1"/>
              </p:cNvSpPr>
              <p:nvPr/>
            </p:nvSpPr>
            <p:spPr bwMode="auto">
              <a:xfrm>
                <a:off x="4967" y="1711"/>
                <a:ext cx="7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dirty="0">
                    <a:solidFill>
                      <a:srgbClr val="FF0000"/>
                    </a:solidFill>
                    <a:ea typeface="黑体" panose="02010609060101010101" pitchFamily="49" charset="-122"/>
                  </a:rPr>
                  <a:t>被控变量</a:t>
                </a:r>
              </a:p>
            </p:txBody>
          </p:sp>
          <p:sp>
            <p:nvSpPr>
              <p:cNvPr id="99" name="Text Box 25">
                <a:extLst>
                  <a:ext uri="{FF2B5EF4-FFF2-40B4-BE49-F238E27FC236}">
                    <a16:creationId xmlns:a16="http://schemas.microsoft.com/office/drawing/2014/main" id="{AC9ACDC2-AC44-44F8-872A-163A5AD35FAB}"/>
                  </a:ext>
                </a:extLst>
              </p:cNvPr>
              <p:cNvSpPr txBox="1">
                <a:spLocks noChangeArrowheads="1"/>
              </p:cNvSpPr>
              <p:nvPr/>
            </p:nvSpPr>
            <p:spPr bwMode="auto">
              <a:xfrm>
                <a:off x="3288" y="1615"/>
                <a:ext cx="113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solidFill>
                      <a:srgbClr val="FF0000"/>
                    </a:solidFill>
                    <a:ea typeface="黑体" panose="02010609060101010101" pitchFamily="49" charset="-122"/>
                  </a:rPr>
                  <a:t>操纵变量</a:t>
                </a:r>
              </a:p>
              <a:p>
                <a:pPr algn="ctr" eaLnBrk="1" hangingPunct="1"/>
                <a:r>
                  <a:rPr lang="zh-CN" altLang="en-US" sz="2000" dirty="0">
                    <a:solidFill>
                      <a:srgbClr val="FF0000"/>
                    </a:solidFill>
                    <a:ea typeface="黑体" panose="02010609060101010101" pitchFamily="49" charset="-122"/>
                  </a:rPr>
                  <a:t>（控制变量）</a:t>
                </a:r>
              </a:p>
            </p:txBody>
          </p:sp>
          <p:sp>
            <p:nvSpPr>
              <p:cNvPr id="100" name="Text Box 27">
                <a:extLst>
                  <a:ext uri="{FF2B5EF4-FFF2-40B4-BE49-F238E27FC236}">
                    <a16:creationId xmlns:a16="http://schemas.microsoft.com/office/drawing/2014/main" id="{07573C24-76FA-4CFB-A04F-8745B65BD5B2}"/>
                  </a:ext>
                </a:extLst>
              </p:cNvPr>
              <p:cNvSpPr txBox="1">
                <a:spLocks noChangeArrowheads="1"/>
              </p:cNvSpPr>
              <p:nvPr/>
            </p:nvSpPr>
            <p:spPr bwMode="auto">
              <a:xfrm>
                <a:off x="22" y="1945"/>
                <a:ext cx="9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solidFill>
                      <a:srgbClr val="FF0066"/>
                    </a:solidFill>
                    <a:ea typeface="黑体" panose="02010609060101010101" pitchFamily="49" charset="-122"/>
                  </a:rPr>
                  <a:t>给定值</a:t>
                </a:r>
              </a:p>
              <a:p>
                <a:pPr algn="ctr" eaLnBrk="1" hangingPunct="1"/>
                <a:r>
                  <a:rPr lang="zh-CN" altLang="en-US" sz="2000" dirty="0">
                    <a:solidFill>
                      <a:srgbClr val="FF0066"/>
                    </a:solidFill>
                    <a:ea typeface="黑体" panose="02010609060101010101" pitchFamily="49" charset="-122"/>
                  </a:rPr>
                  <a:t>（设定值）</a:t>
                </a:r>
              </a:p>
            </p:txBody>
          </p:sp>
          <p:sp>
            <p:nvSpPr>
              <p:cNvPr id="101" name="Text Box 28">
                <a:extLst>
                  <a:ext uri="{FF2B5EF4-FFF2-40B4-BE49-F238E27FC236}">
                    <a16:creationId xmlns:a16="http://schemas.microsoft.com/office/drawing/2014/main" id="{8B9B2105-7ADD-4AD7-B922-02875AF3CB1D}"/>
                  </a:ext>
                </a:extLst>
              </p:cNvPr>
              <p:cNvSpPr txBox="1">
                <a:spLocks noChangeArrowheads="1"/>
              </p:cNvSpPr>
              <p:nvPr/>
            </p:nvSpPr>
            <p:spPr bwMode="auto">
              <a:xfrm>
                <a:off x="1338" y="1711"/>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solidFill>
                      <a:srgbClr val="FF0000"/>
                    </a:solidFill>
                    <a:ea typeface="黑体" panose="02010609060101010101" pitchFamily="49" charset="-122"/>
                  </a:rPr>
                  <a:t>偏差</a:t>
                </a:r>
              </a:p>
            </p:txBody>
          </p:sp>
          <p:sp>
            <p:nvSpPr>
              <p:cNvPr id="102" name="Text Box 29">
                <a:extLst>
                  <a:ext uri="{FF2B5EF4-FFF2-40B4-BE49-F238E27FC236}">
                    <a16:creationId xmlns:a16="http://schemas.microsoft.com/office/drawing/2014/main" id="{007B88BE-C3F2-443D-9D80-34B45D28020A}"/>
                  </a:ext>
                </a:extLst>
              </p:cNvPr>
              <p:cNvSpPr txBox="1">
                <a:spLocks noChangeArrowheads="1"/>
              </p:cNvSpPr>
              <p:nvPr/>
            </p:nvSpPr>
            <p:spPr bwMode="auto">
              <a:xfrm>
                <a:off x="839" y="2568"/>
                <a:ext cx="6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FF0066"/>
                    </a:solidFill>
                    <a:ea typeface="黑体" panose="02010609060101010101" pitchFamily="49" charset="-122"/>
                  </a:rPr>
                  <a:t>测量值</a:t>
                </a:r>
              </a:p>
            </p:txBody>
          </p:sp>
          <p:sp>
            <p:nvSpPr>
              <p:cNvPr id="103" name="Text Box 30">
                <a:extLst>
                  <a:ext uri="{FF2B5EF4-FFF2-40B4-BE49-F238E27FC236}">
                    <a16:creationId xmlns:a16="http://schemas.microsoft.com/office/drawing/2014/main" id="{73CBAD25-2009-4CD5-B340-8E5A8898A701}"/>
                  </a:ext>
                </a:extLst>
              </p:cNvPr>
              <p:cNvSpPr txBox="1">
                <a:spLocks noChangeArrowheads="1"/>
              </p:cNvSpPr>
              <p:nvPr/>
            </p:nvSpPr>
            <p:spPr bwMode="auto">
              <a:xfrm>
                <a:off x="930" y="1976"/>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r</a:t>
                </a:r>
              </a:p>
            </p:txBody>
          </p:sp>
          <p:sp>
            <p:nvSpPr>
              <p:cNvPr id="104" name="Text Box 31">
                <a:extLst>
                  <a:ext uri="{FF2B5EF4-FFF2-40B4-BE49-F238E27FC236}">
                    <a16:creationId xmlns:a16="http://schemas.microsoft.com/office/drawing/2014/main" id="{2640388A-A997-4D81-9F11-E51B5D24E14A}"/>
                  </a:ext>
                </a:extLst>
              </p:cNvPr>
              <p:cNvSpPr txBox="1">
                <a:spLocks noChangeArrowheads="1"/>
              </p:cNvSpPr>
              <p:nvPr/>
            </p:nvSpPr>
            <p:spPr bwMode="auto">
              <a:xfrm>
                <a:off x="1520"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e</a:t>
                </a:r>
              </a:p>
            </p:txBody>
          </p:sp>
          <p:sp>
            <p:nvSpPr>
              <p:cNvPr id="105" name="Text Box 32">
                <a:extLst>
                  <a:ext uri="{FF2B5EF4-FFF2-40B4-BE49-F238E27FC236}">
                    <a16:creationId xmlns:a16="http://schemas.microsoft.com/office/drawing/2014/main" id="{99C98EA7-5527-4A72-92EC-548504CBF733}"/>
                  </a:ext>
                </a:extLst>
              </p:cNvPr>
              <p:cNvSpPr txBox="1">
                <a:spLocks noChangeArrowheads="1"/>
              </p:cNvSpPr>
              <p:nvPr/>
            </p:nvSpPr>
            <p:spPr bwMode="auto">
              <a:xfrm>
                <a:off x="2699"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u</a:t>
                </a:r>
              </a:p>
            </p:txBody>
          </p:sp>
          <p:sp>
            <p:nvSpPr>
              <p:cNvPr id="106" name="Text Box 33">
                <a:extLst>
                  <a:ext uri="{FF2B5EF4-FFF2-40B4-BE49-F238E27FC236}">
                    <a16:creationId xmlns:a16="http://schemas.microsoft.com/office/drawing/2014/main" id="{5E590154-62A4-4B30-BFB8-AE45CEB03391}"/>
                  </a:ext>
                </a:extLst>
              </p:cNvPr>
              <p:cNvSpPr txBox="1">
                <a:spLocks noChangeArrowheads="1"/>
              </p:cNvSpPr>
              <p:nvPr/>
            </p:nvSpPr>
            <p:spPr bwMode="auto">
              <a:xfrm>
                <a:off x="3833"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m</a:t>
                </a:r>
              </a:p>
            </p:txBody>
          </p:sp>
          <p:sp>
            <p:nvSpPr>
              <p:cNvPr id="107" name="Text Box 34">
                <a:extLst>
                  <a:ext uri="{FF2B5EF4-FFF2-40B4-BE49-F238E27FC236}">
                    <a16:creationId xmlns:a16="http://schemas.microsoft.com/office/drawing/2014/main" id="{AC0F0731-6028-4CD0-8FBB-B8A14AA57D49}"/>
                  </a:ext>
                </a:extLst>
              </p:cNvPr>
              <p:cNvSpPr txBox="1">
                <a:spLocks noChangeArrowheads="1"/>
              </p:cNvSpPr>
              <p:nvPr/>
            </p:nvSpPr>
            <p:spPr bwMode="auto">
              <a:xfrm>
                <a:off x="5284"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y</a:t>
                </a:r>
              </a:p>
            </p:txBody>
          </p:sp>
          <p:sp>
            <p:nvSpPr>
              <p:cNvPr id="108" name="Text Box 35">
                <a:extLst>
                  <a:ext uri="{FF2B5EF4-FFF2-40B4-BE49-F238E27FC236}">
                    <a16:creationId xmlns:a16="http://schemas.microsoft.com/office/drawing/2014/main" id="{B30C760A-21A4-4C03-8EA3-CDE708DAD2AD}"/>
                  </a:ext>
                </a:extLst>
              </p:cNvPr>
              <p:cNvSpPr txBox="1">
                <a:spLocks noChangeArrowheads="1"/>
              </p:cNvSpPr>
              <p:nvPr/>
            </p:nvSpPr>
            <p:spPr bwMode="auto">
              <a:xfrm>
                <a:off x="1112" y="2383"/>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z</a:t>
                </a:r>
              </a:p>
            </p:txBody>
          </p:sp>
        </p:grpSp>
      </p:grpSp>
      <p:sp>
        <p:nvSpPr>
          <p:cNvPr id="48" name="文本框 47">
            <a:extLst>
              <a:ext uri="{FF2B5EF4-FFF2-40B4-BE49-F238E27FC236}">
                <a16:creationId xmlns:a16="http://schemas.microsoft.com/office/drawing/2014/main" id="{312E6B58-6A87-4D24-8320-FA039E5FEC7A}"/>
              </a:ext>
            </a:extLst>
          </p:cNvPr>
          <p:cNvSpPr txBox="1"/>
          <p:nvPr/>
        </p:nvSpPr>
        <p:spPr>
          <a:xfrm>
            <a:off x="5308704" y="394051"/>
            <a:ext cx="6538522" cy="224676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800" dirty="0"/>
              <a:t>如左图所示，这是一个水位控制装置。当偏差（即设定值和测量值之差）达到一定值时控制器向只想起传递数据并让控制器传递信息给被控对象，然后执行命令，达到控制水位的目的</a:t>
            </a:r>
          </a:p>
        </p:txBody>
      </p:sp>
    </p:spTree>
    <p:extLst>
      <p:ext uri="{BB962C8B-B14F-4D97-AF65-F5344CB8AC3E}">
        <p14:creationId xmlns:p14="http://schemas.microsoft.com/office/powerpoint/2010/main" val="91625271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图片 77">
            <a:extLst>
              <a:ext uri="{FF2B5EF4-FFF2-40B4-BE49-F238E27FC236}">
                <a16:creationId xmlns:a16="http://schemas.microsoft.com/office/drawing/2014/main" id="{A424CF91-570D-4F6E-A35C-22DEEDFA7C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69760" cy="371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直接连接符 41">
            <a:extLst>
              <a:ext uri="{FF2B5EF4-FFF2-40B4-BE49-F238E27FC236}">
                <a16:creationId xmlns:a16="http://schemas.microsoft.com/office/drawing/2014/main" id="{FA4A0052-076D-40EE-9EE6-AD601A88E017}"/>
              </a:ext>
            </a:extLst>
          </p:cNvPr>
          <p:cNvCxnSpPr>
            <a:cxnSpLocks/>
          </p:cNvCxnSpPr>
          <p:nvPr/>
        </p:nvCxnSpPr>
        <p:spPr>
          <a:xfrm>
            <a:off x="0" y="2083633"/>
            <a:ext cx="193373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矩形 45">
            <a:extLst>
              <a:ext uri="{FF2B5EF4-FFF2-40B4-BE49-F238E27FC236}">
                <a16:creationId xmlns:a16="http://schemas.microsoft.com/office/drawing/2014/main" id="{45DB3BF9-61AF-4F4E-9EDF-6915973557D6}"/>
              </a:ext>
            </a:extLst>
          </p:cNvPr>
          <p:cNvSpPr/>
          <p:nvPr/>
        </p:nvSpPr>
        <p:spPr>
          <a:xfrm>
            <a:off x="344774" y="1843790"/>
            <a:ext cx="1034321" cy="239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水位线</a:t>
            </a:r>
          </a:p>
        </p:txBody>
      </p:sp>
      <p:grpSp>
        <p:nvGrpSpPr>
          <p:cNvPr id="87" name="组合 1">
            <a:extLst>
              <a:ext uri="{FF2B5EF4-FFF2-40B4-BE49-F238E27FC236}">
                <a16:creationId xmlns:a16="http://schemas.microsoft.com/office/drawing/2014/main" id="{8568C67E-B04F-4DE7-A09F-0970A3744F1F}"/>
              </a:ext>
            </a:extLst>
          </p:cNvPr>
          <p:cNvGrpSpPr>
            <a:grpSpLocks/>
          </p:cNvGrpSpPr>
          <p:nvPr/>
        </p:nvGrpSpPr>
        <p:grpSpPr bwMode="auto">
          <a:xfrm>
            <a:off x="34924" y="4292600"/>
            <a:ext cx="10068445" cy="2424113"/>
            <a:chOff x="34925" y="3500439"/>
            <a:chExt cx="9074150" cy="2424111"/>
          </a:xfrm>
        </p:grpSpPr>
        <p:grpSp>
          <p:nvGrpSpPr>
            <p:cNvPr id="90" name="Group 5">
              <a:extLst>
                <a:ext uri="{FF2B5EF4-FFF2-40B4-BE49-F238E27FC236}">
                  <a16:creationId xmlns:a16="http://schemas.microsoft.com/office/drawing/2014/main" id="{F3A8A03B-E8EC-4F1C-B8C1-0541B847D1FD}"/>
                </a:ext>
              </a:extLst>
            </p:cNvPr>
            <p:cNvGrpSpPr>
              <a:grpSpLocks/>
            </p:cNvGrpSpPr>
            <p:nvPr/>
          </p:nvGrpSpPr>
          <p:grpSpPr bwMode="auto">
            <a:xfrm>
              <a:off x="1258888" y="4078288"/>
              <a:ext cx="7634287" cy="1846262"/>
              <a:chOff x="793" y="1979"/>
              <a:chExt cx="4809" cy="1163"/>
            </a:xfrm>
          </p:grpSpPr>
          <p:sp>
            <p:nvSpPr>
              <p:cNvPr id="109" name="Text Box 6">
                <a:extLst>
                  <a:ext uri="{FF2B5EF4-FFF2-40B4-BE49-F238E27FC236}">
                    <a16:creationId xmlns:a16="http://schemas.microsoft.com/office/drawing/2014/main" id="{F18F002E-0351-4D4A-8117-0E9F30A3C5B6}"/>
                  </a:ext>
                </a:extLst>
              </p:cNvPr>
              <p:cNvSpPr txBox="1">
                <a:spLocks noChangeArrowheads="1"/>
              </p:cNvSpPr>
              <p:nvPr/>
            </p:nvSpPr>
            <p:spPr bwMode="auto">
              <a:xfrm>
                <a:off x="1791" y="2069"/>
                <a:ext cx="817"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dirty="0">
                    <a:solidFill>
                      <a:srgbClr val="0000FF"/>
                    </a:solidFill>
                    <a:ea typeface="黑体" panose="02010609060101010101" pitchFamily="49" charset="-122"/>
                  </a:rPr>
                  <a:t>控制器</a:t>
                </a:r>
              </a:p>
            </p:txBody>
          </p:sp>
          <p:sp>
            <p:nvSpPr>
              <p:cNvPr id="110" name="Text Box 7">
                <a:extLst>
                  <a:ext uri="{FF2B5EF4-FFF2-40B4-BE49-F238E27FC236}">
                    <a16:creationId xmlns:a16="http://schemas.microsoft.com/office/drawing/2014/main" id="{9A65C0A0-7023-45AC-A5A2-A5EF1C37E718}"/>
                  </a:ext>
                </a:extLst>
              </p:cNvPr>
              <p:cNvSpPr txBox="1">
                <a:spLocks noChangeArrowheads="1"/>
              </p:cNvSpPr>
              <p:nvPr/>
            </p:nvSpPr>
            <p:spPr bwMode="auto">
              <a:xfrm>
                <a:off x="2971" y="2069"/>
                <a:ext cx="817"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a:solidFill>
                      <a:srgbClr val="0000FF"/>
                    </a:solidFill>
                    <a:ea typeface="黑体" panose="02010609060101010101" pitchFamily="49" charset="-122"/>
                  </a:rPr>
                  <a:t>执行器</a:t>
                </a:r>
              </a:p>
            </p:txBody>
          </p:sp>
          <p:sp>
            <p:nvSpPr>
              <p:cNvPr id="111" name="Text Box 8">
                <a:extLst>
                  <a:ext uri="{FF2B5EF4-FFF2-40B4-BE49-F238E27FC236}">
                    <a16:creationId xmlns:a16="http://schemas.microsoft.com/office/drawing/2014/main" id="{0DFECE23-3397-46B8-BE9E-A88A25A7B8BD}"/>
                  </a:ext>
                </a:extLst>
              </p:cNvPr>
              <p:cNvSpPr txBox="1">
                <a:spLocks noChangeArrowheads="1"/>
              </p:cNvSpPr>
              <p:nvPr/>
            </p:nvSpPr>
            <p:spPr bwMode="auto">
              <a:xfrm>
                <a:off x="4150" y="2069"/>
                <a:ext cx="907"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a:solidFill>
                      <a:srgbClr val="0000FF"/>
                    </a:solidFill>
                    <a:ea typeface="黑体" panose="02010609060101010101" pitchFamily="49" charset="-122"/>
                  </a:rPr>
                  <a:t>被控对象</a:t>
                </a:r>
              </a:p>
            </p:txBody>
          </p:sp>
          <p:sp>
            <p:nvSpPr>
              <p:cNvPr id="112" name="Text Box 9">
                <a:extLst>
                  <a:ext uri="{FF2B5EF4-FFF2-40B4-BE49-F238E27FC236}">
                    <a16:creationId xmlns:a16="http://schemas.microsoft.com/office/drawing/2014/main" id="{43A659E8-7694-4C8D-8316-377FE26E0AB4}"/>
                  </a:ext>
                </a:extLst>
              </p:cNvPr>
              <p:cNvSpPr txBox="1">
                <a:spLocks noChangeArrowheads="1"/>
              </p:cNvSpPr>
              <p:nvPr/>
            </p:nvSpPr>
            <p:spPr bwMode="auto">
              <a:xfrm>
                <a:off x="3016" y="2886"/>
                <a:ext cx="998" cy="256"/>
              </a:xfrm>
              <a:prstGeom prst="rect">
                <a:avLst/>
              </a:prstGeom>
              <a:solidFill>
                <a:srgbClr val="FFFF00"/>
              </a:solidFill>
              <a:ln w="9525" algn="ctr">
                <a:solidFill>
                  <a:schemeClr val="tx1"/>
                </a:solidFill>
                <a:miter lim="800000"/>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i="0">
                    <a:solidFill>
                      <a:srgbClr val="0000FF"/>
                    </a:solidFill>
                    <a:ea typeface="黑体" panose="02010609060101010101" pitchFamily="49" charset="-122"/>
                  </a:rPr>
                  <a:t>测量变送器</a:t>
                </a:r>
              </a:p>
            </p:txBody>
          </p:sp>
          <p:sp>
            <p:nvSpPr>
              <p:cNvPr id="113" name="Oval 10">
                <a:extLst>
                  <a:ext uri="{FF2B5EF4-FFF2-40B4-BE49-F238E27FC236}">
                    <a16:creationId xmlns:a16="http://schemas.microsoft.com/office/drawing/2014/main" id="{9C7DFFA9-F3BB-4A00-AD64-65FE6E16AC9D}"/>
                  </a:ext>
                </a:extLst>
              </p:cNvPr>
              <p:cNvSpPr>
                <a:spLocks noChangeArrowheads="1"/>
              </p:cNvSpPr>
              <p:nvPr/>
            </p:nvSpPr>
            <p:spPr bwMode="auto">
              <a:xfrm>
                <a:off x="1383" y="2152"/>
                <a:ext cx="91" cy="90"/>
              </a:xfrm>
              <a:prstGeom prst="ellipse">
                <a:avLst/>
              </a:prstGeom>
              <a:solidFill>
                <a:srgbClr val="FFFF00"/>
              </a:solidFill>
              <a:ln w="9525" algn="ctr">
                <a:solidFill>
                  <a:schemeClr val="tx1"/>
                </a:solidFill>
                <a:round/>
                <a:headEnd/>
                <a:tailEnd/>
              </a:ln>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14" name="Line 11">
                <a:extLst>
                  <a:ext uri="{FF2B5EF4-FFF2-40B4-BE49-F238E27FC236}">
                    <a16:creationId xmlns:a16="http://schemas.microsoft.com/office/drawing/2014/main" id="{90D95C9B-A0A5-408E-950D-85D2337A82C6}"/>
                  </a:ext>
                </a:extLst>
              </p:cNvPr>
              <p:cNvSpPr>
                <a:spLocks noChangeShapeType="1"/>
              </p:cNvSpPr>
              <p:nvPr/>
            </p:nvSpPr>
            <p:spPr bwMode="auto">
              <a:xfrm>
                <a:off x="1474" y="2197"/>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5" name="Line 12">
                <a:extLst>
                  <a:ext uri="{FF2B5EF4-FFF2-40B4-BE49-F238E27FC236}">
                    <a16:creationId xmlns:a16="http://schemas.microsoft.com/office/drawing/2014/main" id="{17518D61-224F-4668-A8E0-99E4919DBA0C}"/>
                  </a:ext>
                </a:extLst>
              </p:cNvPr>
              <p:cNvSpPr>
                <a:spLocks noChangeShapeType="1"/>
              </p:cNvSpPr>
              <p:nvPr/>
            </p:nvSpPr>
            <p:spPr bwMode="auto">
              <a:xfrm>
                <a:off x="2608" y="2197"/>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6" name="Line 13">
                <a:extLst>
                  <a:ext uri="{FF2B5EF4-FFF2-40B4-BE49-F238E27FC236}">
                    <a16:creationId xmlns:a16="http://schemas.microsoft.com/office/drawing/2014/main" id="{E6511AA4-F9B4-4138-8638-371953606ABA}"/>
                  </a:ext>
                </a:extLst>
              </p:cNvPr>
              <p:cNvSpPr>
                <a:spLocks noChangeShapeType="1"/>
              </p:cNvSpPr>
              <p:nvPr/>
            </p:nvSpPr>
            <p:spPr bwMode="auto">
              <a:xfrm>
                <a:off x="3787" y="2197"/>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7" name="Line 14">
                <a:extLst>
                  <a:ext uri="{FF2B5EF4-FFF2-40B4-BE49-F238E27FC236}">
                    <a16:creationId xmlns:a16="http://schemas.microsoft.com/office/drawing/2014/main" id="{9C094A7F-64F1-46F0-8E6C-726E70F63A5F}"/>
                  </a:ext>
                </a:extLst>
              </p:cNvPr>
              <p:cNvSpPr>
                <a:spLocks noChangeShapeType="1"/>
              </p:cNvSpPr>
              <p:nvPr/>
            </p:nvSpPr>
            <p:spPr bwMode="auto">
              <a:xfrm>
                <a:off x="793" y="2197"/>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8" name="Line 15">
                <a:extLst>
                  <a:ext uri="{FF2B5EF4-FFF2-40B4-BE49-F238E27FC236}">
                    <a16:creationId xmlns:a16="http://schemas.microsoft.com/office/drawing/2014/main" id="{CEE9EE43-46DF-4EF8-8932-F6EA6FBE7DD4}"/>
                  </a:ext>
                </a:extLst>
              </p:cNvPr>
              <p:cNvSpPr>
                <a:spLocks noChangeShapeType="1"/>
              </p:cNvSpPr>
              <p:nvPr/>
            </p:nvSpPr>
            <p:spPr bwMode="auto">
              <a:xfrm>
                <a:off x="5057" y="2197"/>
                <a:ext cx="54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9" name="Line 16">
                <a:extLst>
                  <a:ext uri="{FF2B5EF4-FFF2-40B4-BE49-F238E27FC236}">
                    <a16:creationId xmlns:a16="http://schemas.microsoft.com/office/drawing/2014/main" id="{08B19766-9A5B-4222-B32E-D823828D1AAC}"/>
                  </a:ext>
                </a:extLst>
              </p:cNvPr>
              <p:cNvSpPr>
                <a:spLocks noChangeShapeType="1"/>
              </p:cNvSpPr>
              <p:nvPr/>
            </p:nvSpPr>
            <p:spPr bwMode="auto">
              <a:xfrm flipH="1">
                <a:off x="4014" y="3014"/>
                <a:ext cx="12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0" name="Line 17">
                <a:extLst>
                  <a:ext uri="{FF2B5EF4-FFF2-40B4-BE49-F238E27FC236}">
                    <a16:creationId xmlns:a16="http://schemas.microsoft.com/office/drawing/2014/main" id="{875E9D19-C13C-4861-B98F-6036B08DF6E9}"/>
                  </a:ext>
                </a:extLst>
              </p:cNvPr>
              <p:cNvSpPr>
                <a:spLocks noChangeShapeType="1"/>
              </p:cNvSpPr>
              <p:nvPr/>
            </p:nvSpPr>
            <p:spPr bwMode="auto">
              <a:xfrm flipH="1">
                <a:off x="1429" y="3014"/>
                <a:ext cx="1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1" name="Line 18">
                <a:extLst>
                  <a:ext uri="{FF2B5EF4-FFF2-40B4-BE49-F238E27FC236}">
                    <a16:creationId xmlns:a16="http://schemas.microsoft.com/office/drawing/2014/main" id="{43218D99-FBD9-4393-8E9F-2E0364B09353}"/>
                  </a:ext>
                </a:extLst>
              </p:cNvPr>
              <p:cNvSpPr>
                <a:spLocks noChangeShapeType="1"/>
              </p:cNvSpPr>
              <p:nvPr/>
            </p:nvSpPr>
            <p:spPr bwMode="auto">
              <a:xfrm>
                <a:off x="5239" y="2205"/>
                <a:ext cx="0" cy="8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2" name="Line 19">
                <a:extLst>
                  <a:ext uri="{FF2B5EF4-FFF2-40B4-BE49-F238E27FC236}">
                    <a16:creationId xmlns:a16="http://schemas.microsoft.com/office/drawing/2014/main" id="{0D368747-E022-40CD-875C-51F0DD1EB4B9}"/>
                  </a:ext>
                </a:extLst>
              </p:cNvPr>
              <p:cNvSpPr>
                <a:spLocks noChangeShapeType="1"/>
              </p:cNvSpPr>
              <p:nvPr/>
            </p:nvSpPr>
            <p:spPr bwMode="auto">
              <a:xfrm flipV="1">
                <a:off x="1429" y="2251"/>
                <a:ext cx="0"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3" name="Text Box 20">
                <a:extLst>
                  <a:ext uri="{FF2B5EF4-FFF2-40B4-BE49-F238E27FC236}">
                    <a16:creationId xmlns:a16="http://schemas.microsoft.com/office/drawing/2014/main" id="{DA8ABA67-C6E2-4E0C-A4DD-7E475998150A}"/>
                  </a:ext>
                </a:extLst>
              </p:cNvPr>
              <p:cNvSpPr txBox="1">
                <a:spLocks noChangeArrowheads="1"/>
              </p:cNvSpPr>
              <p:nvPr/>
            </p:nvSpPr>
            <p:spPr bwMode="auto">
              <a:xfrm>
                <a:off x="1156" y="1979"/>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t>+</a:t>
                </a:r>
              </a:p>
            </p:txBody>
          </p:sp>
          <p:sp>
            <p:nvSpPr>
              <p:cNvPr id="124" name="Text Box 21">
                <a:extLst>
                  <a:ext uri="{FF2B5EF4-FFF2-40B4-BE49-F238E27FC236}">
                    <a16:creationId xmlns:a16="http://schemas.microsoft.com/office/drawing/2014/main" id="{A6051C38-EFCF-4BD4-94BA-F30D2473562E}"/>
                  </a:ext>
                </a:extLst>
              </p:cNvPr>
              <p:cNvSpPr txBox="1">
                <a:spLocks noChangeArrowheads="1"/>
              </p:cNvSpPr>
              <p:nvPr/>
            </p:nvSpPr>
            <p:spPr bwMode="auto">
              <a:xfrm>
                <a:off x="1247" y="2296"/>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t>-</a:t>
                </a:r>
              </a:p>
            </p:txBody>
          </p:sp>
        </p:grpSp>
        <p:grpSp>
          <p:nvGrpSpPr>
            <p:cNvPr id="93" name="Group 23">
              <a:extLst>
                <a:ext uri="{FF2B5EF4-FFF2-40B4-BE49-F238E27FC236}">
                  <a16:creationId xmlns:a16="http://schemas.microsoft.com/office/drawing/2014/main" id="{8554AA69-16DE-4732-8D9C-19D997F70C6D}"/>
                </a:ext>
              </a:extLst>
            </p:cNvPr>
            <p:cNvGrpSpPr>
              <a:grpSpLocks/>
            </p:cNvGrpSpPr>
            <p:nvPr/>
          </p:nvGrpSpPr>
          <p:grpSpPr bwMode="auto">
            <a:xfrm>
              <a:off x="34925" y="3500439"/>
              <a:ext cx="9074150" cy="1909763"/>
              <a:chOff x="22" y="1615"/>
              <a:chExt cx="5716" cy="1203"/>
            </a:xfrm>
          </p:grpSpPr>
          <p:sp>
            <p:nvSpPr>
              <p:cNvPr id="98" name="Text Box 24">
                <a:extLst>
                  <a:ext uri="{FF2B5EF4-FFF2-40B4-BE49-F238E27FC236}">
                    <a16:creationId xmlns:a16="http://schemas.microsoft.com/office/drawing/2014/main" id="{37385515-E55F-42A2-A01B-C0F1153673DF}"/>
                  </a:ext>
                </a:extLst>
              </p:cNvPr>
              <p:cNvSpPr txBox="1">
                <a:spLocks noChangeArrowheads="1"/>
              </p:cNvSpPr>
              <p:nvPr/>
            </p:nvSpPr>
            <p:spPr bwMode="auto">
              <a:xfrm>
                <a:off x="4967" y="1711"/>
                <a:ext cx="7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dirty="0">
                    <a:solidFill>
                      <a:srgbClr val="FF0000"/>
                    </a:solidFill>
                    <a:ea typeface="黑体" panose="02010609060101010101" pitchFamily="49" charset="-122"/>
                  </a:rPr>
                  <a:t>被控变量</a:t>
                </a:r>
              </a:p>
            </p:txBody>
          </p:sp>
          <p:sp>
            <p:nvSpPr>
              <p:cNvPr id="99" name="Text Box 25">
                <a:extLst>
                  <a:ext uri="{FF2B5EF4-FFF2-40B4-BE49-F238E27FC236}">
                    <a16:creationId xmlns:a16="http://schemas.microsoft.com/office/drawing/2014/main" id="{AC9ACDC2-AC44-44F8-872A-163A5AD35FAB}"/>
                  </a:ext>
                </a:extLst>
              </p:cNvPr>
              <p:cNvSpPr txBox="1">
                <a:spLocks noChangeArrowheads="1"/>
              </p:cNvSpPr>
              <p:nvPr/>
            </p:nvSpPr>
            <p:spPr bwMode="auto">
              <a:xfrm>
                <a:off x="3288" y="1615"/>
                <a:ext cx="113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solidFill>
                      <a:srgbClr val="FF0000"/>
                    </a:solidFill>
                    <a:ea typeface="黑体" panose="02010609060101010101" pitchFamily="49" charset="-122"/>
                  </a:rPr>
                  <a:t>操纵变量</a:t>
                </a:r>
              </a:p>
              <a:p>
                <a:pPr algn="ctr" eaLnBrk="1" hangingPunct="1"/>
                <a:r>
                  <a:rPr lang="zh-CN" altLang="en-US" sz="2000" dirty="0">
                    <a:solidFill>
                      <a:srgbClr val="FF0000"/>
                    </a:solidFill>
                    <a:ea typeface="黑体" panose="02010609060101010101" pitchFamily="49" charset="-122"/>
                  </a:rPr>
                  <a:t>（控制变量）</a:t>
                </a:r>
              </a:p>
            </p:txBody>
          </p:sp>
          <p:sp>
            <p:nvSpPr>
              <p:cNvPr id="100" name="Text Box 27">
                <a:extLst>
                  <a:ext uri="{FF2B5EF4-FFF2-40B4-BE49-F238E27FC236}">
                    <a16:creationId xmlns:a16="http://schemas.microsoft.com/office/drawing/2014/main" id="{07573C24-76FA-4CFB-A04F-8745B65BD5B2}"/>
                  </a:ext>
                </a:extLst>
              </p:cNvPr>
              <p:cNvSpPr txBox="1">
                <a:spLocks noChangeArrowheads="1"/>
              </p:cNvSpPr>
              <p:nvPr/>
            </p:nvSpPr>
            <p:spPr bwMode="auto">
              <a:xfrm>
                <a:off x="22" y="1945"/>
                <a:ext cx="9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solidFill>
                      <a:srgbClr val="FF0066"/>
                    </a:solidFill>
                    <a:ea typeface="黑体" panose="02010609060101010101" pitchFamily="49" charset="-122"/>
                  </a:rPr>
                  <a:t>给定值</a:t>
                </a:r>
              </a:p>
              <a:p>
                <a:pPr algn="ctr" eaLnBrk="1" hangingPunct="1"/>
                <a:r>
                  <a:rPr lang="zh-CN" altLang="en-US" sz="2000" dirty="0">
                    <a:solidFill>
                      <a:srgbClr val="FF0066"/>
                    </a:solidFill>
                    <a:ea typeface="黑体" panose="02010609060101010101" pitchFamily="49" charset="-122"/>
                  </a:rPr>
                  <a:t>（设定值）</a:t>
                </a:r>
              </a:p>
            </p:txBody>
          </p:sp>
          <p:sp>
            <p:nvSpPr>
              <p:cNvPr id="101" name="Text Box 28">
                <a:extLst>
                  <a:ext uri="{FF2B5EF4-FFF2-40B4-BE49-F238E27FC236}">
                    <a16:creationId xmlns:a16="http://schemas.microsoft.com/office/drawing/2014/main" id="{8B9B2105-7ADD-4AD7-B922-02875AF3CB1D}"/>
                  </a:ext>
                </a:extLst>
              </p:cNvPr>
              <p:cNvSpPr txBox="1">
                <a:spLocks noChangeArrowheads="1"/>
              </p:cNvSpPr>
              <p:nvPr/>
            </p:nvSpPr>
            <p:spPr bwMode="auto">
              <a:xfrm>
                <a:off x="1338" y="1711"/>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solidFill>
                      <a:srgbClr val="FF0000"/>
                    </a:solidFill>
                    <a:ea typeface="黑体" panose="02010609060101010101" pitchFamily="49" charset="-122"/>
                  </a:rPr>
                  <a:t>偏差</a:t>
                </a:r>
              </a:p>
            </p:txBody>
          </p:sp>
          <p:sp>
            <p:nvSpPr>
              <p:cNvPr id="102" name="Text Box 29">
                <a:extLst>
                  <a:ext uri="{FF2B5EF4-FFF2-40B4-BE49-F238E27FC236}">
                    <a16:creationId xmlns:a16="http://schemas.microsoft.com/office/drawing/2014/main" id="{007B88BE-C3F2-443D-9D80-34B45D28020A}"/>
                  </a:ext>
                </a:extLst>
              </p:cNvPr>
              <p:cNvSpPr txBox="1">
                <a:spLocks noChangeArrowheads="1"/>
              </p:cNvSpPr>
              <p:nvPr/>
            </p:nvSpPr>
            <p:spPr bwMode="auto">
              <a:xfrm>
                <a:off x="839" y="2568"/>
                <a:ext cx="6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FF0066"/>
                    </a:solidFill>
                    <a:ea typeface="黑体" panose="02010609060101010101" pitchFamily="49" charset="-122"/>
                  </a:rPr>
                  <a:t>测量值</a:t>
                </a:r>
              </a:p>
            </p:txBody>
          </p:sp>
          <p:sp>
            <p:nvSpPr>
              <p:cNvPr id="103" name="Text Box 30">
                <a:extLst>
                  <a:ext uri="{FF2B5EF4-FFF2-40B4-BE49-F238E27FC236}">
                    <a16:creationId xmlns:a16="http://schemas.microsoft.com/office/drawing/2014/main" id="{73CBAD25-2009-4CD5-B340-8E5A8898A701}"/>
                  </a:ext>
                </a:extLst>
              </p:cNvPr>
              <p:cNvSpPr txBox="1">
                <a:spLocks noChangeArrowheads="1"/>
              </p:cNvSpPr>
              <p:nvPr/>
            </p:nvSpPr>
            <p:spPr bwMode="auto">
              <a:xfrm>
                <a:off x="930" y="1976"/>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r</a:t>
                </a:r>
              </a:p>
            </p:txBody>
          </p:sp>
          <p:sp>
            <p:nvSpPr>
              <p:cNvPr id="104" name="Text Box 31">
                <a:extLst>
                  <a:ext uri="{FF2B5EF4-FFF2-40B4-BE49-F238E27FC236}">
                    <a16:creationId xmlns:a16="http://schemas.microsoft.com/office/drawing/2014/main" id="{2640388A-A997-4D81-9F11-E51B5D24E14A}"/>
                  </a:ext>
                </a:extLst>
              </p:cNvPr>
              <p:cNvSpPr txBox="1">
                <a:spLocks noChangeArrowheads="1"/>
              </p:cNvSpPr>
              <p:nvPr/>
            </p:nvSpPr>
            <p:spPr bwMode="auto">
              <a:xfrm>
                <a:off x="1520"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e</a:t>
                </a:r>
              </a:p>
            </p:txBody>
          </p:sp>
          <p:sp>
            <p:nvSpPr>
              <p:cNvPr id="105" name="Text Box 32">
                <a:extLst>
                  <a:ext uri="{FF2B5EF4-FFF2-40B4-BE49-F238E27FC236}">
                    <a16:creationId xmlns:a16="http://schemas.microsoft.com/office/drawing/2014/main" id="{99C98EA7-5527-4A72-92EC-548504CBF733}"/>
                  </a:ext>
                </a:extLst>
              </p:cNvPr>
              <p:cNvSpPr txBox="1">
                <a:spLocks noChangeArrowheads="1"/>
              </p:cNvSpPr>
              <p:nvPr/>
            </p:nvSpPr>
            <p:spPr bwMode="auto">
              <a:xfrm>
                <a:off x="2699"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u</a:t>
                </a:r>
              </a:p>
            </p:txBody>
          </p:sp>
          <p:sp>
            <p:nvSpPr>
              <p:cNvPr id="106" name="Text Box 33">
                <a:extLst>
                  <a:ext uri="{FF2B5EF4-FFF2-40B4-BE49-F238E27FC236}">
                    <a16:creationId xmlns:a16="http://schemas.microsoft.com/office/drawing/2014/main" id="{5E590154-62A4-4B30-BFB8-AE45CEB03391}"/>
                  </a:ext>
                </a:extLst>
              </p:cNvPr>
              <p:cNvSpPr txBox="1">
                <a:spLocks noChangeArrowheads="1"/>
              </p:cNvSpPr>
              <p:nvPr/>
            </p:nvSpPr>
            <p:spPr bwMode="auto">
              <a:xfrm>
                <a:off x="3833"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m</a:t>
                </a:r>
              </a:p>
            </p:txBody>
          </p:sp>
          <p:sp>
            <p:nvSpPr>
              <p:cNvPr id="107" name="Text Box 34">
                <a:extLst>
                  <a:ext uri="{FF2B5EF4-FFF2-40B4-BE49-F238E27FC236}">
                    <a16:creationId xmlns:a16="http://schemas.microsoft.com/office/drawing/2014/main" id="{AC0F0731-6028-4CD0-8FBB-B8A14AA57D49}"/>
                  </a:ext>
                </a:extLst>
              </p:cNvPr>
              <p:cNvSpPr txBox="1">
                <a:spLocks noChangeArrowheads="1"/>
              </p:cNvSpPr>
              <p:nvPr/>
            </p:nvSpPr>
            <p:spPr bwMode="auto">
              <a:xfrm>
                <a:off x="5284" y="1977"/>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y</a:t>
                </a:r>
              </a:p>
            </p:txBody>
          </p:sp>
          <p:sp>
            <p:nvSpPr>
              <p:cNvPr id="108" name="Text Box 35">
                <a:extLst>
                  <a:ext uri="{FF2B5EF4-FFF2-40B4-BE49-F238E27FC236}">
                    <a16:creationId xmlns:a16="http://schemas.microsoft.com/office/drawing/2014/main" id="{B30C760A-21A4-4C03-8EA3-CDE708DAD2AD}"/>
                  </a:ext>
                </a:extLst>
              </p:cNvPr>
              <p:cNvSpPr txBox="1">
                <a:spLocks noChangeArrowheads="1"/>
              </p:cNvSpPr>
              <p:nvPr/>
            </p:nvSpPr>
            <p:spPr bwMode="auto">
              <a:xfrm>
                <a:off x="1112" y="2383"/>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i="1">
                    <a:solidFill>
                      <a:schemeClr val="tx1"/>
                    </a:solidFill>
                    <a:latin typeface="Verdana" panose="020B0604030504040204" pitchFamily="34" charset="0"/>
                    <a:ea typeface="宋体" panose="02010600030101010101" pitchFamily="2" charset="-122"/>
                  </a:defRPr>
                </a:lvl1pPr>
                <a:lvl2pPr marL="742950" indent="-285750">
                  <a:defRPr i="1">
                    <a:solidFill>
                      <a:schemeClr val="tx1"/>
                    </a:solidFill>
                    <a:latin typeface="Verdana" panose="020B0604030504040204" pitchFamily="34" charset="0"/>
                    <a:ea typeface="宋体" panose="02010600030101010101" pitchFamily="2" charset="-122"/>
                  </a:defRPr>
                </a:lvl2pPr>
                <a:lvl3pPr marL="1143000" indent="-228600">
                  <a:defRPr i="1">
                    <a:solidFill>
                      <a:schemeClr val="tx1"/>
                    </a:solidFill>
                    <a:latin typeface="Verdana" panose="020B0604030504040204" pitchFamily="34" charset="0"/>
                    <a:ea typeface="宋体" panose="02010600030101010101" pitchFamily="2" charset="-122"/>
                  </a:defRPr>
                </a:lvl3pPr>
                <a:lvl4pPr marL="1600200" indent="-228600">
                  <a:defRPr i="1">
                    <a:solidFill>
                      <a:schemeClr val="tx1"/>
                    </a:solidFill>
                    <a:latin typeface="Verdana" panose="020B0604030504040204" pitchFamily="34" charset="0"/>
                    <a:ea typeface="宋体" panose="02010600030101010101" pitchFamily="2" charset="-122"/>
                  </a:defRPr>
                </a:lvl4pPr>
                <a:lvl5pPr marL="2057400" indent="-228600">
                  <a:defRPr 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b="1">
                    <a:solidFill>
                      <a:srgbClr val="FF9900"/>
                    </a:solidFill>
                    <a:latin typeface="Times New Roman" panose="02020603050405020304" pitchFamily="18" charset="0"/>
                  </a:rPr>
                  <a:t>z</a:t>
                </a:r>
              </a:p>
            </p:txBody>
          </p:sp>
        </p:grpSp>
      </p:grpSp>
      <mc:AlternateContent xmlns:mc="http://schemas.openxmlformats.org/markup-compatibility/2006">
        <mc:Choice xmlns:a14="http://schemas.microsoft.com/office/drawing/2010/main" Requires="a14">
          <p:sp>
            <p:nvSpPr>
              <p:cNvPr id="48" name="文本框 47">
                <a:extLst>
                  <a:ext uri="{FF2B5EF4-FFF2-40B4-BE49-F238E27FC236}">
                    <a16:creationId xmlns:a16="http://schemas.microsoft.com/office/drawing/2014/main" id="{312E6B58-6A87-4D24-8320-FA039E5FEC7A}"/>
                  </a:ext>
                </a:extLst>
              </p:cNvPr>
              <p:cNvSpPr txBox="1"/>
              <p:nvPr/>
            </p:nvSpPr>
            <p:spPr>
              <a:xfrm>
                <a:off x="5338925" y="122101"/>
                <a:ext cx="6006993" cy="293670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000" dirty="0"/>
                  <a:t>但是由于误差和干扰的存在，使得</a:t>
                </a:r>
                <a:r>
                  <a:rPr lang="en-US" altLang="zh-CN" sz="2000" dirty="0"/>
                  <a:t>u</a:t>
                </a:r>
                <a:r>
                  <a:rPr lang="zh-CN" altLang="en-US" sz="2000" dirty="0"/>
                  <a:t>和</a:t>
                </a:r>
                <a:r>
                  <a:rPr lang="en-US" altLang="zh-CN" sz="2000" dirty="0"/>
                  <a:t>e</a:t>
                </a:r>
                <a:r>
                  <a:rPr lang="zh-CN" altLang="en-US" sz="2000" dirty="0"/>
                  <a:t>不是等价关系，可以把误差和干扰都视作成一个量</a:t>
                </a:r>
                <a:r>
                  <a:rPr lang="en-US" altLang="zh-CN" sz="2000" dirty="0" err="1"/>
                  <a:t>f,u</a:t>
                </a:r>
                <a:r>
                  <a:rPr lang="en-US" altLang="zh-CN" sz="2000" dirty="0"/>
                  <a:t>=</a:t>
                </a:r>
                <a:r>
                  <a:rPr lang="en-US" altLang="zh-CN" sz="2000" dirty="0" err="1"/>
                  <a:t>fe</a:t>
                </a:r>
                <a:r>
                  <a:rPr lang="en-US" altLang="zh-CN" sz="2000" dirty="0"/>
                  <a:t>,</a:t>
                </a:r>
                <a:r>
                  <a:rPr lang="zh-CN" altLang="en-US" sz="2000" dirty="0"/>
                  <a:t>假设</a:t>
                </a:r>
                <a:r>
                  <a:rPr lang="en-US" altLang="zh-CN" sz="2000" dirty="0"/>
                  <a:t>f</a:t>
                </a:r>
                <a:r>
                  <a:rPr lang="zh-CN" altLang="en-US" sz="2000" dirty="0"/>
                  <a:t>满足正态分布</a:t>
                </a:r>
                <a:r>
                  <a:rPr lang="en-US" altLang="zh-CN" sz="2000" dirty="0"/>
                  <a:t>,</a:t>
                </a:r>
                <a:r>
                  <a:rPr lang="zh-CN" altLang="en-US" sz="2000" dirty="0"/>
                  <a:t>正态分布的一般表达式为</a:t>
                </a:r>
                <a14:m>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2</m:t>
                            </m:r>
                            <m:r>
                              <m:rPr>
                                <m:sty m:val="p"/>
                              </m:rPr>
                              <a:rPr lang="en-US" altLang="zh-CN" sz="2000" i="1">
                                <a:latin typeface="Cambria Math" panose="02040503050406030204" pitchFamily="18" charset="0"/>
                              </a:rPr>
                              <m:t>π</m:t>
                            </m:r>
                          </m:e>
                        </m:rad>
                        <m:r>
                          <a:rPr lang="zh-CN" altLang="en-US" sz="2000" b="0" i="1" smtClean="0">
                            <a:latin typeface="Cambria Math" panose="02040503050406030204" pitchFamily="18" charset="0"/>
                          </a:rPr>
                          <m:t>𝛿</m:t>
                        </m:r>
                      </m:den>
                    </m:f>
                    <m:sSup>
                      <m:sSupPr>
                        <m:ctrlPr>
                          <a:rPr lang="en-US" altLang="zh-CN" sz="2000" b="0" i="1" smtClean="0">
                            <a:latin typeface="Cambria Math" panose="02040503050406030204" pitchFamily="18" charset="0"/>
                          </a:rPr>
                        </m:ctrlPr>
                      </m:sSupPr>
                      <m:e>
                        <m:r>
                          <a:rPr lang="en-US" altLang="zh-CN" sz="2000" b="1" i="1">
                            <a:latin typeface="Cambria Math" panose="02040503050406030204" pitchFamily="18" charset="0"/>
                          </a:rPr>
                          <m:t>𝒆</m:t>
                        </m:r>
                      </m:e>
                      <m:sup>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2</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𝛿</m:t>
                                </m:r>
                              </m:e>
                              <m:sup>
                                <m:r>
                                  <a:rPr lang="en-US" altLang="zh-CN" sz="2000" b="0" i="1" smtClean="0">
                                    <a:latin typeface="Cambria Math" panose="02040503050406030204" pitchFamily="18" charset="0"/>
                                  </a:rPr>
                                  <m:t>2</m:t>
                                </m:r>
                              </m:sup>
                            </m:sSup>
                          </m:den>
                        </m:f>
                      </m:sup>
                    </m:sSup>
                  </m:oMath>
                </a14:m>
                <a:r>
                  <a:rPr lang="en-US" altLang="zh-CN" sz="2000" dirty="0"/>
                  <a:t>  </a:t>
                </a:r>
              </a:p>
              <a:p>
                <a:endParaRPr lang="en-US" altLang="zh-CN" sz="2000" dirty="0"/>
              </a:p>
              <a:p>
                <a:r>
                  <a:rPr lang="zh-CN" altLang="en-US" sz="2000" dirty="0"/>
                  <a:t>为了保证最大值为</a:t>
                </a:r>
                <a:r>
                  <a:rPr lang="en-US" altLang="zh-CN" sz="2000" dirty="0"/>
                  <a:t>1</a:t>
                </a:r>
                <a:r>
                  <a:rPr lang="zh-CN" altLang="en-US" sz="2000" dirty="0"/>
                  <a:t>，令</a:t>
                </a:r>
                <a:r>
                  <a:rPr lang="en-US" altLang="zh-CN" sz="2000" dirty="0"/>
                  <a:t>f=</a:t>
                </a:r>
                <a14:m>
                  <m:oMath xmlns:m="http://schemas.openxmlformats.org/officeDocument/2006/math">
                    <m:r>
                      <a:rPr lang="en-US" altLang="zh-CN" sz="2000" i="1" dirty="0" smtClean="0">
                        <a:latin typeface="Cambria Math" panose="02040503050406030204" pitchFamily="18" charset="0"/>
                      </a:rPr>
                      <m:t>𝑦</m:t>
                    </m:r>
                    <m:rad>
                      <m:radPr>
                        <m:degHide m:val="on"/>
                        <m:ctrlPr>
                          <a:rPr lang="en-US" altLang="zh-CN" sz="2000" i="1" dirty="0" smtClean="0">
                            <a:latin typeface="Cambria Math" panose="02040503050406030204" pitchFamily="18" charset="0"/>
                          </a:rPr>
                        </m:ctrlPr>
                      </m:radPr>
                      <m:deg/>
                      <m:e>
                        <m:r>
                          <a:rPr lang="en-US" altLang="zh-CN" sz="2000" i="0" dirty="0" smtClean="0">
                            <a:latin typeface="Cambria Math" panose="02040503050406030204" pitchFamily="18" charset="0"/>
                          </a:rPr>
                          <m:t>2</m:t>
                        </m:r>
                        <m:r>
                          <a:rPr lang="en-US" altLang="zh-CN" sz="2000" i="1" dirty="0" smtClean="0">
                            <a:latin typeface="Cambria Math" panose="02040503050406030204" pitchFamily="18" charset="0"/>
                          </a:rPr>
                          <m:t>𝜋</m:t>
                        </m:r>
                      </m:e>
                    </m:rad>
                    <m:r>
                      <a:rPr lang="en-US" altLang="zh-CN" sz="2000" i="1" dirty="0" smtClean="0">
                        <a:latin typeface="Cambria Math" panose="02040503050406030204" pitchFamily="18" charset="0"/>
                      </a:rPr>
                      <m:t>𝛿</m:t>
                    </m:r>
                  </m:oMath>
                </a14:m>
                <a:r>
                  <a:rPr lang="en-US" altLang="zh-CN" sz="2000" dirty="0"/>
                  <a:t>,</a:t>
                </a:r>
                <a:r>
                  <a:rPr lang="zh-CN" altLang="en-US" sz="2000" dirty="0"/>
                  <a:t>即</a:t>
                </a:r>
                <a:r>
                  <a:rPr lang="en-US" altLang="zh-CN" sz="2000" dirty="0"/>
                  <a:t>f(x)= </a:t>
                </a:r>
                <a14:m>
                  <m:oMath xmlns:m="http://schemas.openxmlformats.org/officeDocument/2006/math">
                    <m:sSup>
                      <m:sSupPr>
                        <m:ctrlPr>
                          <a:rPr lang="en-US" altLang="zh-CN" sz="2000" i="1">
                            <a:latin typeface="Cambria Math" panose="02040503050406030204" pitchFamily="18" charset="0"/>
                          </a:rPr>
                        </m:ctrlPr>
                      </m:sSupPr>
                      <m:e>
                        <m:r>
                          <a:rPr lang="en-US" altLang="zh-CN" sz="2000" b="1" i="1">
                            <a:latin typeface="Cambria Math" panose="02040503050406030204" pitchFamily="18" charset="0"/>
                          </a:rPr>
                          <m:t>𝒆</m:t>
                        </m:r>
                      </m:e>
                      <m:sup>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2</m:t>
                                </m:r>
                              </m:sup>
                            </m:sSup>
                          </m:num>
                          <m:den>
                            <m:r>
                              <a:rPr lang="en-US" altLang="zh-CN" sz="2000" i="1">
                                <a:latin typeface="Cambria Math" panose="02040503050406030204" pitchFamily="18" charset="0"/>
                              </a:rPr>
                              <m:t>2</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𝛿</m:t>
                                </m:r>
                              </m:e>
                              <m:sup>
                                <m:r>
                                  <a:rPr lang="en-US" altLang="zh-CN" sz="2000" i="1">
                                    <a:latin typeface="Cambria Math" panose="02040503050406030204" pitchFamily="18" charset="0"/>
                                  </a:rPr>
                                  <m:t>2</m:t>
                                </m:r>
                              </m:sup>
                            </m:sSup>
                          </m:den>
                        </m:f>
                      </m:sup>
                    </m:sSup>
                  </m:oMath>
                </a14:m>
                <a:r>
                  <a:rPr lang="zh-CN" altLang="en-US" sz="2000" dirty="0"/>
                  <a:t>令</a:t>
                </a:r>
                <a:r>
                  <a:rPr lang="en-US" altLang="zh-CN" sz="2000" dirty="0"/>
                  <a:t>k=</a:t>
                </a:r>
                <a14:m>
                  <m:oMath xmlns:m="http://schemas.openxmlformats.org/officeDocument/2006/math">
                    <m:f>
                      <m:fPr>
                        <m:ctrlPr>
                          <a:rPr lang="en-US" altLang="zh-CN" sz="2000" dirty="0" smtClean="0">
                            <a:latin typeface="Cambria Math" panose="02040503050406030204" pitchFamily="18" charset="0"/>
                          </a:rPr>
                        </m:ctrlPr>
                      </m:fPr>
                      <m:num>
                        <m:r>
                          <a:rPr lang="en-US" altLang="zh-CN" sz="2000" i="1" dirty="0" smtClean="0">
                            <a:latin typeface="Cambria Math" panose="02040503050406030204" pitchFamily="18" charset="0"/>
                          </a:rPr>
                          <m:t>𝑟</m:t>
                        </m:r>
                      </m:num>
                      <m:den>
                        <m:r>
                          <a:rPr lang="en-US" altLang="zh-CN" sz="2000" i="0" dirty="0" smtClean="0">
                            <a:latin typeface="Cambria Math" panose="02040503050406030204" pitchFamily="18" charset="0"/>
                          </a:rPr>
                          <m:t>ⅇ</m:t>
                        </m:r>
                      </m:den>
                    </m:f>
                  </m:oMath>
                </a14:m>
                <a:r>
                  <a:rPr lang="en-US" altLang="zh-CN" sz="2000" dirty="0"/>
                  <a:t>,</a:t>
                </a:r>
                <a:r>
                  <a:rPr lang="zh-CN" altLang="en-US" sz="2000" dirty="0"/>
                  <a:t>当</a:t>
                </a:r>
                <a:r>
                  <a:rPr lang="en-US" altLang="zh-CN" sz="2000" dirty="0"/>
                  <a:t>k</a:t>
                </a:r>
                <a:r>
                  <a:rPr lang="zh-CN" altLang="en-US" sz="2000" dirty="0"/>
                  <a:t>的值变大时，偏差会变小</a:t>
                </a:r>
                <a:r>
                  <a:rPr lang="en-US" altLang="zh-CN" sz="2000" dirty="0"/>
                  <a:t>,</a:t>
                </a:r>
                <a:r>
                  <a:rPr lang="zh-CN" altLang="en-US" sz="2000" dirty="0"/>
                  <a:t>也就是说，误差和干扰变大</a:t>
                </a:r>
                <a:r>
                  <a:rPr lang="en-US" altLang="zh-CN" sz="2000" dirty="0"/>
                  <a:t>,</a:t>
                </a:r>
                <a:r>
                  <a:rPr lang="zh-CN" altLang="en-US" sz="2000" dirty="0"/>
                  <a:t>把</a:t>
                </a:r>
                <a:r>
                  <a:rPr lang="en-US" altLang="zh-CN" sz="2000" dirty="0"/>
                  <a:t>x=k</a:t>
                </a:r>
                <a:r>
                  <a:rPr lang="zh-CN" altLang="en-US" sz="2000" dirty="0"/>
                  <a:t>带入</a:t>
                </a:r>
                <a:r>
                  <a:rPr lang="en-US" altLang="zh-CN" sz="2000" dirty="0"/>
                  <a:t>f(x)</a:t>
                </a:r>
                <a:r>
                  <a:rPr lang="zh-CN" altLang="en-US" sz="2000" dirty="0"/>
                  <a:t>得</a:t>
                </a:r>
                <a:r>
                  <a:rPr lang="en-US" altLang="zh-CN" sz="2000" dirty="0"/>
                  <a:t>f= </a:t>
                </a:r>
                <a14:m>
                  <m:oMath xmlns:m="http://schemas.openxmlformats.org/officeDocument/2006/math">
                    <m:sSup>
                      <m:sSupPr>
                        <m:ctrlPr>
                          <a:rPr lang="en-US" altLang="zh-CN" sz="2000" i="1">
                            <a:latin typeface="Cambria Math" panose="02040503050406030204" pitchFamily="18" charset="0"/>
                          </a:rPr>
                        </m:ctrlPr>
                      </m:sSupPr>
                      <m:e>
                        <m:r>
                          <a:rPr lang="en-US" altLang="zh-CN" sz="2000" b="1" i="1">
                            <a:latin typeface="Cambria Math" panose="02040503050406030204" pitchFamily="18" charset="0"/>
                          </a:rPr>
                          <m:t>𝒆</m:t>
                        </m:r>
                      </m:e>
                      <m:sup>
                        <m:r>
                          <a:rPr lang="en-US" altLang="zh-CN" sz="2000" i="1">
                            <a:latin typeface="Cambria Math" panose="02040503050406030204" pitchFamily="18" charset="0"/>
                          </a:rPr>
                          <m:t>−</m:t>
                        </m:r>
                        <m:f>
                          <m:fPr>
                            <m:ctrlPr>
                              <a:rPr lang="en-US" altLang="zh-CN" sz="2000" smtClean="0">
                                <a:latin typeface="Cambria Math" panose="02040503050406030204" pitchFamily="18" charset="0"/>
                              </a:rPr>
                            </m:ctrlPr>
                          </m:fPr>
                          <m:num>
                            <m:sSup>
                              <m:sSupPr>
                                <m:ctrlPr>
                                  <a:rPr lang="en-US" altLang="zh-CN" sz="2000">
                                    <a:latin typeface="Cambria Math" panose="02040503050406030204" pitchFamily="18" charset="0"/>
                                  </a:rPr>
                                </m:ctrlPr>
                              </m:sSupPr>
                              <m:e>
                                <m:r>
                                  <m:rPr>
                                    <m:sty m:val="p"/>
                                  </m:rPr>
                                  <a:rPr lang="en-US" altLang="zh-CN" sz="2000" b="0" i="0" smtClean="0">
                                    <a:latin typeface="Cambria Math" panose="02040503050406030204" pitchFamily="18" charset="0"/>
                                  </a:rPr>
                                  <m:t>r</m:t>
                                </m:r>
                              </m:e>
                              <m:sup>
                                <m:r>
                                  <a:rPr lang="en-US" altLang="zh-CN" sz="2000" i="0">
                                    <a:latin typeface="Cambria Math" panose="02040503050406030204" pitchFamily="18" charset="0"/>
                                  </a:rPr>
                                  <m:t>2</m:t>
                                </m:r>
                              </m:sup>
                            </m:sSup>
                          </m:num>
                          <m:den>
                            <m:r>
                              <a:rPr lang="en-US" altLang="zh-CN" sz="2000" i="0">
                                <a:latin typeface="Cambria Math" panose="02040503050406030204" pitchFamily="18" charset="0"/>
                              </a:rPr>
                              <m:t>2</m:t>
                            </m:r>
                            <m:sSup>
                              <m:sSupPr>
                                <m:ctrlPr>
                                  <a:rPr lang="en-US" altLang="zh-CN" sz="2000">
                                    <a:latin typeface="Cambria Math" panose="02040503050406030204" pitchFamily="18" charset="0"/>
                                  </a:rPr>
                                </m:ctrlPr>
                              </m:sSupPr>
                              <m:e>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eδ</m:t>
                                </m:r>
                                <m:r>
                                  <a:rPr lang="en-US" altLang="zh-CN" sz="2000" b="0" i="0" smtClean="0">
                                    <a:latin typeface="Cambria Math" panose="02040503050406030204" pitchFamily="18" charset="0"/>
                                  </a:rPr>
                                  <m:t>)</m:t>
                                </m:r>
                              </m:e>
                              <m:sup>
                                <m:r>
                                  <a:rPr lang="en-US" altLang="zh-CN" sz="2000" i="0">
                                    <a:latin typeface="Cambria Math" panose="02040503050406030204" pitchFamily="18" charset="0"/>
                                  </a:rPr>
                                  <m:t>2</m:t>
                                </m:r>
                              </m:sup>
                            </m:sSup>
                          </m:den>
                        </m:f>
                      </m:sup>
                    </m:sSup>
                  </m:oMath>
                </a14:m>
                <a:r>
                  <a:rPr lang="zh-CN" altLang="en-US" sz="3200" dirty="0"/>
                  <a:t>  </a:t>
                </a:r>
                <a:r>
                  <a:rPr lang="zh-CN" altLang="en-US" sz="2000" dirty="0"/>
                  <a:t>所以</a:t>
                </a:r>
                <a:r>
                  <a:rPr lang="en-US" altLang="zh-CN" sz="2000" dirty="0"/>
                  <a:t>u= </a:t>
                </a:r>
                <a14:m>
                  <m:oMath xmlns:m="http://schemas.openxmlformats.org/officeDocument/2006/math">
                    <m:sSup>
                      <m:sSupPr>
                        <m:ctrlPr>
                          <a:rPr lang="en-US" altLang="zh-CN" sz="2000"/>
                        </m:ctrlPr>
                      </m:sSupPr>
                      <m:e>
                        <m:r>
                          <a:rPr lang="en-US" altLang="zh-CN" sz="2000"/>
                          <m:t>𝒆</m:t>
                        </m:r>
                      </m:e>
                      <m:sup>
                        <m:r>
                          <a:rPr lang="en-US" altLang="zh-CN" sz="2000"/>
                          <m:t>−</m:t>
                        </m:r>
                        <m:f>
                          <m:fPr>
                            <m:ctrlPr>
                              <a:rPr lang="en-US" altLang="zh-CN" sz="2000"/>
                            </m:ctrlPr>
                          </m:fPr>
                          <m:num>
                            <m:sSup>
                              <m:sSupPr>
                                <m:ctrlPr>
                                  <a:rPr lang="en-US" altLang="zh-CN" sz="2000"/>
                                </m:ctrlPr>
                              </m:sSupPr>
                              <m:e>
                                <m:r>
                                  <m:rPr>
                                    <m:sty m:val="p"/>
                                  </m:rPr>
                                  <a:rPr lang="en-US" altLang="zh-CN" sz="2000"/>
                                  <m:t>r</m:t>
                                </m:r>
                              </m:e>
                              <m:sup>
                                <m:r>
                                  <a:rPr lang="en-US" altLang="zh-CN" sz="2000"/>
                                  <m:t>2</m:t>
                                </m:r>
                              </m:sup>
                            </m:sSup>
                          </m:num>
                          <m:den>
                            <m:r>
                              <a:rPr lang="en-US" altLang="zh-CN" sz="2000"/>
                              <m:t>2</m:t>
                            </m:r>
                            <m:sSup>
                              <m:sSupPr>
                                <m:ctrlPr>
                                  <a:rPr lang="en-US" altLang="zh-CN" sz="2000"/>
                                </m:ctrlPr>
                              </m:sSupPr>
                              <m:e>
                                <m:r>
                                  <a:rPr lang="en-US" altLang="zh-CN" sz="2000"/>
                                  <m:t>(</m:t>
                                </m:r>
                                <m:r>
                                  <m:rPr>
                                    <m:sty m:val="p"/>
                                  </m:rPr>
                                  <a:rPr lang="en-US" altLang="zh-CN" sz="2000"/>
                                  <m:t>eδ</m:t>
                                </m:r>
                                <m:r>
                                  <a:rPr lang="en-US" altLang="zh-CN" sz="2000"/>
                                  <m:t>)</m:t>
                                </m:r>
                              </m:e>
                              <m:sup>
                                <m:r>
                                  <a:rPr lang="en-US" altLang="zh-CN" sz="2000"/>
                                  <m:t>2</m:t>
                                </m:r>
                              </m:sup>
                            </m:sSup>
                          </m:den>
                        </m:f>
                      </m:sup>
                    </m:sSup>
                  </m:oMath>
                </a14:m>
                <a:r>
                  <a:rPr lang="en-US" altLang="zh-CN" sz="2000" dirty="0"/>
                  <a:t>e</a:t>
                </a:r>
              </a:p>
            </p:txBody>
          </p:sp>
        </mc:Choice>
        <mc:Fallback>
          <p:sp>
            <p:nvSpPr>
              <p:cNvPr id="48" name="文本框 47">
                <a:extLst>
                  <a:ext uri="{FF2B5EF4-FFF2-40B4-BE49-F238E27FC236}">
                    <a16:creationId xmlns:a16="http://schemas.microsoft.com/office/drawing/2014/main" id="{312E6B58-6A87-4D24-8320-FA039E5FEC7A}"/>
                  </a:ext>
                </a:extLst>
              </p:cNvPr>
              <p:cNvSpPr txBox="1">
                <a:spLocks noRot="1" noChangeAspect="1" noMove="1" noResize="1" noEditPoints="1" noAdjustHandles="1" noChangeArrowheads="1" noChangeShapeType="1" noTextEdit="1"/>
              </p:cNvSpPr>
              <p:nvPr/>
            </p:nvSpPr>
            <p:spPr>
              <a:xfrm>
                <a:off x="5338925" y="122101"/>
                <a:ext cx="6006993" cy="2936701"/>
              </a:xfrm>
              <a:prstGeom prst="rect">
                <a:avLst/>
              </a:prstGeom>
              <a:blipFill>
                <a:blip r:embed="rId3"/>
                <a:stretch>
                  <a:fillRect l="-1117" t="-1660" r="-1015" b="-1660"/>
                </a:stretch>
              </a:blipFill>
              <a:ln>
                <a:noFill/>
              </a:ln>
            </p:spPr>
            <p:txBody>
              <a:bodyPr/>
              <a:lstStyle/>
              <a:p>
                <a:r>
                  <a:rPr lang="zh-CN" altLang="en-US">
                    <a:noFill/>
                  </a:rPr>
                  <a:t> </a:t>
                </a:r>
              </a:p>
            </p:txBody>
          </p:sp>
        </mc:Fallback>
      </mc:AlternateContent>
      <p:cxnSp>
        <p:nvCxnSpPr>
          <p:cNvPr id="3" name="直接箭头连接符 2">
            <a:extLst>
              <a:ext uri="{FF2B5EF4-FFF2-40B4-BE49-F238E27FC236}">
                <a16:creationId xmlns:a16="http://schemas.microsoft.com/office/drawing/2014/main" id="{EC937FB2-28AA-4C71-8334-141545EC75D5}"/>
              </a:ext>
            </a:extLst>
          </p:cNvPr>
          <p:cNvCxnSpPr>
            <a:cxnSpLocks/>
          </p:cNvCxnSpPr>
          <p:nvPr/>
        </p:nvCxnSpPr>
        <p:spPr>
          <a:xfrm>
            <a:off x="8129858" y="4292600"/>
            <a:ext cx="0" cy="720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矩形 4">
            <a:extLst>
              <a:ext uri="{FF2B5EF4-FFF2-40B4-BE49-F238E27FC236}">
                <a16:creationId xmlns:a16="http://schemas.microsoft.com/office/drawing/2014/main" id="{69415738-7F11-465A-A309-7A3DC2EF7DEE}"/>
              </a:ext>
            </a:extLst>
          </p:cNvPr>
          <p:cNvSpPr/>
          <p:nvPr/>
        </p:nvSpPr>
        <p:spPr>
          <a:xfrm>
            <a:off x="7897301" y="4398432"/>
            <a:ext cx="232553" cy="241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f</a:t>
            </a:r>
            <a:endParaRPr lang="zh-CN" altLang="en-US" sz="1050" dirty="0"/>
          </a:p>
        </p:txBody>
      </p:sp>
    </p:spTree>
    <p:extLst>
      <p:ext uri="{BB962C8B-B14F-4D97-AF65-F5344CB8AC3E}">
        <p14:creationId xmlns:p14="http://schemas.microsoft.com/office/powerpoint/2010/main" val="21752580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7" y="3811869"/>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a:spLocks/>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5"/>
          <p:cNvSpPr>
            <a:spLocks/>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
          <p:cNvSpPr>
            <a:spLocks/>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5"/>
          <p:cNvSpPr>
            <a:spLocks/>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5"/>
          <p:cNvSpPr>
            <a:spLocks/>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5"/>
          <p:cNvSpPr>
            <a:spLocks/>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
          <p:cNvSpPr>
            <a:spLocks/>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
          <p:cNvSpPr>
            <a:spLocks/>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5"/>
          <p:cNvSpPr>
            <a:spLocks/>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5"/>
          <p:cNvSpPr>
            <a:spLocks/>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5"/>
          <p:cNvSpPr>
            <a:spLocks/>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5"/>
          <p:cNvSpPr>
            <a:spLocks/>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5"/>
          <p:cNvSpPr>
            <a:spLocks/>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5"/>
          <p:cNvSpPr>
            <a:spLocks/>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5"/>
          <p:cNvSpPr>
            <a:spLocks/>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5"/>
          <p:cNvSpPr>
            <a:spLocks/>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5"/>
          <p:cNvSpPr>
            <a:spLocks/>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5"/>
          <p:cNvSpPr>
            <a:spLocks/>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5"/>
          <p:cNvSpPr>
            <a:spLocks/>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文本框 73"/>
          <p:cNvSpPr txBox="1"/>
          <p:nvPr/>
        </p:nvSpPr>
        <p:spPr>
          <a:xfrm>
            <a:off x="4944862" y="2712170"/>
            <a:ext cx="5965788" cy="1446550"/>
          </a:xfrm>
          <a:prstGeom prst="rect">
            <a:avLst/>
          </a:prstGeom>
          <a:noFill/>
        </p:spPr>
        <p:txBody>
          <a:bodyPr wrap="square" rtlCol="0">
            <a:spAutoFit/>
          </a:bodyPr>
          <a:lstStyle/>
          <a:p>
            <a:r>
              <a:rPr lang="en-US" altLang="zh-CN" sz="8800" b="1" dirty="0">
                <a:solidFill>
                  <a:srgbClr val="3099D6"/>
                </a:solidFill>
                <a:latin typeface="微软雅黑" panose="020B0503020204020204" pitchFamily="34" charset="-122"/>
                <a:ea typeface="微软雅黑" panose="020B0503020204020204" pitchFamily="34" charset="-122"/>
              </a:rPr>
              <a:t>Thanks</a:t>
            </a:r>
          </a:p>
        </p:txBody>
      </p:sp>
      <p:sp>
        <p:nvSpPr>
          <p:cNvPr id="2" name="文本框 1">
            <a:extLst>
              <a:ext uri="{FF2B5EF4-FFF2-40B4-BE49-F238E27FC236}">
                <a16:creationId xmlns:a16="http://schemas.microsoft.com/office/drawing/2014/main" id="{A833DDFA-8B9F-4BDD-A45C-E76E3984E082}"/>
              </a:ext>
            </a:extLst>
          </p:cNvPr>
          <p:cNvSpPr txBox="1"/>
          <p:nvPr/>
        </p:nvSpPr>
        <p:spPr>
          <a:xfrm>
            <a:off x="7776562" y="4372832"/>
            <a:ext cx="2492687" cy="646331"/>
          </a:xfrm>
          <a:prstGeom prst="rect">
            <a:avLst/>
          </a:prstGeom>
          <a:noFill/>
        </p:spPr>
        <p:txBody>
          <a:bodyPr wrap="square" rtlCol="0">
            <a:spAutoFit/>
          </a:bodyPr>
          <a:lstStyle/>
          <a:p>
            <a:r>
              <a:rPr lang="en-US" altLang="zh-CN" b="1" dirty="0">
                <a:ln w="12700">
                  <a:solidFill>
                    <a:schemeClr val="accent5"/>
                  </a:solidFill>
                  <a:prstDash val="solid"/>
                </a:ln>
                <a:pattFill prst="ltDnDiag">
                  <a:fgClr>
                    <a:schemeClr val="accent5">
                      <a:lumMod val="60000"/>
                      <a:lumOff val="40000"/>
                    </a:schemeClr>
                  </a:fgClr>
                  <a:bgClr>
                    <a:schemeClr val="bg1"/>
                  </a:bgClr>
                </a:pattFill>
              </a:rPr>
              <a:t>10170724</a:t>
            </a:r>
          </a:p>
          <a:p>
            <a:r>
              <a:rPr lang="en-US" altLang="zh-CN" b="1" dirty="0">
                <a:ln w="12700">
                  <a:solidFill>
                    <a:schemeClr val="accent5"/>
                  </a:solidFill>
                  <a:prstDash val="solid"/>
                </a:ln>
                <a:pattFill prst="ltDnDiag">
                  <a:fgClr>
                    <a:schemeClr val="accent5">
                      <a:lumMod val="60000"/>
                      <a:lumOff val="40000"/>
                    </a:schemeClr>
                  </a:fgClr>
                  <a:bgClr>
                    <a:schemeClr val="bg1"/>
                  </a:bgClr>
                </a:pattFill>
              </a:rPr>
              <a:t>     </a:t>
            </a:r>
            <a:r>
              <a:rPr lang="zh-CN" altLang="en-US" b="1" dirty="0">
                <a:ln w="12700">
                  <a:solidFill>
                    <a:schemeClr val="accent5"/>
                  </a:solidFill>
                  <a:prstDash val="solid"/>
                </a:ln>
                <a:pattFill prst="ltDnDiag">
                  <a:fgClr>
                    <a:schemeClr val="accent5">
                      <a:lumMod val="60000"/>
                      <a:lumOff val="40000"/>
                    </a:schemeClr>
                  </a:fgClr>
                  <a:bgClr>
                    <a:schemeClr val="bg1"/>
                  </a:bgClr>
                </a:pattFill>
              </a:rPr>
              <a:t>颜秉雁</a:t>
            </a:r>
          </a:p>
        </p:txBody>
      </p:sp>
    </p:spTree>
    <p:extLst>
      <p:ext uri="{BB962C8B-B14F-4D97-AF65-F5344CB8AC3E}">
        <p14:creationId xmlns:p14="http://schemas.microsoft.com/office/powerpoint/2010/main" val="42300561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284</Words>
  <Application>Microsoft Office PowerPoint</Application>
  <PresentationFormat>宽屏</PresentationFormat>
  <Paragraphs>75</Paragraphs>
  <Slides>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vt:i4>
      </vt:variant>
    </vt:vector>
  </HeadingPairs>
  <TitlesOfParts>
    <vt:vector size="18" baseType="lpstr">
      <vt:lpstr>黑体</vt:lpstr>
      <vt:lpstr>华文行楷</vt:lpstr>
      <vt:lpstr>楷体</vt:lpstr>
      <vt:lpstr>宋体</vt:lpstr>
      <vt:lpstr>微软雅黑</vt:lpstr>
      <vt:lpstr>Arial</vt:lpstr>
      <vt:lpstr>Calibri</vt:lpstr>
      <vt:lpstr>Calibri Light</vt:lpstr>
      <vt:lpstr>Cambria Math</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dc:creator>
  <cp:lastModifiedBy>Windows 用户</cp:lastModifiedBy>
  <cp:revision>127</cp:revision>
  <dcterms:created xsi:type="dcterms:W3CDTF">2014-12-02T14:52:45Z</dcterms:created>
  <dcterms:modified xsi:type="dcterms:W3CDTF">2018-09-24T13:25:13Z</dcterms:modified>
</cp:coreProperties>
</file>