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67" r:id="rId2"/>
    <p:sldId id="278" r:id="rId3"/>
    <p:sldId id="257" r:id="rId4"/>
    <p:sldId id="261" r:id="rId5"/>
    <p:sldId id="260" r:id="rId6"/>
    <p:sldId id="262" r:id="rId7"/>
    <p:sldId id="266" r:id="rId8"/>
    <p:sldId id="265" r:id="rId9"/>
    <p:sldId id="268" r:id="rId10"/>
    <p:sldId id="280" r:id="rId11"/>
    <p:sldId id="279" r:id="rId12"/>
    <p:sldId id="269" r:id="rId13"/>
    <p:sldId id="270" r:id="rId14"/>
    <p:sldId id="271" r:id="rId15"/>
    <p:sldId id="272" r:id="rId16"/>
    <p:sldId id="274" r:id="rId17"/>
    <p:sldId id="273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1" autoAdjust="0"/>
    <p:restoredTop sz="89886" autoAdjust="0"/>
  </p:normalViewPr>
  <p:slideViewPr>
    <p:cSldViewPr>
      <p:cViewPr varScale="1">
        <p:scale>
          <a:sx n="75" d="100"/>
          <a:sy n="75" d="100"/>
        </p:scale>
        <p:origin x="1112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1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21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63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36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242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61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A26A8CD-D1B4-8A41-9BC1-7A51C82B38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130653-447F-A641-B7D3-487B64F2945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C54822-E97F-8E42-B0DF-8A631D7092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3438EA5-6F41-E64A-88F5-15866CF2CA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0CE9672-4FB9-DD40-9829-1E916BB360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D86C329D-B7BE-5546-ACD0-6AE546355C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DEBE4C-8031-B240-A7D1-868351DE820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4/25/2024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85750"/>
            <a:ext cx="8153400" cy="914400"/>
          </a:xfrm>
        </p:spPr>
        <p:txBody>
          <a:bodyPr/>
          <a:lstStyle/>
          <a:p>
            <a:pPr algn="ctr" eaLnBrk="1" hangingPunct="1"/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 Best Model for Diabetes Prediction using  Feature and Model Selection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9114" y="2724150"/>
            <a:ext cx="7859086" cy="1600200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Chinmayee Raman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MET CS 677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Spring 2024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85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429013"/>
            <a:ext cx="8591548" cy="640996"/>
          </a:xfrm>
        </p:spPr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Classifier: Tuning Hyperparameter k  iteratively (n neighbors)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03642-93C0-F903-07CD-DF84640D1B13}"/>
              </a:ext>
            </a:extLst>
          </p:cNvPr>
          <p:cNvSpPr/>
          <p:nvPr/>
        </p:nvSpPr>
        <p:spPr>
          <a:xfrm>
            <a:off x="276226" y="1185127"/>
            <a:ext cx="3168804" cy="64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All Features : best k = 19 ( for max recall and accuracy)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E5E53C-19E7-98BF-4850-913C841D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" y="1809750"/>
            <a:ext cx="3168805" cy="29047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C25F6B-40DB-3A2F-AE81-57458EB9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09750"/>
            <a:ext cx="3168805" cy="290473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0286492-CD84-E779-6AD4-B1BFE898E624}"/>
              </a:ext>
            </a:extLst>
          </p:cNvPr>
          <p:cNvSpPr/>
          <p:nvPr/>
        </p:nvSpPr>
        <p:spPr>
          <a:xfrm>
            <a:off x="4191001" y="1185126"/>
            <a:ext cx="3168804" cy="624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Selected Features : best k = 17 ( for max recall and accuracy)</a:t>
            </a:r>
          </a:p>
        </p:txBody>
      </p:sp>
    </p:spTree>
    <p:extLst>
      <p:ext uri="{BB962C8B-B14F-4D97-AF65-F5344CB8AC3E}">
        <p14:creationId xmlns:p14="http://schemas.microsoft.com/office/powerpoint/2010/main" val="143621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429014"/>
            <a:ext cx="8591548" cy="484554"/>
          </a:xfrm>
        </p:spPr>
        <p:txBody>
          <a:bodyPr/>
          <a:lstStyle/>
          <a:p>
            <a:pPr algn="ctr"/>
            <a:r>
              <a:rPr lang="en-US" sz="2000" dirty="0" err="1"/>
              <a:t>kNN</a:t>
            </a:r>
            <a:r>
              <a:rPr lang="en-US" sz="2000" dirty="0"/>
              <a:t> Classifier: Performance Metrics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2B87E3-258F-A31D-8E8E-099A5550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2707134"/>
            <a:ext cx="2695574" cy="236220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BF23B1E-BC76-24C9-4B1E-1D91D99B4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70231"/>
              </p:ext>
            </p:extLst>
          </p:nvPr>
        </p:nvGraphicFramePr>
        <p:xfrm>
          <a:off x="239874" y="1072386"/>
          <a:ext cx="8562975" cy="842010"/>
        </p:xfrm>
        <a:graphic>
          <a:graphicData uri="http://schemas.openxmlformats.org/drawingml/2006/table">
            <a:tbl>
              <a:tblPr/>
              <a:tblGrid>
                <a:gridCol w="1074705">
                  <a:extLst>
                    <a:ext uri="{9D8B030D-6E8A-4147-A177-3AD203B41FA5}">
                      <a16:colId xmlns:a16="http://schemas.microsoft.com/office/drawing/2014/main" val="1266897816"/>
                    </a:ext>
                  </a:extLst>
                </a:gridCol>
                <a:gridCol w="990193">
                  <a:extLst>
                    <a:ext uri="{9D8B030D-6E8A-4147-A177-3AD203B41FA5}">
                      <a16:colId xmlns:a16="http://schemas.microsoft.com/office/drawing/2014/main" val="3552609782"/>
                    </a:ext>
                  </a:extLst>
                </a:gridCol>
                <a:gridCol w="935476">
                  <a:extLst>
                    <a:ext uri="{9D8B030D-6E8A-4147-A177-3AD203B41FA5}">
                      <a16:colId xmlns:a16="http://schemas.microsoft.com/office/drawing/2014/main" val="27131837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645401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2557868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6735945"/>
                    </a:ext>
                  </a:extLst>
                </a:gridCol>
                <a:gridCol w="628111">
                  <a:extLst>
                    <a:ext uri="{9D8B030D-6E8A-4147-A177-3AD203B41FA5}">
                      <a16:colId xmlns:a16="http://schemas.microsoft.com/office/drawing/2014/main" val="3401343069"/>
                    </a:ext>
                  </a:extLst>
                </a:gridCol>
                <a:gridCol w="832030">
                  <a:extLst>
                    <a:ext uri="{9D8B030D-6E8A-4147-A177-3AD203B41FA5}">
                      <a16:colId xmlns:a16="http://schemas.microsoft.com/office/drawing/2014/main" val="1038383344"/>
                    </a:ext>
                  </a:extLst>
                </a:gridCol>
                <a:gridCol w="832030">
                  <a:extLst>
                    <a:ext uri="{9D8B030D-6E8A-4147-A177-3AD203B41FA5}">
                      <a16:colId xmlns:a16="http://schemas.microsoft.com/office/drawing/2014/main" val="3018798706"/>
                    </a:ext>
                  </a:extLst>
                </a:gridCol>
                <a:gridCol w="832030">
                  <a:extLst>
                    <a:ext uri="{9D8B030D-6E8A-4147-A177-3AD203B41FA5}">
                      <a16:colId xmlns:a16="http://schemas.microsoft.com/office/drawing/2014/main" val="2322909435"/>
                    </a:ext>
                  </a:extLst>
                </a:gridCol>
              </a:tblGrid>
              <a:tr h="264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19989"/>
                  </a:ext>
                </a:extLst>
              </a:tr>
              <a:tr h="264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560687"/>
                  </a:ext>
                </a:extLst>
              </a:tr>
              <a:tr h="264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09293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2AC0D21-222A-4946-8733-6881FA0FD0FD}"/>
              </a:ext>
            </a:extLst>
          </p:cNvPr>
          <p:cNvSpPr/>
          <p:nvPr/>
        </p:nvSpPr>
        <p:spPr>
          <a:xfrm>
            <a:off x="239874" y="2038350"/>
            <a:ext cx="86279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Accuracy,Recall,f1_score improved after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B0212-16BE-D11D-A6D5-77012534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14" y="2707134"/>
            <a:ext cx="287666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8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438151"/>
            <a:ext cx="8591548" cy="609600"/>
          </a:xfrm>
        </p:spPr>
        <p:txBody>
          <a:bodyPr/>
          <a:lstStyle/>
          <a:p>
            <a:pPr algn="ctr"/>
            <a:r>
              <a:rPr lang="en-US" sz="2000" dirty="0"/>
              <a:t>Logistic Regression: Tuning hyperparameter C iteratively (Inverse of regularization strength)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1ED575-B6C7-7B24-2A28-532660366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87148"/>
              </p:ext>
            </p:extLst>
          </p:nvPr>
        </p:nvGraphicFramePr>
        <p:xfrm>
          <a:off x="454788" y="1180201"/>
          <a:ext cx="8193912" cy="959951"/>
        </p:xfrm>
        <a:graphic>
          <a:graphicData uri="http://schemas.openxmlformats.org/drawingml/2006/table">
            <a:tbl>
              <a:tblPr/>
              <a:tblGrid>
                <a:gridCol w="1046476">
                  <a:extLst>
                    <a:ext uri="{9D8B030D-6E8A-4147-A177-3AD203B41FA5}">
                      <a16:colId xmlns:a16="http://schemas.microsoft.com/office/drawing/2014/main" val="68645346"/>
                    </a:ext>
                  </a:extLst>
                </a:gridCol>
                <a:gridCol w="1485997">
                  <a:extLst>
                    <a:ext uri="{9D8B030D-6E8A-4147-A177-3AD203B41FA5}">
                      <a16:colId xmlns:a16="http://schemas.microsoft.com/office/drawing/2014/main" val="3437025633"/>
                    </a:ext>
                  </a:extLst>
                </a:gridCol>
                <a:gridCol w="774393">
                  <a:extLst>
                    <a:ext uri="{9D8B030D-6E8A-4147-A177-3AD203B41FA5}">
                      <a16:colId xmlns:a16="http://schemas.microsoft.com/office/drawing/2014/main" val="3009469894"/>
                    </a:ext>
                  </a:extLst>
                </a:gridCol>
                <a:gridCol w="962758">
                  <a:extLst>
                    <a:ext uri="{9D8B030D-6E8A-4147-A177-3AD203B41FA5}">
                      <a16:colId xmlns:a16="http://schemas.microsoft.com/office/drawing/2014/main" val="75913540"/>
                    </a:ext>
                  </a:extLst>
                </a:gridCol>
                <a:gridCol w="732534">
                  <a:extLst>
                    <a:ext uri="{9D8B030D-6E8A-4147-A177-3AD203B41FA5}">
                      <a16:colId xmlns:a16="http://schemas.microsoft.com/office/drawing/2014/main" val="271060611"/>
                    </a:ext>
                  </a:extLst>
                </a:gridCol>
                <a:gridCol w="817818">
                  <a:extLst>
                    <a:ext uri="{9D8B030D-6E8A-4147-A177-3AD203B41FA5}">
                      <a16:colId xmlns:a16="http://schemas.microsoft.com/office/drawing/2014/main" val="3378377670"/>
                    </a:ext>
                  </a:extLst>
                </a:gridCol>
                <a:gridCol w="612629">
                  <a:extLst>
                    <a:ext uri="{9D8B030D-6E8A-4147-A177-3AD203B41FA5}">
                      <a16:colId xmlns:a16="http://schemas.microsoft.com/office/drawing/2014/main" val="1584027620"/>
                    </a:ext>
                  </a:extLst>
                </a:gridCol>
                <a:gridCol w="459472">
                  <a:extLst>
                    <a:ext uri="{9D8B030D-6E8A-4147-A177-3AD203B41FA5}">
                      <a16:colId xmlns:a16="http://schemas.microsoft.com/office/drawing/2014/main" val="250658209"/>
                    </a:ext>
                  </a:extLst>
                </a:gridCol>
                <a:gridCol w="459472">
                  <a:extLst>
                    <a:ext uri="{9D8B030D-6E8A-4147-A177-3AD203B41FA5}">
                      <a16:colId xmlns:a16="http://schemas.microsoft.com/office/drawing/2014/main" val="519900982"/>
                    </a:ext>
                  </a:extLst>
                </a:gridCol>
                <a:gridCol w="340054">
                  <a:extLst>
                    <a:ext uri="{9D8B030D-6E8A-4147-A177-3AD203B41FA5}">
                      <a16:colId xmlns:a16="http://schemas.microsoft.com/office/drawing/2014/main" val="4090334416"/>
                    </a:ext>
                  </a:extLst>
                </a:gridCol>
                <a:gridCol w="502309">
                  <a:extLst>
                    <a:ext uri="{9D8B030D-6E8A-4147-A177-3AD203B41FA5}">
                      <a16:colId xmlns:a16="http://schemas.microsoft.com/office/drawing/2014/main" val="1834031391"/>
                    </a:ext>
                  </a:extLst>
                </a:gridCol>
              </a:tblGrid>
              <a:tr h="5231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Tuning C for Best Accuracy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TNR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5036" marR="5036" marT="503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9907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C: 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013122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C: 0.001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0.6857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0.7007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33612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9A185B6-CFA2-38A1-0E11-D014388D3BBA}"/>
              </a:ext>
            </a:extLst>
          </p:cNvPr>
          <p:cNvSpPr/>
          <p:nvPr/>
        </p:nvSpPr>
        <p:spPr>
          <a:xfrm>
            <a:off x="457199" y="2179498"/>
            <a:ext cx="8193911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Accuracy, Recall,f1_score improved by around 1% after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balance the class imbalance used parameter </a:t>
            </a:r>
            <a:r>
              <a:rPr lang="en-US" sz="1800" dirty="0" err="1"/>
              <a:t>class_weights</a:t>
            </a:r>
            <a:r>
              <a:rPr lang="en-US" sz="1800" dirty="0"/>
              <a:t> = ‘balanced’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5D3BA5-366A-0A3D-E404-8F89976E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908222"/>
            <a:ext cx="2895600" cy="2138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873C77-3008-B4CC-3EEA-9E5A0CA1D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88" y="2880290"/>
            <a:ext cx="2660779" cy="21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8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690808-3D32-8862-DF9A-5EC9AF74F391}"/>
              </a:ext>
            </a:extLst>
          </p:cNvPr>
          <p:cNvSpPr/>
          <p:nvPr/>
        </p:nvSpPr>
        <p:spPr>
          <a:xfrm>
            <a:off x="266642" y="1047751"/>
            <a:ext cx="8622924" cy="1042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param_grid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= {'C': [0.1,1, 10, 100, 1000], 'gamma': [ 1, 0.1, 0.01, 0.001, 0.0001]       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All features: best params : C =100,gamma= 0.001,class_weight = '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balanced',kernel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= '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rbf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Selected features: best params: C=10, gamma=0.01,class_weight='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balanced',kernel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= '</a:t>
            </a:r>
            <a:r>
              <a:rPr lang="en-US" sz="1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rbf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361950"/>
            <a:ext cx="8591548" cy="685801"/>
          </a:xfrm>
        </p:spPr>
        <p:txBody>
          <a:bodyPr/>
          <a:lstStyle/>
          <a:p>
            <a:r>
              <a:rPr lang="en-US" sz="2000" dirty="0"/>
              <a:t>SVC: Hyperparameter Tuning for best C and gamma using </a:t>
            </a:r>
            <a:r>
              <a:rPr lang="en-US" sz="2000" dirty="0" err="1"/>
              <a:t>GridSearchCV</a:t>
            </a:r>
            <a:endParaRPr lang="en-US" sz="20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043323-7F59-24CF-2E43-52527D38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731" y="86308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B72D0C6-BCD2-27FF-D068-D62E775C0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94169"/>
              </p:ext>
            </p:extLst>
          </p:nvPr>
        </p:nvGraphicFramePr>
        <p:xfrm>
          <a:off x="274326" y="1885951"/>
          <a:ext cx="8615241" cy="771492"/>
        </p:xfrm>
        <a:graphic>
          <a:graphicData uri="http://schemas.openxmlformats.org/drawingml/2006/table">
            <a:tbl>
              <a:tblPr/>
              <a:tblGrid>
                <a:gridCol w="1336328">
                  <a:extLst>
                    <a:ext uri="{9D8B030D-6E8A-4147-A177-3AD203B41FA5}">
                      <a16:colId xmlns:a16="http://schemas.microsoft.com/office/drawing/2014/main" val="124823701"/>
                    </a:ext>
                  </a:extLst>
                </a:gridCol>
                <a:gridCol w="988883">
                  <a:extLst>
                    <a:ext uri="{9D8B030D-6E8A-4147-A177-3AD203B41FA5}">
                      <a16:colId xmlns:a16="http://schemas.microsoft.com/office/drawing/2014/main" val="330460111"/>
                    </a:ext>
                  </a:extLst>
                </a:gridCol>
                <a:gridCol w="1229420">
                  <a:extLst>
                    <a:ext uri="{9D8B030D-6E8A-4147-A177-3AD203B41FA5}">
                      <a16:colId xmlns:a16="http://schemas.microsoft.com/office/drawing/2014/main" val="2686002747"/>
                    </a:ext>
                  </a:extLst>
                </a:gridCol>
                <a:gridCol w="935429">
                  <a:extLst>
                    <a:ext uri="{9D8B030D-6E8A-4147-A177-3AD203B41FA5}">
                      <a16:colId xmlns:a16="http://schemas.microsoft.com/office/drawing/2014/main" val="2749160349"/>
                    </a:ext>
                  </a:extLst>
                </a:gridCol>
                <a:gridCol w="868612">
                  <a:extLst>
                    <a:ext uri="{9D8B030D-6E8A-4147-A177-3AD203B41FA5}">
                      <a16:colId xmlns:a16="http://schemas.microsoft.com/office/drawing/2014/main" val="1678056444"/>
                    </a:ext>
                  </a:extLst>
                </a:gridCol>
                <a:gridCol w="641438">
                  <a:extLst>
                    <a:ext uri="{9D8B030D-6E8A-4147-A177-3AD203B41FA5}">
                      <a16:colId xmlns:a16="http://schemas.microsoft.com/office/drawing/2014/main" val="708944398"/>
                    </a:ext>
                  </a:extLst>
                </a:gridCol>
                <a:gridCol w="641438">
                  <a:extLst>
                    <a:ext uri="{9D8B030D-6E8A-4147-A177-3AD203B41FA5}">
                      <a16:colId xmlns:a16="http://schemas.microsoft.com/office/drawing/2014/main" val="4169121551"/>
                    </a:ext>
                  </a:extLst>
                </a:gridCol>
                <a:gridCol w="641438">
                  <a:extLst>
                    <a:ext uri="{9D8B030D-6E8A-4147-A177-3AD203B41FA5}">
                      <a16:colId xmlns:a16="http://schemas.microsoft.com/office/drawing/2014/main" val="3499266662"/>
                    </a:ext>
                  </a:extLst>
                </a:gridCol>
                <a:gridCol w="641438">
                  <a:extLst>
                    <a:ext uri="{9D8B030D-6E8A-4147-A177-3AD203B41FA5}">
                      <a16:colId xmlns:a16="http://schemas.microsoft.com/office/drawing/2014/main" val="614647637"/>
                    </a:ext>
                  </a:extLst>
                </a:gridCol>
                <a:gridCol w="690817">
                  <a:extLst>
                    <a:ext uri="{9D8B030D-6E8A-4147-A177-3AD203B41FA5}">
                      <a16:colId xmlns:a16="http://schemas.microsoft.com/office/drawing/2014/main" val="2439182965"/>
                    </a:ext>
                  </a:extLst>
                </a:gridCol>
              </a:tblGrid>
              <a:tr h="2573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TNR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60734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0.6765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0.6866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0.6815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609983"/>
                  </a:ext>
                </a:extLst>
              </a:tr>
              <a:tr h="277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0.6906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152" marR="6152" marT="615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82970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6D36373-5690-D83D-E24C-C652A198EAFF}"/>
              </a:ext>
            </a:extLst>
          </p:cNvPr>
          <p:cNvSpPr/>
          <p:nvPr/>
        </p:nvSpPr>
        <p:spPr>
          <a:xfrm>
            <a:off x="266642" y="2715724"/>
            <a:ext cx="863441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Recall improved by 3 % and f1_score improved by around 1% slightly after feature selection. No change in accuracy with feature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9287E-BD73-8AC8-8EBA-BD0DA185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383605"/>
            <a:ext cx="2581392" cy="1702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7757E8-A32A-8F24-0C75-C2DD24F7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383605"/>
            <a:ext cx="2743200" cy="17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1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438151"/>
            <a:ext cx="8591548" cy="609600"/>
          </a:xfrm>
        </p:spPr>
        <p:txBody>
          <a:bodyPr/>
          <a:lstStyle/>
          <a:p>
            <a:r>
              <a:rPr lang="en-US" dirty="0"/>
              <a:t>Random Forest: Hyperparameter tuning iteratively for N (number of trees) and d(max depth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FDD71-7676-BA8D-0CC1-E9551476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18" y="1868928"/>
            <a:ext cx="3727156" cy="29750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9C7593-B01D-F41D-1B1A-869D3861AC19}"/>
              </a:ext>
            </a:extLst>
          </p:cNvPr>
          <p:cNvSpPr/>
          <p:nvPr/>
        </p:nvSpPr>
        <p:spPr>
          <a:xfrm>
            <a:off x="4724400" y="1198562"/>
            <a:ext cx="3727156" cy="749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Selected Features : Best N: 9 Best d: 3 ( for maximum accuracy)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C37E0-A36E-4926-6736-4AF4C5D6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4367"/>
            <a:ext cx="3810001" cy="29371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E857B8-4119-08A2-5838-E8563A89CB58}"/>
              </a:ext>
            </a:extLst>
          </p:cNvPr>
          <p:cNvSpPr/>
          <p:nvPr/>
        </p:nvSpPr>
        <p:spPr>
          <a:xfrm>
            <a:off x="498621" y="1198563"/>
            <a:ext cx="3803797" cy="715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All Features : Best N: 2 Best d: 6 ( for maximum accuracy)</a:t>
            </a:r>
          </a:p>
        </p:txBody>
      </p:sp>
    </p:spTree>
    <p:extLst>
      <p:ext uri="{BB962C8B-B14F-4D97-AF65-F5344CB8AC3E}">
        <p14:creationId xmlns:p14="http://schemas.microsoft.com/office/powerpoint/2010/main" val="428362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889568-2D3C-4AF4-A24C-3DF653D97241}"/>
              </a:ext>
            </a:extLst>
          </p:cNvPr>
          <p:cNvSpPr txBox="1"/>
          <p:nvPr/>
        </p:nvSpPr>
        <p:spPr>
          <a:xfrm>
            <a:off x="228602" y="1985013"/>
            <a:ext cx="8639172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Recall improved significantly to 79.1 percent after feature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Accuracy decreased by 1% and f1_score increased by 1%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361950"/>
            <a:ext cx="8591548" cy="609600"/>
          </a:xfrm>
        </p:spPr>
        <p:txBody>
          <a:bodyPr/>
          <a:lstStyle/>
          <a:p>
            <a:r>
              <a:rPr lang="en-US" dirty="0"/>
              <a:t>Random Forest Performance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1A5D2B-522E-042F-CEC5-8BBC193A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26588"/>
              </p:ext>
            </p:extLst>
          </p:nvPr>
        </p:nvGraphicFramePr>
        <p:xfrm>
          <a:off x="228602" y="1008209"/>
          <a:ext cx="8639172" cy="954713"/>
        </p:xfrm>
        <a:graphic>
          <a:graphicData uri="http://schemas.openxmlformats.org/drawingml/2006/table">
            <a:tbl>
              <a:tblPr/>
              <a:tblGrid>
                <a:gridCol w="1865560">
                  <a:extLst>
                    <a:ext uri="{9D8B030D-6E8A-4147-A177-3AD203B41FA5}">
                      <a16:colId xmlns:a16="http://schemas.microsoft.com/office/drawing/2014/main" val="1113178230"/>
                    </a:ext>
                  </a:extLst>
                </a:gridCol>
                <a:gridCol w="926520">
                  <a:extLst>
                    <a:ext uri="{9D8B030D-6E8A-4147-A177-3AD203B41FA5}">
                      <a16:colId xmlns:a16="http://schemas.microsoft.com/office/drawing/2014/main" val="2561159082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1755146626"/>
                    </a:ext>
                  </a:extLst>
                </a:gridCol>
                <a:gridCol w="876438">
                  <a:extLst>
                    <a:ext uri="{9D8B030D-6E8A-4147-A177-3AD203B41FA5}">
                      <a16:colId xmlns:a16="http://schemas.microsoft.com/office/drawing/2014/main" val="1152000152"/>
                    </a:ext>
                  </a:extLst>
                </a:gridCol>
                <a:gridCol w="1046993">
                  <a:extLst>
                    <a:ext uri="{9D8B030D-6E8A-4147-A177-3AD203B41FA5}">
                      <a16:colId xmlns:a16="http://schemas.microsoft.com/office/drawing/2014/main" val="11010469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51286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8915604"/>
                    </a:ext>
                  </a:extLst>
                </a:gridCol>
                <a:gridCol w="350600">
                  <a:extLst>
                    <a:ext uri="{9D8B030D-6E8A-4147-A177-3AD203B41FA5}">
                      <a16:colId xmlns:a16="http://schemas.microsoft.com/office/drawing/2014/main" val="3011980393"/>
                    </a:ext>
                  </a:extLst>
                </a:gridCol>
                <a:gridCol w="600986">
                  <a:extLst>
                    <a:ext uri="{9D8B030D-6E8A-4147-A177-3AD203B41FA5}">
                      <a16:colId xmlns:a16="http://schemas.microsoft.com/office/drawing/2014/main" val="104629496"/>
                    </a:ext>
                  </a:extLst>
                </a:gridCol>
                <a:gridCol w="600986">
                  <a:extLst>
                    <a:ext uri="{9D8B030D-6E8A-4147-A177-3AD203B41FA5}">
                      <a16:colId xmlns:a16="http://schemas.microsoft.com/office/drawing/2014/main" val="788627726"/>
                    </a:ext>
                  </a:extLst>
                </a:gridCol>
              </a:tblGrid>
              <a:tr h="2696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TNR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29454"/>
                  </a:ext>
                </a:extLst>
              </a:tr>
              <a:tr h="213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509972"/>
                  </a:ext>
                </a:extLst>
              </a:tr>
              <a:tr h="394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0951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F8E53A0-8CCB-AC82-C65A-2CC207DA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751445"/>
            <a:ext cx="2956061" cy="2198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07E6F-E0FA-C3E8-1D2B-EC05C872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7" y="2751445"/>
            <a:ext cx="2771774" cy="21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361950"/>
            <a:ext cx="8591548" cy="6096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DE7865-CC0B-6C7E-2563-0F441C551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6998"/>
              </p:ext>
            </p:extLst>
          </p:nvPr>
        </p:nvGraphicFramePr>
        <p:xfrm>
          <a:off x="343862" y="895350"/>
          <a:ext cx="8419139" cy="1571337"/>
        </p:xfrm>
        <a:graphic>
          <a:graphicData uri="http://schemas.openxmlformats.org/drawingml/2006/table">
            <a:tbl>
              <a:tblPr/>
              <a:tblGrid>
                <a:gridCol w="1047050">
                  <a:extLst>
                    <a:ext uri="{9D8B030D-6E8A-4147-A177-3AD203B41FA5}">
                      <a16:colId xmlns:a16="http://schemas.microsoft.com/office/drawing/2014/main" val="3198924360"/>
                    </a:ext>
                  </a:extLst>
                </a:gridCol>
                <a:gridCol w="1591944">
                  <a:extLst>
                    <a:ext uri="{9D8B030D-6E8A-4147-A177-3AD203B41FA5}">
                      <a16:colId xmlns:a16="http://schemas.microsoft.com/office/drawing/2014/main" val="519140808"/>
                    </a:ext>
                  </a:extLst>
                </a:gridCol>
                <a:gridCol w="790630">
                  <a:extLst>
                    <a:ext uri="{9D8B030D-6E8A-4147-A177-3AD203B41FA5}">
                      <a16:colId xmlns:a16="http://schemas.microsoft.com/office/drawing/2014/main" val="4155207988"/>
                    </a:ext>
                  </a:extLst>
                </a:gridCol>
                <a:gridCol w="982945">
                  <a:extLst>
                    <a:ext uri="{9D8B030D-6E8A-4147-A177-3AD203B41FA5}">
                      <a16:colId xmlns:a16="http://schemas.microsoft.com/office/drawing/2014/main" val="3180227100"/>
                    </a:ext>
                  </a:extLst>
                </a:gridCol>
                <a:gridCol w="747893">
                  <a:extLst>
                    <a:ext uri="{9D8B030D-6E8A-4147-A177-3AD203B41FA5}">
                      <a16:colId xmlns:a16="http://schemas.microsoft.com/office/drawing/2014/main" val="804230694"/>
                    </a:ext>
                  </a:extLst>
                </a:gridCol>
                <a:gridCol w="694472">
                  <a:extLst>
                    <a:ext uri="{9D8B030D-6E8A-4147-A177-3AD203B41FA5}">
                      <a16:colId xmlns:a16="http://schemas.microsoft.com/office/drawing/2014/main" val="2918906515"/>
                    </a:ext>
                  </a:extLst>
                </a:gridCol>
                <a:gridCol w="512841">
                  <a:extLst>
                    <a:ext uri="{9D8B030D-6E8A-4147-A177-3AD203B41FA5}">
                      <a16:colId xmlns:a16="http://schemas.microsoft.com/office/drawing/2014/main" val="1033997205"/>
                    </a:ext>
                  </a:extLst>
                </a:gridCol>
                <a:gridCol w="512841">
                  <a:extLst>
                    <a:ext uri="{9D8B030D-6E8A-4147-A177-3AD203B41FA5}">
                      <a16:colId xmlns:a16="http://schemas.microsoft.com/office/drawing/2014/main" val="1259305768"/>
                    </a:ext>
                  </a:extLst>
                </a:gridCol>
                <a:gridCol w="512841">
                  <a:extLst>
                    <a:ext uri="{9D8B030D-6E8A-4147-A177-3AD203B41FA5}">
                      <a16:colId xmlns:a16="http://schemas.microsoft.com/office/drawing/2014/main" val="3833368585"/>
                    </a:ext>
                  </a:extLst>
                </a:gridCol>
                <a:gridCol w="512841">
                  <a:extLst>
                    <a:ext uri="{9D8B030D-6E8A-4147-A177-3AD203B41FA5}">
                      <a16:colId xmlns:a16="http://schemas.microsoft.com/office/drawing/2014/main" val="689345092"/>
                    </a:ext>
                  </a:extLst>
                </a:gridCol>
                <a:gridCol w="512841">
                  <a:extLst>
                    <a:ext uri="{9D8B030D-6E8A-4147-A177-3AD203B41FA5}">
                      <a16:colId xmlns:a16="http://schemas.microsoft.com/office/drawing/2014/main" val="2423226562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TNR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26368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0.7800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0.5821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7713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0.8177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0.7154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259571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Logisitc Regression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0.7812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0.6812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0.7015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0.6912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27555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Logisitc Regression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0.7865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86375"/>
                  </a:ext>
                </a:extLst>
              </a:tr>
              <a:tr h="23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SVC(GridSearch)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0.7760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0.6765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0.6866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0.6815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0.8240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230104"/>
                  </a:ext>
                </a:extLst>
              </a:tr>
              <a:tr h="25521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SVC(GridSearch)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0.7760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0.6906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0.8080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04" marR="5004" marT="50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9983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0.7059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0.7111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8384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0.7865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0.6625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0.7211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0.7840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004" marR="5004" marT="50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9171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48AEA4-5D5A-6BAA-06CD-EA094FABABB0}"/>
              </a:ext>
            </a:extLst>
          </p:cNvPr>
          <p:cNvSpPr txBox="1"/>
          <p:nvPr/>
        </p:nvSpPr>
        <p:spPr>
          <a:xfrm>
            <a:off x="276226" y="2537460"/>
            <a:ext cx="8484854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Ran all models individually for ‘All Feature’ and ‘Selected Features’ of Glucose, BMI, Age and Diabetes Pedigree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kNN</a:t>
            </a:r>
            <a:r>
              <a:rPr lang="en-US" sz="1600" dirty="0">
                <a:solidFill>
                  <a:schemeClr val="bg1"/>
                </a:solidFill>
              </a:rPr>
              <a:t> with selected features has the highest accuracy at 81.77 %  and highest precision 78.57% with lower recall 65.7 % and f1_score of 71.54%. This could be because I could not use a parameter(</a:t>
            </a:r>
            <a:r>
              <a:rPr lang="en-US" sz="1600" dirty="0" err="1">
                <a:solidFill>
                  <a:schemeClr val="bg1"/>
                </a:solidFill>
              </a:rPr>
              <a:t>knn</a:t>
            </a:r>
            <a:r>
              <a:rPr lang="en-US" sz="1600" dirty="0">
                <a:solidFill>
                  <a:schemeClr val="bg1"/>
                </a:solidFill>
              </a:rPr>
              <a:t> has no </a:t>
            </a:r>
            <a:r>
              <a:rPr lang="en-US" sz="1600" dirty="0" err="1">
                <a:solidFill>
                  <a:schemeClr val="bg1"/>
                </a:solidFill>
              </a:rPr>
              <a:t>class_weight</a:t>
            </a:r>
            <a:r>
              <a:rPr lang="en-US" sz="1600" dirty="0">
                <a:solidFill>
                  <a:schemeClr val="bg1"/>
                </a:solidFill>
              </a:rPr>
              <a:t>) to offset the class imbalance.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Random forest with selected features has the best recall at 79.1 percent and best f1_score of 72.11%, but lower accuracy 78.65% and lower precision 66.25%.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Overall Random forest showed the maximum improvement with ‘Selected Features’ while Logistic Regression showed marginal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81150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330692"/>
            <a:ext cx="8591548" cy="609600"/>
          </a:xfrm>
        </p:spPr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20FEC-A496-68F8-4F31-D0025F42A50D}"/>
              </a:ext>
            </a:extLst>
          </p:cNvPr>
          <p:cNvSpPr txBox="1"/>
          <p:nvPr/>
        </p:nvSpPr>
        <p:spPr>
          <a:xfrm>
            <a:off x="275586" y="971070"/>
            <a:ext cx="8484854" cy="181588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Best Model: Random Forest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Random Forest Model has the best recall at 79.1 % and best f1_score at 72.11%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Hence it is the best model to predict accurately whether a person has diabetes or is likely to get diabetic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Using  an ensemble model, the random forest  helped to get best recall and f1 score over the individual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6104F-CA24-8ABF-4988-4B8DA44E804F}"/>
              </a:ext>
            </a:extLst>
          </p:cNvPr>
          <p:cNvSpPr txBox="1"/>
          <p:nvPr/>
        </p:nvSpPr>
        <p:spPr>
          <a:xfrm>
            <a:off x="228600" y="2848991"/>
            <a:ext cx="8484854" cy="135421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Next Steps: Though a recall of  79.1% and f1_score of 72.11% is not bad I feel we could improve on the performance metrics by: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Trying out other models(specially ensemble)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Trying to impute data in with other imputation methods like </a:t>
            </a:r>
            <a:r>
              <a:rPr lang="en-US" sz="1600" dirty="0" err="1">
                <a:solidFill>
                  <a:schemeClr val="bg1"/>
                </a:solidFill>
              </a:rPr>
              <a:t>kNN</a:t>
            </a:r>
            <a:r>
              <a:rPr lang="en-US" sz="1600" dirty="0">
                <a:solidFill>
                  <a:schemeClr val="bg1"/>
                </a:solidFill>
              </a:rPr>
              <a:t> impute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Trying to reduce class imbalance by resampling </a:t>
            </a:r>
          </a:p>
        </p:txBody>
      </p:sp>
    </p:spTree>
    <p:extLst>
      <p:ext uri="{BB962C8B-B14F-4D97-AF65-F5344CB8AC3E}">
        <p14:creationId xmlns:p14="http://schemas.microsoft.com/office/powerpoint/2010/main" val="274059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4705053-19D2-CA4D-8F95-1FDAF1A146F2}"/>
              </a:ext>
            </a:extLst>
          </p:cNvPr>
          <p:cNvSpPr/>
          <p:nvPr/>
        </p:nvSpPr>
        <p:spPr>
          <a:xfrm>
            <a:off x="4415384" y="1330214"/>
            <a:ext cx="519656" cy="296111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Hyperparameter Tuning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C466-F434-8E5E-4725-3D2418E2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63" y="454346"/>
            <a:ext cx="8814898" cy="653999"/>
          </a:xfr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29714-BF0C-26DC-6303-E57BA080032B}"/>
              </a:ext>
            </a:extLst>
          </p:cNvPr>
          <p:cNvSpPr/>
          <p:nvPr/>
        </p:nvSpPr>
        <p:spPr>
          <a:xfrm>
            <a:off x="5048042" y="1313618"/>
            <a:ext cx="1623299" cy="2970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7EC419-E76D-3EF3-D7A7-3EF2EFC0573B}"/>
              </a:ext>
            </a:extLst>
          </p:cNvPr>
          <p:cNvGrpSpPr/>
          <p:nvPr/>
        </p:nvGrpSpPr>
        <p:grpSpPr>
          <a:xfrm>
            <a:off x="5145611" y="1473630"/>
            <a:ext cx="1363934" cy="2485464"/>
            <a:chOff x="6277622" y="1460694"/>
            <a:chExt cx="2240876" cy="2726701"/>
          </a:xfrm>
        </p:grpSpPr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B254100A-9280-7DC6-1725-01FED5ED8C18}"/>
                </a:ext>
              </a:extLst>
            </p:cNvPr>
            <p:cNvSpPr/>
            <p:nvPr/>
          </p:nvSpPr>
          <p:spPr>
            <a:xfrm>
              <a:off x="6277622" y="2978948"/>
              <a:ext cx="2209798" cy="434953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SVM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FA4EED-9396-B488-575E-CE23DB876A0A}"/>
                </a:ext>
              </a:extLst>
            </p:cNvPr>
            <p:cNvGrpSpPr/>
            <p:nvPr/>
          </p:nvGrpSpPr>
          <p:grpSpPr>
            <a:xfrm>
              <a:off x="6277622" y="1460694"/>
              <a:ext cx="2240876" cy="2726701"/>
              <a:chOff x="6277622" y="1115793"/>
              <a:chExt cx="2240876" cy="3343859"/>
            </a:xfrm>
          </p:grpSpPr>
          <p:sp>
            <p:nvSpPr>
              <p:cNvPr id="10" name="Flowchart: Terminator 9">
                <a:extLst>
                  <a:ext uri="{FF2B5EF4-FFF2-40B4-BE49-F238E27FC236}">
                    <a16:creationId xmlns:a16="http://schemas.microsoft.com/office/drawing/2014/main" id="{668DC55D-652A-D778-EA07-66D5C74CB0AD}"/>
                  </a:ext>
                </a:extLst>
              </p:cNvPr>
              <p:cNvSpPr/>
              <p:nvPr/>
            </p:nvSpPr>
            <p:spPr>
              <a:xfrm>
                <a:off x="6307318" y="3865166"/>
                <a:ext cx="2209801" cy="594486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Random Forest</a:t>
                </a:r>
              </a:p>
            </p:txBody>
          </p:sp>
          <p:sp>
            <p:nvSpPr>
              <p:cNvPr id="11" name="Flowchart: Terminator 10">
                <a:extLst>
                  <a:ext uri="{FF2B5EF4-FFF2-40B4-BE49-F238E27FC236}">
                    <a16:creationId xmlns:a16="http://schemas.microsoft.com/office/drawing/2014/main" id="{73E977F9-A901-1B78-03DC-22488A8ED6B5}"/>
                  </a:ext>
                </a:extLst>
              </p:cNvPr>
              <p:cNvSpPr/>
              <p:nvPr/>
            </p:nvSpPr>
            <p:spPr>
              <a:xfrm>
                <a:off x="6277622" y="2056028"/>
                <a:ext cx="2209798" cy="601679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KNN Classifier</a:t>
                </a:r>
              </a:p>
            </p:txBody>
          </p:sp>
          <p:sp>
            <p:nvSpPr>
              <p:cNvPr id="14" name="Flowchart: Terminator 13">
                <a:extLst>
                  <a:ext uri="{FF2B5EF4-FFF2-40B4-BE49-F238E27FC236}">
                    <a16:creationId xmlns:a16="http://schemas.microsoft.com/office/drawing/2014/main" id="{3D61BE9A-B8FA-63F5-DDDA-63BCFF1359FF}"/>
                  </a:ext>
                </a:extLst>
              </p:cNvPr>
              <p:cNvSpPr/>
              <p:nvPr/>
            </p:nvSpPr>
            <p:spPr>
              <a:xfrm>
                <a:off x="6280584" y="1115793"/>
                <a:ext cx="2237914" cy="623178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Logistic Regression</a:t>
                </a:r>
              </a:p>
            </p:txBody>
          </p:sp>
        </p:grp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E3B0D9-0CBF-C6C8-72FC-EF767A228CDD}"/>
              </a:ext>
            </a:extLst>
          </p:cNvPr>
          <p:cNvSpPr/>
          <p:nvPr/>
        </p:nvSpPr>
        <p:spPr>
          <a:xfrm>
            <a:off x="6960483" y="3152301"/>
            <a:ext cx="2183517" cy="5624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Best </a:t>
            </a:r>
            <a:r>
              <a:rPr lang="en-US" sz="1600" dirty="0" err="1"/>
              <a:t>lassifer</a:t>
            </a:r>
            <a:endParaRPr lang="en-US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04411E-756C-2CA8-6FE3-E0A0F7305181}"/>
              </a:ext>
            </a:extLst>
          </p:cNvPr>
          <p:cNvGrpSpPr/>
          <p:nvPr/>
        </p:nvGrpSpPr>
        <p:grpSpPr>
          <a:xfrm>
            <a:off x="252902" y="1287040"/>
            <a:ext cx="2438400" cy="2961110"/>
            <a:chOff x="4080325" y="1436868"/>
            <a:chExt cx="2667000" cy="32585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0951E7-1336-1553-962A-69DF8163F7ED}"/>
                </a:ext>
              </a:extLst>
            </p:cNvPr>
            <p:cNvSpPr/>
            <p:nvPr/>
          </p:nvSpPr>
          <p:spPr>
            <a:xfrm>
              <a:off x="4080325" y="1436868"/>
              <a:ext cx="2667000" cy="3258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60569A4-5D85-82B8-6DD5-8B5779C00894}"/>
                </a:ext>
              </a:extLst>
            </p:cNvPr>
            <p:cNvGrpSpPr/>
            <p:nvPr/>
          </p:nvGrpSpPr>
          <p:grpSpPr>
            <a:xfrm>
              <a:off x="4293644" y="1597578"/>
              <a:ext cx="2250258" cy="2861780"/>
              <a:chOff x="4327303" y="1431084"/>
              <a:chExt cx="2250258" cy="2861780"/>
            </a:xfrm>
          </p:grpSpPr>
          <p:sp>
            <p:nvSpPr>
              <p:cNvPr id="28" name="Flowchart: Terminator 27">
                <a:extLst>
                  <a:ext uri="{FF2B5EF4-FFF2-40B4-BE49-F238E27FC236}">
                    <a16:creationId xmlns:a16="http://schemas.microsoft.com/office/drawing/2014/main" id="{BA6B30E7-11B3-3C8B-9934-DF0B88C12624}"/>
                  </a:ext>
                </a:extLst>
              </p:cNvPr>
              <p:cNvSpPr/>
              <p:nvPr/>
            </p:nvSpPr>
            <p:spPr>
              <a:xfrm>
                <a:off x="4351886" y="3203231"/>
                <a:ext cx="2209800" cy="487115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 Selection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0017882-BBB0-DF10-4231-2DD0FF96AEFA}"/>
                  </a:ext>
                </a:extLst>
              </p:cNvPr>
              <p:cNvGrpSpPr/>
              <p:nvPr/>
            </p:nvGrpSpPr>
            <p:grpSpPr>
              <a:xfrm>
                <a:off x="4327303" y="1431084"/>
                <a:ext cx="2250258" cy="2861780"/>
                <a:chOff x="4327303" y="1079481"/>
                <a:chExt cx="2250258" cy="3509512"/>
              </a:xfrm>
            </p:grpSpPr>
            <p:sp>
              <p:nvSpPr>
                <p:cNvPr id="30" name="Flowchart: Terminator 29">
                  <a:extLst>
                    <a:ext uri="{FF2B5EF4-FFF2-40B4-BE49-F238E27FC236}">
                      <a16:creationId xmlns:a16="http://schemas.microsoft.com/office/drawing/2014/main" id="{CBE11D19-C644-80FC-E723-C6167C3A3140}"/>
                    </a:ext>
                  </a:extLst>
                </p:cNvPr>
                <p:cNvSpPr/>
                <p:nvPr/>
              </p:nvSpPr>
              <p:spPr>
                <a:xfrm>
                  <a:off x="4367761" y="2542555"/>
                  <a:ext cx="2209800" cy="533400"/>
                </a:xfrm>
                <a:prstGeom prst="flowChartTermina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Data Imputation</a:t>
                  </a:r>
                </a:p>
              </p:txBody>
            </p:sp>
            <p:sp>
              <p:nvSpPr>
                <p:cNvPr id="31" name="Flowchart: Terminator 30">
                  <a:extLst>
                    <a:ext uri="{FF2B5EF4-FFF2-40B4-BE49-F238E27FC236}">
                      <a16:creationId xmlns:a16="http://schemas.microsoft.com/office/drawing/2014/main" id="{A6F74B9B-8171-53AE-554D-A43F070DF046}"/>
                    </a:ext>
                  </a:extLst>
                </p:cNvPr>
                <p:cNvSpPr/>
                <p:nvPr/>
              </p:nvSpPr>
              <p:spPr>
                <a:xfrm>
                  <a:off x="4327303" y="1780537"/>
                  <a:ext cx="2209800" cy="522525"/>
                </a:xfrm>
                <a:prstGeom prst="flowChartTermina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EDA</a:t>
                  </a:r>
                </a:p>
              </p:txBody>
            </p:sp>
            <p:sp>
              <p:nvSpPr>
                <p:cNvPr id="32" name="Flowchart: Terminator 31">
                  <a:extLst>
                    <a:ext uri="{FF2B5EF4-FFF2-40B4-BE49-F238E27FC236}">
                      <a16:creationId xmlns:a16="http://schemas.microsoft.com/office/drawing/2014/main" id="{8693245A-240B-7755-1720-582E1311C0FD}"/>
                    </a:ext>
                  </a:extLst>
                </p:cNvPr>
                <p:cNvSpPr/>
                <p:nvPr/>
              </p:nvSpPr>
              <p:spPr>
                <a:xfrm>
                  <a:off x="4367760" y="4055593"/>
                  <a:ext cx="2209800" cy="533400"/>
                </a:xfrm>
                <a:prstGeom prst="flowChartTermina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Feature  Scaling</a:t>
                  </a:r>
                </a:p>
              </p:txBody>
            </p:sp>
            <p:sp>
              <p:nvSpPr>
                <p:cNvPr id="33" name="Flowchart: Terminator 32">
                  <a:extLst>
                    <a:ext uri="{FF2B5EF4-FFF2-40B4-BE49-F238E27FC236}">
                      <a16:creationId xmlns:a16="http://schemas.microsoft.com/office/drawing/2014/main" id="{779E4F32-BEE4-6A64-CFBA-AE2589BA277C}"/>
                    </a:ext>
                  </a:extLst>
                </p:cNvPr>
                <p:cNvSpPr/>
                <p:nvPr/>
              </p:nvSpPr>
              <p:spPr>
                <a:xfrm>
                  <a:off x="4327303" y="1079481"/>
                  <a:ext cx="2209800" cy="533400"/>
                </a:xfrm>
                <a:prstGeom prst="flowChartTermina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Dataset Overview</a:t>
                  </a: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18EECC-AD7A-15C4-D91F-1C4C5045E765}"/>
              </a:ext>
            </a:extLst>
          </p:cNvPr>
          <p:cNvGrpSpPr/>
          <p:nvPr/>
        </p:nvGrpSpPr>
        <p:grpSpPr>
          <a:xfrm>
            <a:off x="6960483" y="1277937"/>
            <a:ext cx="2107317" cy="3022490"/>
            <a:chOff x="4080325" y="1436868"/>
            <a:chExt cx="2667000" cy="32585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8B9657-A83D-3F0A-03BF-1EC108906063}"/>
                </a:ext>
              </a:extLst>
            </p:cNvPr>
            <p:cNvSpPr/>
            <p:nvPr/>
          </p:nvSpPr>
          <p:spPr>
            <a:xfrm>
              <a:off x="4080325" y="1436868"/>
              <a:ext cx="2667000" cy="3258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2571F19-3442-5F05-E423-9DAA49E58D71}"/>
                </a:ext>
              </a:extLst>
            </p:cNvPr>
            <p:cNvGrpSpPr/>
            <p:nvPr/>
          </p:nvGrpSpPr>
          <p:grpSpPr>
            <a:xfrm>
              <a:off x="4248107" y="1641301"/>
              <a:ext cx="2344485" cy="2551310"/>
              <a:chOff x="4281765" y="1133101"/>
              <a:chExt cx="2344485" cy="3128771"/>
            </a:xfrm>
          </p:grpSpPr>
          <p:sp>
            <p:nvSpPr>
              <p:cNvPr id="40" name="Flowchart: Terminator 39">
                <a:extLst>
                  <a:ext uri="{FF2B5EF4-FFF2-40B4-BE49-F238E27FC236}">
                    <a16:creationId xmlns:a16="http://schemas.microsoft.com/office/drawing/2014/main" id="{A6A2A7E8-2D34-7DF9-41EE-E5D605E50C4A}"/>
                  </a:ext>
                </a:extLst>
              </p:cNvPr>
              <p:cNvSpPr/>
              <p:nvPr/>
            </p:nvSpPr>
            <p:spPr>
              <a:xfrm>
                <a:off x="4281765" y="1133101"/>
                <a:ext cx="2209800" cy="1153145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Analyze recall f1_score and Accuracy</a:t>
                </a:r>
              </a:p>
            </p:txBody>
          </p:sp>
          <p:sp>
            <p:nvSpPr>
              <p:cNvPr id="41" name="Flowchart: Terminator 40">
                <a:extLst>
                  <a:ext uri="{FF2B5EF4-FFF2-40B4-BE49-F238E27FC236}">
                    <a16:creationId xmlns:a16="http://schemas.microsoft.com/office/drawing/2014/main" id="{D0BA2022-E27E-5D70-AE50-BC2B99B49735}"/>
                  </a:ext>
                </a:extLst>
              </p:cNvPr>
              <p:cNvSpPr/>
              <p:nvPr/>
            </p:nvSpPr>
            <p:spPr>
              <a:xfrm>
                <a:off x="4416450" y="3108727"/>
                <a:ext cx="2209800" cy="1153145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Best Model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F0D0C2-9588-5ED0-C8CC-4CA77A12EA32}"/>
              </a:ext>
            </a:extLst>
          </p:cNvPr>
          <p:cNvGrpSpPr/>
          <p:nvPr/>
        </p:nvGrpSpPr>
        <p:grpSpPr>
          <a:xfrm>
            <a:off x="2871171" y="1339317"/>
            <a:ext cx="1405074" cy="2961110"/>
            <a:chOff x="6563829" y="1340784"/>
            <a:chExt cx="2666999" cy="32585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D2E087-1E71-09E4-A395-E504B4A85B6C}"/>
                </a:ext>
              </a:extLst>
            </p:cNvPr>
            <p:cNvSpPr/>
            <p:nvPr/>
          </p:nvSpPr>
          <p:spPr>
            <a:xfrm>
              <a:off x="6563829" y="1340784"/>
              <a:ext cx="2666999" cy="3258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54797F8-65AB-6D89-65EA-347AB4BB5781}"/>
                </a:ext>
              </a:extLst>
            </p:cNvPr>
            <p:cNvGrpSpPr/>
            <p:nvPr/>
          </p:nvGrpSpPr>
          <p:grpSpPr>
            <a:xfrm>
              <a:off x="6777148" y="1523052"/>
              <a:ext cx="2225081" cy="2632057"/>
              <a:chOff x="6810807" y="1356558"/>
              <a:chExt cx="2225081" cy="2632057"/>
            </a:xfrm>
          </p:grpSpPr>
          <p:sp>
            <p:nvSpPr>
              <p:cNvPr id="46" name="Flowchart: Terminator 45">
                <a:extLst>
                  <a:ext uri="{FF2B5EF4-FFF2-40B4-BE49-F238E27FC236}">
                    <a16:creationId xmlns:a16="http://schemas.microsoft.com/office/drawing/2014/main" id="{01BD9DE6-0BF7-16B3-B228-C2712DCE3569}"/>
                  </a:ext>
                </a:extLst>
              </p:cNvPr>
              <p:cNvSpPr/>
              <p:nvPr/>
            </p:nvSpPr>
            <p:spPr>
              <a:xfrm>
                <a:off x="6826087" y="2969033"/>
                <a:ext cx="2209801" cy="1019582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Selected Features</a:t>
                </a:r>
              </a:p>
            </p:txBody>
          </p:sp>
          <p:sp>
            <p:nvSpPr>
              <p:cNvPr id="49" name="Flowchart: Terminator 48">
                <a:extLst>
                  <a:ext uri="{FF2B5EF4-FFF2-40B4-BE49-F238E27FC236}">
                    <a16:creationId xmlns:a16="http://schemas.microsoft.com/office/drawing/2014/main" id="{E67EAC4C-D0E8-4379-D7C3-089E39DD2A65}"/>
                  </a:ext>
                </a:extLst>
              </p:cNvPr>
              <p:cNvSpPr/>
              <p:nvPr/>
            </p:nvSpPr>
            <p:spPr>
              <a:xfrm>
                <a:off x="6810807" y="1356558"/>
                <a:ext cx="2209799" cy="985060"/>
              </a:xfrm>
              <a:prstGeom prst="flowChartTermina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All Features</a:t>
                </a:r>
              </a:p>
            </p:txBody>
          </p:sp>
        </p:grp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B0A9C11C-2D7B-D88E-206F-8466C855B05D}"/>
              </a:ext>
            </a:extLst>
          </p:cNvPr>
          <p:cNvSpPr/>
          <p:nvPr/>
        </p:nvSpPr>
        <p:spPr>
          <a:xfrm>
            <a:off x="2635523" y="2400109"/>
            <a:ext cx="356698" cy="3486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17218B8-0427-BD5A-E7CC-826420F66676}"/>
              </a:ext>
            </a:extLst>
          </p:cNvPr>
          <p:cNvSpPr/>
          <p:nvPr/>
        </p:nvSpPr>
        <p:spPr>
          <a:xfrm>
            <a:off x="4199738" y="2365153"/>
            <a:ext cx="356698" cy="3486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9D397800-BA75-D2DA-F53F-56C6EEC3A66A}"/>
              </a:ext>
            </a:extLst>
          </p:cNvPr>
          <p:cNvSpPr/>
          <p:nvPr/>
        </p:nvSpPr>
        <p:spPr>
          <a:xfrm>
            <a:off x="6583596" y="2228467"/>
            <a:ext cx="356698" cy="4418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7906495A-7648-8891-3F9D-F4F6D79AFF05}"/>
              </a:ext>
            </a:extLst>
          </p:cNvPr>
          <p:cNvSpPr/>
          <p:nvPr/>
        </p:nvSpPr>
        <p:spPr>
          <a:xfrm>
            <a:off x="7796702" y="2347831"/>
            <a:ext cx="356698" cy="804470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DBEA2DC6-9FCD-A9DE-177B-EE1CF34F5090}"/>
              </a:ext>
            </a:extLst>
          </p:cNvPr>
          <p:cNvSpPr/>
          <p:nvPr/>
        </p:nvSpPr>
        <p:spPr>
          <a:xfrm>
            <a:off x="4861760" y="2342631"/>
            <a:ext cx="356698" cy="3486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8C2290-54F5-A12D-D9FB-8739795DF308}"/>
              </a:ext>
            </a:extLst>
          </p:cNvPr>
          <p:cNvSpPr/>
          <p:nvPr/>
        </p:nvSpPr>
        <p:spPr>
          <a:xfrm>
            <a:off x="533400" y="3105150"/>
            <a:ext cx="318135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8 numerical features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Size : 768 rows and 9 columns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No null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3F689-4E9E-4E0A-DC23-49CAC1B36629}"/>
              </a:ext>
            </a:extLst>
          </p:cNvPr>
          <p:cNvSpPr/>
          <p:nvPr/>
        </p:nvSpPr>
        <p:spPr>
          <a:xfrm>
            <a:off x="533400" y="1352550"/>
            <a:ext cx="318135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u="sng" dirty="0">
                <a:solidFill>
                  <a:schemeClr val="bg1"/>
                </a:solidFill>
              </a:rPr>
              <a:t>Class Label: Outcome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</a:rPr>
              <a:t>Outcome = 0</a:t>
            </a:r>
            <a:r>
              <a:rPr lang="en-US" sz="1800" b="1" dirty="0">
                <a:solidFill>
                  <a:schemeClr val="bg1"/>
                </a:solidFill>
              </a:rPr>
              <a:t> (negative for diabetes)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</a:rPr>
              <a:t>Outcome = 1 (</a:t>
            </a:r>
            <a:r>
              <a:rPr lang="en-US" sz="1800" b="1" dirty="0">
                <a:solidFill>
                  <a:schemeClr val="bg1"/>
                </a:solidFill>
              </a:rPr>
              <a:t>positive for diabetes) </a:t>
            </a:r>
          </a:p>
        </p:txBody>
      </p:sp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06343"/>
            <a:ext cx="7981950" cy="641408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Dataset Overview</a:t>
            </a:r>
            <a:endParaRPr lang="en-US" altLang="en-US" sz="2800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F13D9-02D5-0803-E8A8-26CCF886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00150"/>
            <a:ext cx="4343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A4D3-CC7F-1D29-5EEB-6F188A58F1ED}"/>
              </a:ext>
            </a:extLst>
          </p:cNvPr>
          <p:cNvSpPr/>
          <p:nvPr/>
        </p:nvSpPr>
        <p:spPr>
          <a:xfrm>
            <a:off x="253778" y="819150"/>
            <a:ext cx="8636444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Has 0 values for all features except age and diabetes pedigree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Okay to have 0  value for pregnancies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Insulin mean and median far apart indicating likely skewed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Need scaling as data ranges are varied</a:t>
            </a:r>
          </a:p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B0936-246A-5C33-6227-9356B874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8" y="361950"/>
            <a:ext cx="8261572" cy="457200"/>
          </a:xfrm>
        </p:spPr>
        <p:txBody>
          <a:bodyPr/>
          <a:lstStyle/>
          <a:p>
            <a:r>
              <a:rPr lang="en-US" dirty="0"/>
              <a:t>EDA – Statistical Summary and Inference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E6C4F2-8BDC-F14B-4480-452CCB2C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8" y="2190750"/>
            <a:ext cx="863644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Class Label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D58E-BCE5-4C6D-40E2-840CC3D6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3325"/>
            <a:ext cx="3790950" cy="3044825"/>
          </a:xfrm>
          <a:solidFill>
            <a:srgbClr val="92D050"/>
          </a:solidFill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Count of class Labels: Outcome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0    500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1    268</a:t>
            </a:r>
          </a:p>
          <a:p>
            <a:r>
              <a:rPr lang="en-US" sz="1900" dirty="0">
                <a:solidFill>
                  <a:schemeClr val="bg1"/>
                </a:solidFill>
              </a:rPr>
              <a:t>Negative labels almost double that of positive</a:t>
            </a:r>
          </a:p>
          <a:p>
            <a:r>
              <a:rPr lang="en-US" sz="1900" dirty="0">
                <a:solidFill>
                  <a:schemeClr val="bg1"/>
                </a:solidFill>
              </a:rPr>
              <a:t>May lead to decrease accuracy in positive prediction</a:t>
            </a:r>
          </a:p>
          <a:p>
            <a:r>
              <a:rPr lang="en-US" sz="1900" dirty="0">
                <a:solidFill>
                  <a:schemeClr val="bg1"/>
                </a:solidFill>
              </a:rPr>
              <a:t>Balancing class weight via model parameters wherever feasible</a:t>
            </a:r>
          </a:p>
          <a:p>
            <a:endParaRPr lang="en-US" sz="19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526A9-ABBA-5CF4-33A9-C2B86B71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15" y="1123950"/>
            <a:ext cx="2635385" cy="23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4ED5E0-9AC6-79C9-D6AE-A5AA03919D1C}"/>
              </a:ext>
            </a:extLst>
          </p:cNvPr>
          <p:cNvSpPr/>
          <p:nvPr/>
        </p:nvSpPr>
        <p:spPr>
          <a:xfrm>
            <a:off x="213919" y="1121519"/>
            <a:ext cx="4343400" cy="3124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Count of zeros values by column: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----------------------------------------------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Pregnancies : 111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Glucose : 5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Blood Pressure : 35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Skin Thickness : 227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Insulin : 374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BMI : 11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Diabetes Pedigree Function : 0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Age: 0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514350"/>
            <a:ext cx="8591548" cy="383429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EDA: Univariate Analysis – Imputing  Zero Values</a:t>
            </a:r>
            <a:br>
              <a:rPr lang="en-US" dirty="0"/>
            </a:br>
            <a:br>
              <a:rPr lang="en-US" sz="2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9A82F-7E5F-B07B-FF3E-95E79E78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4" y="1121521"/>
            <a:ext cx="3962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8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0D5906-244A-F1A1-323F-BE02D0EB8607}"/>
              </a:ext>
            </a:extLst>
          </p:cNvPr>
          <p:cNvSpPr/>
          <p:nvPr/>
        </p:nvSpPr>
        <p:spPr>
          <a:xfrm>
            <a:off x="152400" y="1047751"/>
            <a:ext cx="8915400" cy="327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dataset was split into train and test - 75/25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scaled the data using Standard Scaler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imputed Train and Test separately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imputed the to median for features with skewed distribution: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Insulin, and Skin Thickness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imputed to  </a:t>
            </a:r>
            <a:r>
              <a:rPr lang="en-US" sz="2000" dirty="0"/>
              <a:t>mean for feature with normal distribution: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'Glucose', 'Blood Pressure', 'BMI’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JetBrains Mono"/>
              </a:rPr>
              <a:t>pregnancies not imputed as a person can have 0 pregnancies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JetBrains Mono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epeated above steps</a:t>
            </a:r>
            <a:r>
              <a:rPr lang="en-US" altLang="en-US" sz="2000" dirty="0">
                <a:solidFill>
                  <a:schemeClr val="bg1"/>
                </a:solidFill>
                <a:latin typeface="JetBrains Mono"/>
              </a:rPr>
              <a:t>: for all features and for selected features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lvl="1" algn="ctr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lvl="1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438151"/>
            <a:ext cx="8683043" cy="609600"/>
          </a:xfrm>
        </p:spPr>
        <p:txBody>
          <a:bodyPr/>
          <a:lstStyle/>
          <a:p>
            <a:r>
              <a:rPr lang="en-US" dirty="0"/>
              <a:t>Methodology for Imputation zero values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D5D66F-5343-C8BD-9ACE-EDC399C9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731" y="4848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0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0D5906-244A-F1A1-323F-BE02D0EB8607}"/>
              </a:ext>
            </a:extLst>
          </p:cNvPr>
          <p:cNvSpPr/>
          <p:nvPr/>
        </p:nvSpPr>
        <p:spPr>
          <a:xfrm>
            <a:off x="5073243" y="971550"/>
            <a:ext cx="3834380" cy="1945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Highest Correlation of Outcome: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Glucose: 0.47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BMI: 0.29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Age: 0.24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Pregnancies: 0.22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Diabetes Pedigree Function: 0.17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Insulin: 0.13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Blood Pressure: 0.065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Skin Thickness: 0.075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438151"/>
            <a:ext cx="8591548" cy="609600"/>
          </a:xfrm>
        </p:spPr>
        <p:txBody>
          <a:bodyPr/>
          <a:lstStyle/>
          <a:p>
            <a:r>
              <a:rPr lang="en-US" dirty="0"/>
              <a:t>EDA: Feature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4D15C-4080-1C12-233A-EDEDFA84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876800" cy="40385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807072-4ECE-002E-0B78-0F535D07CCED}"/>
              </a:ext>
            </a:extLst>
          </p:cNvPr>
          <p:cNvSpPr/>
          <p:nvPr/>
        </p:nvSpPr>
        <p:spPr>
          <a:xfrm>
            <a:off x="5085826" y="3028950"/>
            <a:ext cx="383438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Highest Correlation among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Pregnancies and age: 0.54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Skin Thickness and Insulin: 0.44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Skin Thickness and BMI: 0.39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666-1565-E1E3-4935-700483B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434130"/>
            <a:ext cx="8591548" cy="60960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07072-4ECE-002E-0B78-0F535D07CCED}"/>
              </a:ext>
            </a:extLst>
          </p:cNvPr>
          <p:cNvSpPr/>
          <p:nvPr/>
        </p:nvSpPr>
        <p:spPr>
          <a:xfrm>
            <a:off x="228600" y="1051771"/>
            <a:ext cx="8639174" cy="30479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Following Features with highest correlation to class label(‘Outcome’) were chosen: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Glucose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Above normal Glucose in blood indicates diabetes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BMI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BMI indicates higher weight of the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Age of the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Diabetes Prediction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Numerical value of the effect of genetics on getting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Even though Pregnancies had a high correlation to  ‘Outcome’ it was not chosen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has a high correlation with  another input feature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has values of  very high pregnancies like 15,16,17 which may be  unwanted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61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</TotalTime>
  <Words>1250</Words>
  <Application>Microsoft Office PowerPoint</Application>
  <PresentationFormat>On-screen Show (16:9)</PresentationFormat>
  <Paragraphs>365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Regular</vt:lpstr>
      <vt:lpstr>Calibri</vt:lpstr>
      <vt:lpstr>JetBrains Mono</vt:lpstr>
      <vt:lpstr>Times New Roman</vt:lpstr>
      <vt:lpstr>Wingdings</vt:lpstr>
      <vt:lpstr>Blank Presentation</vt:lpstr>
      <vt:lpstr>   Determine Best Model for Diabetes Prediction using  Feature and Model Selection </vt:lpstr>
      <vt:lpstr>Methodology</vt:lpstr>
      <vt:lpstr>Dataset Overview</vt:lpstr>
      <vt:lpstr>EDA – Statistical Summary and Inference </vt:lpstr>
      <vt:lpstr>EDA: Class Label Imbalance</vt:lpstr>
      <vt:lpstr> EDA: Univariate Analysis – Imputing  Zero Values  </vt:lpstr>
      <vt:lpstr>Methodology for Imputation zero values</vt:lpstr>
      <vt:lpstr>EDA: Feature Correlation</vt:lpstr>
      <vt:lpstr>Feature Selection</vt:lpstr>
      <vt:lpstr>kNN Classifier: Tuning Hyperparameter k  iteratively (n neighbors)</vt:lpstr>
      <vt:lpstr>kNN Classifier: Performance Metrics</vt:lpstr>
      <vt:lpstr>Logistic Regression: Tuning hyperparameter C iteratively (Inverse of regularization strength) </vt:lpstr>
      <vt:lpstr>SVC: Hyperparameter Tuning for best C and gamma using GridSearchCV</vt:lpstr>
      <vt:lpstr>Random Forest: Hyperparameter tuning iteratively for N (number of trees) and d(max depth )</vt:lpstr>
      <vt:lpstr>Random Forest Performance Metrics</vt:lpstr>
      <vt:lpstr>Result Analysis</vt:lpstr>
      <vt:lpstr>Conclusion and Next Steps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Raman, Chinmayee</cp:lastModifiedBy>
  <cp:revision>94</cp:revision>
  <cp:lastPrinted>2021-09-17T20:14:57Z</cp:lastPrinted>
  <dcterms:created xsi:type="dcterms:W3CDTF">2008-01-28T19:49:47Z</dcterms:created>
  <dcterms:modified xsi:type="dcterms:W3CDTF">2024-04-25T21:32:35Z</dcterms:modified>
</cp:coreProperties>
</file>