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0" r:id="rId3"/>
    <p:sldId id="282" r:id="rId4"/>
    <p:sldId id="283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74657E-F90E-4E4D-9CFB-0BF101C97A4C}" v="2" dt="2023-10-06T19:33:27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CCED-6802-4DDF-A21D-5964D489C973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9CD08-69B2-4751-BAF3-AA45D66F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33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9CD08-69B2-4751-BAF3-AA45D66FDF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97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9CD08-69B2-4751-BAF3-AA45D66FDF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42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9CD08-69B2-4751-BAF3-AA45D66FDF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19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9CD08-69B2-4751-BAF3-AA45D66FDF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97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9CD08-69B2-4751-BAF3-AA45D66FDF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46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9F8E-7323-4A21-749D-B3A99F7BA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15B8C-CE52-F968-CE39-C283A9A4F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3A803-FBDD-816C-D29B-0880A9A3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AEB6-97F8-41AB-BE74-7C81C90BD4EB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573DC-4207-E2DB-EB19-D3E81C6D7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610A-E93D-FB7E-59E4-05E8D8DF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94EB-B5BE-43AE-A48A-3B937011A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A87D-E21D-4FD0-C688-BD57EE56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FE9F2-2DFC-D850-17EA-3B20F451A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6096A-F6DC-5D34-D9C3-B296C9A9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AEB6-97F8-41AB-BE74-7C81C90BD4EB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1808F-5E82-9CA9-5235-A2BE1B31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2A7E6-4F5B-4C2A-D749-DFD5F541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94EB-B5BE-43AE-A48A-3B937011A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9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034A7-609C-EB31-A204-DA0008BF1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E91CB-0133-B9CD-02F6-DA83922B4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8E2A9-80FB-3FBF-E3DC-0FC5141D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AEB6-97F8-41AB-BE74-7C81C90BD4EB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42490-3CC5-E428-277F-B79D3FDB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7D27F-5DEE-3C27-F61F-AF4C6396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94EB-B5BE-43AE-A48A-3B937011A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2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DA80-0425-DABD-8876-18E13D3F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604E7-24A7-21A1-5834-08FD18723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A2492-C0DE-E4C2-AD96-3ED0AE82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AEB6-97F8-41AB-BE74-7C81C90BD4EB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DD0E-E1FB-2A98-0133-1D12DDB1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8410A-FBC9-E9F4-BC62-345E694C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94EB-B5BE-43AE-A48A-3B937011A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8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F7442-4EFF-9217-5DB4-B1933A3F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2E1EF-9879-575F-0AF3-68D0172AD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F1FC6-CCC8-A10D-3E33-9162ECCE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AEB6-97F8-41AB-BE74-7C81C90BD4EB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691EF-4F4C-4A25-996B-471BB40F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80032-922F-AD3D-9CBF-1304CAC4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94EB-B5BE-43AE-A48A-3B937011A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6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AD7D-FA52-EF47-5917-3076D200D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D153F-123B-6D8E-67D1-0234D82E4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0A933-7AA0-A97F-6E72-572C82F2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F67A9-C4BF-3AF0-6EEB-61232458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AEB6-97F8-41AB-BE74-7C81C90BD4EB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7D358-EF24-E7FA-6276-2F4F3F39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DC949-C201-FF36-09C0-1C7EB3DA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94EB-B5BE-43AE-A48A-3B937011A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1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4A45-897D-40A9-94A3-CC119A6E5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81E11-B63B-ADFE-BFCC-A910F24B0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02A1B-74F4-1139-609B-03601534F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2CE28B-7B87-D329-D929-73B4BE6FF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A4EC8-7E1A-4B9D-458C-23458EB1C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12726B-DF66-E484-3278-1DC3CD44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AEB6-97F8-41AB-BE74-7C81C90BD4EB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0DF20D-726B-B8A9-A40A-E3C22F48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EA2E1-3BE8-7972-9ECA-7BD7E4A0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94EB-B5BE-43AE-A48A-3B937011A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3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778C-996A-3396-85EC-9F91984D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5CC74-E5AB-5648-59E7-7E34C433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AEB6-97F8-41AB-BE74-7C81C90BD4EB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37ED5-D521-4208-7AB4-B3C34089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0C112-6E38-A537-09CE-A9C80D47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94EB-B5BE-43AE-A48A-3B937011A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4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78F937-2247-8E24-4A00-064F8218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AEB6-97F8-41AB-BE74-7C81C90BD4EB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8B4172-9784-E83A-CE5B-69B12A08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4BEEB-0F0F-FE99-98F4-7561C10D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94EB-B5BE-43AE-A48A-3B937011A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4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F20F-44B4-C4BB-E257-60D185B4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78EF7-DBFF-7430-D2FE-54587C127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89E41-D310-13D8-1262-7039F6698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E8503-D4E5-4856-F88C-C9FFB34A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AEB6-97F8-41AB-BE74-7C81C90BD4EB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35A26-26F9-1ED5-832A-593BA9AC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72034-1F08-C753-A8A3-8706269D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94EB-B5BE-43AE-A48A-3B937011A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9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4865-A72F-7C78-6735-1F7FF8B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E4CEE-B6B9-7049-B5A2-F91E696AE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26CDB-6DDB-B1AD-7135-C41CFF545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7077F-CF49-01A8-909E-E8DED53B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AEB6-97F8-41AB-BE74-7C81C90BD4EB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DE5EC-FC85-8C1C-133A-1369E3E9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2CB78-7AFC-BCB2-09F5-D15E83C19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94EB-B5BE-43AE-A48A-3B937011A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5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8342D0-3FDF-4524-E780-D16A9EEAE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32C77-D8ED-BEAF-DF2E-88F21A543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C8C31-EBF5-AFF9-3B5F-5113D3405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1AEB6-97F8-41AB-BE74-7C81C90BD4EB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2A96C-FDB4-961F-2AD4-D621D2879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8AD4A-D96E-0B2E-5322-25C3FF599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694EB-B5BE-43AE-A48A-3B937011A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0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01EFEE-A8C0-9E60-DFE2-756A4B3325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85" b="11157"/>
          <a:stretch/>
        </p:blipFill>
        <p:spPr>
          <a:xfrm>
            <a:off x="9787467" y="23810"/>
            <a:ext cx="2404533" cy="82814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A066003-758A-1357-ADD7-6515CA4448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362"/>
          <a:stretch/>
        </p:blipFill>
        <p:spPr>
          <a:xfrm>
            <a:off x="9145614" y="6506619"/>
            <a:ext cx="3035104" cy="340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CC76FA-5881-E13D-C6A3-A7B9F76BB725}"/>
              </a:ext>
            </a:extLst>
          </p:cNvPr>
          <p:cNvSpPr txBox="1"/>
          <p:nvPr/>
        </p:nvSpPr>
        <p:spPr>
          <a:xfrm>
            <a:off x="2578826" y="2459504"/>
            <a:ext cx="7034348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indent="0">
              <a:buFontTx/>
              <a:buNone/>
              <a:defRPr sz="3200"/>
            </a:lvl1pPr>
          </a:lstStyle>
          <a:p>
            <a:pPr algn="ctr"/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Course Project: Phase 1</a:t>
            </a:r>
          </a:p>
        </p:txBody>
      </p:sp>
    </p:spTree>
    <p:extLst>
      <p:ext uri="{BB962C8B-B14F-4D97-AF65-F5344CB8AC3E}">
        <p14:creationId xmlns:p14="http://schemas.microsoft.com/office/powerpoint/2010/main" val="148057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01EFEE-A8C0-9E60-DFE2-756A4B3325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85" b="11157"/>
          <a:stretch/>
        </p:blipFill>
        <p:spPr>
          <a:xfrm>
            <a:off x="9787467" y="23810"/>
            <a:ext cx="2404533" cy="82814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360E7-4D15-36CE-6707-ECE3302D9E36}"/>
              </a:ext>
            </a:extLst>
          </p:cNvPr>
          <p:cNvCxnSpPr/>
          <p:nvPr/>
        </p:nvCxnSpPr>
        <p:spPr>
          <a:xfrm>
            <a:off x="0" y="851955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0916B8-2642-51CC-EC1D-7C51F816CFBF}"/>
              </a:ext>
            </a:extLst>
          </p:cNvPr>
          <p:cNvCxnSpPr/>
          <p:nvPr/>
        </p:nvCxnSpPr>
        <p:spPr>
          <a:xfrm>
            <a:off x="0" y="6473414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591BCA9-F44D-F287-0052-276A91BEF54D}"/>
              </a:ext>
            </a:extLst>
          </p:cNvPr>
          <p:cNvSpPr txBox="1"/>
          <p:nvPr/>
        </p:nvSpPr>
        <p:spPr>
          <a:xfrm>
            <a:off x="100695" y="176109"/>
            <a:ext cx="61023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Step 1. Requirements (1/3)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75B204-FB15-4701-F758-D72ABA6391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362"/>
          <a:stretch/>
        </p:blipFill>
        <p:spPr>
          <a:xfrm>
            <a:off x="9145614" y="6506619"/>
            <a:ext cx="3035104" cy="340373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FEBD9B92-C246-18CA-54AC-38E753835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89467"/>
            <a:ext cx="5178556" cy="313932"/>
          </a:xfr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  <a:ea typeface="+mn-ea"/>
                <a:cs typeface="+mn-cs"/>
              </a:rPr>
              <a:t>Reference/citation: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C6B090-5599-4AE0-837A-25A1D955FB63}"/>
              </a:ext>
            </a:extLst>
          </p:cNvPr>
          <p:cNvSpPr/>
          <p:nvPr/>
        </p:nvSpPr>
        <p:spPr>
          <a:xfrm>
            <a:off x="492624" y="1252677"/>
            <a:ext cx="9810570" cy="4241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Branches:</a:t>
            </a:r>
            <a:endParaRPr lang="en-SG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Each branch is identified by a unique name.</a:t>
            </a:r>
            <a:endParaRPr lang="en-SG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Each branch is located in a specific city.</a:t>
            </a:r>
            <a:endParaRPr lang="en-SG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Branches keep track of the total deposits.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Branches also keep track of the total loan amounts.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endParaRPr lang="en-CA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Customers:</a:t>
            </a:r>
            <a:endParaRPr lang="en-SG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Customers have a name.</a:t>
            </a:r>
            <a:endParaRPr lang="en-SG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Each customer has a unique customer ID.</a:t>
            </a:r>
            <a:endParaRPr lang="en-SG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Customers have a home address.</a:t>
            </a:r>
            <a:endParaRPr lang="en-SG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CA" sz="1800" u="none" strike="noStrike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Customers may have an account (checking or savings).</a:t>
            </a:r>
            <a:endParaRPr lang="en-SG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Customers may take out loans.</a:t>
            </a:r>
            <a:endParaRPr lang="en-SG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Customers may have personal bankers or loan officers.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25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01EFEE-A8C0-9E60-DFE2-756A4B3325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85" b="11157"/>
          <a:stretch/>
        </p:blipFill>
        <p:spPr>
          <a:xfrm>
            <a:off x="9787467" y="23810"/>
            <a:ext cx="2404533" cy="82814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360E7-4D15-36CE-6707-ECE3302D9E36}"/>
              </a:ext>
            </a:extLst>
          </p:cNvPr>
          <p:cNvCxnSpPr/>
          <p:nvPr/>
        </p:nvCxnSpPr>
        <p:spPr>
          <a:xfrm>
            <a:off x="0" y="851955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0916B8-2642-51CC-EC1D-7C51F816CFBF}"/>
              </a:ext>
            </a:extLst>
          </p:cNvPr>
          <p:cNvCxnSpPr/>
          <p:nvPr/>
        </p:nvCxnSpPr>
        <p:spPr>
          <a:xfrm>
            <a:off x="0" y="6473414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591BCA9-F44D-F287-0052-276A91BEF54D}"/>
              </a:ext>
            </a:extLst>
          </p:cNvPr>
          <p:cNvSpPr txBox="1"/>
          <p:nvPr/>
        </p:nvSpPr>
        <p:spPr>
          <a:xfrm>
            <a:off x="100695" y="176109"/>
            <a:ext cx="61023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Step 1. Requirements (2/3)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75B204-FB15-4701-F758-D72ABA6391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362"/>
          <a:stretch/>
        </p:blipFill>
        <p:spPr>
          <a:xfrm>
            <a:off x="9145614" y="6506619"/>
            <a:ext cx="3035104" cy="340373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FEBD9B92-C246-18CA-54AC-38E753835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89467"/>
            <a:ext cx="5178556" cy="313932"/>
          </a:xfr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  <a:ea typeface="+mn-ea"/>
                <a:cs typeface="+mn-cs"/>
              </a:rPr>
              <a:t>Reference/citation: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C6B090-5599-4AE0-837A-25A1D955FB63}"/>
              </a:ext>
            </a:extLst>
          </p:cNvPr>
          <p:cNvSpPr/>
          <p:nvPr/>
        </p:nvSpPr>
        <p:spPr>
          <a:xfrm>
            <a:off x="492624" y="1252677"/>
            <a:ext cx="9810570" cy="3321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Employees:</a:t>
            </a:r>
            <a:endParaRPr lang="en-SG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Employees (including bankers and loan officers) have unique employee IDs.</a:t>
            </a:r>
            <a:endParaRPr lang="en-SG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Each employee has a manager.</a:t>
            </a:r>
            <a:endParaRPr lang="en-SG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Employees have a start date, which allows for calculating the length of employment.</a:t>
            </a:r>
            <a:endParaRPr lang="en-SG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Employees have names.</a:t>
            </a:r>
            <a:endParaRPr lang="en-SG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Employees have home addresses.</a:t>
            </a:r>
            <a:endParaRPr lang="en-SG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Employees work in various locations, which can be branches or non-branch offices.</a:t>
            </a:r>
            <a:endParaRPr lang="en-SG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CA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Locations:</a:t>
            </a:r>
            <a:endParaRPr lang="en-SG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Locations can be branches or non-branch offices.</a:t>
            </a:r>
            <a:endParaRPr lang="en-SG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05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01EFEE-A8C0-9E60-DFE2-756A4B3325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85" b="11157"/>
          <a:stretch/>
        </p:blipFill>
        <p:spPr>
          <a:xfrm>
            <a:off x="9787467" y="23810"/>
            <a:ext cx="2404533" cy="82814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360E7-4D15-36CE-6707-ECE3302D9E36}"/>
              </a:ext>
            </a:extLst>
          </p:cNvPr>
          <p:cNvCxnSpPr/>
          <p:nvPr/>
        </p:nvCxnSpPr>
        <p:spPr>
          <a:xfrm>
            <a:off x="0" y="851955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0916B8-2642-51CC-EC1D-7C51F816CFBF}"/>
              </a:ext>
            </a:extLst>
          </p:cNvPr>
          <p:cNvCxnSpPr/>
          <p:nvPr/>
        </p:nvCxnSpPr>
        <p:spPr>
          <a:xfrm>
            <a:off x="0" y="6473414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591BCA9-F44D-F287-0052-276A91BEF54D}"/>
              </a:ext>
            </a:extLst>
          </p:cNvPr>
          <p:cNvSpPr txBox="1"/>
          <p:nvPr/>
        </p:nvSpPr>
        <p:spPr>
          <a:xfrm>
            <a:off x="100695" y="176109"/>
            <a:ext cx="61023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Step 1. Requirements (3/3)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75B204-FB15-4701-F758-D72ABA6391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362"/>
          <a:stretch/>
        </p:blipFill>
        <p:spPr>
          <a:xfrm>
            <a:off x="9145614" y="6506619"/>
            <a:ext cx="3035104" cy="340373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FEBD9B92-C246-18CA-54AC-38E753835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89467"/>
            <a:ext cx="5178556" cy="313932"/>
          </a:xfr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  <a:ea typeface="+mn-ea"/>
                <a:cs typeface="+mn-cs"/>
              </a:rPr>
              <a:t>Reference/citation: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C6B090-5599-4AE0-837A-25A1D955FB63}"/>
              </a:ext>
            </a:extLst>
          </p:cNvPr>
          <p:cNvSpPr/>
          <p:nvPr/>
        </p:nvSpPr>
        <p:spPr>
          <a:xfrm>
            <a:off x="492624" y="1095361"/>
            <a:ext cx="9810570" cy="5778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Accounts:</a:t>
            </a:r>
            <a:endParaRPr lang="en-SG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Accounts have a type (checking or savings).</a:t>
            </a:r>
            <a:endParaRPr lang="en-SG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CA" sz="1800" u="none" strike="noStrike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Accounts can be held by more than one customer and a customer</a:t>
            </a:r>
            <a:r>
              <a:rPr lang="en-SG" sz="1800" u="none" strike="noStrike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 can have more than one account.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Each account has a balance.</a:t>
            </a:r>
            <a:endParaRPr lang="en-SG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Accounts keep track of the most recent date they were accessed by the customer.</a:t>
            </a:r>
            <a:endParaRPr lang="en-SG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Savings accounts have an associated interest rate.</a:t>
            </a:r>
            <a:endParaRPr lang="en-SG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Checking accounts keep track of dates, amounts, and check numbers for overdrafts.</a:t>
            </a:r>
            <a:endParaRPr lang="en-SG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CA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CA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Loans:</a:t>
            </a:r>
            <a:endParaRPr lang="en-SG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Loans originate at a particular branch.</a:t>
            </a:r>
            <a:endParaRPr lang="en-SG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Loans can be held by one or more customers.</a:t>
            </a:r>
            <a:endParaRPr lang="en-SG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CA" sz="1800" u="none" strike="noStrike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The bank tracks the loan amount and payments for each loan.</a:t>
            </a:r>
            <a:endParaRPr lang="en-SG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Payments for loans are tracked, including the payment date and amount.</a:t>
            </a:r>
            <a:endParaRPr lang="en-SG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Loan payment numbers do not uniquely identify a payment across all loans, but do uniquely identify a payment for a specific loan.</a:t>
            </a:r>
            <a:endParaRPr lang="en-SG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br>
              <a:rPr lang="en-CA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SG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48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01EFEE-A8C0-9E60-DFE2-756A4B3325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85" b="11157"/>
          <a:stretch/>
        </p:blipFill>
        <p:spPr>
          <a:xfrm>
            <a:off x="9787467" y="23810"/>
            <a:ext cx="2404533" cy="82814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360E7-4D15-36CE-6707-ECE3302D9E36}"/>
              </a:ext>
            </a:extLst>
          </p:cNvPr>
          <p:cNvCxnSpPr/>
          <p:nvPr/>
        </p:nvCxnSpPr>
        <p:spPr>
          <a:xfrm>
            <a:off x="0" y="851955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0916B8-2642-51CC-EC1D-7C51F816CFBF}"/>
              </a:ext>
            </a:extLst>
          </p:cNvPr>
          <p:cNvCxnSpPr/>
          <p:nvPr/>
        </p:nvCxnSpPr>
        <p:spPr>
          <a:xfrm>
            <a:off x="0" y="6463983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360F467-EFEA-F57A-1740-4F18637B00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362"/>
          <a:stretch/>
        </p:blipFill>
        <p:spPr>
          <a:xfrm>
            <a:off x="9145614" y="6506619"/>
            <a:ext cx="3035104" cy="3403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05B6F6-F83F-EB47-275C-F75795F6D6B8}"/>
              </a:ext>
            </a:extLst>
          </p:cNvPr>
          <p:cNvSpPr txBox="1"/>
          <p:nvPr/>
        </p:nvSpPr>
        <p:spPr>
          <a:xfrm>
            <a:off x="163129" y="114716"/>
            <a:ext cx="71913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Step 2. Entity Relationship Diagram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BE69CC0-D47E-4DEA-88F4-6A3B5F4A7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80032"/>
            <a:ext cx="5178556" cy="313932"/>
          </a:xfr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  <a:ea typeface="+mn-ea"/>
                <a:cs typeface="+mn-cs"/>
              </a:rPr>
              <a:t>Reference/citation:</a:t>
            </a:r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E977CDC2-2165-2570-77D7-F6CB18C8F492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046449" y="920165"/>
            <a:ext cx="10240983" cy="550118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8902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1095</TotalTime>
  <Words>349</Words>
  <Application>Microsoft Office PowerPoint</Application>
  <PresentationFormat>Widescreen</PresentationFormat>
  <Paragraphs>52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Reference/citation:</vt:lpstr>
      <vt:lpstr>Reference/citation:</vt:lpstr>
      <vt:lpstr>Reference/citation:</vt:lpstr>
      <vt:lpstr>Reference/citation: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Sutham Hengsuwan</dc:creator>
  <cp:lastModifiedBy>Felix C</cp:lastModifiedBy>
  <cp:revision>24</cp:revision>
  <dcterms:created xsi:type="dcterms:W3CDTF">2023-02-11T14:10:44Z</dcterms:created>
  <dcterms:modified xsi:type="dcterms:W3CDTF">2024-06-04T21:54:05Z</dcterms:modified>
</cp:coreProperties>
</file>