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sldIdLst>
    <p:sldId id="256" r:id="rId3"/>
    <p:sldId id="257" r:id="rId4"/>
    <p:sldId id="258" r:id="rId5"/>
    <p:sldId id="269" r:id="rId6"/>
    <p:sldId id="262" r:id="rId7"/>
    <p:sldId id="270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86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10515600" cy="4161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4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65639" y="1176512"/>
            <a:ext cx="9144000" cy="2387600"/>
          </a:xfrm>
        </p:spPr>
        <p:txBody>
          <a:bodyPr anchor="b"/>
          <a:lstStyle>
            <a:lvl1pPr algn="ctr">
              <a:defRPr sz="4500"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65639" y="3733922"/>
            <a:ext cx="9144000" cy="1655762"/>
          </a:xfrm>
        </p:spPr>
        <p:txBody>
          <a:bodyPr anchor="ctr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31A0ECD-FE47-49A0-B16C-5202A4F9BB59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9AC9F33-5601-4E65-971F-A67839A7D084}" type="slidenum">
              <a:rPr lang="en-US" smtClean="0"/>
              <a:t>‹#›</a:t>
            </a:fld>
            <a:endParaRPr lang="en-US"/>
          </a:p>
        </p:txBody>
      </p:sp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7974014" y="254001"/>
            <a:ext cx="3914775" cy="1252538"/>
            <a:chOff x="5023" y="484"/>
            <a:chExt cx="2466" cy="789"/>
          </a:xfrm>
        </p:grpSpPr>
        <p:sp>
          <p:nvSpPr>
            <p:cNvPr id="39" name="Freeform 28"/>
            <p:cNvSpPr>
              <a:spLocks/>
            </p:cNvSpPr>
            <p:nvPr userDrawn="1"/>
          </p:nvSpPr>
          <p:spPr bwMode="auto">
            <a:xfrm>
              <a:off x="5023" y="484"/>
              <a:ext cx="369" cy="434"/>
            </a:xfrm>
            <a:custGeom>
              <a:avLst/>
              <a:gdLst>
                <a:gd name="T0" fmla="*/ 0 w 369"/>
                <a:gd name="T1" fmla="*/ 0 h 434"/>
                <a:gd name="T2" fmla="*/ 99 w 369"/>
                <a:gd name="T3" fmla="*/ 0 h 434"/>
                <a:gd name="T4" fmla="*/ 99 w 369"/>
                <a:gd name="T5" fmla="*/ 164 h 434"/>
                <a:gd name="T6" fmla="*/ 270 w 369"/>
                <a:gd name="T7" fmla="*/ 164 h 434"/>
                <a:gd name="T8" fmla="*/ 270 w 369"/>
                <a:gd name="T9" fmla="*/ 0 h 434"/>
                <a:gd name="T10" fmla="*/ 369 w 369"/>
                <a:gd name="T11" fmla="*/ 0 h 434"/>
                <a:gd name="T12" fmla="*/ 369 w 369"/>
                <a:gd name="T13" fmla="*/ 434 h 434"/>
                <a:gd name="T14" fmla="*/ 270 w 369"/>
                <a:gd name="T15" fmla="*/ 434 h 434"/>
                <a:gd name="T16" fmla="*/ 270 w 369"/>
                <a:gd name="T17" fmla="*/ 244 h 434"/>
                <a:gd name="T18" fmla="*/ 99 w 369"/>
                <a:gd name="T19" fmla="*/ 244 h 434"/>
                <a:gd name="T20" fmla="*/ 99 w 369"/>
                <a:gd name="T21" fmla="*/ 434 h 434"/>
                <a:gd name="T22" fmla="*/ 0 w 369"/>
                <a:gd name="T23" fmla="*/ 434 h 434"/>
                <a:gd name="T24" fmla="*/ 0 w 369"/>
                <a:gd name="T2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9" h="434">
                  <a:moveTo>
                    <a:pt x="0" y="0"/>
                  </a:moveTo>
                  <a:lnTo>
                    <a:pt x="99" y="0"/>
                  </a:lnTo>
                  <a:lnTo>
                    <a:pt x="99" y="164"/>
                  </a:lnTo>
                  <a:lnTo>
                    <a:pt x="270" y="164"/>
                  </a:lnTo>
                  <a:lnTo>
                    <a:pt x="270" y="0"/>
                  </a:lnTo>
                  <a:lnTo>
                    <a:pt x="369" y="0"/>
                  </a:lnTo>
                  <a:lnTo>
                    <a:pt x="369" y="434"/>
                  </a:lnTo>
                  <a:lnTo>
                    <a:pt x="270" y="434"/>
                  </a:lnTo>
                  <a:lnTo>
                    <a:pt x="270" y="244"/>
                  </a:lnTo>
                  <a:lnTo>
                    <a:pt x="99" y="244"/>
                  </a:lnTo>
                  <a:lnTo>
                    <a:pt x="99" y="434"/>
                  </a:lnTo>
                  <a:lnTo>
                    <a:pt x="0" y="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29"/>
            <p:cNvSpPr>
              <a:spLocks/>
            </p:cNvSpPr>
            <p:nvPr userDrawn="1"/>
          </p:nvSpPr>
          <p:spPr bwMode="auto">
            <a:xfrm>
              <a:off x="5491" y="484"/>
              <a:ext cx="346" cy="445"/>
            </a:xfrm>
            <a:custGeom>
              <a:avLst/>
              <a:gdLst>
                <a:gd name="T0" fmla="*/ 0 w 686"/>
                <a:gd name="T1" fmla="*/ 0 h 877"/>
                <a:gd name="T2" fmla="*/ 193 w 686"/>
                <a:gd name="T3" fmla="*/ 0 h 877"/>
                <a:gd name="T4" fmla="*/ 193 w 686"/>
                <a:gd name="T5" fmla="*/ 554 h 877"/>
                <a:gd name="T6" fmla="*/ 208 w 686"/>
                <a:gd name="T7" fmla="*/ 655 h 877"/>
                <a:gd name="T8" fmla="*/ 257 w 686"/>
                <a:gd name="T9" fmla="*/ 703 h 877"/>
                <a:gd name="T10" fmla="*/ 339 w 686"/>
                <a:gd name="T11" fmla="*/ 720 h 877"/>
                <a:gd name="T12" fmla="*/ 427 w 686"/>
                <a:gd name="T13" fmla="*/ 701 h 877"/>
                <a:gd name="T14" fmla="*/ 478 w 686"/>
                <a:gd name="T15" fmla="*/ 651 h 877"/>
                <a:gd name="T16" fmla="*/ 492 w 686"/>
                <a:gd name="T17" fmla="*/ 534 h 877"/>
                <a:gd name="T18" fmla="*/ 492 w 686"/>
                <a:gd name="T19" fmla="*/ 0 h 877"/>
                <a:gd name="T20" fmla="*/ 686 w 686"/>
                <a:gd name="T21" fmla="*/ 0 h 877"/>
                <a:gd name="T22" fmla="*/ 686 w 686"/>
                <a:gd name="T23" fmla="*/ 510 h 877"/>
                <a:gd name="T24" fmla="*/ 668 w 686"/>
                <a:gd name="T25" fmla="*/ 690 h 877"/>
                <a:gd name="T26" fmla="*/ 602 w 686"/>
                <a:gd name="T27" fmla="*/ 786 h 877"/>
                <a:gd name="T28" fmla="*/ 491 w 686"/>
                <a:gd name="T29" fmla="*/ 855 h 877"/>
                <a:gd name="T30" fmla="*/ 343 w 686"/>
                <a:gd name="T31" fmla="*/ 877 h 877"/>
                <a:gd name="T32" fmla="*/ 151 w 686"/>
                <a:gd name="T33" fmla="*/ 835 h 877"/>
                <a:gd name="T34" fmla="*/ 35 w 686"/>
                <a:gd name="T35" fmla="*/ 728 h 877"/>
                <a:gd name="T36" fmla="*/ 0 w 686"/>
                <a:gd name="T37" fmla="*/ 510 h 877"/>
                <a:gd name="T38" fmla="*/ 0 w 686"/>
                <a:gd name="T39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6" h="877">
                  <a:moveTo>
                    <a:pt x="0" y="0"/>
                  </a:moveTo>
                  <a:lnTo>
                    <a:pt x="193" y="0"/>
                  </a:lnTo>
                  <a:lnTo>
                    <a:pt x="193" y="554"/>
                  </a:lnTo>
                  <a:cubicBezTo>
                    <a:pt x="193" y="602"/>
                    <a:pt x="198" y="635"/>
                    <a:pt x="208" y="655"/>
                  </a:cubicBezTo>
                  <a:cubicBezTo>
                    <a:pt x="218" y="675"/>
                    <a:pt x="234" y="691"/>
                    <a:pt x="257" y="703"/>
                  </a:cubicBezTo>
                  <a:cubicBezTo>
                    <a:pt x="279" y="715"/>
                    <a:pt x="307" y="720"/>
                    <a:pt x="339" y="720"/>
                  </a:cubicBezTo>
                  <a:cubicBezTo>
                    <a:pt x="373" y="720"/>
                    <a:pt x="402" y="714"/>
                    <a:pt x="427" y="701"/>
                  </a:cubicBezTo>
                  <a:cubicBezTo>
                    <a:pt x="451" y="687"/>
                    <a:pt x="468" y="671"/>
                    <a:pt x="478" y="651"/>
                  </a:cubicBezTo>
                  <a:cubicBezTo>
                    <a:pt x="487" y="630"/>
                    <a:pt x="492" y="591"/>
                    <a:pt x="492" y="534"/>
                  </a:cubicBezTo>
                  <a:lnTo>
                    <a:pt x="492" y="0"/>
                  </a:lnTo>
                  <a:lnTo>
                    <a:pt x="686" y="0"/>
                  </a:lnTo>
                  <a:lnTo>
                    <a:pt x="686" y="510"/>
                  </a:lnTo>
                  <a:cubicBezTo>
                    <a:pt x="686" y="597"/>
                    <a:pt x="680" y="656"/>
                    <a:pt x="668" y="690"/>
                  </a:cubicBezTo>
                  <a:cubicBezTo>
                    <a:pt x="657" y="723"/>
                    <a:pt x="635" y="755"/>
                    <a:pt x="602" y="786"/>
                  </a:cubicBezTo>
                  <a:cubicBezTo>
                    <a:pt x="570" y="817"/>
                    <a:pt x="533" y="840"/>
                    <a:pt x="491" y="855"/>
                  </a:cubicBezTo>
                  <a:cubicBezTo>
                    <a:pt x="448" y="870"/>
                    <a:pt x="399" y="877"/>
                    <a:pt x="343" y="877"/>
                  </a:cubicBezTo>
                  <a:cubicBezTo>
                    <a:pt x="270" y="877"/>
                    <a:pt x="206" y="863"/>
                    <a:pt x="151" y="835"/>
                  </a:cubicBezTo>
                  <a:cubicBezTo>
                    <a:pt x="97" y="806"/>
                    <a:pt x="58" y="771"/>
                    <a:pt x="35" y="728"/>
                  </a:cubicBezTo>
                  <a:cubicBezTo>
                    <a:pt x="11" y="685"/>
                    <a:pt x="0" y="612"/>
                    <a:pt x="0" y="5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30"/>
            <p:cNvSpPr>
              <a:spLocks/>
            </p:cNvSpPr>
            <p:nvPr userDrawn="1"/>
          </p:nvSpPr>
          <p:spPr bwMode="auto">
            <a:xfrm>
              <a:off x="5894" y="484"/>
              <a:ext cx="601" cy="434"/>
            </a:xfrm>
            <a:custGeom>
              <a:avLst/>
              <a:gdLst>
                <a:gd name="T0" fmla="*/ 88 w 601"/>
                <a:gd name="T1" fmla="*/ 0 h 434"/>
                <a:gd name="T2" fmla="*/ 183 w 601"/>
                <a:gd name="T3" fmla="*/ 0 h 434"/>
                <a:gd name="T4" fmla="*/ 301 w 601"/>
                <a:gd name="T5" fmla="*/ 303 h 434"/>
                <a:gd name="T6" fmla="*/ 421 w 601"/>
                <a:gd name="T7" fmla="*/ 0 h 434"/>
                <a:gd name="T8" fmla="*/ 515 w 601"/>
                <a:gd name="T9" fmla="*/ 0 h 434"/>
                <a:gd name="T10" fmla="*/ 601 w 601"/>
                <a:gd name="T11" fmla="*/ 434 h 434"/>
                <a:gd name="T12" fmla="*/ 507 w 601"/>
                <a:gd name="T13" fmla="*/ 434 h 434"/>
                <a:gd name="T14" fmla="*/ 452 w 601"/>
                <a:gd name="T15" fmla="*/ 160 h 434"/>
                <a:gd name="T16" fmla="*/ 344 w 601"/>
                <a:gd name="T17" fmla="*/ 434 h 434"/>
                <a:gd name="T18" fmla="*/ 257 w 601"/>
                <a:gd name="T19" fmla="*/ 434 h 434"/>
                <a:gd name="T20" fmla="*/ 151 w 601"/>
                <a:gd name="T21" fmla="*/ 160 h 434"/>
                <a:gd name="T22" fmla="*/ 95 w 601"/>
                <a:gd name="T23" fmla="*/ 434 h 434"/>
                <a:gd name="T24" fmla="*/ 0 w 601"/>
                <a:gd name="T25" fmla="*/ 434 h 434"/>
                <a:gd name="T26" fmla="*/ 88 w 601"/>
                <a:gd name="T27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1" h="434">
                  <a:moveTo>
                    <a:pt x="88" y="0"/>
                  </a:moveTo>
                  <a:lnTo>
                    <a:pt x="183" y="0"/>
                  </a:lnTo>
                  <a:lnTo>
                    <a:pt x="301" y="303"/>
                  </a:lnTo>
                  <a:lnTo>
                    <a:pt x="421" y="0"/>
                  </a:lnTo>
                  <a:lnTo>
                    <a:pt x="515" y="0"/>
                  </a:lnTo>
                  <a:lnTo>
                    <a:pt x="601" y="434"/>
                  </a:lnTo>
                  <a:lnTo>
                    <a:pt x="507" y="434"/>
                  </a:lnTo>
                  <a:lnTo>
                    <a:pt x="452" y="160"/>
                  </a:lnTo>
                  <a:lnTo>
                    <a:pt x="344" y="434"/>
                  </a:lnTo>
                  <a:lnTo>
                    <a:pt x="257" y="434"/>
                  </a:lnTo>
                  <a:lnTo>
                    <a:pt x="151" y="160"/>
                  </a:lnTo>
                  <a:lnTo>
                    <a:pt x="95" y="434"/>
                  </a:lnTo>
                  <a:lnTo>
                    <a:pt x="0" y="43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7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Freeform 31"/>
            <p:cNvSpPr>
              <a:spLocks noEditPoints="1"/>
            </p:cNvSpPr>
            <p:nvPr userDrawn="1"/>
          </p:nvSpPr>
          <p:spPr bwMode="auto">
            <a:xfrm>
              <a:off x="6532" y="484"/>
              <a:ext cx="492" cy="434"/>
            </a:xfrm>
            <a:custGeom>
              <a:avLst/>
              <a:gdLst>
                <a:gd name="T0" fmla="*/ 391 w 976"/>
                <a:gd name="T1" fmla="*/ 0 h 856"/>
                <a:gd name="T2" fmla="*/ 586 w 976"/>
                <a:gd name="T3" fmla="*/ 0 h 856"/>
                <a:gd name="T4" fmla="*/ 976 w 976"/>
                <a:gd name="T5" fmla="*/ 856 h 856"/>
                <a:gd name="T6" fmla="*/ 776 w 976"/>
                <a:gd name="T7" fmla="*/ 856 h 856"/>
                <a:gd name="T8" fmla="*/ 696 w 976"/>
                <a:gd name="T9" fmla="*/ 680 h 856"/>
                <a:gd name="T10" fmla="*/ 283 w 976"/>
                <a:gd name="T11" fmla="*/ 680 h 856"/>
                <a:gd name="T12" fmla="*/ 201 w 976"/>
                <a:gd name="T13" fmla="*/ 856 h 856"/>
                <a:gd name="T14" fmla="*/ 0 w 976"/>
                <a:gd name="T15" fmla="*/ 856 h 856"/>
                <a:gd name="T16" fmla="*/ 391 w 976"/>
                <a:gd name="T17" fmla="*/ 0 h 856"/>
                <a:gd name="T18" fmla="*/ 490 w 976"/>
                <a:gd name="T19" fmla="*/ 227 h 856"/>
                <a:gd name="T20" fmla="*/ 355 w 976"/>
                <a:gd name="T21" fmla="*/ 521 h 856"/>
                <a:gd name="T22" fmla="*/ 624 w 976"/>
                <a:gd name="T23" fmla="*/ 521 h 856"/>
                <a:gd name="T24" fmla="*/ 490 w 976"/>
                <a:gd name="T25" fmla="*/ 227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6" h="856">
                  <a:moveTo>
                    <a:pt x="391" y="0"/>
                  </a:moveTo>
                  <a:lnTo>
                    <a:pt x="586" y="0"/>
                  </a:lnTo>
                  <a:lnTo>
                    <a:pt x="976" y="856"/>
                  </a:lnTo>
                  <a:lnTo>
                    <a:pt x="776" y="856"/>
                  </a:lnTo>
                  <a:lnTo>
                    <a:pt x="696" y="680"/>
                  </a:lnTo>
                  <a:lnTo>
                    <a:pt x="283" y="680"/>
                  </a:lnTo>
                  <a:lnTo>
                    <a:pt x="201" y="856"/>
                  </a:lnTo>
                  <a:lnTo>
                    <a:pt x="0" y="856"/>
                  </a:lnTo>
                  <a:lnTo>
                    <a:pt x="391" y="0"/>
                  </a:lnTo>
                  <a:close/>
                  <a:moveTo>
                    <a:pt x="490" y="227"/>
                  </a:moveTo>
                  <a:lnTo>
                    <a:pt x="355" y="521"/>
                  </a:lnTo>
                  <a:lnTo>
                    <a:pt x="624" y="521"/>
                  </a:lnTo>
                  <a:lnTo>
                    <a:pt x="490" y="227"/>
                  </a:lnTo>
                  <a:close/>
                </a:path>
              </a:pathLst>
            </a:custGeom>
            <a:solidFill>
              <a:srgbClr val="007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Freeform 32"/>
            <p:cNvSpPr>
              <a:spLocks/>
            </p:cNvSpPr>
            <p:nvPr userDrawn="1"/>
          </p:nvSpPr>
          <p:spPr bwMode="auto">
            <a:xfrm>
              <a:off x="7069" y="484"/>
              <a:ext cx="410" cy="434"/>
            </a:xfrm>
            <a:custGeom>
              <a:avLst/>
              <a:gdLst>
                <a:gd name="T0" fmla="*/ 0 w 410"/>
                <a:gd name="T1" fmla="*/ 0 h 434"/>
                <a:gd name="T2" fmla="*/ 94 w 410"/>
                <a:gd name="T3" fmla="*/ 0 h 434"/>
                <a:gd name="T4" fmla="*/ 312 w 410"/>
                <a:gd name="T5" fmla="*/ 285 h 434"/>
                <a:gd name="T6" fmla="*/ 312 w 410"/>
                <a:gd name="T7" fmla="*/ 0 h 434"/>
                <a:gd name="T8" fmla="*/ 410 w 410"/>
                <a:gd name="T9" fmla="*/ 0 h 434"/>
                <a:gd name="T10" fmla="*/ 410 w 410"/>
                <a:gd name="T11" fmla="*/ 434 h 434"/>
                <a:gd name="T12" fmla="*/ 317 w 410"/>
                <a:gd name="T13" fmla="*/ 434 h 434"/>
                <a:gd name="T14" fmla="*/ 98 w 410"/>
                <a:gd name="T15" fmla="*/ 149 h 434"/>
                <a:gd name="T16" fmla="*/ 98 w 410"/>
                <a:gd name="T17" fmla="*/ 434 h 434"/>
                <a:gd name="T18" fmla="*/ 0 w 410"/>
                <a:gd name="T19" fmla="*/ 434 h 434"/>
                <a:gd name="T20" fmla="*/ 0 w 410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0" h="434">
                  <a:moveTo>
                    <a:pt x="0" y="0"/>
                  </a:moveTo>
                  <a:lnTo>
                    <a:pt x="94" y="0"/>
                  </a:lnTo>
                  <a:lnTo>
                    <a:pt x="312" y="285"/>
                  </a:lnTo>
                  <a:lnTo>
                    <a:pt x="312" y="0"/>
                  </a:lnTo>
                  <a:lnTo>
                    <a:pt x="410" y="0"/>
                  </a:lnTo>
                  <a:lnTo>
                    <a:pt x="410" y="434"/>
                  </a:lnTo>
                  <a:lnTo>
                    <a:pt x="317" y="434"/>
                  </a:lnTo>
                  <a:lnTo>
                    <a:pt x="98" y="149"/>
                  </a:lnTo>
                  <a:lnTo>
                    <a:pt x="98" y="434"/>
                  </a:lnTo>
                  <a:lnTo>
                    <a:pt x="0" y="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33"/>
            <p:cNvSpPr>
              <a:spLocks noEditPoints="1"/>
            </p:cNvSpPr>
            <p:nvPr userDrawn="1"/>
          </p:nvSpPr>
          <p:spPr bwMode="auto">
            <a:xfrm>
              <a:off x="5023" y="975"/>
              <a:ext cx="181" cy="291"/>
            </a:xfrm>
            <a:custGeom>
              <a:avLst/>
              <a:gdLst>
                <a:gd name="T0" fmla="*/ 0 w 359"/>
                <a:gd name="T1" fmla="*/ 0 h 574"/>
                <a:gd name="T2" fmla="*/ 115 w 359"/>
                <a:gd name="T3" fmla="*/ 0 h 574"/>
                <a:gd name="T4" fmla="*/ 248 w 359"/>
                <a:gd name="T5" fmla="*/ 8 h 574"/>
                <a:gd name="T6" fmla="*/ 328 w 359"/>
                <a:gd name="T7" fmla="*/ 58 h 574"/>
                <a:gd name="T8" fmla="*/ 359 w 359"/>
                <a:gd name="T9" fmla="*/ 153 h 574"/>
                <a:gd name="T10" fmla="*/ 329 w 359"/>
                <a:gd name="T11" fmla="*/ 248 h 574"/>
                <a:gd name="T12" fmla="*/ 245 w 359"/>
                <a:gd name="T13" fmla="*/ 298 h 574"/>
                <a:gd name="T14" fmla="*/ 99 w 359"/>
                <a:gd name="T15" fmla="*/ 307 h 574"/>
                <a:gd name="T16" fmla="*/ 58 w 359"/>
                <a:gd name="T17" fmla="*/ 307 h 574"/>
                <a:gd name="T18" fmla="*/ 58 w 359"/>
                <a:gd name="T19" fmla="*/ 574 h 574"/>
                <a:gd name="T20" fmla="*/ 0 w 359"/>
                <a:gd name="T21" fmla="*/ 574 h 574"/>
                <a:gd name="T22" fmla="*/ 0 w 359"/>
                <a:gd name="T23" fmla="*/ 0 h 574"/>
                <a:gd name="T24" fmla="*/ 58 w 359"/>
                <a:gd name="T25" fmla="*/ 55 h 574"/>
                <a:gd name="T26" fmla="*/ 58 w 359"/>
                <a:gd name="T27" fmla="*/ 251 h 574"/>
                <a:gd name="T28" fmla="*/ 155 w 359"/>
                <a:gd name="T29" fmla="*/ 252 h 574"/>
                <a:gd name="T30" fmla="*/ 242 w 359"/>
                <a:gd name="T31" fmla="*/ 241 h 574"/>
                <a:gd name="T32" fmla="*/ 284 w 359"/>
                <a:gd name="T33" fmla="*/ 207 h 574"/>
                <a:gd name="T34" fmla="*/ 300 w 359"/>
                <a:gd name="T35" fmla="*/ 153 h 574"/>
                <a:gd name="T36" fmla="*/ 284 w 359"/>
                <a:gd name="T37" fmla="*/ 100 h 574"/>
                <a:gd name="T38" fmla="*/ 243 w 359"/>
                <a:gd name="T39" fmla="*/ 66 h 574"/>
                <a:gd name="T40" fmla="*/ 159 w 359"/>
                <a:gd name="T41" fmla="*/ 55 h 574"/>
                <a:gd name="T42" fmla="*/ 58 w 359"/>
                <a:gd name="T43" fmla="*/ 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9" h="574">
                  <a:moveTo>
                    <a:pt x="0" y="0"/>
                  </a:moveTo>
                  <a:lnTo>
                    <a:pt x="115" y="0"/>
                  </a:lnTo>
                  <a:cubicBezTo>
                    <a:pt x="181" y="0"/>
                    <a:pt x="225" y="2"/>
                    <a:pt x="248" y="8"/>
                  </a:cubicBezTo>
                  <a:cubicBezTo>
                    <a:pt x="281" y="16"/>
                    <a:pt x="307" y="33"/>
                    <a:pt x="328" y="58"/>
                  </a:cubicBezTo>
                  <a:cubicBezTo>
                    <a:pt x="349" y="83"/>
                    <a:pt x="359" y="115"/>
                    <a:pt x="359" y="153"/>
                  </a:cubicBezTo>
                  <a:cubicBezTo>
                    <a:pt x="359" y="191"/>
                    <a:pt x="349" y="223"/>
                    <a:pt x="329" y="248"/>
                  </a:cubicBezTo>
                  <a:cubicBezTo>
                    <a:pt x="309" y="272"/>
                    <a:pt x="281" y="289"/>
                    <a:pt x="245" y="298"/>
                  </a:cubicBezTo>
                  <a:cubicBezTo>
                    <a:pt x="219" y="304"/>
                    <a:pt x="170" y="307"/>
                    <a:pt x="99" y="307"/>
                  </a:cubicBezTo>
                  <a:lnTo>
                    <a:pt x="58" y="307"/>
                  </a:lnTo>
                  <a:lnTo>
                    <a:pt x="58" y="574"/>
                  </a:lnTo>
                  <a:lnTo>
                    <a:pt x="0" y="574"/>
                  </a:lnTo>
                  <a:lnTo>
                    <a:pt x="0" y="0"/>
                  </a:lnTo>
                  <a:close/>
                  <a:moveTo>
                    <a:pt x="58" y="55"/>
                  </a:moveTo>
                  <a:lnTo>
                    <a:pt x="58" y="251"/>
                  </a:lnTo>
                  <a:lnTo>
                    <a:pt x="155" y="252"/>
                  </a:lnTo>
                  <a:cubicBezTo>
                    <a:pt x="195" y="252"/>
                    <a:pt x="223" y="248"/>
                    <a:pt x="242" y="241"/>
                  </a:cubicBezTo>
                  <a:cubicBezTo>
                    <a:pt x="260" y="234"/>
                    <a:pt x="274" y="222"/>
                    <a:pt x="284" y="207"/>
                  </a:cubicBezTo>
                  <a:cubicBezTo>
                    <a:pt x="295" y="190"/>
                    <a:pt x="300" y="172"/>
                    <a:pt x="300" y="153"/>
                  </a:cubicBezTo>
                  <a:cubicBezTo>
                    <a:pt x="300" y="133"/>
                    <a:pt x="295" y="116"/>
                    <a:pt x="284" y="100"/>
                  </a:cubicBezTo>
                  <a:cubicBezTo>
                    <a:pt x="274" y="84"/>
                    <a:pt x="260" y="72"/>
                    <a:pt x="243" y="66"/>
                  </a:cubicBezTo>
                  <a:cubicBezTo>
                    <a:pt x="226" y="59"/>
                    <a:pt x="198" y="55"/>
                    <a:pt x="159" y="55"/>
                  </a:cubicBezTo>
                  <a:lnTo>
                    <a:pt x="58" y="55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34"/>
            <p:cNvSpPr>
              <a:spLocks noEditPoints="1"/>
            </p:cNvSpPr>
            <p:nvPr userDrawn="1"/>
          </p:nvSpPr>
          <p:spPr bwMode="auto">
            <a:xfrm>
              <a:off x="5256" y="975"/>
              <a:ext cx="186" cy="291"/>
            </a:xfrm>
            <a:custGeom>
              <a:avLst/>
              <a:gdLst>
                <a:gd name="T0" fmla="*/ 0 w 368"/>
                <a:gd name="T1" fmla="*/ 0 h 574"/>
                <a:gd name="T2" fmla="*/ 115 w 368"/>
                <a:gd name="T3" fmla="*/ 0 h 574"/>
                <a:gd name="T4" fmla="*/ 244 w 368"/>
                <a:gd name="T5" fmla="*/ 7 h 574"/>
                <a:gd name="T6" fmla="*/ 328 w 368"/>
                <a:gd name="T7" fmla="*/ 58 h 574"/>
                <a:gd name="T8" fmla="*/ 360 w 368"/>
                <a:gd name="T9" fmla="*/ 152 h 574"/>
                <a:gd name="T10" fmla="*/ 337 w 368"/>
                <a:gd name="T11" fmla="*/ 235 h 574"/>
                <a:gd name="T12" fmla="*/ 275 w 368"/>
                <a:gd name="T13" fmla="*/ 289 h 574"/>
                <a:gd name="T14" fmla="*/ 161 w 368"/>
                <a:gd name="T15" fmla="*/ 307 h 574"/>
                <a:gd name="T16" fmla="*/ 368 w 368"/>
                <a:gd name="T17" fmla="*/ 574 h 574"/>
                <a:gd name="T18" fmla="*/ 297 w 368"/>
                <a:gd name="T19" fmla="*/ 574 h 574"/>
                <a:gd name="T20" fmla="*/ 91 w 368"/>
                <a:gd name="T21" fmla="*/ 307 h 574"/>
                <a:gd name="T22" fmla="*/ 58 w 368"/>
                <a:gd name="T23" fmla="*/ 307 h 574"/>
                <a:gd name="T24" fmla="*/ 58 w 368"/>
                <a:gd name="T25" fmla="*/ 574 h 574"/>
                <a:gd name="T26" fmla="*/ 0 w 368"/>
                <a:gd name="T27" fmla="*/ 574 h 574"/>
                <a:gd name="T28" fmla="*/ 0 w 368"/>
                <a:gd name="T29" fmla="*/ 0 h 574"/>
                <a:gd name="T30" fmla="*/ 58 w 368"/>
                <a:gd name="T31" fmla="*/ 56 h 574"/>
                <a:gd name="T32" fmla="*/ 58 w 368"/>
                <a:gd name="T33" fmla="*/ 251 h 574"/>
                <a:gd name="T34" fmla="*/ 157 w 368"/>
                <a:gd name="T35" fmla="*/ 252 h 574"/>
                <a:gd name="T36" fmla="*/ 241 w 368"/>
                <a:gd name="T37" fmla="*/ 241 h 574"/>
                <a:gd name="T38" fmla="*/ 284 w 368"/>
                <a:gd name="T39" fmla="*/ 206 h 574"/>
                <a:gd name="T40" fmla="*/ 300 w 368"/>
                <a:gd name="T41" fmla="*/ 152 h 574"/>
                <a:gd name="T42" fmla="*/ 284 w 368"/>
                <a:gd name="T43" fmla="*/ 100 h 574"/>
                <a:gd name="T44" fmla="*/ 243 w 368"/>
                <a:gd name="T45" fmla="*/ 66 h 574"/>
                <a:gd name="T46" fmla="*/ 159 w 368"/>
                <a:gd name="T47" fmla="*/ 56 h 574"/>
                <a:gd name="T48" fmla="*/ 58 w 368"/>
                <a:gd name="T49" fmla="*/ 5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8" h="574">
                  <a:moveTo>
                    <a:pt x="0" y="0"/>
                  </a:moveTo>
                  <a:lnTo>
                    <a:pt x="115" y="0"/>
                  </a:lnTo>
                  <a:cubicBezTo>
                    <a:pt x="179" y="0"/>
                    <a:pt x="222" y="2"/>
                    <a:pt x="244" y="7"/>
                  </a:cubicBezTo>
                  <a:cubicBezTo>
                    <a:pt x="279" y="15"/>
                    <a:pt x="306" y="32"/>
                    <a:pt x="328" y="58"/>
                  </a:cubicBezTo>
                  <a:cubicBezTo>
                    <a:pt x="349" y="83"/>
                    <a:pt x="360" y="115"/>
                    <a:pt x="360" y="152"/>
                  </a:cubicBezTo>
                  <a:cubicBezTo>
                    <a:pt x="360" y="184"/>
                    <a:pt x="352" y="211"/>
                    <a:pt x="337" y="235"/>
                  </a:cubicBezTo>
                  <a:cubicBezTo>
                    <a:pt x="323" y="258"/>
                    <a:pt x="302" y="276"/>
                    <a:pt x="275" y="289"/>
                  </a:cubicBezTo>
                  <a:cubicBezTo>
                    <a:pt x="247" y="301"/>
                    <a:pt x="209" y="307"/>
                    <a:pt x="161" y="307"/>
                  </a:cubicBezTo>
                  <a:lnTo>
                    <a:pt x="368" y="574"/>
                  </a:lnTo>
                  <a:lnTo>
                    <a:pt x="297" y="574"/>
                  </a:lnTo>
                  <a:lnTo>
                    <a:pt x="91" y="307"/>
                  </a:lnTo>
                  <a:lnTo>
                    <a:pt x="58" y="307"/>
                  </a:lnTo>
                  <a:lnTo>
                    <a:pt x="58" y="574"/>
                  </a:lnTo>
                  <a:lnTo>
                    <a:pt x="0" y="574"/>
                  </a:lnTo>
                  <a:lnTo>
                    <a:pt x="0" y="0"/>
                  </a:lnTo>
                  <a:close/>
                  <a:moveTo>
                    <a:pt x="58" y="56"/>
                  </a:moveTo>
                  <a:lnTo>
                    <a:pt x="58" y="251"/>
                  </a:lnTo>
                  <a:lnTo>
                    <a:pt x="157" y="252"/>
                  </a:lnTo>
                  <a:cubicBezTo>
                    <a:pt x="195" y="252"/>
                    <a:pt x="223" y="248"/>
                    <a:pt x="241" y="241"/>
                  </a:cubicBezTo>
                  <a:cubicBezTo>
                    <a:pt x="260" y="234"/>
                    <a:pt x="274" y="222"/>
                    <a:pt x="284" y="206"/>
                  </a:cubicBezTo>
                  <a:cubicBezTo>
                    <a:pt x="295" y="190"/>
                    <a:pt x="300" y="172"/>
                    <a:pt x="300" y="152"/>
                  </a:cubicBezTo>
                  <a:cubicBezTo>
                    <a:pt x="300" y="133"/>
                    <a:pt x="295" y="116"/>
                    <a:pt x="284" y="100"/>
                  </a:cubicBezTo>
                  <a:cubicBezTo>
                    <a:pt x="274" y="84"/>
                    <a:pt x="260" y="73"/>
                    <a:pt x="243" y="66"/>
                  </a:cubicBezTo>
                  <a:cubicBezTo>
                    <a:pt x="226" y="59"/>
                    <a:pt x="198" y="56"/>
                    <a:pt x="159" y="56"/>
                  </a:cubicBezTo>
                  <a:lnTo>
                    <a:pt x="58" y="56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35"/>
            <p:cNvSpPr>
              <a:spLocks/>
            </p:cNvSpPr>
            <p:nvPr userDrawn="1"/>
          </p:nvSpPr>
          <p:spPr bwMode="auto">
            <a:xfrm>
              <a:off x="5500" y="975"/>
              <a:ext cx="166" cy="291"/>
            </a:xfrm>
            <a:custGeom>
              <a:avLst/>
              <a:gdLst>
                <a:gd name="T0" fmla="*/ 0 w 166"/>
                <a:gd name="T1" fmla="*/ 0 h 291"/>
                <a:gd name="T2" fmla="*/ 166 w 166"/>
                <a:gd name="T3" fmla="*/ 0 h 291"/>
                <a:gd name="T4" fmla="*/ 166 w 166"/>
                <a:gd name="T5" fmla="*/ 28 h 291"/>
                <a:gd name="T6" fmla="*/ 29 w 166"/>
                <a:gd name="T7" fmla="*/ 28 h 291"/>
                <a:gd name="T8" fmla="*/ 29 w 166"/>
                <a:gd name="T9" fmla="*/ 119 h 291"/>
                <a:gd name="T10" fmla="*/ 165 w 166"/>
                <a:gd name="T11" fmla="*/ 119 h 291"/>
                <a:gd name="T12" fmla="*/ 165 w 166"/>
                <a:gd name="T13" fmla="*/ 148 h 291"/>
                <a:gd name="T14" fmla="*/ 29 w 166"/>
                <a:gd name="T15" fmla="*/ 148 h 291"/>
                <a:gd name="T16" fmla="*/ 29 w 166"/>
                <a:gd name="T17" fmla="*/ 262 h 291"/>
                <a:gd name="T18" fmla="*/ 165 w 166"/>
                <a:gd name="T19" fmla="*/ 262 h 291"/>
                <a:gd name="T20" fmla="*/ 165 w 166"/>
                <a:gd name="T21" fmla="*/ 291 h 291"/>
                <a:gd name="T22" fmla="*/ 0 w 166"/>
                <a:gd name="T23" fmla="*/ 291 h 291"/>
                <a:gd name="T24" fmla="*/ 0 w 166"/>
                <a:gd name="T2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291">
                  <a:moveTo>
                    <a:pt x="0" y="0"/>
                  </a:moveTo>
                  <a:lnTo>
                    <a:pt x="166" y="0"/>
                  </a:lnTo>
                  <a:lnTo>
                    <a:pt x="166" y="28"/>
                  </a:lnTo>
                  <a:lnTo>
                    <a:pt x="29" y="28"/>
                  </a:lnTo>
                  <a:lnTo>
                    <a:pt x="29" y="119"/>
                  </a:lnTo>
                  <a:lnTo>
                    <a:pt x="165" y="119"/>
                  </a:lnTo>
                  <a:lnTo>
                    <a:pt x="165" y="148"/>
                  </a:lnTo>
                  <a:lnTo>
                    <a:pt x="29" y="148"/>
                  </a:lnTo>
                  <a:lnTo>
                    <a:pt x="29" y="262"/>
                  </a:lnTo>
                  <a:lnTo>
                    <a:pt x="165" y="262"/>
                  </a:lnTo>
                  <a:lnTo>
                    <a:pt x="165" y="291"/>
                  </a:lnTo>
                  <a:lnTo>
                    <a:pt x="0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36"/>
            <p:cNvSpPr>
              <a:spLocks noEditPoints="1"/>
            </p:cNvSpPr>
            <p:nvPr userDrawn="1"/>
          </p:nvSpPr>
          <p:spPr bwMode="auto">
            <a:xfrm>
              <a:off x="5717" y="975"/>
              <a:ext cx="244" cy="291"/>
            </a:xfrm>
            <a:custGeom>
              <a:avLst/>
              <a:gdLst>
                <a:gd name="T0" fmla="*/ 0 w 484"/>
                <a:gd name="T1" fmla="*/ 574 h 574"/>
                <a:gd name="T2" fmla="*/ 0 w 484"/>
                <a:gd name="T3" fmla="*/ 0 h 574"/>
                <a:gd name="T4" fmla="*/ 119 w 484"/>
                <a:gd name="T5" fmla="*/ 0 h 574"/>
                <a:gd name="T6" fmla="*/ 306 w 484"/>
                <a:gd name="T7" fmla="*/ 20 h 574"/>
                <a:gd name="T8" fmla="*/ 437 w 484"/>
                <a:gd name="T9" fmla="*/ 122 h 574"/>
                <a:gd name="T10" fmla="*/ 484 w 484"/>
                <a:gd name="T11" fmla="*/ 294 h 574"/>
                <a:gd name="T12" fmla="*/ 446 w 484"/>
                <a:gd name="T13" fmla="*/ 446 h 574"/>
                <a:gd name="T14" fmla="*/ 349 w 484"/>
                <a:gd name="T15" fmla="*/ 543 h 574"/>
                <a:gd name="T16" fmla="*/ 183 w 484"/>
                <a:gd name="T17" fmla="*/ 574 h 574"/>
                <a:gd name="T18" fmla="*/ 0 w 484"/>
                <a:gd name="T19" fmla="*/ 574 h 574"/>
                <a:gd name="T20" fmla="*/ 55 w 484"/>
                <a:gd name="T21" fmla="*/ 520 h 574"/>
                <a:gd name="T22" fmla="*/ 121 w 484"/>
                <a:gd name="T23" fmla="*/ 520 h 574"/>
                <a:gd name="T24" fmla="*/ 287 w 484"/>
                <a:gd name="T25" fmla="*/ 505 h 574"/>
                <a:gd name="T26" fmla="*/ 388 w 484"/>
                <a:gd name="T27" fmla="*/ 429 h 574"/>
                <a:gd name="T28" fmla="*/ 426 w 484"/>
                <a:gd name="T29" fmla="*/ 295 h 574"/>
                <a:gd name="T30" fmla="*/ 385 w 484"/>
                <a:gd name="T31" fmla="*/ 153 h 574"/>
                <a:gd name="T32" fmla="*/ 273 w 484"/>
                <a:gd name="T33" fmla="*/ 72 h 574"/>
                <a:gd name="T34" fmla="*/ 96 w 484"/>
                <a:gd name="T35" fmla="*/ 55 h 574"/>
                <a:gd name="T36" fmla="*/ 55 w 484"/>
                <a:gd name="T37" fmla="*/ 55 h 574"/>
                <a:gd name="T38" fmla="*/ 55 w 484"/>
                <a:gd name="T39" fmla="*/ 52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4" h="574">
                  <a:moveTo>
                    <a:pt x="0" y="574"/>
                  </a:moveTo>
                  <a:lnTo>
                    <a:pt x="0" y="0"/>
                  </a:lnTo>
                  <a:lnTo>
                    <a:pt x="119" y="0"/>
                  </a:lnTo>
                  <a:cubicBezTo>
                    <a:pt x="205" y="0"/>
                    <a:pt x="267" y="6"/>
                    <a:pt x="306" y="20"/>
                  </a:cubicBezTo>
                  <a:cubicBezTo>
                    <a:pt x="362" y="40"/>
                    <a:pt x="405" y="74"/>
                    <a:pt x="437" y="122"/>
                  </a:cubicBezTo>
                  <a:cubicBezTo>
                    <a:pt x="468" y="170"/>
                    <a:pt x="484" y="227"/>
                    <a:pt x="484" y="294"/>
                  </a:cubicBezTo>
                  <a:cubicBezTo>
                    <a:pt x="484" y="352"/>
                    <a:pt x="471" y="402"/>
                    <a:pt x="446" y="446"/>
                  </a:cubicBezTo>
                  <a:cubicBezTo>
                    <a:pt x="422" y="490"/>
                    <a:pt x="389" y="522"/>
                    <a:pt x="349" y="543"/>
                  </a:cubicBezTo>
                  <a:cubicBezTo>
                    <a:pt x="310" y="564"/>
                    <a:pt x="254" y="574"/>
                    <a:pt x="183" y="574"/>
                  </a:cubicBezTo>
                  <a:lnTo>
                    <a:pt x="0" y="574"/>
                  </a:lnTo>
                  <a:close/>
                  <a:moveTo>
                    <a:pt x="55" y="520"/>
                  </a:moveTo>
                  <a:lnTo>
                    <a:pt x="121" y="520"/>
                  </a:lnTo>
                  <a:cubicBezTo>
                    <a:pt x="201" y="520"/>
                    <a:pt x="256" y="515"/>
                    <a:pt x="287" y="505"/>
                  </a:cubicBezTo>
                  <a:cubicBezTo>
                    <a:pt x="330" y="491"/>
                    <a:pt x="364" y="466"/>
                    <a:pt x="388" y="429"/>
                  </a:cubicBezTo>
                  <a:cubicBezTo>
                    <a:pt x="413" y="393"/>
                    <a:pt x="426" y="348"/>
                    <a:pt x="426" y="295"/>
                  </a:cubicBezTo>
                  <a:cubicBezTo>
                    <a:pt x="426" y="239"/>
                    <a:pt x="412" y="192"/>
                    <a:pt x="385" y="153"/>
                  </a:cubicBezTo>
                  <a:cubicBezTo>
                    <a:pt x="359" y="113"/>
                    <a:pt x="321" y="86"/>
                    <a:pt x="273" y="72"/>
                  </a:cubicBezTo>
                  <a:cubicBezTo>
                    <a:pt x="237" y="61"/>
                    <a:pt x="178" y="55"/>
                    <a:pt x="96" y="55"/>
                  </a:cubicBezTo>
                  <a:lnTo>
                    <a:pt x="55" y="55"/>
                  </a:lnTo>
                  <a:lnTo>
                    <a:pt x="55" y="520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Rectangle 37"/>
            <p:cNvSpPr>
              <a:spLocks noChangeArrowheads="1"/>
            </p:cNvSpPr>
            <p:nvPr userDrawn="1"/>
          </p:nvSpPr>
          <p:spPr bwMode="auto">
            <a:xfrm>
              <a:off x="6013" y="975"/>
              <a:ext cx="28" cy="291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38"/>
            <p:cNvSpPr>
              <a:spLocks/>
            </p:cNvSpPr>
            <p:nvPr userDrawn="1"/>
          </p:nvSpPr>
          <p:spPr bwMode="auto">
            <a:xfrm>
              <a:off x="6095" y="967"/>
              <a:ext cx="284" cy="306"/>
            </a:xfrm>
            <a:custGeom>
              <a:avLst/>
              <a:gdLst>
                <a:gd name="T0" fmla="*/ 562 w 562"/>
                <a:gd name="T1" fmla="*/ 121 h 604"/>
                <a:gd name="T2" fmla="*/ 517 w 562"/>
                <a:gd name="T3" fmla="*/ 156 h 604"/>
                <a:gd name="T4" fmla="*/ 427 w 562"/>
                <a:gd name="T5" fmla="*/ 82 h 604"/>
                <a:gd name="T6" fmla="*/ 311 w 562"/>
                <a:gd name="T7" fmla="*/ 57 h 604"/>
                <a:gd name="T8" fmla="*/ 184 w 562"/>
                <a:gd name="T9" fmla="*/ 90 h 604"/>
                <a:gd name="T10" fmla="*/ 93 w 562"/>
                <a:gd name="T11" fmla="*/ 179 h 604"/>
                <a:gd name="T12" fmla="*/ 61 w 562"/>
                <a:gd name="T13" fmla="*/ 304 h 604"/>
                <a:gd name="T14" fmla="*/ 133 w 562"/>
                <a:gd name="T15" fmla="*/ 479 h 604"/>
                <a:gd name="T16" fmla="*/ 315 w 562"/>
                <a:gd name="T17" fmla="*/ 549 h 604"/>
                <a:gd name="T18" fmla="*/ 517 w 562"/>
                <a:gd name="T19" fmla="*/ 455 h 604"/>
                <a:gd name="T20" fmla="*/ 562 w 562"/>
                <a:gd name="T21" fmla="*/ 489 h 604"/>
                <a:gd name="T22" fmla="*/ 455 w 562"/>
                <a:gd name="T23" fmla="*/ 574 h 604"/>
                <a:gd name="T24" fmla="*/ 311 w 562"/>
                <a:gd name="T25" fmla="*/ 604 h 604"/>
                <a:gd name="T26" fmla="*/ 73 w 562"/>
                <a:gd name="T27" fmla="*/ 503 h 604"/>
                <a:gd name="T28" fmla="*/ 0 w 562"/>
                <a:gd name="T29" fmla="*/ 299 h 604"/>
                <a:gd name="T30" fmla="*/ 89 w 562"/>
                <a:gd name="T31" fmla="*/ 86 h 604"/>
                <a:gd name="T32" fmla="*/ 311 w 562"/>
                <a:gd name="T33" fmla="*/ 0 h 604"/>
                <a:gd name="T34" fmla="*/ 456 w 562"/>
                <a:gd name="T35" fmla="*/ 32 h 604"/>
                <a:gd name="T36" fmla="*/ 562 w 562"/>
                <a:gd name="T37" fmla="*/ 12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2" h="604">
                  <a:moveTo>
                    <a:pt x="562" y="121"/>
                  </a:moveTo>
                  <a:lnTo>
                    <a:pt x="517" y="156"/>
                  </a:lnTo>
                  <a:cubicBezTo>
                    <a:pt x="492" y="123"/>
                    <a:pt x="462" y="99"/>
                    <a:pt x="427" y="82"/>
                  </a:cubicBezTo>
                  <a:cubicBezTo>
                    <a:pt x="392" y="65"/>
                    <a:pt x="353" y="57"/>
                    <a:pt x="311" y="57"/>
                  </a:cubicBezTo>
                  <a:cubicBezTo>
                    <a:pt x="265" y="57"/>
                    <a:pt x="223" y="68"/>
                    <a:pt x="184" y="90"/>
                  </a:cubicBezTo>
                  <a:cubicBezTo>
                    <a:pt x="145" y="112"/>
                    <a:pt x="115" y="141"/>
                    <a:pt x="93" y="179"/>
                  </a:cubicBezTo>
                  <a:cubicBezTo>
                    <a:pt x="72" y="216"/>
                    <a:pt x="61" y="257"/>
                    <a:pt x="61" y="304"/>
                  </a:cubicBezTo>
                  <a:cubicBezTo>
                    <a:pt x="61" y="374"/>
                    <a:pt x="85" y="432"/>
                    <a:pt x="133" y="479"/>
                  </a:cubicBezTo>
                  <a:cubicBezTo>
                    <a:pt x="181" y="526"/>
                    <a:pt x="242" y="549"/>
                    <a:pt x="315" y="549"/>
                  </a:cubicBezTo>
                  <a:cubicBezTo>
                    <a:pt x="395" y="549"/>
                    <a:pt x="463" y="518"/>
                    <a:pt x="517" y="455"/>
                  </a:cubicBezTo>
                  <a:lnTo>
                    <a:pt x="562" y="489"/>
                  </a:lnTo>
                  <a:cubicBezTo>
                    <a:pt x="533" y="526"/>
                    <a:pt x="498" y="554"/>
                    <a:pt x="455" y="574"/>
                  </a:cubicBezTo>
                  <a:cubicBezTo>
                    <a:pt x="412" y="594"/>
                    <a:pt x="364" y="604"/>
                    <a:pt x="311" y="604"/>
                  </a:cubicBezTo>
                  <a:cubicBezTo>
                    <a:pt x="211" y="604"/>
                    <a:pt x="131" y="570"/>
                    <a:pt x="73" y="503"/>
                  </a:cubicBezTo>
                  <a:cubicBezTo>
                    <a:pt x="25" y="447"/>
                    <a:pt x="0" y="378"/>
                    <a:pt x="0" y="299"/>
                  </a:cubicBezTo>
                  <a:cubicBezTo>
                    <a:pt x="0" y="214"/>
                    <a:pt x="30" y="144"/>
                    <a:pt x="89" y="86"/>
                  </a:cubicBezTo>
                  <a:cubicBezTo>
                    <a:pt x="148" y="29"/>
                    <a:pt x="222" y="0"/>
                    <a:pt x="311" y="0"/>
                  </a:cubicBezTo>
                  <a:cubicBezTo>
                    <a:pt x="364" y="0"/>
                    <a:pt x="413" y="11"/>
                    <a:pt x="456" y="32"/>
                  </a:cubicBezTo>
                  <a:cubicBezTo>
                    <a:pt x="499" y="53"/>
                    <a:pt x="534" y="83"/>
                    <a:pt x="562" y="121"/>
                  </a:cubicBez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39"/>
            <p:cNvSpPr>
              <a:spLocks/>
            </p:cNvSpPr>
            <p:nvPr userDrawn="1"/>
          </p:nvSpPr>
          <p:spPr bwMode="auto">
            <a:xfrm>
              <a:off x="6408" y="975"/>
              <a:ext cx="159" cy="291"/>
            </a:xfrm>
            <a:custGeom>
              <a:avLst/>
              <a:gdLst>
                <a:gd name="T0" fmla="*/ 0 w 159"/>
                <a:gd name="T1" fmla="*/ 28 h 291"/>
                <a:gd name="T2" fmla="*/ 0 w 159"/>
                <a:gd name="T3" fmla="*/ 0 h 291"/>
                <a:gd name="T4" fmla="*/ 159 w 159"/>
                <a:gd name="T5" fmla="*/ 0 h 291"/>
                <a:gd name="T6" fmla="*/ 159 w 159"/>
                <a:gd name="T7" fmla="*/ 28 h 291"/>
                <a:gd name="T8" fmla="*/ 95 w 159"/>
                <a:gd name="T9" fmla="*/ 28 h 291"/>
                <a:gd name="T10" fmla="*/ 95 w 159"/>
                <a:gd name="T11" fmla="*/ 291 h 291"/>
                <a:gd name="T12" fmla="*/ 65 w 159"/>
                <a:gd name="T13" fmla="*/ 291 h 291"/>
                <a:gd name="T14" fmla="*/ 65 w 159"/>
                <a:gd name="T15" fmla="*/ 28 h 291"/>
                <a:gd name="T16" fmla="*/ 0 w 159"/>
                <a:gd name="T17" fmla="*/ 2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291">
                  <a:moveTo>
                    <a:pt x="0" y="28"/>
                  </a:moveTo>
                  <a:lnTo>
                    <a:pt x="0" y="0"/>
                  </a:lnTo>
                  <a:lnTo>
                    <a:pt x="159" y="0"/>
                  </a:lnTo>
                  <a:lnTo>
                    <a:pt x="159" y="28"/>
                  </a:lnTo>
                  <a:lnTo>
                    <a:pt x="95" y="28"/>
                  </a:lnTo>
                  <a:lnTo>
                    <a:pt x="95" y="291"/>
                  </a:lnTo>
                  <a:lnTo>
                    <a:pt x="65" y="291"/>
                  </a:lnTo>
                  <a:lnTo>
                    <a:pt x="65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Rectangle 40"/>
            <p:cNvSpPr>
              <a:spLocks noChangeArrowheads="1"/>
            </p:cNvSpPr>
            <p:nvPr userDrawn="1"/>
          </p:nvSpPr>
          <p:spPr bwMode="auto">
            <a:xfrm>
              <a:off x="6604" y="975"/>
              <a:ext cx="29" cy="291"/>
            </a:xfrm>
            <a:prstGeom prst="rect">
              <a:avLst/>
            </a:pr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41"/>
            <p:cNvSpPr>
              <a:spLocks noEditPoints="1"/>
            </p:cNvSpPr>
            <p:nvPr userDrawn="1"/>
          </p:nvSpPr>
          <p:spPr bwMode="auto">
            <a:xfrm>
              <a:off x="6688" y="967"/>
              <a:ext cx="305" cy="306"/>
            </a:xfrm>
            <a:custGeom>
              <a:avLst/>
              <a:gdLst>
                <a:gd name="T0" fmla="*/ 299 w 605"/>
                <a:gd name="T1" fmla="*/ 0 h 604"/>
                <a:gd name="T2" fmla="*/ 517 w 605"/>
                <a:gd name="T3" fmla="*/ 87 h 604"/>
                <a:gd name="T4" fmla="*/ 605 w 605"/>
                <a:gd name="T5" fmla="*/ 302 h 604"/>
                <a:gd name="T6" fmla="*/ 517 w 605"/>
                <a:gd name="T7" fmla="*/ 516 h 604"/>
                <a:gd name="T8" fmla="*/ 303 w 605"/>
                <a:gd name="T9" fmla="*/ 604 h 604"/>
                <a:gd name="T10" fmla="*/ 88 w 605"/>
                <a:gd name="T11" fmla="*/ 516 h 604"/>
                <a:gd name="T12" fmla="*/ 0 w 605"/>
                <a:gd name="T13" fmla="*/ 304 h 604"/>
                <a:gd name="T14" fmla="*/ 40 w 605"/>
                <a:gd name="T15" fmla="*/ 151 h 604"/>
                <a:gd name="T16" fmla="*/ 149 w 605"/>
                <a:gd name="T17" fmla="*/ 40 h 604"/>
                <a:gd name="T18" fmla="*/ 299 w 605"/>
                <a:gd name="T19" fmla="*/ 0 h 604"/>
                <a:gd name="T20" fmla="*/ 301 w 605"/>
                <a:gd name="T21" fmla="*/ 56 h 604"/>
                <a:gd name="T22" fmla="*/ 181 w 605"/>
                <a:gd name="T23" fmla="*/ 90 h 604"/>
                <a:gd name="T24" fmla="*/ 92 w 605"/>
                <a:gd name="T25" fmla="*/ 179 h 604"/>
                <a:gd name="T26" fmla="*/ 60 w 605"/>
                <a:gd name="T27" fmla="*/ 304 h 604"/>
                <a:gd name="T28" fmla="*/ 130 w 605"/>
                <a:gd name="T29" fmla="*/ 477 h 604"/>
                <a:gd name="T30" fmla="*/ 301 w 605"/>
                <a:gd name="T31" fmla="*/ 548 h 604"/>
                <a:gd name="T32" fmla="*/ 425 w 605"/>
                <a:gd name="T33" fmla="*/ 515 h 604"/>
                <a:gd name="T34" fmla="*/ 513 w 605"/>
                <a:gd name="T35" fmla="*/ 427 h 604"/>
                <a:gd name="T36" fmla="*/ 546 w 605"/>
                <a:gd name="T37" fmla="*/ 302 h 604"/>
                <a:gd name="T38" fmla="*/ 513 w 605"/>
                <a:gd name="T39" fmla="*/ 178 h 604"/>
                <a:gd name="T40" fmla="*/ 424 w 605"/>
                <a:gd name="T41" fmla="*/ 90 h 604"/>
                <a:gd name="T42" fmla="*/ 301 w 605"/>
                <a:gd name="T43" fmla="*/ 56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5" h="604">
                  <a:moveTo>
                    <a:pt x="299" y="0"/>
                  </a:moveTo>
                  <a:cubicBezTo>
                    <a:pt x="386" y="0"/>
                    <a:pt x="458" y="29"/>
                    <a:pt x="517" y="87"/>
                  </a:cubicBezTo>
                  <a:cubicBezTo>
                    <a:pt x="576" y="145"/>
                    <a:pt x="605" y="217"/>
                    <a:pt x="605" y="302"/>
                  </a:cubicBezTo>
                  <a:cubicBezTo>
                    <a:pt x="605" y="386"/>
                    <a:pt x="576" y="457"/>
                    <a:pt x="517" y="516"/>
                  </a:cubicBezTo>
                  <a:cubicBezTo>
                    <a:pt x="459" y="574"/>
                    <a:pt x="387" y="604"/>
                    <a:pt x="303" y="604"/>
                  </a:cubicBezTo>
                  <a:cubicBezTo>
                    <a:pt x="218" y="604"/>
                    <a:pt x="146" y="574"/>
                    <a:pt x="88" y="516"/>
                  </a:cubicBezTo>
                  <a:cubicBezTo>
                    <a:pt x="29" y="458"/>
                    <a:pt x="0" y="387"/>
                    <a:pt x="0" y="304"/>
                  </a:cubicBezTo>
                  <a:cubicBezTo>
                    <a:pt x="0" y="249"/>
                    <a:pt x="13" y="198"/>
                    <a:pt x="40" y="151"/>
                  </a:cubicBezTo>
                  <a:cubicBezTo>
                    <a:pt x="66" y="104"/>
                    <a:pt x="103" y="67"/>
                    <a:pt x="149" y="40"/>
                  </a:cubicBezTo>
                  <a:cubicBezTo>
                    <a:pt x="195" y="14"/>
                    <a:pt x="245" y="0"/>
                    <a:pt x="299" y="0"/>
                  </a:cubicBezTo>
                  <a:close/>
                  <a:moveTo>
                    <a:pt x="301" y="56"/>
                  </a:moveTo>
                  <a:cubicBezTo>
                    <a:pt x="259" y="56"/>
                    <a:pt x="219" y="67"/>
                    <a:pt x="181" y="90"/>
                  </a:cubicBezTo>
                  <a:cubicBezTo>
                    <a:pt x="143" y="112"/>
                    <a:pt x="113" y="142"/>
                    <a:pt x="92" y="179"/>
                  </a:cubicBezTo>
                  <a:cubicBezTo>
                    <a:pt x="70" y="217"/>
                    <a:pt x="60" y="258"/>
                    <a:pt x="60" y="304"/>
                  </a:cubicBezTo>
                  <a:cubicBezTo>
                    <a:pt x="60" y="373"/>
                    <a:pt x="83" y="430"/>
                    <a:pt x="130" y="477"/>
                  </a:cubicBezTo>
                  <a:cubicBezTo>
                    <a:pt x="178" y="524"/>
                    <a:pt x="235" y="548"/>
                    <a:pt x="301" y="548"/>
                  </a:cubicBezTo>
                  <a:cubicBezTo>
                    <a:pt x="346" y="548"/>
                    <a:pt x="387" y="537"/>
                    <a:pt x="425" y="515"/>
                  </a:cubicBezTo>
                  <a:cubicBezTo>
                    <a:pt x="463" y="494"/>
                    <a:pt x="492" y="464"/>
                    <a:pt x="513" y="427"/>
                  </a:cubicBezTo>
                  <a:cubicBezTo>
                    <a:pt x="535" y="389"/>
                    <a:pt x="546" y="348"/>
                    <a:pt x="546" y="302"/>
                  </a:cubicBezTo>
                  <a:cubicBezTo>
                    <a:pt x="546" y="256"/>
                    <a:pt x="535" y="215"/>
                    <a:pt x="513" y="178"/>
                  </a:cubicBezTo>
                  <a:cubicBezTo>
                    <a:pt x="492" y="141"/>
                    <a:pt x="463" y="112"/>
                    <a:pt x="424" y="90"/>
                  </a:cubicBezTo>
                  <a:cubicBezTo>
                    <a:pt x="385" y="67"/>
                    <a:pt x="345" y="56"/>
                    <a:pt x="301" y="56"/>
                  </a:cubicBez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Freeform 42"/>
            <p:cNvSpPr>
              <a:spLocks/>
            </p:cNvSpPr>
            <p:nvPr userDrawn="1"/>
          </p:nvSpPr>
          <p:spPr bwMode="auto">
            <a:xfrm>
              <a:off x="7052" y="975"/>
              <a:ext cx="227" cy="291"/>
            </a:xfrm>
            <a:custGeom>
              <a:avLst/>
              <a:gdLst>
                <a:gd name="T0" fmla="*/ 0 w 227"/>
                <a:gd name="T1" fmla="*/ 291 h 291"/>
                <a:gd name="T2" fmla="*/ 0 w 227"/>
                <a:gd name="T3" fmla="*/ 0 h 291"/>
                <a:gd name="T4" fmla="*/ 6 w 227"/>
                <a:gd name="T5" fmla="*/ 0 h 291"/>
                <a:gd name="T6" fmla="*/ 198 w 227"/>
                <a:gd name="T7" fmla="*/ 222 h 291"/>
                <a:gd name="T8" fmla="*/ 198 w 227"/>
                <a:gd name="T9" fmla="*/ 0 h 291"/>
                <a:gd name="T10" fmla="*/ 227 w 227"/>
                <a:gd name="T11" fmla="*/ 0 h 291"/>
                <a:gd name="T12" fmla="*/ 227 w 227"/>
                <a:gd name="T13" fmla="*/ 291 h 291"/>
                <a:gd name="T14" fmla="*/ 220 w 227"/>
                <a:gd name="T15" fmla="*/ 291 h 291"/>
                <a:gd name="T16" fmla="*/ 29 w 227"/>
                <a:gd name="T17" fmla="*/ 71 h 291"/>
                <a:gd name="T18" fmla="*/ 29 w 227"/>
                <a:gd name="T19" fmla="*/ 291 h 291"/>
                <a:gd name="T20" fmla="*/ 0 w 227"/>
                <a:gd name="T21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291">
                  <a:moveTo>
                    <a:pt x="0" y="291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8" y="222"/>
                  </a:lnTo>
                  <a:lnTo>
                    <a:pt x="198" y="0"/>
                  </a:lnTo>
                  <a:lnTo>
                    <a:pt x="227" y="0"/>
                  </a:lnTo>
                  <a:lnTo>
                    <a:pt x="227" y="291"/>
                  </a:lnTo>
                  <a:lnTo>
                    <a:pt x="220" y="291"/>
                  </a:lnTo>
                  <a:lnTo>
                    <a:pt x="29" y="71"/>
                  </a:lnTo>
                  <a:lnTo>
                    <a:pt x="29" y="291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43"/>
            <p:cNvSpPr>
              <a:spLocks/>
            </p:cNvSpPr>
            <p:nvPr userDrawn="1"/>
          </p:nvSpPr>
          <p:spPr bwMode="auto">
            <a:xfrm>
              <a:off x="7320" y="967"/>
              <a:ext cx="169" cy="306"/>
            </a:xfrm>
            <a:custGeom>
              <a:avLst/>
              <a:gdLst>
                <a:gd name="T0" fmla="*/ 0 w 336"/>
                <a:gd name="T1" fmla="*/ 482 h 604"/>
                <a:gd name="T2" fmla="*/ 49 w 336"/>
                <a:gd name="T3" fmla="*/ 453 h 604"/>
                <a:gd name="T4" fmla="*/ 168 w 336"/>
                <a:gd name="T5" fmla="*/ 548 h 604"/>
                <a:gd name="T6" fmla="*/ 222 w 336"/>
                <a:gd name="T7" fmla="*/ 534 h 604"/>
                <a:gd name="T8" fmla="*/ 261 w 336"/>
                <a:gd name="T9" fmla="*/ 498 h 604"/>
                <a:gd name="T10" fmla="*/ 274 w 336"/>
                <a:gd name="T11" fmla="*/ 450 h 604"/>
                <a:gd name="T12" fmla="*/ 255 w 336"/>
                <a:gd name="T13" fmla="*/ 393 h 604"/>
                <a:gd name="T14" fmla="*/ 156 w 336"/>
                <a:gd name="T15" fmla="*/ 301 h 604"/>
                <a:gd name="T16" fmla="*/ 67 w 336"/>
                <a:gd name="T17" fmla="*/ 223 h 604"/>
                <a:gd name="T18" fmla="*/ 36 w 336"/>
                <a:gd name="T19" fmla="*/ 135 h 604"/>
                <a:gd name="T20" fmla="*/ 54 w 336"/>
                <a:gd name="T21" fmla="*/ 67 h 604"/>
                <a:gd name="T22" fmla="*/ 105 w 336"/>
                <a:gd name="T23" fmla="*/ 18 h 604"/>
                <a:gd name="T24" fmla="*/ 176 w 336"/>
                <a:gd name="T25" fmla="*/ 0 h 604"/>
                <a:gd name="T26" fmla="*/ 251 w 336"/>
                <a:gd name="T27" fmla="*/ 20 h 604"/>
                <a:gd name="T28" fmla="*/ 326 w 336"/>
                <a:gd name="T29" fmla="*/ 94 h 604"/>
                <a:gd name="T30" fmla="*/ 280 w 336"/>
                <a:gd name="T31" fmla="*/ 130 h 604"/>
                <a:gd name="T32" fmla="*/ 224 w 336"/>
                <a:gd name="T33" fmla="*/ 73 h 604"/>
                <a:gd name="T34" fmla="*/ 175 w 336"/>
                <a:gd name="T35" fmla="*/ 59 h 604"/>
                <a:gd name="T36" fmla="*/ 118 w 336"/>
                <a:gd name="T37" fmla="*/ 81 h 604"/>
                <a:gd name="T38" fmla="*/ 96 w 336"/>
                <a:gd name="T39" fmla="*/ 133 h 604"/>
                <a:gd name="T40" fmla="*/ 103 w 336"/>
                <a:gd name="T41" fmla="*/ 169 h 604"/>
                <a:gd name="T42" fmla="*/ 132 w 336"/>
                <a:gd name="T43" fmla="*/ 207 h 604"/>
                <a:gd name="T44" fmla="*/ 206 w 336"/>
                <a:gd name="T45" fmla="*/ 265 h 604"/>
                <a:gd name="T46" fmla="*/ 309 w 336"/>
                <a:gd name="T47" fmla="*/ 363 h 604"/>
                <a:gd name="T48" fmla="*/ 336 w 336"/>
                <a:gd name="T49" fmla="*/ 449 h 604"/>
                <a:gd name="T50" fmla="*/ 289 w 336"/>
                <a:gd name="T51" fmla="*/ 558 h 604"/>
                <a:gd name="T52" fmla="*/ 173 w 336"/>
                <a:gd name="T53" fmla="*/ 604 h 604"/>
                <a:gd name="T54" fmla="*/ 78 w 336"/>
                <a:gd name="T55" fmla="*/ 576 h 604"/>
                <a:gd name="T56" fmla="*/ 0 w 336"/>
                <a:gd name="T57" fmla="*/ 482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6" h="604">
                  <a:moveTo>
                    <a:pt x="0" y="482"/>
                  </a:moveTo>
                  <a:lnTo>
                    <a:pt x="49" y="453"/>
                  </a:lnTo>
                  <a:cubicBezTo>
                    <a:pt x="83" y="516"/>
                    <a:pt x="123" y="548"/>
                    <a:pt x="168" y="548"/>
                  </a:cubicBezTo>
                  <a:cubicBezTo>
                    <a:pt x="187" y="548"/>
                    <a:pt x="205" y="543"/>
                    <a:pt x="222" y="534"/>
                  </a:cubicBezTo>
                  <a:cubicBezTo>
                    <a:pt x="239" y="525"/>
                    <a:pt x="252" y="513"/>
                    <a:pt x="261" y="498"/>
                  </a:cubicBezTo>
                  <a:cubicBezTo>
                    <a:pt x="270" y="483"/>
                    <a:pt x="274" y="467"/>
                    <a:pt x="274" y="450"/>
                  </a:cubicBezTo>
                  <a:cubicBezTo>
                    <a:pt x="274" y="431"/>
                    <a:pt x="268" y="412"/>
                    <a:pt x="255" y="393"/>
                  </a:cubicBezTo>
                  <a:cubicBezTo>
                    <a:pt x="237" y="368"/>
                    <a:pt x="204" y="337"/>
                    <a:pt x="156" y="301"/>
                  </a:cubicBezTo>
                  <a:cubicBezTo>
                    <a:pt x="108" y="265"/>
                    <a:pt x="78" y="239"/>
                    <a:pt x="67" y="223"/>
                  </a:cubicBezTo>
                  <a:cubicBezTo>
                    <a:pt x="46" y="196"/>
                    <a:pt x="36" y="166"/>
                    <a:pt x="36" y="135"/>
                  </a:cubicBezTo>
                  <a:cubicBezTo>
                    <a:pt x="36" y="110"/>
                    <a:pt x="42" y="87"/>
                    <a:pt x="54" y="67"/>
                  </a:cubicBezTo>
                  <a:cubicBezTo>
                    <a:pt x="66" y="46"/>
                    <a:pt x="83" y="30"/>
                    <a:pt x="105" y="18"/>
                  </a:cubicBezTo>
                  <a:cubicBezTo>
                    <a:pt x="126" y="6"/>
                    <a:pt x="150" y="0"/>
                    <a:pt x="176" y="0"/>
                  </a:cubicBezTo>
                  <a:cubicBezTo>
                    <a:pt x="203" y="0"/>
                    <a:pt x="228" y="7"/>
                    <a:pt x="251" y="20"/>
                  </a:cubicBezTo>
                  <a:cubicBezTo>
                    <a:pt x="275" y="34"/>
                    <a:pt x="300" y="58"/>
                    <a:pt x="326" y="94"/>
                  </a:cubicBezTo>
                  <a:lnTo>
                    <a:pt x="280" y="130"/>
                  </a:lnTo>
                  <a:cubicBezTo>
                    <a:pt x="258" y="101"/>
                    <a:pt x="240" y="82"/>
                    <a:pt x="224" y="73"/>
                  </a:cubicBezTo>
                  <a:cubicBezTo>
                    <a:pt x="209" y="64"/>
                    <a:pt x="193" y="59"/>
                    <a:pt x="175" y="59"/>
                  </a:cubicBezTo>
                  <a:cubicBezTo>
                    <a:pt x="151" y="59"/>
                    <a:pt x="132" y="67"/>
                    <a:pt x="118" y="81"/>
                  </a:cubicBezTo>
                  <a:cubicBezTo>
                    <a:pt x="103" y="95"/>
                    <a:pt x="96" y="112"/>
                    <a:pt x="96" y="133"/>
                  </a:cubicBezTo>
                  <a:cubicBezTo>
                    <a:pt x="96" y="145"/>
                    <a:pt x="98" y="157"/>
                    <a:pt x="103" y="169"/>
                  </a:cubicBezTo>
                  <a:cubicBezTo>
                    <a:pt x="109" y="181"/>
                    <a:pt x="118" y="193"/>
                    <a:pt x="132" y="207"/>
                  </a:cubicBezTo>
                  <a:cubicBezTo>
                    <a:pt x="140" y="214"/>
                    <a:pt x="164" y="234"/>
                    <a:pt x="206" y="265"/>
                  </a:cubicBezTo>
                  <a:cubicBezTo>
                    <a:pt x="256" y="301"/>
                    <a:pt x="290" y="334"/>
                    <a:pt x="309" y="363"/>
                  </a:cubicBezTo>
                  <a:cubicBezTo>
                    <a:pt x="327" y="391"/>
                    <a:pt x="336" y="420"/>
                    <a:pt x="336" y="449"/>
                  </a:cubicBezTo>
                  <a:cubicBezTo>
                    <a:pt x="336" y="491"/>
                    <a:pt x="320" y="527"/>
                    <a:pt x="289" y="558"/>
                  </a:cubicBezTo>
                  <a:cubicBezTo>
                    <a:pt x="257" y="588"/>
                    <a:pt x="219" y="604"/>
                    <a:pt x="173" y="604"/>
                  </a:cubicBezTo>
                  <a:cubicBezTo>
                    <a:pt x="138" y="604"/>
                    <a:pt x="107" y="594"/>
                    <a:pt x="78" y="576"/>
                  </a:cubicBezTo>
                  <a:cubicBezTo>
                    <a:pt x="50" y="557"/>
                    <a:pt x="24" y="526"/>
                    <a:pt x="0" y="482"/>
                  </a:cubicBezTo>
                  <a:close/>
                </a:path>
              </a:pathLst>
            </a:custGeom>
            <a:solidFill>
              <a:srgbClr val="F58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6" name="Freeform 5"/>
          <p:cNvSpPr>
            <a:spLocks noEditPoints="1"/>
          </p:cNvSpPr>
          <p:nvPr userDrawn="1"/>
        </p:nvSpPr>
        <p:spPr bwMode="auto">
          <a:xfrm>
            <a:off x="-771524" y="4153064"/>
            <a:ext cx="5199275" cy="4962362"/>
          </a:xfrm>
          <a:custGeom>
            <a:avLst/>
            <a:gdLst>
              <a:gd name="T0" fmla="*/ 0 w 1662"/>
              <a:gd name="T1" fmla="*/ 8 h 1564"/>
              <a:gd name="T2" fmla="*/ 553 w 1662"/>
              <a:gd name="T3" fmla="*/ 8 h 1564"/>
              <a:gd name="T4" fmla="*/ 828 w 1662"/>
              <a:gd name="T5" fmla="*/ 184 h 1564"/>
              <a:gd name="T6" fmla="*/ 969 w 1662"/>
              <a:gd name="T7" fmla="*/ 149 h 1564"/>
              <a:gd name="T8" fmla="*/ 839 w 1662"/>
              <a:gd name="T9" fmla="*/ 295 h 1564"/>
              <a:gd name="T10" fmla="*/ 628 w 1662"/>
              <a:gd name="T11" fmla="*/ 147 h 1564"/>
              <a:gd name="T12" fmla="*/ 208 w 1662"/>
              <a:gd name="T13" fmla="*/ 64 h 1564"/>
              <a:gd name="T14" fmla="*/ 108 w 1662"/>
              <a:gd name="T15" fmla="*/ 164 h 1564"/>
              <a:gd name="T16" fmla="*/ 193 w 1662"/>
              <a:gd name="T17" fmla="*/ 406 h 1564"/>
              <a:gd name="T18" fmla="*/ 598 w 1662"/>
              <a:gd name="T19" fmla="*/ 642 h 1564"/>
              <a:gd name="T20" fmla="*/ 439 w 1662"/>
              <a:gd name="T21" fmla="*/ 1326 h 1564"/>
              <a:gd name="T22" fmla="*/ 573 w 1662"/>
              <a:gd name="T23" fmla="*/ 1564 h 1564"/>
              <a:gd name="T24" fmla="*/ 0 w 1662"/>
              <a:gd name="T25" fmla="*/ 1564 h 1564"/>
              <a:gd name="T26" fmla="*/ 0 w 1662"/>
              <a:gd name="T27" fmla="*/ 8 h 1564"/>
              <a:gd name="T28" fmla="*/ 837 w 1662"/>
              <a:gd name="T29" fmla="*/ 979 h 1564"/>
              <a:gd name="T30" fmla="*/ 823 w 1662"/>
              <a:gd name="T31" fmla="*/ 1167 h 1564"/>
              <a:gd name="T32" fmla="*/ 850 w 1662"/>
              <a:gd name="T33" fmla="*/ 1262 h 1564"/>
              <a:gd name="T34" fmla="*/ 859 w 1662"/>
              <a:gd name="T35" fmla="*/ 1276 h 1564"/>
              <a:gd name="T36" fmla="*/ 863 w 1662"/>
              <a:gd name="T37" fmla="*/ 1258 h 1564"/>
              <a:gd name="T38" fmla="*/ 837 w 1662"/>
              <a:gd name="T39" fmla="*/ 979 h 1564"/>
              <a:gd name="T40" fmla="*/ 1657 w 1662"/>
              <a:gd name="T41" fmla="*/ 8 h 1564"/>
              <a:gd name="T42" fmla="*/ 1662 w 1662"/>
              <a:gd name="T43" fmla="*/ 8 h 1564"/>
              <a:gd name="T44" fmla="*/ 1662 w 1662"/>
              <a:gd name="T45" fmla="*/ 1564 h 1564"/>
              <a:gd name="T46" fmla="*/ 1066 w 1662"/>
              <a:gd name="T47" fmla="*/ 1564 h 1564"/>
              <a:gd name="T48" fmla="*/ 1102 w 1662"/>
              <a:gd name="T49" fmla="*/ 1531 h 1564"/>
              <a:gd name="T50" fmla="*/ 1244 w 1662"/>
              <a:gd name="T51" fmla="*/ 1089 h 1564"/>
              <a:gd name="T52" fmla="*/ 1066 w 1662"/>
              <a:gd name="T53" fmla="*/ 541 h 1564"/>
              <a:gd name="T54" fmla="*/ 1657 w 1662"/>
              <a:gd name="T55" fmla="*/ 8 h 1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62" h="1564">
                <a:moveTo>
                  <a:pt x="0" y="8"/>
                </a:moveTo>
                <a:lnTo>
                  <a:pt x="553" y="8"/>
                </a:lnTo>
                <a:cubicBezTo>
                  <a:pt x="604" y="111"/>
                  <a:pt x="705" y="184"/>
                  <a:pt x="828" y="184"/>
                </a:cubicBezTo>
                <a:cubicBezTo>
                  <a:pt x="880" y="184"/>
                  <a:pt x="927" y="171"/>
                  <a:pt x="969" y="149"/>
                </a:cubicBezTo>
                <a:cubicBezTo>
                  <a:pt x="924" y="196"/>
                  <a:pt x="880" y="245"/>
                  <a:pt x="839" y="295"/>
                </a:cubicBezTo>
                <a:cubicBezTo>
                  <a:pt x="772" y="240"/>
                  <a:pt x="698" y="189"/>
                  <a:pt x="628" y="147"/>
                </a:cubicBezTo>
                <a:cubicBezTo>
                  <a:pt x="513" y="79"/>
                  <a:pt x="340" y="0"/>
                  <a:pt x="208" y="64"/>
                </a:cubicBezTo>
                <a:cubicBezTo>
                  <a:pt x="164" y="85"/>
                  <a:pt x="130" y="120"/>
                  <a:pt x="108" y="164"/>
                </a:cubicBezTo>
                <a:cubicBezTo>
                  <a:pt x="58" y="257"/>
                  <a:pt x="82" y="376"/>
                  <a:pt x="193" y="406"/>
                </a:cubicBezTo>
                <a:cubicBezTo>
                  <a:pt x="337" y="444"/>
                  <a:pt x="484" y="539"/>
                  <a:pt x="598" y="642"/>
                </a:cubicBezTo>
                <a:cubicBezTo>
                  <a:pt x="486" y="844"/>
                  <a:pt x="390" y="1098"/>
                  <a:pt x="439" y="1326"/>
                </a:cubicBezTo>
                <a:cubicBezTo>
                  <a:pt x="459" y="1420"/>
                  <a:pt x="505" y="1504"/>
                  <a:pt x="573" y="1564"/>
                </a:cubicBezTo>
                <a:lnTo>
                  <a:pt x="0" y="1564"/>
                </a:lnTo>
                <a:lnTo>
                  <a:pt x="0" y="8"/>
                </a:lnTo>
                <a:close/>
                <a:moveTo>
                  <a:pt x="837" y="979"/>
                </a:moveTo>
                <a:cubicBezTo>
                  <a:pt x="822" y="1041"/>
                  <a:pt x="815" y="1106"/>
                  <a:pt x="823" y="1167"/>
                </a:cubicBezTo>
                <a:cubicBezTo>
                  <a:pt x="827" y="1199"/>
                  <a:pt x="835" y="1234"/>
                  <a:pt x="850" y="1262"/>
                </a:cubicBezTo>
                <a:cubicBezTo>
                  <a:pt x="852" y="1265"/>
                  <a:pt x="855" y="1271"/>
                  <a:pt x="859" y="1276"/>
                </a:cubicBezTo>
                <a:cubicBezTo>
                  <a:pt x="861" y="1269"/>
                  <a:pt x="862" y="1262"/>
                  <a:pt x="863" y="1258"/>
                </a:cubicBezTo>
                <a:cubicBezTo>
                  <a:pt x="879" y="1161"/>
                  <a:pt x="868" y="1067"/>
                  <a:pt x="837" y="979"/>
                </a:cubicBezTo>
                <a:close/>
                <a:moveTo>
                  <a:pt x="1657" y="8"/>
                </a:moveTo>
                <a:lnTo>
                  <a:pt x="1662" y="8"/>
                </a:lnTo>
                <a:lnTo>
                  <a:pt x="1662" y="1564"/>
                </a:lnTo>
                <a:lnTo>
                  <a:pt x="1066" y="1564"/>
                </a:lnTo>
                <a:cubicBezTo>
                  <a:pt x="1079" y="1554"/>
                  <a:pt x="1091" y="1542"/>
                  <a:pt x="1102" y="1531"/>
                </a:cubicBezTo>
                <a:cubicBezTo>
                  <a:pt x="1213" y="1413"/>
                  <a:pt x="1249" y="1246"/>
                  <a:pt x="1244" y="1089"/>
                </a:cubicBezTo>
                <a:cubicBezTo>
                  <a:pt x="1238" y="890"/>
                  <a:pt x="1177" y="704"/>
                  <a:pt x="1066" y="541"/>
                </a:cubicBezTo>
                <a:cubicBezTo>
                  <a:pt x="1228" y="336"/>
                  <a:pt x="1441" y="157"/>
                  <a:pt x="1657" y="8"/>
                </a:cubicBezTo>
                <a:close/>
              </a:path>
            </a:pathLst>
          </a:custGeom>
          <a:solidFill>
            <a:srgbClr val="0078BA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  <p:sp>
        <p:nvSpPr>
          <p:cNvPr id="17" name="Freeform 6"/>
          <p:cNvSpPr>
            <a:spLocks noEditPoints="1"/>
          </p:cNvSpPr>
          <p:nvPr userDrawn="1"/>
        </p:nvSpPr>
        <p:spPr bwMode="auto">
          <a:xfrm>
            <a:off x="-573221" y="1923952"/>
            <a:ext cx="8031296" cy="8229600"/>
          </a:xfrm>
          <a:custGeom>
            <a:avLst/>
            <a:gdLst>
              <a:gd name="T0" fmla="*/ 765 w 2570"/>
              <a:gd name="T1" fmla="*/ 302 h 2597"/>
              <a:gd name="T2" fmla="*/ 999 w 2570"/>
              <a:gd name="T3" fmla="*/ 556 h 2597"/>
              <a:gd name="T4" fmla="*/ 765 w 2570"/>
              <a:gd name="T5" fmla="*/ 811 h 2597"/>
              <a:gd name="T6" fmla="*/ 531 w 2570"/>
              <a:gd name="T7" fmla="*/ 556 h 2597"/>
              <a:gd name="T8" fmla="*/ 765 w 2570"/>
              <a:gd name="T9" fmla="*/ 302 h 2597"/>
              <a:gd name="T10" fmla="*/ 785 w 2570"/>
              <a:gd name="T11" fmla="*/ 1108 h 2597"/>
              <a:gd name="T12" fmla="*/ 2469 w 2570"/>
              <a:gd name="T13" fmla="*/ 11 h 2597"/>
              <a:gd name="T14" fmla="*/ 2559 w 2570"/>
              <a:gd name="T15" fmla="*/ 101 h 2597"/>
              <a:gd name="T16" fmla="*/ 2429 w 2570"/>
              <a:gd name="T17" fmla="*/ 232 h 2597"/>
              <a:gd name="T18" fmla="*/ 1620 w 2570"/>
              <a:gd name="T19" fmla="*/ 600 h 2597"/>
              <a:gd name="T20" fmla="*/ 907 w 2570"/>
              <a:gd name="T21" fmla="*/ 1242 h 2597"/>
              <a:gd name="T22" fmla="*/ 1104 w 2570"/>
              <a:gd name="T23" fmla="*/ 1795 h 2597"/>
              <a:gd name="T24" fmla="*/ 632 w 2570"/>
              <a:gd name="T25" fmla="*/ 1331 h 2597"/>
              <a:gd name="T26" fmla="*/ 149 w 2570"/>
              <a:gd name="T27" fmla="*/ 1034 h 2597"/>
              <a:gd name="T28" fmla="*/ 112 w 2570"/>
              <a:gd name="T29" fmla="*/ 903 h 2597"/>
              <a:gd name="T30" fmla="*/ 785 w 2570"/>
              <a:gd name="T31" fmla="*/ 1108 h 2597"/>
              <a:gd name="T32" fmla="*/ 760 w 2570"/>
              <a:gd name="T33" fmla="*/ 1487 h 2597"/>
              <a:gd name="T34" fmla="*/ 876 w 2570"/>
              <a:gd name="T35" fmla="*/ 1973 h 2597"/>
              <a:gd name="T36" fmla="*/ 760 w 2570"/>
              <a:gd name="T37" fmla="*/ 1487 h 2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70" h="2597">
                <a:moveTo>
                  <a:pt x="765" y="302"/>
                </a:moveTo>
                <a:cubicBezTo>
                  <a:pt x="894" y="302"/>
                  <a:pt x="999" y="416"/>
                  <a:pt x="999" y="556"/>
                </a:cubicBezTo>
                <a:cubicBezTo>
                  <a:pt x="999" y="697"/>
                  <a:pt x="894" y="811"/>
                  <a:pt x="765" y="811"/>
                </a:cubicBezTo>
                <a:cubicBezTo>
                  <a:pt x="636" y="811"/>
                  <a:pt x="531" y="697"/>
                  <a:pt x="531" y="556"/>
                </a:cubicBezTo>
                <a:cubicBezTo>
                  <a:pt x="531" y="416"/>
                  <a:pt x="636" y="302"/>
                  <a:pt x="765" y="302"/>
                </a:cubicBezTo>
                <a:close/>
                <a:moveTo>
                  <a:pt x="785" y="1108"/>
                </a:moveTo>
                <a:cubicBezTo>
                  <a:pt x="1205" y="572"/>
                  <a:pt x="1911" y="141"/>
                  <a:pt x="2469" y="11"/>
                </a:cubicBezTo>
                <a:cubicBezTo>
                  <a:pt x="2530" y="0"/>
                  <a:pt x="2570" y="40"/>
                  <a:pt x="2559" y="101"/>
                </a:cubicBezTo>
                <a:cubicBezTo>
                  <a:pt x="2548" y="162"/>
                  <a:pt x="2490" y="221"/>
                  <a:pt x="2429" y="232"/>
                </a:cubicBezTo>
                <a:cubicBezTo>
                  <a:pt x="2138" y="300"/>
                  <a:pt x="1899" y="414"/>
                  <a:pt x="1620" y="600"/>
                </a:cubicBezTo>
                <a:cubicBezTo>
                  <a:pt x="1277" y="829"/>
                  <a:pt x="1051" y="1047"/>
                  <a:pt x="907" y="1242"/>
                </a:cubicBezTo>
                <a:cubicBezTo>
                  <a:pt x="1023" y="1394"/>
                  <a:pt x="1097" y="1579"/>
                  <a:pt x="1104" y="1795"/>
                </a:cubicBezTo>
                <a:cubicBezTo>
                  <a:pt x="1130" y="2597"/>
                  <a:pt x="0" y="2387"/>
                  <a:pt x="632" y="1331"/>
                </a:cubicBezTo>
                <a:cubicBezTo>
                  <a:pt x="490" y="1189"/>
                  <a:pt x="309" y="1085"/>
                  <a:pt x="149" y="1034"/>
                </a:cubicBezTo>
                <a:cubicBezTo>
                  <a:pt x="97" y="1023"/>
                  <a:pt x="80" y="964"/>
                  <a:pt x="112" y="903"/>
                </a:cubicBezTo>
                <a:cubicBezTo>
                  <a:pt x="237" y="668"/>
                  <a:pt x="667" y="998"/>
                  <a:pt x="785" y="1108"/>
                </a:cubicBezTo>
                <a:close/>
                <a:moveTo>
                  <a:pt x="760" y="1487"/>
                </a:moveTo>
                <a:cubicBezTo>
                  <a:pt x="541" y="1967"/>
                  <a:pt x="835" y="2222"/>
                  <a:pt x="876" y="1973"/>
                </a:cubicBezTo>
                <a:cubicBezTo>
                  <a:pt x="905" y="1795"/>
                  <a:pt x="854" y="1629"/>
                  <a:pt x="760" y="1487"/>
                </a:cubicBezTo>
                <a:close/>
              </a:path>
            </a:pathLst>
          </a:custGeom>
          <a:solidFill>
            <a:srgbClr val="F58634">
              <a:alpha val="20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90940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827850"/>
            <a:ext cx="10515600" cy="27346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5498051" cy="140366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DB22-303D-4820-8504-5BD25D459F1F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F33-5601-4E65-971F-A67839A7D08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1181" y="4446623"/>
            <a:ext cx="5486400" cy="186284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76251" y="1509078"/>
            <a:ext cx="27432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476251" y="6037580"/>
            <a:ext cx="27432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1509078"/>
            <a:ext cx="10515600" cy="2743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4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6037580"/>
            <a:ext cx="5491701" cy="274320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74528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Content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83897"/>
            <a:ext cx="2628900" cy="5309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3897"/>
            <a:ext cx="7734300" cy="5309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3644F-4D4B-4E39-BB84-45B4D30F0AA4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C9F33-5601-4E65-971F-A67839A7D0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76251" y="365125"/>
            <a:ext cx="27432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476251" y="6037580"/>
            <a:ext cx="27432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838200" y="365125"/>
            <a:ext cx="8509488" cy="2743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4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838200" y="6037580"/>
            <a:ext cx="7315200" cy="274320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6486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4161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4161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8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059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46385"/>
            <a:ext cx="5157787" cy="65869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4561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46385"/>
            <a:ext cx="5183188" cy="65869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4561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6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4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0111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28800"/>
            <a:ext cx="6172200" cy="4141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28799"/>
            <a:ext cx="3932237" cy="4141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ontent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7"/>
            <a:ext cx="10515600" cy="41675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1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74B1-D2C3-4B6B-AD7A-F2E8D3F257B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3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3583"/>
            <a:ext cx="10515600" cy="1143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AF4774B1-D2C3-4B6B-AD7A-F2E8D3F257B0}" type="datetimeFigureOut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E0E45640-0C18-4AFE-8CDD-9C313DEC11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6251" y="1509078"/>
            <a:ext cx="27432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476251" y="6037580"/>
            <a:ext cx="27432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838200" y="1509078"/>
            <a:ext cx="8509488" cy="2743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4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838200" y="6037580"/>
            <a:ext cx="7315200" cy="274320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8749007" y="6400412"/>
            <a:ext cx="16979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ctr" defTabSz="685800" rtl="0" eaLnBrk="1" latinLnBrk="0" hangingPunct="1"/>
            <a:r>
              <a:rPr lang="en-US" sz="900" kern="1200" dirty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Human Predictions :: Public</a:t>
            </a:r>
          </a:p>
        </p:txBody>
      </p:sp>
    </p:spTree>
    <p:extLst>
      <p:ext uri="{BB962C8B-B14F-4D97-AF65-F5344CB8AC3E}">
        <p14:creationId xmlns:p14="http://schemas.microsoft.com/office/powerpoint/2010/main" val="395343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3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7"/>
            <a:ext cx="10515600" cy="4167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FDAC529-D3C1-43E8-86C1-8921F2EC598B}" type="datetime1">
              <a:rPr lang="en-US" smtClean="0"/>
              <a:t>5/25/2016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9AC9F33-5601-4E65-971F-A67839A7D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49007" y="6400412"/>
            <a:ext cx="16979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ctr" defTabSz="685800" rtl="0" eaLnBrk="1" latinLnBrk="0" hangingPunct="1"/>
            <a:r>
              <a:rPr lang="en-US" sz="900" kern="1200" dirty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Human Predictions :: Public</a:t>
            </a:r>
          </a:p>
        </p:txBody>
      </p:sp>
    </p:spTree>
    <p:extLst>
      <p:ext uri="{BB962C8B-B14F-4D97-AF65-F5344CB8AC3E}">
        <p14:creationId xmlns:p14="http://schemas.microsoft.com/office/powerpoint/2010/main" val="276793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PKNCA/" TargetMode="External"/><Relationship Id="rId2" Type="http://schemas.openxmlformats.org/officeDocument/2006/relationships/hyperlink" Target="https://github.com/billdenney/pknca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illdenney/pknca/tree/master/vignettes" TargetMode="External"/><Relationship Id="rId5" Type="http://schemas.openxmlformats.org/officeDocument/2006/relationships/hyperlink" Target="https://cran.r-project.org/web/packages/PKNCA/vignettes/" TargetMode="External"/><Relationship Id="rId4" Type="http://schemas.openxmlformats.org/officeDocument/2006/relationships/hyperlink" Target="mailto:wdenney@humanprediction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457200" indent="-457200" algn="l"/>
            <a:r>
              <a:rPr lang="en-US" dirty="0"/>
              <a:t>Introduction to PKNCA</a:t>
            </a:r>
            <a:br>
              <a:rPr lang="en-US" dirty="0"/>
            </a:br>
            <a:r>
              <a:rPr lang="en-US" sz="2800" dirty="0"/>
              <a:t>Automation of </a:t>
            </a:r>
            <a:r>
              <a:rPr lang="en-US" sz="2800" dirty="0" err="1"/>
              <a:t>Noncompartmental</a:t>
            </a:r>
            <a:r>
              <a:rPr lang="en-US" sz="2800" dirty="0"/>
              <a:t> Analysis in R</a:t>
            </a:r>
            <a:br>
              <a:rPr lang="en-US" sz="2800" dirty="0"/>
            </a:br>
            <a:r>
              <a:rPr lang="en-US" sz="2800" dirty="0"/>
              <a:t>(or Scripted NCA Made Easy)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25-May-2016</a:t>
            </a:r>
          </a:p>
          <a:p>
            <a:r>
              <a:rPr lang="en-US" dirty="0"/>
              <a:t>Bill Denney</a:t>
            </a:r>
            <a:br>
              <a:rPr lang="en-US" dirty="0"/>
            </a:br>
            <a:r>
              <a:rPr lang="en-US" dirty="0"/>
              <a:t>Human Predictions, LLC</a:t>
            </a:r>
          </a:p>
        </p:txBody>
      </p:sp>
    </p:spTree>
    <p:extLst>
      <p:ext uri="{BB962C8B-B14F-4D97-AF65-F5344CB8AC3E}">
        <p14:creationId xmlns:p14="http://schemas.microsoft.com/office/powerpoint/2010/main" val="428853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NCA</a:t>
            </a:r>
            <a:r>
              <a:rPr lang="en-US" dirty="0"/>
              <a:t> in 5(+3) Lines of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Load the PK concentration data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d.conc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"concentration.csv"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99007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Load the dosing data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"dose.csv"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99007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Create a concentration object. (Note that any number of grouping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levels is supporting; you are not restricted to this list.)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PKNCAconc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d.conc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concentration</a:t>
            </a:r>
            <a:r>
              <a:rPr lang="en-US" sz="14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sz="14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Create a dosing object.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PKNCAdose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d.dose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dose</a:t>
            </a:r>
            <a:r>
              <a:rPr lang="en-US" sz="14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4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sz="14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Combine the concentration and dosing information 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automatically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define the intervals for </a:t>
            </a:r>
            <a:r>
              <a:rPr lang="en-US" sz="1400" i="1" dirty="0" err="1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NCA</a:t>
            </a: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calculation and provide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doses for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calculations requiring dose.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PKNCAdata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my.conc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my.dose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Calculate the </a:t>
            </a:r>
            <a:r>
              <a:rPr lang="en-US" sz="1400" i="1" dirty="0" err="1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NCA</a:t>
            </a: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parameters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my.results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pk.nca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my.data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Summarize the results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my.results</a:t>
            </a:r>
            <a:r>
              <a:rPr lang="en-US" sz="14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68974"/>
            <a:ext cx="4572000" cy="248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71471"/>
            <a:ext cx="4572000" cy="248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reeform 5"/>
          <p:cNvSpPr/>
          <p:nvPr/>
        </p:nvSpPr>
        <p:spPr>
          <a:xfrm>
            <a:off x="3366390" y="4648200"/>
            <a:ext cx="3410643" cy="334692"/>
          </a:xfrm>
          <a:custGeom>
            <a:avLst/>
            <a:gdLst>
              <a:gd name="connsiteX0" fmla="*/ 8562 w 2157402"/>
              <a:gd name="connsiteY0" fmla="*/ 0 h 1051560"/>
              <a:gd name="connsiteX1" fmla="*/ 328602 w 2157402"/>
              <a:gd name="connsiteY1" fmla="*/ 746760 h 1051560"/>
              <a:gd name="connsiteX2" fmla="*/ 2157402 w 2157402"/>
              <a:gd name="connsiteY2" fmla="*/ 1051560 h 1051560"/>
              <a:gd name="connsiteX0" fmla="*/ 0 w 2148840"/>
              <a:gd name="connsiteY0" fmla="*/ 0 h 1051560"/>
              <a:gd name="connsiteX1" fmla="*/ 320040 w 2148840"/>
              <a:gd name="connsiteY1" fmla="*/ 746760 h 1051560"/>
              <a:gd name="connsiteX2" fmla="*/ 2148840 w 2148840"/>
              <a:gd name="connsiteY2" fmla="*/ 1051560 h 1051560"/>
              <a:gd name="connsiteX0" fmla="*/ 0 w 2148840"/>
              <a:gd name="connsiteY0" fmla="*/ 0 h 1051560"/>
              <a:gd name="connsiteX1" fmla="*/ 320040 w 2148840"/>
              <a:gd name="connsiteY1" fmla="*/ 746760 h 1051560"/>
              <a:gd name="connsiteX2" fmla="*/ 2148840 w 2148840"/>
              <a:gd name="connsiteY2" fmla="*/ 1051560 h 1051560"/>
              <a:gd name="connsiteX0" fmla="*/ 0 w 2148840"/>
              <a:gd name="connsiteY0" fmla="*/ 0 h 1051560"/>
              <a:gd name="connsiteX1" fmla="*/ 320040 w 2148840"/>
              <a:gd name="connsiteY1" fmla="*/ 746760 h 1051560"/>
              <a:gd name="connsiteX2" fmla="*/ 2148840 w 2148840"/>
              <a:gd name="connsiteY2" fmla="*/ 105156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8840" h="1051560">
                <a:moveTo>
                  <a:pt x="0" y="0"/>
                </a:moveTo>
                <a:cubicBezTo>
                  <a:pt x="5465" y="10686"/>
                  <a:pt x="84476" y="693751"/>
                  <a:pt x="320040" y="746760"/>
                </a:cubicBezTo>
                <a:cubicBezTo>
                  <a:pt x="678180" y="922020"/>
                  <a:pt x="1413510" y="986790"/>
                  <a:pt x="2148840" y="1051560"/>
                </a:cubicBezTo>
              </a:path>
            </a:pathLst>
          </a:custGeom>
          <a:noFill/>
          <a:ln w="508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828800"/>
            <a:ext cx="10896600" cy="41148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dirty="0">
                <a:solidFill>
                  <a:schemeClr val="tx1"/>
                </a:solidFill>
                <a:latin typeface="Century" panose="020406040505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133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Right Time for Open-Source NCA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NCA consortium drafting suggested NCA validation requirements</a:t>
            </a:r>
          </a:p>
          <a:p>
            <a:pPr lvl="1"/>
            <a:endParaRPr lang="en-US" dirty="0"/>
          </a:p>
          <a:p>
            <a:r>
              <a:rPr lang="en-US" dirty="0"/>
              <a:t>Data standards are becoming more prevalent</a:t>
            </a:r>
          </a:p>
          <a:p>
            <a:pPr lvl="1"/>
            <a:r>
              <a:rPr lang="en-US" dirty="0"/>
              <a:t>FDA requirement that studies run in CDISC/SDTM by 18-Dec-2016*</a:t>
            </a:r>
          </a:p>
          <a:p>
            <a:pPr lvl="1"/>
            <a:r>
              <a:rPr lang="en-US" dirty="0"/>
              <a:t>CDISC </a:t>
            </a:r>
            <a:r>
              <a:rPr lang="en-US" dirty="0" err="1"/>
              <a:t>ADaM</a:t>
            </a:r>
            <a:r>
              <a:rPr lang="en-US" dirty="0"/>
              <a:t> working group is standardizing NCA data set (ADNCA)</a:t>
            </a:r>
          </a:p>
          <a:p>
            <a:pPr lvl="2"/>
            <a:r>
              <a:rPr lang="en-US" dirty="0"/>
              <a:t>Based on </a:t>
            </a:r>
            <a:r>
              <a:rPr lang="en-US" dirty="0" err="1"/>
              <a:t>ADaM</a:t>
            </a:r>
            <a:r>
              <a:rPr lang="en-US" dirty="0"/>
              <a:t> Basic Data Structure</a:t>
            </a:r>
          </a:p>
          <a:p>
            <a:pPr lvl="2"/>
            <a:r>
              <a:rPr lang="en-US" dirty="0"/>
              <a:t>Internal draft complete; goal to deliver public draft in 2016</a:t>
            </a:r>
          </a:p>
          <a:p>
            <a:pPr lvl="1"/>
            <a:r>
              <a:rPr lang="en-US" dirty="0"/>
              <a:t>CDISC SDTM pharmacokinetic concentration (PC) and pharmacokinetic parameter (PP) domains have been standardized</a:t>
            </a:r>
          </a:p>
          <a:p>
            <a:r>
              <a:rPr lang="en-US" dirty="0"/>
              <a:t>NCA calculation methods are becoming better defined</a:t>
            </a:r>
            <a:endParaRPr lang="en-US" baseline="30000" dirty="0"/>
          </a:p>
          <a:p>
            <a:pPr lvl="1"/>
            <a:r>
              <a:rPr lang="en-US" dirty="0"/>
              <a:t>FDA/</a:t>
            </a:r>
            <a:r>
              <a:rPr lang="en-US" dirty="0" err="1"/>
              <a:t>PhUSE</a:t>
            </a:r>
            <a:r>
              <a:rPr lang="en-US" dirty="0"/>
              <a:t> CSS 2014 whitepaper on NCA calculations and recommended reporting</a:t>
            </a:r>
            <a:r>
              <a:rPr lang="en-US" baseline="30000" dirty="0"/>
              <a:t>†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6324600"/>
            <a:ext cx="731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/>
            <a:r>
              <a:rPr lang="en-US" sz="1000" dirty="0"/>
              <a:t>* http://www.fda.gov/forindustry/datastandards/studydatastandards/default.htm and http://www.fda.gov/downloads/Drugs/Guidances/UCM384686.pdf</a:t>
            </a:r>
          </a:p>
          <a:p>
            <a:pPr marL="119063" indent="-119063"/>
            <a:r>
              <a:rPr lang="en-US" sz="1000" dirty="0"/>
              <a:t>† http://www.phusewiki.org/wiki/images/e/ed/PhUSE_CSS_WhitePaper_PK_final_25March2014.pdf</a:t>
            </a:r>
          </a:p>
        </p:txBody>
      </p:sp>
    </p:spTree>
    <p:extLst>
      <p:ext uri="{BB962C8B-B14F-4D97-AF65-F5344CB8AC3E}">
        <p14:creationId xmlns:p14="http://schemas.microsoft.com/office/powerpoint/2010/main" val="421038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PKNCA do (and not do)?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Organizes</a:t>
            </a:r>
            <a:r>
              <a:rPr lang="en-US" dirty="0"/>
              <a:t> concentration/time and dose/time data</a:t>
            </a:r>
          </a:p>
          <a:p>
            <a:r>
              <a:rPr lang="en-US" b="1" dirty="0"/>
              <a:t>Predicts</a:t>
            </a:r>
            <a:r>
              <a:rPr lang="en-US" dirty="0"/>
              <a:t> what you most likely need from NCA parameters from the concentration and dosing data.</a:t>
            </a:r>
          </a:p>
          <a:p>
            <a:r>
              <a:rPr lang="en-US" b="1" dirty="0"/>
              <a:t>Allows user control</a:t>
            </a:r>
            <a:r>
              <a:rPr lang="en-US" dirty="0"/>
              <a:t> of all NCA parameter and summary calculations</a:t>
            </a:r>
          </a:p>
          <a:p>
            <a:pPr lvl="1"/>
            <a:r>
              <a:rPr lang="en-US" dirty="0"/>
              <a:t>If you want a type of control that it doesn’t allow, please make a feature request.</a:t>
            </a:r>
          </a:p>
          <a:p>
            <a:pPr lvl="1"/>
            <a:r>
              <a:rPr lang="en-US" dirty="0"/>
              <a:t>Does everything according to your business rules</a:t>
            </a:r>
          </a:p>
          <a:p>
            <a:r>
              <a:rPr lang="en-US" b="1" dirty="0"/>
              <a:t>Calculates</a:t>
            </a:r>
            <a:r>
              <a:rPr lang="en-US" dirty="0"/>
              <a:t> all (standard) NCA parameters</a:t>
            </a:r>
          </a:p>
          <a:p>
            <a:pPr lvl="1"/>
            <a:r>
              <a:rPr lang="en-US" dirty="0"/>
              <a:t>Targeting the SDTM PK parameter terms</a:t>
            </a:r>
          </a:p>
          <a:p>
            <a:r>
              <a:rPr lang="en-US" b="1" dirty="0"/>
              <a:t>Summarizes</a:t>
            </a:r>
            <a:r>
              <a:rPr lang="en-US" dirty="0"/>
              <a:t> the parameters</a:t>
            </a:r>
          </a:p>
          <a:p>
            <a:r>
              <a:rPr lang="en-US" dirty="0"/>
              <a:t>But it doesn’t…</a:t>
            </a:r>
          </a:p>
          <a:p>
            <a:pPr lvl="1"/>
            <a:r>
              <a:rPr lang="en-US" dirty="0"/>
              <a:t>Calculate statistics of your parameters (but, it’s a simple next step)</a:t>
            </a:r>
          </a:p>
          <a:p>
            <a:pPr lvl="1"/>
            <a:r>
              <a:rPr lang="en-US" dirty="0"/>
              <a:t>Have a graphical interface (yet)</a:t>
            </a:r>
          </a:p>
        </p:txBody>
      </p:sp>
    </p:spTree>
    <p:extLst>
      <p:ext uri="{BB962C8B-B14F-4D97-AF65-F5344CB8AC3E}">
        <p14:creationId xmlns:p14="http://schemas.microsoft.com/office/powerpoint/2010/main" val="405024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Features of PKNCA and Roadmap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9" y="1846385"/>
            <a:ext cx="5157787" cy="363415"/>
          </a:xfrm>
        </p:spPr>
        <p:txBody>
          <a:bodyPr/>
          <a:lstStyle/>
          <a:p>
            <a:r>
              <a:rPr lang="en-US" dirty="0"/>
              <a:t>Current (Version 0.7)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9" y="2209800"/>
            <a:ext cx="5157787" cy="37513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Calculate NCA parameters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C</a:t>
            </a:r>
            <a:r>
              <a:rPr lang="en-US" baseline="-25000" dirty="0" err="1"/>
              <a:t>max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max</a:t>
            </a:r>
            <a:r>
              <a:rPr lang="en-US" dirty="0"/>
              <a:t>, </a:t>
            </a:r>
            <a:r>
              <a:rPr lang="en-US" dirty="0" err="1"/>
              <a:t>AUC</a:t>
            </a:r>
            <a:r>
              <a:rPr lang="en-US" baseline="-25000" dirty="0" err="1"/>
              <a:t>last</a:t>
            </a:r>
            <a:r>
              <a:rPr lang="en-US" dirty="0"/>
              <a:t>, </a:t>
            </a:r>
            <a:r>
              <a:rPr lang="en-US" dirty="0" err="1"/>
              <a:t>AUC</a:t>
            </a:r>
            <a:r>
              <a:rPr lang="en-US" baseline="-25000" dirty="0" err="1"/>
              <a:t>inf</a:t>
            </a:r>
            <a:r>
              <a:rPr lang="en-US" dirty="0"/>
              <a:t>, AUMC, half-life, …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Only calculates the requested and required parameters</a:t>
            </a:r>
          </a:p>
          <a:p>
            <a:pPr>
              <a:lnSpc>
                <a:spcPct val="110000"/>
              </a:lnSpc>
            </a:pPr>
            <a:r>
              <a:rPr lang="en-US" dirty="0"/>
              <a:t>NCA-related calculations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Superposition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Concentration interpolation/extrapolation (with AUC methods)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Time to steady-state</a:t>
            </a:r>
          </a:p>
          <a:p>
            <a:pPr>
              <a:lnSpc>
                <a:spcPct val="110000"/>
              </a:lnSpc>
            </a:pPr>
            <a:r>
              <a:rPr lang="en-US" dirty="0"/>
              <a:t>Accept any input data, SDTM PP-ready output</a:t>
            </a:r>
          </a:p>
          <a:p>
            <a:pPr>
              <a:lnSpc>
                <a:spcPct val="110000"/>
              </a:lnSpc>
            </a:pPr>
            <a:r>
              <a:rPr lang="en-US" dirty="0"/>
              <a:t>Track PKNCA inputs to outputs</a:t>
            </a:r>
          </a:p>
          <a:p>
            <a:pPr>
              <a:lnSpc>
                <a:spcPct val="110000"/>
              </a:lnSpc>
            </a:pPr>
            <a:r>
              <a:rPr lang="en-US" dirty="0"/>
              <a:t>Tested and internally-validated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&gt;800 test cases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1" y="1846385"/>
            <a:ext cx="5183188" cy="363415"/>
          </a:xfrm>
        </p:spPr>
        <p:txBody>
          <a:bodyPr/>
          <a:lstStyle/>
          <a:p>
            <a:r>
              <a:rPr lang="en-US" dirty="0"/>
              <a:t>Future (by Version 1.0)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1" y="2209800"/>
            <a:ext cx="5183188" cy="3751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Version 0.7 features plus…</a:t>
            </a:r>
          </a:p>
          <a:p>
            <a:r>
              <a:rPr lang="en-US" dirty="0"/>
              <a:t>Clean concentration/time and dosing data</a:t>
            </a:r>
          </a:p>
          <a:p>
            <a:pPr lvl="1"/>
            <a:r>
              <a:rPr lang="en-US" dirty="0"/>
              <a:t>E.g. missing concentrations and time deviations</a:t>
            </a:r>
          </a:p>
          <a:p>
            <a:r>
              <a:rPr lang="en-US" dirty="0"/>
              <a:t>Track file read, data manipulations to tabular outputs</a:t>
            </a:r>
          </a:p>
          <a:p>
            <a:r>
              <a:rPr lang="en-US" dirty="0"/>
              <a:t>Improved prediction of desired parameters</a:t>
            </a:r>
          </a:p>
        </p:txBody>
      </p:sp>
    </p:spTree>
    <p:extLst>
      <p:ext uri="{BB962C8B-B14F-4D97-AF65-F5344CB8AC3E}">
        <p14:creationId xmlns:p14="http://schemas.microsoft.com/office/powerpoint/2010/main" val="262803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after the tutorial?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development copy of PKNCA from GitHub:</a:t>
            </a:r>
          </a:p>
          <a:p>
            <a:pPr lvl="1"/>
            <a:r>
              <a:rPr lang="en-US" dirty="0">
                <a:hlinkClick r:id="rId2"/>
              </a:rPr>
              <a:t>https://github.com/billdenney/pknca/</a:t>
            </a:r>
            <a:endParaRPr lang="en-US" dirty="0"/>
          </a:p>
          <a:p>
            <a:pPr lvl="1"/>
            <a:r>
              <a:rPr lang="en-US" dirty="0"/>
              <a:t>All development happens on GitHub</a:t>
            </a:r>
          </a:p>
          <a:p>
            <a:r>
              <a:rPr lang="en-US" dirty="0"/>
              <a:t>Get the released version of PKNCA from CRAN:</a:t>
            </a:r>
          </a:p>
          <a:p>
            <a:pPr lvl="1"/>
            <a:r>
              <a:rPr lang="en-US" dirty="0">
                <a:hlinkClick r:id="rId3"/>
              </a:rPr>
              <a:t>https://cran.r-project.org/web/packages/PKNCA/</a:t>
            </a:r>
            <a:r>
              <a:rPr lang="en-US" dirty="0"/>
              <a:t> </a:t>
            </a:r>
          </a:p>
          <a:p>
            <a:r>
              <a:rPr lang="en-US" dirty="0"/>
              <a:t>Ask a question now or later</a:t>
            </a:r>
          </a:p>
          <a:p>
            <a:pPr lvl="1"/>
            <a:r>
              <a:rPr lang="en-US" dirty="0">
                <a:hlinkClick r:id="rId4"/>
              </a:rPr>
              <a:t>wdenney@humanpredictions.com</a:t>
            </a:r>
            <a:endParaRPr lang="en-US" dirty="0"/>
          </a:p>
          <a:p>
            <a:r>
              <a:rPr lang="en-US" dirty="0"/>
              <a:t>Read the vignettes for how to use PKNCA</a:t>
            </a:r>
          </a:p>
          <a:p>
            <a:pPr lvl="1"/>
            <a:r>
              <a:rPr lang="en-US" dirty="0"/>
              <a:t>Presentations: </a:t>
            </a:r>
            <a:r>
              <a:rPr lang="en-US" dirty="0">
                <a:hlinkClick r:id="rId5"/>
              </a:rPr>
              <a:t>https://cran.r-project.org/web/packages/PKNCA/vignettes/</a:t>
            </a:r>
            <a:endParaRPr lang="en-US" dirty="0"/>
          </a:p>
          <a:p>
            <a:pPr lvl="1"/>
            <a:r>
              <a:rPr lang="en-US" dirty="0"/>
              <a:t>Examples of code: </a:t>
            </a:r>
            <a:r>
              <a:rPr lang="en-US" dirty="0">
                <a:hlinkClick r:id="rId6"/>
              </a:rPr>
              <a:t>https://github.com/billdenney/pknca/tree/master/vignettes</a:t>
            </a:r>
            <a:endParaRPr lang="en-US" dirty="0"/>
          </a:p>
          <a:p>
            <a:r>
              <a:rPr lang="en-US" dirty="0"/>
              <a:t>Contribute: It’s open source!</a:t>
            </a:r>
          </a:p>
          <a:p>
            <a:pPr lvl="1"/>
            <a:r>
              <a:rPr lang="en-US" dirty="0"/>
              <a:t>Data, code, test cases, documentation, requests…</a:t>
            </a:r>
          </a:p>
        </p:txBody>
      </p:sp>
    </p:spTree>
    <p:extLst>
      <p:ext uri="{BB962C8B-B14F-4D97-AF65-F5344CB8AC3E}">
        <p14:creationId xmlns:p14="http://schemas.microsoft.com/office/powerpoint/2010/main" val="338955353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Human Predictions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8BA"/>
      </a:accent1>
      <a:accent2>
        <a:srgbClr val="F58634"/>
      </a:accent2>
      <a:accent3>
        <a:srgbClr val="A5A5A5"/>
      </a:accent3>
      <a:accent4>
        <a:srgbClr val="85D3FF"/>
      </a:accent4>
      <a:accent5>
        <a:srgbClr val="F9BC8F"/>
      </a:accent5>
      <a:accent6>
        <a:srgbClr val="C9C9C9"/>
      </a:accent6>
      <a:hlink>
        <a:srgbClr val="0078BA"/>
      </a:hlink>
      <a:folHlink>
        <a:srgbClr val="0078B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uman Predictions-Working Together-summary-2016-05-06.pptx" id="{B7D3F326-3FF7-45E0-8A0F-30CC710656F6}" vid="{79107179-26D6-4D7F-AB8C-2676B6A38845}"/>
    </a:ext>
  </a:extLst>
</a:theme>
</file>

<file path=ppt/theme/theme2.xml><?xml version="1.0" encoding="utf-8"?>
<a:theme xmlns:a="http://schemas.openxmlformats.org/drawingml/2006/main" name="Title Slides">
  <a:themeElements>
    <a:clrScheme name="Human Predictions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8BA"/>
      </a:accent1>
      <a:accent2>
        <a:srgbClr val="F58634"/>
      </a:accent2>
      <a:accent3>
        <a:srgbClr val="A5A5A5"/>
      </a:accent3>
      <a:accent4>
        <a:srgbClr val="85D3FF"/>
      </a:accent4>
      <a:accent5>
        <a:srgbClr val="F9BC8F"/>
      </a:accent5>
      <a:accent6>
        <a:srgbClr val="C9C9C9"/>
      </a:accent6>
      <a:hlink>
        <a:srgbClr val="0078BA"/>
      </a:hlink>
      <a:folHlink>
        <a:srgbClr val="0078B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uman Predictions-Working Together-summary-2016-05-06.pptx" id="{B7D3F326-3FF7-45E0-8A0F-30CC710656F6}" vid="{9D1E7D5A-1606-414B-B300-04E3B1E219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Predictions</Template>
  <TotalTime>1628</TotalTime>
  <Words>537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</vt:lpstr>
      <vt:lpstr>Century Gothic</vt:lpstr>
      <vt:lpstr>Courier New</vt:lpstr>
      <vt:lpstr>Times New Roman</vt:lpstr>
      <vt:lpstr>Content Slides</vt:lpstr>
      <vt:lpstr>Title Slides</vt:lpstr>
      <vt:lpstr>Introduction to PKNCA Automation of Noncompartmental Analysis in R (or Scripted NCA Made Easy)</vt:lpstr>
      <vt:lpstr>NCA in 5(+3) Lines of R</vt:lpstr>
      <vt:lpstr>Any Questions?</vt:lpstr>
      <vt:lpstr>The Right Time for Open-Source NCA</vt:lpstr>
      <vt:lpstr>What does PKNCA do (and not do)?</vt:lpstr>
      <vt:lpstr>Specific Features of PKNCA and Roadmap</vt:lpstr>
      <vt:lpstr>What to do after the tutorial?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PKNCA: Scripted NCA Made Easy</dc:title>
  <dc:creator>Denney, William S.</dc:creator>
  <cp:lastModifiedBy>William Denney</cp:lastModifiedBy>
  <cp:revision>30</cp:revision>
  <dcterms:created xsi:type="dcterms:W3CDTF">2016-03-31T12:32:45Z</dcterms:created>
  <dcterms:modified xsi:type="dcterms:W3CDTF">2016-05-25T15:44:17Z</dcterms:modified>
</cp:coreProperties>
</file>