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PKNCA: Scripted </a:t>
            </a:r>
            <a:r>
              <a:rPr lang="en-US" dirty="0" err="1" smtClean="0"/>
              <a:t>NCA</a:t>
            </a:r>
            <a:r>
              <a:rPr lang="en-US" dirty="0" smtClean="0"/>
              <a:t>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31-March-2016</a:t>
            </a:r>
          </a:p>
          <a:p>
            <a:r>
              <a:rPr lang="en-US" dirty="0" smtClean="0"/>
              <a:t>Bill Denney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Concentration and Dose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combined, intervals can be automatically determined from concentration and dosing objects.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… or you can specify the intervals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my.intervals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(start=0, end=c(24,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auclast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aucinf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intervals=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my.intervals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And when combined, this is the time to set any non-default options</a:t>
            </a:r>
          </a:p>
          <a:p>
            <a:pPr marL="0" indent="0">
              <a:spcBef>
                <a:spcPts val="312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options=list(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first.tmax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1600" dirty="0" smtClean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You’ve done all the work– Get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One command does all the calculations,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</a:t>
            </a:r>
            <a:r>
              <a:rPr lang="en-US" dirty="0" smtClean="0"/>
              <a:t>ou can extract the individual measurements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my.results$result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nd summarize them.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66283"/>
              </p:ext>
            </p:extLst>
          </p:nvPr>
        </p:nvGraphicFramePr>
        <p:xfrm>
          <a:off x="4800600" y="3200400"/>
          <a:ext cx="37433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8"/>
                <a:gridCol w="430213"/>
                <a:gridCol w="771525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Subject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PPTESTCD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PPORRES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auclast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147.2347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cmax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10.5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1.12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tlast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24.37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lambda.z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0.048457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r.squared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4401"/>
              </p:ext>
            </p:extLst>
          </p:nvPr>
        </p:nvGraphicFramePr>
        <p:xfrm>
          <a:off x="1030941" y="4191000"/>
          <a:ext cx="7082119" cy="10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56"/>
                <a:gridCol w="473024"/>
                <a:gridCol w="1087386"/>
                <a:gridCol w="1175657"/>
                <a:gridCol w="1682699"/>
                <a:gridCol w="1087386"/>
                <a:gridCol w="1033411"/>
              </a:tblGrid>
              <a:tr h="35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dirty="0" smtClean="0">
                          <a:effectLst/>
                        </a:rPr>
                        <a:t>start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>
                          <a:effectLst/>
                        </a:rPr>
                        <a:t>end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auclast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cmax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tmax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half.life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aucinf</a:t>
                      </a:r>
                    </a:p>
                  </a:txBody>
                  <a:tcPr marL="45218" marR="45218" marT="45218" marB="45218" anchor="b"/>
                </a:tc>
              </a:tr>
              <a:tr h="350888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24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74.6 [24.3]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</a:tr>
              <a:tr h="136424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Inf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8.65 [17.0]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1.14 [0.630, 3.55]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8.18 [2.12]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115 [28.4]</a:t>
                      </a:r>
                    </a:p>
                  </a:txBody>
                  <a:tcPr marL="45218" marR="45218" marT="45218" marB="452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>
                <a:hlinkClick r:id="rId2"/>
              </a:rPr>
              <a:t>https://github.com/billdenney/pknca/</a:t>
            </a:r>
            <a:endParaRPr lang="en-US" dirty="0" smtClean="0"/>
          </a:p>
          <a:p>
            <a:pPr lvl="1"/>
            <a:r>
              <a:rPr lang="en-US" dirty="0" smtClean="0"/>
              <a:t>Development happens on GitHub</a:t>
            </a:r>
          </a:p>
          <a:p>
            <a:r>
              <a:rPr lang="en-US" dirty="0" err="1" smtClean="0"/>
              <a:t>CRAN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https://cran.r-project.org/web/packages/PKNCA/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Ask a question now or later</a:t>
            </a:r>
          </a:p>
          <a:p>
            <a:r>
              <a:rPr lang="en-US" dirty="0" smtClean="0"/>
              <a:t>Contribute: It’s open source!</a:t>
            </a:r>
          </a:p>
          <a:p>
            <a:pPr lvl="1"/>
            <a:r>
              <a:rPr lang="en-US" dirty="0" smtClean="0"/>
              <a:t>Data, code, test cases, documentation, requests…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NCA</a:t>
            </a:r>
            <a:r>
              <a:rPr lang="en-US" dirty="0" smtClean="0"/>
              <a:t> in 5(+3) Lines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Load the PK concentration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Load the dosing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Create a concentration object. (Note that any number of grouping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levels is supporting; you are not restricted to this list.)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Create a dosing object.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Combine the concentration and dosing information 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define the intervals for </a:t>
            </a:r>
            <a:r>
              <a:rPr lang="en-US" sz="1400" i="1" dirty="0" err="1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calculation and provide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doses for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calculations requiring dose.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Calculate the </a:t>
            </a:r>
            <a:r>
              <a:rPr lang="en-US" sz="1400" i="1" dirty="0" err="1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Summarize the results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PKNCA do (and not do)?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Organizes</a:t>
            </a:r>
            <a:r>
              <a:rPr lang="en-US" dirty="0" smtClean="0"/>
              <a:t> concentration/time and dose/time data</a:t>
            </a:r>
          </a:p>
          <a:p>
            <a:r>
              <a:rPr lang="en-US" b="1" dirty="0" smtClean="0"/>
              <a:t>Predicts</a:t>
            </a:r>
            <a:r>
              <a:rPr lang="en-US" dirty="0" smtClean="0"/>
              <a:t> what you most likely need from </a:t>
            </a:r>
            <a:r>
              <a:rPr lang="en-US" dirty="0" err="1" smtClean="0"/>
              <a:t>NCA</a:t>
            </a:r>
            <a:r>
              <a:rPr lang="en-US" dirty="0" smtClean="0"/>
              <a:t> parameters from the concentration and dosing data.</a:t>
            </a:r>
          </a:p>
          <a:p>
            <a:r>
              <a:rPr lang="en-US" b="1" dirty="0" smtClean="0"/>
              <a:t>Allows user control</a:t>
            </a:r>
            <a:r>
              <a:rPr lang="en-US" dirty="0" smtClean="0"/>
              <a:t> of all </a:t>
            </a:r>
            <a:r>
              <a:rPr lang="en-US" dirty="0" err="1" smtClean="0"/>
              <a:t>NCA</a:t>
            </a:r>
            <a:r>
              <a:rPr lang="en-US" dirty="0" smtClean="0"/>
              <a:t> parameter and summary calculations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f you want a type of control that it doesn’t allow, please make a feature request.</a:t>
            </a:r>
          </a:p>
          <a:p>
            <a:pPr lvl="1"/>
            <a:r>
              <a:rPr lang="en-US" sz="2600" dirty="0" smtClean="0"/>
              <a:t>Does everything according to your business rules</a:t>
            </a:r>
          </a:p>
          <a:p>
            <a:r>
              <a:rPr lang="en-US" b="1" dirty="0" smtClean="0"/>
              <a:t>Calculates</a:t>
            </a:r>
            <a:r>
              <a:rPr lang="en-US" dirty="0" smtClean="0"/>
              <a:t> all (standard) </a:t>
            </a:r>
            <a:r>
              <a:rPr lang="en-US" dirty="0" err="1" smtClean="0"/>
              <a:t>NCA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argeting almost all of the </a:t>
            </a:r>
            <a:r>
              <a:rPr lang="en-US" dirty="0" err="1" smtClean="0"/>
              <a:t>SDTM</a:t>
            </a:r>
            <a:r>
              <a:rPr lang="en-US" dirty="0" smtClean="0"/>
              <a:t> PK parameter terms</a:t>
            </a:r>
          </a:p>
          <a:p>
            <a:r>
              <a:rPr lang="en-US" b="1" dirty="0" smtClean="0"/>
              <a:t>Summarizes</a:t>
            </a:r>
            <a:r>
              <a:rPr lang="en-US" dirty="0" smtClean="0"/>
              <a:t> the parameters</a:t>
            </a:r>
          </a:p>
          <a:p>
            <a:r>
              <a:rPr lang="en-US" dirty="0" smtClean="0"/>
              <a:t>But it doesn’t…</a:t>
            </a:r>
          </a:p>
          <a:p>
            <a:pPr lvl="1"/>
            <a:r>
              <a:rPr lang="en-US" sz="2600" dirty="0" smtClean="0"/>
              <a:t>Calculate statistics of your parameters (but, it’s a simple next step)</a:t>
            </a:r>
          </a:p>
          <a:p>
            <a:pPr lvl="1"/>
            <a:r>
              <a:rPr lang="en-US" sz="2600" dirty="0" smtClean="0"/>
              <a:t>Have a graphical interface (yet)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502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Explanation…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are arranged similarly to </a:t>
            </a:r>
            <a:r>
              <a:rPr lang="en-US" dirty="0" err="1" smtClean="0"/>
              <a:t>SDTM</a:t>
            </a:r>
            <a:r>
              <a:rPr lang="en-US" dirty="0" smtClean="0"/>
              <a:t>, but PKNCA doesn’t require </a:t>
            </a:r>
            <a:r>
              <a:rPr lang="en-US" dirty="0" err="1" smtClean="0"/>
              <a:t>SDTM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PKNCAconc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PC.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PKNCAdose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EX.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PKNCAdata</a:t>
            </a:r>
            <a:r>
              <a:rPr lang="en-US" dirty="0" smtClean="0"/>
              <a:t> object is like </a:t>
            </a:r>
            <a:r>
              <a:rPr lang="en-US" dirty="0" err="1" smtClean="0"/>
              <a:t>ADaM</a:t>
            </a:r>
            <a:r>
              <a:rPr lang="en-US" dirty="0" smtClean="0"/>
              <a:t> </a:t>
            </a:r>
            <a:r>
              <a:rPr lang="en-US" dirty="0" err="1" smtClean="0"/>
              <a:t>ADPC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PKNCAresults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PKNCA Follows Your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PKNCA.options</a:t>
            </a:r>
            <a:r>
              <a:rPr lang="en-US" dirty="0" smtClean="0"/>
              <a:t> function lets you set all calculation options.</a:t>
            </a:r>
          </a:p>
          <a:p>
            <a:r>
              <a:rPr lang="en-US" dirty="0" smtClean="0"/>
              <a:t>When combining concentration and dosing data, PKNCA automatically determines the intervals to use and which parameters to calculate.</a:t>
            </a:r>
          </a:p>
          <a:p>
            <a:pPr lvl="1"/>
            <a:r>
              <a:rPr lang="en-US" dirty="0" smtClean="0"/>
              <a:t>You can override those intervals either before or after they are generated.</a:t>
            </a:r>
          </a:p>
          <a:p>
            <a:pPr lvl="1"/>
            <a:r>
              <a:rPr lang="en-US" dirty="0" smtClean="0"/>
              <a:t>Only the parameters requested and dependencies are calculated; it doesn’t calculate every parameter for every subject in every interval.</a:t>
            </a:r>
          </a:p>
          <a:p>
            <a:r>
              <a:rPr lang="en-US" dirty="0" smtClean="0"/>
              <a:t>PKNCA </a:t>
            </a:r>
            <a:r>
              <a:rPr lang="en-US" dirty="0" smtClean="0"/>
              <a:t>ensures reproducibility by </a:t>
            </a:r>
            <a:r>
              <a:rPr lang="en-US" dirty="0" smtClean="0"/>
              <a:t>storing the inputs, outputs, and decisions made by the user along with the computational environment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Interval Selection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572000" cy="24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35938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439238" y="3977640"/>
            <a:ext cx="2157402" cy="1051560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02" h="1051560">
                <a:moveTo>
                  <a:pt x="8562" y="0"/>
                </a:moveTo>
                <a:cubicBezTo>
                  <a:pt x="-10488" y="285750"/>
                  <a:pt x="-29538" y="571500"/>
                  <a:pt x="328602" y="746760"/>
                </a:cubicBezTo>
                <a:cubicBezTo>
                  <a:pt x="686742" y="922020"/>
                  <a:pt x="1422072" y="986790"/>
                  <a:pt x="2157402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Concentration Data into PKNCA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in your data however makes sense for you (load a .csv file, connect to a database, read from a webserver, …)</a:t>
            </a:r>
          </a:p>
          <a:p>
            <a:pPr marL="0" indent="0">
              <a:spcBef>
                <a:spcPts val="336"/>
              </a:spcBef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read.csv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Make a </a:t>
            </a:r>
            <a:r>
              <a:rPr lang="en-US" dirty="0" err="1" smtClean="0"/>
              <a:t>PKNCAconc</a:t>
            </a:r>
            <a:r>
              <a:rPr lang="en-US" dirty="0" smtClean="0"/>
              <a:t> object specifying the columns for concentration, time, and grouping factors.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Subject is automatically detected as the last grouping factor before a /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Dosing Data into PKNCA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for </a:t>
            </a:r>
            <a:r>
              <a:rPr lang="en-US" dirty="0" err="1" smtClean="0"/>
              <a:t>PKNCAconc</a:t>
            </a:r>
            <a:r>
              <a:rPr lang="en-US" dirty="0" smtClean="0"/>
              <a:t>, read the data in however works in your environment.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/>
          </a:p>
          <a:p>
            <a:r>
              <a:rPr lang="en-US" dirty="0" smtClean="0"/>
              <a:t>Indicate the dose amount, dosing time, and grouping factors.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/>
          </a:p>
          <a:p>
            <a:pPr lvl="1"/>
            <a:r>
              <a:rPr lang="en-US" dirty="0" smtClean="0"/>
              <a:t>The amount and time columns can be named anything, but the grouping factors must be a subset of the groups for </a:t>
            </a:r>
            <a:r>
              <a:rPr lang="en-US" dirty="0" err="1" smtClean="0"/>
              <a:t>PKNCAconc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4800" y="5440680"/>
            <a:ext cx="205740" cy="198120"/>
          </a:xfrm>
          <a:custGeom>
            <a:avLst/>
            <a:gdLst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89560"/>
              <a:gd name="connsiteX1" fmla="*/ 137160 w 350520"/>
              <a:gd name="connsiteY1" fmla="*/ 289560 h 289560"/>
              <a:gd name="connsiteX2" fmla="*/ 350520 w 35052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289560">
                <a:moveTo>
                  <a:pt x="0" y="182880"/>
                </a:moveTo>
                <a:cubicBezTo>
                  <a:pt x="77470" y="245110"/>
                  <a:pt x="71120" y="284480"/>
                  <a:pt x="83820" y="289560"/>
                </a:cubicBezTo>
                <a:cubicBezTo>
                  <a:pt x="142240" y="149860"/>
                  <a:pt x="189230" y="105410"/>
                  <a:pt x="29718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4800" y="5699760"/>
            <a:ext cx="137160" cy="137160"/>
            <a:chOff x="381000" y="5867400"/>
            <a:chExt cx="137160" cy="137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3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809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PKNCA: Scripted NCA Made Easy</vt:lpstr>
      <vt:lpstr>NCA in 5(+3) Lines of R</vt:lpstr>
      <vt:lpstr>Any Questions?</vt:lpstr>
      <vt:lpstr>What does PKNCA do (and not do)?</vt:lpstr>
      <vt:lpstr>A Bit More Explanation…</vt:lpstr>
      <vt:lpstr>PKNCA Follows Your Rules</vt:lpstr>
      <vt:lpstr>Automatic Interval Selection</vt:lpstr>
      <vt:lpstr>Putting Concentration Data into PKNCA</vt:lpstr>
      <vt:lpstr>Putting Dosing Data into PKNCA</vt:lpstr>
      <vt:lpstr>Combining Concentration and Dose Data</vt:lpstr>
      <vt:lpstr>You’ve done all the work– Get results!</vt:lpstr>
      <vt:lpstr>Where to go from here?</vt:lpstr>
      <vt:lpstr>Any Questions?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PKNCA: Scripted NCA Made Easy</dc:title>
  <dc:creator>Denney, William S.</dc:creator>
  <cp:lastModifiedBy>Denney, William S.</cp:lastModifiedBy>
  <cp:revision>14</cp:revision>
  <dcterms:created xsi:type="dcterms:W3CDTF">2016-03-31T12:32:45Z</dcterms:created>
  <dcterms:modified xsi:type="dcterms:W3CDTF">2016-04-01T13:09:56Z</dcterms:modified>
</cp:coreProperties>
</file>