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59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1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3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5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52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0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29E93-ECB9-4261-B20D-C25A6897D40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C11A-47B5-4193-B3D6-84EDC67416E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0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D783620-8F0F-43D7-98F5-409BB6332E02}"/>
              </a:ext>
            </a:extLst>
          </p:cNvPr>
          <p:cNvGrpSpPr/>
          <p:nvPr/>
        </p:nvGrpSpPr>
        <p:grpSpPr>
          <a:xfrm>
            <a:off x="853016" y="724705"/>
            <a:ext cx="2319618" cy="3745005"/>
            <a:chOff x="921112" y="1143000"/>
            <a:chExt cx="2319618" cy="3745005"/>
          </a:xfrm>
        </p:grpSpPr>
        <p:sp>
          <p:nvSpPr>
            <p:cNvPr id="6" name="Rechteck: abgerundete Ecken 9">
              <a:extLst>
                <a:ext uri="{FF2B5EF4-FFF2-40B4-BE49-F238E27FC236}">
                  <a16:creationId xmlns:a16="http://schemas.microsoft.com/office/drawing/2014/main" id="{889660C0-FFB7-4EEE-97A2-132EEAE89901}"/>
                </a:ext>
              </a:extLst>
            </p:cNvPr>
            <p:cNvSpPr/>
            <p:nvPr/>
          </p:nvSpPr>
          <p:spPr bwMode="auto">
            <a:xfrm>
              <a:off x="921112" y="1143000"/>
              <a:ext cx="2319618" cy="3745005"/>
            </a:xfrm>
            <a:prstGeom prst="roundRect">
              <a:avLst/>
            </a:prstGeom>
            <a:solidFill>
              <a:srgbClr val="FFC0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Management </a:t>
              </a:r>
              <a:r>
                <a:rPr kumimoji="0" lang="de-CH" sz="2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5FACB0E-1412-4101-83CC-A0E2A7FC2E82}"/>
                </a:ext>
              </a:extLst>
            </p:cNvPr>
            <p:cNvSpPr txBox="1"/>
            <p:nvPr/>
          </p:nvSpPr>
          <p:spPr>
            <a:xfrm>
              <a:off x="921112" y="2132014"/>
              <a:ext cx="23196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management_df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management_df_from_excel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check_management_df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arrange_management_df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plot_management_df</a:t>
              </a:r>
              <a:r>
                <a:rPr lang="en-GB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7DD6754-9FED-4E58-91BA-35F7F2ED8548}"/>
              </a:ext>
            </a:extLst>
          </p:cNvPr>
          <p:cNvGrpSpPr/>
          <p:nvPr/>
        </p:nvGrpSpPr>
        <p:grpSpPr>
          <a:xfrm>
            <a:off x="3582769" y="724705"/>
            <a:ext cx="2319618" cy="5540187"/>
            <a:chOff x="3650865" y="1143000"/>
            <a:chExt cx="2319618" cy="5540187"/>
          </a:xfrm>
        </p:grpSpPr>
        <p:sp>
          <p:nvSpPr>
            <p:cNvPr id="9" name="Rechteck: abgerundete Ecken 10">
              <a:extLst>
                <a:ext uri="{FF2B5EF4-FFF2-40B4-BE49-F238E27FC236}">
                  <a16:creationId xmlns:a16="http://schemas.microsoft.com/office/drawing/2014/main" id="{6F06B93A-BA7F-4B62-A747-5E8F31D74C3B}"/>
                </a:ext>
              </a:extLst>
            </p:cNvPr>
            <p:cNvSpPr/>
            <p:nvPr/>
          </p:nvSpPr>
          <p:spPr bwMode="auto">
            <a:xfrm>
              <a:off x="3650865" y="1143000"/>
              <a:ext cx="2319618" cy="5540187"/>
            </a:xfrm>
            <a:prstGeom prst="round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CH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Main </a:t>
              </a:r>
              <a:r>
                <a:rPr lang="de-CH" sz="24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functions</a:t>
              </a: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1E2E538-C0EE-4715-9FA1-966A0E30BC18}"/>
                </a:ext>
              </a:extLst>
            </p:cNvPr>
            <p:cNvSpPr txBox="1"/>
            <p:nvPr/>
          </p:nvSpPr>
          <p:spPr>
            <a:xfrm>
              <a:off x="3834544" y="2132014"/>
              <a:ext cx="1996888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calculate_indicators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calculate_indicators_by_crop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indicators_by_date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C_input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N_input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tillage_intensity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soil_cover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plant_diversity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productivity_indicator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count_pesticide_applications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95484B03-73EA-4C04-8D12-E56641BFCF11}"/>
              </a:ext>
            </a:extLst>
          </p:cNvPr>
          <p:cNvSpPr txBox="1"/>
          <p:nvPr/>
        </p:nvSpPr>
        <p:spPr>
          <a:xfrm>
            <a:off x="3988205" y="5973207"/>
            <a:ext cx="1508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700" dirty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700" dirty="0" err="1">
                <a:latin typeface="Arial" panose="020B0604020202020204" pitchFamily="34" charset="0"/>
                <a:cs typeface="Arial" panose="020B0604020202020204" pitchFamily="34" charset="0"/>
              </a:rPr>
              <a:t>take</a:t>
            </a:r>
            <a:r>
              <a:rPr lang="de-CH" sz="7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700" dirty="0" err="1">
                <a:latin typeface="Arial" panose="020B0604020202020204" pitchFamily="34" charset="0"/>
                <a:cs typeface="Arial" panose="020B0604020202020204" pitchFamily="34" charset="0"/>
              </a:rPr>
              <a:t>managment_df</a:t>
            </a:r>
            <a:r>
              <a:rPr lang="de-CH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7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CH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700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en-GB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1E352D4E-8DAB-4DC9-9184-15420B395218}"/>
              </a:ext>
            </a:extLst>
          </p:cNvPr>
          <p:cNvGrpSpPr/>
          <p:nvPr/>
        </p:nvGrpSpPr>
        <p:grpSpPr>
          <a:xfrm>
            <a:off x="6357149" y="724705"/>
            <a:ext cx="2319618" cy="5540187"/>
            <a:chOff x="6425245" y="1143000"/>
            <a:chExt cx="2319618" cy="5540187"/>
          </a:xfrm>
        </p:grpSpPr>
        <p:sp>
          <p:nvSpPr>
            <p:cNvPr id="13" name="Rechteck: abgerundete Ecken 11">
              <a:extLst>
                <a:ext uri="{FF2B5EF4-FFF2-40B4-BE49-F238E27FC236}">
                  <a16:creationId xmlns:a16="http://schemas.microsoft.com/office/drawing/2014/main" id="{EAA50C32-14FE-4ACB-B99D-4963FD69C723}"/>
                </a:ext>
              </a:extLst>
            </p:cNvPr>
            <p:cNvSpPr/>
            <p:nvPr/>
          </p:nvSpPr>
          <p:spPr bwMode="auto">
            <a:xfrm>
              <a:off x="6425245" y="1143000"/>
              <a:ext cx="2319618" cy="5540187"/>
            </a:xfrm>
            <a:prstGeom prst="roundRect">
              <a:avLst/>
            </a:prstGeom>
            <a:solidFill>
              <a:srgbClr val="00B0F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Helper </a:t>
              </a:r>
              <a:r>
                <a:rPr kumimoji="0" lang="de-CH" sz="2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functions</a:t>
              </a: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5206324-292C-4DFB-8ACB-D9D731B395C4}"/>
                </a:ext>
              </a:extLst>
            </p:cNvPr>
            <p:cNvSpPr txBox="1"/>
            <p:nvPr/>
          </p:nvSpPr>
          <p:spPr>
            <a:xfrm>
              <a:off x="6586610" y="2132014"/>
              <a:ext cx="199688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C_input_crops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C_input_cover_crops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CN_input_amendments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STIR()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plant_cover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shannon_index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relative_yield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C369B8-DD40-41EE-94E5-AB2A4B66F53F}"/>
              </a:ext>
            </a:extLst>
          </p:cNvPr>
          <p:cNvGrpSpPr/>
          <p:nvPr/>
        </p:nvGrpSpPr>
        <p:grpSpPr>
          <a:xfrm>
            <a:off x="9086902" y="724705"/>
            <a:ext cx="2396026" cy="5591629"/>
            <a:chOff x="9154998" y="1143000"/>
            <a:chExt cx="2396026" cy="5591629"/>
          </a:xfrm>
        </p:grpSpPr>
        <p:sp>
          <p:nvSpPr>
            <p:cNvPr id="16" name="Rechteck: abgerundete Ecken 12">
              <a:extLst>
                <a:ext uri="{FF2B5EF4-FFF2-40B4-BE49-F238E27FC236}">
                  <a16:creationId xmlns:a16="http://schemas.microsoft.com/office/drawing/2014/main" id="{F52AF551-194B-4FAD-A8C4-798301CBBC96}"/>
                </a:ext>
              </a:extLst>
            </p:cNvPr>
            <p:cNvSpPr/>
            <p:nvPr/>
          </p:nvSpPr>
          <p:spPr bwMode="auto">
            <a:xfrm>
              <a:off x="9154998" y="1143000"/>
              <a:ext cx="2319618" cy="55916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Reference </a:t>
              </a:r>
              <a:r>
                <a:rPr kumimoji="0" lang="de-CH" sz="2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52D4BC46-DD85-465F-8039-307333300165}"/>
                </a:ext>
              </a:extLst>
            </p:cNvPr>
            <p:cNvSpPr txBox="1"/>
            <p:nvPr/>
          </p:nvSpPr>
          <p:spPr>
            <a:xfrm>
              <a:off x="9231406" y="2132014"/>
              <a:ext cx="231961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C_input_crops_LOT.rda</a:t>
              </a:r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CN_input_amendments_LOT.rda</a:t>
              </a:r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STIR_value_LOT.rda</a:t>
              </a:r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plant_cover_LOT.rda</a:t>
              </a:r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EXAMPLE_data.rda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940E293-7D8F-4E94-BA2A-B2F5EC612B3A}"/>
              </a:ext>
            </a:extLst>
          </p:cNvPr>
          <p:cNvGrpSpPr/>
          <p:nvPr/>
        </p:nvGrpSpPr>
        <p:grpSpPr>
          <a:xfrm>
            <a:off x="853016" y="4604181"/>
            <a:ext cx="2319618" cy="1660712"/>
            <a:chOff x="921112" y="5022476"/>
            <a:chExt cx="2319618" cy="1660712"/>
          </a:xfrm>
        </p:grpSpPr>
        <p:sp>
          <p:nvSpPr>
            <p:cNvPr id="19" name="Rechteck: abgerundete Ecken 58">
              <a:extLst>
                <a:ext uri="{FF2B5EF4-FFF2-40B4-BE49-F238E27FC236}">
                  <a16:creationId xmlns:a16="http://schemas.microsoft.com/office/drawing/2014/main" id="{21B5E6C2-B498-4F0D-B7E8-22AE9C17271C}"/>
                </a:ext>
              </a:extLst>
            </p:cNvPr>
            <p:cNvSpPr/>
            <p:nvPr/>
          </p:nvSpPr>
          <p:spPr bwMode="auto">
            <a:xfrm>
              <a:off x="921112" y="5022476"/>
              <a:ext cx="2319618" cy="1660712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4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Supporting</a:t>
              </a:r>
              <a:endParaRPr lang="de-CH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CH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Docs</a:t>
              </a:r>
              <a:endParaRPr kumimoji="0" lang="en-GB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57AF350-C1AD-446D-84ED-A9D49DE99EF6}"/>
                </a:ext>
              </a:extLst>
            </p:cNvPr>
            <p:cNvSpPr txBox="1"/>
            <p:nvPr/>
          </p:nvSpPr>
          <p:spPr>
            <a:xfrm>
              <a:off x="921112" y="5937532"/>
              <a:ext cx="23196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XLSX </a:t>
              </a:r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management_df</a:t>
              </a:r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de-CH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Illustrated </a:t>
              </a:r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guide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de-CH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CH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operations</a:t>
              </a:r>
              <a:endParaRPr lang="en-GB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720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63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Agroscope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Heller Olivier</dc:creator>
  <cp:lastModifiedBy>Heller Olivier AGROSCOPE</cp:lastModifiedBy>
  <cp:revision>8</cp:revision>
  <dcterms:created xsi:type="dcterms:W3CDTF">2024-02-09T14:05:58Z</dcterms:created>
  <dcterms:modified xsi:type="dcterms:W3CDTF">2025-04-16T08:55:32Z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45c3252-146d-46f3-8062-82cd8c8d7e7d_Enabled">
    <vt:lpwstr>true</vt:lpwstr>
  </property>
  <property fmtid="{D5CDD505-2E9C-101B-9397-08002B2CF9AE}" pid="3" name="MSIP_Label_245c3252-146d-46f3-8062-82cd8c8d7e7d_SetDate">
    <vt:lpwstr>2025-02-17T09:51:14Z</vt:lpwstr>
  </property>
  <property fmtid="{D5CDD505-2E9C-101B-9397-08002B2CF9AE}" pid="4" name="MSIP_Label_245c3252-146d-46f3-8062-82cd8c8d7e7d_Method">
    <vt:lpwstr>Privileged</vt:lpwstr>
  </property>
  <property fmtid="{D5CDD505-2E9C-101B-9397-08002B2CF9AE}" pid="5" name="MSIP_Label_245c3252-146d-46f3-8062-82cd8c8d7e7d_Name">
    <vt:lpwstr>L1</vt:lpwstr>
  </property>
  <property fmtid="{D5CDD505-2E9C-101B-9397-08002B2CF9AE}" pid="6" name="MSIP_Label_245c3252-146d-46f3-8062-82cd8c8d7e7d_SiteId">
    <vt:lpwstr>6ae27add-8276-4a38-88c1-3a9c1f973767</vt:lpwstr>
  </property>
  <property fmtid="{D5CDD505-2E9C-101B-9397-08002B2CF9AE}" pid="7" name="MSIP_Label_245c3252-146d-46f3-8062-82cd8c8d7e7d_ActionId">
    <vt:lpwstr>89c2b5af-d2dc-4884-9db2-71e7cc6689b6</vt:lpwstr>
  </property>
  <property fmtid="{D5CDD505-2E9C-101B-9397-08002B2CF9AE}" pid="8" name="MSIP_Label_245c3252-146d-46f3-8062-82cd8c8d7e7d_ContentBits">
    <vt:lpwstr>0</vt:lpwstr>
  </property>
  <property fmtid="{D5CDD505-2E9C-101B-9397-08002B2CF9AE}" pid="9" name="MSIP_Label_245c3252-146d-46f3-8062-82cd8c8d7e7d_Tag">
    <vt:lpwstr>10, 0, 1, 1</vt:lpwstr>
  </property>
</Properties>
</file>