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5" r:id="rId2"/>
    <p:sldId id="308" r:id="rId3"/>
    <p:sldId id="310" r:id="rId4"/>
  </p:sldIdLst>
  <p:sldSz cx="11887200" cy="8229600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46">
          <p15:clr>
            <a:srgbClr val="A4A3A4"/>
          </p15:clr>
        </p15:guide>
        <p15:guide id="2" orient="horz" pos="676">
          <p15:clr>
            <a:srgbClr val="A4A3A4"/>
          </p15:clr>
        </p15:guide>
        <p15:guide id="3" orient="horz" pos="2859">
          <p15:clr>
            <a:srgbClr val="A4A3A4"/>
          </p15:clr>
        </p15:guide>
        <p15:guide id="4" orient="horz" pos="2095">
          <p15:clr>
            <a:srgbClr val="A4A3A4"/>
          </p15:clr>
        </p15:guide>
        <p15:guide id="5" orient="horz" pos="2084">
          <p15:clr>
            <a:srgbClr val="A4A3A4"/>
          </p15:clr>
        </p15:guide>
        <p15:guide id="6" orient="horz" pos="2627">
          <p15:clr>
            <a:srgbClr val="A4A3A4"/>
          </p15:clr>
        </p15:guide>
        <p15:guide id="7" orient="horz" pos="2738">
          <p15:clr>
            <a:srgbClr val="A4A3A4"/>
          </p15:clr>
        </p15:guide>
        <p15:guide id="8" pos="287">
          <p15:clr>
            <a:srgbClr val="A4A3A4"/>
          </p15:clr>
        </p15:guide>
        <p15:guide id="9" pos="5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FB547"/>
    <a:srgbClr val="F6750A"/>
    <a:srgbClr val="1B5B98"/>
    <a:srgbClr val="A6A6A6"/>
    <a:srgbClr val="1C5D9C"/>
    <a:srgbClr val="23A3FF"/>
    <a:srgbClr val="C30D3E"/>
    <a:srgbClr val="5F5E5F"/>
    <a:srgbClr val="D97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97" autoAdjust="0"/>
    <p:restoredTop sz="50000" autoAdjust="0"/>
  </p:normalViewPr>
  <p:slideViewPr>
    <p:cSldViewPr snapToGrid="0">
      <p:cViewPr>
        <p:scale>
          <a:sx n="90" d="100"/>
          <a:sy n="90" d="100"/>
        </p:scale>
        <p:origin x="-296" y="296"/>
      </p:cViewPr>
      <p:guideLst>
        <p:guide orient="horz" pos="5034"/>
        <p:guide orient="horz" pos="1081"/>
        <p:guide orient="horz" pos="4574"/>
        <p:guide orient="horz" pos="3352"/>
        <p:guide orient="horz" pos="3335"/>
        <p:guide orient="horz" pos="4204"/>
        <p:guide orient="horz" pos="4381"/>
        <p:guide pos="374"/>
        <p:guide pos="73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7029-21FD-0E45-9B18-FF3DD5B31417}" type="datetimeFigureOut">
              <a:rPr lang="en-US" smtClean="0">
                <a:latin typeface="Helvetica"/>
              </a:rPr>
              <a:t>3/11/19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E576B-9268-014E-81E5-DE49DD909E4F}" type="slidenum">
              <a:rPr lang="en-US" smtClean="0">
                <a:latin typeface="Helvetica"/>
              </a:rPr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9002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9BBF7E23-A315-CF44-AB07-C8184967DF75}" type="datetimeFigureOut">
              <a:rPr lang="en-US" smtClean="0"/>
              <a:pPr/>
              <a:t>3/11/19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66640C59-6104-9F4C-A003-E51441BAF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95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X_CMY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1" y="7210333"/>
            <a:ext cx="2003707" cy="682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1" y="4"/>
            <a:ext cx="11899086" cy="673713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620386"/>
            <a:ext cx="11887200" cy="183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94362" y="2670629"/>
            <a:ext cx="9901871" cy="1828800"/>
          </a:xfrm>
        </p:spPr>
        <p:txBody>
          <a:bodyPr anchor="b">
            <a:normAutofit/>
          </a:bodyPr>
          <a:lstStyle>
            <a:lvl1pPr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2027" y="4673609"/>
            <a:ext cx="9503569" cy="1348741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/>
          <a:srcRect b="26066"/>
          <a:stretch/>
        </p:blipFill>
        <p:spPr>
          <a:xfrm>
            <a:off x="2967817" y="7235573"/>
            <a:ext cx="2433286" cy="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um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"/>
            <a:ext cx="11897205" cy="80118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4362" y="2841387"/>
            <a:ext cx="8748360" cy="2568347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300" b="0" i="0" baseline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divider/bumper slide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570846" y="9811657"/>
            <a:ext cx="1448164" cy="13759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9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7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9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2" y="1841501"/>
            <a:ext cx="9901871" cy="5420981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3" y="1841503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544797" y="1841987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3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2" y="1841503"/>
            <a:ext cx="9901871" cy="49724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bulleted text</a:t>
            </a:r>
          </a:p>
          <a:p>
            <a:pPr lvl="1"/>
            <a:r>
              <a:rPr lang="en-US" dirty="0" smtClean="0"/>
              <a:t>Level two bullets</a:t>
            </a:r>
          </a:p>
          <a:p>
            <a:pPr lvl="2"/>
            <a:r>
              <a:rPr lang="en-US" dirty="0" smtClean="0"/>
              <a:t>Level three secondary bullets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" y="8001041"/>
            <a:ext cx="11903049" cy="242821"/>
            <a:chOff x="0" y="5042769"/>
            <a:chExt cx="6077347" cy="100731"/>
          </a:xfrm>
        </p:grpSpPr>
        <p:sp>
          <p:nvSpPr>
            <p:cNvPr id="4" name="Rectangle 3"/>
            <p:cNvSpPr/>
            <p:nvPr userDrawn="1"/>
          </p:nvSpPr>
          <p:spPr>
            <a:xfrm>
              <a:off x="99214" y="5042916"/>
              <a:ext cx="100584" cy="100584"/>
            </a:xfrm>
            <a:prstGeom prst="rect">
              <a:avLst/>
            </a:prstGeom>
            <a:solidFill>
              <a:srgbClr val="1C5D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5042916"/>
              <a:ext cx="100584" cy="100584"/>
            </a:xfrm>
            <a:prstGeom prst="rect">
              <a:avLst/>
            </a:prstGeom>
            <a:solidFill>
              <a:srgbClr val="0E33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98093" y="5042769"/>
              <a:ext cx="5879254" cy="100731"/>
            </a:xfrm>
            <a:prstGeom prst="rect">
              <a:avLst/>
            </a:prstGeom>
            <a:solidFill>
              <a:srgbClr val="0922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493067" y="8026400"/>
            <a:ext cx="1188720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fld id="{CF5EE2B4-9DBA-6849-8F7F-9E5D83453D7D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9" r:id="rId2"/>
    <p:sldLayoutId id="2147483665" r:id="rId3"/>
    <p:sldLayoutId id="2147483673" r:id="rId4"/>
    <p:sldLayoutId id="2147483674" r:id="rId5"/>
    <p:sldLayoutId id="2147483662" r:id="rId6"/>
    <p:sldLayoutId id="2147483672" r:id="rId7"/>
    <p:sldLayoutId id="214748365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536433" rtl="0" eaLnBrk="1" latinLnBrk="0" hangingPunct="1">
        <a:spcBef>
          <a:spcPct val="0"/>
        </a:spcBef>
        <a:buNone/>
        <a:defRPr sz="2300" b="1" i="0" kern="120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210476" indent="-210476" algn="l" defTabSz="536433" rtl="0" eaLnBrk="1" latinLnBrk="0" hangingPunct="1">
        <a:spcBef>
          <a:spcPts val="1408"/>
        </a:spcBef>
        <a:buClr>
          <a:srgbClr val="BD961F"/>
        </a:buClr>
        <a:buFont typeface="Wingdings" charset="2"/>
        <a:buChar char="§"/>
        <a:tabLst/>
        <a:defRPr sz="2000" kern="1200" baseline="0">
          <a:solidFill>
            <a:schemeClr val="tx1"/>
          </a:solidFill>
          <a:latin typeface="Helvetica"/>
          <a:ea typeface="+mn-ea"/>
          <a:cs typeface="Helvetica"/>
        </a:defRPr>
      </a:lvl1pPr>
      <a:lvl2pPr marL="469379" indent="-258904" algn="l" defTabSz="536433" rtl="0" eaLnBrk="1" latinLnBrk="0" hangingPunct="1">
        <a:spcBef>
          <a:spcPts val="704"/>
        </a:spcBef>
        <a:buClr>
          <a:schemeClr val="tx1">
            <a:lumMod val="60000"/>
            <a:lumOff val="40000"/>
          </a:schemeClr>
        </a:buClr>
        <a:buFont typeface="Helvetica" charset="0"/>
        <a:buChar char="−"/>
        <a:tabLst/>
        <a:defRPr sz="1800" kern="1200" baseline="0">
          <a:solidFill>
            <a:schemeClr val="tx1"/>
          </a:solidFill>
          <a:latin typeface="Helvetica"/>
          <a:ea typeface="+mn-ea"/>
          <a:cs typeface="Helvetica"/>
        </a:defRPr>
      </a:lvl2pPr>
      <a:lvl3pPr marL="730145" indent="-260766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 charset="0"/>
        <a:buChar char="•"/>
        <a:tabLst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674266" indent="-173224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735733" indent="-130383" algn="l" defTabSz="536433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3229746" y="2616818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05823" y="2387600"/>
            <a:ext cx="9921772" cy="2844800"/>
            <a:chOff x="838200" y="2387600"/>
            <a:chExt cx="9181084" cy="28448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4318000"/>
              <a:ext cx="2159000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1. Statistical model(s</a:t>
              </a:r>
              <a:r>
                <a:rPr lang="en-US" sz="1600" b="1" dirty="0" smtClean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94200" y="43180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2. Economic model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61300" y="43053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3. Decision analysis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41600" y="23876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Uncertainty analysis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V="1">
              <a:off x="1917700" y="3302000"/>
              <a:ext cx="1435100" cy="10160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0"/>
            </p:cNvCxnSpPr>
            <p:nvPr/>
          </p:nvCxnSpPr>
          <p:spPr>
            <a:xfrm>
              <a:off x="4216400" y="3289300"/>
              <a:ext cx="1256792" cy="10287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" idx="3"/>
              <a:endCxn id="13" idx="1"/>
            </p:cNvCxnSpPr>
            <p:nvPr/>
          </p:nvCxnSpPr>
          <p:spPr>
            <a:xfrm>
              <a:off x="2997200" y="4775200"/>
              <a:ext cx="1397000" cy="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3"/>
              <a:endCxn id="14" idx="1"/>
            </p:cNvCxnSpPr>
            <p:nvPr/>
          </p:nvCxnSpPr>
          <p:spPr>
            <a:xfrm flipV="1">
              <a:off x="6552184" y="4762500"/>
              <a:ext cx="1309116" cy="127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71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1994514" y="2618229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965216" y="2026580"/>
            <a:ext cx="9866786" cy="3614570"/>
            <a:chOff x="965216" y="2026580"/>
            <a:chExt cx="9866786" cy="3614570"/>
          </a:xfrm>
        </p:grpSpPr>
        <p:grpSp>
          <p:nvGrpSpPr>
            <p:cNvPr id="18" name="Group 17"/>
            <p:cNvGrpSpPr/>
            <p:nvPr/>
          </p:nvGrpSpPr>
          <p:grpSpPr>
            <a:xfrm>
              <a:off x="965216" y="2029389"/>
              <a:ext cx="2387676" cy="3608955"/>
              <a:chOff x="965216" y="2029389"/>
              <a:chExt cx="2387676" cy="360895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472232" y="2029389"/>
                <a:ext cx="1361360" cy="31285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accent2"/>
                    </a:solidFill>
                  </a:rPr>
                  <a:t>Estimation data         </a:t>
                </a: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965216" y="2686565"/>
                <a:ext cx="2387676" cy="2951779"/>
                <a:chOff x="5452681" y="1684760"/>
                <a:chExt cx="2387676" cy="2951779"/>
              </a:xfrm>
            </p:grpSpPr>
            <p:sp>
              <p:nvSpPr>
                <p:cNvPr id="123" name="TextBox 122"/>
                <p:cNvSpPr txBox="1"/>
                <p:nvPr/>
              </p:nvSpPr>
              <p:spPr>
                <a:xfrm>
                  <a:off x="5681890" y="1797642"/>
                  <a:ext cx="1952447" cy="2200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sz="1600" b="1" dirty="0"/>
                    <a:t>1</a:t>
                  </a:r>
                  <a:r>
                    <a:rPr lang="en-US" sz="1600" b="1" dirty="0" smtClean="0"/>
                    <a:t>. Parameterization</a:t>
                  </a:r>
                  <a:endParaRPr lang="en-US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5979441" y="2190281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Disease model(s) 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5976615" y="3019957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Utility model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987898" y="3877852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Cost model(s)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5452681" y="1684760"/>
                  <a:ext cx="2387676" cy="295177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21" idx="2"/>
                <a:endCxn id="127" idx="0"/>
              </p:cNvCxnSpPr>
              <p:nvPr/>
            </p:nvCxnSpPr>
            <p:spPr>
              <a:xfrm>
                <a:off x="2152912" y="2342243"/>
                <a:ext cx="6142" cy="344322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8444326" y="2686564"/>
              <a:ext cx="2387676" cy="2951779"/>
              <a:chOff x="8444326" y="2686564"/>
              <a:chExt cx="2387676" cy="295177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8954149" y="3570243"/>
                <a:ext cx="1361360" cy="5358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CEA</a:t>
                </a:r>
                <a:endParaRPr lang="en-US" sz="1000" b="1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965433" y="4569237"/>
                <a:ext cx="1361360" cy="535803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rgbClr val="FFFFFF"/>
                    </a:solidFill>
                  </a:rPr>
                  <a:t>MCDA</a:t>
                </a: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8444326" y="2686564"/>
                <a:ext cx="2387676" cy="2951779"/>
                <a:chOff x="2280414" y="4721198"/>
                <a:chExt cx="2387676" cy="2951779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2509623" y="4848189"/>
                  <a:ext cx="1980670" cy="3188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sz="1600" b="1" dirty="0"/>
                    <a:t>3</a:t>
                  </a:r>
                  <a:r>
                    <a:rPr lang="en-US" sz="1600" b="1" dirty="0" smtClean="0"/>
                    <a:t>. Decision analysis</a:t>
                  </a:r>
                  <a:endParaRPr lang="en-US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2280414" y="4721198"/>
                  <a:ext cx="2387676" cy="295177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4707598" y="2026580"/>
              <a:ext cx="2387676" cy="3614570"/>
              <a:chOff x="4806378" y="2054800"/>
              <a:chExt cx="2387676" cy="361457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806378" y="2717591"/>
                <a:ext cx="2387676" cy="2951779"/>
                <a:chOff x="2280414" y="4721198"/>
                <a:chExt cx="2387676" cy="2951779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2862411" y="4834079"/>
                  <a:ext cx="1229935" cy="287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sz="1600" b="1" dirty="0" smtClean="0"/>
                    <a:t>2. Simulation </a:t>
                  </a:r>
                  <a:endParaRPr lang="en-US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807174" y="5226719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Disease model(s) 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804348" y="6056395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Utility model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815631" y="6914290"/>
                  <a:ext cx="1361360" cy="535803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Cost model(s)</a:t>
                  </a:r>
                  <a:endParaRPr lang="en-US" sz="1000" b="1" dirty="0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0414" y="4721198"/>
                  <a:ext cx="2387676" cy="295177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5321853" y="2054800"/>
                <a:ext cx="1361360" cy="31285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accent2"/>
                    </a:solidFill>
                  </a:rPr>
                  <a:t>Input data         </a:t>
                </a:r>
              </a:p>
            </p:txBody>
          </p:sp>
          <p:cxnSp>
            <p:nvCxnSpPr>
              <p:cNvPr id="58" name="Straight Arrow Connector 57"/>
              <p:cNvCxnSpPr>
                <a:stCxn id="57" idx="2"/>
              </p:cNvCxnSpPr>
              <p:nvPr/>
            </p:nvCxnSpPr>
            <p:spPr>
              <a:xfrm>
                <a:off x="6002533" y="2367654"/>
                <a:ext cx="6142" cy="344322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>
              <a:stCxn id="127" idx="3"/>
              <a:endCxn id="31" idx="1"/>
            </p:cNvCxnSpPr>
            <p:nvPr/>
          </p:nvCxnSpPr>
          <p:spPr>
            <a:xfrm>
              <a:off x="3352892" y="4162455"/>
              <a:ext cx="1354706" cy="2806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1" idx="3"/>
              <a:endCxn id="53" idx="1"/>
            </p:cNvCxnSpPr>
            <p:nvPr/>
          </p:nvCxnSpPr>
          <p:spPr>
            <a:xfrm flipV="1">
              <a:off x="7095274" y="4162454"/>
              <a:ext cx="1349052" cy="280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0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3229746" y="2616818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569065" y="2370466"/>
            <a:ext cx="7815103" cy="3484545"/>
            <a:chOff x="1569065" y="2370466"/>
            <a:chExt cx="7815103" cy="3484545"/>
          </a:xfrm>
        </p:grpSpPr>
        <p:grpSp>
          <p:nvGrpSpPr>
            <p:cNvPr id="42" name="Group 41"/>
            <p:cNvGrpSpPr/>
            <p:nvPr/>
          </p:nvGrpSpPr>
          <p:grpSpPr>
            <a:xfrm>
              <a:off x="1569065" y="2511932"/>
              <a:ext cx="7815103" cy="3343079"/>
              <a:chOff x="2669764" y="2540152"/>
              <a:chExt cx="6016689" cy="2573768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2669764" y="2540152"/>
                <a:ext cx="2333178" cy="597176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1. Healthy</a:t>
                </a:r>
                <a:endParaRPr lang="en-US" sz="2000" b="1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20483" y="4515539"/>
                <a:ext cx="2332080" cy="598381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3</a:t>
                </a:r>
                <a:r>
                  <a:rPr lang="en-US" sz="2000" b="1" dirty="0" smtClean="0">
                    <a:solidFill>
                      <a:schemeClr val="bg1"/>
                    </a:solidFill>
                  </a:rPr>
                  <a:t>. </a:t>
                </a:r>
                <a:r>
                  <a:rPr lang="en-US" sz="2000" b="1" smtClean="0">
                    <a:solidFill>
                      <a:schemeClr val="bg1"/>
                    </a:solidFill>
                  </a:rPr>
                  <a:t>Dead</a:t>
                </a:r>
                <a:endParaRPr lang="en-US" sz="2000" b="1" dirty="0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54373" y="2571029"/>
                <a:ext cx="2332080" cy="598381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2. Sick</a:t>
                </a:r>
                <a:endParaRPr lang="en-US" sz="2000" b="1" dirty="0" smtClean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5017211" y="2698120"/>
                <a:ext cx="1354706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4992235" y="3045376"/>
                <a:ext cx="138293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5" idx="2"/>
              </p:cNvCxnSpPr>
              <p:nvPr/>
            </p:nvCxnSpPr>
            <p:spPr>
              <a:xfrm flipH="1">
                <a:off x="6082070" y="3169410"/>
                <a:ext cx="1438343" cy="131754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3" idx="2"/>
              </p:cNvCxnSpPr>
              <p:nvPr/>
            </p:nvCxnSpPr>
            <p:spPr>
              <a:xfrm>
                <a:off x="3836353" y="3137328"/>
                <a:ext cx="1808257" cy="1349621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5193043" y="2370466"/>
              <a:ext cx="564461" cy="253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λ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12</a:t>
              </a:r>
              <a:r>
                <a:rPr lang="en-US" sz="2000" dirty="0" smtClean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61993" y="2819173"/>
              <a:ext cx="564461" cy="253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λ</a:t>
              </a:r>
              <a:r>
                <a:rPr lang="en-US" sz="2000" baseline="-25000" dirty="0" smtClean="0"/>
                <a:t>21</a:t>
              </a:r>
              <a:r>
                <a:rPr lang="en-US" sz="2000" dirty="0" smtClean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13693" y="3902827"/>
              <a:ext cx="564461" cy="253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λ</a:t>
              </a:r>
              <a:r>
                <a:rPr lang="en-US" sz="2000" baseline="-25000" dirty="0" smtClean="0"/>
                <a:t>1</a:t>
              </a:r>
              <a:r>
                <a:rPr lang="en-US" sz="2000" baseline="-25000" dirty="0"/>
                <a:t>3</a:t>
              </a:r>
              <a:r>
                <a:rPr lang="en-US" sz="2000" dirty="0" smtClean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40488" y="3900018"/>
              <a:ext cx="564461" cy="2539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λ</a:t>
              </a:r>
              <a:r>
                <a:rPr lang="en-US" sz="2000" baseline="-25000" dirty="0"/>
                <a:t>2</a:t>
              </a:r>
              <a:r>
                <a:rPr lang="en-US" sz="2000" baseline="-25000" dirty="0" smtClean="0"/>
                <a:t>3</a:t>
              </a:r>
              <a:r>
                <a:rPr lang="en-US" sz="2000" dirty="0" smtClean="0">
                  <a:solidFill>
                    <a:schemeClr val="tx1"/>
                  </a:solidFill>
                </a:rPr>
                <a:t>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15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FV_PPT_template_16x9_V2">
  <a:themeElements>
    <a:clrScheme name="Custom 32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361655"/>
      </a:accent5>
      <a:accent6>
        <a:srgbClr val="596617"/>
      </a:accent6>
      <a:hlink>
        <a:srgbClr val="16426C"/>
      </a:hlink>
      <a:folHlink>
        <a:srgbClr val="791344"/>
      </a:folHlink>
    </a:clrScheme>
    <a:fontScheme name="Helvetica/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PFV_PPT_template_16x9_V2.potx</Template>
  <TotalTime>14508</TotalTime>
  <Words>82</Words>
  <Application>Microsoft Macintosh PowerPoint</Application>
  <PresentationFormat>Custom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PFV_PPT_template_16x9_V2</vt:lpstr>
      <vt:lpstr>PowerPoint Presentation</vt:lpstr>
      <vt:lpstr>PowerPoint Presentation</vt:lpstr>
      <vt:lpstr>PowerPoint Presentation</vt:lpstr>
    </vt:vector>
  </TitlesOfParts>
  <Company>THG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Deegan</dc:creator>
  <cp:lastModifiedBy>Devin Incerti</cp:lastModifiedBy>
  <cp:revision>491</cp:revision>
  <dcterms:created xsi:type="dcterms:W3CDTF">2014-12-05T18:34:48Z</dcterms:created>
  <dcterms:modified xsi:type="dcterms:W3CDTF">2019-03-11T13:48:16Z</dcterms:modified>
</cp:coreProperties>
</file>