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3"/>
  </p:normalViewPr>
  <p:slideViewPr>
    <p:cSldViewPr snapToGrid="0" snapToObjects="1">
      <p:cViewPr varScale="1">
        <p:scale>
          <a:sx n="97" d="100"/>
          <a:sy n="97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792F-E4EE-144D-9FB9-3C07835CC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FAB2C-4C96-5548-AFEA-FCA3FDA3E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CF7E-CED5-7F4A-93F1-9DEE6A6F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C97A-D9C4-AA40-89EE-6F109B0B1A7B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6A8A0-A288-A046-AEE8-70D9F969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93A48-C9E1-054E-9B49-24DBE34A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3091-6EB5-E447-ABE7-A858202BF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6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7068-A858-B244-8FAD-794EFB73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7D3D3-82D9-E84E-A502-BB60C11FA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11E55-9234-E142-B449-07C96421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C97A-D9C4-AA40-89EE-6F109B0B1A7B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04379-6443-F146-BEC2-4B952B18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927E-DC37-2B47-9F92-A5C14B61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3091-6EB5-E447-ABE7-A858202BF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4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350BE-E53A-AC47-BDA2-147DE1230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EB042-403A-D94B-90EA-5A5B93CCC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C57DE-1372-2F49-A0A2-118E7B0A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C97A-D9C4-AA40-89EE-6F109B0B1A7B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626FB-EF9B-C342-B389-1AFFBE25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ACED8-9EC4-B749-82BA-F0C09CAB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3091-6EB5-E447-ABE7-A858202BF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9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B2675-2222-1545-9BA9-D1294709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C33BC-5E22-9F4F-863A-5B9990001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1D1AB-978A-E34D-9330-47376A0F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C97A-D9C4-AA40-89EE-6F109B0B1A7B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00549-3102-C44E-BEF1-CA2F246D3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73B11-EF90-2F49-888F-A53BDBFA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3091-6EB5-E447-ABE7-A858202BF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026E-2E2C-5D4D-9FB0-15E0DB984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DBFC0-CB65-0042-8F58-C5FC6ECDE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7476C-8799-344B-A672-572E8C3D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C97A-D9C4-AA40-89EE-6F109B0B1A7B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AECA1-9978-F346-82AD-0E7E7610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544B7-E086-E547-A8FC-C8C3A7F2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3091-6EB5-E447-ABE7-A858202BF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4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B581-7FB0-CB4A-A843-4CD1D35A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33A70-CA3F-5849-92DE-17DE10301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BFF15-79A2-DE41-829E-14908EE92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1661C-A3D3-3846-9647-A1285AAB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C97A-D9C4-AA40-89EE-6F109B0B1A7B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6F3BE-415B-0144-82AC-37C1D242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7C6A2-27B0-1146-B64E-B7A4B670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3091-6EB5-E447-ABE7-A858202BF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7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09C9-D8B7-B64F-80DF-071A491A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CF401-74E0-A642-9E39-3B911ECD9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715FD-A31C-6A4E-96D2-8A59ED9D8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19E5C-4F61-074C-9660-D81A76C5C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ED417-25E0-4749-842F-7D2BCF21D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E0F1F1-09A5-8A45-BA00-66828749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C97A-D9C4-AA40-89EE-6F109B0B1A7B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5142DF-CC6E-B94B-ABBF-2772C7DF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DB6101-F76B-3F4B-9AC1-4C7E71FB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3091-6EB5-E447-ABE7-A858202BF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0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24C2-A9F6-5E4A-AAE1-BD8C00F6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C7CA9-6225-D445-9AD9-100FF1A7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C97A-D9C4-AA40-89EE-6F109B0B1A7B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3BD86-D68F-0B4A-82CF-46DA6058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7172-FE06-874B-87D7-CA4DDE98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3091-6EB5-E447-ABE7-A858202BF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7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71CBB8-730D-9149-8E24-F15AB1DA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C97A-D9C4-AA40-89EE-6F109B0B1A7B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49559-95FE-EF41-B557-9AA52A9A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E3076-3522-AD4E-915C-372C157C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3091-6EB5-E447-ABE7-A858202BF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4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D9F1-D0E8-E74F-A455-3C915E313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F06D9-D8DC-9B46-A032-DBBD05539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F8C3E-049D-6C4F-84CD-94DACA1A5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CEF56-344C-9D43-9018-056D8E09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C97A-D9C4-AA40-89EE-6F109B0B1A7B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CAC24-71B5-6445-981A-B5F0211C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64394-5142-9341-B591-2051B253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3091-6EB5-E447-ABE7-A858202BF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0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C3BB-01E9-CA4F-8BC1-2E9CD2E28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3A62A-0B04-9D47-BA88-7A8B1727A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77A23-0842-5D46-8491-C66F413B4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8A09D-62F2-2746-82D9-7EDA5355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1C97A-D9C4-AA40-89EE-6F109B0B1A7B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68BE0-5ECA-0440-BF29-F71A6FBD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6936E-4408-4D47-8DDE-52ECB114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A3091-6EB5-E447-ABE7-A858202BF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3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34126-635B-8045-A5D9-9DFC2782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31F08-815C-414E-8600-F5FE95011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E36B9-8B21-A94D-BC2E-CF8134190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1C97A-D9C4-AA40-89EE-6F109B0B1A7B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1FD4B-4A1F-4040-966D-D7C3013E4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4F868-59C5-AF4A-A0F4-D9FD4EEF3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A3091-6EB5-E447-ABE7-A858202BF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6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D8010F4C-DCB6-D54D-A726-551A909FE87B}"/>
              </a:ext>
            </a:extLst>
          </p:cNvPr>
          <p:cNvSpPr/>
          <p:nvPr/>
        </p:nvSpPr>
        <p:spPr>
          <a:xfrm>
            <a:off x="1125416" y="56975"/>
            <a:ext cx="9954418" cy="592236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6213" indent="-176213"/>
            <a:endParaRPr lang="en-US" sz="1400" b="1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FC27259-6781-E24F-B4E2-C1B24596AF48}"/>
              </a:ext>
            </a:extLst>
          </p:cNvPr>
          <p:cNvSpPr/>
          <p:nvPr/>
        </p:nvSpPr>
        <p:spPr>
          <a:xfrm>
            <a:off x="1207698" y="3296795"/>
            <a:ext cx="2264538" cy="15167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3" indent="-176213" algn="ctr"/>
            <a:r>
              <a:rPr lang="en-US" sz="14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Model choice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Regression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Support vector machine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Decision tree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Random forest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xgBoost</a:t>
            </a:r>
            <a:endParaRPr lang="en-US" sz="14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536001-64C7-4141-98AA-3E4526216D97}"/>
              </a:ext>
            </a:extLst>
          </p:cNvPr>
          <p:cNvSpPr/>
          <p:nvPr/>
        </p:nvSpPr>
        <p:spPr>
          <a:xfrm>
            <a:off x="3560173" y="1871419"/>
            <a:ext cx="4982383" cy="3200238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4288" indent="-14288"/>
            <a:endParaRPr lang="en-US" sz="14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C1244B0-B188-DC4D-87F8-7CEAB9241DBA}"/>
              </a:ext>
            </a:extLst>
          </p:cNvPr>
          <p:cNvSpPr/>
          <p:nvPr/>
        </p:nvSpPr>
        <p:spPr>
          <a:xfrm>
            <a:off x="3672945" y="2162420"/>
            <a:ext cx="4737090" cy="109121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4288" indent="-14288" algn="ctr"/>
            <a:r>
              <a:rPr lang="en-US" sz="14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Train/test data split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8441861-550C-B549-B6BB-5C3CB531CAAF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3214910" y="2708027"/>
            <a:ext cx="45803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FEAD48B-ACE8-034A-9832-050BCDFF27C3}"/>
              </a:ext>
            </a:extLst>
          </p:cNvPr>
          <p:cNvSpPr/>
          <p:nvPr/>
        </p:nvSpPr>
        <p:spPr>
          <a:xfrm>
            <a:off x="3752769" y="2556858"/>
            <a:ext cx="2799953" cy="5683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288" indent="-14288" algn="ctr"/>
            <a:r>
              <a:rPr lang="en-US" sz="14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Train data split </a:t>
            </a:r>
          </a:p>
          <a:p>
            <a:pPr marL="14288" indent="-14288" algn="ctr"/>
            <a:r>
              <a:rPr lang="en-US" sz="14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(80%)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4DBCC43-25CB-A346-B946-1BB4F4B67E67}"/>
              </a:ext>
            </a:extLst>
          </p:cNvPr>
          <p:cNvSpPr/>
          <p:nvPr/>
        </p:nvSpPr>
        <p:spPr>
          <a:xfrm>
            <a:off x="6685553" y="2542463"/>
            <a:ext cx="1605211" cy="5683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288" indent="-14288" algn="ctr"/>
            <a:r>
              <a:rPr lang="en-US" sz="14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Test data split (20%)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AE2D6FE-C009-AC49-8773-FCF6D30B7E8F}"/>
              </a:ext>
            </a:extLst>
          </p:cNvPr>
          <p:cNvSpPr/>
          <p:nvPr/>
        </p:nvSpPr>
        <p:spPr>
          <a:xfrm>
            <a:off x="3757089" y="3381357"/>
            <a:ext cx="2928465" cy="6896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288" indent="-14288" algn="ctr"/>
            <a:r>
              <a:rPr lang="en-US" sz="14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Find best model using </a:t>
            </a:r>
          </a:p>
          <a:p>
            <a:pPr marL="14288" indent="-14288" algn="ctr"/>
            <a:r>
              <a:rPr lang="en-US" sz="14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5-fold cross-validation (100x)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E87059-9F69-574A-B1C8-992EC85B83DD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5152746" y="3125236"/>
            <a:ext cx="68576" cy="256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D8AC8E-307D-B34A-A351-79723F1ADE7D}"/>
              </a:ext>
            </a:extLst>
          </p:cNvPr>
          <p:cNvCxnSpPr>
            <a:cxnSpLocks/>
            <a:stCxn id="58" idx="3"/>
            <a:endCxn id="61" idx="1"/>
          </p:cNvCxnSpPr>
          <p:nvPr/>
        </p:nvCxnSpPr>
        <p:spPr>
          <a:xfrm>
            <a:off x="6685554" y="3726180"/>
            <a:ext cx="188075" cy="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8CEBDF8-B015-904E-B50E-6A5A7FFA2B20}"/>
              </a:ext>
            </a:extLst>
          </p:cNvPr>
          <p:cNvSpPr/>
          <p:nvPr/>
        </p:nvSpPr>
        <p:spPr>
          <a:xfrm>
            <a:off x="6873629" y="3492182"/>
            <a:ext cx="1269167" cy="4696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288" indent="-14288" algn="ctr"/>
            <a:r>
              <a:rPr lang="en-US" sz="14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Best model</a:t>
            </a:r>
            <a:endParaRPr lang="en-US" sz="14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46AB593-981D-5748-979C-E9111DFF329F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7381606" y="3961874"/>
            <a:ext cx="126607" cy="272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84672BBD-4AD1-C44F-B8A4-568005E87FCD}"/>
              </a:ext>
            </a:extLst>
          </p:cNvPr>
          <p:cNvSpPr/>
          <p:nvPr/>
        </p:nvSpPr>
        <p:spPr>
          <a:xfrm>
            <a:off x="4732788" y="4234421"/>
            <a:ext cx="3557975" cy="700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288" indent="-14288" algn="ctr"/>
            <a:r>
              <a:rPr lang="en-US" sz="14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Difference in true test performance metric and permuted feature test performance metric for each feature (100x)</a:t>
            </a:r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1B10AC0C-FB1D-424A-BC33-7E4BF5683C44}"/>
              </a:ext>
            </a:extLst>
          </p:cNvPr>
          <p:cNvSpPr/>
          <p:nvPr/>
        </p:nvSpPr>
        <p:spPr>
          <a:xfrm rot="21194446">
            <a:off x="7684325" y="3717537"/>
            <a:ext cx="1097232" cy="606166"/>
          </a:xfrm>
          <a:prstGeom prst="arc">
            <a:avLst>
              <a:gd name="adj1" fmla="val 15651273"/>
              <a:gd name="adj2" fmla="val 214594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EB592043-D942-A140-91E9-BA9A24AEC5D8}"/>
              </a:ext>
            </a:extLst>
          </p:cNvPr>
          <p:cNvSpPr/>
          <p:nvPr/>
        </p:nvSpPr>
        <p:spPr>
          <a:xfrm rot="15344560">
            <a:off x="6970358" y="3128320"/>
            <a:ext cx="695494" cy="351644"/>
          </a:xfrm>
          <a:prstGeom prst="arc">
            <a:avLst>
              <a:gd name="adj1" fmla="val 13293359"/>
              <a:gd name="adj2" fmla="val 19862905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D02F564-987E-D54D-AC1C-53380A710410}"/>
              </a:ext>
            </a:extLst>
          </p:cNvPr>
          <p:cNvSpPr/>
          <p:nvPr/>
        </p:nvSpPr>
        <p:spPr>
          <a:xfrm>
            <a:off x="8604026" y="3947535"/>
            <a:ext cx="2353061" cy="108327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Model performance metrics </a:t>
            </a:r>
          </a:p>
          <a:p>
            <a:pPr algn="ctr"/>
            <a:r>
              <a:rPr lang="en-US" sz="14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Cross-validation </a:t>
            </a:r>
            <a:r>
              <a:rPr lang="en-US" sz="14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and test performance metrics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391C9FC7-2D9C-814C-A5E1-1CC1AF84DF43}"/>
              </a:ext>
            </a:extLst>
          </p:cNvPr>
          <p:cNvSpPr/>
          <p:nvPr/>
        </p:nvSpPr>
        <p:spPr>
          <a:xfrm>
            <a:off x="4031416" y="5166387"/>
            <a:ext cx="4259348" cy="6250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Feature importance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Mean performance metric difference for each feature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164DEE2-0F8B-DF48-8397-55412586535E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 flipH="1">
            <a:off x="6161090" y="4935387"/>
            <a:ext cx="350686" cy="23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C38112A-D5A0-694F-B6BB-A732AC6E8E64}"/>
              </a:ext>
            </a:extLst>
          </p:cNvPr>
          <p:cNvSpPr txBox="1"/>
          <p:nvPr/>
        </p:nvSpPr>
        <p:spPr>
          <a:xfrm>
            <a:off x="3594796" y="1862578"/>
            <a:ext cx="50620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Run </a:t>
            </a:r>
            <a:r>
              <a:rPr lang="en-US" sz="1400" b="1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mikropml</a:t>
            </a:r>
            <a:r>
              <a:rPr lang="en-US" sz="14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machine learning pipeline (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ea typeface="Helvetica Neue" charset="0"/>
                <a:cs typeface="Courier New" panose="02070309020205020404" pitchFamily="49" charset="0"/>
              </a:rPr>
              <a:t>run_ml</a:t>
            </a:r>
            <a:r>
              <a:rPr lang="en-US" sz="14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  <a:endParaRPr lang="en-US" sz="1400" u="sng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95ABF39-9199-5949-A8B5-5B05B8DF1285}"/>
              </a:ext>
            </a:extLst>
          </p:cNvPr>
          <p:cNvGrpSpPr/>
          <p:nvPr/>
        </p:nvGrpSpPr>
        <p:grpSpPr>
          <a:xfrm>
            <a:off x="3560173" y="6048998"/>
            <a:ext cx="4982383" cy="738664"/>
            <a:chOff x="2375202" y="5088045"/>
            <a:chExt cx="4982383" cy="73866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C1AC145-45E5-9F40-80AA-EEF9B366E644}"/>
                </a:ext>
              </a:extLst>
            </p:cNvPr>
            <p:cNvSpPr txBox="1"/>
            <p:nvPr/>
          </p:nvSpPr>
          <p:spPr>
            <a:xfrm>
              <a:off x="2375202" y="5088045"/>
              <a:ext cx="4982383" cy="73866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400" b="1" dirty="0">
                <a:latin typeface="Helvetica Neue" charset="0"/>
                <a:ea typeface="Helvetica Neue" charset="0"/>
                <a:cs typeface="Helvetica Neue" charset="0"/>
              </a:endParaRPr>
            </a:p>
            <a:p>
              <a:r>
                <a:rPr lang="en-US" sz="1400" b="1" dirty="0">
                  <a:latin typeface="Helvetica Neue" charset="0"/>
                  <a:ea typeface="Helvetica Neue" charset="0"/>
                  <a:cs typeface="Helvetica Neue" charset="0"/>
                </a:rPr>
                <a:t>Key</a:t>
              </a:r>
            </a:p>
            <a:p>
              <a:endParaRPr lang="en-US" sz="1400" b="1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4D7BB165-F743-2A40-A795-C66F4498D99B}"/>
                </a:ext>
              </a:extLst>
            </p:cNvPr>
            <p:cNvSpPr/>
            <p:nvPr/>
          </p:nvSpPr>
          <p:spPr>
            <a:xfrm>
              <a:off x="3004354" y="5212127"/>
              <a:ext cx="1320615" cy="49049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288" indent="-14288" algn="ctr"/>
              <a:r>
                <a:rPr lang="en-US" sz="1400" dirty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Data</a:t>
              </a: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17B537ED-876D-7F47-B1C3-A2A016D8BC8E}"/>
                </a:ext>
              </a:extLst>
            </p:cNvPr>
            <p:cNvSpPr/>
            <p:nvPr/>
          </p:nvSpPr>
          <p:spPr>
            <a:xfrm>
              <a:off x="4442201" y="5212127"/>
              <a:ext cx="1324387" cy="49049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288" indent="-14288" algn="ctr"/>
              <a:r>
                <a:rPr lang="en-US" sz="1400" dirty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Machine learning</a:t>
              </a:r>
            </a:p>
          </p:txBody>
        </p: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F9488F52-3804-2146-95E3-BAA605E84382}"/>
                </a:ext>
              </a:extLst>
            </p:cNvPr>
            <p:cNvSpPr/>
            <p:nvPr/>
          </p:nvSpPr>
          <p:spPr>
            <a:xfrm>
              <a:off x="5896282" y="5212126"/>
              <a:ext cx="1324387" cy="49049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Model output</a:t>
              </a: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F553030-FEB6-0D45-94AD-458E2A7F2F63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3472236" y="3726180"/>
            <a:ext cx="284853" cy="1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5A4BD13-64DC-1847-AFE8-B2013D2E6B67}"/>
              </a:ext>
            </a:extLst>
          </p:cNvPr>
          <p:cNvSpPr/>
          <p:nvPr/>
        </p:nvSpPr>
        <p:spPr>
          <a:xfrm>
            <a:off x="3946531" y="4124764"/>
            <a:ext cx="4503259" cy="1757394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047B1B-5995-BB40-8467-5BA5C2F6BA03}"/>
              </a:ext>
            </a:extLst>
          </p:cNvPr>
          <p:cNvSpPr/>
          <p:nvPr/>
        </p:nvSpPr>
        <p:spPr>
          <a:xfrm>
            <a:off x="3459662" y="128861"/>
            <a:ext cx="5179632" cy="1670414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30589E-2E45-584B-A14F-5C499F633FA9}"/>
              </a:ext>
            </a:extLst>
          </p:cNvPr>
          <p:cNvSpPr/>
          <p:nvPr/>
        </p:nvSpPr>
        <p:spPr>
          <a:xfrm>
            <a:off x="3560173" y="423519"/>
            <a:ext cx="4982383" cy="1296518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4288" indent="-14288"/>
            <a:r>
              <a:rPr lang="en-US" sz="14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Preprocess data (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ea typeface="Helvetica Neue" charset="0"/>
                <a:cs typeface="Courier New" panose="02070309020205020404" pitchFamily="49" charset="0"/>
              </a:rPr>
              <a:t>preprocess_data</a:t>
            </a:r>
            <a:r>
              <a:rPr lang="en-US" sz="14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085A588-ED03-6B47-A4DD-E4683AB8EFE5}"/>
              </a:ext>
            </a:extLst>
          </p:cNvPr>
          <p:cNvSpPr/>
          <p:nvPr/>
        </p:nvSpPr>
        <p:spPr>
          <a:xfrm>
            <a:off x="1894860" y="483594"/>
            <a:ext cx="1301180" cy="9268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4288" indent="-14288" algn="ctr"/>
            <a:r>
              <a:rPr lang="en-US" sz="14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Raw data</a:t>
            </a:r>
            <a:r>
              <a:rPr lang="en-US" sz="14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Outcome &amp; Feature set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1EFA7A0-0288-B04C-BF49-63A5A6C431AD}"/>
              </a:ext>
            </a:extLst>
          </p:cNvPr>
          <p:cNvSpPr/>
          <p:nvPr/>
        </p:nvSpPr>
        <p:spPr>
          <a:xfrm>
            <a:off x="3690530" y="710707"/>
            <a:ext cx="4737090" cy="93556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288" indent="-14288" algn="ctr"/>
            <a:r>
              <a:rPr lang="en-US" sz="14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Normalize continuous features</a:t>
            </a:r>
          </a:p>
          <a:p>
            <a:pPr marL="14288" indent="-14288" algn="ctr"/>
            <a:r>
              <a:rPr lang="en-US" sz="14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Binarize categorical features</a:t>
            </a:r>
          </a:p>
          <a:p>
            <a:pPr marL="14288" indent="-14288" algn="ctr"/>
            <a:r>
              <a:rPr lang="en-US" sz="14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Remove features with near-zero variance</a:t>
            </a:r>
          </a:p>
          <a:p>
            <a:pPr marL="14288" indent="-14288" algn="ctr"/>
            <a:r>
              <a:rPr lang="en-US" sz="14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Keep one instance of perfectly correlated features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6C5354-0253-B34F-BA73-E1FB3E64F0AA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3196040" y="947040"/>
            <a:ext cx="494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F3690C7-D8C6-E647-8A25-2B076A61C8AD}"/>
              </a:ext>
            </a:extLst>
          </p:cNvPr>
          <p:cNvCxnSpPr>
            <a:cxnSpLocks/>
          </p:cNvCxnSpPr>
          <p:nvPr/>
        </p:nvCxnSpPr>
        <p:spPr>
          <a:xfrm flipH="1">
            <a:off x="2587894" y="1516021"/>
            <a:ext cx="1102636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455DB84-3590-6C4C-B350-31481AF01FB8}"/>
              </a:ext>
            </a:extLst>
          </p:cNvPr>
          <p:cNvCxnSpPr>
            <a:cxnSpLocks/>
          </p:cNvCxnSpPr>
          <p:nvPr/>
        </p:nvCxnSpPr>
        <p:spPr>
          <a:xfrm>
            <a:off x="2587894" y="1516021"/>
            <a:ext cx="0" cy="759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97C4C5EC-36E7-8A41-B6AF-8A83AD1F9C1E}"/>
              </a:ext>
            </a:extLst>
          </p:cNvPr>
          <p:cNvSpPr/>
          <p:nvPr/>
        </p:nvSpPr>
        <p:spPr>
          <a:xfrm>
            <a:off x="1921804" y="2275225"/>
            <a:ext cx="1301180" cy="9268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4288" indent="-14288" algn="ctr"/>
            <a:r>
              <a:rPr lang="en-US" sz="140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Processed data</a:t>
            </a:r>
            <a:r>
              <a:rPr lang="en-US" sz="14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Outcome &amp; Feature set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1D34FB4D-A705-5B42-909D-E07338A4004E}"/>
              </a:ext>
            </a:extLst>
          </p:cNvPr>
          <p:cNvSpPr/>
          <p:nvPr/>
        </p:nvSpPr>
        <p:spPr>
          <a:xfrm rot="18129147">
            <a:off x="8515114" y="2268116"/>
            <a:ext cx="589471" cy="591349"/>
          </a:xfrm>
          <a:prstGeom prst="arc">
            <a:avLst>
              <a:gd name="adj1" fmla="val 16200000"/>
              <a:gd name="adj2" fmla="val 12357398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4B61A4-7482-6041-895D-C20C1B763554}"/>
              </a:ext>
            </a:extLst>
          </p:cNvPr>
          <p:cNvSpPr/>
          <p:nvPr/>
        </p:nvSpPr>
        <p:spPr>
          <a:xfrm>
            <a:off x="9148017" y="2238597"/>
            <a:ext cx="1397517" cy="6515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288" indent="-14288" algn="ctr"/>
            <a:r>
              <a:rPr lang="en-US" sz="1400" i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n</a:t>
            </a:r>
            <a:r>
              <a:rPr lang="en-US" sz="14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different train/test data splits</a:t>
            </a:r>
            <a:endParaRPr lang="en-US" sz="1400" i="1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6CC612-B67B-714A-A502-B8C66D3FE140}"/>
              </a:ext>
            </a:extLst>
          </p:cNvPr>
          <p:cNvSpPr/>
          <p:nvPr/>
        </p:nvSpPr>
        <p:spPr>
          <a:xfrm>
            <a:off x="8479191" y="1969445"/>
            <a:ext cx="2148552" cy="1010071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 Recommended</a:t>
            </a:r>
          </a:p>
        </p:txBody>
      </p:sp>
    </p:spTree>
    <p:extLst>
      <p:ext uri="{BB962C8B-B14F-4D97-AF65-F5344CB8AC3E}">
        <p14:creationId xmlns:p14="http://schemas.microsoft.com/office/powerpoint/2010/main" val="2394595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138</Words>
  <Application>Microsoft Macintosh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Lapp, Zena</dc:creator>
  <cp:lastModifiedBy>Lapp, Zena</cp:lastModifiedBy>
  <cp:revision>30</cp:revision>
  <cp:lastPrinted>2020-11-11T18:19:15Z</cp:lastPrinted>
  <dcterms:created xsi:type="dcterms:W3CDTF">2020-06-24T18:42:04Z</dcterms:created>
  <dcterms:modified xsi:type="dcterms:W3CDTF">2020-11-11T18:58:15Z</dcterms:modified>
</cp:coreProperties>
</file>