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4" Type="http://schemas.openxmlformats.org/officeDocument/2006/relationships/tableStyles" Target="tableStyles.xml" /><Relationship Id="rId13" Type="http://schemas.openxmlformats.org/officeDocument/2006/relationships/theme" Target="theme/theme1.xml" /><Relationship Id="rId1" Type="http://schemas.openxmlformats.org/officeDocument/2006/relationships/slideMaster" Target="slideMasters/slideMaster1.xml" /><Relationship Id="rId12" Type="http://schemas.openxmlformats.org/officeDocument/2006/relationships/viewProps" Target="viewProps.xml" /><Relationship Id="rId11"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tat.data.abs.gov.au" TargetMode="External" /><Relationship Id="rId3" Type="http://schemas.openxmlformats.org/officeDocument/2006/relationships/hyperlink" Target="http://stat.data.abs.gov.au/" TargetMode="Externa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tat.data.abs.gov.au/" TargetMode="External" /><Relationship Id="rId3" Type="http://schemas.openxmlformats.org/officeDocument/2006/relationships/hyperlink" Target="http://stat.data.abs.gov.au/" TargetMode="External" /><Relationship Id="rId4" Type="http://schemas.openxmlformats.org/officeDocument/2006/relationships/hyperlink" Target="http://stat.data.abs.gov.au/" TargetMode="External" /><Relationship Id="rId5" Type="http://schemas.openxmlformats.org/officeDocument/2006/relationships/slide" Target="slide9.xml" /><Relationship Id="rId6" Type="http://schemas.openxmlformats.org/officeDocument/2006/relationships/slide" Target="slide9.xml" /><Relationship Id="rId7" Type="http://schemas.openxmlformats.org/officeDocument/2006/relationships/hyperlink" Target="http://stat.data.abs.gov.au/" TargetMode="External" /><Relationship Id="rId8" Type="http://schemas.openxmlformats.org/officeDocument/2006/relationships/hyperlink" Target="http://stat.data.abs.gov.au/" TargetMode="External" /><Relationship Id="rId9" Type="http://schemas.openxmlformats.org/officeDocument/2006/relationships/slide" Target="slide9.xml" /><Relationship Id="rId10" Type="http://schemas.openxmlformats.org/officeDocument/2006/relationships/hyperlink" Target="http://stat.data.abs.gov.au/" TargetMode="External" /><Relationship Id="rId11" Type="http://schemas.openxmlformats.org/officeDocument/2006/relationships/hyperlink" Target="http://stat.data.abs.gov.au/" TargetMode="Externa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rba.gov.au/statistics/tables/" TargetMode="External" /><Relationship Id="rId3" Type="http://schemas.openxmlformats.org/officeDocument/2006/relationships/hyperlink" Target="https://www.rba.gov.au/statistics/historical-data.html" TargetMode="External" /><Relationship Id="rId4" Type="http://schemas.openxmlformats.org/officeDocument/2006/relationships/hyperlink" Target="https://www.rba.gov.au/statistics/discontinued-data.html" TargetMode="External" /><Relationship Id="rId5" Type="http://schemas.openxmlformats.org/officeDocument/2006/relationships/hyperlink" Target="https://www.rba.gov.au/statistics/tables/" TargetMode="External" /><Relationship Id="rId6" Type="http://schemas.openxmlformats.org/officeDocument/2006/relationships/hyperlink" Target="https://www.rba.gov.au/statistics/historical-data.html" TargetMode="External" /><Relationship Id="rId7" Type="http://schemas.openxmlformats.org/officeDocument/2006/relationships/hyperlink" Target="https://www.rba.gov.au/statistics/discontinued-data.html" TargetMode="Externa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tat.data.abs.gov.au/" TargetMode="External" /><Relationship Id="rId3" Type="http://schemas.openxmlformats.org/officeDocument/2006/relationships/hyperlink" Target="http://stat.data.abs.gov.au/" TargetMode="External" /><Relationship Id="rId4" Type="http://schemas.openxmlformats.org/officeDocument/2006/relationships/hyperlink" Target="http://stat.data.abs.gov.au/" TargetMode="External" /><Relationship Id="rId5" Type="http://schemas.openxmlformats.org/officeDocument/2006/relationships/hyperlink" Target="http://stat.data.abs.gov.au/" TargetMode="External" /><Relationship Id="rId6" Type="http://schemas.openxmlformats.org/officeDocument/2006/relationships/hyperlink" Target="http://stat.data.abs.gov.au/" TargetMode="External" /><Relationship Id="rId7" Type="http://schemas.openxmlformats.org/officeDocument/2006/relationships/hyperlink" Target="http://stat.data.abs.gov.au/" TargetMode="Externa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tat.data.abs.gov.au/" TargetMode="External" /><Relationship Id="rId3" Type="http://schemas.openxmlformats.org/officeDocument/2006/relationships/hyperlink" Target="http://stat.data.abs.gov.au/" TargetMode="Externa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tat.data.abs.gov.au/" TargetMode="External" /><Relationship Id="rId3" Type="http://schemas.openxmlformats.org/officeDocument/2006/relationships/hyperlink" Target="http://stat.data.abs.gov.au/" TargetMode="External" /><Relationship Id="rId4" Type="http://schemas.openxmlformats.org/officeDocument/2006/relationships/hyperlink" Target="http://www.abs.gov.au/ausstats/abs@.nsf/Lookup/by%20Subject/1407.0.55.002~User%20Guide~Main%20Features~Frequently%20Asked%20Questions~9"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sz="1800">
                <a:latin typeface="Courier"/>
              </a:rPr>
              <a:t>raustats</a:t>
            </a:r>
            <a:r>
              <a:rPr/>
              <a:t> </a:t>
            </a:r>
            <a:r>
              <a:rPr/>
              <a:t>–</a:t>
            </a:r>
            <a:r>
              <a:rPr/>
              <a:t> </a:t>
            </a:r>
            <a:r>
              <a:rPr/>
              <a:t>Downloading</a:t>
            </a:r>
            <a:r>
              <a:rPr/>
              <a:t> </a:t>
            </a:r>
            <a:r>
              <a:rPr/>
              <a:t>ABS</a:t>
            </a:r>
            <a:r>
              <a:rPr/>
              <a:t> </a:t>
            </a:r>
            <a:r>
              <a:rPr/>
              <a:t>&amp;</a:t>
            </a:r>
            <a:r>
              <a:rPr/>
              <a:t> </a:t>
            </a:r>
            <a:r>
              <a:rPr/>
              <a:t>RBA</a:t>
            </a:r>
            <a:r>
              <a:rPr/>
              <a:t> </a:t>
            </a:r>
            <a:r>
              <a:rPr/>
              <a:t>data</a:t>
            </a:r>
            <a:r>
              <a:rPr/>
              <a:t> </a:t>
            </a:r>
            <a:r>
              <a:rPr/>
              <a:t>with</a:t>
            </a:r>
            <a:r>
              <a:rPr/>
              <a:t> </a:t>
            </a:r>
            <a:r>
              <a:rPr/>
              <a:t>R</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David</a:t>
            </a:r>
            <a:r>
              <a:rPr/>
              <a:t> </a:t>
            </a:r>
            <a:r>
              <a:rPr/>
              <a:t>Mitchell</a:t>
            </a:r>
          </a:p>
        </p:txBody>
      </p:sp>
      <p:sp>
        <p:nvSpPr>
          <p:cNvPr id="4" name="Date Placeholder 3"/>
          <p:cNvSpPr>
            <a:spLocks noGrp="1"/>
          </p:cNvSpPr>
          <p:nvPr>
            <p:ph type="dt" sz="half" idx="10"/>
          </p:nvPr>
        </p:nvSpPr>
        <p:spPr/>
        <p:txBody>
          <a:bodyPr/>
          <a:lstStyle/>
          <a:p>
            <a:pPr lvl="0" marL="0" indent="0">
              <a:buNone/>
            </a:pPr>
            <a:r>
              <a:rPr/>
              <a:t>2019-02-07</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0" marL="0" indent="0">
              <a:spcBef>
                <a:spcPts val="3000"/>
              </a:spcBef>
              <a:buNone/>
            </a:pPr>
            <a:r>
              <a:rPr b="1"/>
              <a:t>Introduction</a:t>
            </a:r>
          </a:p>
          <a:p>
            <a:pPr lvl="1"/>
            <a:r>
              <a:rPr sz="1800">
                <a:latin typeface="Courier"/>
              </a:rPr>
              <a:t>raustats</a:t>
            </a:r>
            <a:r>
              <a:rPr/>
              <a:t> provides functions to search and download ABS &amp; RBA statistics</a:t>
            </a:r>
          </a:p>
          <a:p>
            <a:pPr lvl="1"/>
            <a:r>
              <a:rPr/>
              <a:t>Main features:</a:t>
            </a:r>
          </a:p>
          <a:p>
            <a:pPr lvl="2"/>
            <a:r>
              <a:rPr/>
              <a:t>Access to all time series statistics in the ABS statistical catalogue and the RBA website</a:t>
            </a:r>
          </a:p>
          <a:p>
            <a:pPr lvl="3"/>
            <a:r>
              <a:rPr/>
              <a:t>Access to ABS cross-section statistical catalogue data to be added</a:t>
            </a:r>
          </a:p>
          <a:p>
            <a:pPr lvl="2"/>
            <a:r>
              <a:rPr/>
              <a:t>Access to statistics available through the ABS Beta API: </a:t>
            </a:r>
            <a:r>
              <a:rPr>
                <a:hlinkClick r:id="rId2"/>
              </a:rPr>
              <a:t>ABS.Stat</a:t>
            </a:r>
          </a:p>
          <a:p>
            <a:pPr lvl="2"/>
            <a:r>
              <a:rPr/>
              <a:t>Returns data in long (or tidy) format for direct integration with modern R tools: </a:t>
            </a:r>
            <a:r>
              <a:rPr sz="1800">
                <a:latin typeface="Courier"/>
              </a:rPr>
              <a:t>ggplot2</a:t>
            </a:r>
            <a:r>
              <a:rPr/>
              <a:t>, </a:t>
            </a:r>
            <a:r>
              <a:rPr sz="1800">
                <a:latin typeface="Courier"/>
              </a:rPr>
              <a:t>tidyverse</a:t>
            </a:r>
            <a:r>
              <a:rPr/>
              <a:t>, etc.</a:t>
            </a:r>
          </a:p>
          <a:p>
            <a:pPr lvl="2"/>
            <a:r>
              <a:rPr/>
              <a:t>Support for regular expression (</a:t>
            </a:r>
            <a:r>
              <a:rPr sz="1800">
                <a:latin typeface="Courier"/>
              </a:rPr>
              <a:t>grep</a:t>
            </a:r>
            <a:r>
              <a:rPr/>
              <a:t>) style searches for data sets.</a:t>
            </a:r>
          </a:p>
          <a:p>
            <a:pPr lvl="1"/>
            <a:r>
              <a:rPr/>
              <a:t>Inspired by R packages: </a:t>
            </a:r>
            <a:r>
              <a:rPr sz="1800">
                <a:latin typeface="Courier"/>
              </a:rPr>
              <a:t>wbstats</a:t>
            </a:r>
            <a:r>
              <a:rPr/>
              <a:t>, </a:t>
            </a:r>
            <a:r>
              <a:rPr sz="1800">
                <a:latin typeface="Courier"/>
              </a:rPr>
              <a:t>OECD</a:t>
            </a:r>
            <a:r>
              <a:rPr/>
              <a:t> </a:t>
            </a:r>
            <a:r>
              <a:rPr sz="1800">
                <a:latin typeface="Courier"/>
              </a:rPr>
              <a:t>IMFData</a:t>
            </a:r>
            <a:r>
              <a:rPr/>
              <a:t>, </a:t>
            </a:r>
            <a:r>
              <a:rPr sz="1800">
                <a:latin typeface="Courier"/>
              </a:rPr>
              <a:t>imfr</a:t>
            </a:r>
            <a:r>
              <a:rPr/>
              <a:t> - API access to World Bank, OECD &amp; IMF API data</a:t>
            </a:r>
          </a:p>
          <a:p>
            <a:pPr lvl="0" marL="0" indent="0">
              <a:spcBef>
                <a:spcPts val="3000"/>
              </a:spcBef>
              <a:buNone/>
            </a:pPr>
            <a:r>
              <a:rPr b="1"/>
              <a:t>Quick-start</a:t>
            </a:r>
          </a:p>
          <a:p>
            <a:pPr lvl="1"/>
            <a:r>
              <a:rPr/>
              <a:t>Load the library:</a:t>
            </a:r>
          </a:p>
          <a:p>
            <a:pPr lvl="0" marL="1270000" indent="0">
              <a:buNone/>
            </a:pPr>
            <a:r>
              <a:rPr sz="1800" b="1">
                <a:solidFill>
                  <a:srgbClr val="007020"/>
                </a:solidFill>
                <a:latin typeface="Courier"/>
              </a:rPr>
              <a:t>library</a:t>
            </a:r>
            <a:r>
              <a:rPr sz="1800">
                <a:latin typeface="Courier"/>
              </a:rPr>
              <a:t>(raustats)</a:t>
            </a:r>
          </a:p>
          <a:p>
            <a:pPr lvl="1"/>
            <a:r>
              <a:rPr/>
              <a:t>Downloading latest Consumer Price Index (CPI) catalogue (6401.0) data as simple as:</a:t>
            </a:r>
          </a:p>
          <a:p>
            <a:pPr lvl="0" marL="1270000" indent="0">
              <a:buNone/>
            </a:pPr>
            <a:r>
              <a:rPr sz="1800">
                <a:latin typeface="Courier"/>
              </a:rPr>
              <a:t>cpi_all &lt;-</a:t>
            </a:r>
            <a:r>
              <a:rPr sz="1800">
                <a:solidFill>
                  <a:srgbClr val="4070A0"/>
                </a:solidFill>
                <a:latin typeface="Courier"/>
              </a:rPr>
              <a:t> </a:t>
            </a:r>
            <a:r>
              <a:rPr sz="1800" b="1">
                <a:solidFill>
                  <a:srgbClr val="007020"/>
                </a:solidFill>
                <a:latin typeface="Courier"/>
              </a:rPr>
              <a:t>abs_cat_stats</a:t>
            </a:r>
            <a:r>
              <a:rPr sz="1800">
                <a:latin typeface="Courier"/>
              </a:rPr>
              <a:t>(</a:t>
            </a:r>
            <a:r>
              <a:rPr sz="1800">
                <a:solidFill>
                  <a:srgbClr val="4070A0"/>
                </a:solidFill>
                <a:latin typeface="Courier"/>
              </a:rPr>
              <a:t>"6401.0"</a:t>
            </a:r>
            <a:r>
              <a:rPr sz="1800">
                <a:latin typeface="Courier"/>
              </a:rPr>
              <a:t>)</a:t>
            </a:r>
          </a:p>
          <a:p>
            <a:pPr lvl="1"/>
            <a:r>
              <a:rPr/>
              <a:t>or via </a:t>
            </a:r>
            <a:r>
              <a:rPr>
                <a:hlinkClick r:id="rId3"/>
              </a:rPr>
              <a:t>ABS.Stat</a:t>
            </a:r>
            <a:r>
              <a:rPr/>
              <a:t>:</a:t>
            </a:r>
          </a:p>
          <a:p>
            <a:pPr lvl="0" marL="1270000" indent="0">
              <a:buNone/>
            </a:pPr>
            <a:r>
              <a:rPr sz="1800">
                <a:latin typeface="Courier"/>
              </a:rPr>
              <a:t>cpi_api &lt;-</a:t>
            </a:r>
            <a:r>
              <a:rPr sz="1800">
                <a:solidFill>
                  <a:srgbClr val="4070A0"/>
                </a:solidFill>
                <a:latin typeface="Courier"/>
              </a:rPr>
              <a:t> </a:t>
            </a:r>
            <a:r>
              <a:rPr sz="1800" b="1">
                <a:solidFill>
                  <a:srgbClr val="007020"/>
                </a:solidFill>
                <a:latin typeface="Courier"/>
              </a:rPr>
              <a:t>abs_stats</a:t>
            </a:r>
            <a:r>
              <a:rPr sz="1800">
                <a:latin typeface="Courier"/>
              </a:rPr>
              <a:t>(</a:t>
            </a:r>
            <a:r>
              <a:rPr sz="1800">
                <a:solidFill>
                  <a:srgbClr val="4070A0"/>
                </a:solidFill>
                <a:latin typeface="Courier"/>
              </a:rPr>
              <a:t>"CPI"</a:t>
            </a:r>
            <a:r>
              <a:rPr sz="1800">
                <a:latin typeface="Courier"/>
              </a:rPr>
              <a:t>, </a:t>
            </a:r>
            <a:r>
              <a:rPr sz="1800">
                <a:solidFill>
                  <a:srgbClr val="902000"/>
                </a:solidFill>
                <a:latin typeface="Courier"/>
              </a:rPr>
              <a:t>filter=</a:t>
            </a:r>
            <a:r>
              <a:rPr sz="1800" b="1">
                <a:solidFill>
                  <a:srgbClr val="007020"/>
                </a:solidFill>
                <a:latin typeface="Courier"/>
              </a:rPr>
              <a:t>list</a:t>
            </a:r>
            <a:r>
              <a:rPr sz="1800">
                <a:latin typeface="Courier"/>
              </a:rPr>
              <a:t>(</a:t>
            </a:r>
            <a:r>
              <a:rPr sz="1800">
                <a:solidFill>
                  <a:srgbClr val="902000"/>
                </a:solidFill>
                <a:latin typeface="Courier"/>
              </a:rPr>
              <a:t>MEASURE=</a:t>
            </a:r>
            <a:r>
              <a:rPr sz="1800">
                <a:solidFill>
                  <a:srgbClr val="40A070"/>
                </a:solidFill>
                <a:latin typeface="Courier"/>
              </a:rPr>
              <a:t>1</a:t>
            </a:r>
            <a:r>
              <a:rPr sz="1800">
                <a:latin typeface="Courier"/>
              </a:rPr>
              <a:t>, </a:t>
            </a:r>
            <a:r>
              <a:rPr sz="1800">
                <a:solidFill>
                  <a:srgbClr val="902000"/>
                </a:solidFill>
                <a:latin typeface="Courier"/>
              </a:rPr>
              <a:t>REGION=</a:t>
            </a:r>
            <a:r>
              <a:rPr sz="1800" b="1">
                <a:solidFill>
                  <a:srgbClr val="007020"/>
                </a:solidFill>
                <a:latin typeface="Courier"/>
              </a:rPr>
              <a:t>c</a:t>
            </a:r>
            <a:r>
              <a:rPr sz="1800">
                <a:latin typeface="Courier"/>
              </a:rPr>
              <a:t>(</a:t>
            </a:r>
            <a:r>
              <a:rPr sz="1800">
                <a:solidFill>
                  <a:srgbClr val="40A070"/>
                </a:solidFill>
                <a:latin typeface="Courier"/>
              </a:rPr>
              <a:t>1</a:t>
            </a:r>
            <a:r>
              <a:rPr sz="1800">
                <a:solidFill>
                  <a:srgbClr val="666666"/>
                </a:solidFill>
                <a:latin typeface="Courier"/>
              </a:rPr>
              <a:t>:</a:t>
            </a:r>
            <a:r>
              <a:rPr sz="1800">
                <a:solidFill>
                  <a:srgbClr val="40A070"/>
                </a:solidFill>
                <a:latin typeface="Courier"/>
              </a:rPr>
              <a:t>8</a:t>
            </a:r>
            <a:r>
              <a:rPr sz="1800">
                <a:latin typeface="Courier"/>
              </a:rPr>
              <a:t>,</a:t>
            </a:r>
            <a:r>
              <a:rPr sz="1800">
                <a:solidFill>
                  <a:srgbClr val="40A070"/>
                </a:solidFill>
                <a:latin typeface="Courier"/>
              </a:rPr>
              <a:t>50</a:t>
            </a:r>
            <a:r>
              <a:rPr sz="1800">
                <a:latin typeface="Courier"/>
              </a:rPr>
              <a:t>),</a:t>
            </a:r>
            <a:br/>
            <a:r>
              <a:rPr sz="1800">
                <a:latin typeface="Courier"/>
              </a:rPr>
              <a:t>                                        </a:t>
            </a:r>
            <a:r>
              <a:rPr sz="1800">
                <a:solidFill>
                  <a:srgbClr val="902000"/>
                </a:solidFill>
                <a:latin typeface="Courier"/>
              </a:rPr>
              <a:t>INDEX=</a:t>
            </a:r>
            <a:r>
              <a:rPr sz="1800">
                <a:solidFill>
                  <a:srgbClr val="40A070"/>
                </a:solidFill>
                <a:latin typeface="Courier"/>
              </a:rPr>
              <a:t>10001</a:t>
            </a:r>
            <a:r>
              <a:rPr sz="1800">
                <a:latin typeface="Courier"/>
              </a:rPr>
              <a:t>, </a:t>
            </a:r>
            <a:r>
              <a:rPr sz="1800">
                <a:solidFill>
                  <a:srgbClr val="902000"/>
                </a:solidFill>
                <a:latin typeface="Courier"/>
              </a:rPr>
              <a:t>TSEST=</a:t>
            </a:r>
            <a:r>
              <a:rPr sz="1800">
                <a:solidFill>
                  <a:srgbClr val="40A070"/>
                </a:solidFill>
                <a:latin typeface="Courier"/>
              </a:rPr>
              <a:t>10</a:t>
            </a:r>
            <a:r>
              <a:rPr sz="1800">
                <a:latin typeface="Courier"/>
              </a:rPr>
              <a:t>, </a:t>
            </a:r>
            <a:r>
              <a:rPr sz="1800">
                <a:solidFill>
                  <a:srgbClr val="902000"/>
                </a:solidFill>
                <a:latin typeface="Courier"/>
              </a:rPr>
              <a:t>FREQUENCY=</a:t>
            </a:r>
            <a:r>
              <a:rPr sz="1800">
                <a:solidFill>
                  <a:srgbClr val="4070A0"/>
                </a:solidFill>
                <a:latin typeface="Courier"/>
              </a:rPr>
              <a:t>"Q"</a:t>
            </a:r>
            <a:r>
              <a:rPr sz="1800">
                <a:latin typeface="Courier"/>
              </a:rPr>
              <a:t>))</a:t>
            </a:r>
          </a:p>
          <a:p>
            <a:pPr lvl="1"/>
            <a:r>
              <a:rPr/>
              <a:t>Library also includes RBA statistical data access functions, e.g. RBA assets and liabilities (RBA Statistical Table A1) can be downloaded with:</a:t>
            </a:r>
          </a:p>
          <a:p>
            <a:pPr lvl="0" marL="1270000" indent="0">
              <a:buNone/>
            </a:pPr>
            <a:r>
              <a:rPr sz="1800">
                <a:latin typeface="Courier"/>
              </a:rPr>
              <a:t>rba_bs &lt;-</a:t>
            </a:r>
            <a:r>
              <a:rPr sz="1800">
                <a:solidFill>
                  <a:srgbClr val="4070A0"/>
                </a:solidFill>
                <a:latin typeface="Courier"/>
              </a:rPr>
              <a:t> </a:t>
            </a:r>
            <a:r>
              <a:rPr sz="1800" b="1">
                <a:solidFill>
                  <a:srgbClr val="007020"/>
                </a:solidFill>
                <a:latin typeface="Courier"/>
              </a:rPr>
              <a:t>rba_stats</a:t>
            </a:r>
            <a:r>
              <a:rPr sz="1800">
                <a:latin typeface="Courier"/>
              </a:rPr>
              <a:t>(</a:t>
            </a:r>
            <a:r>
              <a:rPr sz="1800">
                <a:solidFill>
                  <a:srgbClr val="4070A0"/>
                </a:solidFill>
                <a:latin typeface="Courier"/>
              </a:rPr>
              <a:t>"A1"</a:t>
            </a:r>
            <a:r>
              <a:rPr sz="1800">
                <a:latin typeface="Courie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a:t>
            </a:r>
            <a:r>
              <a:rPr/>
              <a:t> </a:t>
            </a:r>
            <a:r>
              <a:rPr/>
              <a:t>Catalogue</a:t>
            </a:r>
            <a:r>
              <a:rPr/>
              <a:t> </a:t>
            </a:r>
            <a:r>
              <a:rPr/>
              <a:t>statistics</a:t>
            </a:r>
            <a:r>
              <a:rPr/>
              <a:t> </a:t>
            </a:r>
            <a:r>
              <a:rPr/>
              <a:t>functions</a:t>
            </a:r>
          </a:p>
        </p:txBody>
      </p:sp>
      <p:sp>
        <p:nvSpPr>
          <p:cNvPr id="3" name="Content Placeholder 2"/>
          <p:cNvSpPr>
            <a:spLocks noGrp="1"/>
          </p:cNvSpPr>
          <p:nvPr>
            <p:ph idx="1"/>
          </p:nvPr>
        </p:nvSpPr>
        <p:spPr/>
        <p:txBody>
          <a:bodyPr/>
          <a:lstStyle/>
          <a:p>
            <a:pPr lvl="0" marL="0" indent="0">
              <a:spcBef>
                <a:spcPts val="3000"/>
              </a:spcBef>
              <a:buNone/>
            </a:pPr>
            <a:r>
              <a:rPr b="1"/>
              <a:t>ABS catalogue statistics functions</a:t>
            </a:r>
          </a:p>
          <a:p>
            <a:pPr lvl="1"/>
            <a:r>
              <a:rPr/>
              <a:t>Two core functions:</a:t>
            </a:r>
          </a:p>
          <a:p>
            <a:pPr lvl="2"/>
            <a:r>
              <a:rPr sz="1800">
                <a:latin typeface="Courier"/>
              </a:rPr>
              <a:t>abs_cat_stats</a:t>
            </a:r>
            <a:r>
              <a:rPr/>
              <a:t> – download specified ABS Catalogue tables</a:t>
            </a:r>
          </a:p>
          <a:p>
            <a:pPr lvl="2"/>
            <a:r>
              <a:rPr sz="1800">
                <a:latin typeface="Courier"/>
              </a:rPr>
              <a:t>abs_cat_tables</a:t>
            </a:r>
            <a:r>
              <a:rPr/>
              <a:t> – list specified ABS Catalogue tables</a:t>
            </a:r>
          </a:p>
          <a:p>
            <a:pPr lvl="1"/>
            <a:r>
              <a:rPr/>
              <a:t>Several helper functions (called by </a:t>
            </a:r>
            <a:r>
              <a:rPr sz="1800">
                <a:latin typeface="Courier"/>
              </a:rPr>
              <a:t>abs_cat_stats</a:t>
            </a:r>
            <a:r>
              <a:rPr/>
              <a:t> and </a:t>
            </a:r>
            <a:r>
              <a:rPr sz="1800">
                <a:latin typeface="Courier"/>
              </a:rPr>
              <a:t>abs_cat_tables</a:t>
            </a:r>
            <a:r>
              <a:rPr/>
              <a:t>):</a:t>
            </a:r>
          </a:p>
          <a:p>
            <a:pPr lvl="2"/>
            <a:r>
              <a:rPr sz="1800">
                <a:latin typeface="Courier"/>
              </a:rPr>
              <a:t>abs_read_tss</a:t>
            </a:r>
            <a:r>
              <a:rPr/>
              <a:t> – extracts data from standard-formatted ABS Catalogue time series spreadsheets.</a:t>
            </a:r>
          </a:p>
          <a:p>
            <a:pPr lvl="2"/>
            <a:r>
              <a:rPr sz="1800">
                <a:latin typeface="Courier"/>
              </a:rPr>
              <a:t>abs_download_data</a:t>
            </a:r>
            <a:r>
              <a:rPr/>
              <a:t> – downloads and saves ABS Catalogue tables from a supplied URL.</a:t>
            </a:r>
          </a:p>
          <a:p>
            <a:pPr lvl="2"/>
            <a:r>
              <a:rPr sz="1800">
                <a:latin typeface="Courier"/>
              </a:rPr>
              <a:t>abs_unzip_files</a:t>
            </a:r>
            <a:r>
              <a:rPr/>
              <a:t> – extracts Excel files from compressed ABS zip archives.</a:t>
            </a:r>
          </a:p>
          <a:p>
            <a:pPr lvl="0" marL="0" indent="0">
              <a:spcBef>
                <a:spcPts val="3000"/>
              </a:spcBef>
              <a:buNone/>
            </a:pPr>
            <a:r>
              <a:rPr b="1"/>
              <a:t>The </a:t>
            </a:r>
            <a:r>
              <a:rPr sz="1800" b="1">
                <a:latin typeface="Courier"/>
              </a:rPr>
              <a:t>abs_cat_stats</a:t>
            </a:r>
            <a:r>
              <a:rPr b="1"/>
              <a:t> function</a:t>
            </a:r>
          </a:p>
          <a:p>
            <a:pPr lvl="1"/>
            <a:r>
              <a:rPr/>
              <a:t>By default, </a:t>
            </a:r>
            <a:r>
              <a:rPr sz="1800">
                <a:latin typeface="Courier"/>
              </a:rPr>
              <a:t>abs_cat_stats</a:t>
            </a:r>
            <a:r>
              <a:rPr/>
              <a:t> downloads all tables from the latest edition.</a:t>
            </a:r>
          </a:p>
          <a:p>
            <a:pPr lvl="1"/>
            <a:r>
              <a:rPr/>
              <a:t>Limit to specified tables with </a:t>
            </a:r>
            <a:r>
              <a:rPr sz="1800">
                <a:latin typeface="Courier"/>
              </a:rPr>
              <a:t>tables</a:t>
            </a:r>
            <a:r>
              <a:rPr/>
              <a:t> argument (default: </a:t>
            </a:r>
            <a:r>
              <a:rPr sz="1800">
                <a:latin typeface="Courier"/>
              </a:rPr>
              <a:t>tables="all"</a:t>
            </a:r>
            <a:r>
              <a:rPr/>
              <a:t>).</a:t>
            </a:r>
          </a:p>
          <a:p>
            <a:pPr lvl="2"/>
            <a:r>
              <a:rPr/>
              <a:t>Releases accepts regular expressions.</a:t>
            </a:r>
          </a:p>
          <a:p>
            <a:pPr lvl="1"/>
            <a:r>
              <a:rPr/>
              <a:t>Select one or more issues with </a:t>
            </a:r>
            <a:r>
              <a:rPr sz="1800">
                <a:latin typeface="Courier"/>
              </a:rPr>
              <a:t>releases</a:t>
            </a:r>
            <a:r>
              <a:rPr/>
              <a:t> argument (default: </a:t>
            </a:r>
            <a:r>
              <a:rPr sz="1800">
                <a:latin typeface="Courier"/>
              </a:rPr>
              <a:t>releases="Latest"</a:t>
            </a:r>
            <a:r>
              <a:rPr/>
              <a:t>).</a:t>
            </a:r>
          </a:p>
          <a:p>
            <a:pPr lvl="1"/>
            <a:r>
              <a:rPr/>
              <a:t>E.g. downloads only Tables 1 and 2 from Catalogue no. 5206.0:</a:t>
            </a:r>
          </a:p>
          <a:p>
            <a:pPr lvl="0" marL="1270000" indent="0">
              <a:buNone/>
            </a:pPr>
            <a:r>
              <a:rPr sz="1800">
                <a:latin typeface="Courier"/>
              </a:rPr>
              <a:t>ana_q &lt;-</a:t>
            </a:r>
            <a:r>
              <a:rPr sz="1800">
                <a:solidFill>
                  <a:srgbClr val="4070A0"/>
                </a:solidFill>
                <a:latin typeface="Courier"/>
              </a:rPr>
              <a:t> </a:t>
            </a:r>
            <a:r>
              <a:rPr sz="1800" b="1">
                <a:solidFill>
                  <a:srgbClr val="007020"/>
                </a:solidFill>
                <a:latin typeface="Courier"/>
              </a:rPr>
              <a:t>abs_cat_stats</a:t>
            </a:r>
            <a:r>
              <a:rPr sz="1800">
                <a:latin typeface="Courier"/>
              </a:rPr>
              <a:t>(</a:t>
            </a:r>
            <a:r>
              <a:rPr sz="1800">
                <a:solidFill>
                  <a:srgbClr val="902000"/>
                </a:solidFill>
                <a:latin typeface="Courier"/>
              </a:rPr>
              <a:t>cat_no =</a:t>
            </a:r>
            <a:r>
              <a:rPr sz="1800">
                <a:latin typeface="Courier"/>
              </a:rPr>
              <a:t> </a:t>
            </a:r>
            <a:r>
              <a:rPr sz="1800">
                <a:solidFill>
                  <a:srgbClr val="4070A0"/>
                </a:solidFill>
                <a:latin typeface="Courier"/>
              </a:rPr>
              <a:t>"5206.0"</a:t>
            </a:r>
            <a:r>
              <a:rPr sz="1800">
                <a:latin typeface="Courier"/>
              </a:rPr>
              <a:t>, </a:t>
            </a:r>
            <a:r>
              <a:rPr sz="1800">
                <a:solidFill>
                  <a:srgbClr val="902000"/>
                </a:solidFill>
                <a:latin typeface="Courier"/>
              </a:rPr>
              <a:t>tables=</a:t>
            </a:r>
            <a:r>
              <a:rPr sz="1800" b="1">
                <a:solidFill>
                  <a:srgbClr val="007020"/>
                </a:solidFill>
                <a:latin typeface="Courier"/>
              </a:rPr>
              <a:t>c</a:t>
            </a:r>
            <a:r>
              <a:rPr sz="1800">
                <a:latin typeface="Courier"/>
              </a:rPr>
              <a:t>(</a:t>
            </a:r>
            <a:r>
              <a:rPr sz="1800">
                <a:solidFill>
                  <a:srgbClr val="4070A0"/>
                </a:solidFill>
                <a:latin typeface="Courier"/>
              </a:rPr>
              <a:t>"^Table 1\\."</a:t>
            </a:r>
            <a:r>
              <a:rPr sz="1800">
                <a:latin typeface="Courier"/>
              </a:rPr>
              <a:t>, </a:t>
            </a:r>
            <a:r>
              <a:rPr sz="1800">
                <a:solidFill>
                  <a:srgbClr val="4070A0"/>
                </a:solidFill>
                <a:latin typeface="Courier"/>
              </a:rPr>
              <a:t>"^Table 2\\."</a:t>
            </a:r>
            <a:r>
              <a:rPr sz="1800">
                <a:latin typeface="Courier"/>
              </a:rPr>
              <a:t>))</a:t>
            </a:r>
          </a:p>
          <a:p>
            <a:pPr lvl="1"/>
            <a:r>
              <a:rPr/>
              <a:t>or select tables by regular expression, matching one or more table names:</a:t>
            </a:r>
          </a:p>
          <a:p>
            <a:pPr lvl="1"/>
            <a:r>
              <a:rPr/>
              <a:t>return Table 1 from the December 2016 and 2017 releases of the quarterly national accounts:</a:t>
            </a:r>
          </a:p>
          <a:p>
            <a:pPr lvl="0" marL="1270000" indent="0">
              <a:buNone/>
            </a:pPr>
            <a:r>
              <a:rPr sz="1800">
                <a:latin typeface="Courier"/>
              </a:rPr>
              <a:t>ana_Q4 &lt;-</a:t>
            </a:r>
            <a:r>
              <a:rPr sz="1800">
                <a:solidFill>
                  <a:srgbClr val="4070A0"/>
                </a:solidFill>
                <a:latin typeface="Courier"/>
              </a:rPr>
              <a:t> </a:t>
            </a:r>
            <a:r>
              <a:rPr sz="1800" b="1">
                <a:solidFill>
                  <a:srgbClr val="007020"/>
                </a:solidFill>
                <a:latin typeface="Courier"/>
              </a:rPr>
              <a:t>abs_cat_stats</a:t>
            </a:r>
            <a:r>
              <a:rPr sz="1800">
                <a:latin typeface="Courier"/>
              </a:rPr>
              <a:t>(</a:t>
            </a:r>
            <a:r>
              <a:rPr sz="1800">
                <a:solidFill>
                  <a:srgbClr val="902000"/>
                </a:solidFill>
                <a:latin typeface="Courier"/>
              </a:rPr>
              <a:t>cat_no=</a:t>
            </a:r>
            <a:r>
              <a:rPr sz="1800">
                <a:solidFill>
                  <a:srgbClr val="4070A0"/>
                </a:solidFill>
                <a:latin typeface="Courier"/>
              </a:rPr>
              <a:t>"5206.0"</a:t>
            </a:r>
            <a:r>
              <a:rPr sz="1800">
                <a:latin typeface="Courier"/>
              </a:rPr>
              <a:t>, </a:t>
            </a:r>
            <a:r>
              <a:rPr sz="1800">
                <a:solidFill>
                  <a:srgbClr val="902000"/>
                </a:solidFill>
                <a:latin typeface="Courier"/>
              </a:rPr>
              <a:t>tables=</a:t>
            </a:r>
            <a:r>
              <a:rPr sz="1800">
                <a:solidFill>
                  <a:srgbClr val="4070A0"/>
                </a:solidFill>
                <a:latin typeface="Courier"/>
              </a:rPr>
              <a:t>"Table 1"</a:t>
            </a:r>
            <a:r>
              <a:rPr sz="1800">
                <a:latin typeface="Courier"/>
              </a:rPr>
              <a:t>, </a:t>
            </a:r>
            <a:r>
              <a:rPr sz="1800">
                <a:solidFill>
                  <a:srgbClr val="902000"/>
                </a:solidFill>
                <a:latin typeface="Courier"/>
              </a:rPr>
              <a:t>releases=</a:t>
            </a:r>
            <a:r>
              <a:rPr sz="1800" b="1">
                <a:solidFill>
                  <a:srgbClr val="007020"/>
                </a:solidFill>
                <a:latin typeface="Courier"/>
              </a:rPr>
              <a:t>c</a:t>
            </a:r>
            <a:r>
              <a:rPr sz="1800">
                <a:latin typeface="Courier"/>
              </a:rPr>
              <a:t>(</a:t>
            </a:r>
            <a:r>
              <a:rPr sz="1800">
                <a:solidFill>
                  <a:srgbClr val="4070A0"/>
                </a:solidFill>
                <a:latin typeface="Courier"/>
              </a:rPr>
              <a:t>"Dec 2017"</a:t>
            </a:r>
            <a:r>
              <a:rPr sz="1800">
                <a:latin typeface="Courier"/>
              </a:rPr>
              <a:t>,</a:t>
            </a:r>
            <a:r>
              <a:rPr sz="1800">
                <a:solidFill>
                  <a:srgbClr val="4070A0"/>
                </a:solidFill>
                <a:latin typeface="Courier"/>
              </a:rPr>
              <a:t>"Dec 2016"</a:t>
            </a:r>
            <a:r>
              <a:rPr sz="1800">
                <a:latin typeface="Courier"/>
              </a:rPr>
              <a:t>));</a:t>
            </a:r>
          </a:p>
          <a:p>
            <a:pPr lvl="0" marL="0" indent="0">
              <a:spcBef>
                <a:spcPts val="3000"/>
              </a:spcBef>
              <a:buNone/>
            </a:pPr>
            <a:r>
              <a:rPr b="1"/>
              <a:t>Listing ABS Catalogue tables with </a:t>
            </a:r>
            <a:r>
              <a:rPr sz="1800" b="1">
                <a:latin typeface="Courier"/>
              </a:rPr>
              <a:t>abs_cat_tables</a:t>
            </a:r>
          </a:p>
          <a:p>
            <a:pPr lvl="1"/>
            <a:r>
              <a:rPr/>
              <a:t>The </a:t>
            </a:r>
            <a:r>
              <a:rPr sz="1800">
                <a:latin typeface="Courier"/>
              </a:rPr>
              <a:t>abs_cat_tables</a:t>
            </a:r>
            <a:r>
              <a:rPr/>
              <a:t> function returns a list of all tables for one or more specified ABS Catalogue numbers.</a:t>
            </a:r>
          </a:p>
          <a:p>
            <a:pPr lvl="1"/>
            <a:r>
              <a:rPr/>
              <a:t>List all available tables for the Catalogue nos. 5206.0 and 6401.0:</a:t>
            </a:r>
          </a:p>
          <a:p>
            <a:pPr lvl="0" marL="1270000" indent="0">
              <a:buNone/>
            </a:pPr>
            <a:r>
              <a:rPr sz="1800">
                <a:latin typeface="Courier"/>
              </a:rPr>
              <a:t>ana_tables &lt;-</a:t>
            </a:r>
            <a:r>
              <a:rPr sz="1800">
                <a:solidFill>
                  <a:srgbClr val="4070A0"/>
                </a:solidFill>
                <a:latin typeface="Courier"/>
              </a:rPr>
              <a:t> </a:t>
            </a:r>
            <a:r>
              <a:rPr sz="1800" b="1">
                <a:solidFill>
                  <a:srgbClr val="007020"/>
                </a:solidFill>
                <a:latin typeface="Courier"/>
              </a:rPr>
              <a:t>abs_cat_tables</a:t>
            </a:r>
            <a:r>
              <a:rPr sz="1800">
                <a:latin typeface="Courier"/>
              </a:rPr>
              <a:t>(</a:t>
            </a:r>
            <a:r>
              <a:rPr sz="1800">
                <a:solidFill>
                  <a:srgbClr val="902000"/>
                </a:solidFill>
                <a:latin typeface="Courier"/>
              </a:rPr>
              <a:t>cat_no=</a:t>
            </a:r>
            <a:r>
              <a:rPr sz="1800">
                <a:solidFill>
                  <a:srgbClr val="4070A0"/>
                </a:solidFill>
                <a:latin typeface="Courier"/>
              </a:rPr>
              <a:t>"5206.0"</a:t>
            </a:r>
            <a:r>
              <a:rPr sz="1800">
                <a:latin typeface="Courier"/>
              </a:rPr>
              <a:t>)</a:t>
            </a:r>
          </a:p>
          <a:p>
            <a:pPr lvl="0" marL="1270000" indent="0">
              <a:buNone/>
            </a:pPr>
            <a:r>
              <a:rPr sz="1800" i="1">
                <a:solidFill>
                  <a:srgbClr val="60A0B0"/>
                </a:solidFill>
                <a:latin typeface="Courier"/>
              </a:rPr>
              <a:t>## CPI</a:t>
            </a:r>
            <a:br/>
            <a:r>
              <a:rPr sz="1800">
                <a:latin typeface="Courier"/>
              </a:rPr>
              <a:t>cpi_tables &lt;-</a:t>
            </a:r>
            <a:r>
              <a:rPr sz="1800">
                <a:solidFill>
                  <a:srgbClr val="4070A0"/>
                </a:solidFill>
                <a:latin typeface="Courier"/>
              </a:rPr>
              <a:t> </a:t>
            </a:r>
            <a:r>
              <a:rPr sz="1800" b="1">
                <a:solidFill>
                  <a:srgbClr val="007020"/>
                </a:solidFill>
                <a:latin typeface="Courier"/>
              </a:rPr>
              <a:t>abs_cat_tables</a:t>
            </a:r>
            <a:r>
              <a:rPr sz="1800">
                <a:latin typeface="Courier"/>
              </a:rPr>
              <a:t>(</a:t>
            </a:r>
            <a:r>
              <a:rPr sz="1800">
                <a:solidFill>
                  <a:srgbClr val="902000"/>
                </a:solidFill>
                <a:latin typeface="Courier"/>
              </a:rPr>
              <a:t>cat_no=</a:t>
            </a:r>
            <a:r>
              <a:rPr sz="1800">
                <a:solidFill>
                  <a:srgbClr val="4070A0"/>
                </a:solidFill>
                <a:latin typeface="Courier"/>
              </a:rPr>
              <a:t>"6401.0"</a:t>
            </a:r>
            <a:r>
              <a:rPr sz="1800">
                <a:latin typeface="Courier"/>
              </a:rPr>
              <a:t>)</a:t>
            </a:r>
          </a:p>
          <a:p>
            <a:pPr lvl="1"/>
            <a:r>
              <a:rPr/>
              <a:t>Other arguments:</a:t>
            </a:r>
          </a:p>
          <a:p>
            <a:pPr lvl="2"/>
            <a:r>
              <a:rPr sz="1800">
                <a:latin typeface="Courier"/>
              </a:rPr>
              <a:t>releases</a:t>
            </a:r>
          </a:p>
          <a:p>
            <a:pPr lvl="2"/>
            <a:r>
              <a:rPr sz="1800">
                <a:latin typeface="Courier"/>
              </a:rPr>
              <a:t>types</a:t>
            </a:r>
            <a:r>
              <a:rPr/>
              <a:t> - one or more of ‘tss’, ‘css’ and ‘pub’</a:t>
            </a:r>
          </a:p>
          <a:p>
            <a:pPr lvl="2"/>
            <a:r>
              <a:rPr sz="1800">
                <a:latin typeface="Courier"/>
              </a:rPr>
              <a:t>include_urls</a:t>
            </a:r>
            <a:r>
              <a:rPr/>
              <a:t> - TRUE or FALSE</a:t>
            </a:r>
          </a:p>
          <a:p>
            <a:pPr lvl="1"/>
            <a:r>
              <a:rPr/>
              <a:t>Example: return all downloadable Data Cubes for Australian Statistical Geography Standard (ASGS) main structure classification and digital boundaries (Catalogue no. 1270.0.55.001).</a:t>
            </a:r>
          </a:p>
          <a:p>
            <a:pPr lvl="0" marL="1270000" indent="0">
              <a:buNone/>
            </a:pPr>
            <a:r>
              <a:rPr sz="1800">
                <a:latin typeface="Courier"/>
              </a:rPr>
              <a:t>asgs_files &lt;-</a:t>
            </a:r>
            <a:r>
              <a:rPr sz="1800">
                <a:solidFill>
                  <a:srgbClr val="4070A0"/>
                </a:solidFill>
                <a:latin typeface="Courier"/>
              </a:rPr>
              <a:t> </a:t>
            </a:r>
            <a:r>
              <a:rPr sz="1800" b="1">
                <a:solidFill>
                  <a:srgbClr val="007020"/>
                </a:solidFill>
                <a:latin typeface="Courier"/>
              </a:rPr>
              <a:t>abs_cat_tables</a:t>
            </a:r>
            <a:r>
              <a:rPr sz="1800">
                <a:latin typeface="Courier"/>
              </a:rPr>
              <a:t>(</a:t>
            </a:r>
            <a:r>
              <a:rPr sz="1800">
                <a:solidFill>
                  <a:srgbClr val="902000"/>
                </a:solidFill>
                <a:latin typeface="Courier"/>
              </a:rPr>
              <a:t>cat_no=</a:t>
            </a:r>
            <a:r>
              <a:rPr sz="1800">
                <a:solidFill>
                  <a:srgbClr val="4070A0"/>
                </a:solidFill>
                <a:latin typeface="Courier"/>
              </a:rPr>
              <a:t>"1270.0.55.001"</a:t>
            </a:r>
            <a:r>
              <a:rPr sz="1800">
                <a:latin typeface="Courier"/>
              </a:rPr>
              <a:t>, </a:t>
            </a:r>
            <a:r>
              <a:rPr sz="1800">
                <a:solidFill>
                  <a:srgbClr val="902000"/>
                </a:solidFill>
                <a:latin typeface="Courier"/>
              </a:rPr>
              <a:t>types=</a:t>
            </a:r>
            <a:r>
              <a:rPr sz="1800">
                <a:solidFill>
                  <a:srgbClr val="4070A0"/>
                </a:solidFill>
                <a:latin typeface="Courier"/>
              </a:rPr>
              <a:t>"css"</a:t>
            </a:r>
            <a:r>
              <a:rPr sz="1800">
                <a:latin typeface="Courier"/>
              </a:rPr>
              <a:t>, </a:t>
            </a:r>
            <a:r>
              <a:rPr sz="1800">
                <a:solidFill>
                  <a:srgbClr val="902000"/>
                </a:solidFill>
                <a:latin typeface="Courier"/>
              </a:rPr>
              <a:t>include_urls=</a:t>
            </a:r>
            <a:r>
              <a:rPr sz="1800">
                <a:solidFill>
                  <a:srgbClr val="007020"/>
                </a:solidFill>
                <a:latin typeface="Courier"/>
              </a:rPr>
              <a:t>TRUE</a:t>
            </a:r>
            <a:r>
              <a:rPr sz="1800">
                <a:latin typeface="Courie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ABS.Stat</a:t>
            </a:r>
            <a:r>
              <a:rPr/>
              <a:t> </a:t>
            </a:r>
            <a:r>
              <a:rPr/>
              <a:t>access</a:t>
            </a:r>
            <a:r>
              <a:rPr/>
              <a:t> </a:t>
            </a:r>
            <a:r>
              <a:rPr/>
              <a:t>functions</a:t>
            </a:r>
          </a:p>
        </p:txBody>
      </p:sp>
      <p:sp>
        <p:nvSpPr>
          <p:cNvPr id="3" name="Content Placeholder 2"/>
          <p:cNvSpPr>
            <a:spLocks noGrp="1"/>
          </p:cNvSpPr>
          <p:nvPr>
            <p:ph idx="1"/>
          </p:nvPr>
        </p:nvSpPr>
        <p:spPr/>
        <p:txBody>
          <a:bodyPr/>
          <a:lstStyle/>
          <a:p>
            <a:pPr lvl="0" marL="0" indent="0">
              <a:spcBef>
                <a:spcPts val="3000"/>
              </a:spcBef>
              <a:buNone/>
            </a:pPr>
            <a:r>
              <a:rPr b="1"/>
              <a:t>ABS.Stat statistics access functions</a:t>
            </a:r>
          </a:p>
          <a:p>
            <a:pPr lvl="1"/>
            <a:r>
              <a:rPr/>
              <a:t>Two core functions:</a:t>
            </a:r>
          </a:p>
          <a:p>
            <a:pPr lvl="2"/>
            <a:r>
              <a:rPr sz="1800">
                <a:latin typeface="Courier"/>
              </a:rPr>
              <a:t>abs_datasets</a:t>
            </a:r>
            <a:r>
              <a:rPr/>
              <a:t> – list of all datasets available through </a:t>
            </a:r>
            <a:r>
              <a:rPr>
                <a:hlinkClick r:id="rId2"/>
              </a:rPr>
              <a:t>ABS.Stat</a:t>
            </a:r>
          </a:p>
          <a:p>
            <a:pPr lvl="2"/>
            <a:r>
              <a:rPr sz="1800">
                <a:latin typeface="Courier"/>
              </a:rPr>
              <a:t>abs_search</a:t>
            </a:r>
            <a:r>
              <a:rPr/>
              <a:t> – searches for datasets matching the specified regular expression</a:t>
            </a:r>
          </a:p>
          <a:p>
            <a:pPr lvl="2"/>
            <a:r>
              <a:rPr sz="1800">
                <a:latin typeface="Courier"/>
              </a:rPr>
              <a:t>abs_stats</a:t>
            </a:r>
            <a:r>
              <a:rPr/>
              <a:t> – returns data from specified datasets.</a:t>
            </a:r>
          </a:p>
          <a:p>
            <a:pPr lvl="1"/>
            <a:r>
              <a:rPr/>
              <a:t>Several information functions:</a:t>
            </a:r>
          </a:p>
          <a:p>
            <a:pPr lvl="2"/>
            <a:r>
              <a:rPr sz="1800">
                <a:latin typeface="Courier"/>
              </a:rPr>
              <a:t>abs_dimensions</a:t>
            </a:r>
            <a:r>
              <a:rPr/>
              <a:t> – lists all available dimensions for specified dataset.</a:t>
            </a:r>
          </a:p>
          <a:p>
            <a:pPr lvl="0" marL="0" indent="0">
              <a:spcBef>
                <a:spcPts val="3000"/>
              </a:spcBef>
              <a:buNone/>
            </a:pPr>
            <a:r>
              <a:rPr b="1"/>
              <a:t>ABS.Stat function examples</a:t>
            </a:r>
          </a:p>
          <a:p>
            <a:pPr lvl="0" marL="0" indent="0">
              <a:spcBef>
                <a:spcPts val="3000"/>
              </a:spcBef>
              <a:buNone/>
            </a:pPr>
            <a:r>
              <a:rPr b="1"/>
              <a:t>Finding available data with </a:t>
            </a:r>
            <a:r>
              <a:rPr sz="1800" b="1">
                <a:latin typeface="Courier"/>
              </a:rPr>
              <a:t>abs_datasets</a:t>
            </a:r>
          </a:p>
          <a:p>
            <a:pPr lvl="0" marL="0" indent="0">
              <a:buNone/>
            </a:pPr>
            <a:r>
              <a:rPr/>
              <a:t>The </a:t>
            </a:r>
            <a:r>
              <a:rPr sz="1800">
                <a:latin typeface="Courier"/>
              </a:rPr>
              <a:t>abs_datasets</a:t>
            </a:r>
            <a:r>
              <a:rPr/>
              <a:t> function returns a. The function has two arguments: </a:t>
            </a:r>
            <a:r>
              <a:rPr sz="1800">
                <a:latin typeface="Courier"/>
              </a:rPr>
              <a:t>lang</a:t>
            </a:r>
            <a:r>
              <a:rPr/>
              <a:t> (default is English: </a:t>
            </a:r>
            <a:r>
              <a:rPr sz="1800">
                <a:latin typeface="Courier"/>
              </a:rPr>
              <a:t>lang="en"</a:t>
            </a:r>
            <a:r>
              <a:rPr/>
              <a:t>) and </a:t>
            </a:r>
            <a:r>
              <a:rPr sz="1800">
                <a:latin typeface="Courier"/>
              </a:rPr>
              <a:t>include_notes</a:t>
            </a:r>
            <a:r>
              <a:rPr/>
              <a:t> (default: </a:t>
            </a:r>
            <a:r>
              <a:rPr sz="1800">
                <a:latin typeface="Courier"/>
              </a:rPr>
              <a:t>include_notes=FALSE</a:t>
            </a:r>
            <a:r>
              <a:rPr/>
              <a:t>). The following example shows the results with notes included.</a:t>
            </a:r>
          </a:p>
          <a:p>
            <a:pPr lvl="0" marL="1270000" indent="0">
              <a:buNone/>
            </a:pPr>
            <a:r>
              <a:rPr sz="1800">
                <a:latin typeface="Courier"/>
              </a:rPr>
              <a:t>datasets &lt;-</a:t>
            </a:r>
            <a:r>
              <a:rPr sz="1800">
                <a:solidFill>
                  <a:srgbClr val="4070A0"/>
                </a:solidFill>
                <a:latin typeface="Courier"/>
              </a:rPr>
              <a:t> </a:t>
            </a:r>
            <a:r>
              <a:rPr sz="1800" b="1">
                <a:solidFill>
                  <a:srgbClr val="007020"/>
                </a:solidFill>
                <a:latin typeface="Courier"/>
              </a:rPr>
              <a:t>abs_datasets</a:t>
            </a:r>
            <a:r>
              <a:rPr sz="1800">
                <a:latin typeface="Courier"/>
              </a:rPr>
              <a:t>();</a:t>
            </a:r>
            <a:br/>
            <a:r>
              <a:rPr sz="1800" b="1">
                <a:solidFill>
                  <a:srgbClr val="007020"/>
                </a:solidFill>
                <a:latin typeface="Courier"/>
              </a:rPr>
              <a:t>head</a:t>
            </a:r>
            <a:r>
              <a:rPr sz="1800">
                <a:latin typeface="Courier"/>
              </a:rPr>
              <a:t>(datasets)</a:t>
            </a:r>
          </a:p>
          <a:p>
            <a:pPr lvl="0" marL="0" indent="0">
              <a:spcBef>
                <a:spcPts val="3000"/>
              </a:spcBef>
              <a:buNone/>
            </a:pPr>
            <a:r>
              <a:rPr b="1"/>
              <a:t>Cached list of available datasets </a:t>
            </a:r>
            <a:r>
              <a:rPr sz="1800" b="1">
                <a:latin typeface="Courier"/>
              </a:rPr>
              <a:t>abs_cachelist</a:t>
            </a:r>
          </a:p>
          <a:p>
            <a:pPr lvl="0" marL="0" indent="0">
              <a:buNone/>
            </a:pPr>
            <a:r>
              <a:rPr/>
              <a:t>For performance, a cached list of datasets available through the </a:t>
            </a:r>
            <a:r>
              <a:rPr>
                <a:hlinkClick r:id="rId3"/>
              </a:rPr>
              <a:t>ABS.Stat</a:t>
            </a:r>
            <a:r>
              <a:rPr/>
              <a:t> API is provided in the </a:t>
            </a:r>
            <a:r>
              <a:rPr sz="1800">
                <a:latin typeface="Courier"/>
              </a:rPr>
              <a:t>abs_cachelist</a:t>
            </a:r>
            <a:r>
              <a:rPr/>
              <a:t> data set included with </a:t>
            </a:r>
            <a:r>
              <a:rPr sz="1800">
                <a:latin typeface="Courier"/>
              </a:rPr>
              <a:t>raustats</a:t>
            </a:r>
            <a:r>
              <a:rPr/>
              <a:t>. </a:t>
            </a:r>
            <a:r>
              <a:rPr sz="1800">
                <a:latin typeface="Courier"/>
              </a:rPr>
              <a:t>abs_cachelist</a:t>
            </a:r>
            <a:r>
              <a:rPr/>
              <a:t> is the default source used in </a:t>
            </a:r>
            <a:r>
              <a:rPr sz="1800">
                <a:latin typeface="Courier"/>
              </a:rPr>
              <a:t>abs_search()</a:t>
            </a:r>
            <a:r>
              <a:rPr/>
              <a:t> and </a:t>
            </a:r>
            <a:r>
              <a:rPr sz="1800">
                <a:latin typeface="Courier"/>
              </a:rPr>
              <a:t>abs_stats()</a:t>
            </a:r>
            <a:r>
              <a:rPr/>
              <a:t> to find matching ABS datasets.</a:t>
            </a:r>
          </a:p>
          <a:p>
            <a:pPr lvl="0" marL="0" indent="0">
              <a:buNone/>
            </a:pPr>
            <a:r>
              <a:rPr/>
              <a:t>By default, </a:t>
            </a:r>
            <a:r>
              <a:rPr sz="1800">
                <a:latin typeface="Courier"/>
              </a:rPr>
              <a:t>abs_cachelist</a:t>
            </a:r>
            <a:r>
              <a:rPr/>
              <a:t> is in English. To search indicators in a different language, you can download an updated copy of </a:t>
            </a:r>
            <a:r>
              <a:rPr sz="1800">
                <a:latin typeface="Courier"/>
              </a:rPr>
              <a:t>abs_cachelist</a:t>
            </a:r>
            <a:r>
              <a:rPr/>
              <a:t> using </a:t>
            </a:r>
            <a:r>
              <a:rPr sz="1800">
                <a:latin typeface="Courier"/>
              </a:rPr>
              <a:t>abs_cache()</a:t>
            </a:r>
            <a:r>
              <a:rPr/>
              <a:t> (next).</a:t>
            </a:r>
          </a:p>
          <a:p>
            <a:pPr lvl="0" marL="0" indent="0">
              <a:spcBef>
                <a:spcPts val="3000"/>
              </a:spcBef>
              <a:buNone/>
            </a:pPr>
            <a:r>
              <a:rPr b="1"/>
              <a:t>Accessing updated available data with </a:t>
            </a:r>
            <a:r>
              <a:rPr sz="1800" b="1">
                <a:latin typeface="Courier"/>
              </a:rPr>
              <a:t>abs_cache()</a:t>
            </a:r>
          </a:p>
          <a:p>
            <a:pPr lvl="0" marL="0" indent="0">
              <a:buNone/>
            </a:pPr>
            <a:r>
              <a:rPr/>
              <a:t>Current information about datasets available from the </a:t>
            </a:r>
            <a:r>
              <a:rPr>
                <a:hlinkClick r:id="rId4"/>
              </a:rPr>
              <a:t>ABS.Stat</a:t>
            </a:r>
            <a:r>
              <a:rPr/>
              <a:t> API can be obtained by calling </a:t>
            </a:r>
            <a:r>
              <a:rPr sz="1800">
                <a:latin typeface="Courier"/>
              </a:rPr>
              <a:t>abs_cache</a:t>
            </a:r>
            <a:r>
              <a:rPr/>
              <a:t>.</a:t>
            </a:r>
            <a:r>
              <a:rPr baseline="30000">
                <a:hlinkClick r:id="rId5" action="ppaction://hlinksldjump"/>
              </a:rPr>
              <a:t>1</a:t>
            </a:r>
            <a:r>
              <a:rPr/>
              <a:t> Updated cache information can be used in the </a:t>
            </a:r>
            <a:r>
              <a:rPr sz="1800">
                <a:latin typeface="Courier"/>
              </a:rPr>
              <a:t>abs_search</a:t>
            </a:r>
            <a:r>
              <a:rPr/>
              <a:t> and </a:t>
            </a:r>
            <a:r>
              <a:rPr sz="1800">
                <a:latin typeface="Courier"/>
              </a:rPr>
              <a:t>abs_stats</a:t>
            </a:r>
            <a:r>
              <a:rPr/>
              <a:t> functions by setting the </a:t>
            </a:r>
            <a:r>
              <a:rPr sz="1800">
                <a:latin typeface="Courier"/>
              </a:rPr>
              <a:t>cache</a:t>
            </a:r>
            <a:r>
              <a:rPr/>
              <a:t> argument equal to the saved results returned by </a:t>
            </a:r>
            <a:r>
              <a:rPr sz="1800">
                <a:latin typeface="Courier"/>
              </a:rPr>
              <a:t>abs_cache</a:t>
            </a:r>
            <a:r>
              <a:rPr/>
              <a:t>. While using updated cache information will ensure you identify all available datasets, the </a:t>
            </a:r>
            <a:r>
              <a:rPr sz="1800">
                <a:latin typeface="Courier"/>
              </a:rPr>
              <a:t>abs_cache</a:t>
            </a:r>
            <a:r>
              <a:rPr/>
              <a:t> function can take a long time to download all datasets, so use judiciously. Because of this, </a:t>
            </a:r>
            <a:r>
              <a:rPr sz="1800">
                <a:latin typeface="Courier"/>
              </a:rPr>
              <a:t>abs_cache</a:t>
            </a:r>
            <a:r>
              <a:rPr/>
              <a:t> includes functionality to report progress back to the console. The frequency of reporting can be set with the </a:t>
            </a:r>
            <a:r>
              <a:rPr sz="1800">
                <a:latin typeface="Courier"/>
              </a:rPr>
              <a:t>progress</a:t>
            </a:r>
            <a:r>
              <a:rPr/>
              <a:t> argument (by default </a:t>
            </a:r>
            <a:r>
              <a:rPr sz="1800">
                <a:latin typeface="Courier"/>
              </a:rPr>
              <a:t>progress=10</a:t>
            </a:r>
            <a:r>
              <a:rPr/>
              <a:t>). The second example downloads a new cache in French.</a:t>
            </a:r>
            <a:r>
              <a:rPr baseline="30000">
                <a:hlinkClick r:id="rId6" action="ppaction://hlinksldjump"/>
              </a:rPr>
              <a:t>2</a:t>
            </a:r>
          </a:p>
          <a:p>
            <a:pPr lvl="0" marL="1270000" indent="0">
              <a:buNone/>
            </a:pPr>
            <a:r>
              <a:rPr sz="1800" i="1">
                <a:solidFill>
                  <a:srgbClr val="60A0B0"/>
                </a:solidFill>
                <a:latin typeface="Courier"/>
              </a:rPr>
              <a:t>## Default language: English</a:t>
            </a:r>
            <a:br/>
            <a:r>
              <a:rPr sz="1800">
                <a:latin typeface="Courier"/>
              </a:rPr>
              <a:t>new_cache &lt;-</a:t>
            </a:r>
            <a:r>
              <a:rPr sz="1800">
                <a:solidFill>
                  <a:srgbClr val="4070A0"/>
                </a:solidFill>
                <a:latin typeface="Courier"/>
              </a:rPr>
              <a:t> </a:t>
            </a:r>
            <a:r>
              <a:rPr sz="1800" b="1">
                <a:solidFill>
                  <a:srgbClr val="007020"/>
                </a:solidFill>
                <a:latin typeface="Courier"/>
              </a:rPr>
              <a:t>abs_cache</a:t>
            </a:r>
            <a:r>
              <a:rPr sz="1800">
                <a:latin typeface="Courier"/>
              </a:rPr>
              <a:t>(</a:t>
            </a:r>
            <a:r>
              <a:rPr sz="1800">
                <a:solidFill>
                  <a:srgbClr val="902000"/>
                </a:solidFill>
                <a:latin typeface="Courier"/>
              </a:rPr>
              <a:t>progress=</a:t>
            </a:r>
            <a:r>
              <a:rPr sz="1800">
                <a:solidFill>
                  <a:srgbClr val="40A070"/>
                </a:solidFill>
                <a:latin typeface="Courier"/>
              </a:rPr>
              <a:t>10</a:t>
            </a:r>
            <a:r>
              <a:rPr sz="1800">
                <a:latin typeface="Courier"/>
              </a:rPr>
              <a:t>);</a:t>
            </a:r>
            <a:br/>
            <a:r>
              <a:rPr sz="1800" i="1">
                <a:solidFill>
                  <a:srgbClr val="60A0B0"/>
                </a:solidFill>
                <a:latin typeface="Courier"/>
              </a:rPr>
              <a:t>## French language version</a:t>
            </a:r>
            <a:br/>
            <a:r>
              <a:rPr sz="1800">
                <a:latin typeface="Courier"/>
              </a:rPr>
              <a:t>new_cache_fr &lt;-</a:t>
            </a:r>
            <a:r>
              <a:rPr sz="1800">
                <a:solidFill>
                  <a:srgbClr val="4070A0"/>
                </a:solidFill>
                <a:latin typeface="Courier"/>
              </a:rPr>
              <a:t> </a:t>
            </a:r>
            <a:r>
              <a:rPr sz="1800" b="1">
                <a:solidFill>
                  <a:srgbClr val="007020"/>
                </a:solidFill>
                <a:latin typeface="Courier"/>
              </a:rPr>
              <a:t>abs_cache</a:t>
            </a:r>
            <a:r>
              <a:rPr sz="1800">
                <a:latin typeface="Courier"/>
              </a:rPr>
              <a:t>(</a:t>
            </a:r>
            <a:r>
              <a:rPr sz="1800">
                <a:solidFill>
                  <a:srgbClr val="902000"/>
                </a:solidFill>
                <a:latin typeface="Courier"/>
              </a:rPr>
              <a:t>lang=</a:t>
            </a:r>
            <a:r>
              <a:rPr sz="1800">
                <a:solidFill>
                  <a:srgbClr val="4070A0"/>
                </a:solidFill>
                <a:latin typeface="Courier"/>
              </a:rPr>
              <a:t>"fr"</a:t>
            </a:r>
            <a:r>
              <a:rPr sz="1800">
                <a:latin typeface="Courier"/>
              </a:rPr>
              <a:t>, </a:t>
            </a:r>
            <a:r>
              <a:rPr sz="1800">
                <a:solidFill>
                  <a:srgbClr val="902000"/>
                </a:solidFill>
                <a:latin typeface="Courier"/>
              </a:rPr>
              <a:t>progress=</a:t>
            </a:r>
            <a:r>
              <a:rPr sz="1800">
                <a:solidFill>
                  <a:srgbClr val="40A070"/>
                </a:solidFill>
                <a:latin typeface="Courier"/>
              </a:rPr>
              <a:t>10</a:t>
            </a:r>
            <a:r>
              <a:rPr sz="1800">
                <a:latin typeface="Courier"/>
              </a:rPr>
              <a:t>);</a:t>
            </a:r>
          </a:p>
          <a:p>
            <a:pPr lvl="0" marL="0" indent="0">
              <a:spcBef>
                <a:spcPts val="3000"/>
              </a:spcBef>
              <a:buNone/>
            </a:pPr>
            <a:r>
              <a:rPr b="1"/>
              <a:t>Checking dataset dimensions with </a:t>
            </a:r>
            <a:r>
              <a:rPr sz="1800" b="1">
                <a:latin typeface="Courier"/>
              </a:rPr>
              <a:t>abs_dimensions()</a:t>
            </a:r>
          </a:p>
          <a:p>
            <a:pPr lvl="0" marL="0" indent="0">
              <a:buNone/>
            </a:pPr>
            <a:r>
              <a:rPr/>
              <a:t>The </a:t>
            </a:r>
            <a:r>
              <a:rPr sz="1800">
                <a:latin typeface="Courier"/>
              </a:rPr>
              <a:t>abs_dimensions()</a:t>
            </a:r>
            <a:r>
              <a:rPr/>
              <a:t> functions lists the name of all available dimensions and the respective dimension type. Typical dimension types are: ‘Dimension’, ‘TimeDimension’ and ‘Attribute’. ‘Dimension’ attributes are used in the </a:t>
            </a:r>
            <a:r>
              <a:rPr sz="1800">
                <a:latin typeface="Courier"/>
              </a:rPr>
              <a:t>filter</a:t>
            </a:r>
            <a:r>
              <a:rPr/>
              <a:t> argument of </a:t>
            </a:r>
            <a:r>
              <a:rPr sz="1800">
                <a:latin typeface="Courier"/>
              </a:rPr>
              <a:t>abs_stats</a:t>
            </a:r>
            <a:r>
              <a:rPr/>
              <a:t> function. The following example lists the data dimensions of the ‘CPI’ dataset.</a:t>
            </a:r>
          </a:p>
          <a:p>
            <a:pPr lvl="0" marL="1270000" indent="0">
              <a:buNone/>
            </a:pPr>
            <a:r>
              <a:rPr sz="1800" b="1">
                <a:solidFill>
                  <a:srgbClr val="007020"/>
                </a:solidFill>
                <a:latin typeface="Courier"/>
              </a:rPr>
              <a:t>abs_dimensions</a:t>
            </a:r>
            <a:r>
              <a:rPr sz="1800">
                <a:latin typeface="Courier"/>
              </a:rPr>
              <a:t>(</a:t>
            </a:r>
            <a:r>
              <a:rPr sz="1800">
                <a:solidFill>
                  <a:srgbClr val="4070A0"/>
                </a:solidFill>
                <a:latin typeface="Courier"/>
              </a:rPr>
              <a:t>'CPI'</a:t>
            </a:r>
            <a:r>
              <a:rPr sz="1800">
                <a:latin typeface="Courier"/>
              </a:rPr>
              <a:t>);</a:t>
            </a:r>
          </a:p>
          <a:p>
            <a:pPr lvl="0" marL="0" indent="0">
              <a:buNone/>
            </a:pPr>
            <a:r>
              <a:rPr/>
              <a:t>A list of all available dimension codes and descriptions for a particular dataset can be viewed by selecting the relevant dataset from </a:t>
            </a:r>
            <a:r>
              <a:rPr sz="1800">
                <a:latin typeface="Courier"/>
              </a:rPr>
              <a:t>abs_cachelist</a:t>
            </a:r>
            <a:r>
              <a:rPr/>
              <a:t> or an updated cache list returned by </a:t>
            </a:r>
            <a:r>
              <a:rPr sz="1800">
                <a:latin typeface="Courier"/>
              </a:rPr>
              <a:t>abs_cache</a:t>
            </a:r>
            <a:r>
              <a:rPr/>
              <a:t>.</a:t>
            </a:r>
          </a:p>
          <a:p>
            <a:pPr lvl="0" marL="1270000" indent="0">
              <a:buNone/>
            </a:pPr>
            <a:r>
              <a:rPr sz="1800" b="1">
                <a:solidFill>
                  <a:srgbClr val="007020"/>
                </a:solidFill>
                <a:latin typeface="Courier"/>
              </a:rPr>
              <a:t>str</a:t>
            </a:r>
            <a:r>
              <a:rPr sz="1800">
                <a:latin typeface="Courier"/>
              </a:rPr>
              <a:t>(abs_cachelist[[</a:t>
            </a:r>
            <a:r>
              <a:rPr sz="1800">
                <a:solidFill>
                  <a:srgbClr val="4070A0"/>
                </a:solidFill>
                <a:latin typeface="Courier"/>
              </a:rPr>
              <a:t>"CPI"</a:t>
            </a:r>
            <a:r>
              <a:rPr sz="1800">
                <a:latin typeface="Courier"/>
              </a:rPr>
              <a:t>]]);</a:t>
            </a:r>
          </a:p>
          <a:p>
            <a:pPr lvl="0" marL="0" indent="0">
              <a:spcBef>
                <a:spcPts val="3000"/>
              </a:spcBef>
              <a:buNone/>
            </a:pPr>
            <a:r>
              <a:rPr b="1"/>
              <a:t>Search available data with </a:t>
            </a:r>
            <a:r>
              <a:rPr sz="1800" b="1">
                <a:latin typeface="Courier"/>
              </a:rPr>
              <a:t>abs_search()</a:t>
            </a:r>
          </a:p>
          <a:p>
            <a:pPr lvl="0" marL="0" indent="0">
              <a:buNone/>
            </a:pPr>
            <a:r>
              <a:rPr/>
              <a:t>The </a:t>
            </a:r>
            <a:r>
              <a:rPr sz="1800">
                <a:latin typeface="Courier"/>
              </a:rPr>
              <a:t>abs_search</a:t>
            </a:r>
            <a:r>
              <a:rPr/>
              <a:t> function essentially has two modes of operation:</a:t>
            </a:r>
          </a:p>
          <a:p>
            <a:pPr lvl="1">
              <a:buAutoNum type="romanLcParenR"/>
            </a:pPr>
            <a:r>
              <a:rPr/>
              <a:t>‘dataset search’ mode, and</a:t>
            </a:r>
          </a:p>
          <a:p>
            <a:pPr lvl="1">
              <a:buAutoNum type="romanLcParenR"/>
            </a:pPr>
            <a:r>
              <a:rPr/>
              <a:t>‘indicator search’ mode.</a:t>
            </a:r>
          </a:p>
          <a:p>
            <a:pPr lvl="0" marL="0" indent="0">
              <a:buNone/>
            </a:pPr>
            <a:r>
              <a:rPr/>
              <a:t>In dataset search mode, the function searches and returns datasets matching the specified regular expression. The following examples demonstrate use of the function to find ABS datasets relating to the CPI and labour force. The </a:t>
            </a:r>
            <a:r>
              <a:rPr sz="1800">
                <a:latin typeface="Courier"/>
              </a:rPr>
              <a:t>code_only</a:t>
            </a:r>
            <a:r>
              <a:rPr/>
              <a:t> argument specifies whether the function returns all information or just the matching dataset identifiers.</a:t>
            </a:r>
          </a:p>
          <a:p>
            <a:pPr lvl="0" marL="1270000" indent="0">
              <a:buNone/>
            </a:pPr>
            <a:r>
              <a:rPr sz="1800" b="1">
                <a:solidFill>
                  <a:srgbClr val="007020"/>
                </a:solidFill>
                <a:latin typeface="Courier"/>
              </a:rPr>
              <a:t>abs_search</a:t>
            </a:r>
            <a:r>
              <a:rPr sz="1800">
                <a:latin typeface="Courier"/>
              </a:rPr>
              <a:t>(</a:t>
            </a:r>
            <a:r>
              <a:rPr sz="1800">
                <a:solidFill>
                  <a:srgbClr val="4070A0"/>
                </a:solidFill>
                <a:latin typeface="Courier"/>
              </a:rPr>
              <a:t>"CPI|consumer price index"</a:t>
            </a:r>
            <a:r>
              <a:rPr sz="1800">
                <a:latin typeface="Courier"/>
              </a:rPr>
              <a:t>);</a:t>
            </a:r>
            <a:br/>
            <a:br/>
            <a:r>
              <a:rPr sz="1800" b="1">
                <a:solidFill>
                  <a:srgbClr val="007020"/>
                </a:solidFill>
                <a:latin typeface="Courier"/>
              </a:rPr>
              <a:t>abs_search</a:t>
            </a:r>
            <a:r>
              <a:rPr sz="1800">
                <a:latin typeface="Courier"/>
              </a:rPr>
              <a:t>(</a:t>
            </a:r>
            <a:r>
              <a:rPr sz="1800">
                <a:solidFill>
                  <a:srgbClr val="4070A0"/>
                </a:solidFill>
                <a:latin typeface="Courier"/>
              </a:rPr>
              <a:t>"CPI|consumer price index"</a:t>
            </a:r>
            <a:r>
              <a:rPr sz="1800">
                <a:latin typeface="Courier"/>
              </a:rPr>
              <a:t>, </a:t>
            </a:r>
            <a:r>
              <a:rPr sz="1800">
                <a:solidFill>
                  <a:srgbClr val="902000"/>
                </a:solidFill>
                <a:latin typeface="Courier"/>
              </a:rPr>
              <a:t>code_only=</a:t>
            </a:r>
            <a:r>
              <a:rPr sz="1800">
                <a:solidFill>
                  <a:srgbClr val="007020"/>
                </a:solidFill>
                <a:latin typeface="Courier"/>
              </a:rPr>
              <a:t>TRUE</a:t>
            </a:r>
            <a:r>
              <a:rPr sz="1800">
                <a:latin typeface="Courier"/>
              </a:rPr>
              <a:t>);</a:t>
            </a:r>
          </a:p>
          <a:p>
            <a:pPr lvl="0" marL="1270000" indent="0">
              <a:buNone/>
            </a:pPr>
            <a:r>
              <a:rPr sz="1800" b="1">
                <a:solidFill>
                  <a:srgbClr val="007020"/>
                </a:solidFill>
                <a:latin typeface="Courier"/>
              </a:rPr>
              <a:t>abs_search</a:t>
            </a:r>
            <a:r>
              <a:rPr sz="1800">
                <a:latin typeface="Courier"/>
              </a:rPr>
              <a:t>(</a:t>
            </a:r>
            <a:r>
              <a:rPr sz="1800">
                <a:solidFill>
                  <a:srgbClr val="4070A0"/>
                </a:solidFill>
                <a:latin typeface="Courier"/>
              </a:rPr>
              <a:t>"labour force"</a:t>
            </a:r>
            <a:r>
              <a:rPr sz="1800">
                <a:latin typeface="Courier"/>
              </a:rPr>
              <a:t>);</a:t>
            </a:r>
            <a:br/>
            <a:br/>
            <a:r>
              <a:rPr sz="1800" b="1">
                <a:solidFill>
                  <a:srgbClr val="007020"/>
                </a:solidFill>
                <a:latin typeface="Courier"/>
              </a:rPr>
              <a:t>abs_search</a:t>
            </a:r>
            <a:r>
              <a:rPr sz="1800">
                <a:latin typeface="Courier"/>
              </a:rPr>
              <a:t>(</a:t>
            </a:r>
            <a:r>
              <a:rPr sz="1800">
                <a:solidFill>
                  <a:srgbClr val="4070A0"/>
                </a:solidFill>
                <a:latin typeface="Courier"/>
              </a:rPr>
              <a:t>"^labour force$"</a:t>
            </a:r>
            <a:r>
              <a:rPr sz="1800">
                <a:latin typeface="Courier"/>
              </a:rPr>
              <a:t>);</a:t>
            </a:r>
          </a:p>
          <a:p>
            <a:pPr lvl="0" marL="0" indent="0">
              <a:buNone/>
            </a:pPr>
            <a:r>
              <a:rPr/>
              <a:t>In indicator search mode, the function searches through all dimensions of a specific dataset and returns a list of dimensions and dimension contents matching all the provided regular expressions. The following examples demonstrates use of the function to find indicators within the CPI data set.</a:t>
            </a:r>
          </a:p>
          <a:p>
            <a:pPr lvl="0" marL="1270000" indent="0">
              <a:buNone/>
            </a:pPr>
            <a:r>
              <a:rPr sz="1800" b="1">
                <a:solidFill>
                  <a:srgbClr val="007020"/>
                </a:solidFill>
                <a:latin typeface="Courier"/>
              </a:rPr>
              <a:t>abs_search</a:t>
            </a:r>
            <a:r>
              <a:rPr sz="1800">
                <a:latin typeface="Courier"/>
              </a:rPr>
              <a:t>(</a:t>
            </a:r>
            <a:r>
              <a:rPr sz="1800" b="1">
                <a:solidFill>
                  <a:srgbClr val="007020"/>
                </a:solidFill>
                <a:latin typeface="Courier"/>
              </a:rPr>
              <a:t>c</a:t>
            </a:r>
            <a:r>
              <a:rPr sz="1800">
                <a:latin typeface="Courier"/>
              </a:rPr>
              <a:t>(</a:t>
            </a:r>
            <a:r>
              <a:rPr sz="1800">
                <a:solidFill>
                  <a:srgbClr val="4070A0"/>
                </a:solidFill>
                <a:latin typeface="Courier"/>
              </a:rPr>
              <a:t>"All groups CPI"</a:t>
            </a:r>
            <a:r>
              <a:rPr sz="1800">
                <a:latin typeface="Courier"/>
              </a:rPr>
              <a:t>,</a:t>
            </a:r>
            <a:r>
              <a:rPr sz="1800">
                <a:solidFill>
                  <a:srgbClr val="4070A0"/>
                </a:solidFill>
                <a:latin typeface="Courier"/>
              </a:rPr>
              <a:t>"Sydney"</a:t>
            </a:r>
            <a:r>
              <a:rPr sz="1800">
                <a:latin typeface="Courier"/>
              </a:rPr>
              <a:t>), </a:t>
            </a:r>
            <a:r>
              <a:rPr sz="1800">
                <a:solidFill>
                  <a:srgbClr val="902000"/>
                </a:solidFill>
                <a:latin typeface="Courier"/>
              </a:rPr>
              <a:t>dataset=</a:t>
            </a:r>
            <a:r>
              <a:rPr sz="1800">
                <a:solidFill>
                  <a:srgbClr val="4070A0"/>
                </a:solidFill>
                <a:latin typeface="Courier"/>
              </a:rPr>
              <a:t>"CPI"</a:t>
            </a:r>
            <a:r>
              <a:rPr sz="1800">
                <a:latin typeface="Courier"/>
              </a:rPr>
              <a:t>);</a:t>
            </a:r>
          </a:p>
          <a:p>
            <a:pPr lvl="0" marL="0" indent="0">
              <a:buNone/>
            </a:pPr>
            <a:r>
              <a:rPr/>
              <a:t>If </a:t>
            </a:r>
            <a:r>
              <a:rPr sz="1800">
                <a:latin typeface="Courier"/>
              </a:rPr>
              <a:t>code_only=TRUE</a:t>
            </a:r>
            <a:r>
              <a:rPr/>
              <a:t>, the indicator search function returns only codes for each matching dimension. This, in turn, can be used directly as input to the </a:t>
            </a:r>
            <a:r>
              <a:rPr sz="1800">
                <a:latin typeface="Courier"/>
              </a:rPr>
              <a:t>filter</a:t>
            </a:r>
            <a:r>
              <a:rPr/>
              <a:t> argument of the </a:t>
            </a:r>
            <a:r>
              <a:rPr sz="1800">
                <a:latin typeface="Courier"/>
              </a:rPr>
              <a:t>abs_stats</a:t>
            </a:r>
            <a:r>
              <a:rPr/>
              <a:t> function. The following example returns dimension codes for datasets matching both the regular expressions “All groups CPI” and “Sydney”.</a:t>
            </a:r>
          </a:p>
          <a:p>
            <a:pPr lvl="0" marL="1270000" indent="0">
              <a:buNone/>
            </a:pPr>
            <a:r>
              <a:rPr sz="1800" b="1">
                <a:solidFill>
                  <a:srgbClr val="007020"/>
                </a:solidFill>
                <a:latin typeface="Courier"/>
              </a:rPr>
              <a:t>abs_search</a:t>
            </a:r>
            <a:r>
              <a:rPr sz="1800">
                <a:latin typeface="Courier"/>
              </a:rPr>
              <a:t>(</a:t>
            </a:r>
            <a:r>
              <a:rPr sz="1800" b="1">
                <a:solidFill>
                  <a:srgbClr val="007020"/>
                </a:solidFill>
                <a:latin typeface="Courier"/>
              </a:rPr>
              <a:t>c</a:t>
            </a:r>
            <a:r>
              <a:rPr sz="1800">
                <a:latin typeface="Courier"/>
              </a:rPr>
              <a:t>(</a:t>
            </a:r>
            <a:r>
              <a:rPr sz="1800">
                <a:solidFill>
                  <a:srgbClr val="4070A0"/>
                </a:solidFill>
                <a:latin typeface="Courier"/>
              </a:rPr>
              <a:t>"All groups CPI"</a:t>
            </a:r>
            <a:r>
              <a:rPr sz="1800">
                <a:latin typeface="Courier"/>
              </a:rPr>
              <a:t>,</a:t>
            </a:r>
            <a:r>
              <a:rPr sz="1800">
                <a:solidFill>
                  <a:srgbClr val="4070A0"/>
                </a:solidFill>
                <a:latin typeface="Courier"/>
              </a:rPr>
              <a:t>"Sydney"</a:t>
            </a:r>
            <a:r>
              <a:rPr sz="1800">
                <a:latin typeface="Courier"/>
              </a:rPr>
              <a:t>), </a:t>
            </a:r>
            <a:r>
              <a:rPr sz="1800">
                <a:solidFill>
                  <a:srgbClr val="902000"/>
                </a:solidFill>
                <a:latin typeface="Courier"/>
              </a:rPr>
              <a:t>dataset=</a:t>
            </a:r>
            <a:r>
              <a:rPr sz="1800">
                <a:solidFill>
                  <a:srgbClr val="4070A0"/>
                </a:solidFill>
                <a:latin typeface="Courier"/>
              </a:rPr>
              <a:t>"CPI"</a:t>
            </a:r>
            <a:r>
              <a:rPr sz="1800">
                <a:latin typeface="Courier"/>
              </a:rPr>
              <a:t>, </a:t>
            </a:r>
            <a:r>
              <a:rPr sz="1800">
                <a:solidFill>
                  <a:srgbClr val="902000"/>
                </a:solidFill>
                <a:latin typeface="Courier"/>
              </a:rPr>
              <a:t>code_only=</a:t>
            </a:r>
            <a:r>
              <a:rPr sz="1800">
                <a:solidFill>
                  <a:srgbClr val="007020"/>
                </a:solidFill>
                <a:latin typeface="Courier"/>
              </a:rPr>
              <a:t>TRUE</a:t>
            </a:r>
            <a:r>
              <a:rPr sz="1800">
                <a:latin typeface="Courier"/>
              </a:rPr>
              <a:t>);</a:t>
            </a:r>
          </a:p>
          <a:p>
            <a:pPr lvl="0" marL="0" indent="0">
              <a:spcBef>
                <a:spcPts val="3000"/>
              </a:spcBef>
              <a:buNone/>
            </a:pPr>
            <a:r>
              <a:rPr b="1"/>
              <a:t>Downloading data with </a:t>
            </a:r>
            <a:r>
              <a:rPr sz="1800" b="1">
                <a:latin typeface="Courier"/>
              </a:rPr>
              <a:t>abs_stats()</a:t>
            </a:r>
          </a:p>
          <a:p>
            <a:pPr lvl="0" marL="0" indent="0">
              <a:buNone/>
            </a:pPr>
            <a:r>
              <a:rPr/>
              <a:t>The </a:t>
            </a:r>
            <a:r>
              <a:rPr sz="1800">
                <a:latin typeface="Courier"/>
              </a:rPr>
              <a:t>abs_stats()</a:t>
            </a:r>
            <a:r>
              <a:rPr/>
              <a:t> function returns data from specified datasets available via the </a:t>
            </a:r>
            <a:r>
              <a:rPr>
                <a:hlinkClick r:id="rId7"/>
              </a:rPr>
              <a:t>ABS.Stat</a:t>
            </a:r>
            <a:r>
              <a:rPr/>
              <a:t> API. The following section outlines typical use of the </a:t>
            </a:r>
            <a:r>
              <a:rPr sz="1800">
                <a:latin typeface="Courier"/>
              </a:rPr>
              <a:t>abs_stats()</a:t>
            </a:r>
            <a:r>
              <a:rPr/>
              <a:t> function, and also describes each of the core function arguments.</a:t>
            </a:r>
          </a:p>
          <a:p>
            <a:pPr lvl="0" marL="0" indent="0">
              <a:buNone/>
            </a:pPr>
            <a:r>
              <a:rPr/>
              <a:t>The following example downloads original All groups CPI index numbers for each of the eight Australian state and territory capital cities and also the average for all capital cities.</a:t>
            </a:r>
          </a:p>
          <a:p>
            <a:pPr lvl="0" marL="1270000" indent="0">
              <a:buNone/>
            </a:pPr>
            <a:r>
              <a:rPr sz="1800">
                <a:latin typeface="Courier"/>
              </a:rPr>
              <a:t>cpi &lt;-</a:t>
            </a:r>
            <a:r>
              <a:rPr sz="1800">
                <a:solidFill>
                  <a:srgbClr val="4070A0"/>
                </a:solidFill>
                <a:latin typeface="Courier"/>
              </a:rPr>
              <a:t> </a:t>
            </a:r>
            <a:r>
              <a:rPr sz="1800" b="1">
                <a:solidFill>
                  <a:srgbClr val="007020"/>
                </a:solidFill>
                <a:latin typeface="Courier"/>
              </a:rPr>
              <a:t>abs_stats</a:t>
            </a:r>
            <a:r>
              <a:rPr sz="1800">
                <a:latin typeface="Courier"/>
              </a:rPr>
              <a:t>(</a:t>
            </a:r>
            <a:r>
              <a:rPr sz="1800">
                <a:solidFill>
                  <a:srgbClr val="902000"/>
                </a:solidFill>
                <a:latin typeface="Courier"/>
              </a:rPr>
              <a:t>dataset=</a:t>
            </a:r>
            <a:r>
              <a:rPr sz="1800">
                <a:solidFill>
                  <a:srgbClr val="4070A0"/>
                </a:solidFill>
                <a:latin typeface="Courier"/>
              </a:rPr>
              <a:t>"CPI"</a:t>
            </a:r>
            <a:r>
              <a:rPr sz="1800">
                <a:latin typeface="Courier"/>
              </a:rPr>
              <a:t>, </a:t>
            </a:r>
            <a:r>
              <a:rPr sz="1800">
                <a:solidFill>
                  <a:srgbClr val="902000"/>
                </a:solidFill>
                <a:latin typeface="Courier"/>
              </a:rPr>
              <a:t>filter=</a:t>
            </a:r>
            <a:r>
              <a:rPr sz="1800" b="1">
                <a:solidFill>
                  <a:srgbClr val="007020"/>
                </a:solidFill>
                <a:latin typeface="Courier"/>
              </a:rPr>
              <a:t>list</a:t>
            </a:r>
            <a:r>
              <a:rPr sz="1800">
                <a:latin typeface="Courier"/>
              </a:rPr>
              <a:t>(</a:t>
            </a:r>
            <a:r>
              <a:rPr sz="1800">
                <a:solidFill>
                  <a:srgbClr val="902000"/>
                </a:solidFill>
                <a:latin typeface="Courier"/>
              </a:rPr>
              <a:t>MEASURE=</a:t>
            </a:r>
            <a:r>
              <a:rPr sz="1800">
                <a:solidFill>
                  <a:srgbClr val="40A070"/>
                </a:solidFill>
                <a:latin typeface="Courier"/>
              </a:rPr>
              <a:t>1</a:t>
            </a:r>
            <a:r>
              <a:rPr sz="1800">
                <a:latin typeface="Courier"/>
              </a:rPr>
              <a:t>, </a:t>
            </a:r>
            <a:r>
              <a:rPr sz="1800">
                <a:solidFill>
                  <a:srgbClr val="902000"/>
                </a:solidFill>
                <a:latin typeface="Courier"/>
              </a:rPr>
              <a:t>REGION=</a:t>
            </a:r>
            <a:r>
              <a:rPr sz="1800" b="1">
                <a:solidFill>
                  <a:srgbClr val="007020"/>
                </a:solidFill>
                <a:latin typeface="Courier"/>
              </a:rPr>
              <a:t>c</a:t>
            </a:r>
            <a:r>
              <a:rPr sz="1800">
                <a:latin typeface="Courier"/>
              </a:rPr>
              <a:t>(</a:t>
            </a:r>
            <a:r>
              <a:rPr sz="1800">
                <a:solidFill>
                  <a:srgbClr val="40A070"/>
                </a:solidFill>
                <a:latin typeface="Courier"/>
              </a:rPr>
              <a:t>1</a:t>
            </a:r>
            <a:r>
              <a:rPr sz="1800">
                <a:solidFill>
                  <a:srgbClr val="666666"/>
                </a:solidFill>
                <a:latin typeface="Courier"/>
              </a:rPr>
              <a:t>:</a:t>
            </a:r>
            <a:r>
              <a:rPr sz="1800">
                <a:solidFill>
                  <a:srgbClr val="40A070"/>
                </a:solidFill>
                <a:latin typeface="Courier"/>
              </a:rPr>
              <a:t>8</a:t>
            </a:r>
            <a:r>
              <a:rPr sz="1800">
                <a:latin typeface="Courier"/>
              </a:rPr>
              <a:t>,</a:t>
            </a:r>
            <a:r>
              <a:rPr sz="1800">
                <a:solidFill>
                  <a:srgbClr val="40A070"/>
                </a:solidFill>
                <a:latin typeface="Courier"/>
              </a:rPr>
              <a:t>50</a:t>
            </a:r>
            <a:r>
              <a:rPr sz="1800">
                <a:latin typeface="Courier"/>
              </a:rPr>
              <a:t>),</a:t>
            </a:r>
            <a:br/>
            <a:r>
              <a:rPr sz="1800">
                <a:latin typeface="Courier"/>
              </a:rPr>
              <a:t>                                            </a:t>
            </a:r>
            <a:r>
              <a:rPr sz="1800">
                <a:solidFill>
                  <a:srgbClr val="902000"/>
                </a:solidFill>
                <a:latin typeface="Courier"/>
              </a:rPr>
              <a:t>INDEX=</a:t>
            </a:r>
            <a:r>
              <a:rPr sz="1800">
                <a:solidFill>
                  <a:srgbClr val="40A070"/>
                </a:solidFill>
                <a:latin typeface="Courier"/>
              </a:rPr>
              <a:t>10001</a:t>
            </a:r>
            <a:r>
              <a:rPr sz="1800">
                <a:latin typeface="Courier"/>
              </a:rPr>
              <a:t>, </a:t>
            </a:r>
            <a:r>
              <a:rPr sz="1800">
                <a:solidFill>
                  <a:srgbClr val="902000"/>
                </a:solidFill>
                <a:latin typeface="Courier"/>
              </a:rPr>
              <a:t>TSEST=</a:t>
            </a:r>
            <a:r>
              <a:rPr sz="1800">
                <a:solidFill>
                  <a:srgbClr val="40A070"/>
                </a:solidFill>
                <a:latin typeface="Courier"/>
              </a:rPr>
              <a:t>10</a:t>
            </a:r>
            <a:r>
              <a:rPr sz="1800">
                <a:latin typeface="Courier"/>
              </a:rPr>
              <a:t>, </a:t>
            </a:r>
            <a:r>
              <a:rPr sz="1800">
                <a:solidFill>
                  <a:srgbClr val="902000"/>
                </a:solidFill>
                <a:latin typeface="Courier"/>
              </a:rPr>
              <a:t>FREQUENCY=</a:t>
            </a:r>
            <a:r>
              <a:rPr sz="1800">
                <a:solidFill>
                  <a:srgbClr val="4070A0"/>
                </a:solidFill>
                <a:latin typeface="Courier"/>
              </a:rPr>
              <a:t>"Q"</a:t>
            </a:r>
            <a:r>
              <a:rPr sz="1800">
                <a:latin typeface="Courier"/>
              </a:rPr>
              <a:t>));</a:t>
            </a:r>
          </a:p>
          <a:p>
            <a:pPr lvl="0" marL="0" indent="0">
              <a:buNone/>
            </a:pPr>
            <a:r>
              <a:rPr/>
              <a:t>The filter conditions are:</a:t>
            </a:r>
          </a:p>
          <a:p>
            <a:pPr lvl="1"/>
            <a:r>
              <a:rPr sz="1800">
                <a:latin typeface="Courier"/>
              </a:rPr>
              <a:t>MEASURE=1</a:t>
            </a:r>
            <a:r>
              <a:rPr/>
              <a:t> – ‘Index Numbers’</a:t>
            </a:r>
          </a:p>
          <a:p>
            <a:pPr lvl="1"/>
            <a:r>
              <a:rPr sz="1800">
                <a:latin typeface="Courier"/>
              </a:rPr>
              <a:t>REGION=c(1:8,50)</a:t>
            </a:r>
            <a:r>
              <a:rPr/>
              <a:t> – Each of the eight capital cities (1–8) and all eight capital cities (50)</a:t>
            </a:r>
          </a:p>
          <a:p>
            <a:pPr lvl="1"/>
            <a:r>
              <a:rPr sz="1800">
                <a:latin typeface="Courier"/>
              </a:rPr>
              <a:t>INDEX=10001</a:t>
            </a:r>
            <a:r>
              <a:rPr/>
              <a:t> – ‘All groups CPI’</a:t>
            </a:r>
          </a:p>
          <a:p>
            <a:pPr lvl="1"/>
            <a:r>
              <a:rPr sz="1800">
                <a:latin typeface="Courier"/>
              </a:rPr>
              <a:t>TSEST=10</a:t>
            </a:r>
            <a:r>
              <a:rPr/>
              <a:t> – ‘Original’ observations</a:t>
            </a:r>
          </a:p>
          <a:p>
            <a:pPr lvl="1"/>
            <a:r>
              <a:rPr sz="1800">
                <a:latin typeface="Courier"/>
              </a:rPr>
              <a:t>FREQUENCY=Q</a:t>
            </a:r>
            <a:r>
              <a:rPr/>
              <a:t> – Quarterly observations</a:t>
            </a:r>
          </a:p>
          <a:p>
            <a:pPr lvl="0" marL="0" indent="0">
              <a:buNone/>
            </a:pPr>
            <a:r>
              <a:rPr/>
              <a:t>The </a:t>
            </a:r>
            <a:r>
              <a:rPr sz="1800">
                <a:latin typeface="Courier"/>
              </a:rPr>
              <a:t>filter</a:t>
            </a:r>
            <a:r>
              <a:rPr/>
              <a:t> argument can also be set equal to “all”, in which case the function will attempt to download all observations available for the specified dataset. However, if the dataset is large it may breach the </a:t>
            </a:r>
            <a:r>
              <a:rPr>
                <a:hlinkClick r:id="rId8"/>
              </a:rPr>
              <a:t>ABS.Stat</a:t>
            </a:r>
            <a:r>
              <a:rPr/>
              <a:t> API query length, record and/or session time constraints.</a:t>
            </a:r>
            <a:r>
              <a:rPr baseline="30000">
                <a:hlinkClick r:id="rId9" action="ppaction://hlinksldjump"/>
              </a:rPr>
              <a:t>3</a:t>
            </a:r>
            <a:r>
              <a:rPr/>
              <a:t> Queries that breach these limits will need to be re-specified as multiple separate calls to obtain the required data.</a:t>
            </a:r>
          </a:p>
          <a:p>
            <a:pPr lvl="0" marL="0" indent="0">
              <a:buNone/>
            </a:pPr>
            <a:r>
              <a:rPr/>
              <a:t>For example, the following </a:t>
            </a:r>
            <a:r>
              <a:rPr sz="1800">
                <a:latin typeface="Courier"/>
              </a:rPr>
              <a:t>abs_stats</a:t>
            </a:r>
            <a:r>
              <a:rPr/>
              <a:t> function call, attempts to download all series available for the CPI dataset, but the specified query length (1191 characters) exceeds maximum request URL character limit.</a:t>
            </a:r>
          </a:p>
          <a:p>
            <a:pPr lvl="0" marL="1270000" indent="0">
              <a:buNone/>
            </a:pPr>
            <a:r>
              <a:rPr sz="1800">
                <a:latin typeface="Courier"/>
              </a:rPr>
              <a:t>cpi &lt;-</a:t>
            </a:r>
            <a:r>
              <a:rPr sz="1800">
                <a:solidFill>
                  <a:srgbClr val="4070A0"/>
                </a:solidFill>
                <a:latin typeface="Courier"/>
              </a:rPr>
              <a:t> </a:t>
            </a:r>
            <a:r>
              <a:rPr sz="1800" b="1">
                <a:solidFill>
                  <a:srgbClr val="007020"/>
                </a:solidFill>
                <a:latin typeface="Courier"/>
              </a:rPr>
              <a:t>abs_stats</a:t>
            </a:r>
            <a:r>
              <a:rPr sz="1800">
                <a:latin typeface="Courier"/>
              </a:rPr>
              <a:t>(</a:t>
            </a:r>
            <a:r>
              <a:rPr sz="1800">
                <a:solidFill>
                  <a:srgbClr val="902000"/>
                </a:solidFill>
                <a:latin typeface="Courier"/>
              </a:rPr>
              <a:t>dataset=</a:t>
            </a:r>
            <a:r>
              <a:rPr sz="1800">
                <a:solidFill>
                  <a:srgbClr val="4070A0"/>
                </a:solidFill>
                <a:latin typeface="Courier"/>
              </a:rPr>
              <a:t>"CPI"</a:t>
            </a:r>
            <a:r>
              <a:rPr sz="1800">
                <a:latin typeface="Courier"/>
              </a:rPr>
              <a:t>, </a:t>
            </a:r>
            <a:r>
              <a:rPr sz="1800">
                <a:solidFill>
                  <a:srgbClr val="902000"/>
                </a:solidFill>
                <a:latin typeface="Courier"/>
              </a:rPr>
              <a:t>filter=</a:t>
            </a:r>
            <a:r>
              <a:rPr sz="1800">
                <a:solidFill>
                  <a:srgbClr val="4070A0"/>
                </a:solidFill>
                <a:latin typeface="Courier"/>
              </a:rPr>
              <a:t>"all"</a:t>
            </a:r>
            <a:r>
              <a:rPr sz="1800">
                <a:latin typeface="Courier"/>
              </a:rPr>
              <a:t>);</a:t>
            </a:r>
          </a:p>
          <a:p>
            <a:pPr lvl="0" marL="0" indent="0">
              <a:buNone/>
            </a:pPr>
            <a:r>
              <a:rPr/>
              <a:t>By default, </a:t>
            </a:r>
            <a:r>
              <a:rPr sz="1800">
                <a:latin typeface="Courier"/>
              </a:rPr>
              <a:t>abs_stats</a:t>
            </a:r>
            <a:r>
              <a:rPr/>
              <a:t> checks whether the query string length and the estimated number of records to be returned and will halt execution if the query breaches any of these conditions. Setting the </a:t>
            </a:r>
            <a:r>
              <a:rPr sz="1800">
                <a:latin typeface="Courier"/>
              </a:rPr>
              <a:t>enforce_api_limits = FALSE</a:t>
            </a:r>
            <a:r>
              <a:rPr/>
              <a:t> (default: </a:t>
            </a:r>
            <a:r>
              <a:rPr sz="1800">
                <a:latin typeface="Courier"/>
              </a:rPr>
              <a:t>TRUE</a:t>
            </a:r>
            <a:r>
              <a:rPr/>
              <a:t>) will ignore these checks and submit the query to the </a:t>
            </a:r>
            <a:r>
              <a:rPr>
                <a:hlinkClick r:id="rId10"/>
              </a:rPr>
              <a:t>ABS.Stat</a:t>
            </a:r>
            <a:r>
              <a:rPr/>
              <a:t> API anyway. If the query fails it will return an error. For example, the following function call will return an error.</a:t>
            </a:r>
          </a:p>
          <a:p>
            <a:pPr lvl="0" marL="1270000" indent="0">
              <a:buNone/>
            </a:pPr>
            <a:r>
              <a:rPr sz="1800">
                <a:latin typeface="Courier"/>
              </a:rPr>
              <a:t>cpi &lt;-</a:t>
            </a:r>
            <a:r>
              <a:rPr sz="1800">
                <a:solidFill>
                  <a:srgbClr val="4070A0"/>
                </a:solidFill>
                <a:latin typeface="Courier"/>
              </a:rPr>
              <a:t> </a:t>
            </a:r>
            <a:r>
              <a:rPr sz="1800" b="1">
                <a:solidFill>
                  <a:srgbClr val="007020"/>
                </a:solidFill>
                <a:latin typeface="Courier"/>
              </a:rPr>
              <a:t>abs_stats</a:t>
            </a:r>
            <a:r>
              <a:rPr sz="1800">
                <a:latin typeface="Courier"/>
              </a:rPr>
              <a:t>(</a:t>
            </a:r>
            <a:r>
              <a:rPr sz="1800">
                <a:solidFill>
                  <a:srgbClr val="902000"/>
                </a:solidFill>
                <a:latin typeface="Courier"/>
              </a:rPr>
              <a:t>dataset=</a:t>
            </a:r>
            <a:r>
              <a:rPr sz="1800">
                <a:solidFill>
                  <a:srgbClr val="4070A0"/>
                </a:solidFill>
                <a:latin typeface="Courier"/>
              </a:rPr>
              <a:t>"CPI"</a:t>
            </a:r>
            <a:r>
              <a:rPr sz="1800">
                <a:latin typeface="Courier"/>
              </a:rPr>
              <a:t>, </a:t>
            </a:r>
            <a:r>
              <a:rPr sz="1800">
                <a:solidFill>
                  <a:srgbClr val="902000"/>
                </a:solidFill>
                <a:latin typeface="Courier"/>
              </a:rPr>
              <a:t>filter=</a:t>
            </a:r>
            <a:r>
              <a:rPr sz="1800">
                <a:solidFill>
                  <a:srgbClr val="4070A0"/>
                </a:solidFill>
                <a:latin typeface="Courier"/>
              </a:rPr>
              <a:t>"all"</a:t>
            </a:r>
            <a:r>
              <a:rPr sz="1800">
                <a:latin typeface="Courier"/>
              </a:rPr>
              <a:t>, </a:t>
            </a:r>
            <a:r>
              <a:rPr sz="1800">
                <a:solidFill>
                  <a:srgbClr val="902000"/>
                </a:solidFill>
                <a:latin typeface="Courier"/>
              </a:rPr>
              <a:t>enforce_api_limits=</a:t>
            </a:r>
            <a:r>
              <a:rPr sz="1800">
                <a:solidFill>
                  <a:srgbClr val="007020"/>
                </a:solidFill>
                <a:latin typeface="Courier"/>
              </a:rPr>
              <a:t>FALSE</a:t>
            </a:r>
            <a:r>
              <a:rPr sz="1800">
                <a:latin typeface="Courier"/>
              </a:rPr>
              <a:t>);</a:t>
            </a:r>
            <a:br/>
            <a:r>
              <a:rPr sz="1800" i="1">
                <a:solidFill>
                  <a:srgbClr val="60A0B0"/>
                </a:solidFill>
                <a:latin typeface="Courier"/>
              </a:rPr>
              <a:t>#&gt; lexical error: invalid char in json text.</a:t>
            </a:r>
            <a:br/>
            <a:r>
              <a:rPr sz="1800" i="1">
                <a:solidFill>
                  <a:srgbClr val="60A0B0"/>
                </a:solidFill>
                <a:latin typeface="Courier"/>
              </a:rPr>
              <a:t>#&gt;                                        http://stat.data.abs.gov.au/SDM</a:t>
            </a:r>
            <a:br/>
            <a:r>
              <a:rPr sz="1800" i="1">
                <a:solidFill>
                  <a:srgbClr val="60A0B0"/>
                </a:solidFill>
                <a:latin typeface="Courier"/>
              </a:rPr>
              <a:t>#&gt;                      (right here) ------^</a:t>
            </a:r>
          </a:p>
          <a:p>
            <a:pPr lvl="0" marL="0" indent="0">
              <a:buNone/>
            </a:pPr>
            <a:r>
              <a:rPr/>
              <a:t>Setting the </a:t>
            </a:r>
            <a:r>
              <a:rPr sz="1800">
                <a:latin typeface="Courier"/>
              </a:rPr>
              <a:t>return_url = TRUE</a:t>
            </a:r>
            <a:r>
              <a:rPr/>
              <a:t> (default: </a:t>
            </a:r>
            <a:r>
              <a:rPr sz="1800">
                <a:latin typeface="Courier"/>
              </a:rPr>
              <a:t>FALSE</a:t>
            </a:r>
            <a:r>
              <a:rPr/>
              <a:t>) will return the RESTful URL query string, but does not submit the query to the </a:t>
            </a:r>
            <a:r>
              <a:rPr>
                <a:hlinkClick r:id="rId11"/>
              </a:rPr>
              <a:t>ABS.Stat</a:t>
            </a:r>
            <a:r>
              <a:rPr/>
              <a:t> API, see the following example function call and output.</a:t>
            </a:r>
          </a:p>
          <a:p>
            <a:pPr lvl="0" marL="1270000" indent="0">
              <a:buNone/>
            </a:pPr>
            <a:r>
              <a:rPr sz="1800" b="1">
                <a:solidFill>
                  <a:srgbClr val="007020"/>
                </a:solidFill>
                <a:latin typeface="Courier"/>
              </a:rPr>
              <a:t>abs_stats</a:t>
            </a:r>
            <a:r>
              <a:rPr sz="1800">
                <a:latin typeface="Courier"/>
              </a:rPr>
              <a:t>(</a:t>
            </a:r>
            <a:r>
              <a:rPr sz="1800">
                <a:solidFill>
                  <a:srgbClr val="902000"/>
                </a:solidFill>
                <a:latin typeface="Courier"/>
              </a:rPr>
              <a:t>dataset=</a:t>
            </a:r>
            <a:r>
              <a:rPr sz="1800">
                <a:solidFill>
                  <a:srgbClr val="4070A0"/>
                </a:solidFill>
                <a:latin typeface="Courier"/>
              </a:rPr>
              <a:t>"CPI"</a:t>
            </a:r>
            <a:r>
              <a:rPr sz="1800">
                <a:latin typeface="Courier"/>
              </a:rPr>
              <a:t>, </a:t>
            </a:r>
            <a:r>
              <a:rPr sz="1800">
                <a:solidFill>
                  <a:srgbClr val="902000"/>
                </a:solidFill>
                <a:latin typeface="Courier"/>
              </a:rPr>
              <a:t>filter=</a:t>
            </a:r>
            <a:r>
              <a:rPr sz="1800" b="1">
                <a:solidFill>
                  <a:srgbClr val="007020"/>
                </a:solidFill>
                <a:latin typeface="Courier"/>
              </a:rPr>
              <a:t>list</a:t>
            </a:r>
            <a:r>
              <a:rPr sz="1800">
                <a:latin typeface="Courier"/>
              </a:rPr>
              <a:t>(</a:t>
            </a:r>
            <a:r>
              <a:rPr sz="1800">
                <a:solidFill>
                  <a:srgbClr val="902000"/>
                </a:solidFill>
                <a:latin typeface="Courier"/>
              </a:rPr>
              <a:t>MEASURE=</a:t>
            </a:r>
            <a:r>
              <a:rPr sz="1800">
                <a:solidFill>
                  <a:srgbClr val="40A070"/>
                </a:solidFill>
                <a:latin typeface="Courier"/>
              </a:rPr>
              <a:t>1</a:t>
            </a:r>
            <a:r>
              <a:rPr sz="1800">
                <a:latin typeface="Courier"/>
              </a:rPr>
              <a:t>, </a:t>
            </a:r>
            <a:r>
              <a:rPr sz="1800">
                <a:solidFill>
                  <a:srgbClr val="902000"/>
                </a:solidFill>
                <a:latin typeface="Courier"/>
              </a:rPr>
              <a:t>REGION=</a:t>
            </a:r>
            <a:r>
              <a:rPr sz="1800" b="1">
                <a:solidFill>
                  <a:srgbClr val="007020"/>
                </a:solidFill>
                <a:latin typeface="Courier"/>
              </a:rPr>
              <a:t>c</a:t>
            </a:r>
            <a:r>
              <a:rPr sz="1800">
                <a:latin typeface="Courier"/>
              </a:rPr>
              <a:t>(</a:t>
            </a:r>
            <a:r>
              <a:rPr sz="1800">
                <a:solidFill>
                  <a:srgbClr val="40A070"/>
                </a:solidFill>
                <a:latin typeface="Courier"/>
              </a:rPr>
              <a:t>1</a:t>
            </a:r>
            <a:r>
              <a:rPr sz="1800">
                <a:solidFill>
                  <a:srgbClr val="666666"/>
                </a:solidFill>
                <a:latin typeface="Courier"/>
              </a:rPr>
              <a:t>:</a:t>
            </a:r>
            <a:r>
              <a:rPr sz="1800">
                <a:solidFill>
                  <a:srgbClr val="40A070"/>
                </a:solidFill>
                <a:latin typeface="Courier"/>
              </a:rPr>
              <a:t>8</a:t>
            </a:r>
            <a:r>
              <a:rPr sz="1800">
                <a:latin typeface="Courier"/>
              </a:rPr>
              <a:t>,</a:t>
            </a:r>
            <a:r>
              <a:rPr sz="1800">
                <a:solidFill>
                  <a:srgbClr val="40A070"/>
                </a:solidFill>
                <a:latin typeface="Courier"/>
              </a:rPr>
              <a:t>50</a:t>
            </a:r>
            <a:r>
              <a:rPr sz="1800">
                <a:latin typeface="Courier"/>
              </a:rPr>
              <a:t>),</a:t>
            </a:r>
            <a:br/>
            <a:r>
              <a:rPr sz="1800">
                <a:latin typeface="Courier"/>
              </a:rPr>
              <a:t>                                     </a:t>
            </a:r>
            <a:r>
              <a:rPr sz="1800">
                <a:solidFill>
                  <a:srgbClr val="902000"/>
                </a:solidFill>
                <a:latin typeface="Courier"/>
              </a:rPr>
              <a:t>INDEX=</a:t>
            </a:r>
            <a:r>
              <a:rPr sz="1800">
                <a:solidFill>
                  <a:srgbClr val="40A070"/>
                </a:solidFill>
                <a:latin typeface="Courier"/>
              </a:rPr>
              <a:t>10001</a:t>
            </a:r>
            <a:r>
              <a:rPr sz="1800">
                <a:latin typeface="Courier"/>
              </a:rPr>
              <a:t>, </a:t>
            </a:r>
            <a:r>
              <a:rPr sz="1800">
                <a:solidFill>
                  <a:srgbClr val="902000"/>
                </a:solidFill>
                <a:latin typeface="Courier"/>
              </a:rPr>
              <a:t>TSEST=</a:t>
            </a:r>
            <a:r>
              <a:rPr sz="1800">
                <a:solidFill>
                  <a:srgbClr val="40A070"/>
                </a:solidFill>
                <a:latin typeface="Courier"/>
              </a:rPr>
              <a:t>10</a:t>
            </a:r>
            <a:r>
              <a:rPr sz="1800">
                <a:latin typeface="Courier"/>
              </a:rPr>
              <a:t>, </a:t>
            </a:r>
            <a:r>
              <a:rPr sz="1800">
                <a:solidFill>
                  <a:srgbClr val="902000"/>
                </a:solidFill>
                <a:latin typeface="Courier"/>
              </a:rPr>
              <a:t>FREQUENCY=</a:t>
            </a:r>
            <a:r>
              <a:rPr sz="1800">
                <a:solidFill>
                  <a:srgbClr val="4070A0"/>
                </a:solidFill>
                <a:latin typeface="Courier"/>
              </a:rPr>
              <a:t>"Q"</a:t>
            </a:r>
            <a:r>
              <a:rPr sz="1800">
                <a:latin typeface="Courier"/>
              </a:rPr>
              <a:t>),</a:t>
            </a:r>
            <a:br/>
            <a:r>
              <a:rPr sz="1800">
                <a:latin typeface="Courier"/>
              </a:rPr>
              <a:t>          </a:t>
            </a:r>
            <a:r>
              <a:rPr sz="1800">
                <a:solidFill>
                  <a:srgbClr val="902000"/>
                </a:solidFill>
                <a:latin typeface="Courier"/>
              </a:rPr>
              <a:t>return_url=</a:t>
            </a:r>
            <a:r>
              <a:rPr sz="1800">
                <a:solidFill>
                  <a:srgbClr val="007020"/>
                </a:solidFill>
                <a:latin typeface="Courier"/>
              </a:rPr>
              <a:t>TRUE</a:t>
            </a:r>
            <a:r>
              <a:rPr sz="1800">
                <a:latin typeface="Courier"/>
              </a:rPr>
              <a:t>);</a:t>
            </a:r>
          </a:p>
          <a:p>
            <a:pPr lvl="0" marL="0" indent="0">
              <a:buNone/>
            </a:pPr>
            <a:r>
              <a:rPr/>
              <a:t>The </a:t>
            </a:r>
            <a:r>
              <a:rPr sz="1800">
                <a:latin typeface="Courier"/>
              </a:rPr>
              <a:t>abs_search</a:t>
            </a:r>
            <a:r>
              <a:rPr/>
              <a:t> function can be used to specify the filter. For example, the following code block produces the same filter list, specified in the previous example, and can subsequently be supplied to the </a:t>
            </a:r>
            <a:r>
              <a:rPr sz="1800">
                <a:latin typeface="Courier"/>
              </a:rPr>
              <a:t>abs_stats</a:t>
            </a:r>
            <a:r>
              <a:rPr/>
              <a:t> </a:t>
            </a:r>
            <a:r>
              <a:rPr sz="1800">
                <a:latin typeface="Courier"/>
              </a:rPr>
              <a:t>filter</a:t>
            </a:r>
            <a:r>
              <a:rPr/>
              <a:t> argument.</a:t>
            </a:r>
          </a:p>
          <a:p>
            <a:pPr lvl="0" marL="1270000" indent="0">
              <a:buNone/>
            </a:pPr>
            <a:r>
              <a:rPr sz="1800">
                <a:latin typeface="Courier"/>
              </a:rPr>
              <a:t>filter_lst &lt;-</a:t>
            </a:r>
            <a:r>
              <a:rPr sz="1800">
                <a:solidFill>
                  <a:srgbClr val="4070A0"/>
                </a:solidFill>
                <a:latin typeface="Courier"/>
              </a:rPr>
              <a:t> </a:t>
            </a:r>
            <a:r>
              <a:rPr sz="1800" b="1">
                <a:solidFill>
                  <a:srgbClr val="007020"/>
                </a:solidFill>
                <a:latin typeface="Courier"/>
              </a:rPr>
              <a:t>abs_search</a:t>
            </a:r>
            <a:r>
              <a:rPr sz="1800">
                <a:latin typeface="Courier"/>
              </a:rPr>
              <a:t>(</a:t>
            </a:r>
            <a:r>
              <a:rPr sz="1800" b="1">
                <a:solidFill>
                  <a:srgbClr val="007020"/>
                </a:solidFill>
                <a:latin typeface="Courier"/>
              </a:rPr>
              <a:t>c</a:t>
            </a:r>
            <a:r>
              <a:rPr sz="1800">
                <a:latin typeface="Courier"/>
              </a:rPr>
              <a:t>(</a:t>
            </a:r>
            <a:r>
              <a:rPr sz="1800">
                <a:solidFill>
                  <a:srgbClr val="4070A0"/>
                </a:solidFill>
                <a:latin typeface="Courier"/>
              </a:rPr>
              <a:t>"Index numbers"</a:t>
            </a:r>
            <a:r>
              <a:rPr sz="1800">
                <a:latin typeface="Courier"/>
              </a:rPr>
              <a:t>, </a:t>
            </a:r>
            <a:r>
              <a:rPr sz="1800">
                <a:solidFill>
                  <a:srgbClr val="4070A0"/>
                </a:solidFill>
                <a:latin typeface="Courier"/>
              </a:rPr>
              <a:t>"All groups"</a:t>
            </a:r>
            <a:r>
              <a:rPr sz="1800">
                <a:latin typeface="Courier"/>
              </a:rPr>
              <a:t>,</a:t>
            </a:r>
            <a:br/>
            <a:r>
              <a:rPr sz="1800">
                <a:latin typeface="Courier"/>
              </a:rPr>
              <a:t>                           </a:t>
            </a:r>
            <a:r>
              <a:rPr sz="1800">
                <a:solidFill>
                  <a:srgbClr val="4070A0"/>
                </a:solidFill>
                <a:latin typeface="Courier"/>
              </a:rPr>
              <a:t>"Sydney|Melbourne|Brisbane|Adelaide|Perth|Hobart|Darwin|Canberra|capital cities"</a:t>
            </a:r>
            <a:r>
              <a:rPr sz="1800">
                <a:latin typeface="Courier"/>
              </a:rPr>
              <a:t>,</a:t>
            </a:r>
            <a:br/>
            <a:r>
              <a:rPr sz="1800">
                <a:latin typeface="Courier"/>
              </a:rPr>
              <a:t>                           </a:t>
            </a:r>
            <a:r>
              <a:rPr sz="1800">
                <a:solidFill>
                  <a:srgbClr val="4070A0"/>
                </a:solidFill>
                <a:latin typeface="Courier"/>
              </a:rPr>
              <a:t>"Original"</a:t>
            </a:r>
            <a:r>
              <a:rPr sz="1800">
                <a:latin typeface="Courier"/>
              </a:rPr>
              <a:t>, </a:t>
            </a:r>
            <a:r>
              <a:rPr sz="1800">
                <a:solidFill>
                  <a:srgbClr val="4070A0"/>
                </a:solidFill>
                <a:latin typeface="Courier"/>
              </a:rPr>
              <a:t>"Quarterly"</a:t>
            </a:r>
            <a:r>
              <a:rPr sz="1800">
                <a:latin typeface="Courier"/>
              </a:rPr>
              <a:t>),</a:t>
            </a:r>
            <a:br/>
            <a:r>
              <a:rPr sz="1800">
                <a:latin typeface="Courier"/>
              </a:rPr>
              <a:t>                         </a:t>
            </a:r>
            <a:r>
              <a:rPr sz="1800">
                <a:solidFill>
                  <a:srgbClr val="902000"/>
                </a:solidFill>
                <a:latin typeface="Courier"/>
              </a:rPr>
              <a:t>dataset=</a:t>
            </a:r>
            <a:r>
              <a:rPr sz="1800">
                <a:solidFill>
                  <a:srgbClr val="4070A0"/>
                </a:solidFill>
                <a:latin typeface="Courier"/>
              </a:rPr>
              <a:t>"CPI"</a:t>
            </a:r>
            <a:r>
              <a:rPr sz="1800">
                <a:latin typeface="Courier"/>
              </a:rPr>
              <a:t>, </a:t>
            </a:r>
            <a:r>
              <a:rPr sz="1800">
                <a:solidFill>
                  <a:srgbClr val="902000"/>
                </a:solidFill>
                <a:latin typeface="Courier"/>
              </a:rPr>
              <a:t>code_only=</a:t>
            </a:r>
            <a:r>
              <a:rPr sz="1800">
                <a:solidFill>
                  <a:srgbClr val="007020"/>
                </a:solidFill>
                <a:latin typeface="Courier"/>
              </a:rPr>
              <a:t>TRUE</a:t>
            </a:r>
            <a:r>
              <a:rPr sz="1800">
                <a:latin typeface="Courier"/>
              </a:rPr>
              <a:t>);</a:t>
            </a:r>
            <a:br/>
            <a:r>
              <a:rPr sz="1800">
                <a:latin typeface="Courier"/>
              </a:rPr>
              <a:t>cpi &lt;-</a:t>
            </a:r>
            <a:r>
              <a:rPr sz="1800">
                <a:solidFill>
                  <a:srgbClr val="4070A0"/>
                </a:solidFill>
                <a:latin typeface="Courier"/>
              </a:rPr>
              <a:t> </a:t>
            </a:r>
            <a:r>
              <a:rPr sz="1800" b="1">
                <a:solidFill>
                  <a:srgbClr val="007020"/>
                </a:solidFill>
                <a:latin typeface="Courier"/>
              </a:rPr>
              <a:t>abs_stats</a:t>
            </a:r>
            <a:r>
              <a:rPr sz="1800">
                <a:latin typeface="Courier"/>
              </a:rPr>
              <a:t>(</a:t>
            </a:r>
            <a:r>
              <a:rPr sz="1800">
                <a:solidFill>
                  <a:srgbClr val="4070A0"/>
                </a:solidFill>
                <a:latin typeface="Courier"/>
              </a:rPr>
              <a:t>"CPI"</a:t>
            </a:r>
            <a:r>
              <a:rPr sz="1800">
                <a:latin typeface="Courier"/>
              </a:rPr>
              <a:t>, </a:t>
            </a:r>
            <a:r>
              <a:rPr sz="1800">
                <a:solidFill>
                  <a:srgbClr val="902000"/>
                </a:solidFill>
                <a:latin typeface="Courier"/>
              </a:rPr>
              <a:t>filter =</a:t>
            </a:r>
            <a:r>
              <a:rPr sz="1800">
                <a:latin typeface="Courier"/>
              </a:rPr>
              <a:t> filter_lst);</a:t>
            </a:r>
          </a:p>
          <a:p>
            <a:pPr lvl="0" marL="0" indent="0">
              <a:buNone/>
            </a:pPr>
            <a:r>
              <a:rPr/>
              <a:t>Users can also limit the date range to return by specifying one or both</a:t>
            </a:r>
            <a:r>
              <a:rPr sz="1800">
                <a:latin typeface="Courier"/>
              </a:rPr>
              <a:t>start_date</a:t>
            </a:r>
            <a:r>
              <a:rPr/>
              <a:t> and </a:t>
            </a:r>
            <a:r>
              <a:rPr sz="1800">
                <a:latin typeface="Courier"/>
              </a:rPr>
              <a:t>end_date</a:t>
            </a:r>
            <a:r>
              <a:rPr/>
              <a:t> arguments. These accept either a numeric or character arguments—if numeric it must be a four-digit year. If a character string it can be either a monthly, quarterly, half-year or financial year as formatted as follows: month – ‘2016-M01’, quarter – ‘2016-Q1’, half-year – ‘2016-B2’, financial year – ‘2016-17’. The following example returns all CPI observations between September 2015 and June 2018.</a:t>
            </a:r>
          </a:p>
          <a:p>
            <a:pPr lvl="0" marL="1270000" indent="0">
              <a:buNone/>
            </a:pPr>
            <a:r>
              <a:rPr sz="1800">
                <a:latin typeface="Courier"/>
              </a:rPr>
              <a:t>cpi &lt;-</a:t>
            </a:r>
            <a:r>
              <a:rPr sz="1800">
                <a:solidFill>
                  <a:srgbClr val="4070A0"/>
                </a:solidFill>
                <a:latin typeface="Courier"/>
              </a:rPr>
              <a:t> </a:t>
            </a:r>
            <a:r>
              <a:rPr sz="1800" b="1">
                <a:solidFill>
                  <a:srgbClr val="007020"/>
                </a:solidFill>
                <a:latin typeface="Courier"/>
              </a:rPr>
              <a:t>abs_stats</a:t>
            </a:r>
            <a:r>
              <a:rPr sz="1800">
                <a:latin typeface="Courier"/>
              </a:rPr>
              <a:t>(</a:t>
            </a:r>
            <a:r>
              <a:rPr sz="1800">
                <a:solidFill>
                  <a:srgbClr val="902000"/>
                </a:solidFill>
                <a:latin typeface="Courier"/>
              </a:rPr>
              <a:t>dataset=</a:t>
            </a:r>
            <a:r>
              <a:rPr sz="1800">
                <a:solidFill>
                  <a:srgbClr val="4070A0"/>
                </a:solidFill>
                <a:latin typeface="Courier"/>
              </a:rPr>
              <a:t>"CPI"</a:t>
            </a:r>
            <a:r>
              <a:rPr sz="1800">
                <a:latin typeface="Courier"/>
              </a:rPr>
              <a:t>, </a:t>
            </a:r>
            <a:r>
              <a:rPr sz="1800">
                <a:solidFill>
                  <a:srgbClr val="902000"/>
                </a:solidFill>
                <a:latin typeface="Courier"/>
              </a:rPr>
              <a:t>filter=</a:t>
            </a:r>
            <a:r>
              <a:rPr sz="1800">
                <a:latin typeface="Courier"/>
              </a:rPr>
              <a:t>filter_lst,</a:t>
            </a:r>
            <a:br/>
            <a:r>
              <a:rPr sz="1800">
                <a:latin typeface="Courier"/>
              </a:rPr>
              <a:t>                 </a:t>
            </a:r>
            <a:r>
              <a:rPr sz="1800">
                <a:solidFill>
                  <a:srgbClr val="902000"/>
                </a:solidFill>
                <a:latin typeface="Courier"/>
              </a:rPr>
              <a:t>start_date =</a:t>
            </a:r>
            <a:r>
              <a:rPr sz="1800">
                <a:latin typeface="Courier"/>
              </a:rPr>
              <a:t> </a:t>
            </a:r>
            <a:r>
              <a:rPr sz="1800">
                <a:solidFill>
                  <a:srgbClr val="4070A0"/>
                </a:solidFill>
                <a:latin typeface="Courier"/>
              </a:rPr>
              <a:t>"2015-Q3"</a:t>
            </a:r>
            <a:r>
              <a:rPr sz="1800">
                <a:latin typeface="Courier"/>
              </a:rPr>
              <a:t>, </a:t>
            </a:r>
            <a:r>
              <a:rPr sz="1800">
                <a:solidFill>
                  <a:srgbClr val="902000"/>
                </a:solidFill>
                <a:latin typeface="Courier"/>
              </a:rPr>
              <a:t>end_date =</a:t>
            </a:r>
            <a:r>
              <a:rPr sz="1800">
                <a:latin typeface="Courier"/>
              </a:rPr>
              <a:t> </a:t>
            </a:r>
            <a:r>
              <a:rPr sz="1800">
                <a:solidFill>
                  <a:srgbClr val="4070A0"/>
                </a:solidFill>
                <a:latin typeface="Courier"/>
              </a:rPr>
              <a:t>"2018-Q2"</a:t>
            </a:r>
            <a:r>
              <a:rPr sz="1800">
                <a:latin typeface="Courier"/>
              </a:rPr>
              <a:t>);</a:t>
            </a:r>
          </a:p>
          <a:p>
            <a:pPr lvl="0" marL="0" indent="0">
              <a:buNone/>
            </a:pPr>
            <a:r>
              <a:rPr/>
              <a:t>The other arguments </a:t>
            </a:r>
            <a:r>
              <a:rPr sz="1800">
                <a:latin typeface="Courier"/>
              </a:rPr>
              <a:t>dimensionAtObservation</a:t>
            </a:r>
            <a:r>
              <a:rPr/>
              <a:t> and </a:t>
            </a:r>
            <a:r>
              <a:rPr sz="1800">
                <a:latin typeface="Courier"/>
              </a:rPr>
              <a:t>detail</a:t>
            </a:r>
            <a:r>
              <a:rPr/>
              <a:t> provide refinements to the URL query. These need not be modified by the user—the defaults are: </a:t>
            </a:r>
            <a:r>
              <a:rPr sz="1800">
                <a:latin typeface="Courier"/>
              </a:rPr>
              <a:t>dimensionAtObservation='AllDimensions</a:t>
            </a:r>
            <a:r>
              <a:rPr/>
              <a:t> and </a:t>
            </a:r>
            <a:r>
              <a:rPr sz="1800">
                <a:latin typeface="Courier"/>
              </a:rPr>
              <a:t>detail='Full'</a:t>
            </a:r>
            <a: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RBA</a:t>
            </a:r>
            <a:r>
              <a:rPr/>
              <a:t> </a:t>
            </a:r>
            <a:r>
              <a:rPr/>
              <a:t>statistics</a:t>
            </a:r>
            <a:r>
              <a:rPr/>
              <a:t> </a:t>
            </a:r>
            <a:r>
              <a:rPr/>
              <a:t>access</a:t>
            </a:r>
            <a:r>
              <a:rPr/>
              <a:t> </a:t>
            </a:r>
            <a:r>
              <a:rPr/>
              <a:t>functions</a:t>
            </a:r>
          </a:p>
        </p:txBody>
      </p:sp>
      <p:sp>
        <p:nvSpPr>
          <p:cNvPr id="3" name="Content Placeholder 2"/>
          <p:cNvSpPr>
            <a:spLocks noGrp="1"/>
          </p:cNvSpPr>
          <p:nvPr>
            <p:ph idx="1"/>
          </p:nvPr>
        </p:nvSpPr>
        <p:spPr/>
        <p:txBody>
          <a:bodyPr/>
          <a:lstStyle/>
          <a:p>
            <a:pPr lvl="0" marL="0" indent="0">
              <a:spcBef>
                <a:spcPts val="3000"/>
              </a:spcBef>
              <a:buNone/>
            </a:pPr>
            <a:r>
              <a:rPr b="1"/>
              <a:t>Finding available RBA data tables with </a:t>
            </a:r>
            <a:r>
              <a:rPr sz="1800" b="1">
                <a:latin typeface="Courier"/>
              </a:rPr>
              <a:t>rba_table_cache</a:t>
            </a:r>
          </a:p>
          <a:p>
            <a:pPr lvl="0" marL="0" indent="0">
              <a:buNone/>
            </a:pPr>
            <a:r>
              <a:rPr/>
              <a:t>The </a:t>
            </a:r>
            <a:r>
              <a:rPr sz="1800">
                <a:latin typeface="Courier"/>
              </a:rPr>
              <a:t>rba_table_cache</a:t>
            </a:r>
            <a:r>
              <a:rPr/>
              <a:t> function returns a dataset of all available RBA statistical tables. The function scans the RBA website and returns a list of all </a:t>
            </a:r>
            <a:r>
              <a:rPr>
                <a:hlinkClick r:id="rId2"/>
              </a:rPr>
              <a:t>Statistical tables</a:t>
            </a:r>
            <a:r>
              <a:rPr/>
              <a:t>, </a:t>
            </a:r>
            <a:r>
              <a:rPr>
                <a:hlinkClick r:id="rId3"/>
              </a:rPr>
              <a:t>Historical data tables</a:t>
            </a:r>
            <a:r>
              <a:rPr/>
              <a:t> and </a:t>
            </a:r>
            <a:r>
              <a:rPr>
                <a:hlinkClick r:id="rId4"/>
              </a:rPr>
              <a:t>Discontinued data tables</a:t>
            </a:r>
            <a:r>
              <a:rPr/>
              <a:t>. (The </a:t>
            </a:r>
            <a:r>
              <a:rPr sz="1800">
                <a:latin typeface="Courier"/>
              </a:rPr>
              <a:t>rba_tablecache</a:t>
            </a:r>
            <a:r>
              <a:rPr/>
              <a:t> data set included in this package contains a pre-saved list of all available RBA statistical tables.)</a:t>
            </a:r>
          </a:p>
          <a:p>
            <a:pPr lvl="0" marL="0" indent="0">
              <a:buNone/>
            </a:pPr>
            <a:r>
              <a:rPr/>
              <a:t>The dataset has four columns:</a:t>
            </a:r>
          </a:p>
          <a:p>
            <a:pPr lvl="1"/>
            <a:r>
              <a:rPr/>
              <a:t>table_code</a:t>
            </a:r>
          </a:p>
          <a:p>
            <a:pPr lvl="1"/>
            <a:r>
              <a:rPr/>
              <a:t>table_name</a:t>
            </a:r>
          </a:p>
          <a:p>
            <a:pPr lvl="1"/>
            <a:r>
              <a:rPr/>
              <a:t>table_type – one of either statistical table, historical data or discontinued data.</a:t>
            </a:r>
          </a:p>
          <a:p>
            <a:pPr lvl="1"/>
            <a:r>
              <a:rPr/>
              <a:t>url.</a:t>
            </a:r>
          </a:p>
          <a:p>
            <a:pPr lvl="0" marL="0" indent="0">
              <a:buNone/>
            </a:pPr>
            <a:r>
              <a:rPr/>
              <a:t>The </a:t>
            </a:r>
            <a:r>
              <a:rPr sz="1800">
                <a:latin typeface="Courier"/>
              </a:rPr>
              <a:t>rba_table_cache</a:t>
            </a:r>
            <a:r>
              <a:rPr/>
              <a:t> function has no arguments. The following example shows use of the function and the returned output.</a:t>
            </a:r>
          </a:p>
          <a:p>
            <a:pPr lvl="0" marL="1270000" indent="0">
              <a:buNone/>
            </a:pPr>
            <a:r>
              <a:rPr sz="1800">
                <a:latin typeface="Courier"/>
              </a:rPr>
              <a:t>rba_cache &lt;-</a:t>
            </a:r>
            <a:r>
              <a:rPr sz="1800">
                <a:solidFill>
                  <a:srgbClr val="4070A0"/>
                </a:solidFill>
                <a:latin typeface="Courier"/>
              </a:rPr>
              <a:t> </a:t>
            </a:r>
            <a:r>
              <a:rPr sz="1800" b="1">
                <a:solidFill>
                  <a:srgbClr val="007020"/>
                </a:solidFill>
                <a:latin typeface="Courier"/>
              </a:rPr>
              <a:t>rba_table_cache</a:t>
            </a:r>
            <a:r>
              <a:rPr sz="1800">
                <a:latin typeface="Courier"/>
              </a:rPr>
              <a:t>()</a:t>
            </a:r>
          </a:p>
          <a:p>
            <a:pPr lvl="0" marL="0" indent="0">
              <a:spcBef>
                <a:spcPts val="3000"/>
              </a:spcBef>
              <a:buNone/>
            </a:pPr>
            <a:r>
              <a:rPr b="1"/>
              <a:t>Search available data with </a:t>
            </a:r>
            <a:r>
              <a:rPr sz="1800" b="1">
                <a:latin typeface="Courier"/>
              </a:rPr>
              <a:t>rba_search()</a:t>
            </a:r>
          </a:p>
          <a:p>
            <a:pPr lvl="0" marL="0" indent="0">
              <a:buNone/>
            </a:pPr>
            <a:r>
              <a:rPr/>
              <a:t>The </a:t>
            </a:r>
            <a:r>
              <a:rPr sz="1800">
                <a:latin typeface="Courier"/>
              </a:rPr>
              <a:t>rba_search</a:t>
            </a:r>
            <a:r>
              <a:rPr/>
              <a:t> function scans the RBA table cache for statistical tables matching a regular expression supplied to </a:t>
            </a:r>
            <a:r>
              <a:rPr sz="1800">
                <a:latin typeface="Courier"/>
              </a:rPr>
              <a:t>pattern</a:t>
            </a:r>
            <a:r>
              <a:rPr/>
              <a:t>. The </a:t>
            </a:r>
            <a:r>
              <a:rPr sz="1800">
                <a:latin typeface="Courier"/>
              </a:rPr>
              <a:t>fields</a:t>
            </a:r>
            <a:r>
              <a:rPr/>
              <a:t> argument specifies the fields in the RBA table cache to search—by default the function searches the </a:t>
            </a:r>
            <a:r>
              <a:rPr sz="1800">
                <a:latin typeface="Courier"/>
              </a:rPr>
              <a:t>table_code</a:t>
            </a:r>
            <a:r>
              <a:rPr/>
              <a:t> and </a:t>
            </a:r>
            <a:r>
              <a:rPr sz="1800">
                <a:latin typeface="Courier"/>
              </a:rPr>
              <a:t>table_name</a:t>
            </a:r>
            <a:r>
              <a:rPr/>
              <a:t> fields only. The </a:t>
            </a:r>
            <a:r>
              <a:rPr sz="1800">
                <a:latin typeface="Courier"/>
              </a:rPr>
              <a:t>ignore.case</a:t>
            </a:r>
            <a:r>
              <a:rPr/>
              <a:t> argument allows for case sensitive regular expression matching—the default is case insensitive matching (</a:t>
            </a:r>
            <a:r>
              <a:rPr sz="1800">
                <a:latin typeface="Courier"/>
              </a:rPr>
              <a:t>ignore.case=TRUE</a:t>
            </a:r>
            <a:r>
              <a:rPr/>
              <a:t>). The </a:t>
            </a:r>
            <a:r>
              <a:rPr sz="1800">
                <a:latin typeface="Courier"/>
              </a:rPr>
              <a:t>cache</a:t>
            </a:r>
            <a:r>
              <a:rPr/>
              <a:t> argument specifies the RBA table cache to be used. If omitted, </a:t>
            </a:r>
            <a:r>
              <a:rPr sz="1800">
                <a:latin typeface="Courier"/>
              </a:rPr>
              <a:t>rba_tablecache</a:t>
            </a:r>
            <a:r>
              <a:rPr/>
              <a:t> is used.</a:t>
            </a:r>
          </a:p>
          <a:p>
            <a:pPr lvl="0" marL="1270000" indent="0">
              <a:buNone/>
            </a:pPr>
            <a:r>
              <a:rPr sz="1800" b="1">
                <a:solidFill>
                  <a:srgbClr val="007020"/>
                </a:solidFill>
                <a:latin typeface="Courier"/>
              </a:rPr>
              <a:t>rba_search</a:t>
            </a:r>
            <a:r>
              <a:rPr sz="1800">
                <a:latin typeface="Courier"/>
              </a:rPr>
              <a:t>(</a:t>
            </a:r>
            <a:r>
              <a:rPr sz="1800">
                <a:solidFill>
                  <a:srgbClr val="902000"/>
                </a:solidFill>
                <a:latin typeface="Courier"/>
              </a:rPr>
              <a:t>pattern =</a:t>
            </a:r>
            <a:r>
              <a:rPr sz="1800">
                <a:latin typeface="Courier"/>
              </a:rPr>
              <a:t> </a:t>
            </a:r>
            <a:r>
              <a:rPr sz="1800">
                <a:solidFill>
                  <a:srgbClr val="4070A0"/>
                </a:solidFill>
                <a:latin typeface="Courier"/>
              </a:rPr>
              <a:t>"Liabilities and Assets"</a:t>
            </a:r>
            <a:r>
              <a:rPr sz="1800">
                <a:latin typeface="Courier"/>
              </a:rPr>
              <a:t>);</a:t>
            </a:r>
          </a:p>
          <a:p>
            <a:pPr lvl="0" marL="0" indent="0">
              <a:spcBef>
                <a:spcPts val="3000"/>
              </a:spcBef>
              <a:buNone/>
            </a:pPr>
            <a:r>
              <a:rPr b="1"/>
              <a:t>Accessing RBA statistical tables with </a:t>
            </a:r>
            <a:r>
              <a:rPr sz="1800" b="1">
                <a:latin typeface="Courier"/>
              </a:rPr>
              <a:t>rba_stats()</a:t>
            </a:r>
          </a:p>
          <a:p>
            <a:pPr lvl="0" marL="0" indent="0">
              <a:buNone/>
            </a:pPr>
            <a:r>
              <a:rPr/>
              <a:t>As previously outlined in the Quick Start section, the </a:t>
            </a:r>
            <a:r>
              <a:rPr sz="1800">
                <a:latin typeface="Courier"/>
              </a:rPr>
              <a:t>rba_stats()</a:t>
            </a:r>
            <a:r>
              <a:rPr/>
              <a:t> function provides easy access to RBA statistical tables. The </a:t>
            </a:r>
            <a:r>
              <a:rPr sz="1800">
                <a:latin typeface="Courier"/>
              </a:rPr>
              <a:t>rba_stats()</a:t>
            </a:r>
            <a:r>
              <a:rPr/>
              <a:t> function has three mutually-exclusive table selection arguments: </a:t>
            </a:r>
            <a:r>
              <a:rPr sz="1800">
                <a:latin typeface="Courier"/>
              </a:rPr>
              <a:t>table_no</a:t>
            </a:r>
            <a:r>
              <a:rPr/>
              <a:t>, </a:t>
            </a:r>
            <a:r>
              <a:rPr sz="1800">
                <a:latin typeface="Courier"/>
              </a:rPr>
              <a:t>pattern</a:t>
            </a:r>
            <a:r>
              <a:rPr/>
              <a:t>, and </a:t>
            </a:r>
            <a:r>
              <a:rPr sz="1800">
                <a:latin typeface="Courier"/>
              </a:rPr>
              <a:t>url</a:t>
            </a:r>
            <a:r>
              <a:rPr/>
              <a:t>, for selecting RBA statistical tables. Specifying </a:t>
            </a:r>
            <a:r>
              <a:rPr sz="1800">
                <a:latin typeface="Courier"/>
              </a:rPr>
              <a:t>table_no</a:t>
            </a:r>
            <a:r>
              <a:rPr/>
              <a:t> selects tables matching the specified RBA table number, e.g. A1, B1, B11.1. Specifying </a:t>
            </a:r>
            <a:r>
              <a:rPr sz="1800">
                <a:latin typeface="Courier"/>
              </a:rPr>
              <a:t>pattern</a:t>
            </a:r>
            <a:r>
              <a:rPr/>
              <a:t> selects all RBA tables matching the regular expression specified in </a:t>
            </a:r>
            <a:r>
              <a:rPr sz="1800">
                <a:latin typeface="Courier"/>
              </a:rPr>
              <a:t>pattern</a:t>
            </a:r>
            <a:r>
              <a:rPr/>
              <a:t>. The </a:t>
            </a:r>
            <a:r>
              <a:rPr sz="1800">
                <a:latin typeface="Courier"/>
              </a:rPr>
              <a:t>url</a:t>
            </a:r>
            <a:r>
              <a:rPr/>
              <a:t> argument can be used to specify one or more valid RBA statistical table URLs.</a:t>
            </a:r>
          </a:p>
          <a:p>
            <a:pPr lvl="0" marL="0" indent="0">
              <a:buNone/>
            </a:pPr>
            <a:r>
              <a:rPr/>
              <a:t>The function returns a long-format (tidy) table with the following columns:</a:t>
            </a:r>
          </a:p>
          <a:p>
            <a:pPr lvl="1"/>
            <a:r>
              <a:rPr i="1"/>
              <a:t>series_id</a:t>
            </a:r>
            <a:r>
              <a:rPr/>
              <a:t> – RBA series identifier</a:t>
            </a:r>
          </a:p>
          <a:p>
            <a:pPr lvl="1"/>
            <a:r>
              <a:rPr i="1"/>
              <a:t>date</a:t>
            </a:r>
            <a:r>
              <a:rPr/>
              <a:t> – Date-format date</a:t>
            </a:r>
          </a:p>
          <a:p>
            <a:pPr lvl="1"/>
            <a:r>
              <a:rPr i="1"/>
              <a:t>value</a:t>
            </a:r>
            <a:r>
              <a:rPr/>
              <a:t> – observation value</a:t>
            </a:r>
          </a:p>
          <a:p>
            <a:pPr lvl="1"/>
            <a:r>
              <a:rPr i="1"/>
              <a:t>title</a:t>
            </a:r>
            <a:r>
              <a:rPr/>
              <a:t> – data item name</a:t>
            </a:r>
          </a:p>
          <a:p>
            <a:pPr lvl="1"/>
            <a:r>
              <a:rPr i="1"/>
              <a:t>description</a:t>
            </a:r>
            <a:r>
              <a:rPr/>
              <a:t> – data item description</a:t>
            </a:r>
          </a:p>
          <a:p>
            <a:pPr lvl="1"/>
            <a:r>
              <a:rPr i="1"/>
              <a:t>frequency</a:t>
            </a:r>
            <a:r>
              <a:rPr/>
              <a:t> – Frequency (e.g. Annual, Quarterly, Monthly, Weekly, Daily)</a:t>
            </a:r>
          </a:p>
          <a:p>
            <a:pPr lvl="1"/>
            <a:r>
              <a:rPr i="1"/>
              <a:t>type</a:t>
            </a:r>
            <a:r>
              <a:rPr/>
              <a:t> – series type, one of Original, Trend, Seasonally Adjusted</a:t>
            </a:r>
          </a:p>
          <a:p>
            <a:pPr lvl="1"/>
            <a:r>
              <a:rPr i="1"/>
              <a:t>units</a:t>
            </a:r>
            <a:r>
              <a:rPr/>
              <a:t> – unit of measure (e.g. Percent, $ Millions, Index Numbers, Proportion)</a:t>
            </a:r>
          </a:p>
          <a:p>
            <a:pPr lvl="1"/>
            <a:r>
              <a:rPr i="1"/>
              <a:t>source</a:t>
            </a:r>
            <a:r>
              <a:rPr/>
              <a:t> – data source organisation</a:t>
            </a:r>
          </a:p>
          <a:p>
            <a:pPr lvl="1"/>
            <a:r>
              <a:rPr i="1"/>
              <a:t>data_type</a:t>
            </a:r>
            <a:r>
              <a:rPr/>
              <a:t> – data type (e.g. Original, Derived)</a:t>
            </a:r>
          </a:p>
          <a:p>
            <a:pPr lvl="1"/>
            <a:r>
              <a:rPr i="1"/>
              <a:t>table_no</a:t>
            </a:r>
            <a:r>
              <a:rPr/>
              <a:t> – RBA statistics table number (if available)</a:t>
            </a:r>
          </a:p>
          <a:p>
            <a:pPr lvl="1"/>
            <a:r>
              <a:rPr i="1"/>
              <a:t>table_title</a:t>
            </a:r>
            <a:r>
              <a:rPr/>
              <a:t> – RBA statistics table title.</a:t>
            </a:r>
          </a:p>
          <a:p>
            <a:pPr lvl="0" marL="0" indent="0">
              <a:buNone/>
            </a:pPr>
            <a:r>
              <a:rPr/>
              <a:t>The following examples demonstrate typical uses of the function and the various function arguments. The first example downloads RBA Statistical Table A1 – Liabilities and Assets using </a:t>
            </a:r>
            <a:r>
              <a:rPr sz="1800">
                <a:latin typeface="Courier"/>
              </a:rPr>
              <a:t>table_no</a:t>
            </a:r>
            <a:r>
              <a:rPr/>
              <a:t>.</a:t>
            </a:r>
          </a:p>
          <a:p>
            <a:pPr lvl="0" marL="1270000" indent="0">
              <a:buNone/>
            </a:pPr>
            <a:r>
              <a:rPr sz="1800">
                <a:latin typeface="Courier"/>
              </a:rPr>
              <a:t>rba_a1 &lt;-</a:t>
            </a:r>
            <a:r>
              <a:rPr sz="1800">
                <a:solidFill>
                  <a:srgbClr val="4070A0"/>
                </a:solidFill>
                <a:latin typeface="Courier"/>
              </a:rPr>
              <a:t> </a:t>
            </a:r>
            <a:r>
              <a:rPr sz="1800" b="1">
                <a:solidFill>
                  <a:srgbClr val="007020"/>
                </a:solidFill>
                <a:latin typeface="Courier"/>
              </a:rPr>
              <a:t>rba_stats</a:t>
            </a:r>
            <a:r>
              <a:rPr sz="1800">
                <a:latin typeface="Courier"/>
              </a:rPr>
              <a:t>(</a:t>
            </a:r>
            <a:r>
              <a:rPr sz="1800">
                <a:solidFill>
                  <a:srgbClr val="902000"/>
                </a:solidFill>
                <a:latin typeface="Courier"/>
              </a:rPr>
              <a:t>table_no =</a:t>
            </a:r>
            <a:r>
              <a:rPr sz="1800">
                <a:latin typeface="Courier"/>
              </a:rPr>
              <a:t> </a:t>
            </a:r>
            <a:r>
              <a:rPr sz="1800">
                <a:solidFill>
                  <a:srgbClr val="4070A0"/>
                </a:solidFill>
                <a:latin typeface="Courier"/>
              </a:rPr>
              <a:t>"A1"</a:t>
            </a:r>
            <a:r>
              <a:rPr sz="1800">
                <a:latin typeface="Courier"/>
              </a:rPr>
              <a:t>)</a:t>
            </a:r>
          </a:p>
          <a:p>
            <a:pPr lvl="0" marL="0" indent="0">
              <a:buNone/>
            </a:pPr>
            <a:r>
              <a:rPr/>
              <a:t>The second example downloads the same tables using the </a:t>
            </a:r>
            <a:r>
              <a:rPr sz="1800">
                <a:latin typeface="Courier"/>
              </a:rPr>
              <a:t>pattern</a:t>
            </a:r>
            <a:r>
              <a:rPr/>
              <a:t> argument to download tables matching the regular expression: ‘Liabilities and Assets.+A1’.</a:t>
            </a:r>
          </a:p>
          <a:p>
            <a:pPr lvl="0" marL="1270000" indent="0">
              <a:buNone/>
            </a:pPr>
            <a:r>
              <a:rPr sz="1800">
                <a:latin typeface="Courier"/>
              </a:rPr>
              <a:t>rba_a1 &lt;-</a:t>
            </a:r>
            <a:r>
              <a:rPr sz="1800">
                <a:solidFill>
                  <a:srgbClr val="4070A0"/>
                </a:solidFill>
                <a:latin typeface="Courier"/>
              </a:rPr>
              <a:t> </a:t>
            </a:r>
            <a:r>
              <a:rPr sz="1800" b="1">
                <a:solidFill>
                  <a:srgbClr val="007020"/>
                </a:solidFill>
                <a:latin typeface="Courier"/>
              </a:rPr>
              <a:t>rba_stats</a:t>
            </a:r>
            <a:r>
              <a:rPr sz="1800">
                <a:latin typeface="Courier"/>
              </a:rPr>
              <a:t>(</a:t>
            </a:r>
            <a:r>
              <a:rPr sz="1800">
                <a:solidFill>
                  <a:srgbClr val="902000"/>
                </a:solidFill>
                <a:latin typeface="Courier"/>
              </a:rPr>
              <a:t>pattern =</a:t>
            </a:r>
            <a:r>
              <a:rPr sz="1800">
                <a:latin typeface="Courier"/>
              </a:rPr>
              <a:t> </a:t>
            </a:r>
            <a:r>
              <a:rPr sz="1800">
                <a:solidFill>
                  <a:srgbClr val="4070A0"/>
                </a:solidFill>
                <a:latin typeface="Courier"/>
              </a:rPr>
              <a:t>"Liabilities and Assets.+Summary"</a:t>
            </a:r>
            <a:r>
              <a:rPr sz="1800">
                <a:latin typeface="Courier"/>
              </a:rPr>
              <a:t>)</a:t>
            </a:r>
          </a:p>
          <a:p>
            <a:pPr lvl="0" marL="0" indent="0">
              <a:buNone/>
            </a:pPr>
            <a:r>
              <a:rPr/>
              <a:t>And the third example downloads the same tables using the relevant URLs. The example presented below first returns a list of all RBA tables matching the supplied regular expression (‘Liabilities and Assets.+A1’) and then uses the returned URLs to download each data set.</a:t>
            </a:r>
          </a:p>
          <a:p>
            <a:pPr lvl="0" marL="1270000" indent="0">
              <a:buNone/>
            </a:pPr>
            <a:r>
              <a:rPr sz="1800">
                <a:latin typeface="Courier"/>
              </a:rPr>
              <a:t>a1_tables &lt;-</a:t>
            </a:r>
            <a:r>
              <a:rPr sz="1800">
                <a:solidFill>
                  <a:srgbClr val="4070A0"/>
                </a:solidFill>
                <a:latin typeface="Courier"/>
              </a:rPr>
              <a:t> </a:t>
            </a:r>
            <a:r>
              <a:rPr sz="1800" b="1">
                <a:solidFill>
                  <a:srgbClr val="007020"/>
                </a:solidFill>
                <a:latin typeface="Courier"/>
              </a:rPr>
              <a:t>rba_search</a:t>
            </a:r>
            <a:r>
              <a:rPr sz="1800">
                <a:latin typeface="Courier"/>
              </a:rPr>
              <a:t>(</a:t>
            </a:r>
            <a:r>
              <a:rPr sz="1800">
                <a:solidFill>
                  <a:srgbClr val="902000"/>
                </a:solidFill>
                <a:latin typeface="Courier"/>
              </a:rPr>
              <a:t>pattern =</a:t>
            </a:r>
            <a:r>
              <a:rPr sz="1800">
                <a:latin typeface="Courier"/>
              </a:rPr>
              <a:t> </a:t>
            </a:r>
            <a:r>
              <a:rPr sz="1800">
                <a:solidFill>
                  <a:srgbClr val="4070A0"/>
                </a:solidFill>
                <a:latin typeface="Courier"/>
              </a:rPr>
              <a:t>"Liabilities and Assets.+Summary"</a:t>
            </a:r>
            <a:r>
              <a:rPr sz="1800">
                <a:latin typeface="Courier"/>
              </a:rPr>
              <a:t>)</a:t>
            </a:r>
            <a:br/>
            <a:r>
              <a:rPr sz="1800">
                <a:latin typeface="Courier"/>
              </a:rPr>
              <a:t>rba_a1 &lt;-</a:t>
            </a:r>
            <a:r>
              <a:rPr sz="1800">
                <a:solidFill>
                  <a:srgbClr val="4070A0"/>
                </a:solidFill>
                <a:latin typeface="Courier"/>
              </a:rPr>
              <a:t> </a:t>
            </a:r>
            <a:r>
              <a:rPr sz="1800" b="1">
                <a:solidFill>
                  <a:srgbClr val="007020"/>
                </a:solidFill>
                <a:latin typeface="Courier"/>
              </a:rPr>
              <a:t>rba_stats</a:t>
            </a:r>
            <a:r>
              <a:rPr sz="1800">
                <a:latin typeface="Courier"/>
              </a:rPr>
              <a:t>(</a:t>
            </a:r>
            <a:r>
              <a:rPr sz="1800">
                <a:solidFill>
                  <a:srgbClr val="902000"/>
                </a:solidFill>
                <a:latin typeface="Courier"/>
              </a:rPr>
              <a:t>url =</a:t>
            </a:r>
            <a:r>
              <a:rPr sz="1800">
                <a:latin typeface="Courier"/>
              </a:rPr>
              <a:t> a1_tables</a:t>
            </a:r>
            <a:r>
              <a:rPr sz="1800">
                <a:solidFill>
                  <a:srgbClr val="666666"/>
                </a:solidFill>
                <a:latin typeface="Courier"/>
              </a:rPr>
              <a:t>$</a:t>
            </a:r>
            <a:r>
              <a:rPr sz="1800">
                <a:latin typeface="Courier"/>
              </a:rPr>
              <a:t>url)</a:t>
            </a:r>
          </a:p>
          <a:p>
            <a:pPr lvl="0" marL="0" indent="0">
              <a:buNone/>
            </a:pPr>
            <a:r>
              <a:rPr/>
              <a:t>Again, the </a:t>
            </a:r>
            <a:r>
              <a:rPr sz="1800">
                <a:latin typeface="Courier"/>
              </a:rPr>
              <a:t>cache</a:t>
            </a:r>
            <a:r>
              <a:rPr/>
              <a:t> argument specifies the RBA table cache to be used—if omitted, </a:t>
            </a:r>
            <a:r>
              <a:rPr sz="1800">
                <a:latin typeface="Courier"/>
              </a:rPr>
              <a:t>rba_tablecache</a:t>
            </a:r>
            <a:r>
              <a:rPr/>
              <a:t> is used. The </a:t>
            </a:r>
            <a:r>
              <a:rPr sz="1800">
                <a:latin typeface="Courier"/>
              </a:rPr>
              <a:t>rba_stats</a:t>
            </a:r>
            <a:r>
              <a:rPr/>
              <a:t> function also optionally accepts </a:t>
            </a:r>
            <a:r>
              <a:rPr sz="1800">
                <a:latin typeface="Courier"/>
              </a:rPr>
              <a:t>rba_search</a:t>
            </a:r>
            <a:r>
              <a:rPr/>
              <a:t> arguments: </a:t>
            </a:r>
            <a:r>
              <a:rPr sz="1800">
                <a:latin typeface="Courier"/>
              </a:rPr>
              <a:t>fields</a:t>
            </a:r>
            <a:r>
              <a:rPr/>
              <a:t> and </a:t>
            </a:r>
            <a:r>
              <a:rPr sz="1800">
                <a:latin typeface="Courier"/>
              </a:rPr>
              <a:t>ignore.case</a:t>
            </a:r>
            <a:r>
              <a:rPr/>
              <a:t>, for informing pattern matching.</a:t>
            </a:r>
          </a:p>
          <a:p>
            <a:pPr lvl="0" marL="0" indent="0">
              <a:buNone/>
            </a:pPr>
            <a:r>
              <a:rPr/>
              <a:t>At present, the </a:t>
            </a:r>
            <a:r>
              <a:rPr sz="1800">
                <a:latin typeface="Courier"/>
              </a:rPr>
              <a:t>rba_stats</a:t>
            </a:r>
            <a:r>
              <a:rPr/>
              <a:t> function only handles </a:t>
            </a:r>
            <a:r>
              <a:rPr>
                <a:hlinkClick r:id="rId5"/>
              </a:rPr>
              <a:t>Statistical tables</a:t>
            </a:r>
            <a:r>
              <a:rPr/>
              <a:t>, which have a consistently structured format comprising full metadata and observations. Functionality to handle </a:t>
            </a:r>
            <a:r>
              <a:rPr>
                <a:hlinkClick r:id="rId6"/>
              </a:rPr>
              <a:t>Historical data tables</a:t>
            </a:r>
            <a:r>
              <a:rPr/>
              <a:t> and </a:t>
            </a:r>
            <a:r>
              <a:rPr>
                <a:hlinkClick r:id="rId7"/>
              </a:rPr>
              <a:t>Discontinued data tables</a:t>
            </a:r>
            <a:r>
              <a:rPr/>
              <a:t> are in progress.</a:t>
            </a:r>
          </a:p>
          <a:p>
            <a:pPr lvl="0" marL="0" indent="0">
              <a:spcBef>
                <a:spcPts val="3000"/>
              </a:spcBef>
              <a:buNone/>
            </a:pPr>
            <a:r>
              <a:rPr b="1"/>
              <a:t>Other RBA helper functions</a:t>
            </a:r>
          </a:p>
          <a:p>
            <a:pPr lvl="0" marL="0" indent="0">
              <a:buNone/>
            </a:pPr>
            <a:r>
              <a:rPr/>
              <a:t>There are also two RBA helper functions that are called by </a:t>
            </a:r>
            <a:r>
              <a:rPr sz="1800">
                <a:latin typeface="Courier"/>
              </a:rPr>
              <a:t>rba_stats</a:t>
            </a:r>
            <a:r>
              <a:rPr/>
              <a:t>—that download and parse the RBA statistical tables. These additional functions should not ordinarily need to be called directly, but there may be situations in which users wish to access these functions directly. The functions are:</a:t>
            </a:r>
          </a:p>
          <a:p>
            <a:pPr lvl="1"/>
            <a:r>
              <a:rPr sz="1800">
                <a:latin typeface="Courier"/>
              </a:rPr>
              <a:t>rba_file_download</a:t>
            </a:r>
          </a:p>
          <a:p>
            <a:pPr lvl="1"/>
            <a:r>
              <a:rPr sz="1800">
                <a:latin typeface="Courier"/>
              </a:rPr>
              <a:t>rba_read_tss</a:t>
            </a:r>
          </a:p>
          <a:p>
            <a:pPr lvl="0" marL="0" indent="0">
              <a:buNone/>
            </a:pPr>
            <a:r>
              <a:rPr/>
              <a:t>The following examples illustrate the use of these functions.</a:t>
            </a:r>
          </a:p>
          <a:p>
            <a:pPr lvl="0" marL="0" indent="0">
              <a:buNone/>
            </a:pPr>
            <a:r>
              <a:rPr/>
              <a:t>The </a:t>
            </a:r>
            <a:r>
              <a:rPr sz="1800">
                <a:latin typeface="Courier"/>
              </a:rPr>
              <a:t>rba_download</a:t>
            </a:r>
            <a:r>
              <a:rPr/>
              <a:t> function downloads and saves RBA tables from a supplied URL, and returns a character vector of the saved local filenames. It is called inside the </a:t>
            </a:r>
            <a:r>
              <a:rPr sz="1800">
                <a:latin typeface="Courier"/>
              </a:rPr>
              <a:t>rba_stats</a:t>
            </a:r>
            <a:r>
              <a:rPr/>
              <a:t> function and can be used to directly download one or more RBA statistical table files. It is most usefully used in conjunction with the </a:t>
            </a:r>
            <a:r>
              <a:rPr sz="1800">
                <a:latin typeface="Courier"/>
              </a:rPr>
              <a:t>rba_search</a:t>
            </a:r>
            <a:r>
              <a:rPr/>
              <a:t> function.</a:t>
            </a:r>
          </a:p>
          <a:p>
            <a:pPr lvl="0" marL="1270000" indent="0">
              <a:buNone/>
            </a:pPr>
            <a:r>
              <a:rPr sz="1800">
                <a:latin typeface="Courier"/>
              </a:rPr>
              <a:t>a1_tables &lt;-</a:t>
            </a:r>
            <a:r>
              <a:rPr sz="1800">
                <a:solidFill>
                  <a:srgbClr val="4070A0"/>
                </a:solidFill>
                <a:latin typeface="Courier"/>
              </a:rPr>
              <a:t> </a:t>
            </a:r>
            <a:r>
              <a:rPr sz="1800" b="1">
                <a:solidFill>
                  <a:srgbClr val="007020"/>
                </a:solidFill>
                <a:latin typeface="Courier"/>
              </a:rPr>
              <a:t>rba_search</a:t>
            </a:r>
            <a:r>
              <a:rPr sz="1800">
                <a:latin typeface="Courier"/>
              </a:rPr>
              <a:t>(</a:t>
            </a:r>
            <a:r>
              <a:rPr sz="1800">
                <a:solidFill>
                  <a:srgbClr val="902000"/>
                </a:solidFill>
                <a:latin typeface="Courier"/>
              </a:rPr>
              <a:t>pattern =</a:t>
            </a:r>
            <a:r>
              <a:rPr sz="1800">
                <a:latin typeface="Courier"/>
              </a:rPr>
              <a:t> </a:t>
            </a:r>
            <a:r>
              <a:rPr sz="1800">
                <a:solidFill>
                  <a:srgbClr val="4070A0"/>
                </a:solidFill>
                <a:latin typeface="Courier"/>
              </a:rPr>
              <a:t>"Liabilities and Assets.+Summary"</a:t>
            </a:r>
            <a:r>
              <a:rPr sz="1800">
                <a:latin typeface="Courier"/>
              </a:rPr>
              <a:t>)</a:t>
            </a:r>
            <a:br/>
            <a:r>
              <a:rPr sz="1800">
                <a:latin typeface="Courier"/>
              </a:rPr>
              <a:t>downloaded_tables &lt;-</a:t>
            </a:r>
            <a:r>
              <a:rPr sz="1800">
                <a:solidFill>
                  <a:srgbClr val="4070A0"/>
                </a:solidFill>
                <a:latin typeface="Courier"/>
              </a:rPr>
              <a:t> </a:t>
            </a:r>
            <a:r>
              <a:rPr sz="1800" b="1">
                <a:solidFill>
                  <a:srgbClr val="007020"/>
                </a:solidFill>
                <a:latin typeface="Courier"/>
              </a:rPr>
              <a:t>rba_file_download</a:t>
            </a:r>
            <a:r>
              <a:rPr sz="1800">
                <a:latin typeface="Courier"/>
              </a:rPr>
              <a:t>(a1_tables</a:t>
            </a:r>
            <a:r>
              <a:rPr sz="1800">
                <a:solidFill>
                  <a:srgbClr val="666666"/>
                </a:solidFill>
                <a:latin typeface="Courier"/>
              </a:rPr>
              <a:t>$</a:t>
            </a:r>
            <a:r>
              <a:rPr sz="1800">
                <a:latin typeface="Courier"/>
              </a:rPr>
              <a:t>url, </a:t>
            </a:r>
            <a:r>
              <a:rPr sz="1800">
                <a:solidFill>
                  <a:srgbClr val="902000"/>
                </a:solidFill>
                <a:latin typeface="Courier"/>
              </a:rPr>
              <a:t>exdir=</a:t>
            </a:r>
            <a:r>
              <a:rPr sz="1800" b="1">
                <a:solidFill>
                  <a:srgbClr val="007020"/>
                </a:solidFill>
                <a:latin typeface="Courier"/>
              </a:rPr>
              <a:t>tempdir</a:t>
            </a:r>
            <a:r>
              <a:rPr sz="1800">
                <a:latin typeface="Courier"/>
              </a:rPr>
              <a:t>())</a:t>
            </a:r>
            <a:br/>
            <a:r>
              <a:rPr sz="1800" b="1">
                <a:solidFill>
                  <a:srgbClr val="007020"/>
                </a:solidFill>
                <a:latin typeface="Courier"/>
              </a:rPr>
              <a:t>print</a:t>
            </a:r>
            <a:r>
              <a:rPr sz="1800">
                <a:latin typeface="Courier"/>
              </a:rPr>
              <a:t>(downloaded_tables)</a:t>
            </a:r>
          </a:p>
          <a:p>
            <a:pPr lvl="0" marL="0" indent="0">
              <a:buNone/>
            </a:pPr>
            <a:r>
              <a:rPr/>
              <a:t>The </a:t>
            </a:r>
            <a:r>
              <a:rPr sz="1800">
                <a:latin typeface="Courier"/>
              </a:rPr>
              <a:t>rba_read_tss</a:t>
            </a:r>
            <a:r>
              <a:rPr/>
              <a:t> function extracts data from standard-format RBA statistical tables and returns it as a long-format (tidy) data frame. It is also called by the </a:t>
            </a:r>
            <a:r>
              <a:rPr sz="1800">
                <a:latin typeface="Courier"/>
              </a:rPr>
              <a:t>rba_stats</a:t>
            </a:r>
            <a:r>
              <a:rPr/>
              <a:t> function. The simple example below shows use of the function to extract data from the previously downloaded tables.</a:t>
            </a:r>
          </a:p>
          <a:p>
            <a:pPr lvl="0" marL="1270000" indent="0">
              <a:buNone/>
            </a:pPr>
            <a:r>
              <a:rPr sz="1800">
                <a:latin typeface="Courier"/>
              </a:rPr>
              <a:t>a1_data &lt;-</a:t>
            </a:r>
            <a:r>
              <a:rPr sz="1800">
                <a:solidFill>
                  <a:srgbClr val="4070A0"/>
                </a:solidFill>
                <a:latin typeface="Courier"/>
              </a:rPr>
              <a:t> </a:t>
            </a:r>
            <a:r>
              <a:rPr sz="1800" b="1">
                <a:solidFill>
                  <a:srgbClr val="007020"/>
                </a:solidFill>
                <a:latin typeface="Courier"/>
              </a:rPr>
              <a:t>rba_read_tss</a:t>
            </a:r>
            <a:r>
              <a:rPr sz="1800">
                <a:latin typeface="Courier"/>
              </a:rPr>
              <a:t>(downloaded_tables);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Using</a:t>
            </a:r>
            <a:r>
              <a:rPr/>
              <a:t> </a:t>
            </a:r>
            <a:r>
              <a:rPr/>
              <a:t>data</a:t>
            </a:r>
            <a:r>
              <a:rPr/>
              <a:t> </a:t>
            </a:r>
            <a:r>
              <a:rPr/>
              <a:t>returned</a:t>
            </a:r>
            <a:r>
              <a:rPr/>
              <a:t> </a:t>
            </a:r>
            <a:r>
              <a:rPr/>
              <a:t>by</a:t>
            </a:r>
            <a:r>
              <a:rPr/>
              <a:t> </a:t>
            </a:r>
            <a:r>
              <a:rPr sz="1800">
                <a:latin typeface="Courier"/>
              </a:rPr>
              <a:t>raustats</a:t>
            </a:r>
          </a:p>
        </p:txBody>
      </p:sp>
      <p:sp>
        <p:nvSpPr>
          <p:cNvPr id="3" name="Content Placeholder 2"/>
          <p:cNvSpPr>
            <a:spLocks noGrp="1"/>
          </p:cNvSpPr>
          <p:nvPr>
            <p:ph idx="1"/>
          </p:nvPr>
        </p:nvSpPr>
        <p:spPr/>
        <p:txBody>
          <a:bodyPr/>
          <a:lstStyle/>
          <a:p>
            <a:pPr lvl="0" marL="0" indent="0">
              <a:buNone/>
            </a:pPr>
            <a:r>
              <a:rPr/>
              <a:t>Statistics returned by the </a:t>
            </a:r>
            <a:r>
              <a:rPr sz="1800">
                <a:latin typeface="Courier"/>
              </a:rPr>
              <a:t>raustats</a:t>
            </a:r>
            <a:r>
              <a:rPr/>
              <a:t> package functions are generally in long (tidy) format data frames. This provides for easy integration with packages like </a:t>
            </a:r>
            <a:r>
              <a:rPr sz="1800">
                <a:latin typeface="Courier"/>
              </a:rPr>
              <a:t>ggplot2</a:t>
            </a:r>
            <a:r>
              <a:rPr/>
              <a:t>, </a:t>
            </a:r>
            <a:r>
              <a:rPr sz="1800">
                <a:latin typeface="Courier"/>
              </a:rPr>
              <a:t>tidyr</a:t>
            </a:r>
            <a:r>
              <a:rPr/>
              <a:t> and </a:t>
            </a:r>
            <a:r>
              <a:rPr sz="1800">
                <a:latin typeface="Courier"/>
              </a:rPr>
              <a:t>dplyr</a:t>
            </a:r>
            <a:r>
              <a:rPr/>
              <a:t>. The following example illustrates how data downloaded using the </a:t>
            </a:r>
            <a:r>
              <a:rPr sz="1800">
                <a:latin typeface="Courier"/>
              </a:rPr>
              <a:t>raustats</a:t>
            </a:r>
            <a:r>
              <a:rPr/>
              <a:t> can be easily transformed and plotted. This example uses data from ABS’ </a:t>
            </a:r>
            <a:r>
              <a:rPr i="1"/>
              <a:t>Private New Capital Expenditure and Expected Expenditure</a:t>
            </a:r>
            <a:r>
              <a:rPr/>
              <a:t> (ABS Catalogue no. 5265.0).</a:t>
            </a:r>
          </a:p>
          <a:p>
            <a:pPr lvl="0" marL="0" indent="0">
              <a:buNone/>
            </a:pPr>
            <a:r>
              <a:rPr/>
              <a:t>First download selected tables from Catalogue no. 5265.0.</a:t>
            </a:r>
          </a:p>
          <a:p>
            <a:pPr lvl="0" marL="1270000" indent="0">
              <a:buNone/>
            </a:pPr>
            <a:r>
              <a:rPr sz="1800">
                <a:latin typeface="Courier"/>
              </a:rPr>
              <a:t>capex_q &lt;-</a:t>
            </a:r>
            <a:br/>
            <a:r>
              <a:rPr sz="1800">
                <a:solidFill>
                  <a:srgbClr val="4070A0"/>
                </a:solidFill>
                <a:latin typeface="Courier"/>
              </a:rPr>
              <a:t>  </a:t>
            </a:r>
            <a:r>
              <a:rPr sz="1800" b="1">
                <a:solidFill>
                  <a:srgbClr val="007020"/>
                </a:solidFill>
                <a:latin typeface="Courier"/>
              </a:rPr>
              <a:t>abs_cat_stats</a:t>
            </a:r>
            <a:r>
              <a:rPr sz="1800">
                <a:latin typeface="Courier"/>
              </a:rPr>
              <a:t>(</a:t>
            </a:r>
            <a:r>
              <a:rPr sz="1800">
                <a:solidFill>
                  <a:srgbClr val="4070A0"/>
                </a:solidFill>
                <a:latin typeface="Courier"/>
              </a:rPr>
              <a:t>"5625.0"</a:t>
            </a:r>
            <a:r>
              <a:rPr sz="1800">
                <a:latin typeface="Courier"/>
              </a:rPr>
              <a:t>,</a:t>
            </a:r>
            <a:br/>
            <a:r>
              <a:rPr sz="1800">
                <a:latin typeface="Courier"/>
              </a:rPr>
              <a:t>                </a:t>
            </a:r>
            <a:r>
              <a:rPr sz="1800">
                <a:solidFill>
                  <a:srgbClr val="902000"/>
                </a:solidFill>
                <a:latin typeface="Courier"/>
              </a:rPr>
              <a:t>tables=</a:t>
            </a:r>
            <a:r>
              <a:rPr sz="1800" b="1">
                <a:solidFill>
                  <a:srgbClr val="007020"/>
                </a:solidFill>
                <a:latin typeface="Courier"/>
              </a:rPr>
              <a:t>c</a:t>
            </a:r>
            <a:r>
              <a:rPr sz="1800">
                <a:latin typeface="Courier"/>
              </a:rPr>
              <a:t>(</a:t>
            </a:r>
            <a:r>
              <a:rPr sz="1800">
                <a:solidFill>
                  <a:srgbClr val="4070A0"/>
                </a:solidFill>
                <a:latin typeface="Courier"/>
              </a:rPr>
              <a:t>"Actual Expenditure by Type of Asset and Industry - Current Prices"</a:t>
            </a:r>
            <a:r>
              <a:rPr sz="1800">
                <a:latin typeface="Courier"/>
              </a:rPr>
              <a:t>,</a:t>
            </a:r>
            <a:br/>
            <a:r>
              <a:rPr sz="1800">
                <a:latin typeface="Courier"/>
              </a:rPr>
              <a:t>                         </a:t>
            </a:r>
            <a:r>
              <a:rPr sz="1800">
                <a:solidFill>
                  <a:srgbClr val="4070A0"/>
                </a:solidFill>
                <a:latin typeface="Courier"/>
              </a:rPr>
              <a:t>"Actual Expenditure, By Type of Industry - Chain Volume Measures"</a:t>
            </a:r>
            <a:r>
              <a:rPr sz="1800">
                <a:latin typeface="Courier"/>
              </a:rPr>
              <a:t>,</a:t>
            </a:r>
            <a:br/>
            <a:r>
              <a:rPr sz="1800">
                <a:latin typeface="Courier"/>
              </a:rPr>
              <a:t>                         </a:t>
            </a:r>
            <a:r>
              <a:rPr sz="1800">
                <a:solidFill>
                  <a:srgbClr val="4070A0"/>
                </a:solidFill>
                <a:latin typeface="Courier"/>
              </a:rPr>
              <a:t>"Actual and Expected Capital Expenditure by Industry.+:Current Prices"</a:t>
            </a:r>
            <a:r>
              <a:rPr sz="1800">
                <a:latin typeface="Courier"/>
              </a:rPr>
              <a:t>));</a:t>
            </a:r>
          </a:p>
          <a:p>
            <a:pPr lvl="0" marL="0" indent="0">
              <a:buNone/>
            </a:pPr>
            <a:r>
              <a:rPr/>
              <a:t>Then add a new variable denoting Australian state/territory.</a:t>
            </a:r>
          </a:p>
          <a:p>
            <a:pPr lvl="0" marL="1270000" indent="0">
              <a:buNone/>
            </a:pPr>
            <a:r>
              <a:rPr sz="1800" b="1">
                <a:solidFill>
                  <a:srgbClr val="007020"/>
                </a:solidFill>
                <a:latin typeface="Courier"/>
              </a:rPr>
              <a:t>library</a:t>
            </a:r>
            <a:r>
              <a:rPr sz="1800">
                <a:latin typeface="Courier"/>
              </a:rPr>
              <a:t>(dplyr)</a:t>
            </a:r>
            <a:br/>
            <a:r>
              <a:rPr sz="1800" i="1">
                <a:solidFill>
                  <a:srgbClr val="60A0B0"/>
                </a:solidFill>
                <a:latin typeface="Courier"/>
              </a:rPr>
              <a:t>## Add state/territory variable</a:t>
            </a:r>
            <a:br/>
            <a:r>
              <a:rPr sz="1800">
                <a:latin typeface="Courier"/>
              </a:rPr>
              <a:t>capex_q &lt;-</a:t>
            </a:r>
            <a:r>
              <a:rPr sz="1800">
                <a:solidFill>
                  <a:srgbClr val="4070A0"/>
                </a:solidFill>
                <a:latin typeface="Courier"/>
              </a:rPr>
              <a:t> </a:t>
            </a:r>
            <a:r>
              <a:rPr sz="1800">
                <a:latin typeface="Courier"/>
              </a:rPr>
              <a:t>capex_q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mutate</a:t>
            </a:r>
            <a:r>
              <a:rPr sz="1800">
                <a:latin typeface="Courier"/>
              </a:rPr>
              <a:t>(</a:t>
            </a:r>
            <a:r>
              <a:rPr sz="1800">
                <a:solidFill>
                  <a:srgbClr val="902000"/>
                </a:solidFill>
                <a:latin typeface="Courier"/>
              </a:rPr>
              <a:t>state =</a:t>
            </a:r>
            <a:r>
              <a:rPr sz="1800">
                <a:latin typeface="Courier"/>
              </a:rPr>
              <a:t> </a:t>
            </a:r>
            <a:r>
              <a:rPr sz="1800" b="1">
                <a:solidFill>
                  <a:srgbClr val="007020"/>
                </a:solidFill>
                <a:latin typeface="Courier"/>
              </a:rPr>
              <a:t>sub</a:t>
            </a:r>
            <a:r>
              <a:rPr sz="1800">
                <a:latin typeface="Courier"/>
              </a:rPr>
              <a:t>(</a:t>
            </a:r>
            <a:r>
              <a:rPr sz="1800" b="1">
                <a:solidFill>
                  <a:srgbClr val="007020"/>
                </a:solidFill>
                <a:latin typeface="Courier"/>
              </a:rPr>
              <a:t>sprintf</a:t>
            </a:r>
            <a:r>
              <a:rPr sz="1800">
                <a:latin typeface="Courier"/>
              </a:rPr>
              <a:t>(</a:t>
            </a:r>
            <a:r>
              <a:rPr sz="1800">
                <a:solidFill>
                  <a:srgbClr val="4070A0"/>
                </a:solidFill>
                <a:latin typeface="Courier"/>
              </a:rPr>
              <a:t>".*(%s).*"</a:t>
            </a:r>
            <a:r>
              <a:rPr sz="1800">
                <a:latin typeface="Courier"/>
              </a:rPr>
              <a:t>,</a:t>
            </a:r>
            <a:br/>
            <a:r>
              <a:rPr sz="1800">
                <a:latin typeface="Courier"/>
              </a:rPr>
              <a:t>                             </a:t>
            </a:r>
            <a:r>
              <a:rPr sz="1800" b="1">
                <a:solidFill>
                  <a:srgbClr val="007020"/>
                </a:solidFill>
                <a:latin typeface="Courier"/>
              </a:rPr>
              <a:t>paste</a:t>
            </a:r>
            <a:r>
              <a:rPr sz="1800">
                <a:latin typeface="Courier"/>
              </a:rPr>
              <a:t>(</a:t>
            </a:r>
            <a:r>
              <a:rPr sz="1800" b="1">
                <a:solidFill>
                  <a:srgbClr val="007020"/>
                </a:solidFill>
                <a:latin typeface="Courier"/>
              </a:rPr>
              <a:t>c</a:t>
            </a:r>
            <a:r>
              <a:rPr sz="1800">
                <a:latin typeface="Courier"/>
              </a:rPr>
              <a:t>(</a:t>
            </a:r>
            <a:r>
              <a:rPr sz="1800">
                <a:solidFill>
                  <a:srgbClr val="4070A0"/>
                </a:solidFill>
                <a:latin typeface="Courier"/>
              </a:rPr>
              <a:t>"New South Wales"</a:t>
            </a:r>
            <a:r>
              <a:rPr sz="1800">
                <a:latin typeface="Courier"/>
              </a:rPr>
              <a:t>,</a:t>
            </a:r>
            <a:r>
              <a:rPr sz="1800">
                <a:solidFill>
                  <a:srgbClr val="4070A0"/>
                </a:solidFill>
                <a:latin typeface="Courier"/>
              </a:rPr>
              <a:t>"Victoria"</a:t>
            </a:r>
            <a:r>
              <a:rPr sz="1800">
                <a:latin typeface="Courier"/>
              </a:rPr>
              <a:t>,</a:t>
            </a:r>
            <a:r>
              <a:rPr sz="1800">
                <a:solidFill>
                  <a:srgbClr val="4070A0"/>
                </a:solidFill>
                <a:latin typeface="Courier"/>
              </a:rPr>
              <a:t>"Queensland"</a:t>
            </a:r>
            <a:r>
              <a:rPr sz="1800">
                <a:latin typeface="Courier"/>
              </a:rPr>
              <a:t>,</a:t>
            </a:r>
            <a:r>
              <a:rPr sz="1800">
                <a:solidFill>
                  <a:srgbClr val="4070A0"/>
                </a:solidFill>
                <a:latin typeface="Courier"/>
              </a:rPr>
              <a:t>"South Australia"</a:t>
            </a:r>
            <a:r>
              <a:rPr sz="1800">
                <a:latin typeface="Courier"/>
              </a:rPr>
              <a:t>,</a:t>
            </a:r>
            <a:br/>
            <a:r>
              <a:rPr sz="1800">
                <a:latin typeface="Courier"/>
              </a:rPr>
              <a:t>                                     </a:t>
            </a:r>
            <a:r>
              <a:rPr sz="1800">
                <a:solidFill>
                  <a:srgbClr val="4070A0"/>
                </a:solidFill>
                <a:latin typeface="Courier"/>
              </a:rPr>
              <a:t>"Western Australia"</a:t>
            </a:r>
            <a:r>
              <a:rPr sz="1800">
                <a:latin typeface="Courier"/>
              </a:rPr>
              <a:t>,</a:t>
            </a:r>
            <a:r>
              <a:rPr sz="1800">
                <a:solidFill>
                  <a:srgbClr val="4070A0"/>
                </a:solidFill>
                <a:latin typeface="Courier"/>
              </a:rPr>
              <a:t>"Tasmania"</a:t>
            </a:r>
            <a:r>
              <a:rPr sz="1800">
                <a:latin typeface="Courier"/>
              </a:rPr>
              <a:t>,</a:t>
            </a:r>
            <a:r>
              <a:rPr sz="1800">
                <a:solidFill>
                  <a:srgbClr val="4070A0"/>
                </a:solidFill>
                <a:latin typeface="Courier"/>
              </a:rPr>
              <a:t>"Northern Territory"</a:t>
            </a:r>
            <a:r>
              <a:rPr sz="1800">
                <a:latin typeface="Courier"/>
              </a:rPr>
              <a:t>,</a:t>
            </a:r>
            <a:br/>
            <a:r>
              <a:rPr sz="1800">
                <a:latin typeface="Courier"/>
              </a:rPr>
              <a:t>                                     </a:t>
            </a:r>
            <a:r>
              <a:rPr sz="1800">
                <a:solidFill>
                  <a:srgbClr val="4070A0"/>
                </a:solidFill>
                <a:latin typeface="Courier"/>
              </a:rPr>
              <a:t>"Australian Capital Territory"</a:t>
            </a:r>
            <a:r>
              <a:rPr sz="1800">
                <a:latin typeface="Courier"/>
              </a:rPr>
              <a:t>,</a:t>
            </a:r>
            <a:r>
              <a:rPr sz="1800">
                <a:solidFill>
                  <a:srgbClr val="4070A0"/>
                </a:solidFill>
                <a:latin typeface="Courier"/>
              </a:rPr>
              <a:t>"Total \\(State\\)"</a:t>
            </a:r>
            <a:r>
              <a:rPr sz="1800">
                <a:latin typeface="Courier"/>
              </a:rPr>
              <a:t>),</a:t>
            </a:r>
            <a:br/>
            <a:r>
              <a:rPr sz="1800">
                <a:latin typeface="Courier"/>
              </a:rPr>
              <a:t>                                   </a:t>
            </a:r>
            <a:r>
              <a:rPr sz="1800">
                <a:solidFill>
                  <a:srgbClr val="902000"/>
                </a:solidFill>
                <a:latin typeface="Courier"/>
              </a:rPr>
              <a:t>collapse=</a:t>
            </a:r>
            <a:r>
              <a:rPr sz="1800">
                <a:solidFill>
                  <a:srgbClr val="4070A0"/>
                </a:solidFill>
                <a:latin typeface="Courier"/>
              </a:rPr>
              <a:t>"|"</a:t>
            </a:r>
            <a:r>
              <a:rPr sz="1800">
                <a:latin typeface="Courier"/>
              </a:rPr>
              <a:t>)),</a:t>
            </a:r>
            <a:br/>
            <a:r>
              <a:rPr sz="1800">
                <a:latin typeface="Courier"/>
              </a:rPr>
              <a:t>                     </a:t>
            </a:r>
            <a:r>
              <a:rPr sz="1800">
                <a:solidFill>
                  <a:srgbClr val="4070A0"/>
                </a:solidFill>
                <a:latin typeface="Courier"/>
              </a:rPr>
              <a:t>"\\1"</a:t>
            </a:r>
            <a:r>
              <a:rPr sz="1800">
                <a:latin typeface="Courier"/>
              </a:rPr>
              <a:t>, data_item_description, </a:t>
            </a:r>
            <a:r>
              <a:rPr sz="1800">
                <a:solidFill>
                  <a:srgbClr val="902000"/>
                </a:solidFill>
                <a:latin typeface="Courier"/>
              </a:rPr>
              <a:t>ignore.case=</a:t>
            </a:r>
            <a:r>
              <a:rPr sz="1800">
                <a:solidFill>
                  <a:srgbClr val="007020"/>
                </a:solidFill>
                <a:latin typeface="Courier"/>
              </a:rPr>
              <a:t>TRUE</a:t>
            </a:r>
            <a:r>
              <a:rPr sz="1800">
                <a:latin typeface="Courier"/>
              </a:rPr>
              <a:t>));</a:t>
            </a:r>
          </a:p>
          <a:p>
            <a:pPr lvl="0" marL="0" indent="0">
              <a:buNone/>
            </a:pPr>
            <a:r>
              <a:rPr/>
              <a:t>Finally, plot quarterly time series mining sector capital expenditure (at current prices) by Australian state and territory using </a:t>
            </a:r>
            <a:r>
              <a:rPr sz="1800">
                <a:latin typeface="Courier"/>
              </a:rPr>
              <a:t>ggplot</a:t>
            </a:r>
            <a:r>
              <a:rPr/>
              <a:t>.</a:t>
            </a:r>
          </a:p>
          <a:p>
            <a:pPr lvl="0" marL="1270000" indent="0">
              <a:buNone/>
            </a:pPr>
            <a:r>
              <a:rPr sz="1800" b="1">
                <a:solidFill>
                  <a:srgbClr val="007020"/>
                </a:solidFill>
                <a:latin typeface="Courier"/>
              </a:rPr>
              <a:t>library</a:t>
            </a:r>
            <a:r>
              <a:rPr sz="1800">
                <a:latin typeface="Courier"/>
              </a:rPr>
              <a:t>(ggplot2)</a:t>
            </a:r>
            <a:br/>
            <a:r>
              <a:rPr sz="1800" i="1">
                <a:solidFill>
                  <a:srgbClr val="60A0B0"/>
                </a:solidFill>
                <a:latin typeface="Courier"/>
              </a:rPr>
              <a:t>## Filter mining capital expenditure</a:t>
            </a:r>
            <a:br/>
            <a:r>
              <a:rPr sz="1800">
                <a:latin typeface="Courier"/>
              </a:rPr>
              <a:t>capex_q_min &lt;-</a:t>
            </a:r>
            <a:r>
              <a:rPr sz="1800">
                <a:solidFill>
                  <a:srgbClr val="4070A0"/>
                </a:solidFill>
                <a:latin typeface="Courier"/>
              </a:rPr>
              <a:t> </a:t>
            </a:r>
            <a:r>
              <a:rPr sz="1800">
                <a:latin typeface="Courier"/>
              </a:rPr>
              <a:t>capex_q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filter</a:t>
            </a:r>
            <a:r>
              <a:rPr sz="1800">
                <a:latin typeface="Courier"/>
              </a:rPr>
              <a:t>(</a:t>
            </a:r>
            <a:r>
              <a:rPr sz="1800" b="1">
                <a:solidFill>
                  <a:srgbClr val="007020"/>
                </a:solidFill>
                <a:latin typeface="Courier"/>
              </a:rPr>
              <a:t>grepl</a:t>
            </a:r>
            <a:r>
              <a:rPr sz="1800">
                <a:latin typeface="Courier"/>
              </a:rPr>
              <a:t>(</a:t>
            </a:r>
            <a:r>
              <a:rPr sz="1800">
                <a:solidFill>
                  <a:srgbClr val="4070A0"/>
                </a:solidFill>
                <a:latin typeface="Courier"/>
              </a:rPr>
              <a:t>"mining"</a:t>
            </a:r>
            <a:r>
              <a:rPr sz="1800">
                <a:latin typeface="Courier"/>
              </a:rPr>
              <a:t>, data_item_description, </a:t>
            </a:r>
            <a:r>
              <a:rPr sz="1800">
                <a:solidFill>
                  <a:srgbClr val="902000"/>
                </a:solidFill>
                <a:latin typeface="Courier"/>
              </a:rPr>
              <a:t>ignore.case=</a:t>
            </a:r>
            <a:r>
              <a:rPr sz="1800">
                <a:solidFill>
                  <a:srgbClr val="007020"/>
                </a:solidFill>
                <a:latin typeface="Courier"/>
              </a:rPr>
              <a:t>TRUE</a:t>
            </a:r>
            <a:r>
              <a:rPr sz="1800">
                <a:latin typeface="Courier"/>
              </a:rPr>
              <a:t>))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filter</a:t>
            </a:r>
            <a:r>
              <a:rPr sz="1800">
                <a:latin typeface="Courier"/>
              </a:rPr>
              <a:t>(</a:t>
            </a:r>
            <a:r>
              <a:rPr sz="1800" b="1">
                <a:solidFill>
                  <a:srgbClr val="007020"/>
                </a:solidFill>
                <a:latin typeface="Courier"/>
              </a:rPr>
              <a:t>grepl</a:t>
            </a:r>
            <a:r>
              <a:rPr sz="1800">
                <a:latin typeface="Courier"/>
              </a:rPr>
              <a:t>(</a:t>
            </a:r>
            <a:r>
              <a:rPr sz="1800">
                <a:solidFill>
                  <a:srgbClr val="4070A0"/>
                </a:solidFill>
                <a:latin typeface="Courier"/>
              </a:rPr>
              <a:t>"actual"</a:t>
            </a:r>
            <a:r>
              <a:rPr sz="1800">
                <a:latin typeface="Courier"/>
              </a:rPr>
              <a:t>, data_item_description, </a:t>
            </a:r>
            <a:r>
              <a:rPr sz="1800">
                <a:solidFill>
                  <a:srgbClr val="902000"/>
                </a:solidFill>
                <a:latin typeface="Courier"/>
              </a:rPr>
              <a:t>ignore.case=</a:t>
            </a:r>
            <a:r>
              <a:rPr sz="1800">
                <a:solidFill>
                  <a:srgbClr val="007020"/>
                </a:solidFill>
                <a:latin typeface="Courier"/>
              </a:rPr>
              <a:t>TRUE</a:t>
            </a:r>
            <a:r>
              <a:rPr sz="1800">
                <a:latin typeface="Courier"/>
              </a:rPr>
              <a:t>))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filter</a:t>
            </a:r>
            <a:r>
              <a:rPr sz="1800">
                <a:latin typeface="Courier"/>
              </a:rPr>
              <a:t>(</a:t>
            </a:r>
            <a:r>
              <a:rPr sz="1800" b="1">
                <a:solidFill>
                  <a:srgbClr val="007020"/>
                </a:solidFill>
                <a:latin typeface="Courier"/>
              </a:rPr>
              <a:t>grepl</a:t>
            </a:r>
            <a:r>
              <a:rPr sz="1800">
                <a:latin typeface="Courier"/>
              </a:rPr>
              <a:t>(</a:t>
            </a:r>
            <a:r>
              <a:rPr sz="1800">
                <a:solidFill>
                  <a:srgbClr val="4070A0"/>
                </a:solidFill>
                <a:latin typeface="Courier"/>
              </a:rPr>
              <a:t>"current price"</a:t>
            </a:r>
            <a:r>
              <a:rPr sz="1800">
                <a:latin typeface="Courier"/>
              </a:rPr>
              <a:t>, data_item_description, </a:t>
            </a:r>
            <a:r>
              <a:rPr sz="1800">
                <a:solidFill>
                  <a:srgbClr val="902000"/>
                </a:solidFill>
                <a:latin typeface="Courier"/>
              </a:rPr>
              <a:t>ignore.case=</a:t>
            </a:r>
            <a:r>
              <a:rPr sz="1800">
                <a:solidFill>
                  <a:srgbClr val="007020"/>
                </a:solidFill>
                <a:latin typeface="Courier"/>
              </a:rPr>
              <a:t>TRUE</a:t>
            </a:r>
            <a:r>
              <a:rPr sz="1800">
                <a:latin typeface="Courier"/>
              </a:rPr>
              <a:t>))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filter</a:t>
            </a:r>
            <a:r>
              <a:rPr sz="1800">
                <a:latin typeface="Courier"/>
              </a:rPr>
              <a:t>(</a:t>
            </a:r>
            <a:r>
              <a:rPr sz="1800" b="1">
                <a:solidFill>
                  <a:srgbClr val="007020"/>
                </a:solidFill>
                <a:latin typeface="Courier"/>
              </a:rPr>
              <a:t>grepl</a:t>
            </a:r>
            <a:r>
              <a:rPr sz="1800">
                <a:latin typeface="Courier"/>
              </a:rPr>
              <a:t>(</a:t>
            </a:r>
            <a:r>
              <a:rPr sz="1800">
                <a:solidFill>
                  <a:srgbClr val="4070A0"/>
                </a:solidFill>
                <a:latin typeface="Courier"/>
              </a:rPr>
              <a:t>"Total \\(Type of Asset.+\\)"</a:t>
            </a:r>
            <a:r>
              <a:rPr sz="1800">
                <a:latin typeface="Courier"/>
              </a:rPr>
              <a:t>, data_item_description, </a:t>
            </a:r>
            <a:r>
              <a:rPr sz="1800">
                <a:solidFill>
                  <a:srgbClr val="902000"/>
                </a:solidFill>
                <a:latin typeface="Courier"/>
              </a:rPr>
              <a:t>ignore.case=</a:t>
            </a:r>
            <a:r>
              <a:rPr sz="1800">
                <a:solidFill>
                  <a:srgbClr val="007020"/>
                </a:solidFill>
                <a:latin typeface="Courier"/>
              </a:rPr>
              <a:t>TRUE</a:t>
            </a:r>
            <a:r>
              <a:rPr sz="1800">
                <a:latin typeface="Courier"/>
              </a:rPr>
              <a:t>))</a:t>
            </a:r>
            <a:br/>
            <a:b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capex_q_min)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geom_line</a:t>
            </a:r>
            <a:r>
              <a:rPr sz="1800">
                <a:latin typeface="Courier"/>
              </a:rPr>
              <a:t>(</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date, </a:t>
            </a:r>
            <a:r>
              <a:rPr sz="1800">
                <a:solidFill>
                  <a:srgbClr val="902000"/>
                </a:solidFill>
                <a:latin typeface="Courier"/>
              </a:rPr>
              <a:t>y=</a:t>
            </a:r>
            <a:r>
              <a:rPr sz="1800">
                <a:latin typeface="Courier"/>
              </a:rPr>
              <a:t>value</a:t>
            </a:r>
            <a:r>
              <a:rPr sz="1800">
                <a:solidFill>
                  <a:srgbClr val="666666"/>
                </a:solidFill>
                <a:latin typeface="Courier"/>
              </a:rPr>
              <a:t>/</a:t>
            </a:r>
            <a:r>
              <a:rPr sz="1800">
                <a:solidFill>
                  <a:srgbClr val="40A070"/>
                </a:solidFill>
                <a:latin typeface="Courier"/>
              </a:rPr>
              <a:t>10</a:t>
            </a:r>
            <a:r>
              <a:rPr sz="1800">
                <a:solidFill>
                  <a:srgbClr val="666666"/>
                </a:solidFill>
                <a:latin typeface="Courier"/>
              </a:rPr>
              <a:t>^</a:t>
            </a:r>
            <a:r>
              <a:rPr sz="1800">
                <a:solidFill>
                  <a:srgbClr val="40A070"/>
                </a:solidFill>
                <a:latin typeface="Courier"/>
              </a:rPr>
              <a:t>3</a:t>
            </a:r>
            <a:r>
              <a:rPr sz="1800">
                <a:latin typeface="Courier"/>
              </a:rPr>
              <a:t>, </a:t>
            </a:r>
            <a:r>
              <a:rPr sz="1800">
                <a:solidFill>
                  <a:srgbClr val="902000"/>
                </a:solidFill>
                <a:latin typeface="Courier"/>
              </a:rPr>
              <a:t>colour=</a:t>
            </a:r>
            <a:r>
              <a:rPr sz="1800">
                <a:latin typeface="Courier"/>
              </a:rPr>
              <a:t>state))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scale_x_date</a:t>
            </a:r>
            <a:r>
              <a:rPr sz="1800">
                <a:latin typeface="Courier"/>
              </a:rPr>
              <a:t>(</a:t>
            </a:r>
            <a:r>
              <a:rPr sz="1800">
                <a:solidFill>
                  <a:srgbClr val="902000"/>
                </a:solidFill>
                <a:latin typeface="Courier"/>
              </a:rPr>
              <a:t>date_labels=</a:t>
            </a:r>
            <a:r>
              <a:rPr sz="1800">
                <a:solidFill>
                  <a:srgbClr val="4070A0"/>
                </a:solidFill>
                <a:latin typeface="Courier"/>
              </a:rPr>
              <a:t>"%b\n%Y"</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scale_y_continuous</a:t>
            </a:r>
            <a:r>
              <a:rPr sz="1800">
                <a:latin typeface="Courier"/>
              </a:rPr>
              <a:t>(</a:t>
            </a:r>
            <a:r>
              <a:rPr sz="1800">
                <a:solidFill>
                  <a:srgbClr val="902000"/>
                </a:solidFill>
                <a:latin typeface="Courier"/>
              </a:rPr>
              <a:t>limits=</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 </a:t>
            </a:r>
            <a:r>
              <a:rPr sz="1800">
                <a:solidFill>
                  <a:srgbClr val="007020"/>
                </a:solidFill>
                <a:latin typeface="Courier"/>
              </a:rPr>
              <a:t>NA</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labs</a:t>
            </a:r>
            <a:r>
              <a:rPr sz="1800">
                <a:latin typeface="Courier"/>
              </a:rPr>
              <a:t>(</a:t>
            </a:r>
            <a:r>
              <a:rPr sz="1800">
                <a:solidFill>
                  <a:srgbClr val="902000"/>
                </a:solidFill>
                <a:latin typeface="Courier"/>
              </a:rPr>
              <a:t>title=</a:t>
            </a:r>
            <a:r>
              <a:rPr sz="1800">
                <a:solidFill>
                  <a:srgbClr val="4070A0"/>
                </a:solidFill>
                <a:latin typeface="Courier"/>
              </a:rPr>
              <a:t>"Australian mining sector capital expenditure, by state"</a:t>
            </a:r>
            <a:r>
              <a:rPr sz="1800">
                <a:latin typeface="Courier"/>
              </a:rPr>
              <a:t>,</a:t>
            </a:r>
            <a:br/>
            <a:r>
              <a:rPr sz="1800">
                <a:latin typeface="Courier"/>
              </a:rPr>
              <a:t>       </a:t>
            </a:r>
            <a:r>
              <a:rPr sz="1800">
                <a:solidFill>
                  <a:srgbClr val="902000"/>
                </a:solidFill>
                <a:latin typeface="Courier"/>
              </a:rPr>
              <a:t>y=</a:t>
            </a:r>
            <a:r>
              <a:rPr sz="1800">
                <a:solidFill>
                  <a:srgbClr val="4070A0"/>
                </a:solidFill>
                <a:latin typeface="Courier"/>
              </a:rPr>
              <a:t>"Capital expenditure ($ billion)"</a:t>
            </a:r>
            <a:r>
              <a:rPr sz="1800">
                <a:latin typeface="Courier"/>
              </a:rPr>
              <a:t>, </a:t>
            </a:r>
            <a:r>
              <a:rPr sz="1800">
                <a:solidFill>
                  <a:srgbClr val="902000"/>
                </a:solidFill>
                <a:latin typeface="Courier"/>
              </a:rPr>
              <a:t>x=</a:t>
            </a:r>
            <a:r>
              <a:rPr sz="1800">
                <a:solidFill>
                  <a:srgbClr val="007020"/>
                </a:solidFill>
                <a:latin typeface="Courier"/>
              </a:rPr>
              <a:t>NULL</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guides</a:t>
            </a:r>
            <a:r>
              <a:rPr sz="1800">
                <a:latin typeface="Courier"/>
              </a:rPr>
              <a:t>(</a:t>
            </a:r>
            <a:r>
              <a:rPr sz="1800">
                <a:solidFill>
                  <a:srgbClr val="902000"/>
                </a:solidFill>
                <a:latin typeface="Courier"/>
              </a:rPr>
              <a:t>colour =</a:t>
            </a:r>
            <a:r>
              <a:rPr sz="1800">
                <a:latin typeface="Courier"/>
              </a:rPr>
              <a:t> </a:t>
            </a:r>
            <a:r>
              <a:rPr sz="1800" b="1">
                <a:solidFill>
                  <a:srgbClr val="007020"/>
                </a:solidFill>
                <a:latin typeface="Courier"/>
              </a:rPr>
              <a:t>guide_legend</a:t>
            </a:r>
            <a:r>
              <a:rPr sz="1800">
                <a:latin typeface="Courier"/>
              </a:rPr>
              <a:t>(</a:t>
            </a:r>
            <a:r>
              <a:rPr sz="1800">
                <a:solidFill>
                  <a:srgbClr val="902000"/>
                </a:solidFill>
                <a:latin typeface="Courier"/>
              </a:rPr>
              <a:t>title=</a:t>
            </a:r>
            <a:r>
              <a:rPr sz="1800">
                <a:solidFill>
                  <a:srgbClr val="007020"/>
                </a:solidFill>
                <a:latin typeface="Courier"/>
              </a:rPr>
              <a:t>NULL</a:t>
            </a:r>
            <a:r>
              <a:rPr sz="1800">
                <a:latin typeface="Courier"/>
              </a:rPr>
              <a:t>))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plot.title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hjust=</a:t>
            </a:r>
            <a:r>
              <a:rPr sz="1800">
                <a:solidFill>
                  <a:srgbClr val="40A070"/>
                </a:solidFill>
                <a:latin typeface="Courier"/>
              </a:rPr>
              <a:t>0.5</a:t>
            </a:r>
            <a:r>
              <a:rPr sz="1800">
                <a:latin typeface="Courier"/>
              </a:rPr>
              <a:t>),</a:t>
            </a:r>
            <a:br/>
            <a:r>
              <a:rPr sz="1800">
                <a:latin typeface="Courier"/>
              </a:rPr>
              <a:t>        </a:t>
            </a:r>
            <a:r>
              <a:rPr sz="1800">
                <a:solidFill>
                  <a:srgbClr val="902000"/>
                </a:solidFill>
                <a:latin typeface="Courier"/>
              </a:rPr>
              <a:t>legend.box =</a:t>
            </a:r>
            <a:r>
              <a:rPr sz="1800">
                <a:latin typeface="Courier"/>
              </a:rPr>
              <a:t> </a:t>
            </a:r>
            <a:r>
              <a:rPr sz="1800">
                <a:solidFill>
                  <a:srgbClr val="4070A0"/>
                </a:solidFill>
                <a:latin typeface="Courier"/>
              </a:rPr>
              <a:t>"horizontal"</a:t>
            </a:r>
            <a:r>
              <a:rPr sz="1800">
                <a:latin typeface="Courier"/>
              </a:rPr>
              <a:t>,</a:t>
            </a:r>
            <a:br/>
            <a:r>
              <a:rPr sz="1800">
                <a:latin typeface="Courier"/>
              </a:rPr>
              <a:t>        </a:t>
            </a:r>
            <a:r>
              <a:rPr sz="1800">
                <a:solidFill>
                  <a:srgbClr val="902000"/>
                </a:solidFill>
                <a:latin typeface="Courier"/>
              </a:rPr>
              <a:t>legend.position =</a:t>
            </a:r>
            <a:r>
              <a:rPr sz="1800">
                <a:latin typeface="Courier"/>
              </a:rPr>
              <a:t> </a:t>
            </a:r>
            <a:r>
              <a:rPr sz="1800">
                <a:solidFill>
                  <a:srgbClr val="4070A0"/>
                </a:solidFill>
                <a:latin typeface="Courier"/>
              </a:rPr>
              <a:t>"bottom"</a:t>
            </a:r>
            <a:r>
              <a:rPr sz="1800">
                <a:latin typeface="Courier"/>
              </a:rPr>
              <a:t>,</a:t>
            </a:r>
            <a:br/>
            <a:r>
              <a:rPr sz="1800">
                <a:latin typeface="Courier"/>
              </a:rPr>
              <a:t>        </a:t>
            </a:r>
            <a:r>
              <a:rPr sz="1800">
                <a:solidFill>
                  <a:srgbClr val="902000"/>
                </a:solidFill>
                <a:latin typeface="Courier"/>
              </a:rPr>
              <a:t>axis.text.x=</a:t>
            </a:r>
            <a:r>
              <a:rPr sz="1800" b="1">
                <a:solidFill>
                  <a:srgbClr val="007020"/>
                </a:solidFill>
                <a:latin typeface="Courier"/>
              </a:rPr>
              <a:t>element_text</a:t>
            </a:r>
            <a:r>
              <a:rPr sz="1800">
                <a:latin typeface="Courier"/>
              </a:rPr>
              <a:t>(</a:t>
            </a:r>
            <a:r>
              <a:rPr sz="1800">
                <a:solidFill>
                  <a:srgbClr val="902000"/>
                </a:solidFill>
                <a:latin typeface="Courier"/>
              </a:rPr>
              <a:t>angle=</a:t>
            </a:r>
            <a:r>
              <a:rPr sz="1800">
                <a:solidFill>
                  <a:srgbClr val="40A070"/>
                </a:solidFill>
                <a:latin typeface="Courier"/>
              </a:rPr>
              <a:t>0</a:t>
            </a:r>
            <a:r>
              <a:rPr sz="1800">
                <a:latin typeface="Courier"/>
              </a:rPr>
              <a:t>, </a:t>
            </a:r>
            <a:r>
              <a:rPr sz="1800">
                <a:solidFill>
                  <a:srgbClr val="902000"/>
                </a:solidFill>
                <a:latin typeface="Courier"/>
              </a:rPr>
              <a:t>size=</a:t>
            </a:r>
            <a:r>
              <a:rPr sz="1800">
                <a:solidFill>
                  <a:srgbClr val="40A070"/>
                </a:solidFill>
                <a:latin typeface="Courier"/>
              </a:rPr>
              <a:t>8</a:t>
            </a:r>
            <a:r>
              <a:rPr sz="1800">
                <a:latin typeface="Courie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Unresolved</a:t>
            </a:r>
            <a:r>
              <a:rPr/>
              <a:t> </a:t>
            </a:r>
            <a:r>
              <a:rPr/>
              <a:t>issues</a:t>
            </a:r>
          </a:p>
        </p:txBody>
      </p:sp>
      <p:sp>
        <p:nvSpPr>
          <p:cNvPr id="3" name="Content Placeholder 2"/>
          <p:cNvSpPr>
            <a:spLocks noGrp="1"/>
          </p:cNvSpPr>
          <p:nvPr>
            <p:ph idx="1"/>
          </p:nvPr>
        </p:nvSpPr>
        <p:spPr/>
        <p:txBody>
          <a:bodyPr/>
          <a:lstStyle/>
          <a:p>
            <a:pPr lvl="0" marL="0" indent="0">
              <a:buNone/>
            </a:pPr>
            <a:r>
              <a:rPr/>
              <a:t>There are a few behaviours of the </a:t>
            </a:r>
            <a:r>
              <a:rPr>
                <a:hlinkClick r:id="rId2"/>
              </a:rPr>
              <a:t>ABS.Stat</a:t>
            </a:r>
            <a:r>
              <a:rPr/>
              <a:t> API that may help explain any unexpected results. As the </a:t>
            </a:r>
            <a:r>
              <a:rPr>
                <a:hlinkClick r:id="rId3"/>
              </a:rPr>
              <a:t>ABS.Stat</a:t>
            </a:r>
            <a:r>
              <a:rPr/>
              <a:t> API is still in Beta release and subject to revision, some of these issues will be addressed in future versions of the </a:t>
            </a:r>
            <a:r>
              <a:rPr sz="1800">
                <a:latin typeface="Courier"/>
              </a:rPr>
              <a:t>raustats</a:t>
            </a:r>
            <a:r>
              <a:rPr/>
              <a:t> package, as </a:t>
            </a:r>
            <a:r>
              <a:rPr>
                <a:hlinkClick r:id="rId4"/>
              </a:rPr>
              <a:t>ABS.Stat</a:t>
            </a:r>
            <a:r>
              <a:rPr/>
              <a:t> transitions towards a stable release version.</a:t>
            </a:r>
          </a:p>
          <a:p>
            <a:pPr lvl="0" marL="0" indent="0">
              <a:spcBef>
                <a:spcPts val="3000"/>
              </a:spcBef>
              <a:buNone/>
            </a:pPr>
            <a:r>
              <a:rPr b="1"/>
              <a:t>Searching in other languages</a:t>
            </a:r>
          </a:p>
          <a:p>
            <a:pPr lvl="0" marL="0" indent="0">
              <a:buNone/>
            </a:pPr>
            <a:r>
              <a:rPr/>
              <a:t>The </a:t>
            </a:r>
            <a:r>
              <a:rPr>
                <a:hlinkClick r:id="rId5"/>
              </a:rPr>
              <a:t>ABS.Stat</a:t>
            </a:r>
            <a:r>
              <a:rPr/>
              <a:t> API (Beta version) includes scope to cater to multiple languages. However, at the time of writing, French appears to be the only other language included in the data sets. Moreover, the text for many records that are denoted as French appear to be in English. The ABS API calling functions included in this library allow users to specify their preferred language, but this functionality has been little tested to date.</a:t>
            </a:r>
          </a:p>
          <a:p>
            <a:pPr lvl="0" marL="0" indent="0">
              <a:spcBef>
                <a:spcPts val="3000"/>
              </a:spcBef>
              <a:buNone/>
            </a:pPr>
            <a:r>
              <a:rPr b="1"/>
              <a:t>Query, data and session constraints</a:t>
            </a:r>
          </a:p>
          <a:p>
            <a:pPr lvl="0" marL="0" indent="0">
              <a:buNone/>
            </a:pPr>
            <a:r>
              <a:rPr/>
              <a:t>As already noted, the </a:t>
            </a:r>
            <a:r>
              <a:rPr>
                <a:hlinkClick r:id="rId6"/>
              </a:rPr>
              <a:t>ABS.Stat</a:t>
            </a:r>
            <a:r>
              <a:rPr/>
              <a:t> API has a query string length limit (1000 characters) and record return limit (1 million records). We have not tested how rigorously these limits are enforced. Accordingly, the </a:t>
            </a:r>
            <a:r>
              <a:rPr sz="1800">
                <a:latin typeface="Courier"/>
              </a:rPr>
              <a:t>abs_stats</a:t>
            </a:r>
            <a:r>
              <a:rPr/>
              <a:t> function includes the </a:t>
            </a:r>
            <a:r>
              <a:rPr sz="1800">
                <a:latin typeface="Courier"/>
              </a:rPr>
              <a:t>enforce_api_limits</a:t>
            </a:r>
            <a:r>
              <a:rPr/>
              <a:t> argument to catch these limits before the query is submitted. The argument also allows the user to override the limits and submit the query anyway. This argument may be deprecated in future versions.</a:t>
            </a:r>
          </a:p>
          <a:p>
            <a:pPr lvl="0" marL="0" indent="0">
              <a:buNone/>
            </a:pPr>
            <a:r>
              <a:rPr/>
              <a:t>The </a:t>
            </a:r>
            <a:r>
              <a:rPr>
                <a:hlinkClick r:id="rId7"/>
              </a:rPr>
              <a:t>ABS.Stat</a:t>
            </a:r>
            <a:r>
              <a:rPr/>
              <a:t> API also has a 10-minute session time limit for users to download datasets via the SDMX service. The functions in </a:t>
            </a:r>
            <a:r>
              <a:rPr sz="1800">
                <a:latin typeface="Courier"/>
              </a:rPr>
              <a:t>raustats</a:t>
            </a:r>
            <a:r>
              <a:rPr/>
              <a:t> almost exclusively use the SDMX-JSON query interface, so it is not clear whether the session time limit applies. If time limits are an issue, the ABS advises users to submit multiple smaller requests to retrieve the required data.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Resources</a:t>
            </a:r>
          </a:p>
        </p:txBody>
      </p:sp>
      <p:sp>
        <p:nvSpPr>
          <p:cNvPr id="3" name="Content Placeholder 2"/>
          <p:cNvSpPr>
            <a:spLocks noGrp="1"/>
          </p:cNvSpPr>
          <p:nvPr>
            <p:ph idx="1"/>
          </p:nvPr>
        </p:nvSpPr>
        <p:spPr/>
        <p:txBody>
          <a:bodyPr/>
          <a:lstStyle/>
          <a:p>
            <a:pPr lvl="1"/>
            <a:r>
              <a:rPr>
                <a:hlinkClick r:id="rId2"/>
              </a:rPr>
              <a:t>ABS.Stat – http://stat.data.abs.gov.au/</a:t>
            </a:r>
          </a:p>
          <a:p>
            <a:pPr lvl="1"/>
            <a:r>
              <a:rPr>
                <a:hlinkClick r:id="rId3"/>
              </a:rPr>
              <a:t>ABS.Stat FAQ</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Notes</a:t>
            </a:r>
          </a:p>
        </p:txBody>
      </p:sp>
      <p:sp>
        <p:nvSpPr>
          <p:cNvPr id="3" name="Content Placeholder 2"/>
          <p:cNvSpPr>
            <a:spLocks noGrp="1"/>
          </p:cNvSpPr>
          <p:nvPr>
            <p:ph idx="1"/>
          </p:nvPr>
        </p:nvSpPr>
        <p:spPr/>
        <p:txBody>
          <a:bodyPr/>
          <a:lstStyle/>
          <a:p>
            <a:pPr lvl="0" marL="0" indent="0">
              <a:buNone/>
            </a:pPr>
            <a:r>
              <a:rPr sz="1800"/>
              <a:t>1. </a:t>
            </a:r>
            <a:r>
              <a:rPr sz="1800">
                <a:latin typeface="Courier"/>
              </a:rPr>
              <a:t>abs_cachelist</a:t>
            </a:r>
            <a:r>
              <a:rPr sz="1800"/>
              <a:t> is simply a saved return of </a:t>
            </a:r>
            <a:r>
              <a:rPr sz="1800">
                <a:latin typeface="Courier"/>
              </a:rPr>
              <a:t>abs_cache(lang = "en")</a:t>
            </a:r>
            <a:r>
              <a:rPr sz="1800"/>
              <a:t>.</a:t>
            </a:r>
          </a:p>
          <a:p>
            <a:pPr lvl="0" marL="0" indent="0">
              <a:buNone/>
            </a:pPr>
            <a:r>
              <a:rPr sz="1800"/>
              <a:t>2. Note, the </a:t>
            </a:r>
            <a:r>
              <a:rPr sz="1800">
                <a:hlinkClick r:id="rId2"/>
              </a:rPr>
              <a:t>ABS.Stat</a:t>
            </a:r>
            <a:r>
              <a:rPr sz="1800"/>
              <a:t> API currently has limited support for other languages, so data may not be available in languages other than English.</a:t>
            </a:r>
          </a:p>
          <a:p>
            <a:pPr lvl="0" marL="0" indent="0">
              <a:buNone/>
            </a:pPr>
            <a:r>
              <a:rPr sz="1800"/>
              <a:t>3. </a:t>
            </a:r>
            <a:r>
              <a:rPr sz="1800">
                <a:hlinkClick r:id="rId3"/>
              </a:rPr>
              <a:t>ABS.Stat</a:t>
            </a:r>
            <a:r>
              <a:rPr sz="1800"/>
              <a:t> has a query string length limit (maximum of 1000 characters) on URL queries, a record return limit (1 million records) and session time limits (maximum 10-minute session time limit). (See the </a:t>
            </a:r>
            <a:r>
              <a:rPr sz="1800">
                <a:hlinkClick r:id="rId4"/>
              </a:rPr>
              <a:t>ABS.Stat Web Services User Guide FAQ</a:t>
            </a:r>
            <a:r>
              <a:rPr sz="1800"/>
              <a:t> for further details.)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raustats – Downloading ABS &amp; RBA data with R</dc:title>
  <dc:creator>David Mitchell</dc:creator>
  <cp:keywords/>
  <dcterms:created xsi:type="dcterms:W3CDTF">2019-02-06T22:21:31Z</dcterms:created>
  <dcterms:modified xsi:type="dcterms:W3CDTF">2019-02-06T22:21:31Z</dcterms:modified>
</cp:coreProperties>
</file>