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2"/>
    <p:restoredTop sz="94674"/>
  </p:normalViewPr>
  <p:slideViewPr>
    <p:cSldViewPr snapToGrid="0" snapToObjects="1">
      <p:cViewPr varScale="1">
        <p:scale>
          <a:sx n="110" d="100"/>
          <a:sy n="110" d="100"/>
        </p:scale>
        <p:origin x="200"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A146-22A9-DB46-A73A-C542A14B83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624B19-7EE3-2046-AB1D-D7F9A479D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4AC38-65E5-B84C-B3B6-DAC9B8D42521}"/>
              </a:ext>
            </a:extLst>
          </p:cNvPr>
          <p:cNvSpPr>
            <a:spLocks noGrp="1"/>
          </p:cNvSpPr>
          <p:nvPr>
            <p:ph type="dt" sz="half" idx="10"/>
          </p:nvPr>
        </p:nvSpPr>
        <p:spPr/>
        <p:txBody>
          <a:bodyPr/>
          <a:lstStyle/>
          <a:p>
            <a:fld id="{8D113081-7C5E-BE46-9B1F-8840D0C49763}" type="datetimeFigureOut">
              <a:rPr lang="en-US" smtClean="0"/>
              <a:t>9/24/20</a:t>
            </a:fld>
            <a:endParaRPr lang="en-US"/>
          </a:p>
        </p:txBody>
      </p:sp>
      <p:sp>
        <p:nvSpPr>
          <p:cNvPr id="5" name="Footer Placeholder 4">
            <a:extLst>
              <a:ext uri="{FF2B5EF4-FFF2-40B4-BE49-F238E27FC236}">
                <a16:creationId xmlns:a16="http://schemas.microsoft.com/office/drawing/2014/main" id="{81342931-ABC5-5845-8CD8-B4A112087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BBDE4-E290-F84E-B805-3E4D0246AA7F}"/>
              </a:ext>
            </a:extLst>
          </p:cNvPr>
          <p:cNvSpPr>
            <a:spLocks noGrp="1"/>
          </p:cNvSpPr>
          <p:nvPr>
            <p:ph type="sldNum" sz="quarter" idx="12"/>
          </p:nvPr>
        </p:nvSpPr>
        <p:spPr/>
        <p:txBody>
          <a:bodyPr/>
          <a:lstStyle/>
          <a:p>
            <a:fld id="{863FF5C3-C119-2E44-95EF-EFBA7CD26E71}" type="slidenum">
              <a:rPr lang="en-US" smtClean="0"/>
              <a:t>‹#›</a:t>
            </a:fld>
            <a:endParaRPr lang="en-US"/>
          </a:p>
        </p:txBody>
      </p:sp>
    </p:spTree>
    <p:extLst>
      <p:ext uri="{BB962C8B-B14F-4D97-AF65-F5344CB8AC3E}">
        <p14:creationId xmlns:p14="http://schemas.microsoft.com/office/powerpoint/2010/main" val="15707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9558-ED8E-544E-852A-C40064ED10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C9C793-6651-2D49-B141-0E90F1B105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7274-3D47-0F49-8589-08050CABA7BD}"/>
              </a:ext>
            </a:extLst>
          </p:cNvPr>
          <p:cNvSpPr>
            <a:spLocks noGrp="1"/>
          </p:cNvSpPr>
          <p:nvPr>
            <p:ph type="dt" sz="half" idx="10"/>
          </p:nvPr>
        </p:nvSpPr>
        <p:spPr/>
        <p:txBody>
          <a:bodyPr/>
          <a:lstStyle/>
          <a:p>
            <a:fld id="{8D113081-7C5E-BE46-9B1F-8840D0C49763}" type="datetimeFigureOut">
              <a:rPr lang="en-US" smtClean="0"/>
              <a:t>9/24/20</a:t>
            </a:fld>
            <a:endParaRPr lang="en-US"/>
          </a:p>
        </p:txBody>
      </p:sp>
      <p:sp>
        <p:nvSpPr>
          <p:cNvPr id="5" name="Footer Placeholder 4">
            <a:extLst>
              <a:ext uri="{FF2B5EF4-FFF2-40B4-BE49-F238E27FC236}">
                <a16:creationId xmlns:a16="http://schemas.microsoft.com/office/drawing/2014/main" id="{D2DDD73E-88FD-314F-84AF-1BD47F191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56639-55C5-2C45-AB40-FFE65D526818}"/>
              </a:ext>
            </a:extLst>
          </p:cNvPr>
          <p:cNvSpPr>
            <a:spLocks noGrp="1"/>
          </p:cNvSpPr>
          <p:nvPr>
            <p:ph type="sldNum" sz="quarter" idx="12"/>
          </p:nvPr>
        </p:nvSpPr>
        <p:spPr/>
        <p:txBody>
          <a:bodyPr/>
          <a:lstStyle/>
          <a:p>
            <a:fld id="{863FF5C3-C119-2E44-95EF-EFBA7CD26E71}" type="slidenum">
              <a:rPr lang="en-US" smtClean="0"/>
              <a:t>‹#›</a:t>
            </a:fld>
            <a:endParaRPr lang="en-US"/>
          </a:p>
        </p:txBody>
      </p:sp>
    </p:spTree>
    <p:extLst>
      <p:ext uri="{BB962C8B-B14F-4D97-AF65-F5344CB8AC3E}">
        <p14:creationId xmlns:p14="http://schemas.microsoft.com/office/powerpoint/2010/main" val="44560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B7EA7-97C8-3B48-B2A9-02008D1DDC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80F2B8-D69C-7648-89DA-CB36424202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3632A-46C8-D544-978C-D04EF6F8391E}"/>
              </a:ext>
            </a:extLst>
          </p:cNvPr>
          <p:cNvSpPr>
            <a:spLocks noGrp="1"/>
          </p:cNvSpPr>
          <p:nvPr>
            <p:ph type="dt" sz="half" idx="10"/>
          </p:nvPr>
        </p:nvSpPr>
        <p:spPr/>
        <p:txBody>
          <a:bodyPr/>
          <a:lstStyle/>
          <a:p>
            <a:fld id="{8D113081-7C5E-BE46-9B1F-8840D0C49763}" type="datetimeFigureOut">
              <a:rPr lang="en-US" smtClean="0"/>
              <a:t>9/24/20</a:t>
            </a:fld>
            <a:endParaRPr lang="en-US"/>
          </a:p>
        </p:txBody>
      </p:sp>
      <p:sp>
        <p:nvSpPr>
          <p:cNvPr id="5" name="Footer Placeholder 4">
            <a:extLst>
              <a:ext uri="{FF2B5EF4-FFF2-40B4-BE49-F238E27FC236}">
                <a16:creationId xmlns:a16="http://schemas.microsoft.com/office/drawing/2014/main" id="{40B627CB-2970-634A-A2E2-1841AF36B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64B86-D380-AE46-8A5E-71872ACEB9D1}"/>
              </a:ext>
            </a:extLst>
          </p:cNvPr>
          <p:cNvSpPr>
            <a:spLocks noGrp="1"/>
          </p:cNvSpPr>
          <p:nvPr>
            <p:ph type="sldNum" sz="quarter" idx="12"/>
          </p:nvPr>
        </p:nvSpPr>
        <p:spPr/>
        <p:txBody>
          <a:bodyPr/>
          <a:lstStyle/>
          <a:p>
            <a:fld id="{863FF5C3-C119-2E44-95EF-EFBA7CD26E71}" type="slidenum">
              <a:rPr lang="en-US" smtClean="0"/>
              <a:t>‹#›</a:t>
            </a:fld>
            <a:endParaRPr lang="en-US"/>
          </a:p>
        </p:txBody>
      </p:sp>
    </p:spTree>
    <p:extLst>
      <p:ext uri="{BB962C8B-B14F-4D97-AF65-F5344CB8AC3E}">
        <p14:creationId xmlns:p14="http://schemas.microsoft.com/office/powerpoint/2010/main" val="956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CA14-5F25-9543-A1F4-CAF8EC65A3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143C2-E0E2-B94D-BDAC-2CE803D192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35B43-4988-CE4B-A765-0A422124F476}"/>
              </a:ext>
            </a:extLst>
          </p:cNvPr>
          <p:cNvSpPr>
            <a:spLocks noGrp="1"/>
          </p:cNvSpPr>
          <p:nvPr>
            <p:ph type="dt" sz="half" idx="10"/>
          </p:nvPr>
        </p:nvSpPr>
        <p:spPr/>
        <p:txBody>
          <a:bodyPr/>
          <a:lstStyle/>
          <a:p>
            <a:fld id="{8D113081-7C5E-BE46-9B1F-8840D0C49763}" type="datetimeFigureOut">
              <a:rPr lang="en-US" smtClean="0"/>
              <a:t>9/24/20</a:t>
            </a:fld>
            <a:endParaRPr lang="en-US"/>
          </a:p>
        </p:txBody>
      </p:sp>
      <p:sp>
        <p:nvSpPr>
          <p:cNvPr id="5" name="Footer Placeholder 4">
            <a:extLst>
              <a:ext uri="{FF2B5EF4-FFF2-40B4-BE49-F238E27FC236}">
                <a16:creationId xmlns:a16="http://schemas.microsoft.com/office/drawing/2014/main" id="{2A5E38F5-61D8-BA41-8CD2-DEDE3CFC9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98457-8E17-D245-B026-6A8A075DC491}"/>
              </a:ext>
            </a:extLst>
          </p:cNvPr>
          <p:cNvSpPr>
            <a:spLocks noGrp="1"/>
          </p:cNvSpPr>
          <p:nvPr>
            <p:ph type="sldNum" sz="quarter" idx="12"/>
          </p:nvPr>
        </p:nvSpPr>
        <p:spPr/>
        <p:txBody>
          <a:bodyPr/>
          <a:lstStyle/>
          <a:p>
            <a:fld id="{863FF5C3-C119-2E44-95EF-EFBA7CD26E71}" type="slidenum">
              <a:rPr lang="en-US" smtClean="0"/>
              <a:t>‹#›</a:t>
            </a:fld>
            <a:endParaRPr lang="en-US"/>
          </a:p>
        </p:txBody>
      </p:sp>
    </p:spTree>
    <p:extLst>
      <p:ext uri="{BB962C8B-B14F-4D97-AF65-F5344CB8AC3E}">
        <p14:creationId xmlns:p14="http://schemas.microsoft.com/office/powerpoint/2010/main" val="246964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E60F-1AE7-3E41-81F1-6F889B7F3B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AEA7BA-2FD0-8940-B746-B44EDEFEA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26CAAB-8A3F-F94E-9E73-5B02470AF3C0}"/>
              </a:ext>
            </a:extLst>
          </p:cNvPr>
          <p:cNvSpPr>
            <a:spLocks noGrp="1"/>
          </p:cNvSpPr>
          <p:nvPr>
            <p:ph type="dt" sz="half" idx="10"/>
          </p:nvPr>
        </p:nvSpPr>
        <p:spPr/>
        <p:txBody>
          <a:bodyPr/>
          <a:lstStyle/>
          <a:p>
            <a:fld id="{8D113081-7C5E-BE46-9B1F-8840D0C49763}" type="datetimeFigureOut">
              <a:rPr lang="en-US" smtClean="0"/>
              <a:t>9/24/20</a:t>
            </a:fld>
            <a:endParaRPr lang="en-US"/>
          </a:p>
        </p:txBody>
      </p:sp>
      <p:sp>
        <p:nvSpPr>
          <p:cNvPr id="5" name="Footer Placeholder 4">
            <a:extLst>
              <a:ext uri="{FF2B5EF4-FFF2-40B4-BE49-F238E27FC236}">
                <a16:creationId xmlns:a16="http://schemas.microsoft.com/office/drawing/2014/main" id="{0F1D4CE2-043C-0949-94FF-BBB096829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014D1-F885-174F-A25B-66174D1559E7}"/>
              </a:ext>
            </a:extLst>
          </p:cNvPr>
          <p:cNvSpPr>
            <a:spLocks noGrp="1"/>
          </p:cNvSpPr>
          <p:nvPr>
            <p:ph type="sldNum" sz="quarter" idx="12"/>
          </p:nvPr>
        </p:nvSpPr>
        <p:spPr/>
        <p:txBody>
          <a:bodyPr/>
          <a:lstStyle/>
          <a:p>
            <a:fld id="{863FF5C3-C119-2E44-95EF-EFBA7CD26E71}" type="slidenum">
              <a:rPr lang="en-US" smtClean="0"/>
              <a:t>‹#›</a:t>
            </a:fld>
            <a:endParaRPr lang="en-US"/>
          </a:p>
        </p:txBody>
      </p:sp>
    </p:spTree>
    <p:extLst>
      <p:ext uri="{BB962C8B-B14F-4D97-AF65-F5344CB8AC3E}">
        <p14:creationId xmlns:p14="http://schemas.microsoft.com/office/powerpoint/2010/main" val="407118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E89D-4D4A-A143-8EAF-57CC35818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DAA3AB-7BE2-3C47-8620-0BA0AF28C2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1A805B-9D9F-2543-A567-303B3FBB98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8AE2F1-4235-1740-ABF3-6CA2BA003D85}"/>
              </a:ext>
            </a:extLst>
          </p:cNvPr>
          <p:cNvSpPr>
            <a:spLocks noGrp="1"/>
          </p:cNvSpPr>
          <p:nvPr>
            <p:ph type="dt" sz="half" idx="10"/>
          </p:nvPr>
        </p:nvSpPr>
        <p:spPr/>
        <p:txBody>
          <a:bodyPr/>
          <a:lstStyle/>
          <a:p>
            <a:fld id="{8D113081-7C5E-BE46-9B1F-8840D0C49763}" type="datetimeFigureOut">
              <a:rPr lang="en-US" smtClean="0"/>
              <a:t>9/24/20</a:t>
            </a:fld>
            <a:endParaRPr lang="en-US"/>
          </a:p>
        </p:txBody>
      </p:sp>
      <p:sp>
        <p:nvSpPr>
          <p:cNvPr id="6" name="Footer Placeholder 5">
            <a:extLst>
              <a:ext uri="{FF2B5EF4-FFF2-40B4-BE49-F238E27FC236}">
                <a16:creationId xmlns:a16="http://schemas.microsoft.com/office/drawing/2014/main" id="{DEB57832-584B-1F4D-87A7-2A4D0AF0A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74EA4-7E84-9A40-B0D9-115E92B94900}"/>
              </a:ext>
            </a:extLst>
          </p:cNvPr>
          <p:cNvSpPr>
            <a:spLocks noGrp="1"/>
          </p:cNvSpPr>
          <p:nvPr>
            <p:ph type="sldNum" sz="quarter" idx="12"/>
          </p:nvPr>
        </p:nvSpPr>
        <p:spPr/>
        <p:txBody>
          <a:bodyPr/>
          <a:lstStyle/>
          <a:p>
            <a:fld id="{863FF5C3-C119-2E44-95EF-EFBA7CD26E71}" type="slidenum">
              <a:rPr lang="en-US" smtClean="0"/>
              <a:t>‹#›</a:t>
            </a:fld>
            <a:endParaRPr lang="en-US"/>
          </a:p>
        </p:txBody>
      </p:sp>
    </p:spTree>
    <p:extLst>
      <p:ext uri="{BB962C8B-B14F-4D97-AF65-F5344CB8AC3E}">
        <p14:creationId xmlns:p14="http://schemas.microsoft.com/office/powerpoint/2010/main" val="302001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2AFB-E2B7-EB4A-B01C-00F36BB24D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5606B-CBCA-CA4E-B968-68325677C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28EF0B-7B20-8545-950E-30BCA05399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B44CBD-785B-504E-9C30-F37EEE7A55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0AE367-B7CA-1846-8956-6A3301E753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DB37EB-1BF7-714B-BD9E-1493B00E8375}"/>
              </a:ext>
            </a:extLst>
          </p:cNvPr>
          <p:cNvSpPr>
            <a:spLocks noGrp="1"/>
          </p:cNvSpPr>
          <p:nvPr>
            <p:ph type="dt" sz="half" idx="10"/>
          </p:nvPr>
        </p:nvSpPr>
        <p:spPr/>
        <p:txBody>
          <a:bodyPr/>
          <a:lstStyle/>
          <a:p>
            <a:fld id="{8D113081-7C5E-BE46-9B1F-8840D0C49763}" type="datetimeFigureOut">
              <a:rPr lang="en-US" smtClean="0"/>
              <a:t>9/24/20</a:t>
            </a:fld>
            <a:endParaRPr lang="en-US"/>
          </a:p>
        </p:txBody>
      </p:sp>
      <p:sp>
        <p:nvSpPr>
          <p:cNvPr id="8" name="Footer Placeholder 7">
            <a:extLst>
              <a:ext uri="{FF2B5EF4-FFF2-40B4-BE49-F238E27FC236}">
                <a16:creationId xmlns:a16="http://schemas.microsoft.com/office/drawing/2014/main" id="{ADAFDB54-51AF-6640-BCF5-23DEA99701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D44F6-33CB-0948-BA8E-04C8E8756973}"/>
              </a:ext>
            </a:extLst>
          </p:cNvPr>
          <p:cNvSpPr>
            <a:spLocks noGrp="1"/>
          </p:cNvSpPr>
          <p:nvPr>
            <p:ph type="sldNum" sz="quarter" idx="12"/>
          </p:nvPr>
        </p:nvSpPr>
        <p:spPr/>
        <p:txBody>
          <a:bodyPr/>
          <a:lstStyle/>
          <a:p>
            <a:fld id="{863FF5C3-C119-2E44-95EF-EFBA7CD26E71}" type="slidenum">
              <a:rPr lang="en-US" smtClean="0"/>
              <a:t>‹#›</a:t>
            </a:fld>
            <a:endParaRPr lang="en-US"/>
          </a:p>
        </p:txBody>
      </p:sp>
    </p:spTree>
    <p:extLst>
      <p:ext uri="{BB962C8B-B14F-4D97-AF65-F5344CB8AC3E}">
        <p14:creationId xmlns:p14="http://schemas.microsoft.com/office/powerpoint/2010/main" val="3096197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387A-C2E0-E74D-9773-7E764C6633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A97824-8C33-2C4D-BD4F-B885C3D8F5C0}"/>
              </a:ext>
            </a:extLst>
          </p:cNvPr>
          <p:cNvSpPr>
            <a:spLocks noGrp="1"/>
          </p:cNvSpPr>
          <p:nvPr>
            <p:ph type="dt" sz="half" idx="10"/>
          </p:nvPr>
        </p:nvSpPr>
        <p:spPr/>
        <p:txBody>
          <a:bodyPr/>
          <a:lstStyle/>
          <a:p>
            <a:fld id="{8D113081-7C5E-BE46-9B1F-8840D0C49763}" type="datetimeFigureOut">
              <a:rPr lang="en-US" smtClean="0"/>
              <a:t>9/24/20</a:t>
            </a:fld>
            <a:endParaRPr lang="en-US"/>
          </a:p>
        </p:txBody>
      </p:sp>
      <p:sp>
        <p:nvSpPr>
          <p:cNvPr id="4" name="Footer Placeholder 3">
            <a:extLst>
              <a:ext uri="{FF2B5EF4-FFF2-40B4-BE49-F238E27FC236}">
                <a16:creationId xmlns:a16="http://schemas.microsoft.com/office/drawing/2014/main" id="{4071DB8F-DA41-6048-9069-772F97A5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E56AB5-E96D-E140-9EAB-6A8AD129A2A4}"/>
              </a:ext>
            </a:extLst>
          </p:cNvPr>
          <p:cNvSpPr>
            <a:spLocks noGrp="1"/>
          </p:cNvSpPr>
          <p:nvPr>
            <p:ph type="sldNum" sz="quarter" idx="12"/>
          </p:nvPr>
        </p:nvSpPr>
        <p:spPr/>
        <p:txBody>
          <a:bodyPr/>
          <a:lstStyle/>
          <a:p>
            <a:fld id="{863FF5C3-C119-2E44-95EF-EFBA7CD26E71}" type="slidenum">
              <a:rPr lang="en-US" smtClean="0"/>
              <a:t>‹#›</a:t>
            </a:fld>
            <a:endParaRPr lang="en-US"/>
          </a:p>
        </p:txBody>
      </p:sp>
    </p:spTree>
    <p:extLst>
      <p:ext uri="{BB962C8B-B14F-4D97-AF65-F5344CB8AC3E}">
        <p14:creationId xmlns:p14="http://schemas.microsoft.com/office/powerpoint/2010/main" val="155957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F39D6A-409C-D943-9378-8F566E9A71E0}"/>
              </a:ext>
            </a:extLst>
          </p:cNvPr>
          <p:cNvSpPr>
            <a:spLocks noGrp="1"/>
          </p:cNvSpPr>
          <p:nvPr>
            <p:ph type="dt" sz="half" idx="10"/>
          </p:nvPr>
        </p:nvSpPr>
        <p:spPr/>
        <p:txBody>
          <a:bodyPr/>
          <a:lstStyle/>
          <a:p>
            <a:fld id="{8D113081-7C5E-BE46-9B1F-8840D0C49763}" type="datetimeFigureOut">
              <a:rPr lang="en-US" smtClean="0"/>
              <a:t>9/24/20</a:t>
            </a:fld>
            <a:endParaRPr lang="en-US"/>
          </a:p>
        </p:txBody>
      </p:sp>
      <p:sp>
        <p:nvSpPr>
          <p:cNvPr id="3" name="Footer Placeholder 2">
            <a:extLst>
              <a:ext uri="{FF2B5EF4-FFF2-40B4-BE49-F238E27FC236}">
                <a16:creationId xmlns:a16="http://schemas.microsoft.com/office/drawing/2014/main" id="{16D7BE2C-BBA8-6D43-836B-1AF093681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033A85-101B-9548-8744-E234EF9884AE}"/>
              </a:ext>
            </a:extLst>
          </p:cNvPr>
          <p:cNvSpPr>
            <a:spLocks noGrp="1"/>
          </p:cNvSpPr>
          <p:nvPr>
            <p:ph type="sldNum" sz="quarter" idx="12"/>
          </p:nvPr>
        </p:nvSpPr>
        <p:spPr/>
        <p:txBody>
          <a:bodyPr/>
          <a:lstStyle/>
          <a:p>
            <a:fld id="{863FF5C3-C119-2E44-95EF-EFBA7CD26E71}" type="slidenum">
              <a:rPr lang="en-US" smtClean="0"/>
              <a:t>‹#›</a:t>
            </a:fld>
            <a:endParaRPr lang="en-US"/>
          </a:p>
        </p:txBody>
      </p:sp>
    </p:spTree>
    <p:extLst>
      <p:ext uri="{BB962C8B-B14F-4D97-AF65-F5344CB8AC3E}">
        <p14:creationId xmlns:p14="http://schemas.microsoft.com/office/powerpoint/2010/main" val="267584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46C3-5906-F545-9C9D-C81786583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BDB3BA-52D8-CA45-B910-79A4D4255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C0B25-1783-F645-8056-3E3C89BCE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25B976-1979-354C-B3E3-B52001E86187}"/>
              </a:ext>
            </a:extLst>
          </p:cNvPr>
          <p:cNvSpPr>
            <a:spLocks noGrp="1"/>
          </p:cNvSpPr>
          <p:nvPr>
            <p:ph type="dt" sz="half" idx="10"/>
          </p:nvPr>
        </p:nvSpPr>
        <p:spPr/>
        <p:txBody>
          <a:bodyPr/>
          <a:lstStyle/>
          <a:p>
            <a:fld id="{8D113081-7C5E-BE46-9B1F-8840D0C49763}" type="datetimeFigureOut">
              <a:rPr lang="en-US" smtClean="0"/>
              <a:t>9/24/20</a:t>
            </a:fld>
            <a:endParaRPr lang="en-US"/>
          </a:p>
        </p:txBody>
      </p:sp>
      <p:sp>
        <p:nvSpPr>
          <p:cNvPr id="6" name="Footer Placeholder 5">
            <a:extLst>
              <a:ext uri="{FF2B5EF4-FFF2-40B4-BE49-F238E27FC236}">
                <a16:creationId xmlns:a16="http://schemas.microsoft.com/office/drawing/2014/main" id="{54A99DC3-9889-024A-96D9-464C18E6A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F3C2C-672C-844D-9828-293CD3FED9C9}"/>
              </a:ext>
            </a:extLst>
          </p:cNvPr>
          <p:cNvSpPr>
            <a:spLocks noGrp="1"/>
          </p:cNvSpPr>
          <p:nvPr>
            <p:ph type="sldNum" sz="quarter" idx="12"/>
          </p:nvPr>
        </p:nvSpPr>
        <p:spPr/>
        <p:txBody>
          <a:bodyPr/>
          <a:lstStyle/>
          <a:p>
            <a:fld id="{863FF5C3-C119-2E44-95EF-EFBA7CD26E71}" type="slidenum">
              <a:rPr lang="en-US" smtClean="0"/>
              <a:t>‹#›</a:t>
            </a:fld>
            <a:endParaRPr lang="en-US"/>
          </a:p>
        </p:txBody>
      </p:sp>
    </p:spTree>
    <p:extLst>
      <p:ext uri="{BB962C8B-B14F-4D97-AF65-F5344CB8AC3E}">
        <p14:creationId xmlns:p14="http://schemas.microsoft.com/office/powerpoint/2010/main" val="221659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75D3-45EC-B744-8471-C111A38A4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E9BDB1-438D-4040-9E60-F79CDFCB1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B9A1DC-6AB5-9E4C-A91B-BD06B4C90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1C6911-F41E-254E-8F54-27909184CC65}"/>
              </a:ext>
            </a:extLst>
          </p:cNvPr>
          <p:cNvSpPr>
            <a:spLocks noGrp="1"/>
          </p:cNvSpPr>
          <p:nvPr>
            <p:ph type="dt" sz="half" idx="10"/>
          </p:nvPr>
        </p:nvSpPr>
        <p:spPr/>
        <p:txBody>
          <a:bodyPr/>
          <a:lstStyle/>
          <a:p>
            <a:fld id="{8D113081-7C5E-BE46-9B1F-8840D0C49763}" type="datetimeFigureOut">
              <a:rPr lang="en-US" smtClean="0"/>
              <a:t>9/24/20</a:t>
            </a:fld>
            <a:endParaRPr lang="en-US"/>
          </a:p>
        </p:txBody>
      </p:sp>
      <p:sp>
        <p:nvSpPr>
          <p:cNvPr id="6" name="Footer Placeholder 5">
            <a:extLst>
              <a:ext uri="{FF2B5EF4-FFF2-40B4-BE49-F238E27FC236}">
                <a16:creationId xmlns:a16="http://schemas.microsoft.com/office/drawing/2014/main" id="{BA455876-FFA1-214C-A721-EA50B70A7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611C1-575F-0541-9087-0B2359FAE9F5}"/>
              </a:ext>
            </a:extLst>
          </p:cNvPr>
          <p:cNvSpPr>
            <a:spLocks noGrp="1"/>
          </p:cNvSpPr>
          <p:nvPr>
            <p:ph type="sldNum" sz="quarter" idx="12"/>
          </p:nvPr>
        </p:nvSpPr>
        <p:spPr/>
        <p:txBody>
          <a:bodyPr/>
          <a:lstStyle/>
          <a:p>
            <a:fld id="{863FF5C3-C119-2E44-95EF-EFBA7CD26E71}" type="slidenum">
              <a:rPr lang="en-US" smtClean="0"/>
              <a:t>‹#›</a:t>
            </a:fld>
            <a:endParaRPr lang="en-US"/>
          </a:p>
        </p:txBody>
      </p:sp>
    </p:spTree>
    <p:extLst>
      <p:ext uri="{BB962C8B-B14F-4D97-AF65-F5344CB8AC3E}">
        <p14:creationId xmlns:p14="http://schemas.microsoft.com/office/powerpoint/2010/main" val="968388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C3B6B-D199-9340-BCDC-E5351EBFA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E03895-50C5-9647-A272-B444844345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329AD-3894-CC4A-BB89-9D51FCA9D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13081-7C5E-BE46-9B1F-8840D0C49763}" type="datetimeFigureOut">
              <a:rPr lang="en-US" smtClean="0"/>
              <a:t>9/24/20</a:t>
            </a:fld>
            <a:endParaRPr lang="en-US"/>
          </a:p>
        </p:txBody>
      </p:sp>
      <p:sp>
        <p:nvSpPr>
          <p:cNvPr id="5" name="Footer Placeholder 4">
            <a:extLst>
              <a:ext uri="{FF2B5EF4-FFF2-40B4-BE49-F238E27FC236}">
                <a16:creationId xmlns:a16="http://schemas.microsoft.com/office/drawing/2014/main" id="{2BB2601E-6339-3844-B636-82BE1FCE5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AC92F-4973-F34B-BF91-63A815048F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FF5C3-C119-2E44-95EF-EFBA7CD26E71}" type="slidenum">
              <a:rPr lang="en-US" smtClean="0"/>
              <a:t>‹#›</a:t>
            </a:fld>
            <a:endParaRPr lang="en-US"/>
          </a:p>
        </p:txBody>
      </p:sp>
    </p:spTree>
    <p:extLst>
      <p:ext uri="{BB962C8B-B14F-4D97-AF65-F5344CB8AC3E}">
        <p14:creationId xmlns:p14="http://schemas.microsoft.com/office/powerpoint/2010/main" val="137414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11FA-BDB0-BB46-887A-D21A95D1C408}"/>
              </a:ext>
            </a:extLst>
          </p:cNvPr>
          <p:cNvSpPr>
            <a:spLocks noGrp="1"/>
          </p:cNvSpPr>
          <p:nvPr>
            <p:ph type="ctrTitle"/>
          </p:nvPr>
        </p:nvSpPr>
        <p:spPr/>
        <p:txBody>
          <a:bodyPr/>
          <a:lstStyle/>
          <a:p>
            <a:r>
              <a:rPr lang="en-US" dirty="0"/>
              <a:t>Frailty Classifier</a:t>
            </a:r>
          </a:p>
        </p:txBody>
      </p:sp>
      <p:sp>
        <p:nvSpPr>
          <p:cNvPr id="3" name="Subtitle 2">
            <a:extLst>
              <a:ext uri="{FF2B5EF4-FFF2-40B4-BE49-F238E27FC236}">
                <a16:creationId xmlns:a16="http://schemas.microsoft.com/office/drawing/2014/main" id="{0033C2FD-BB9B-9646-8ACD-AA17E7B4D192}"/>
              </a:ext>
            </a:extLst>
          </p:cNvPr>
          <p:cNvSpPr>
            <a:spLocks noGrp="1"/>
          </p:cNvSpPr>
          <p:nvPr>
            <p:ph type="subTitle" idx="1"/>
          </p:nvPr>
        </p:nvSpPr>
        <p:spPr/>
        <p:txBody>
          <a:bodyPr/>
          <a:lstStyle/>
          <a:p>
            <a:r>
              <a:rPr lang="en-US" dirty="0"/>
              <a:t>Active Learning Progress to Date</a:t>
            </a:r>
          </a:p>
          <a:p>
            <a:r>
              <a:rPr lang="en-US" dirty="0"/>
              <a:t>24 Sep 2020</a:t>
            </a:r>
          </a:p>
        </p:txBody>
      </p:sp>
    </p:spTree>
    <p:extLst>
      <p:ext uri="{BB962C8B-B14F-4D97-AF65-F5344CB8AC3E}">
        <p14:creationId xmlns:p14="http://schemas.microsoft.com/office/powerpoint/2010/main" val="207987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1C1D-6010-A14C-A079-B63FF096FD1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9F46DC4-C261-2E46-83A4-B2F3F89A319A}"/>
              </a:ext>
            </a:extLst>
          </p:cNvPr>
          <p:cNvSpPr>
            <a:spLocks noGrp="1"/>
          </p:cNvSpPr>
          <p:nvPr>
            <p:ph idx="1"/>
          </p:nvPr>
        </p:nvSpPr>
        <p:spPr/>
        <p:txBody>
          <a:bodyPr>
            <a:normAutofit fontScale="92500" lnSpcReduction="20000"/>
          </a:bodyPr>
          <a:lstStyle/>
          <a:p>
            <a:r>
              <a:rPr lang="en-US" dirty="0"/>
              <a:t>We are predicting four aspects of frailty within spans of clinical notes.  Aspects:</a:t>
            </a:r>
          </a:p>
          <a:p>
            <a:pPr lvl="1"/>
            <a:r>
              <a:rPr lang="en-US" dirty="0"/>
              <a:t>Fall risk, </a:t>
            </a:r>
            <a:r>
              <a:rPr lang="en-US" dirty="0" err="1"/>
              <a:t>musculo</a:t>
            </a:r>
            <a:r>
              <a:rPr lang="en-US" dirty="0"/>
              <a:t>-skeletal problems, respiratory impairment, nutrition problems</a:t>
            </a:r>
          </a:p>
          <a:p>
            <a:r>
              <a:rPr lang="en-US" dirty="0"/>
              <a:t>Spans within notes are annotated, annotated notes are embedded, and [labels, embeddings, structured data] used to train neural nets</a:t>
            </a:r>
          </a:p>
          <a:p>
            <a:pPr lvl="1"/>
            <a:r>
              <a:rPr lang="en-US" dirty="0"/>
              <a:t>Labels: [positive, neutral, negative]</a:t>
            </a:r>
          </a:p>
          <a:p>
            <a:r>
              <a:rPr lang="en-US" dirty="0"/>
              <a:t>100 neural nets trained, each a draw from a distribution of hyperparameters/architectures</a:t>
            </a:r>
          </a:p>
          <a:p>
            <a:r>
              <a:rPr lang="en-US" dirty="0"/>
              <a:t>Using the net with the best validation loss, we compute entropy across for all notes in our corpus, and surface for subsequent annotation the notes with the highest average entropy in the upper half of within-note entropy values</a:t>
            </a:r>
          </a:p>
          <a:p>
            <a:pPr lvl="1"/>
            <a:r>
              <a:rPr lang="en-US" dirty="0"/>
              <a:t>i.e.: max(E[h(x)|h(x)&gt;E[h(x)]])</a:t>
            </a:r>
          </a:p>
        </p:txBody>
      </p:sp>
    </p:spTree>
    <p:extLst>
      <p:ext uri="{BB962C8B-B14F-4D97-AF65-F5344CB8AC3E}">
        <p14:creationId xmlns:p14="http://schemas.microsoft.com/office/powerpoint/2010/main" val="291568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2489-9412-2444-B373-BE6A794D0511}"/>
              </a:ext>
            </a:extLst>
          </p:cNvPr>
          <p:cNvSpPr>
            <a:spLocks noGrp="1"/>
          </p:cNvSpPr>
          <p:nvPr>
            <p:ph type="title"/>
          </p:nvPr>
        </p:nvSpPr>
        <p:spPr/>
        <p:txBody>
          <a:bodyPr/>
          <a:lstStyle/>
          <a:p>
            <a:r>
              <a:rPr lang="en-US" dirty="0"/>
              <a:t>Modelling approach: details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584F03-83B4-4E47-90D0-FA9A1C55FC36}"/>
                  </a:ext>
                </a:extLst>
              </p:cNvPr>
              <p:cNvSpPr>
                <a:spLocks noGrp="1"/>
              </p:cNvSpPr>
              <p:nvPr>
                <p:ph idx="1"/>
              </p:nvPr>
            </p:nvSpPr>
            <p:spPr/>
            <p:txBody>
              <a:bodyPr>
                <a:normAutofit fontScale="77500" lnSpcReduction="20000"/>
              </a:bodyPr>
              <a:lstStyle/>
              <a:p>
                <a:r>
                  <a:rPr lang="en-US" dirty="0"/>
                  <a:t>Embeddings:  word2vec, trained in-house, from open-access clinical notes, 300-dimension</a:t>
                </a:r>
              </a:p>
              <a:p>
                <a:r>
                  <a:rPr lang="en-US" dirty="0"/>
                  <a:t>Labels are at level of token</a:t>
                </a:r>
              </a:p>
              <a:p>
                <a:r>
                  <a:rPr lang="en-US" dirty="0"/>
                  <a:t>Input is a window of size W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40</m:t>
                        </m:r>
                      </m:e>
                    </m:d>
                    <m:r>
                      <a:rPr lang="en-US" b="0" i="1" smtClean="0">
                        <a:latin typeface="Cambria Math" panose="02040503050406030204" pitchFamily="18" charset="0"/>
                      </a:rPr>
                      <m:t> </m:t>
                    </m:r>
                  </m:oMath>
                </a14:m>
                <a:r>
                  <a:rPr lang="en-US" dirty="0"/>
                  <a:t>centered on the labeled token.  Its shape is Wx300</a:t>
                </a:r>
              </a:p>
              <a:p>
                <a:r>
                  <a:rPr lang="en-US" dirty="0"/>
                  <a:t>Neural net meta-architecture:</a:t>
                </a:r>
              </a:p>
              <a:p>
                <a:pPr marL="914400" lvl="1" indent="-457200">
                  <a:buFont typeface="+mj-lt"/>
                  <a:buAutoNum type="arabicPeriod"/>
                </a:pPr>
                <a:r>
                  <a:rPr lang="en-US" dirty="0"/>
                  <a:t>Bi-directional LSTM, N units, N </a:t>
                </a:r>
                <a14:m>
                  <m:oMath xmlns:m="http://schemas.openxmlformats.org/officeDocument/2006/math">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m:t>
                        </m:r>
                        <m:r>
                          <a:rPr lang="en-US" b="0" i="1" smtClean="0">
                            <a:latin typeface="Cambria Math" panose="02040503050406030204" pitchFamily="18" charset="0"/>
                          </a:rPr>
                          <m:t>,</m:t>
                        </m:r>
                        <m:r>
                          <a:rPr lang="en-US" b="0" i="1" smtClean="0">
                            <a:latin typeface="Cambria Math" panose="02040503050406030204" pitchFamily="18" charset="0"/>
                          </a:rPr>
                          <m:t>11</m:t>
                        </m:r>
                      </m:e>
                    </m:d>
                  </m:oMath>
                </a14:m>
                <a:r>
                  <a:rPr lang="en-US" dirty="0"/>
                  <a:t>, tanh activation</a:t>
                </a:r>
              </a:p>
              <a:p>
                <a:pPr marL="914400" lvl="1" indent="-457200">
                  <a:buFont typeface="+mj-lt"/>
                  <a:buAutoNum type="arabicPeriod"/>
                </a:pPr>
                <a:r>
                  <a:rPr lang="en-US" dirty="0"/>
                  <a:t>1-M dense layers, M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1,10</m:t>
                        </m:r>
                      </m:e>
                    </m:d>
                  </m:oMath>
                </a14:m>
                <a:r>
                  <a:rPr lang="en-US" dirty="0"/>
                  <a:t>, N units, leaky </a:t>
                </a:r>
                <a:r>
                  <a:rPr lang="en-US" dirty="0" err="1"/>
                  <a:t>ReLU</a:t>
                </a:r>
                <a:r>
                  <a:rPr lang="en-US" dirty="0"/>
                  <a:t> activation</a:t>
                </a:r>
              </a:p>
              <a:p>
                <a:pPr marL="914400" lvl="1" indent="-457200">
                  <a:buFont typeface="+mj-lt"/>
                  <a:buAutoNum type="arabicPeriod"/>
                </a:pPr>
                <a:r>
                  <a:rPr lang="en-US" dirty="0"/>
                  <a:t>Structured data (note-level) concatenated either to embeddings before input, or to penultimate dense layer, before </a:t>
                </a:r>
                <a:r>
                  <a:rPr lang="en-US" dirty="0" err="1"/>
                  <a:t>softmax</a:t>
                </a:r>
                <a:endParaRPr lang="en-US" dirty="0"/>
              </a:p>
              <a:p>
                <a:pPr marL="914400" lvl="1" indent="-457200">
                  <a:buFont typeface="+mj-lt"/>
                  <a:buAutoNum type="arabicPeriod"/>
                </a:pPr>
                <a:r>
                  <a:rPr lang="en-US" dirty="0"/>
                  <a:t>One output layer for each of four outcomes, </a:t>
                </a:r>
                <a:r>
                  <a:rPr lang="en-US" dirty="0" err="1"/>
                  <a:t>softmax</a:t>
                </a:r>
                <a:r>
                  <a:rPr lang="en-US" dirty="0"/>
                  <a:t> activation</a:t>
                </a:r>
              </a:p>
              <a:p>
                <a:pPr marL="914400" lvl="1" indent="-457200">
                  <a:buFont typeface="+mj-lt"/>
                  <a:buAutoNum type="arabicPeriod"/>
                </a:pPr>
                <a:r>
                  <a:rPr lang="en-US" dirty="0"/>
                  <a:t>Each layer gets dropout D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m:t>
                        </m:r>
                      </m:e>
                    </m:d>
                  </m:oMath>
                </a14:m>
                <a:r>
                  <a:rPr lang="en-US" b="0" dirty="0"/>
                  <a:t> , L1/L2 weight decay L </a:t>
                </a:r>
                <a14:m>
                  <m:oMath xmlns:m="http://schemas.openxmlformats.org/officeDocument/2006/math">
                    <m:r>
                      <a:rPr lang="en-US" b="0" i="1" smtClean="0">
                        <a:latin typeface="Cambria Math" panose="02040503050406030204" pitchFamily="18" charset="0"/>
                      </a:rPr>
                      <m:t>∈10^</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−2</m:t>
                        </m:r>
                      </m:e>
                    </m:d>
                  </m:oMath>
                </a14:m>
                <a:r>
                  <a:rPr lang="en-US" b="0" dirty="0"/>
                  <a:t> </a:t>
                </a:r>
              </a:p>
              <a:p>
                <a:r>
                  <a:rPr lang="en-US" dirty="0"/>
                  <a:t>Batch size was originally 256.  Experiments show somewhat better performance at 32</a:t>
                </a:r>
              </a:p>
              <a:p>
                <a:r>
                  <a:rPr lang="en-US" b="0" dirty="0"/>
                  <a:t>Models fit using early stopping, based on validation set loss (patience of 20 epochs)</a:t>
                </a:r>
              </a:p>
              <a:p>
                <a:pPr marL="914400" lvl="1" indent="-45720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1E584F03-83B4-4E47-90D0-FA9A1C55FC36}"/>
                  </a:ext>
                </a:extLst>
              </p:cNvPr>
              <p:cNvSpPr>
                <a:spLocks noGrp="1" noRot="1" noChangeAspect="1" noMove="1" noResize="1" noEditPoints="1" noAdjustHandles="1" noChangeArrowheads="1" noChangeShapeType="1" noTextEdit="1"/>
              </p:cNvSpPr>
              <p:nvPr>
                <p:ph idx="1"/>
              </p:nvPr>
            </p:nvSpPr>
            <p:spPr>
              <a:blipFill>
                <a:blip r:embed="rId2"/>
                <a:stretch>
                  <a:fillRect l="-603" t="-3216" r="-603"/>
                </a:stretch>
              </a:blipFill>
            </p:spPr>
            <p:txBody>
              <a:bodyPr/>
              <a:lstStyle/>
              <a:p>
                <a:r>
                  <a:rPr lang="en-US">
                    <a:noFill/>
                  </a:rPr>
                  <a:t> </a:t>
                </a:r>
              </a:p>
            </p:txBody>
          </p:sp>
        </mc:Fallback>
      </mc:AlternateContent>
    </p:spTree>
    <p:extLst>
      <p:ext uri="{BB962C8B-B14F-4D97-AF65-F5344CB8AC3E}">
        <p14:creationId xmlns:p14="http://schemas.microsoft.com/office/powerpoint/2010/main" val="95769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8527-41C3-1B43-A728-00E14DA4BDCC}"/>
              </a:ext>
            </a:extLst>
          </p:cNvPr>
          <p:cNvSpPr>
            <a:spLocks noGrp="1"/>
          </p:cNvSpPr>
          <p:nvPr>
            <p:ph type="title"/>
          </p:nvPr>
        </p:nvSpPr>
        <p:spPr/>
        <p:txBody>
          <a:bodyPr/>
          <a:lstStyle/>
          <a:p>
            <a:r>
              <a:rPr lang="en-US" dirty="0"/>
              <a:t>Results to date</a:t>
            </a:r>
          </a:p>
        </p:txBody>
      </p:sp>
      <p:sp>
        <p:nvSpPr>
          <p:cNvPr id="3" name="Content Placeholder 2">
            <a:extLst>
              <a:ext uri="{FF2B5EF4-FFF2-40B4-BE49-F238E27FC236}">
                <a16:creationId xmlns:a16="http://schemas.microsoft.com/office/drawing/2014/main" id="{0F602D67-3B14-7841-9A30-E00282254305}"/>
              </a:ext>
            </a:extLst>
          </p:cNvPr>
          <p:cNvSpPr>
            <a:spLocks noGrp="1"/>
          </p:cNvSpPr>
          <p:nvPr>
            <p:ph idx="1"/>
          </p:nvPr>
        </p:nvSpPr>
        <p:spPr>
          <a:xfrm>
            <a:off x="838200" y="1825625"/>
            <a:ext cx="4821820" cy="4351338"/>
          </a:xfrm>
        </p:spPr>
        <p:txBody>
          <a:bodyPr>
            <a:normAutofit fontScale="92500" lnSpcReduction="20000"/>
          </a:bodyPr>
          <a:lstStyle/>
          <a:p>
            <a:r>
              <a:rPr lang="en-US" dirty="0"/>
              <a:t>No clear signal yet</a:t>
            </a:r>
          </a:p>
          <a:p>
            <a:r>
              <a:rPr lang="en-US" dirty="0"/>
              <a:t>Sample size went from 50 to 75 to 100 notes</a:t>
            </a:r>
          </a:p>
          <a:p>
            <a:r>
              <a:rPr lang="en-US" dirty="0"/>
              <a:t>285359 tokens in 100 notes</a:t>
            </a:r>
          </a:p>
          <a:p>
            <a:r>
              <a:rPr lang="en-US" dirty="0"/>
              <a:t>Label is sparse:  97.5-99.5% of examples are neutral, rather than positive or negative</a:t>
            </a:r>
          </a:p>
          <a:p>
            <a:pPr lvl="1"/>
            <a:r>
              <a:rPr lang="en-US" dirty="0"/>
              <a:t>Case weights are </a:t>
            </a:r>
            <a:br>
              <a:rPr lang="en-US" dirty="0"/>
            </a:br>
            <a:r>
              <a:rPr lang="en-US" dirty="0"/>
              <a:t>1/(1-neutral_prevalence)</a:t>
            </a:r>
          </a:p>
          <a:p>
            <a:r>
              <a:rPr lang="en-US" b="1" dirty="0"/>
              <a:t>Different validation set – 1/3</a:t>
            </a:r>
            <a:r>
              <a:rPr lang="en-US" b="1" baseline="30000" dirty="0"/>
              <a:t>rd</a:t>
            </a:r>
            <a:r>
              <a:rPr lang="en-US" b="1" dirty="0"/>
              <a:t> of notes randomly selected –  each round</a:t>
            </a:r>
          </a:p>
          <a:p>
            <a:pPr lvl="1"/>
            <a:r>
              <a:rPr lang="en-US" dirty="0"/>
              <a:t>Lack of signal could be noise</a:t>
            </a:r>
          </a:p>
        </p:txBody>
      </p:sp>
      <p:pic>
        <p:nvPicPr>
          <p:cNvPr id="4" name="Picture 3">
            <a:extLst>
              <a:ext uri="{FF2B5EF4-FFF2-40B4-BE49-F238E27FC236}">
                <a16:creationId xmlns:a16="http://schemas.microsoft.com/office/drawing/2014/main" id="{78A15163-A638-0444-8AC9-2DC5352C1BF5}"/>
              </a:ext>
            </a:extLst>
          </p:cNvPr>
          <p:cNvPicPr>
            <a:picLocks noChangeAspect="1"/>
          </p:cNvPicPr>
          <p:nvPr/>
        </p:nvPicPr>
        <p:blipFill>
          <a:blip r:embed="rId2"/>
          <a:stretch>
            <a:fillRect/>
          </a:stretch>
        </p:blipFill>
        <p:spPr>
          <a:xfrm>
            <a:off x="5741696" y="0"/>
            <a:ext cx="6333833" cy="4241157"/>
          </a:xfrm>
          <a:prstGeom prst="rect">
            <a:avLst/>
          </a:prstGeom>
        </p:spPr>
      </p:pic>
    </p:spTree>
    <p:extLst>
      <p:ext uri="{BB962C8B-B14F-4D97-AF65-F5344CB8AC3E}">
        <p14:creationId xmlns:p14="http://schemas.microsoft.com/office/powerpoint/2010/main" val="265538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6338-EA80-D145-A9DA-208825086340}"/>
              </a:ext>
            </a:extLst>
          </p:cNvPr>
          <p:cNvSpPr>
            <a:spLocks noGrp="1"/>
          </p:cNvSpPr>
          <p:nvPr>
            <p:ph type="title"/>
          </p:nvPr>
        </p:nvSpPr>
        <p:spPr/>
        <p:txBody>
          <a:bodyPr>
            <a:normAutofit/>
          </a:bodyPr>
          <a:lstStyle/>
          <a:p>
            <a:r>
              <a:rPr lang="en-US" sz="4000" dirty="0"/>
              <a:t>Effects of hyperparameters</a:t>
            </a:r>
          </a:p>
        </p:txBody>
      </p:sp>
      <p:sp>
        <p:nvSpPr>
          <p:cNvPr id="3" name="Content Placeholder 2">
            <a:extLst>
              <a:ext uri="{FF2B5EF4-FFF2-40B4-BE49-F238E27FC236}">
                <a16:creationId xmlns:a16="http://schemas.microsoft.com/office/drawing/2014/main" id="{231C1388-214B-4B41-81D6-C12E1FEBD943}"/>
              </a:ext>
            </a:extLst>
          </p:cNvPr>
          <p:cNvSpPr>
            <a:spLocks noGrp="1"/>
          </p:cNvSpPr>
          <p:nvPr>
            <p:ph idx="1"/>
          </p:nvPr>
        </p:nvSpPr>
        <p:spPr>
          <a:xfrm>
            <a:off x="838200" y="1825625"/>
            <a:ext cx="5354256" cy="4351338"/>
          </a:xfrm>
        </p:spPr>
        <p:txBody>
          <a:bodyPr>
            <a:normAutofit fontScale="92500"/>
          </a:bodyPr>
          <a:lstStyle/>
          <a:p>
            <a:r>
              <a:rPr lang="en-US" dirty="0"/>
              <a:t>Round 3 loss relatively insensitive to hyperparameters:</a:t>
            </a:r>
          </a:p>
          <a:p>
            <a:pPr lvl="1"/>
            <a:r>
              <a:rPr lang="en-US" dirty="0"/>
              <a:t>Only weight decay correlated with loss</a:t>
            </a:r>
          </a:p>
          <a:p>
            <a:endParaRPr lang="en-US" dirty="0"/>
          </a:p>
          <a:p>
            <a:r>
              <a:rPr lang="en-US" dirty="0"/>
              <a:t>Round 2 loss much more sensitive</a:t>
            </a:r>
          </a:p>
          <a:p>
            <a:pPr lvl="1"/>
            <a:r>
              <a:rPr lang="en-US" dirty="0"/>
              <a:t>All hyperparameters except dropout correlated with loss</a:t>
            </a:r>
          </a:p>
          <a:p>
            <a:endParaRPr lang="en-US" dirty="0"/>
          </a:p>
          <a:p>
            <a:r>
              <a:rPr lang="en-US" dirty="0"/>
              <a:t>This may be evidence of importance of variability in sampled notes</a:t>
            </a:r>
          </a:p>
        </p:txBody>
      </p:sp>
      <p:pic>
        <p:nvPicPr>
          <p:cNvPr id="4" name="Picture 3">
            <a:extLst>
              <a:ext uri="{FF2B5EF4-FFF2-40B4-BE49-F238E27FC236}">
                <a16:creationId xmlns:a16="http://schemas.microsoft.com/office/drawing/2014/main" id="{D9F6B629-B70E-A444-A2CB-10ACF8FD0AE7}"/>
              </a:ext>
            </a:extLst>
          </p:cNvPr>
          <p:cNvPicPr>
            <a:picLocks noChangeAspect="1"/>
          </p:cNvPicPr>
          <p:nvPr/>
        </p:nvPicPr>
        <p:blipFill>
          <a:blip r:embed="rId2"/>
          <a:stretch>
            <a:fillRect/>
          </a:stretch>
        </p:blipFill>
        <p:spPr>
          <a:xfrm>
            <a:off x="6539244" y="1"/>
            <a:ext cx="5652756" cy="3407466"/>
          </a:xfrm>
          <a:prstGeom prst="rect">
            <a:avLst/>
          </a:prstGeom>
        </p:spPr>
      </p:pic>
      <p:pic>
        <p:nvPicPr>
          <p:cNvPr id="5" name="Picture 4">
            <a:extLst>
              <a:ext uri="{FF2B5EF4-FFF2-40B4-BE49-F238E27FC236}">
                <a16:creationId xmlns:a16="http://schemas.microsoft.com/office/drawing/2014/main" id="{6C667E81-9712-9F49-B944-381C94A7D698}"/>
              </a:ext>
            </a:extLst>
          </p:cNvPr>
          <p:cNvPicPr>
            <a:picLocks noChangeAspect="1"/>
          </p:cNvPicPr>
          <p:nvPr/>
        </p:nvPicPr>
        <p:blipFill>
          <a:blip r:embed="rId3"/>
          <a:stretch>
            <a:fillRect/>
          </a:stretch>
        </p:blipFill>
        <p:spPr>
          <a:xfrm>
            <a:off x="6539244" y="3407467"/>
            <a:ext cx="5548132" cy="3670944"/>
          </a:xfrm>
          <a:prstGeom prst="rect">
            <a:avLst/>
          </a:prstGeom>
        </p:spPr>
      </p:pic>
    </p:spTree>
    <p:extLst>
      <p:ext uri="{BB962C8B-B14F-4D97-AF65-F5344CB8AC3E}">
        <p14:creationId xmlns:p14="http://schemas.microsoft.com/office/powerpoint/2010/main" val="350137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6892-9B7A-164D-9199-D90D8EE564B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8202A139-C370-814E-9126-CA5F80CE325D}"/>
              </a:ext>
            </a:extLst>
          </p:cNvPr>
          <p:cNvSpPr>
            <a:spLocks noGrp="1"/>
          </p:cNvSpPr>
          <p:nvPr>
            <p:ph idx="1"/>
          </p:nvPr>
        </p:nvSpPr>
        <p:spPr/>
        <p:txBody>
          <a:bodyPr/>
          <a:lstStyle/>
          <a:p>
            <a:r>
              <a:rPr lang="en-US" dirty="0"/>
              <a:t>Proceed a few more rounds to gather more data?</a:t>
            </a:r>
          </a:p>
          <a:p>
            <a:r>
              <a:rPr lang="en-US" dirty="0"/>
              <a:t>Alter aspects of our process?</a:t>
            </a:r>
          </a:p>
          <a:p>
            <a:pPr lvl="1"/>
            <a:r>
              <a:rPr lang="en-US" dirty="0"/>
              <a:t>Model?</a:t>
            </a:r>
          </a:p>
          <a:p>
            <a:pPr lvl="1"/>
            <a:r>
              <a:rPr lang="en-US" dirty="0"/>
              <a:t>Embeddings?</a:t>
            </a:r>
          </a:p>
          <a:p>
            <a:pPr lvl="1"/>
            <a:r>
              <a:rPr lang="en-US" dirty="0"/>
              <a:t>Active learning?</a:t>
            </a:r>
          </a:p>
          <a:p>
            <a:pPr lvl="1"/>
            <a:r>
              <a:rPr lang="en-US" dirty="0"/>
              <a:t>Hyperparameter selection?</a:t>
            </a:r>
          </a:p>
          <a:p>
            <a:pPr lvl="1"/>
            <a:r>
              <a:rPr lang="en-US" dirty="0"/>
              <a:t>Others?</a:t>
            </a:r>
          </a:p>
          <a:p>
            <a:pPr lvl="1"/>
            <a:r>
              <a:rPr lang="en-US" dirty="0"/>
              <a:t>Training/validation set definition?</a:t>
            </a:r>
          </a:p>
          <a:p>
            <a:pPr lvl="1"/>
            <a:endParaRPr lang="en-US" dirty="0"/>
          </a:p>
        </p:txBody>
      </p:sp>
    </p:spTree>
    <p:extLst>
      <p:ext uri="{BB962C8B-B14F-4D97-AF65-F5344CB8AC3E}">
        <p14:creationId xmlns:p14="http://schemas.microsoft.com/office/powerpoint/2010/main" val="27371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444</Words>
  <Application>Microsoft Macintosh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Frailty Classifier</vt:lpstr>
      <vt:lpstr>Overview</vt:lpstr>
      <vt:lpstr>Modelling approach: details</vt:lpstr>
      <vt:lpstr>Results to date</vt:lpstr>
      <vt:lpstr>Effects of hyperparameters</vt:lpstr>
      <vt:lpstr>Next steps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Frailty Classifier</dc:title>
  <dc:creator>Crane-Droesch, Andrew</dc:creator>
  <cp:lastModifiedBy>Crane-Droesch, Andrew</cp:lastModifiedBy>
  <cp:revision>10</cp:revision>
  <dcterms:created xsi:type="dcterms:W3CDTF">2020-09-24T12:37:15Z</dcterms:created>
  <dcterms:modified xsi:type="dcterms:W3CDTF">2020-09-24T15:32:33Z</dcterms:modified>
</cp:coreProperties>
</file>