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57" d="100"/>
          <a:sy n="57" d="100"/>
        </p:scale>
        <p:origin x="84"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7649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701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4294561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4228915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26270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406685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64532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692084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10654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409272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395068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39160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285653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6029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365692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305362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C857-1409-4C55-838E-33B16E0241D8}"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F36114-B3A7-4C1C-B05C-DE5485AA97EE}" type="slidenum">
              <a:rPr lang="en-IN" smtClean="0"/>
              <a:t>‹#›</a:t>
            </a:fld>
            <a:endParaRPr lang="en-IN" dirty="0"/>
          </a:p>
        </p:txBody>
      </p:sp>
    </p:spTree>
    <p:extLst>
      <p:ext uri="{BB962C8B-B14F-4D97-AF65-F5344CB8AC3E}">
        <p14:creationId xmlns:p14="http://schemas.microsoft.com/office/powerpoint/2010/main" val="318757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68C857-1409-4C55-838E-33B16E0241D8}" type="datetimeFigureOut">
              <a:rPr lang="en-IN" smtClean="0"/>
              <a:t>13-04-2020</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F36114-B3A7-4C1C-B05C-DE5485AA97EE}" type="slidenum">
              <a:rPr lang="en-IN" smtClean="0"/>
              <a:t>‹#›</a:t>
            </a:fld>
            <a:endParaRPr lang="en-IN" dirty="0"/>
          </a:p>
        </p:txBody>
      </p:sp>
    </p:spTree>
    <p:extLst>
      <p:ext uri="{BB962C8B-B14F-4D97-AF65-F5344CB8AC3E}">
        <p14:creationId xmlns:p14="http://schemas.microsoft.com/office/powerpoint/2010/main" val="2673709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ndiatoday.in/india/story/ncrb-2018-woman-reports-rape-every-15-minutes-in-india-1635924-2020-01-11" TargetMode="External"/><Relationship Id="rId2" Type="http://schemas.openxmlformats.org/officeDocument/2006/relationships/hyperlink" Target="https://data.gov.in/catalog/district-wise-crimes-committed-against-women?filters%5bfield_catalog_reference%5d=87613&amp;format=json&amp;offset=0&amp;limit=6&amp;sort%5bcreated%5d=desc" TargetMode="External"/><Relationship Id="rId1" Type="http://schemas.openxmlformats.org/officeDocument/2006/relationships/slideLayout" Target="../slideLayouts/slideLayout7.xml"/><Relationship Id="rId4" Type="http://schemas.openxmlformats.org/officeDocument/2006/relationships/hyperlink" Target="https://ncrb.gov.in/crime-against-women-statesut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E5RjzSK0fv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rankbot0118/ML-linear_regression/blob/master/finaldata.csv" TargetMode="External"/><Relationship Id="rId2" Type="http://schemas.openxmlformats.org/officeDocument/2006/relationships/hyperlink" Target="http://localhost:8888/notebooks/main.ipynb"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0D0E29-72B8-4475-A782-938C35B452D1}"/>
              </a:ext>
            </a:extLst>
          </p:cNvPr>
          <p:cNvSpPr/>
          <p:nvPr/>
        </p:nvSpPr>
        <p:spPr>
          <a:xfrm>
            <a:off x="694266" y="2086971"/>
            <a:ext cx="10803467" cy="1938992"/>
          </a:xfrm>
          <a:prstGeom prst="rect">
            <a:avLst/>
          </a:prstGeom>
          <a:noFill/>
        </p:spPr>
        <p:txBody>
          <a:bodyPr wrap="square" lIns="91440" tIns="45720" rIns="91440" bIns="45720">
            <a:sp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ML Project Using </a:t>
            </a:r>
          </a:p>
          <a:p>
            <a:pPr algn="ctr"/>
            <a:r>
              <a:rPr lang="en-US" sz="6000" cap="none" spc="0" dirty="0">
                <a:ln w="0"/>
                <a:solidFill>
                  <a:schemeClr val="tx1"/>
                </a:solidFill>
                <a:effectLst>
                  <a:outerShdw blurRad="38100" dist="19050" dir="2700000" algn="tl" rotWithShape="0">
                    <a:schemeClr val="dk1">
                      <a:alpha val="40000"/>
                    </a:schemeClr>
                  </a:outerShdw>
                </a:effectLst>
              </a:rPr>
              <a:t>Linear Regression Model</a:t>
            </a:r>
          </a:p>
        </p:txBody>
      </p:sp>
      <p:sp>
        <p:nvSpPr>
          <p:cNvPr id="6" name="TextBox 5">
            <a:extLst>
              <a:ext uri="{FF2B5EF4-FFF2-40B4-BE49-F238E27FC236}">
                <a16:creationId xmlns:a16="http://schemas.microsoft.com/office/drawing/2014/main" id="{837C849B-9CA6-466D-9693-F4D1E4758AB4}"/>
              </a:ext>
            </a:extLst>
          </p:cNvPr>
          <p:cNvSpPr txBox="1"/>
          <p:nvPr/>
        </p:nvSpPr>
        <p:spPr>
          <a:xfrm>
            <a:off x="8652933" y="5490570"/>
            <a:ext cx="3539067" cy="12003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Designed And Developed By:</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P.Tarun Sathwik –(11812012)</a:t>
            </a:r>
          </a:p>
          <a:p>
            <a:r>
              <a:rPr lang="en-IN" dirty="0">
                <a:latin typeface="Arial" panose="020B0604020202020204" pitchFamily="34" charset="0"/>
                <a:cs typeface="Arial" panose="020B0604020202020204" pitchFamily="34" charset="0"/>
              </a:rPr>
              <a:t>M.V.Sai Nethra –(11812027)</a:t>
            </a:r>
          </a:p>
        </p:txBody>
      </p:sp>
    </p:spTree>
    <p:extLst>
      <p:ext uri="{BB962C8B-B14F-4D97-AF65-F5344CB8AC3E}">
        <p14:creationId xmlns:p14="http://schemas.microsoft.com/office/powerpoint/2010/main" val="153494599"/>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27A7D-E2BA-463D-96D9-DA5CA22323BC}"/>
              </a:ext>
            </a:extLst>
          </p:cNvPr>
          <p:cNvSpPr/>
          <p:nvPr/>
        </p:nvSpPr>
        <p:spPr>
          <a:xfrm>
            <a:off x="694266" y="376705"/>
            <a:ext cx="10803467" cy="1015663"/>
          </a:xfrm>
          <a:prstGeom prst="rect">
            <a:avLst/>
          </a:prstGeom>
          <a:noFill/>
        </p:spPr>
        <p:txBody>
          <a:bodyPr wrap="square" lIns="91440" tIns="45720" rIns="91440" bIns="45720">
            <a:spAutoFit/>
          </a:bodyPr>
          <a:lstStyle/>
          <a:p>
            <a:pPr algn="ctr"/>
            <a:r>
              <a:rPr lang="en-US" sz="6000" dirty="0">
                <a:ln w="0"/>
                <a:effectLst>
                  <a:outerShdw blurRad="38100" dist="19050" dir="2700000" algn="tl" rotWithShape="0">
                    <a:schemeClr val="dk1">
                      <a:alpha val="40000"/>
                    </a:schemeClr>
                  </a:outerShdw>
                </a:effectLst>
              </a:rPr>
              <a:t>An Overview</a:t>
            </a:r>
            <a:endParaRPr lang="en-US" sz="600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48F9C631-1145-4DFA-A062-04093BF09C0A}"/>
              </a:ext>
            </a:extLst>
          </p:cNvPr>
          <p:cNvSpPr txBox="1"/>
          <p:nvPr/>
        </p:nvSpPr>
        <p:spPr>
          <a:xfrm>
            <a:off x="694265" y="2274838"/>
            <a:ext cx="10803467" cy="3416320"/>
          </a:xfrm>
          <a:prstGeom prst="rect">
            <a:avLst/>
          </a:prstGeom>
          <a:noFill/>
        </p:spPr>
        <p:txBody>
          <a:bodyPr wrap="square" rtlCol="0">
            <a:spAutoFit/>
          </a:bodyPr>
          <a:lstStyle/>
          <a:p>
            <a:r>
              <a:rPr lang="en-IN" dirty="0">
                <a:latin typeface="+mj-lt"/>
                <a:cs typeface="Arial" panose="020B0604020202020204" pitchFamily="34" charset="0"/>
              </a:rPr>
              <a:t>This Project is based on the Sexual harassment on women in India(particularly cases of rape) where the data on Sexual harassment was collected from various government websites.</a:t>
            </a:r>
          </a:p>
          <a:p>
            <a:endParaRPr lang="en-IN" dirty="0">
              <a:latin typeface="+mj-lt"/>
              <a:cs typeface="Arial" panose="020B0604020202020204" pitchFamily="34" charset="0"/>
            </a:endParaRPr>
          </a:p>
          <a:p>
            <a:r>
              <a:rPr lang="en-IN" dirty="0">
                <a:latin typeface="+mj-lt"/>
                <a:cs typeface="Arial" panose="020B0604020202020204" pitchFamily="34" charset="0"/>
              </a:rPr>
              <a:t>The main aim of this project is to provide an insight on the atrocities on women over the last decade in India. The recent cases in India on sexual harassment made us realise the need to show statistics and educate people on the alarming rate of growth. </a:t>
            </a:r>
          </a:p>
          <a:p>
            <a:endParaRPr lang="en-IN" dirty="0">
              <a:latin typeface="+mj-lt"/>
              <a:cs typeface="Arial" panose="020B0604020202020204" pitchFamily="34" charset="0"/>
            </a:endParaRPr>
          </a:p>
          <a:p>
            <a:r>
              <a:rPr lang="en-IN" dirty="0">
                <a:latin typeface="+mj-lt"/>
                <a:cs typeface="Arial" panose="020B0604020202020204" pitchFamily="34" charset="0"/>
              </a:rPr>
              <a:t>We hope that this project will bring a little change in the mindset of people towards women.</a:t>
            </a:r>
          </a:p>
          <a:p>
            <a:endParaRPr lang="en-IN" dirty="0">
              <a:latin typeface="Arial" panose="020B0604020202020204" pitchFamily="34" charset="0"/>
              <a:cs typeface="Arial" panose="020B0604020202020204" pitchFamily="34" charset="0"/>
            </a:endParaRPr>
          </a:p>
          <a:p>
            <a:pPr algn="ctr"/>
            <a:endParaRPr lang="en-IN" dirty="0"/>
          </a:p>
          <a:p>
            <a:pPr algn="ctr"/>
            <a:r>
              <a:rPr lang="en-IN" dirty="0"/>
              <a:t>“</a:t>
            </a:r>
            <a:r>
              <a:rPr lang="hi-IN" dirty="0"/>
              <a:t>यत्र नार्यस्तु पूज्यन्ते रमन्ते तत्र देवताः</a:t>
            </a:r>
            <a:r>
              <a:rPr lang="en-IN" dirty="0"/>
              <a:t>”</a:t>
            </a:r>
          </a:p>
          <a:p>
            <a:pPr algn="ctr"/>
            <a:r>
              <a:rPr lang="en-US" dirty="0"/>
              <a:t>“where </a:t>
            </a:r>
            <a:r>
              <a:rPr lang="en-US" b="1" dirty="0"/>
              <a:t>women</a:t>
            </a:r>
            <a:r>
              <a:rPr lang="en-US" dirty="0"/>
              <a:t> are honoured,divinity blossoms there”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415154"/>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BDBDAE-F9D4-432A-AAF2-F8922AEEA394}"/>
              </a:ext>
            </a:extLst>
          </p:cNvPr>
          <p:cNvSpPr/>
          <p:nvPr/>
        </p:nvSpPr>
        <p:spPr>
          <a:xfrm>
            <a:off x="694266" y="376705"/>
            <a:ext cx="10803467" cy="1015663"/>
          </a:xfrm>
          <a:prstGeom prst="rect">
            <a:avLst/>
          </a:prstGeom>
          <a:noFill/>
        </p:spPr>
        <p:txBody>
          <a:bodyPr wrap="square" lIns="91440" tIns="45720" rIns="91440" bIns="45720">
            <a:sp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Resources</a:t>
            </a:r>
          </a:p>
        </p:txBody>
      </p:sp>
      <p:sp>
        <p:nvSpPr>
          <p:cNvPr id="3" name="TextBox 2">
            <a:extLst>
              <a:ext uri="{FF2B5EF4-FFF2-40B4-BE49-F238E27FC236}">
                <a16:creationId xmlns:a16="http://schemas.microsoft.com/office/drawing/2014/main" id="{CB4FBC6E-FC8A-42D8-87E1-480F8D1043CE}"/>
              </a:ext>
            </a:extLst>
          </p:cNvPr>
          <p:cNvSpPr txBox="1"/>
          <p:nvPr/>
        </p:nvSpPr>
        <p:spPr>
          <a:xfrm>
            <a:off x="694265" y="2288738"/>
            <a:ext cx="10803467" cy="369332"/>
          </a:xfrm>
          <a:prstGeom prst="rect">
            <a:avLst/>
          </a:prstGeom>
          <a:noFill/>
        </p:spPr>
        <p:txBody>
          <a:bodyPr wrap="square" rtlCol="0">
            <a:spAutoFit/>
          </a:bodyPr>
          <a:lstStyle/>
          <a:p>
            <a:r>
              <a:rPr lang="en-US" dirty="0"/>
              <a:t>Open Government Data (OGD) Platform India</a:t>
            </a:r>
            <a:endParaRPr lang="en-IN" dirty="0"/>
          </a:p>
        </p:txBody>
      </p:sp>
      <p:sp>
        <p:nvSpPr>
          <p:cNvPr id="5" name="TextBox 4">
            <a:extLst>
              <a:ext uri="{FF2B5EF4-FFF2-40B4-BE49-F238E27FC236}">
                <a16:creationId xmlns:a16="http://schemas.microsoft.com/office/drawing/2014/main" id="{62F9D6B6-E273-4398-A16C-6E9D90C52F78}"/>
              </a:ext>
            </a:extLst>
          </p:cNvPr>
          <p:cNvSpPr txBox="1"/>
          <p:nvPr/>
        </p:nvSpPr>
        <p:spPr>
          <a:xfrm>
            <a:off x="694264" y="2658070"/>
            <a:ext cx="10803467" cy="923330"/>
          </a:xfrm>
          <a:prstGeom prst="rect">
            <a:avLst/>
          </a:prstGeom>
          <a:noFill/>
        </p:spPr>
        <p:txBody>
          <a:bodyPr wrap="square" rtlCol="0">
            <a:spAutoFit/>
          </a:bodyPr>
          <a:lstStyle/>
          <a:p>
            <a:r>
              <a:rPr lang="en-IN" dirty="0">
                <a:hlinkClick r:id="rId2"/>
              </a:rPr>
              <a:t>https://data.gov.in/catalog/district-wise-crimes-committed-against-women?filters%5Bfield_catalog_reference%5D=87613&amp;format=json&amp;offset=0&amp;limit=6&amp;sort%5Bcreated%5D=desc</a:t>
            </a:r>
            <a:endParaRPr lang="en-IN" dirty="0"/>
          </a:p>
        </p:txBody>
      </p:sp>
      <p:sp>
        <p:nvSpPr>
          <p:cNvPr id="6" name="TextBox 5">
            <a:extLst>
              <a:ext uri="{FF2B5EF4-FFF2-40B4-BE49-F238E27FC236}">
                <a16:creationId xmlns:a16="http://schemas.microsoft.com/office/drawing/2014/main" id="{A148802C-F734-4856-B440-150799683A4E}"/>
              </a:ext>
            </a:extLst>
          </p:cNvPr>
          <p:cNvSpPr txBox="1"/>
          <p:nvPr/>
        </p:nvSpPr>
        <p:spPr>
          <a:xfrm>
            <a:off x="694260" y="3812232"/>
            <a:ext cx="10803467" cy="369332"/>
          </a:xfrm>
          <a:prstGeom prst="rect">
            <a:avLst/>
          </a:prstGeom>
          <a:noFill/>
        </p:spPr>
        <p:txBody>
          <a:bodyPr wrap="square" rtlCol="0">
            <a:spAutoFit/>
          </a:bodyPr>
          <a:lstStyle/>
          <a:p>
            <a:r>
              <a:rPr lang="en-IN" dirty="0"/>
              <a:t>National Crime Records Bureau (NCRB):</a:t>
            </a:r>
          </a:p>
        </p:txBody>
      </p:sp>
      <p:sp>
        <p:nvSpPr>
          <p:cNvPr id="7" name="TextBox 6">
            <a:extLst>
              <a:ext uri="{FF2B5EF4-FFF2-40B4-BE49-F238E27FC236}">
                <a16:creationId xmlns:a16="http://schemas.microsoft.com/office/drawing/2014/main" id="{0D0A1AE8-7419-48FF-9399-9EB5DF341CC5}"/>
              </a:ext>
            </a:extLst>
          </p:cNvPr>
          <p:cNvSpPr txBox="1"/>
          <p:nvPr/>
        </p:nvSpPr>
        <p:spPr>
          <a:xfrm>
            <a:off x="694258" y="5077934"/>
            <a:ext cx="10803467" cy="369332"/>
          </a:xfrm>
          <a:prstGeom prst="rect">
            <a:avLst/>
          </a:prstGeom>
          <a:noFill/>
        </p:spPr>
        <p:txBody>
          <a:bodyPr wrap="square" rtlCol="0">
            <a:spAutoFit/>
          </a:bodyPr>
          <a:lstStyle/>
          <a:p>
            <a:r>
              <a:rPr lang="en-IN" dirty="0"/>
              <a:t>Indiatoday.in</a:t>
            </a:r>
          </a:p>
        </p:txBody>
      </p:sp>
      <p:sp>
        <p:nvSpPr>
          <p:cNvPr id="8" name="TextBox 7">
            <a:extLst>
              <a:ext uri="{FF2B5EF4-FFF2-40B4-BE49-F238E27FC236}">
                <a16:creationId xmlns:a16="http://schemas.microsoft.com/office/drawing/2014/main" id="{EF315713-D4C4-449E-9579-5FD99D2D9B95}"/>
              </a:ext>
            </a:extLst>
          </p:cNvPr>
          <p:cNvSpPr txBox="1"/>
          <p:nvPr/>
        </p:nvSpPr>
        <p:spPr>
          <a:xfrm>
            <a:off x="694260" y="5447266"/>
            <a:ext cx="10803467" cy="646331"/>
          </a:xfrm>
          <a:prstGeom prst="rect">
            <a:avLst/>
          </a:prstGeom>
          <a:noFill/>
        </p:spPr>
        <p:txBody>
          <a:bodyPr wrap="square" rtlCol="0">
            <a:spAutoFit/>
          </a:bodyPr>
          <a:lstStyle/>
          <a:p>
            <a:r>
              <a:rPr lang="en-IN" dirty="0">
                <a:hlinkClick r:id="rId3"/>
              </a:rPr>
              <a:t>https://www.indiatoday.in/india/story/ncrb-2018-woman-reports-rape-every-15-minutes-in-india-1635924-2020-01-11</a:t>
            </a:r>
            <a:endParaRPr lang="en-IN" dirty="0"/>
          </a:p>
        </p:txBody>
      </p:sp>
      <p:sp>
        <p:nvSpPr>
          <p:cNvPr id="10" name="TextBox 9">
            <a:extLst>
              <a:ext uri="{FF2B5EF4-FFF2-40B4-BE49-F238E27FC236}">
                <a16:creationId xmlns:a16="http://schemas.microsoft.com/office/drawing/2014/main" id="{9424500D-6FAB-4BC1-9000-BA3791D33180}"/>
              </a:ext>
            </a:extLst>
          </p:cNvPr>
          <p:cNvSpPr txBox="1"/>
          <p:nvPr/>
        </p:nvSpPr>
        <p:spPr>
          <a:xfrm>
            <a:off x="694259" y="4181564"/>
            <a:ext cx="10803467" cy="369332"/>
          </a:xfrm>
          <a:prstGeom prst="rect">
            <a:avLst/>
          </a:prstGeom>
          <a:noFill/>
        </p:spPr>
        <p:txBody>
          <a:bodyPr wrap="square" rtlCol="0">
            <a:spAutoFit/>
          </a:bodyPr>
          <a:lstStyle/>
          <a:p>
            <a:r>
              <a:rPr lang="en-IN" dirty="0">
                <a:hlinkClick r:id="rId4"/>
              </a:rPr>
              <a:t>https://ncrb.gov.in/crime-against-women-statesuts</a:t>
            </a:r>
            <a:endParaRPr lang="en-IN" dirty="0"/>
          </a:p>
        </p:txBody>
      </p:sp>
    </p:spTree>
    <p:extLst>
      <p:ext uri="{BB962C8B-B14F-4D97-AF65-F5344CB8AC3E}">
        <p14:creationId xmlns:p14="http://schemas.microsoft.com/office/powerpoint/2010/main" val="1258367755"/>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0D08F-A1B5-46ED-B9BD-8100F451AB54}"/>
              </a:ext>
            </a:extLst>
          </p:cNvPr>
          <p:cNvSpPr txBox="1"/>
          <p:nvPr/>
        </p:nvSpPr>
        <p:spPr>
          <a:xfrm>
            <a:off x="694266" y="1562574"/>
            <a:ext cx="10803467" cy="369332"/>
          </a:xfrm>
          <a:prstGeom prst="rect">
            <a:avLst/>
          </a:prstGeom>
          <a:noFill/>
        </p:spPr>
        <p:txBody>
          <a:bodyPr wrap="square" rtlCol="0">
            <a:spAutoFit/>
          </a:bodyPr>
          <a:lstStyle/>
          <a:p>
            <a:r>
              <a:rPr lang="en-IN" dirty="0"/>
              <a:t>Linear Regression Algorithm:</a:t>
            </a:r>
          </a:p>
        </p:txBody>
      </p:sp>
      <p:sp>
        <p:nvSpPr>
          <p:cNvPr id="4" name="TextBox 3">
            <a:extLst>
              <a:ext uri="{FF2B5EF4-FFF2-40B4-BE49-F238E27FC236}">
                <a16:creationId xmlns:a16="http://schemas.microsoft.com/office/drawing/2014/main" id="{137CED18-130A-4EF0-81A3-C26E720B9358}"/>
              </a:ext>
            </a:extLst>
          </p:cNvPr>
          <p:cNvSpPr txBox="1"/>
          <p:nvPr/>
        </p:nvSpPr>
        <p:spPr>
          <a:xfrm>
            <a:off x="694265" y="1931906"/>
            <a:ext cx="10803467" cy="369332"/>
          </a:xfrm>
          <a:prstGeom prst="rect">
            <a:avLst/>
          </a:prstGeom>
          <a:noFill/>
        </p:spPr>
        <p:txBody>
          <a:bodyPr wrap="square" rtlCol="0">
            <a:spAutoFit/>
          </a:bodyPr>
          <a:lstStyle/>
          <a:p>
            <a:r>
              <a:rPr lang="en-IN" dirty="0">
                <a:hlinkClick r:id="rId2"/>
              </a:rPr>
              <a:t>https://www.youtube.com/watch?v=E5RjzSK0fvY</a:t>
            </a:r>
            <a:endParaRPr lang="en-IN" dirty="0"/>
          </a:p>
        </p:txBody>
      </p:sp>
      <p:sp>
        <p:nvSpPr>
          <p:cNvPr id="7" name="TextBox 6">
            <a:extLst>
              <a:ext uri="{FF2B5EF4-FFF2-40B4-BE49-F238E27FC236}">
                <a16:creationId xmlns:a16="http://schemas.microsoft.com/office/drawing/2014/main" id="{E409CD83-0550-483F-AFDC-5FE398EE6985}"/>
              </a:ext>
            </a:extLst>
          </p:cNvPr>
          <p:cNvSpPr txBox="1"/>
          <p:nvPr/>
        </p:nvSpPr>
        <p:spPr>
          <a:xfrm>
            <a:off x="694265" y="2670570"/>
            <a:ext cx="10803467" cy="369332"/>
          </a:xfrm>
          <a:prstGeom prst="rect">
            <a:avLst/>
          </a:prstGeom>
          <a:noFill/>
        </p:spPr>
        <p:txBody>
          <a:bodyPr wrap="square" rtlCol="0">
            <a:spAutoFit/>
          </a:bodyPr>
          <a:lstStyle/>
          <a:p>
            <a:r>
              <a:rPr lang="en-IN" dirty="0"/>
              <a:t>Anaconda3</a:t>
            </a:r>
          </a:p>
        </p:txBody>
      </p:sp>
      <p:sp>
        <p:nvSpPr>
          <p:cNvPr id="8" name="TextBox 7">
            <a:extLst>
              <a:ext uri="{FF2B5EF4-FFF2-40B4-BE49-F238E27FC236}">
                <a16:creationId xmlns:a16="http://schemas.microsoft.com/office/drawing/2014/main" id="{D7E9923B-69F3-4189-9BF2-004F8C0E31FD}"/>
              </a:ext>
            </a:extLst>
          </p:cNvPr>
          <p:cNvSpPr txBox="1"/>
          <p:nvPr/>
        </p:nvSpPr>
        <p:spPr>
          <a:xfrm>
            <a:off x="694264" y="3409234"/>
            <a:ext cx="10803467" cy="369332"/>
          </a:xfrm>
          <a:prstGeom prst="rect">
            <a:avLst/>
          </a:prstGeom>
          <a:noFill/>
        </p:spPr>
        <p:txBody>
          <a:bodyPr wrap="square" rtlCol="0">
            <a:spAutoFit/>
          </a:bodyPr>
          <a:lstStyle/>
          <a:p>
            <a:r>
              <a:rPr lang="en-IN" dirty="0"/>
              <a:t>Jupyter Notebook</a:t>
            </a:r>
          </a:p>
        </p:txBody>
      </p:sp>
    </p:spTree>
    <p:extLst>
      <p:ext uri="{BB962C8B-B14F-4D97-AF65-F5344CB8AC3E}">
        <p14:creationId xmlns:p14="http://schemas.microsoft.com/office/powerpoint/2010/main" val="249289329"/>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4A1CB-5063-4049-8F5D-061962F534F5}"/>
              </a:ext>
            </a:extLst>
          </p:cNvPr>
          <p:cNvSpPr/>
          <p:nvPr/>
        </p:nvSpPr>
        <p:spPr>
          <a:xfrm>
            <a:off x="287866" y="356385"/>
            <a:ext cx="10803467" cy="1015663"/>
          </a:xfrm>
          <a:prstGeom prst="rect">
            <a:avLst/>
          </a:prstGeom>
          <a:noFill/>
        </p:spPr>
        <p:txBody>
          <a:bodyPr wrap="square" lIns="91440" tIns="45720" rIns="91440" bIns="45720">
            <a:sp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Linear Regression Model</a:t>
            </a:r>
          </a:p>
        </p:txBody>
      </p:sp>
      <p:sp>
        <p:nvSpPr>
          <p:cNvPr id="3" name="TextBox 2">
            <a:extLst>
              <a:ext uri="{FF2B5EF4-FFF2-40B4-BE49-F238E27FC236}">
                <a16:creationId xmlns:a16="http://schemas.microsoft.com/office/drawing/2014/main" id="{C99EA464-4D1B-4884-9D62-252D5132BB04}"/>
              </a:ext>
            </a:extLst>
          </p:cNvPr>
          <p:cNvSpPr txBox="1"/>
          <p:nvPr/>
        </p:nvSpPr>
        <p:spPr>
          <a:xfrm>
            <a:off x="504795" y="1669523"/>
            <a:ext cx="10803467" cy="4832092"/>
          </a:xfrm>
          <a:prstGeom prst="rect">
            <a:avLst/>
          </a:prstGeom>
          <a:noFill/>
        </p:spPr>
        <p:txBody>
          <a:bodyPr wrap="square" rtlCol="0">
            <a:spAutoFit/>
          </a:bodyPr>
          <a:lstStyle/>
          <a:p>
            <a:r>
              <a:rPr lang="en-US" dirty="0">
                <a:latin typeface="+mj-lt"/>
                <a:cs typeface="Arial" panose="020B0604020202020204" pitchFamily="34" charset="0"/>
              </a:rPr>
              <a:t>Linear Regression is a supervised machine learning algorithm where the predicted output is continuous and has a constant slope. It’s used to predict values within a continuous range, (e.g. sales, price) rather than trying to classify them into categories (e.g. cat, dog). There are two main types:</a:t>
            </a:r>
          </a:p>
          <a:p>
            <a:endParaRPr lang="en-US" dirty="0">
              <a:latin typeface="+mj-lt"/>
              <a:cs typeface="Arial" panose="020B0604020202020204" pitchFamily="34" charset="0"/>
            </a:endParaRPr>
          </a:p>
          <a:p>
            <a:r>
              <a:rPr lang="en-US" b="1" dirty="0">
                <a:latin typeface="+mj-lt"/>
                <a:cs typeface="Arial" panose="020B0604020202020204" pitchFamily="34" charset="0"/>
              </a:rPr>
              <a:t>Simple regression:</a:t>
            </a:r>
          </a:p>
          <a:p>
            <a:endParaRPr lang="en-US" dirty="0">
              <a:latin typeface="+mj-lt"/>
              <a:cs typeface="Arial" panose="020B0604020202020204" pitchFamily="34" charset="0"/>
            </a:endParaRPr>
          </a:p>
          <a:p>
            <a:r>
              <a:rPr lang="en-US" dirty="0">
                <a:latin typeface="+mj-lt"/>
                <a:cs typeface="Arial" panose="020B0604020202020204" pitchFamily="34" charset="0"/>
              </a:rPr>
              <a:t>Simple linear regression uses traditional slope-intercept form, where m and b are the variables our algorithm will try to “learn” to produce the most accurate predictions. x represents our input data and y represents our prediction.</a:t>
            </a:r>
          </a:p>
          <a:p>
            <a:endParaRPr lang="en-US" dirty="0">
              <a:latin typeface="+mj-lt"/>
              <a:cs typeface="Arial" panose="020B0604020202020204" pitchFamily="34" charset="0"/>
            </a:endParaRPr>
          </a:p>
          <a:p>
            <a:pPr algn="ctr"/>
            <a:r>
              <a:rPr lang="en-US" sz="2000" dirty="0">
                <a:latin typeface="+mj-lt"/>
                <a:cs typeface="Arial" panose="020B0604020202020204" pitchFamily="34" charset="0"/>
              </a:rPr>
              <a:t>y=mx+b</a:t>
            </a:r>
          </a:p>
          <a:p>
            <a:r>
              <a:rPr lang="en-US" b="1" dirty="0">
                <a:latin typeface="+mj-lt"/>
                <a:cs typeface="Arial" panose="020B0604020202020204" pitchFamily="34" charset="0"/>
              </a:rPr>
              <a:t>Multivariable regression:</a:t>
            </a:r>
          </a:p>
          <a:p>
            <a:endParaRPr lang="en-US" dirty="0">
              <a:latin typeface="+mj-lt"/>
              <a:cs typeface="Arial" panose="020B0604020202020204" pitchFamily="34" charset="0"/>
            </a:endParaRPr>
          </a:p>
          <a:p>
            <a:r>
              <a:rPr lang="en-US" dirty="0">
                <a:latin typeface="+mj-lt"/>
                <a:cs typeface="Arial" panose="020B0604020202020204" pitchFamily="34" charset="0"/>
              </a:rPr>
              <a:t>A more complex, multi-variable linear equation might look like this, where w represents the coefficients, or weights, our model will try to learn.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014740"/>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0C5769-BE2A-49BF-9BEF-E27F41FBB0D4}"/>
              </a:ext>
            </a:extLst>
          </p:cNvPr>
          <p:cNvSpPr txBox="1"/>
          <p:nvPr/>
        </p:nvSpPr>
        <p:spPr>
          <a:xfrm>
            <a:off x="694266" y="1220395"/>
            <a:ext cx="10803467" cy="3970318"/>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algn="ctr"/>
            <a:r>
              <a:rPr lang="en-US" dirty="0"/>
              <a:t>f(x,y,z)=w1*x+w2*y+w3*z</a:t>
            </a:r>
          </a:p>
          <a:p>
            <a:pPr algn="ctr"/>
            <a:endParaRPr lang="en-US" dirty="0"/>
          </a:p>
          <a:p>
            <a:r>
              <a:rPr lang="en-US" dirty="0"/>
              <a:t>The variables x,y,z represent the attributes, or distinct pieces of information, we have about each observation. For sales predictions, these attributes might include a company’s advertising spend on radio, TV, and newspapers.</a:t>
            </a:r>
          </a:p>
          <a:p>
            <a:endParaRPr lang="en-US" dirty="0"/>
          </a:p>
          <a:p>
            <a:pPr algn="ctr"/>
            <a:r>
              <a:rPr lang="en-US" dirty="0"/>
              <a:t>Sales=w1*Radio+w2*TV+w3*News</a:t>
            </a:r>
            <a:endParaRPr lang="en-IN" dirty="0"/>
          </a:p>
          <a:p>
            <a:endParaRPr lang="en-IN" dirty="0"/>
          </a:p>
          <a:p>
            <a:endParaRPr lang="en-IN" dirty="0"/>
          </a:p>
          <a:p>
            <a:r>
              <a:rPr lang="en-IN" dirty="0"/>
              <a:t>Code to implement linear regression model;</a:t>
            </a:r>
          </a:p>
          <a:p>
            <a:endParaRPr lang="en-IN" dirty="0"/>
          </a:p>
          <a:p>
            <a:r>
              <a:rPr lang="en-IN" dirty="0">
                <a:solidFill>
                  <a:srgbClr val="00B050"/>
                </a:solidFill>
              </a:rPr>
              <a:t>from</a:t>
            </a:r>
            <a:r>
              <a:rPr lang="en-IN" dirty="0"/>
              <a:t> sklearn </a:t>
            </a:r>
            <a:r>
              <a:rPr lang="en-IN" dirty="0">
                <a:solidFill>
                  <a:srgbClr val="00B050"/>
                </a:solidFill>
              </a:rPr>
              <a:t>import</a:t>
            </a:r>
            <a:r>
              <a:rPr lang="en-IN" dirty="0"/>
              <a:t> linear_model</a:t>
            </a:r>
          </a:p>
          <a:p>
            <a:r>
              <a:rPr lang="en-IN" dirty="0"/>
              <a:t>model </a:t>
            </a:r>
            <a:r>
              <a:rPr lang="en-IN" dirty="0">
                <a:solidFill>
                  <a:srgbClr val="7030A0"/>
                </a:solidFill>
              </a:rPr>
              <a:t>=</a:t>
            </a:r>
            <a:r>
              <a:rPr lang="en-IN" dirty="0"/>
              <a:t> linear_model.LinearRegression()</a:t>
            </a:r>
            <a:endParaRPr lang="en-US" dirty="0"/>
          </a:p>
        </p:txBody>
      </p:sp>
    </p:spTree>
    <p:extLst>
      <p:ext uri="{BB962C8B-B14F-4D97-AF65-F5344CB8AC3E}">
        <p14:creationId xmlns:p14="http://schemas.microsoft.com/office/powerpoint/2010/main" val="3053308107"/>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9481E5-F6D0-4B24-B06D-79BEBCE7A536}"/>
              </a:ext>
            </a:extLst>
          </p:cNvPr>
          <p:cNvSpPr/>
          <p:nvPr/>
        </p:nvSpPr>
        <p:spPr>
          <a:xfrm>
            <a:off x="287866" y="356385"/>
            <a:ext cx="10803467" cy="1015663"/>
          </a:xfrm>
          <a:prstGeom prst="rect">
            <a:avLst/>
          </a:prstGeom>
          <a:noFill/>
        </p:spPr>
        <p:txBody>
          <a:bodyPr wrap="square" lIns="91440" tIns="45720" rIns="91440" bIns="45720">
            <a:sp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Project links</a:t>
            </a:r>
          </a:p>
        </p:txBody>
      </p:sp>
      <p:sp>
        <p:nvSpPr>
          <p:cNvPr id="7" name="TextBox 6">
            <a:extLst>
              <a:ext uri="{FF2B5EF4-FFF2-40B4-BE49-F238E27FC236}">
                <a16:creationId xmlns:a16="http://schemas.microsoft.com/office/drawing/2014/main" id="{B6EA2ABA-9095-4D96-8030-CB80FA47E5EA}"/>
              </a:ext>
            </a:extLst>
          </p:cNvPr>
          <p:cNvSpPr txBox="1"/>
          <p:nvPr/>
        </p:nvSpPr>
        <p:spPr>
          <a:xfrm>
            <a:off x="694266" y="2136338"/>
            <a:ext cx="10803467" cy="2585323"/>
          </a:xfrm>
          <a:prstGeom prst="rect">
            <a:avLst/>
          </a:prstGeom>
          <a:noFill/>
        </p:spPr>
        <p:txBody>
          <a:bodyPr wrap="square" rtlCol="0">
            <a:spAutoFit/>
          </a:bodyPr>
          <a:lstStyle/>
          <a:p>
            <a:pPr algn="ctr"/>
            <a:r>
              <a:rPr lang="en-IN" dirty="0">
                <a:hlinkClick r:id="rId2"/>
              </a:rPr>
              <a:t>http://localhost:8888/notebooks/main.ipynb</a:t>
            </a: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To download main.ipynb and data.csv Files :</a:t>
            </a:r>
          </a:p>
          <a:p>
            <a:pPr algn="ctr"/>
            <a:endParaRPr lang="en-IN" dirty="0"/>
          </a:p>
          <a:p>
            <a:pPr algn="ctr"/>
            <a:r>
              <a:rPr lang="en-IN" dirty="0">
                <a:hlinkClick r:id="rId3"/>
              </a:rPr>
              <a:t>https://github.com/crankbot0118/ML-linear_regression/blob/master/finaldata.csv</a:t>
            </a:r>
            <a:endParaRPr lang="en-US" dirty="0"/>
          </a:p>
        </p:txBody>
      </p:sp>
    </p:spTree>
    <p:extLst>
      <p:ext uri="{BB962C8B-B14F-4D97-AF65-F5344CB8AC3E}">
        <p14:creationId xmlns:p14="http://schemas.microsoft.com/office/powerpoint/2010/main" val="1337989735"/>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12C9B-5159-441A-94D7-C10043635C3E}"/>
              </a:ext>
            </a:extLst>
          </p:cNvPr>
          <p:cNvSpPr/>
          <p:nvPr/>
        </p:nvSpPr>
        <p:spPr>
          <a:xfrm>
            <a:off x="694266" y="2921168"/>
            <a:ext cx="10803467" cy="1015663"/>
          </a:xfrm>
          <a:prstGeom prst="rect">
            <a:avLst/>
          </a:prstGeom>
          <a:noFill/>
        </p:spPr>
        <p:txBody>
          <a:bodyPr wrap="square" lIns="91440" tIns="45720" rIns="91440" bIns="45720">
            <a:sp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THANK YOU </a:t>
            </a:r>
            <a:r>
              <a:rPr lang="en-US" sz="6000" cap="none" spc="0" dirty="0">
                <a:ln w="0"/>
                <a:solidFill>
                  <a:schemeClr val="tx1"/>
                </a:solidFill>
                <a:effectLst>
                  <a:outerShdw blurRad="38100" dist="19050" dir="2700000" algn="tl" rotWithShape="0">
                    <a:schemeClr val="dk1">
                      <a:alpha val="40000"/>
                    </a:schemeClr>
                  </a:outerShdw>
                </a:effectLst>
                <a:sym typeface="Wingdings" panose="05000000000000000000" pitchFamily="2" charset="2"/>
              </a:rPr>
              <a:t></a:t>
            </a:r>
            <a:endParaRPr lang="en-US" sz="60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2261633"/>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A4A4A4"/>
      </a:dk1>
      <a:lt1>
        <a:sysClr val="window" lastClr="373737"/>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528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palepu tarun sathwik</dc:creator>
  <cp:lastModifiedBy>palepu tarun sathwik</cp:lastModifiedBy>
  <cp:revision>13</cp:revision>
  <dcterms:created xsi:type="dcterms:W3CDTF">2020-04-13T06:26:28Z</dcterms:created>
  <dcterms:modified xsi:type="dcterms:W3CDTF">2020-04-13T13:40:29Z</dcterms:modified>
</cp:coreProperties>
</file>