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147480228" r:id="rId2"/>
    <p:sldId id="214748022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9"/>
    <p:restoredTop sz="65850"/>
  </p:normalViewPr>
  <p:slideViewPr>
    <p:cSldViewPr snapToGrid="0">
      <p:cViewPr varScale="1">
        <p:scale>
          <a:sx n="77" d="100"/>
          <a:sy n="77" d="100"/>
        </p:scale>
        <p:origin x="17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26DCCC-E4DE-8F4D-A7C7-582CA9F01594}"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23BF6-640C-D34F-8E37-8E1D1A440A07}" type="slidenum">
              <a:rPr lang="en-US" smtClean="0"/>
              <a:t>‹#›</a:t>
            </a:fld>
            <a:endParaRPr lang="en-US"/>
          </a:p>
        </p:txBody>
      </p:sp>
    </p:spTree>
    <p:extLst>
      <p:ext uri="{BB962C8B-B14F-4D97-AF65-F5344CB8AC3E}">
        <p14:creationId xmlns:p14="http://schemas.microsoft.com/office/powerpoint/2010/main" val="1518100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4249C-7261-477B-215A-2476F7457A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B97B43-FF88-AC23-A2A3-D4D5A679A4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09E2D1-3C15-4BFC-3C9A-2925F63017D9}"/>
              </a:ext>
            </a:extLst>
          </p:cNvPr>
          <p:cNvSpPr>
            <a:spLocks noGrp="1"/>
          </p:cNvSpPr>
          <p:nvPr>
            <p:ph type="body" idx="1"/>
          </p:nvPr>
        </p:nvSpPr>
        <p:spPr/>
        <p:txBody>
          <a:bodyPr/>
          <a:lstStyle/>
          <a:p>
            <a:r>
              <a:rPr lang="en-US" dirty="0"/>
              <a:t>Yes, modern ML-based chess engines are vastly superior to Deep Blue. The best example is </a:t>
            </a:r>
            <a:r>
              <a:rPr lang="en-US" b="1" dirty="0"/>
              <a:t>AlphaZero</a:t>
            </a:r>
            <a:r>
              <a:rPr lang="en-US" dirty="0"/>
              <a:t>, developed by DeepMind in 2017. It learned chess solely through self-play (reinforcement learning) and neural networks, without any human-engineered rules or opening books.</a:t>
            </a:r>
          </a:p>
          <a:p>
            <a:r>
              <a:rPr lang="en-US" dirty="0"/>
              <a:t>In testing matches, AlphaZero crushed Stockfish 8 (which was already far stronger than Deep Blue) with 28 wins, 72 draws, and 0 losses. This was particularly impressive because:</a:t>
            </a:r>
          </a:p>
          <a:p>
            <a:pPr>
              <a:buFont typeface="+mj-lt"/>
              <a:buAutoNum type="arabicPeriod"/>
            </a:pPr>
            <a:r>
              <a:rPr lang="en-US" b="1" dirty="0"/>
              <a:t>AlphaZero learned chess in just 24 hours of self-play</a:t>
            </a:r>
          </a:p>
          <a:p>
            <a:pPr>
              <a:buFont typeface="+mj-lt"/>
              <a:buAutoNum type="arabicPeriod"/>
            </a:pPr>
            <a:r>
              <a:rPr lang="en-US" dirty="0"/>
              <a:t>It evaluated far fewer positions than traditional engines (80,000 per second vs Deep Blue's 200 million)</a:t>
            </a:r>
          </a:p>
          <a:p>
            <a:pPr>
              <a:buFont typeface="+mj-lt"/>
              <a:buAutoNum type="arabicPeriod"/>
            </a:pPr>
            <a:r>
              <a:rPr lang="en-US" dirty="0"/>
              <a:t>It developed creative, human-like strategies rather than just calculating variations</a:t>
            </a:r>
          </a:p>
          <a:p>
            <a:endParaRPr lang="en-US" dirty="0"/>
          </a:p>
          <a:p>
            <a:r>
              <a:rPr lang="en-US" dirty="0"/>
              <a:t>To put this in perspective:</a:t>
            </a:r>
          </a:p>
          <a:p>
            <a:pPr>
              <a:buFont typeface="Arial" panose="020B0604020202020204" pitchFamily="34" charset="0"/>
              <a:buChar char="•"/>
            </a:pPr>
            <a:r>
              <a:rPr lang="en-US" dirty="0"/>
              <a:t>Deep Blue was rated around 2700-2800 Elo</a:t>
            </a:r>
          </a:p>
          <a:p>
            <a:pPr>
              <a:buFont typeface="Arial" panose="020B0604020202020204" pitchFamily="34" charset="0"/>
              <a:buChar char="•"/>
            </a:pPr>
            <a:r>
              <a:rPr lang="en-US" dirty="0"/>
              <a:t>Modern top chess engines like Stockfish 16 and Leela Chess Zero are rated above 3500 Elo</a:t>
            </a:r>
          </a:p>
          <a:p>
            <a:pPr>
              <a:buFont typeface="Arial" panose="020B0604020202020204" pitchFamily="34" charset="0"/>
              <a:buChar char="•"/>
            </a:pPr>
            <a:r>
              <a:rPr lang="en-US" b="1" dirty="0"/>
              <a:t>The gap between Deep Blue and modern engines is larger than the gap between a beginner and a world champion</a:t>
            </a:r>
          </a:p>
          <a:p>
            <a:endParaRPr lang="en-US" dirty="0"/>
          </a:p>
          <a:p>
            <a:r>
              <a:rPr lang="en-US" dirty="0"/>
              <a:t>Tesla FSD 2024</a:t>
            </a:r>
          </a:p>
          <a:p>
            <a:endParaRPr lang="en-US" dirty="0"/>
          </a:p>
          <a:p>
            <a:r>
              <a:rPr lang="en-US" dirty="0"/>
              <a:t>Shortest summary:</a:t>
            </a:r>
          </a:p>
          <a:p>
            <a:pPr marL="228600" indent="-228600">
              <a:buFont typeface="+mj-lt"/>
              <a:buAutoNum type="arabicPeriod"/>
            </a:pPr>
            <a:r>
              <a:rPr lang="en-US" dirty="0"/>
              <a:t>1950s – term coined</a:t>
            </a:r>
          </a:p>
          <a:p>
            <a:pPr marL="228600" indent="-228600">
              <a:buFont typeface="+mj-lt"/>
              <a:buAutoNum type="arabicPeriod"/>
            </a:pPr>
            <a:r>
              <a:rPr lang="en-US" dirty="0"/>
              <a:t>Next ~half-century – little progress</a:t>
            </a:r>
          </a:p>
          <a:p>
            <a:pPr marL="228600" indent="-228600">
              <a:buFont typeface="+mj-lt"/>
              <a:buAutoNum type="arabicPeriod"/>
            </a:pPr>
            <a:r>
              <a:rPr lang="en-US" dirty="0"/>
              <a:t>Early 2000s – </a:t>
            </a:r>
            <a:r>
              <a:rPr lang="en-US" b="1" dirty="0"/>
              <a:t>shift from</a:t>
            </a:r>
            <a:r>
              <a:rPr lang="en-US" dirty="0"/>
              <a:t> hand-coded rules (Lisp/Scheme, Expert Systems)</a:t>
            </a:r>
            <a:r>
              <a:rPr lang="en-US" dirty="0">
                <a:sym typeface="Wingdings" pitchFamily="2" charset="2"/>
              </a:rPr>
              <a:t> </a:t>
            </a:r>
            <a:r>
              <a:rPr lang="en-US" dirty="0"/>
              <a:t>➜ data-driven statistical models (Machine Learning)</a:t>
            </a:r>
          </a:p>
          <a:p>
            <a:pPr marL="685800" marR="0" lvl="1"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Machine Learning gives rise to Neural Networks, which give rise to the Large Language Model (LLM) and Generative AI</a:t>
            </a:r>
          </a:p>
          <a:p>
            <a:pPr marL="228600" indent="-228600">
              <a:buFont typeface="+mj-lt"/>
              <a:buAutoNum type="arabicPeriod"/>
            </a:pPr>
            <a:r>
              <a:rPr lang="en-US" dirty="0"/>
              <a:t>ChatGPT in Nov 2022</a:t>
            </a:r>
          </a:p>
          <a:p>
            <a:endParaRPr lang="en-US" dirty="0"/>
          </a:p>
          <a:p>
            <a:r>
              <a:rPr lang="en-US" b="1" dirty="0"/>
              <a:t>Longer narrative: https://</a:t>
            </a:r>
            <a:r>
              <a:rPr lang="en-US" b="1" dirty="0" err="1"/>
              <a:t>github.com</a:t>
            </a:r>
            <a:r>
              <a:rPr lang="en-US" b="1" dirty="0"/>
              <a:t>/</a:t>
            </a:r>
            <a:r>
              <a:rPr lang="en-US" b="1" dirty="0" err="1"/>
              <a:t>crankingai</a:t>
            </a:r>
            <a:r>
              <a:rPr lang="en-US" b="1" dirty="0"/>
              <a:t>/</a:t>
            </a:r>
            <a:r>
              <a:rPr lang="en-US" b="1" dirty="0" err="1"/>
              <a:t>abriefhistoryofai</a:t>
            </a:r>
            <a:r>
              <a:rPr lang="en-US" b="1" dirty="0"/>
              <a:t>/blob/main/</a:t>
            </a:r>
            <a:r>
              <a:rPr lang="en-US" b="1" dirty="0" err="1"/>
              <a:t>README.md</a:t>
            </a:r>
            <a:endParaRPr lang="en-US" b="1" dirty="0"/>
          </a:p>
          <a:p>
            <a:pPr>
              <a:lnSpc>
                <a:spcPts val="1800"/>
              </a:lnSpc>
            </a:pPr>
            <a:endParaRPr lang="en-US" b="0" dirty="0">
              <a:solidFill>
                <a:srgbClr val="000000"/>
              </a:solidFill>
              <a:effectLst/>
              <a:latin typeface="Menlo" panose="020B0609030804020204" pitchFamily="49" charset="0"/>
            </a:endParaRPr>
          </a:p>
          <a:p>
            <a:pPr>
              <a:lnSpc>
                <a:spcPts val="1800"/>
              </a:lnSpc>
            </a:pPr>
            <a:r>
              <a:rPr lang="en-US" b="0" dirty="0">
                <a:solidFill>
                  <a:srgbClr val="000000"/>
                </a:solidFill>
                <a:effectLst/>
                <a:latin typeface="Menlo" panose="020B0609030804020204" pitchFamily="49" charset="0"/>
              </a:rPr>
              <a:t>Some academics got together in 1956 when John McCarthy organized the Dartmouth Summer Research Project, where he coined the term "artificial intelligence." AI as a formal field of study is born.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1958, McCarthy created the LISP (“</a:t>
            </a:r>
            <a:r>
              <a:rPr lang="en-US" b="0" dirty="0" err="1">
                <a:solidFill>
                  <a:srgbClr val="000000"/>
                </a:solidFill>
                <a:effectLst/>
                <a:latin typeface="Menlo" panose="020B0609030804020204" pitchFamily="49" charset="0"/>
              </a:rPr>
              <a:t>LISt</a:t>
            </a:r>
            <a:r>
              <a:rPr lang="en-US" b="0" dirty="0">
                <a:solidFill>
                  <a:srgbClr val="000000"/>
                </a:solidFill>
                <a:effectLst/>
                <a:latin typeface="Menlo" panose="020B0609030804020204" pitchFamily="49" charset="0"/>
              </a:rPr>
              <a:t> Processing”) programming language which could be used to hand-code rule-base systems. LISP was used to create the first notable AI project, ELIZA (an AI psychoanalyst) in the 1960s, and later expert systems in the 1980s. None of these changed the world.</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Approaching the turn of the century, machine learning emerged. ML does not use hand-coded rules but rather is powered by statistical analysis and thrives on large amounts of training data. Neural Networks (NN) are a specific subfield of ML.</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 big early ML "win" was IBM's Deep Blue defeating chess champion Garry Kasparov in 1997.</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the 2010s deep learning and neural networks took off, inspired by </a:t>
            </a:r>
            <a:r>
              <a:rPr lang="en-US" b="0" dirty="0" err="1">
                <a:solidFill>
                  <a:srgbClr val="000000"/>
                </a:solidFill>
                <a:effectLst/>
                <a:latin typeface="Menlo" panose="020B0609030804020204" pitchFamily="49" charset="0"/>
              </a:rPr>
              <a:t>AlexNet's</a:t>
            </a:r>
            <a:r>
              <a:rPr lang="en-US" b="0" dirty="0">
                <a:solidFill>
                  <a:srgbClr val="000000"/>
                </a:solidFill>
                <a:effectLst/>
                <a:latin typeface="Menlo" panose="020B0609030804020204" pitchFamily="49" charset="0"/>
              </a:rPr>
              <a:t> eye-popping performance in the 2012 ImageNet competition.</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The transformer architecture showed up in 2017 and revolutionized natural language processing (NLP), leading to models like BERT and 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In late Nov 2022, ChatGPT burst onto the scene, exposing conversational AI to the world. ChatGPT was trained on the corpus of data available on the Internet. No Internet, no ChatGPT.</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With LLMs now widely available via an API or a download, suddenly programmers can perform feats never before possible.</a:t>
            </a:r>
          </a:p>
          <a:p>
            <a:pPr>
              <a:lnSpc>
                <a:spcPts val="1800"/>
              </a:lnSpc>
            </a:pPr>
            <a:br>
              <a:rPr lang="en-US" b="0" dirty="0">
                <a:solidFill>
                  <a:srgbClr val="000000"/>
                </a:solidFill>
                <a:effectLst/>
                <a:latin typeface="Menlo" panose="020B0609030804020204" pitchFamily="49" charset="0"/>
              </a:rPr>
            </a:b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Create poetry</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Summarize a document</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Write code</a:t>
            </a:r>
          </a:p>
          <a:p>
            <a:pPr>
              <a:lnSpc>
                <a:spcPts val="1800"/>
              </a:lnSpc>
            </a:pPr>
            <a:r>
              <a:rPr lang="en-US" b="0" dirty="0">
                <a:solidFill>
                  <a:srgbClr val="0451A5"/>
                </a:solidFill>
                <a:effectLst/>
                <a:latin typeface="Menlo" panose="020B0609030804020204" pitchFamily="49" charset="0"/>
              </a:rPr>
              <a:t>*</a:t>
            </a:r>
            <a:r>
              <a:rPr lang="en-US" b="0" dirty="0">
                <a:solidFill>
                  <a:srgbClr val="000000"/>
                </a:solidFill>
                <a:effectLst/>
                <a:latin typeface="Menlo" panose="020B0609030804020204" pitchFamily="49" charset="0"/>
              </a:rPr>
              <a:t> Find errors</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And generally draw on the corpus of common human knowledge.</a:t>
            </a:r>
          </a:p>
          <a:p>
            <a:pPr>
              <a:lnSpc>
                <a:spcPts val="1800"/>
              </a:lnSpc>
            </a:pPr>
            <a:br>
              <a:rPr lang="en-US" b="0" dirty="0">
                <a:solidFill>
                  <a:srgbClr val="000000"/>
                </a:solidFill>
                <a:effectLst/>
                <a:latin typeface="Menlo" panose="020B0609030804020204" pitchFamily="49" charset="0"/>
              </a:rPr>
            </a:br>
            <a:r>
              <a:rPr lang="en-US" b="0" dirty="0">
                <a:solidFill>
                  <a:srgbClr val="000000"/>
                </a:solidFill>
                <a:effectLst/>
                <a:latin typeface="Menlo" panose="020B0609030804020204" pitchFamily="49" charset="0"/>
              </a:rPr>
              <a:t>Today Gen AI (based on LLMs) is a subfield of ML which is a subfield of old school AI. (See slide.)</a:t>
            </a:r>
          </a:p>
          <a:p>
            <a:endParaRPr lang="en-US" dirty="0"/>
          </a:p>
        </p:txBody>
      </p:sp>
      <p:sp>
        <p:nvSpPr>
          <p:cNvPr id="4" name="Slide Number Placeholder 3">
            <a:extLst>
              <a:ext uri="{FF2B5EF4-FFF2-40B4-BE49-F238E27FC236}">
                <a16:creationId xmlns:a16="http://schemas.microsoft.com/office/drawing/2014/main" id="{E24CF0EF-DDE7-7453-8773-B63508F63578}"/>
              </a:ext>
            </a:extLst>
          </p:cNvPr>
          <p:cNvSpPr>
            <a:spLocks noGrp="1"/>
          </p:cNvSpPr>
          <p:nvPr>
            <p:ph type="sldNum" sz="quarter" idx="5"/>
          </p:nvPr>
        </p:nvSpPr>
        <p:spPr/>
        <p:txBody>
          <a:bodyPr/>
          <a:lstStyle/>
          <a:p>
            <a:fld id="{443A471B-BA46-4240-97D6-17635EF38F28}" type="slidenum">
              <a:rPr lang="en-US" smtClean="0"/>
              <a:pPr/>
              <a:t>1</a:t>
            </a:fld>
            <a:endParaRPr lang="en-US" dirty="0"/>
          </a:p>
        </p:txBody>
      </p:sp>
    </p:spTree>
    <p:extLst>
      <p:ext uri="{BB962C8B-B14F-4D97-AF65-F5344CB8AC3E}">
        <p14:creationId xmlns:p14="http://schemas.microsoft.com/office/powerpoint/2010/main" val="429008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3A471B-BA46-4240-97D6-17635EF38F28}" type="slidenum">
              <a:rPr lang="en-US" smtClean="0"/>
              <a:pPr/>
              <a:t>2</a:t>
            </a:fld>
            <a:endParaRPr lang="en-US" dirty="0"/>
          </a:p>
        </p:txBody>
      </p:sp>
    </p:spTree>
    <p:extLst>
      <p:ext uri="{BB962C8B-B14F-4D97-AF65-F5344CB8AC3E}">
        <p14:creationId xmlns:p14="http://schemas.microsoft.com/office/powerpoint/2010/main" val="2193537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198A4-12E5-EA8D-06FE-6894B00D2F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0C78C7-628E-87C6-61C0-D8BDF3EF1C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F33582-2D67-4AD4-F105-C9CACD36AB19}"/>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D82399DA-793B-ACAF-A2E4-1C7305399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F3491-2E87-8911-2E5E-C8661F5EAC15}"/>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87862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0ADE2-630A-8856-0D5F-8ECDBFAAEE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309C7B-4850-B757-1499-60F86ED79D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7EAB0-8A8E-C9ED-E052-11F5F370DD3C}"/>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D33E908B-2A2B-A932-C7F1-5922FE544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F40BB3-39E3-1D81-EFF7-3E57E55F8CDF}"/>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61358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EDBE94-6BF1-5CCA-3C86-8B6B943D0E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B060BD-4C1F-7E71-9C57-F5A52115F6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36ED5-31B8-3529-0B59-82AA8B895B92}"/>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4070ABBC-D80A-3E0D-D31B-E02B72128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EF13D8-C561-1293-78BD-9EABA0CF8A97}"/>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809725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E9775-D0A8-EEC4-9EB4-EEB16967B6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6EAF1D-3DB1-25C5-C1E9-491967BEA8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1738E-9424-145D-3273-D081629F1461}"/>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9C612332-403A-83FD-CD40-513226C9C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A9B95-A3FB-17D2-9225-8FDBCE0B52B2}"/>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69414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3BD3-E2C0-3315-118C-6814FFDB58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D17B3C-A174-AF95-65A5-863B14878C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C6CAFC-4734-29BC-904F-26D6EA7EDA16}"/>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FB2F78CE-B311-76F4-E6AD-7E6C78CE42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DD131-652C-04C7-682F-ACBA13557A8D}"/>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542601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795E-3F9C-A647-76C3-491B6EAD2E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7EEF10-3C30-81F7-168C-372F764FC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FAE5E-0BC2-1EF0-FE6D-DD6A513F7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3D7997-A265-0FD7-4FCA-9269C9029C7B}"/>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6" name="Footer Placeholder 5">
            <a:extLst>
              <a:ext uri="{FF2B5EF4-FFF2-40B4-BE49-F238E27FC236}">
                <a16:creationId xmlns:a16="http://schemas.microsoft.com/office/drawing/2014/main" id="{C9598DD9-5253-B023-C44D-70837358E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68CE8-C22D-BF2D-6010-1AD3A7E5DDE0}"/>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16144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643F-02D7-412A-5621-234EB4179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8B0881-C193-9E4E-78AF-1A2D73C4DF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1394B-DAC9-4FF2-81D2-6E81839AAB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0D626B-476B-4F51-4A12-26549C360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4C246-9E61-7569-3C49-A59A45822B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13CBDB-DF34-D908-8D24-22B3EEE9DE16}"/>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8" name="Footer Placeholder 7">
            <a:extLst>
              <a:ext uri="{FF2B5EF4-FFF2-40B4-BE49-F238E27FC236}">
                <a16:creationId xmlns:a16="http://schemas.microsoft.com/office/drawing/2014/main" id="{179AF13B-0F42-CDF6-1141-D48FB77DA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4B03D8-94AD-9BE7-64A6-D99077D33B5E}"/>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705747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D53A-6A03-F4BD-64FB-331B515BB7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0CC262-5040-5832-DC7C-BE6E5A16B39A}"/>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4" name="Footer Placeholder 3">
            <a:extLst>
              <a:ext uri="{FF2B5EF4-FFF2-40B4-BE49-F238E27FC236}">
                <a16:creationId xmlns:a16="http://schemas.microsoft.com/office/drawing/2014/main" id="{E5D2FF26-8D28-DD00-605A-D1BE2C8E0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AF0E6C-9560-1E34-57CA-A0C2CDB0357A}"/>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3738516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A5E7DC-4E7C-0AA9-961C-675493E88B2F}"/>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3" name="Footer Placeholder 2">
            <a:extLst>
              <a:ext uri="{FF2B5EF4-FFF2-40B4-BE49-F238E27FC236}">
                <a16:creationId xmlns:a16="http://schemas.microsoft.com/office/drawing/2014/main" id="{25D5F3D9-7C82-E63D-6200-42B5A96DC9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E8AED9-B02E-046C-FD80-6DE48CC5A533}"/>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66227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6A3-18F8-2EE3-974C-3576EDE7B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0697BF-9D4F-8A3A-96CA-3776DFA18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DDF604-9130-EA59-7F44-59C2E08AA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F31EB-E7DC-809A-0F91-4AF5605DB563}"/>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6" name="Footer Placeholder 5">
            <a:extLst>
              <a:ext uri="{FF2B5EF4-FFF2-40B4-BE49-F238E27FC236}">
                <a16:creationId xmlns:a16="http://schemas.microsoft.com/office/drawing/2014/main" id="{35DF3B39-474A-5F8A-3290-FE4EC943BA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107E16-89D1-E2F4-C666-B754BCE3F6D1}"/>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96210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C39D-2503-41C5-A9BA-48D9F6EF94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1E6F98-C3F2-D797-1A3E-B3FF29C477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C1412-7430-AFCB-150C-F28A22BF6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0DD55B-C665-314B-113B-D401D2E728FB}"/>
              </a:ext>
            </a:extLst>
          </p:cNvPr>
          <p:cNvSpPr>
            <a:spLocks noGrp="1"/>
          </p:cNvSpPr>
          <p:nvPr>
            <p:ph type="dt" sz="half" idx="10"/>
          </p:nvPr>
        </p:nvSpPr>
        <p:spPr/>
        <p:txBody>
          <a:bodyPr/>
          <a:lstStyle/>
          <a:p>
            <a:fld id="{E762D253-5843-3947-8602-0EE1BEFA5C67}" type="datetimeFigureOut">
              <a:rPr lang="en-US" smtClean="0"/>
              <a:t>2/19/25</a:t>
            </a:fld>
            <a:endParaRPr lang="en-US"/>
          </a:p>
        </p:txBody>
      </p:sp>
      <p:sp>
        <p:nvSpPr>
          <p:cNvPr id="6" name="Footer Placeholder 5">
            <a:extLst>
              <a:ext uri="{FF2B5EF4-FFF2-40B4-BE49-F238E27FC236}">
                <a16:creationId xmlns:a16="http://schemas.microsoft.com/office/drawing/2014/main" id="{921447F2-2BCC-36CF-1EF0-4AF9CC5879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53586E-3801-80CC-D035-F9C594291663}"/>
              </a:ext>
            </a:extLst>
          </p:cNvPr>
          <p:cNvSpPr>
            <a:spLocks noGrp="1"/>
          </p:cNvSpPr>
          <p:nvPr>
            <p:ph type="sldNum" sz="quarter" idx="12"/>
          </p:nvPr>
        </p:nvSpPr>
        <p:spPr/>
        <p:txBody>
          <a:bodyPr/>
          <a:lstStyle/>
          <a:p>
            <a:fld id="{9A2D3B22-0042-8B42-8678-AA43A262C18C}" type="slidenum">
              <a:rPr lang="en-US" smtClean="0"/>
              <a:t>‹#›</a:t>
            </a:fld>
            <a:endParaRPr lang="en-US"/>
          </a:p>
        </p:txBody>
      </p:sp>
    </p:spTree>
    <p:extLst>
      <p:ext uri="{BB962C8B-B14F-4D97-AF65-F5344CB8AC3E}">
        <p14:creationId xmlns:p14="http://schemas.microsoft.com/office/powerpoint/2010/main" val="2462998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D83096-32DE-7213-F6BA-4506B468DF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ABC980-55B3-7249-D72D-E2159BDE2E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04550-320C-5492-01AF-B81E452758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62D253-5843-3947-8602-0EE1BEFA5C67}" type="datetimeFigureOut">
              <a:rPr lang="en-US" smtClean="0"/>
              <a:t>2/19/25</a:t>
            </a:fld>
            <a:endParaRPr lang="en-US"/>
          </a:p>
        </p:txBody>
      </p:sp>
      <p:sp>
        <p:nvSpPr>
          <p:cNvPr id="5" name="Footer Placeholder 4">
            <a:extLst>
              <a:ext uri="{FF2B5EF4-FFF2-40B4-BE49-F238E27FC236}">
                <a16:creationId xmlns:a16="http://schemas.microsoft.com/office/drawing/2014/main" id="{6736E600-902B-740B-B2BC-0759C4E25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b="1" dirty="0"/>
              <a:t>https://</a:t>
            </a:r>
            <a:r>
              <a:rPr lang="en-US" b="1" dirty="0" err="1"/>
              <a:t>github.com</a:t>
            </a:r>
            <a:r>
              <a:rPr lang="en-US" b="1" dirty="0"/>
              <a:t>/</a:t>
            </a:r>
            <a:r>
              <a:rPr lang="en-US" b="1" dirty="0" err="1"/>
              <a:t>crankingai</a:t>
            </a:r>
            <a:r>
              <a:rPr lang="en-US" b="1" dirty="0"/>
              <a:t>/</a:t>
            </a:r>
            <a:r>
              <a:rPr lang="en-US" b="1" dirty="0" err="1"/>
              <a:t>abriefhistoryofai</a:t>
            </a:r>
            <a:endParaRPr lang="en-US" dirty="0"/>
          </a:p>
        </p:txBody>
      </p:sp>
      <p:sp>
        <p:nvSpPr>
          <p:cNvPr id="6" name="Slide Number Placeholder 5">
            <a:extLst>
              <a:ext uri="{FF2B5EF4-FFF2-40B4-BE49-F238E27FC236}">
                <a16:creationId xmlns:a16="http://schemas.microsoft.com/office/drawing/2014/main" id="{43E1F5D9-51FB-92F2-DDDC-14C179377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2D3B22-0042-8B42-8678-AA43A262C18C}" type="slidenum">
              <a:rPr lang="en-US" smtClean="0"/>
              <a:t>‹#›</a:t>
            </a:fld>
            <a:endParaRPr lang="en-US"/>
          </a:p>
        </p:txBody>
      </p:sp>
    </p:spTree>
    <p:extLst>
      <p:ext uri="{BB962C8B-B14F-4D97-AF65-F5344CB8AC3E}">
        <p14:creationId xmlns:p14="http://schemas.microsoft.com/office/powerpoint/2010/main" val="1607612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BD397-FCA8-2FB7-9319-6D51D9B6202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13D39D-CD24-0EA5-DE81-579EB063A5A5}"/>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2" name="Title 1">
            <a:extLst>
              <a:ext uri="{FF2B5EF4-FFF2-40B4-BE49-F238E27FC236}">
                <a16:creationId xmlns:a16="http://schemas.microsoft.com/office/drawing/2014/main" id="{F1C7686B-BFE1-B62F-36A4-3CA3F313A5DE}"/>
              </a:ext>
            </a:extLst>
          </p:cNvPr>
          <p:cNvSpPr>
            <a:spLocks noGrp="1"/>
          </p:cNvSpPr>
          <p:nvPr>
            <p:ph type="title"/>
          </p:nvPr>
        </p:nvSpPr>
        <p:spPr/>
        <p:txBody>
          <a:bodyPr/>
          <a:lstStyle/>
          <a:p>
            <a:r>
              <a:rPr lang="en-US" b="1" dirty="0">
                <a:latin typeface="Avenir Black" panose="02000503020000020003" pitchFamily="2" charset="0"/>
              </a:rPr>
              <a:t>A Brief History of AI</a:t>
            </a:r>
          </a:p>
        </p:txBody>
      </p:sp>
      <p:sp>
        <p:nvSpPr>
          <p:cNvPr id="3" name="Content Placeholder 2">
            <a:extLst>
              <a:ext uri="{FF2B5EF4-FFF2-40B4-BE49-F238E27FC236}">
                <a16:creationId xmlns:a16="http://schemas.microsoft.com/office/drawing/2014/main" id="{E54EDDDD-8875-84CB-F807-64B8FB14190B}"/>
              </a:ext>
            </a:extLst>
          </p:cNvPr>
          <p:cNvSpPr>
            <a:spLocks noGrp="1"/>
          </p:cNvSpPr>
          <p:nvPr>
            <p:ph idx="1"/>
          </p:nvPr>
        </p:nvSpPr>
        <p:spPr>
          <a:xfrm>
            <a:off x="252153" y="1413166"/>
            <a:ext cx="11687695" cy="4788131"/>
          </a:xfrm>
        </p:spPr>
        <p:txBody>
          <a:bodyPr>
            <a:normAutofit fontScale="92500" lnSpcReduction="10000"/>
          </a:bodyPr>
          <a:lstStyle/>
          <a:p>
            <a:r>
              <a:rPr lang="en-US" b="1" dirty="0"/>
              <a:t>1950–2000s</a:t>
            </a:r>
            <a:r>
              <a:rPr lang="en-US" dirty="0"/>
              <a:t> – ~½ century of gradual advancements &amp; multiple AI winters.</a:t>
            </a:r>
          </a:p>
          <a:p>
            <a:pPr lvl="1"/>
            <a:r>
              <a:rPr lang="en-US" b="1" dirty="0"/>
              <a:t>1950s</a:t>
            </a:r>
            <a:r>
              <a:rPr lang="en-US" dirty="0"/>
              <a:t> – Turing Test, </a:t>
            </a:r>
            <a:r>
              <a:rPr lang="en-US" i="1" dirty="0"/>
              <a:t>Artificial Intelligence</a:t>
            </a:r>
            <a:r>
              <a:rPr lang="en-US" dirty="0"/>
              <a:t> coined by John McCarthy, AI becomes a new field of study at 1956 Dartmouth Conference; Lisp developed at MIT and release in 1960.</a:t>
            </a:r>
          </a:p>
          <a:p>
            <a:pPr lvl="1"/>
            <a:r>
              <a:rPr lang="en-US" b="1" dirty="0"/>
              <a:t>1960-1980</a:t>
            </a:r>
            <a:r>
              <a:rPr lang="en-US" dirty="0"/>
              <a:t> – Early neural networks, natural language processing (NLP) with ELIZA (1966).</a:t>
            </a:r>
          </a:p>
          <a:p>
            <a:pPr lvl="1"/>
            <a:r>
              <a:rPr lang="en-US" b="1" dirty="0"/>
              <a:t>1980-2000</a:t>
            </a:r>
            <a:r>
              <a:rPr lang="en-US" dirty="0"/>
              <a:t> - Modest success in Expert Systems. Deep Blue defeats Kasparov (1997).</a:t>
            </a:r>
          </a:p>
          <a:p>
            <a:r>
              <a:rPr lang="en-US" b="1" dirty="0"/>
              <a:t>Early 2000s</a:t>
            </a:r>
            <a:r>
              <a:rPr lang="en-US" dirty="0"/>
              <a:t> – Paradigm shift: symbolic approaches with </a:t>
            </a:r>
            <a:r>
              <a:rPr lang="en-US" i="1" dirty="0"/>
              <a:t>hand-coded rules</a:t>
            </a:r>
            <a:r>
              <a:rPr lang="en-US" dirty="0"/>
              <a:t> (often in Lisp) ➜ </a:t>
            </a:r>
            <a:r>
              <a:rPr lang="en-US" i="1" dirty="0"/>
              <a:t>statistically-driven Machine Learning models</a:t>
            </a:r>
            <a:r>
              <a:rPr lang="en-US" dirty="0"/>
              <a:t>. Wikipedia 2001.</a:t>
            </a:r>
          </a:p>
          <a:p>
            <a:pPr lvl="1"/>
            <a:r>
              <a:rPr lang="en-US" b="1" dirty="0"/>
              <a:t>2006</a:t>
            </a:r>
            <a:r>
              <a:rPr lang="en-US" dirty="0"/>
              <a:t> – Geoffrey Hinton &amp; team popularize </a:t>
            </a:r>
            <a:r>
              <a:rPr lang="en-US" i="1" dirty="0"/>
              <a:t>Deep Learning</a:t>
            </a:r>
            <a:r>
              <a:rPr lang="en-US" dirty="0"/>
              <a:t> with neural networks.</a:t>
            </a:r>
          </a:p>
          <a:p>
            <a:pPr lvl="1"/>
            <a:r>
              <a:rPr lang="en-US" b="1" dirty="0"/>
              <a:t>2012</a:t>
            </a:r>
            <a:r>
              <a:rPr lang="en-US" dirty="0"/>
              <a:t> – </a:t>
            </a:r>
            <a:r>
              <a:rPr lang="en-US" dirty="0" err="1"/>
              <a:t>AlexNet</a:t>
            </a:r>
            <a:r>
              <a:rPr lang="en-US" dirty="0"/>
              <a:t> (a deep convolutional neural network, CNN) wins ImageNet in a blowout. Team includes Alex </a:t>
            </a:r>
            <a:r>
              <a:rPr lang="en-US" dirty="0" err="1"/>
              <a:t>Krizhevsky</a:t>
            </a:r>
            <a:r>
              <a:rPr lang="en-US" dirty="0"/>
              <a:t>, Ilya </a:t>
            </a:r>
            <a:r>
              <a:rPr lang="en-US" dirty="0" err="1"/>
              <a:t>Sutskever</a:t>
            </a:r>
            <a:r>
              <a:rPr lang="en-US" dirty="0"/>
              <a:t>, and Geoffrey Hinton.</a:t>
            </a:r>
          </a:p>
          <a:p>
            <a:pPr lvl="1"/>
            <a:r>
              <a:rPr lang="en-US" b="1" dirty="0"/>
              <a:t>2017</a:t>
            </a:r>
            <a:r>
              <a:rPr lang="en-US" dirty="0"/>
              <a:t> – Google introduces Transformers (</a:t>
            </a:r>
            <a:r>
              <a:rPr lang="en-US" i="1" dirty="0"/>
              <a:t>Attention Is All You Need</a:t>
            </a:r>
            <a:r>
              <a:rPr lang="en-US" dirty="0"/>
              <a:t>), driving the development of Large Language Models (LLMs) and Generative AI. AlphaZero ≫ </a:t>
            </a:r>
            <a:r>
              <a:rPr lang="en-US" dirty="0" err="1"/>
              <a:t>DeepBlue</a:t>
            </a:r>
            <a:r>
              <a:rPr lang="en-US" dirty="0"/>
              <a:t>.</a:t>
            </a:r>
          </a:p>
          <a:p>
            <a:r>
              <a:rPr lang="en-US" b="1" dirty="0"/>
              <a:t>Nov 2022</a:t>
            </a:r>
            <a:r>
              <a:rPr lang="en-US" dirty="0"/>
              <a:t> – ChatGPT explodes on the scene, popularizes Generative AI, leads to rapid mass adoption of LLMs. A million users in 5 days.</a:t>
            </a:r>
          </a:p>
        </p:txBody>
      </p:sp>
      <p:sp>
        <p:nvSpPr>
          <p:cNvPr id="6" name="Rounded Rectangle 5">
            <a:extLst>
              <a:ext uri="{FF2B5EF4-FFF2-40B4-BE49-F238E27FC236}">
                <a16:creationId xmlns:a16="http://schemas.microsoft.com/office/drawing/2014/main" id="{16CF95B0-DE34-9537-E546-03526CC33481}"/>
              </a:ext>
            </a:extLst>
          </p:cNvPr>
          <p:cNvSpPr/>
          <p:nvPr/>
        </p:nvSpPr>
        <p:spPr>
          <a:xfrm>
            <a:off x="6683431" y="2705479"/>
            <a:ext cx="4488873" cy="37023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C43105FE-FF28-2AB4-B37A-1BBD8B4CF088}"/>
              </a:ext>
            </a:extLst>
          </p:cNvPr>
          <p:cNvSpPr/>
          <p:nvPr/>
        </p:nvSpPr>
        <p:spPr>
          <a:xfrm>
            <a:off x="8844742" y="4985935"/>
            <a:ext cx="3095105" cy="37023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98E4108B-AECB-4E83-B56A-E515A34E8D4F}"/>
              </a:ext>
            </a:extLst>
          </p:cNvPr>
          <p:cNvSpPr/>
          <p:nvPr/>
        </p:nvSpPr>
        <p:spPr>
          <a:xfrm>
            <a:off x="4707774" y="5722780"/>
            <a:ext cx="3688082" cy="370231"/>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CA5C2890-0FAF-A59C-08A5-D7E387155933}"/>
              </a:ext>
            </a:extLst>
          </p:cNvPr>
          <p:cNvSpPr/>
          <p:nvPr/>
        </p:nvSpPr>
        <p:spPr>
          <a:xfrm>
            <a:off x="9346275" y="3417162"/>
            <a:ext cx="2474423" cy="381754"/>
          </a:xfrm>
          <a:prstGeom prst="round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righ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4021BBA-4A2D-034C-A451-285877CE0221}"/>
              </a:ext>
            </a:extLst>
          </p:cNvPr>
          <p:cNvSpPr/>
          <p:nvPr/>
        </p:nvSpPr>
        <p:spPr>
          <a:xfrm>
            <a:off x="3982825" y="2967335"/>
            <a:ext cx="4226350" cy="923330"/>
          </a:xfrm>
          <a:prstGeom prst="rect">
            <a:avLst/>
          </a:prstGeom>
          <a:noFill/>
        </p:spPr>
        <p:txBody>
          <a:bodyPr wrap="none" lIns="91440" tIns="45720" rIns="91440" bIns="45720">
            <a:spAutoFit/>
          </a:bodyPr>
          <a:lstStyle/>
          <a:p>
            <a:pPr algn="ctr"/>
            <a:r>
              <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Your text here</a:t>
            </a:r>
          </a:p>
        </p:txBody>
      </p:sp>
      <p:sp>
        <p:nvSpPr>
          <p:cNvPr id="5" name="Rounded Rectangle 4">
            <a:extLst>
              <a:ext uri="{FF2B5EF4-FFF2-40B4-BE49-F238E27FC236}">
                <a16:creationId xmlns:a16="http://schemas.microsoft.com/office/drawing/2014/main" id="{B4846FAD-E8ED-4ADB-F0DF-DDE8F4433BDA}"/>
              </a:ext>
            </a:extLst>
          </p:cNvPr>
          <p:cNvSpPr/>
          <p:nvPr/>
        </p:nvSpPr>
        <p:spPr>
          <a:xfrm>
            <a:off x="974085" y="980912"/>
            <a:ext cx="10101349" cy="5311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 Traditional AI (1950s)</a:t>
            </a:r>
          </a:p>
        </p:txBody>
      </p:sp>
      <p:sp>
        <p:nvSpPr>
          <p:cNvPr id="6" name="Rounded Rectangle 5">
            <a:extLst>
              <a:ext uri="{FF2B5EF4-FFF2-40B4-BE49-F238E27FC236}">
                <a16:creationId xmlns:a16="http://schemas.microsoft.com/office/drawing/2014/main" id="{8E3B33E9-E2AB-239E-631F-551052A00812}"/>
              </a:ext>
            </a:extLst>
          </p:cNvPr>
          <p:cNvSpPr/>
          <p:nvPr/>
        </p:nvSpPr>
        <p:spPr>
          <a:xfrm>
            <a:off x="1406377" y="1961814"/>
            <a:ext cx="9236765" cy="4056258"/>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 Machine Learning (2000s)</a:t>
            </a:r>
          </a:p>
        </p:txBody>
      </p:sp>
      <p:sp>
        <p:nvSpPr>
          <p:cNvPr id="7" name="Rounded Rectangle 6">
            <a:extLst>
              <a:ext uri="{FF2B5EF4-FFF2-40B4-BE49-F238E27FC236}">
                <a16:creationId xmlns:a16="http://schemas.microsoft.com/office/drawing/2014/main" id="{367F0D94-8C14-3D4A-7FA5-6E079D2DFEB8}"/>
              </a:ext>
            </a:extLst>
          </p:cNvPr>
          <p:cNvSpPr/>
          <p:nvPr/>
        </p:nvSpPr>
        <p:spPr>
          <a:xfrm>
            <a:off x="1909960" y="2863745"/>
            <a:ext cx="8229599" cy="288289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3600" dirty="0">
                <a:latin typeface="Verdana" panose="020B0604030504040204" pitchFamily="34" charset="0"/>
                <a:ea typeface="Verdana" panose="020B0604030504040204" pitchFamily="34" charset="0"/>
                <a:cs typeface="Verdana" panose="020B0604030504040204" pitchFamily="34" charset="0"/>
              </a:rPr>
              <a:t> Generative AI &amp; LLMs (2022)</a:t>
            </a:r>
          </a:p>
        </p:txBody>
      </p:sp>
      <p:pic>
        <p:nvPicPr>
          <p:cNvPr id="8" name="Picture 7">
            <a:extLst>
              <a:ext uri="{FF2B5EF4-FFF2-40B4-BE49-F238E27FC236}">
                <a16:creationId xmlns:a16="http://schemas.microsoft.com/office/drawing/2014/main" id="{EF2E4B35-48CA-8C88-E48C-62E557A4532F}"/>
              </a:ext>
            </a:extLst>
          </p:cNvPr>
          <p:cNvPicPr>
            <a:picLocks noChangeAspect="1"/>
          </p:cNvPicPr>
          <p:nvPr/>
        </p:nvPicPr>
        <p:blipFill>
          <a:blip r:embed="rId3"/>
          <a:stretch>
            <a:fillRect/>
          </a:stretch>
        </p:blipFill>
        <p:spPr>
          <a:xfrm>
            <a:off x="7155789" y="3776293"/>
            <a:ext cx="2594241" cy="1719033"/>
          </a:xfrm>
          <a:prstGeom prst="rect">
            <a:avLst/>
          </a:prstGeom>
        </p:spPr>
      </p:pic>
      <p:sp>
        <p:nvSpPr>
          <p:cNvPr id="9" name="TextBox 8">
            <a:extLst>
              <a:ext uri="{FF2B5EF4-FFF2-40B4-BE49-F238E27FC236}">
                <a16:creationId xmlns:a16="http://schemas.microsoft.com/office/drawing/2014/main" id="{727A3CF3-BD7E-5840-957F-F07212D1EC81}"/>
              </a:ext>
            </a:extLst>
          </p:cNvPr>
          <p:cNvSpPr txBox="1"/>
          <p:nvPr/>
        </p:nvSpPr>
        <p:spPr>
          <a:xfrm>
            <a:off x="0" y="6492874"/>
            <a:ext cx="12192000" cy="369332"/>
          </a:xfrm>
          <a:prstGeom prst="rect">
            <a:avLst/>
          </a:prstGeom>
          <a:solidFill>
            <a:schemeClr val="bg2">
              <a:lumMod val="75000"/>
              <a:alpha val="50000"/>
            </a:schemeClr>
          </a:solidFill>
        </p:spPr>
        <p:txBody>
          <a:bodyPr wrap="square">
            <a:spAutoFit/>
          </a:bodyPr>
          <a:lstStyle/>
          <a:p>
            <a:pPr algn="ctr"/>
            <a:r>
              <a:rPr lang="en-US" sz="1800" dirty="0"/>
              <a:t>https://</a:t>
            </a:r>
            <a:r>
              <a:rPr lang="en-US" sz="1800" dirty="0" err="1"/>
              <a:t>github.com</a:t>
            </a:r>
            <a:r>
              <a:rPr lang="en-US" sz="1800" dirty="0"/>
              <a:t>/</a:t>
            </a:r>
            <a:r>
              <a:rPr lang="en-US" sz="1800" b="1" dirty="0" err="1"/>
              <a:t>crankingai</a:t>
            </a:r>
            <a:r>
              <a:rPr lang="en-US" sz="1800" dirty="0"/>
              <a:t>/</a:t>
            </a:r>
            <a:r>
              <a:rPr lang="en-US" sz="1800" dirty="0" err="1"/>
              <a:t>abriefhistoryofai</a:t>
            </a:r>
            <a:endParaRPr lang="en-US" sz="1800" dirty="0"/>
          </a:p>
        </p:txBody>
      </p:sp>
      <p:sp>
        <p:nvSpPr>
          <p:cNvPr id="10" name="Title 1">
            <a:extLst>
              <a:ext uri="{FF2B5EF4-FFF2-40B4-BE49-F238E27FC236}">
                <a16:creationId xmlns:a16="http://schemas.microsoft.com/office/drawing/2014/main" id="{4AE8CEA8-0FD2-E8E1-5CE8-41242C197946}"/>
              </a:ext>
            </a:extLst>
          </p:cNvPr>
          <p:cNvSpPr txBox="1">
            <a:spLocks/>
          </p:cNvSpPr>
          <p:nvPr/>
        </p:nvSpPr>
        <p:spPr>
          <a:xfrm>
            <a:off x="1452759" y="-2372"/>
            <a:ext cx="9144000" cy="9832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Avenir Black" panose="02000503020000020003" pitchFamily="2" charset="0"/>
              </a:rPr>
              <a:t>A Brief History of AI</a:t>
            </a:r>
          </a:p>
        </p:txBody>
      </p:sp>
    </p:spTree>
    <p:extLst>
      <p:ext uri="{BB962C8B-B14F-4D97-AF65-F5344CB8AC3E}">
        <p14:creationId xmlns:p14="http://schemas.microsoft.com/office/powerpoint/2010/main" val="247110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8444</TotalTime>
  <Words>830</Words>
  <Application>Microsoft Macintosh PowerPoint</Application>
  <PresentationFormat>Widescreen</PresentationFormat>
  <Paragraphs>55</Paragraphs>
  <Slides>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Aptos</vt:lpstr>
      <vt:lpstr>Aptos Display</vt:lpstr>
      <vt:lpstr>Arial</vt:lpstr>
      <vt:lpstr>Avenir Black</vt:lpstr>
      <vt:lpstr>Menlo</vt:lpstr>
      <vt:lpstr>Verdana</vt:lpstr>
      <vt:lpstr>Wingdings</vt:lpstr>
      <vt:lpstr>Office Theme</vt:lpstr>
      <vt:lpstr>A Brief History of AI</vt:lpstr>
      <vt:lpstr>PowerPoint Presentation</vt:lpstr>
    </vt:vector>
  </TitlesOfParts>
  <Manager/>
  <Company/>
  <LinksUpToDate>false</LinksUpToDate>
  <SharedDoc>false</SharedDoc>
  <HyperlinkBase>https://abriefhistoryofai.org</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AI</dc:title>
  <dc:subject/>
  <dc:creator>Bill Wilder</dc:creator>
  <cp:keywords/>
  <dc:description/>
  <cp:lastModifiedBy>Hello</cp:lastModifiedBy>
  <cp:revision>7</cp:revision>
  <dcterms:created xsi:type="dcterms:W3CDTF">2025-02-18T16:55:36Z</dcterms:created>
  <dcterms:modified xsi:type="dcterms:W3CDTF">2025-02-25T16:21:32Z</dcterms:modified>
  <cp:category/>
</cp:coreProperties>
</file>