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
  </p:notesMasterIdLst>
  <p:sldIdLst>
    <p:sldId id="256" r:id="rId2"/>
    <p:sldId id="2147480223" r:id="rId3"/>
    <p:sldId id="2147480225"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674"/>
    <p:restoredTop sz="65887"/>
  </p:normalViewPr>
  <p:slideViewPr>
    <p:cSldViewPr snapToGrid="0">
      <p:cViewPr varScale="1">
        <p:scale>
          <a:sx n="78" d="100"/>
          <a:sy n="78" d="100"/>
        </p:scale>
        <p:origin x="752"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426DCCC-E4DE-8F4D-A7C7-582CA9F01594}" type="datetimeFigureOut">
              <a:rPr lang="en-US" smtClean="0"/>
              <a:t>2/18/25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B23BF6-640C-D34F-8E37-8E1D1A440A07}" type="slidenum">
              <a:rPr lang="en-US" smtClean="0"/>
              <a:t>‹#›</a:t>
            </a:fld>
            <a:endParaRPr lang="en-US"/>
          </a:p>
        </p:txBody>
      </p:sp>
    </p:spTree>
    <p:extLst>
      <p:ext uri="{BB962C8B-B14F-4D97-AF65-F5344CB8AC3E}">
        <p14:creationId xmlns:p14="http://schemas.microsoft.com/office/powerpoint/2010/main" val="15181000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linkedin.com</a:t>
            </a:r>
            <a:r>
              <a:rPr lang="en-US" dirty="0"/>
              <a:t>/in/</a:t>
            </a:r>
            <a:r>
              <a:rPr lang="en-US" dirty="0" err="1"/>
              <a:t>billwilder</a:t>
            </a:r>
            <a:endParaRPr lang="en-US" dirty="0"/>
          </a:p>
          <a:p>
            <a:r>
              <a:rPr lang="en-US" dirty="0"/>
              <a:t>https://</a:t>
            </a:r>
            <a:r>
              <a:rPr lang="en-US" dirty="0" err="1"/>
              <a:t>x.com</a:t>
            </a:r>
            <a:r>
              <a:rPr lang="en-US" dirty="0"/>
              <a:t>/</a:t>
            </a:r>
            <a:r>
              <a:rPr lang="en-US" dirty="0" err="1"/>
              <a:t>codingoutloud</a:t>
            </a:r>
            <a:endParaRPr lang="en-US" dirty="0"/>
          </a:p>
          <a:p>
            <a:endParaRPr lang="en-US" dirty="0"/>
          </a:p>
        </p:txBody>
      </p:sp>
      <p:sp>
        <p:nvSpPr>
          <p:cNvPr id="4" name="Slide Number Placeholder 3"/>
          <p:cNvSpPr>
            <a:spLocks noGrp="1"/>
          </p:cNvSpPr>
          <p:nvPr>
            <p:ph type="sldNum" sz="quarter" idx="5"/>
          </p:nvPr>
        </p:nvSpPr>
        <p:spPr/>
        <p:txBody>
          <a:bodyPr/>
          <a:lstStyle/>
          <a:p>
            <a:fld id="{F3B23BF6-640C-D34F-8E37-8E1D1A440A07}" type="slidenum">
              <a:rPr lang="en-US" smtClean="0"/>
              <a:t>1</a:t>
            </a:fld>
            <a:endParaRPr lang="en-US"/>
          </a:p>
        </p:txBody>
      </p:sp>
    </p:spTree>
    <p:extLst>
      <p:ext uri="{BB962C8B-B14F-4D97-AF65-F5344CB8AC3E}">
        <p14:creationId xmlns:p14="http://schemas.microsoft.com/office/powerpoint/2010/main" val="20863293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Shortest summary:</a:t>
            </a:r>
          </a:p>
          <a:p>
            <a:pPr marL="228600" indent="-228600">
              <a:buFont typeface="+mj-lt"/>
              <a:buAutoNum type="arabicPeriod"/>
            </a:pPr>
            <a:r>
              <a:rPr lang="en-US" dirty="0"/>
              <a:t>1950s – term coined</a:t>
            </a:r>
          </a:p>
          <a:p>
            <a:pPr marL="228600" indent="-228600">
              <a:buFont typeface="+mj-lt"/>
              <a:buAutoNum type="arabicPeriod"/>
            </a:pPr>
            <a:r>
              <a:rPr lang="en-US" dirty="0"/>
              <a:t>Next ~half-century – little progress</a:t>
            </a:r>
          </a:p>
          <a:p>
            <a:pPr marL="228600" indent="-228600">
              <a:buFont typeface="+mj-lt"/>
              <a:buAutoNum type="arabicPeriod"/>
            </a:pPr>
            <a:r>
              <a:rPr lang="en-US" dirty="0"/>
              <a:t>Early 2000s – shift from languages/code (Lisp, Scheme, hand-coded Expert Systems) </a:t>
            </a:r>
            <a:r>
              <a:rPr lang="en-US" dirty="0">
                <a:sym typeface="Wingdings" pitchFamily="2" charset="2"/>
              </a:rPr>
              <a:t> </a:t>
            </a:r>
            <a:r>
              <a:rPr lang="en-US" dirty="0"/>
              <a:t>to data (Machine Learning)</a:t>
            </a:r>
          </a:p>
          <a:p>
            <a:pPr marL="228600" indent="-228600">
              <a:buFont typeface="+mj-lt"/>
              <a:buAutoNum type="arabicPeriod"/>
            </a:pPr>
            <a:r>
              <a:rPr lang="en-US" dirty="0"/>
              <a:t>Machine Learning, a subset of AI field, gives rise to Neural Networks, which give rise to the Large Language Model (LLM) and Generative AI</a:t>
            </a:r>
          </a:p>
          <a:p>
            <a:pPr marL="228600" indent="-228600">
              <a:buFont typeface="+mj-lt"/>
              <a:buAutoNum type="arabicPeriod"/>
            </a:pPr>
            <a:r>
              <a:rPr lang="en-US" dirty="0"/>
              <a:t>ChatGPT in Nov 2022</a:t>
            </a:r>
          </a:p>
          <a:p>
            <a:endParaRPr lang="en-US" dirty="0"/>
          </a:p>
          <a:p>
            <a:endParaRPr lang="en-US" dirty="0"/>
          </a:p>
          <a:p>
            <a:r>
              <a:rPr lang="en-US" b="1" dirty="0"/>
              <a:t>Longer narrative: https://</a:t>
            </a:r>
            <a:r>
              <a:rPr lang="en-US" b="1" dirty="0" err="1"/>
              <a:t>github.com</a:t>
            </a:r>
            <a:r>
              <a:rPr lang="en-US" b="1" dirty="0"/>
              <a:t>/</a:t>
            </a:r>
            <a:r>
              <a:rPr lang="en-US" b="1" dirty="0" err="1"/>
              <a:t>crankingai</a:t>
            </a:r>
            <a:r>
              <a:rPr lang="en-US" b="1" dirty="0"/>
              <a:t>/</a:t>
            </a:r>
            <a:r>
              <a:rPr lang="en-US" b="1" dirty="0" err="1"/>
              <a:t>abriefhistoryofai</a:t>
            </a:r>
            <a:r>
              <a:rPr lang="en-US" b="1" dirty="0"/>
              <a:t>/blob/main/</a:t>
            </a:r>
            <a:r>
              <a:rPr lang="en-US" b="1" dirty="0" err="1"/>
              <a:t>README.md</a:t>
            </a:r>
            <a:endParaRPr lang="en-US" b="1" dirty="0"/>
          </a:p>
          <a:p>
            <a:pPr>
              <a:lnSpc>
                <a:spcPts val="1800"/>
              </a:lnSpc>
            </a:pPr>
            <a:endParaRPr lang="en-US" b="0" dirty="0">
              <a:solidFill>
                <a:srgbClr val="000000"/>
              </a:solidFill>
              <a:effectLst/>
              <a:latin typeface="Menlo" panose="020B0609030804020204" pitchFamily="49" charset="0"/>
            </a:endParaRPr>
          </a:p>
          <a:p>
            <a:pPr>
              <a:lnSpc>
                <a:spcPts val="1800"/>
              </a:lnSpc>
            </a:pPr>
            <a:r>
              <a:rPr lang="en-US" b="0" dirty="0">
                <a:solidFill>
                  <a:srgbClr val="000000"/>
                </a:solidFill>
                <a:effectLst/>
                <a:latin typeface="Menlo" panose="020B0609030804020204" pitchFamily="49" charset="0"/>
              </a:rPr>
              <a:t>Some academics got together in 1956 when John McCarthy organized the Dartmouth Summer Research Project, where he coined the term "artificial intelligence." AI as a formal field of study is born.</a:t>
            </a:r>
          </a:p>
          <a:p>
            <a:pPr>
              <a:lnSpc>
                <a:spcPts val="1800"/>
              </a:lnSpc>
            </a:pPr>
            <a:br>
              <a:rPr lang="en-US" b="0" dirty="0">
                <a:solidFill>
                  <a:srgbClr val="000000"/>
                </a:solidFill>
                <a:effectLst/>
                <a:latin typeface="Menlo" panose="020B0609030804020204" pitchFamily="49" charset="0"/>
              </a:rPr>
            </a:br>
            <a:r>
              <a:rPr lang="en-US" b="0" dirty="0">
                <a:solidFill>
                  <a:srgbClr val="000000"/>
                </a:solidFill>
                <a:effectLst/>
                <a:latin typeface="Menlo" panose="020B0609030804020204" pitchFamily="49" charset="0"/>
              </a:rPr>
              <a:t>In 1958, McCarthy created the LISP (“</a:t>
            </a:r>
            <a:r>
              <a:rPr lang="en-US" b="0" dirty="0" err="1">
                <a:solidFill>
                  <a:srgbClr val="000000"/>
                </a:solidFill>
                <a:effectLst/>
                <a:latin typeface="Menlo" panose="020B0609030804020204" pitchFamily="49" charset="0"/>
              </a:rPr>
              <a:t>LISt</a:t>
            </a:r>
            <a:r>
              <a:rPr lang="en-US" b="0" dirty="0">
                <a:solidFill>
                  <a:srgbClr val="000000"/>
                </a:solidFill>
                <a:effectLst/>
                <a:latin typeface="Menlo" panose="020B0609030804020204" pitchFamily="49" charset="0"/>
              </a:rPr>
              <a:t> Processing”) programming language which could be used to hand-code rule-base systems. LISP was used to create the first notable AI project, ELIZA (an AI psychoanalyst) in the 1960s, and later expert systems in the 1980s. None of these changed the world.</a:t>
            </a:r>
          </a:p>
          <a:p>
            <a:pPr>
              <a:lnSpc>
                <a:spcPts val="1800"/>
              </a:lnSpc>
            </a:pPr>
            <a:br>
              <a:rPr lang="en-US" b="0" dirty="0">
                <a:solidFill>
                  <a:srgbClr val="000000"/>
                </a:solidFill>
                <a:effectLst/>
                <a:latin typeface="Menlo" panose="020B0609030804020204" pitchFamily="49" charset="0"/>
              </a:rPr>
            </a:br>
            <a:r>
              <a:rPr lang="en-US" b="0" dirty="0">
                <a:solidFill>
                  <a:srgbClr val="000000"/>
                </a:solidFill>
                <a:effectLst/>
                <a:latin typeface="Menlo" panose="020B0609030804020204" pitchFamily="49" charset="0"/>
              </a:rPr>
              <a:t>Approaching the turn of the century, machine learning emerged. ML does not use hand-coded rules but rather is powered by statistical analysis and thrives on large amounts of training data. Neural Networks (NN) are a specific subfield of ML.</a:t>
            </a:r>
          </a:p>
          <a:p>
            <a:pPr>
              <a:lnSpc>
                <a:spcPts val="1800"/>
              </a:lnSpc>
            </a:pPr>
            <a:br>
              <a:rPr lang="en-US" b="0" dirty="0">
                <a:solidFill>
                  <a:srgbClr val="000000"/>
                </a:solidFill>
                <a:effectLst/>
                <a:latin typeface="Menlo" panose="020B0609030804020204" pitchFamily="49" charset="0"/>
              </a:rPr>
            </a:br>
            <a:r>
              <a:rPr lang="en-US" b="0" dirty="0">
                <a:solidFill>
                  <a:srgbClr val="000000"/>
                </a:solidFill>
                <a:effectLst/>
                <a:latin typeface="Menlo" panose="020B0609030804020204" pitchFamily="49" charset="0"/>
              </a:rPr>
              <a:t>A big early ML "win" was IBM's Deep Blue defeating chess champion Garry Kasparov in 1997.</a:t>
            </a:r>
          </a:p>
          <a:p>
            <a:pPr>
              <a:lnSpc>
                <a:spcPts val="1800"/>
              </a:lnSpc>
            </a:pPr>
            <a:br>
              <a:rPr lang="en-US" b="0" dirty="0">
                <a:solidFill>
                  <a:srgbClr val="000000"/>
                </a:solidFill>
                <a:effectLst/>
                <a:latin typeface="Menlo" panose="020B0609030804020204" pitchFamily="49" charset="0"/>
              </a:rPr>
            </a:br>
            <a:r>
              <a:rPr lang="en-US" b="0" dirty="0">
                <a:solidFill>
                  <a:srgbClr val="000000"/>
                </a:solidFill>
                <a:effectLst/>
                <a:latin typeface="Menlo" panose="020B0609030804020204" pitchFamily="49" charset="0"/>
              </a:rPr>
              <a:t>In the 2010s deep learning and neural networks took off, inspired by </a:t>
            </a:r>
            <a:r>
              <a:rPr lang="en-US" b="0" dirty="0" err="1">
                <a:solidFill>
                  <a:srgbClr val="000000"/>
                </a:solidFill>
                <a:effectLst/>
                <a:latin typeface="Menlo" panose="020B0609030804020204" pitchFamily="49" charset="0"/>
              </a:rPr>
              <a:t>AlexNet's</a:t>
            </a:r>
            <a:r>
              <a:rPr lang="en-US" b="0" dirty="0">
                <a:solidFill>
                  <a:srgbClr val="000000"/>
                </a:solidFill>
                <a:effectLst/>
                <a:latin typeface="Menlo" panose="020B0609030804020204" pitchFamily="49" charset="0"/>
              </a:rPr>
              <a:t> eye-popping performance in the 2012 ImageNet competition.</a:t>
            </a:r>
          </a:p>
          <a:p>
            <a:pPr>
              <a:lnSpc>
                <a:spcPts val="1800"/>
              </a:lnSpc>
            </a:pPr>
            <a:br>
              <a:rPr lang="en-US" b="0" dirty="0">
                <a:solidFill>
                  <a:srgbClr val="000000"/>
                </a:solidFill>
                <a:effectLst/>
                <a:latin typeface="Menlo" panose="020B0609030804020204" pitchFamily="49" charset="0"/>
              </a:rPr>
            </a:br>
            <a:r>
              <a:rPr lang="en-US" b="0" dirty="0">
                <a:solidFill>
                  <a:srgbClr val="000000"/>
                </a:solidFill>
                <a:effectLst/>
                <a:latin typeface="Menlo" panose="020B0609030804020204" pitchFamily="49" charset="0"/>
              </a:rPr>
              <a:t>The transformer architecture showed up in 2017 and revolutionized natural language processing (NLP), leading to models like BERT and GPT.</a:t>
            </a:r>
          </a:p>
          <a:p>
            <a:pPr>
              <a:lnSpc>
                <a:spcPts val="1800"/>
              </a:lnSpc>
            </a:pPr>
            <a:br>
              <a:rPr lang="en-US" b="0" dirty="0">
                <a:solidFill>
                  <a:srgbClr val="000000"/>
                </a:solidFill>
                <a:effectLst/>
                <a:latin typeface="Menlo" panose="020B0609030804020204" pitchFamily="49" charset="0"/>
              </a:rPr>
            </a:br>
            <a:r>
              <a:rPr lang="en-US" b="0" dirty="0">
                <a:solidFill>
                  <a:srgbClr val="000000"/>
                </a:solidFill>
                <a:effectLst/>
                <a:latin typeface="Menlo" panose="020B0609030804020204" pitchFamily="49" charset="0"/>
              </a:rPr>
              <a:t>In late Nov 2022, ChatGPT burst onto the scene, exposing conversational AI to the world. ChatGPT was trained on the corpus of data available on the Internet. No Internet, no ChatGPT.</a:t>
            </a:r>
          </a:p>
          <a:p>
            <a:pPr>
              <a:lnSpc>
                <a:spcPts val="1800"/>
              </a:lnSpc>
            </a:pPr>
            <a:br>
              <a:rPr lang="en-US" b="0" dirty="0">
                <a:solidFill>
                  <a:srgbClr val="000000"/>
                </a:solidFill>
                <a:effectLst/>
                <a:latin typeface="Menlo" panose="020B0609030804020204" pitchFamily="49" charset="0"/>
              </a:rPr>
            </a:br>
            <a:r>
              <a:rPr lang="en-US" b="0" dirty="0">
                <a:solidFill>
                  <a:srgbClr val="000000"/>
                </a:solidFill>
                <a:effectLst/>
                <a:latin typeface="Menlo" panose="020B0609030804020204" pitchFamily="49" charset="0"/>
              </a:rPr>
              <a:t>With LLMs now widely available via an API or a download, suddenly programmers can perform feats never before possible.</a:t>
            </a:r>
          </a:p>
          <a:p>
            <a:pPr>
              <a:lnSpc>
                <a:spcPts val="1800"/>
              </a:lnSpc>
            </a:pPr>
            <a:br>
              <a:rPr lang="en-US" b="0" dirty="0">
                <a:solidFill>
                  <a:srgbClr val="000000"/>
                </a:solidFill>
                <a:effectLst/>
                <a:latin typeface="Menlo" panose="020B0609030804020204" pitchFamily="49" charset="0"/>
              </a:rPr>
            </a:br>
            <a:r>
              <a:rPr lang="en-US" b="0" dirty="0">
                <a:solidFill>
                  <a:srgbClr val="0451A5"/>
                </a:solidFill>
                <a:effectLst/>
                <a:latin typeface="Menlo" panose="020B0609030804020204" pitchFamily="49" charset="0"/>
              </a:rPr>
              <a:t>*</a:t>
            </a:r>
            <a:r>
              <a:rPr lang="en-US" b="0" dirty="0">
                <a:solidFill>
                  <a:srgbClr val="000000"/>
                </a:solidFill>
                <a:effectLst/>
                <a:latin typeface="Menlo" panose="020B0609030804020204" pitchFamily="49" charset="0"/>
              </a:rPr>
              <a:t> Create poetry</a:t>
            </a:r>
          </a:p>
          <a:p>
            <a:pPr>
              <a:lnSpc>
                <a:spcPts val="1800"/>
              </a:lnSpc>
            </a:pPr>
            <a:r>
              <a:rPr lang="en-US" b="0" dirty="0">
                <a:solidFill>
                  <a:srgbClr val="0451A5"/>
                </a:solidFill>
                <a:effectLst/>
                <a:latin typeface="Menlo" panose="020B0609030804020204" pitchFamily="49" charset="0"/>
              </a:rPr>
              <a:t>*</a:t>
            </a:r>
            <a:r>
              <a:rPr lang="en-US" b="0" dirty="0">
                <a:solidFill>
                  <a:srgbClr val="000000"/>
                </a:solidFill>
                <a:effectLst/>
                <a:latin typeface="Menlo" panose="020B0609030804020204" pitchFamily="49" charset="0"/>
              </a:rPr>
              <a:t> Summarize a document</a:t>
            </a:r>
          </a:p>
          <a:p>
            <a:pPr>
              <a:lnSpc>
                <a:spcPts val="1800"/>
              </a:lnSpc>
            </a:pPr>
            <a:r>
              <a:rPr lang="en-US" b="0" dirty="0">
                <a:solidFill>
                  <a:srgbClr val="0451A5"/>
                </a:solidFill>
                <a:effectLst/>
                <a:latin typeface="Menlo" panose="020B0609030804020204" pitchFamily="49" charset="0"/>
              </a:rPr>
              <a:t>*</a:t>
            </a:r>
            <a:r>
              <a:rPr lang="en-US" b="0" dirty="0">
                <a:solidFill>
                  <a:srgbClr val="000000"/>
                </a:solidFill>
                <a:effectLst/>
                <a:latin typeface="Menlo" panose="020B0609030804020204" pitchFamily="49" charset="0"/>
              </a:rPr>
              <a:t> Write code</a:t>
            </a:r>
          </a:p>
          <a:p>
            <a:pPr>
              <a:lnSpc>
                <a:spcPts val="1800"/>
              </a:lnSpc>
            </a:pPr>
            <a:r>
              <a:rPr lang="en-US" b="0" dirty="0">
                <a:solidFill>
                  <a:srgbClr val="0451A5"/>
                </a:solidFill>
                <a:effectLst/>
                <a:latin typeface="Menlo" panose="020B0609030804020204" pitchFamily="49" charset="0"/>
              </a:rPr>
              <a:t>*</a:t>
            </a:r>
            <a:r>
              <a:rPr lang="en-US" b="0" dirty="0">
                <a:solidFill>
                  <a:srgbClr val="000000"/>
                </a:solidFill>
                <a:effectLst/>
                <a:latin typeface="Menlo" panose="020B0609030804020204" pitchFamily="49" charset="0"/>
              </a:rPr>
              <a:t> Find errors</a:t>
            </a:r>
          </a:p>
          <a:p>
            <a:pPr>
              <a:lnSpc>
                <a:spcPts val="1800"/>
              </a:lnSpc>
            </a:pPr>
            <a:br>
              <a:rPr lang="en-US" b="0" dirty="0">
                <a:solidFill>
                  <a:srgbClr val="000000"/>
                </a:solidFill>
                <a:effectLst/>
                <a:latin typeface="Menlo" panose="020B0609030804020204" pitchFamily="49" charset="0"/>
              </a:rPr>
            </a:br>
            <a:r>
              <a:rPr lang="en-US" b="0" dirty="0">
                <a:solidFill>
                  <a:srgbClr val="000000"/>
                </a:solidFill>
                <a:effectLst/>
                <a:latin typeface="Menlo" panose="020B0609030804020204" pitchFamily="49" charset="0"/>
              </a:rPr>
              <a:t>And generally draw on the corpus of common human knowledge.</a:t>
            </a:r>
          </a:p>
          <a:p>
            <a:pPr>
              <a:lnSpc>
                <a:spcPts val="1800"/>
              </a:lnSpc>
            </a:pPr>
            <a:br>
              <a:rPr lang="en-US" b="0" dirty="0">
                <a:solidFill>
                  <a:srgbClr val="000000"/>
                </a:solidFill>
                <a:effectLst/>
                <a:latin typeface="Menlo" panose="020B0609030804020204" pitchFamily="49" charset="0"/>
              </a:rPr>
            </a:br>
            <a:r>
              <a:rPr lang="en-US" b="0" dirty="0">
                <a:solidFill>
                  <a:srgbClr val="000000"/>
                </a:solidFill>
                <a:effectLst/>
                <a:latin typeface="Menlo" panose="020B0609030804020204" pitchFamily="49" charset="0"/>
              </a:rPr>
              <a:t>Today Gen AI (based on LLMs) is a subfield of ML which is a subfield of old school AI. (See slide.)</a:t>
            </a:r>
          </a:p>
          <a:p>
            <a:endParaRPr lang="en-US" dirty="0"/>
          </a:p>
        </p:txBody>
      </p:sp>
      <p:sp>
        <p:nvSpPr>
          <p:cNvPr id="4" name="Slide Number Placeholder 3"/>
          <p:cNvSpPr>
            <a:spLocks noGrp="1"/>
          </p:cNvSpPr>
          <p:nvPr>
            <p:ph type="sldNum" sz="quarter" idx="5"/>
          </p:nvPr>
        </p:nvSpPr>
        <p:spPr/>
        <p:txBody>
          <a:bodyPr/>
          <a:lstStyle/>
          <a:p>
            <a:fld id="{443A471B-BA46-4240-97D6-17635EF38F28}" type="slidenum">
              <a:rPr lang="en-US" smtClean="0"/>
              <a:pPr/>
              <a:t>2</a:t>
            </a:fld>
            <a:endParaRPr lang="en-US" dirty="0"/>
          </a:p>
        </p:txBody>
      </p:sp>
    </p:spTree>
    <p:extLst>
      <p:ext uri="{BB962C8B-B14F-4D97-AF65-F5344CB8AC3E}">
        <p14:creationId xmlns:p14="http://schemas.microsoft.com/office/powerpoint/2010/main" val="20650753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43A471B-BA46-4240-97D6-17635EF38F28}" type="slidenum">
              <a:rPr lang="en-US" smtClean="0"/>
              <a:pPr/>
              <a:t>3</a:t>
            </a:fld>
            <a:endParaRPr lang="en-US" dirty="0"/>
          </a:p>
        </p:txBody>
      </p:sp>
    </p:spTree>
    <p:extLst>
      <p:ext uri="{BB962C8B-B14F-4D97-AF65-F5344CB8AC3E}">
        <p14:creationId xmlns:p14="http://schemas.microsoft.com/office/powerpoint/2010/main" val="21935376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198A4-12E5-EA8D-06FE-6894B00D2F2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10C78C7-628E-87C6-61C0-D8BDF3EF1C3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7F33582-2D67-4AD4-F105-C9CACD36AB19}"/>
              </a:ext>
            </a:extLst>
          </p:cNvPr>
          <p:cNvSpPr>
            <a:spLocks noGrp="1"/>
          </p:cNvSpPr>
          <p:nvPr>
            <p:ph type="dt" sz="half" idx="10"/>
          </p:nvPr>
        </p:nvSpPr>
        <p:spPr/>
        <p:txBody>
          <a:bodyPr/>
          <a:lstStyle/>
          <a:p>
            <a:fld id="{E762D253-5843-3947-8602-0EE1BEFA5C67}" type="datetimeFigureOut">
              <a:rPr lang="en-US" smtClean="0"/>
              <a:t>2/18/25</a:t>
            </a:fld>
            <a:endParaRPr lang="en-US"/>
          </a:p>
        </p:txBody>
      </p:sp>
      <p:sp>
        <p:nvSpPr>
          <p:cNvPr id="5" name="Footer Placeholder 4">
            <a:extLst>
              <a:ext uri="{FF2B5EF4-FFF2-40B4-BE49-F238E27FC236}">
                <a16:creationId xmlns:a16="http://schemas.microsoft.com/office/drawing/2014/main" id="{D82399DA-793B-ACAF-A2E4-1C73053990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5F3491-2E87-8911-2E5E-C8661F5EAC15}"/>
              </a:ext>
            </a:extLst>
          </p:cNvPr>
          <p:cNvSpPr>
            <a:spLocks noGrp="1"/>
          </p:cNvSpPr>
          <p:nvPr>
            <p:ph type="sldNum" sz="quarter" idx="12"/>
          </p:nvPr>
        </p:nvSpPr>
        <p:spPr/>
        <p:txBody>
          <a:bodyPr/>
          <a:lstStyle/>
          <a:p>
            <a:fld id="{9A2D3B22-0042-8B42-8678-AA43A262C18C}" type="slidenum">
              <a:rPr lang="en-US" smtClean="0"/>
              <a:t>‹#›</a:t>
            </a:fld>
            <a:endParaRPr lang="en-US"/>
          </a:p>
        </p:txBody>
      </p:sp>
    </p:spTree>
    <p:extLst>
      <p:ext uri="{BB962C8B-B14F-4D97-AF65-F5344CB8AC3E}">
        <p14:creationId xmlns:p14="http://schemas.microsoft.com/office/powerpoint/2010/main" val="8786290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0ADE2-630A-8856-0D5F-8ECDBFAAEED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7309C7B-4850-B757-1499-60F86ED79DF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F7EAB0-8A8E-C9ED-E052-11F5F370DD3C}"/>
              </a:ext>
            </a:extLst>
          </p:cNvPr>
          <p:cNvSpPr>
            <a:spLocks noGrp="1"/>
          </p:cNvSpPr>
          <p:nvPr>
            <p:ph type="dt" sz="half" idx="10"/>
          </p:nvPr>
        </p:nvSpPr>
        <p:spPr/>
        <p:txBody>
          <a:bodyPr/>
          <a:lstStyle/>
          <a:p>
            <a:fld id="{E762D253-5843-3947-8602-0EE1BEFA5C67}" type="datetimeFigureOut">
              <a:rPr lang="en-US" smtClean="0"/>
              <a:t>2/18/25</a:t>
            </a:fld>
            <a:endParaRPr lang="en-US"/>
          </a:p>
        </p:txBody>
      </p:sp>
      <p:sp>
        <p:nvSpPr>
          <p:cNvPr id="5" name="Footer Placeholder 4">
            <a:extLst>
              <a:ext uri="{FF2B5EF4-FFF2-40B4-BE49-F238E27FC236}">
                <a16:creationId xmlns:a16="http://schemas.microsoft.com/office/drawing/2014/main" id="{D33E908B-2A2B-A932-C7F1-5922FE54493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F40BB3-39E3-1D81-EFF7-3E57E55F8CDF}"/>
              </a:ext>
            </a:extLst>
          </p:cNvPr>
          <p:cNvSpPr>
            <a:spLocks noGrp="1"/>
          </p:cNvSpPr>
          <p:nvPr>
            <p:ph type="sldNum" sz="quarter" idx="12"/>
          </p:nvPr>
        </p:nvSpPr>
        <p:spPr/>
        <p:txBody>
          <a:bodyPr/>
          <a:lstStyle/>
          <a:p>
            <a:fld id="{9A2D3B22-0042-8B42-8678-AA43A262C18C}" type="slidenum">
              <a:rPr lang="en-US" smtClean="0"/>
              <a:t>‹#›</a:t>
            </a:fld>
            <a:endParaRPr lang="en-US"/>
          </a:p>
        </p:txBody>
      </p:sp>
    </p:spTree>
    <p:extLst>
      <p:ext uri="{BB962C8B-B14F-4D97-AF65-F5344CB8AC3E}">
        <p14:creationId xmlns:p14="http://schemas.microsoft.com/office/powerpoint/2010/main" val="6135884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8EDBE94-6BF1-5CCA-3C86-8B6B943D0EF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BB060BD-4C1F-7E71-9C57-F5A52115F6F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436ED5-31B8-3529-0B59-82AA8B895B92}"/>
              </a:ext>
            </a:extLst>
          </p:cNvPr>
          <p:cNvSpPr>
            <a:spLocks noGrp="1"/>
          </p:cNvSpPr>
          <p:nvPr>
            <p:ph type="dt" sz="half" idx="10"/>
          </p:nvPr>
        </p:nvSpPr>
        <p:spPr/>
        <p:txBody>
          <a:bodyPr/>
          <a:lstStyle/>
          <a:p>
            <a:fld id="{E762D253-5843-3947-8602-0EE1BEFA5C67}" type="datetimeFigureOut">
              <a:rPr lang="en-US" smtClean="0"/>
              <a:t>2/18/25</a:t>
            </a:fld>
            <a:endParaRPr lang="en-US"/>
          </a:p>
        </p:txBody>
      </p:sp>
      <p:sp>
        <p:nvSpPr>
          <p:cNvPr id="5" name="Footer Placeholder 4">
            <a:extLst>
              <a:ext uri="{FF2B5EF4-FFF2-40B4-BE49-F238E27FC236}">
                <a16:creationId xmlns:a16="http://schemas.microsoft.com/office/drawing/2014/main" id="{4070ABBC-D80A-3E0D-D31B-E02B72128D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EF13D8-C561-1293-78BD-9EABA0CF8A97}"/>
              </a:ext>
            </a:extLst>
          </p:cNvPr>
          <p:cNvSpPr>
            <a:spLocks noGrp="1"/>
          </p:cNvSpPr>
          <p:nvPr>
            <p:ph type="sldNum" sz="quarter" idx="12"/>
          </p:nvPr>
        </p:nvSpPr>
        <p:spPr/>
        <p:txBody>
          <a:bodyPr/>
          <a:lstStyle/>
          <a:p>
            <a:fld id="{9A2D3B22-0042-8B42-8678-AA43A262C18C}" type="slidenum">
              <a:rPr lang="en-US" smtClean="0"/>
              <a:t>‹#›</a:t>
            </a:fld>
            <a:endParaRPr lang="en-US"/>
          </a:p>
        </p:txBody>
      </p:sp>
    </p:spTree>
    <p:extLst>
      <p:ext uri="{BB962C8B-B14F-4D97-AF65-F5344CB8AC3E}">
        <p14:creationId xmlns:p14="http://schemas.microsoft.com/office/powerpoint/2010/main" val="28097250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DE9775-D0A8-EEC4-9EB4-EEB16967B6A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66EAF1D-3DB1-25C5-C1E9-491967BEA8B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E1738E-9424-145D-3273-D081629F1461}"/>
              </a:ext>
            </a:extLst>
          </p:cNvPr>
          <p:cNvSpPr>
            <a:spLocks noGrp="1"/>
          </p:cNvSpPr>
          <p:nvPr>
            <p:ph type="dt" sz="half" idx="10"/>
          </p:nvPr>
        </p:nvSpPr>
        <p:spPr/>
        <p:txBody>
          <a:bodyPr/>
          <a:lstStyle/>
          <a:p>
            <a:fld id="{E762D253-5843-3947-8602-0EE1BEFA5C67}" type="datetimeFigureOut">
              <a:rPr lang="en-US" smtClean="0"/>
              <a:t>2/18/25</a:t>
            </a:fld>
            <a:endParaRPr lang="en-US"/>
          </a:p>
        </p:txBody>
      </p:sp>
      <p:sp>
        <p:nvSpPr>
          <p:cNvPr id="5" name="Footer Placeholder 4">
            <a:extLst>
              <a:ext uri="{FF2B5EF4-FFF2-40B4-BE49-F238E27FC236}">
                <a16:creationId xmlns:a16="http://schemas.microsoft.com/office/drawing/2014/main" id="{9C612332-403A-83FD-CD40-513226C9CC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6DA9B95-A3FB-17D2-9225-8FDBCE0B52B2}"/>
              </a:ext>
            </a:extLst>
          </p:cNvPr>
          <p:cNvSpPr>
            <a:spLocks noGrp="1"/>
          </p:cNvSpPr>
          <p:nvPr>
            <p:ph type="sldNum" sz="quarter" idx="12"/>
          </p:nvPr>
        </p:nvSpPr>
        <p:spPr/>
        <p:txBody>
          <a:bodyPr/>
          <a:lstStyle/>
          <a:p>
            <a:fld id="{9A2D3B22-0042-8B42-8678-AA43A262C18C}" type="slidenum">
              <a:rPr lang="en-US" smtClean="0"/>
              <a:t>‹#›</a:t>
            </a:fld>
            <a:endParaRPr lang="en-US"/>
          </a:p>
        </p:txBody>
      </p:sp>
    </p:spTree>
    <p:extLst>
      <p:ext uri="{BB962C8B-B14F-4D97-AF65-F5344CB8AC3E}">
        <p14:creationId xmlns:p14="http://schemas.microsoft.com/office/powerpoint/2010/main" val="26941400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B3BD3-E2C0-3315-118C-6814FFDB585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ED17B3C-A174-AF95-65A5-863B14878C68}"/>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CC6CAFC-4734-29BC-904F-26D6EA7EDA16}"/>
              </a:ext>
            </a:extLst>
          </p:cNvPr>
          <p:cNvSpPr>
            <a:spLocks noGrp="1"/>
          </p:cNvSpPr>
          <p:nvPr>
            <p:ph type="dt" sz="half" idx="10"/>
          </p:nvPr>
        </p:nvSpPr>
        <p:spPr/>
        <p:txBody>
          <a:bodyPr/>
          <a:lstStyle/>
          <a:p>
            <a:fld id="{E762D253-5843-3947-8602-0EE1BEFA5C67}" type="datetimeFigureOut">
              <a:rPr lang="en-US" smtClean="0"/>
              <a:t>2/18/25</a:t>
            </a:fld>
            <a:endParaRPr lang="en-US"/>
          </a:p>
        </p:txBody>
      </p:sp>
      <p:sp>
        <p:nvSpPr>
          <p:cNvPr id="5" name="Footer Placeholder 4">
            <a:extLst>
              <a:ext uri="{FF2B5EF4-FFF2-40B4-BE49-F238E27FC236}">
                <a16:creationId xmlns:a16="http://schemas.microsoft.com/office/drawing/2014/main" id="{FB2F78CE-B311-76F4-E6AD-7E6C78CE42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CDD131-652C-04C7-682F-ACBA13557A8D}"/>
              </a:ext>
            </a:extLst>
          </p:cNvPr>
          <p:cNvSpPr>
            <a:spLocks noGrp="1"/>
          </p:cNvSpPr>
          <p:nvPr>
            <p:ph type="sldNum" sz="quarter" idx="12"/>
          </p:nvPr>
        </p:nvSpPr>
        <p:spPr/>
        <p:txBody>
          <a:bodyPr/>
          <a:lstStyle/>
          <a:p>
            <a:fld id="{9A2D3B22-0042-8B42-8678-AA43A262C18C}" type="slidenum">
              <a:rPr lang="en-US" smtClean="0"/>
              <a:t>‹#›</a:t>
            </a:fld>
            <a:endParaRPr lang="en-US"/>
          </a:p>
        </p:txBody>
      </p:sp>
    </p:spTree>
    <p:extLst>
      <p:ext uri="{BB962C8B-B14F-4D97-AF65-F5344CB8AC3E}">
        <p14:creationId xmlns:p14="http://schemas.microsoft.com/office/powerpoint/2010/main" val="5426017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F8795E-3F9C-A647-76C3-491B6EAD2E0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F7EEF10-3C30-81F7-168C-372F764FC4B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A6FAE5E-0BC2-1EF0-FE6D-DD6A513F708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33D7997-A265-0FD7-4FCA-9269C9029C7B}"/>
              </a:ext>
            </a:extLst>
          </p:cNvPr>
          <p:cNvSpPr>
            <a:spLocks noGrp="1"/>
          </p:cNvSpPr>
          <p:nvPr>
            <p:ph type="dt" sz="half" idx="10"/>
          </p:nvPr>
        </p:nvSpPr>
        <p:spPr/>
        <p:txBody>
          <a:bodyPr/>
          <a:lstStyle/>
          <a:p>
            <a:fld id="{E762D253-5843-3947-8602-0EE1BEFA5C67}" type="datetimeFigureOut">
              <a:rPr lang="en-US" smtClean="0"/>
              <a:t>2/18/25</a:t>
            </a:fld>
            <a:endParaRPr lang="en-US"/>
          </a:p>
        </p:txBody>
      </p:sp>
      <p:sp>
        <p:nvSpPr>
          <p:cNvPr id="6" name="Footer Placeholder 5">
            <a:extLst>
              <a:ext uri="{FF2B5EF4-FFF2-40B4-BE49-F238E27FC236}">
                <a16:creationId xmlns:a16="http://schemas.microsoft.com/office/drawing/2014/main" id="{C9598DD9-5253-B023-C44D-70837358E5D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868CE8-C22D-BF2D-6010-1AD3A7E5DDE0}"/>
              </a:ext>
            </a:extLst>
          </p:cNvPr>
          <p:cNvSpPr>
            <a:spLocks noGrp="1"/>
          </p:cNvSpPr>
          <p:nvPr>
            <p:ph type="sldNum" sz="quarter" idx="12"/>
          </p:nvPr>
        </p:nvSpPr>
        <p:spPr/>
        <p:txBody>
          <a:bodyPr/>
          <a:lstStyle/>
          <a:p>
            <a:fld id="{9A2D3B22-0042-8B42-8678-AA43A262C18C}" type="slidenum">
              <a:rPr lang="en-US" smtClean="0"/>
              <a:t>‹#›</a:t>
            </a:fld>
            <a:endParaRPr lang="en-US"/>
          </a:p>
        </p:txBody>
      </p:sp>
    </p:spTree>
    <p:extLst>
      <p:ext uri="{BB962C8B-B14F-4D97-AF65-F5344CB8AC3E}">
        <p14:creationId xmlns:p14="http://schemas.microsoft.com/office/powerpoint/2010/main" val="1614443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36643F-02D7-412A-5621-234EB41798C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08B0881-C193-9E4E-78AF-1A2D73C4DF3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D31394B-DAC9-4FF2-81D2-6E81839AABA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B0D626B-476B-4F51-4A12-26549C36053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5D4C246-9E61-7569-3C49-A59A45822BD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013CBDB-DF34-D908-8D24-22B3EEE9DE16}"/>
              </a:ext>
            </a:extLst>
          </p:cNvPr>
          <p:cNvSpPr>
            <a:spLocks noGrp="1"/>
          </p:cNvSpPr>
          <p:nvPr>
            <p:ph type="dt" sz="half" idx="10"/>
          </p:nvPr>
        </p:nvSpPr>
        <p:spPr/>
        <p:txBody>
          <a:bodyPr/>
          <a:lstStyle/>
          <a:p>
            <a:fld id="{E762D253-5843-3947-8602-0EE1BEFA5C67}" type="datetimeFigureOut">
              <a:rPr lang="en-US" smtClean="0"/>
              <a:t>2/18/25</a:t>
            </a:fld>
            <a:endParaRPr lang="en-US"/>
          </a:p>
        </p:txBody>
      </p:sp>
      <p:sp>
        <p:nvSpPr>
          <p:cNvPr id="8" name="Footer Placeholder 7">
            <a:extLst>
              <a:ext uri="{FF2B5EF4-FFF2-40B4-BE49-F238E27FC236}">
                <a16:creationId xmlns:a16="http://schemas.microsoft.com/office/drawing/2014/main" id="{179AF13B-0F42-CDF6-1141-D48FB77DAE8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E4B03D8-94AD-9BE7-64A6-D99077D33B5E}"/>
              </a:ext>
            </a:extLst>
          </p:cNvPr>
          <p:cNvSpPr>
            <a:spLocks noGrp="1"/>
          </p:cNvSpPr>
          <p:nvPr>
            <p:ph type="sldNum" sz="quarter" idx="12"/>
          </p:nvPr>
        </p:nvSpPr>
        <p:spPr/>
        <p:txBody>
          <a:bodyPr/>
          <a:lstStyle/>
          <a:p>
            <a:fld id="{9A2D3B22-0042-8B42-8678-AA43A262C18C}" type="slidenum">
              <a:rPr lang="en-US" smtClean="0"/>
              <a:t>‹#›</a:t>
            </a:fld>
            <a:endParaRPr lang="en-US"/>
          </a:p>
        </p:txBody>
      </p:sp>
    </p:spTree>
    <p:extLst>
      <p:ext uri="{BB962C8B-B14F-4D97-AF65-F5344CB8AC3E}">
        <p14:creationId xmlns:p14="http://schemas.microsoft.com/office/powerpoint/2010/main" val="27057475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7D53A-6A03-F4BD-64FB-331B515BB7D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30CC262-5040-5832-DC7C-BE6E5A16B39A}"/>
              </a:ext>
            </a:extLst>
          </p:cNvPr>
          <p:cNvSpPr>
            <a:spLocks noGrp="1"/>
          </p:cNvSpPr>
          <p:nvPr>
            <p:ph type="dt" sz="half" idx="10"/>
          </p:nvPr>
        </p:nvSpPr>
        <p:spPr/>
        <p:txBody>
          <a:bodyPr/>
          <a:lstStyle/>
          <a:p>
            <a:fld id="{E762D253-5843-3947-8602-0EE1BEFA5C67}" type="datetimeFigureOut">
              <a:rPr lang="en-US" smtClean="0"/>
              <a:t>2/18/25</a:t>
            </a:fld>
            <a:endParaRPr lang="en-US"/>
          </a:p>
        </p:txBody>
      </p:sp>
      <p:sp>
        <p:nvSpPr>
          <p:cNvPr id="4" name="Footer Placeholder 3">
            <a:extLst>
              <a:ext uri="{FF2B5EF4-FFF2-40B4-BE49-F238E27FC236}">
                <a16:creationId xmlns:a16="http://schemas.microsoft.com/office/drawing/2014/main" id="{E5D2FF26-8D28-DD00-605A-D1BE2C8E0CC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1AF0E6C-9560-1E34-57CA-A0C2CDB0357A}"/>
              </a:ext>
            </a:extLst>
          </p:cNvPr>
          <p:cNvSpPr>
            <a:spLocks noGrp="1"/>
          </p:cNvSpPr>
          <p:nvPr>
            <p:ph type="sldNum" sz="quarter" idx="12"/>
          </p:nvPr>
        </p:nvSpPr>
        <p:spPr/>
        <p:txBody>
          <a:bodyPr/>
          <a:lstStyle/>
          <a:p>
            <a:fld id="{9A2D3B22-0042-8B42-8678-AA43A262C18C}" type="slidenum">
              <a:rPr lang="en-US" smtClean="0"/>
              <a:t>‹#›</a:t>
            </a:fld>
            <a:endParaRPr lang="en-US"/>
          </a:p>
        </p:txBody>
      </p:sp>
    </p:spTree>
    <p:extLst>
      <p:ext uri="{BB962C8B-B14F-4D97-AF65-F5344CB8AC3E}">
        <p14:creationId xmlns:p14="http://schemas.microsoft.com/office/powerpoint/2010/main" val="37385161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CA5E7DC-4E7C-0AA9-961C-675493E88B2F}"/>
              </a:ext>
            </a:extLst>
          </p:cNvPr>
          <p:cNvSpPr>
            <a:spLocks noGrp="1"/>
          </p:cNvSpPr>
          <p:nvPr>
            <p:ph type="dt" sz="half" idx="10"/>
          </p:nvPr>
        </p:nvSpPr>
        <p:spPr/>
        <p:txBody>
          <a:bodyPr/>
          <a:lstStyle/>
          <a:p>
            <a:fld id="{E762D253-5843-3947-8602-0EE1BEFA5C67}" type="datetimeFigureOut">
              <a:rPr lang="en-US" smtClean="0"/>
              <a:t>2/18/25</a:t>
            </a:fld>
            <a:endParaRPr lang="en-US"/>
          </a:p>
        </p:txBody>
      </p:sp>
      <p:sp>
        <p:nvSpPr>
          <p:cNvPr id="3" name="Footer Placeholder 2">
            <a:extLst>
              <a:ext uri="{FF2B5EF4-FFF2-40B4-BE49-F238E27FC236}">
                <a16:creationId xmlns:a16="http://schemas.microsoft.com/office/drawing/2014/main" id="{25D5F3D9-7C82-E63D-6200-42B5A96DC92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AE8AED9-B02E-046C-FD80-6DE48CC5A533}"/>
              </a:ext>
            </a:extLst>
          </p:cNvPr>
          <p:cNvSpPr>
            <a:spLocks noGrp="1"/>
          </p:cNvSpPr>
          <p:nvPr>
            <p:ph type="sldNum" sz="quarter" idx="12"/>
          </p:nvPr>
        </p:nvSpPr>
        <p:spPr/>
        <p:txBody>
          <a:bodyPr/>
          <a:lstStyle/>
          <a:p>
            <a:fld id="{9A2D3B22-0042-8B42-8678-AA43A262C18C}" type="slidenum">
              <a:rPr lang="en-US" smtClean="0"/>
              <a:t>‹#›</a:t>
            </a:fld>
            <a:endParaRPr lang="en-US"/>
          </a:p>
        </p:txBody>
      </p:sp>
    </p:spTree>
    <p:extLst>
      <p:ext uri="{BB962C8B-B14F-4D97-AF65-F5344CB8AC3E}">
        <p14:creationId xmlns:p14="http://schemas.microsoft.com/office/powerpoint/2010/main" val="6622713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BD6A3-18F8-2EE3-974C-3576EDE7B9B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40697BF-9D4F-8A3A-96CA-3776DFA18E7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FDDF604-9130-EA59-7F44-59C2E08AAD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CDF31EB-E7DC-809A-0F91-4AF5605DB563}"/>
              </a:ext>
            </a:extLst>
          </p:cNvPr>
          <p:cNvSpPr>
            <a:spLocks noGrp="1"/>
          </p:cNvSpPr>
          <p:nvPr>
            <p:ph type="dt" sz="half" idx="10"/>
          </p:nvPr>
        </p:nvSpPr>
        <p:spPr/>
        <p:txBody>
          <a:bodyPr/>
          <a:lstStyle/>
          <a:p>
            <a:fld id="{E762D253-5843-3947-8602-0EE1BEFA5C67}" type="datetimeFigureOut">
              <a:rPr lang="en-US" smtClean="0"/>
              <a:t>2/18/25</a:t>
            </a:fld>
            <a:endParaRPr lang="en-US"/>
          </a:p>
        </p:txBody>
      </p:sp>
      <p:sp>
        <p:nvSpPr>
          <p:cNvPr id="6" name="Footer Placeholder 5">
            <a:extLst>
              <a:ext uri="{FF2B5EF4-FFF2-40B4-BE49-F238E27FC236}">
                <a16:creationId xmlns:a16="http://schemas.microsoft.com/office/drawing/2014/main" id="{35DF3B39-474A-5F8A-3290-FE4EC943BA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107E16-89D1-E2F4-C666-B754BCE3F6D1}"/>
              </a:ext>
            </a:extLst>
          </p:cNvPr>
          <p:cNvSpPr>
            <a:spLocks noGrp="1"/>
          </p:cNvSpPr>
          <p:nvPr>
            <p:ph type="sldNum" sz="quarter" idx="12"/>
          </p:nvPr>
        </p:nvSpPr>
        <p:spPr/>
        <p:txBody>
          <a:bodyPr/>
          <a:lstStyle/>
          <a:p>
            <a:fld id="{9A2D3B22-0042-8B42-8678-AA43A262C18C}" type="slidenum">
              <a:rPr lang="en-US" smtClean="0"/>
              <a:t>‹#›</a:t>
            </a:fld>
            <a:endParaRPr lang="en-US"/>
          </a:p>
        </p:txBody>
      </p:sp>
    </p:spTree>
    <p:extLst>
      <p:ext uri="{BB962C8B-B14F-4D97-AF65-F5344CB8AC3E}">
        <p14:creationId xmlns:p14="http://schemas.microsoft.com/office/powerpoint/2010/main" val="9621046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CC39D-2503-41C5-A9BA-48D9F6EF941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31E6F98-C3F2-D797-1A3E-B3FF29C477D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A7C1412-7430-AFCB-150C-F28A22BF63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70DD55B-C665-314B-113B-D401D2E728FB}"/>
              </a:ext>
            </a:extLst>
          </p:cNvPr>
          <p:cNvSpPr>
            <a:spLocks noGrp="1"/>
          </p:cNvSpPr>
          <p:nvPr>
            <p:ph type="dt" sz="half" idx="10"/>
          </p:nvPr>
        </p:nvSpPr>
        <p:spPr/>
        <p:txBody>
          <a:bodyPr/>
          <a:lstStyle/>
          <a:p>
            <a:fld id="{E762D253-5843-3947-8602-0EE1BEFA5C67}" type="datetimeFigureOut">
              <a:rPr lang="en-US" smtClean="0"/>
              <a:t>2/18/25</a:t>
            </a:fld>
            <a:endParaRPr lang="en-US"/>
          </a:p>
        </p:txBody>
      </p:sp>
      <p:sp>
        <p:nvSpPr>
          <p:cNvPr id="6" name="Footer Placeholder 5">
            <a:extLst>
              <a:ext uri="{FF2B5EF4-FFF2-40B4-BE49-F238E27FC236}">
                <a16:creationId xmlns:a16="http://schemas.microsoft.com/office/drawing/2014/main" id="{921447F2-2BCC-36CF-1EF0-4AF9CC5879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D53586E-3801-80CC-D035-F9C594291663}"/>
              </a:ext>
            </a:extLst>
          </p:cNvPr>
          <p:cNvSpPr>
            <a:spLocks noGrp="1"/>
          </p:cNvSpPr>
          <p:nvPr>
            <p:ph type="sldNum" sz="quarter" idx="12"/>
          </p:nvPr>
        </p:nvSpPr>
        <p:spPr/>
        <p:txBody>
          <a:bodyPr/>
          <a:lstStyle/>
          <a:p>
            <a:fld id="{9A2D3B22-0042-8B42-8678-AA43A262C18C}" type="slidenum">
              <a:rPr lang="en-US" smtClean="0"/>
              <a:t>‹#›</a:t>
            </a:fld>
            <a:endParaRPr lang="en-US"/>
          </a:p>
        </p:txBody>
      </p:sp>
    </p:spTree>
    <p:extLst>
      <p:ext uri="{BB962C8B-B14F-4D97-AF65-F5344CB8AC3E}">
        <p14:creationId xmlns:p14="http://schemas.microsoft.com/office/powerpoint/2010/main" val="24629984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DD83096-32DE-7213-F6BA-4506B468DFB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9ABC980-55B3-7249-D72D-E2159BDE2EC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804550-320C-5492-01AF-B81E4527589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E762D253-5843-3947-8602-0EE1BEFA5C67}" type="datetimeFigureOut">
              <a:rPr lang="en-US" smtClean="0"/>
              <a:t>2/18/25</a:t>
            </a:fld>
            <a:endParaRPr lang="en-US"/>
          </a:p>
        </p:txBody>
      </p:sp>
      <p:sp>
        <p:nvSpPr>
          <p:cNvPr id="5" name="Footer Placeholder 4">
            <a:extLst>
              <a:ext uri="{FF2B5EF4-FFF2-40B4-BE49-F238E27FC236}">
                <a16:creationId xmlns:a16="http://schemas.microsoft.com/office/drawing/2014/main" id="{6736E600-902B-740B-B2BC-0759C4E259F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r>
              <a:rPr lang="en-US" b="1" dirty="0"/>
              <a:t>https://</a:t>
            </a:r>
            <a:r>
              <a:rPr lang="en-US" b="1" dirty="0" err="1"/>
              <a:t>github.com</a:t>
            </a:r>
            <a:r>
              <a:rPr lang="en-US" b="1" dirty="0"/>
              <a:t>/</a:t>
            </a:r>
            <a:r>
              <a:rPr lang="en-US" b="1" dirty="0" err="1"/>
              <a:t>crankingai</a:t>
            </a:r>
            <a:r>
              <a:rPr lang="en-US" b="1" dirty="0"/>
              <a:t>/</a:t>
            </a:r>
            <a:r>
              <a:rPr lang="en-US" b="1" dirty="0" err="1"/>
              <a:t>abriefhistoryofai</a:t>
            </a:r>
            <a:endParaRPr lang="en-US" dirty="0"/>
          </a:p>
        </p:txBody>
      </p:sp>
      <p:sp>
        <p:nvSpPr>
          <p:cNvPr id="6" name="Slide Number Placeholder 5">
            <a:extLst>
              <a:ext uri="{FF2B5EF4-FFF2-40B4-BE49-F238E27FC236}">
                <a16:creationId xmlns:a16="http://schemas.microsoft.com/office/drawing/2014/main" id="{43E1F5D9-51FB-92F2-DDDC-14C179377BD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9A2D3B22-0042-8B42-8678-AA43A262C18C}" type="slidenum">
              <a:rPr lang="en-US" smtClean="0"/>
              <a:t>‹#›</a:t>
            </a:fld>
            <a:endParaRPr lang="en-US"/>
          </a:p>
        </p:txBody>
      </p:sp>
    </p:spTree>
    <p:extLst>
      <p:ext uri="{BB962C8B-B14F-4D97-AF65-F5344CB8AC3E}">
        <p14:creationId xmlns:p14="http://schemas.microsoft.com/office/powerpoint/2010/main" val="16076123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EA02C7-E880-A668-90B2-501BF720AA54}"/>
              </a:ext>
            </a:extLst>
          </p:cNvPr>
          <p:cNvSpPr>
            <a:spLocks noGrp="1"/>
          </p:cNvSpPr>
          <p:nvPr>
            <p:ph type="ctrTitle"/>
          </p:nvPr>
        </p:nvSpPr>
        <p:spPr>
          <a:xfrm>
            <a:off x="2067319" y="130629"/>
            <a:ext cx="9144000" cy="1534206"/>
          </a:xfrm>
        </p:spPr>
        <p:txBody>
          <a:bodyPr/>
          <a:lstStyle/>
          <a:p>
            <a:r>
              <a:rPr lang="en-US" b="1" dirty="0">
                <a:latin typeface="Avenir Black" panose="02000503020000020003" pitchFamily="2" charset="0"/>
              </a:rPr>
              <a:t>A Brief History of AI</a:t>
            </a:r>
          </a:p>
        </p:txBody>
      </p:sp>
      <p:sp>
        <p:nvSpPr>
          <p:cNvPr id="3" name="Subtitle 2">
            <a:extLst>
              <a:ext uri="{FF2B5EF4-FFF2-40B4-BE49-F238E27FC236}">
                <a16:creationId xmlns:a16="http://schemas.microsoft.com/office/drawing/2014/main" id="{5DA9A8B1-FAB2-C6B6-B179-857B862E8F2C}"/>
              </a:ext>
            </a:extLst>
          </p:cNvPr>
          <p:cNvSpPr>
            <a:spLocks noGrp="1"/>
          </p:cNvSpPr>
          <p:nvPr>
            <p:ph type="subTitle" idx="1"/>
          </p:nvPr>
        </p:nvSpPr>
        <p:spPr>
          <a:xfrm>
            <a:off x="2067319" y="1691594"/>
            <a:ext cx="9144000" cy="439123"/>
          </a:xfrm>
        </p:spPr>
        <p:txBody>
          <a:bodyPr/>
          <a:lstStyle/>
          <a:p>
            <a:r>
              <a:rPr lang="en-US" dirty="0"/>
              <a:t>Yeah, I know, this is a REALLY brief history.</a:t>
            </a:r>
          </a:p>
          <a:p>
            <a:endParaRPr lang="en-US" dirty="0"/>
          </a:p>
          <a:p>
            <a:endParaRPr lang="en-US" dirty="0"/>
          </a:p>
        </p:txBody>
      </p:sp>
      <p:pic>
        <p:nvPicPr>
          <p:cNvPr id="4" name="Picture 3">
            <a:extLst>
              <a:ext uri="{FF2B5EF4-FFF2-40B4-BE49-F238E27FC236}">
                <a16:creationId xmlns:a16="http://schemas.microsoft.com/office/drawing/2014/main" id="{7037CF57-E812-41C2-513A-7BA652CE43AA}"/>
              </a:ext>
            </a:extLst>
          </p:cNvPr>
          <p:cNvPicPr>
            <a:picLocks noChangeAspect="1"/>
          </p:cNvPicPr>
          <p:nvPr/>
        </p:nvPicPr>
        <p:blipFill>
          <a:blip r:embed="rId3"/>
          <a:stretch>
            <a:fillRect/>
          </a:stretch>
        </p:blipFill>
        <p:spPr>
          <a:xfrm>
            <a:off x="847487" y="4552990"/>
            <a:ext cx="2090057" cy="2699657"/>
          </a:xfrm>
          <a:prstGeom prst="rect">
            <a:avLst/>
          </a:prstGeom>
        </p:spPr>
      </p:pic>
      <p:sp>
        <p:nvSpPr>
          <p:cNvPr id="6" name="Rounded Rectangle 5">
            <a:extLst>
              <a:ext uri="{FF2B5EF4-FFF2-40B4-BE49-F238E27FC236}">
                <a16:creationId xmlns:a16="http://schemas.microsoft.com/office/drawing/2014/main" id="{3700EE83-1A74-0C6B-1B15-8B6CDB5C6D2F}"/>
              </a:ext>
            </a:extLst>
          </p:cNvPr>
          <p:cNvSpPr/>
          <p:nvPr/>
        </p:nvSpPr>
        <p:spPr>
          <a:xfrm rot="16200000">
            <a:off x="-1175617" y="4783026"/>
            <a:ext cx="3237153" cy="65971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a:t>/in/</a:t>
            </a:r>
            <a:r>
              <a:rPr lang="en-US" sz="3200" dirty="0" err="1"/>
              <a:t>billwilder</a:t>
            </a:r>
            <a:endParaRPr lang="en-US" sz="3200" dirty="0"/>
          </a:p>
        </p:txBody>
      </p:sp>
      <p:grpSp>
        <p:nvGrpSpPr>
          <p:cNvPr id="7" name="Group 6">
            <a:extLst>
              <a:ext uri="{FF2B5EF4-FFF2-40B4-BE49-F238E27FC236}">
                <a16:creationId xmlns:a16="http://schemas.microsoft.com/office/drawing/2014/main" id="{2AD6FA92-6DD1-5313-A003-E093668A199D}"/>
              </a:ext>
            </a:extLst>
          </p:cNvPr>
          <p:cNvGrpSpPr/>
          <p:nvPr/>
        </p:nvGrpSpPr>
        <p:grpSpPr>
          <a:xfrm>
            <a:off x="6767430" y="3467328"/>
            <a:ext cx="5213900" cy="3037349"/>
            <a:chOff x="1311612" y="1734732"/>
            <a:chExt cx="7003387" cy="4567426"/>
          </a:xfrm>
        </p:grpSpPr>
        <p:sp>
          <p:nvSpPr>
            <p:cNvPr id="8" name="Rounded Rectangle 7">
              <a:extLst>
                <a:ext uri="{FF2B5EF4-FFF2-40B4-BE49-F238E27FC236}">
                  <a16:creationId xmlns:a16="http://schemas.microsoft.com/office/drawing/2014/main" id="{6701D3DE-C208-D83D-6F09-9EC589F18DBD}"/>
                </a:ext>
              </a:extLst>
            </p:cNvPr>
            <p:cNvSpPr/>
            <p:nvPr/>
          </p:nvSpPr>
          <p:spPr>
            <a:xfrm>
              <a:off x="1311612" y="1734732"/>
              <a:ext cx="7003387" cy="4567426"/>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Verdana" panose="020B0604030504040204" pitchFamily="34" charset="0"/>
              </a:endParaRPr>
            </a:p>
          </p:txBody>
        </p:sp>
        <p:sp>
          <p:nvSpPr>
            <p:cNvPr id="9" name="Rectangle 8">
              <a:extLst>
                <a:ext uri="{FF2B5EF4-FFF2-40B4-BE49-F238E27FC236}">
                  <a16:creationId xmlns:a16="http://schemas.microsoft.com/office/drawing/2014/main" id="{7A6DF8CC-9502-6C3B-B555-705EF5DB4D0B}"/>
                </a:ext>
              </a:extLst>
            </p:cNvPr>
            <p:cNvSpPr/>
            <p:nvPr/>
          </p:nvSpPr>
          <p:spPr>
            <a:xfrm>
              <a:off x="2599019" y="1888244"/>
              <a:ext cx="4428578" cy="1515557"/>
            </a:xfrm>
            <a:prstGeom prst="rect">
              <a:avLst/>
            </a:prstGeom>
            <a:noFill/>
          </p:spPr>
          <p:txBody>
            <a:bodyPr wrap="square" lIns="91440" tIns="45720" rIns="91440" bIns="45720">
              <a:spAutoFit/>
            </a:bodyPr>
            <a:lstStyle/>
            <a:p>
              <a:pPr algn="ctr"/>
              <a:r>
                <a:rPr 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Verdana" panose="020B0604030504040204" pitchFamily="34" charset="0"/>
                </a:rPr>
                <a:t>HELLO</a:t>
              </a:r>
            </a:p>
            <a:p>
              <a:pPr algn="ctr"/>
              <a:r>
                <a:rPr 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Verdana" panose="020B0604030504040204" pitchFamily="34" charset="0"/>
                </a:rPr>
                <a:t>my name is</a:t>
              </a:r>
            </a:p>
          </p:txBody>
        </p:sp>
        <p:sp>
          <p:nvSpPr>
            <p:cNvPr id="10" name="Rectangle 9">
              <a:extLst>
                <a:ext uri="{FF2B5EF4-FFF2-40B4-BE49-F238E27FC236}">
                  <a16:creationId xmlns:a16="http://schemas.microsoft.com/office/drawing/2014/main" id="{FF305286-7A46-B9FF-7736-D4F020B9D53E}"/>
                </a:ext>
              </a:extLst>
            </p:cNvPr>
            <p:cNvSpPr/>
            <p:nvPr/>
          </p:nvSpPr>
          <p:spPr>
            <a:xfrm>
              <a:off x="1616107" y="3561698"/>
              <a:ext cx="6394396" cy="243596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Verdana" panose="020B0604030504040204" pitchFamily="34" charset="0"/>
              </a:endParaRPr>
            </a:p>
          </p:txBody>
        </p:sp>
        <p:sp>
          <p:nvSpPr>
            <p:cNvPr id="11" name="TextBox 10">
              <a:extLst>
                <a:ext uri="{FF2B5EF4-FFF2-40B4-BE49-F238E27FC236}">
                  <a16:creationId xmlns:a16="http://schemas.microsoft.com/office/drawing/2014/main" id="{6A2037A8-2D51-28FA-1EFC-D036ED767AEE}"/>
                </a:ext>
              </a:extLst>
            </p:cNvPr>
            <p:cNvSpPr txBox="1"/>
            <p:nvPr/>
          </p:nvSpPr>
          <p:spPr>
            <a:xfrm>
              <a:off x="1879726" y="3696692"/>
              <a:ext cx="5785411" cy="2195611"/>
            </a:xfrm>
            <a:prstGeom prst="rect">
              <a:avLst/>
            </a:prstGeom>
            <a:noFill/>
          </p:spPr>
          <p:txBody>
            <a:bodyPr wrap="square" rtlCol="0" anchor="ctr">
              <a:spAutoFit/>
            </a:bodyPr>
            <a:lstStyle/>
            <a:p>
              <a:pPr algn="ctr"/>
              <a:r>
                <a:rPr lang="en-US" sz="6000" dirty="0">
                  <a:solidFill>
                    <a:schemeClr val="tx2"/>
                  </a:solidFill>
                  <a:latin typeface="Script MT Bold" pitchFamily="66" charset="0"/>
                </a:rPr>
                <a:t>Bill </a:t>
              </a:r>
            </a:p>
          </p:txBody>
        </p:sp>
      </p:grpSp>
      <p:pic>
        <p:nvPicPr>
          <p:cNvPr id="12" name="Picture 11">
            <a:extLst>
              <a:ext uri="{FF2B5EF4-FFF2-40B4-BE49-F238E27FC236}">
                <a16:creationId xmlns:a16="http://schemas.microsoft.com/office/drawing/2014/main" id="{CA1EC465-67EE-42F8-CF1E-BA95709BF3CE}"/>
              </a:ext>
            </a:extLst>
          </p:cNvPr>
          <p:cNvPicPr>
            <a:picLocks noChangeAspect="1"/>
          </p:cNvPicPr>
          <p:nvPr/>
        </p:nvPicPr>
        <p:blipFill>
          <a:blip r:embed="rId4"/>
          <a:stretch>
            <a:fillRect/>
          </a:stretch>
        </p:blipFill>
        <p:spPr>
          <a:xfrm>
            <a:off x="3205340" y="4685438"/>
            <a:ext cx="1819729" cy="1819729"/>
          </a:xfrm>
          <a:prstGeom prst="rect">
            <a:avLst/>
          </a:prstGeom>
        </p:spPr>
      </p:pic>
      <p:sp>
        <p:nvSpPr>
          <p:cNvPr id="13" name="Rounded Rectangle 12">
            <a:extLst>
              <a:ext uri="{FF2B5EF4-FFF2-40B4-BE49-F238E27FC236}">
                <a16:creationId xmlns:a16="http://schemas.microsoft.com/office/drawing/2014/main" id="{28AE9189-E438-8977-CD9B-E24ED7B1A8A4}"/>
              </a:ext>
            </a:extLst>
          </p:cNvPr>
          <p:cNvSpPr/>
          <p:nvPr/>
        </p:nvSpPr>
        <p:spPr>
          <a:xfrm rot="5400000">
            <a:off x="3805995" y="4783028"/>
            <a:ext cx="3237150" cy="65971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a:t>@</a:t>
            </a:r>
            <a:r>
              <a:rPr lang="en-US" sz="3200" dirty="0" err="1"/>
              <a:t>codingoutloud</a:t>
            </a:r>
            <a:endParaRPr lang="en-US" sz="3200" dirty="0"/>
          </a:p>
        </p:txBody>
      </p:sp>
      <p:sp>
        <p:nvSpPr>
          <p:cNvPr id="15" name="TextBox 14">
            <a:extLst>
              <a:ext uri="{FF2B5EF4-FFF2-40B4-BE49-F238E27FC236}">
                <a16:creationId xmlns:a16="http://schemas.microsoft.com/office/drawing/2014/main" id="{711C4CE4-05C4-7FB9-0D8F-7D847C35649F}"/>
              </a:ext>
            </a:extLst>
          </p:cNvPr>
          <p:cNvSpPr txBox="1"/>
          <p:nvPr/>
        </p:nvSpPr>
        <p:spPr>
          <a:xfrm>
            <a:off x="2555136" y="2333210"/>
            <a:ext cx="8168367" cy="523220"/>
          </a:xfrm>
          <a:prstGeom prst="rect">
            <a:avLst/>
          </a:prstGeom>
          <a:noFill/>
        </p:spPr>
        <p:txBody>
          <a:bodyPr wrap="square">
            <a:spAutoFit/>
          </a:bodyPr>
          <a:lstStyle/>
          <a:p>
            <a:pPr algn="ctr"/>
            <a:r>
              <a:rPr lang="en-US" sz="2800" b="1" dirty="0" err="1"/>
              <a:t>github.com</a:t>
            </a:r>
            <a:r>
              <a:rPr lang="en-US" sz="2800" b="1" dirty="0"/>
              <a:t>/</a:t>
            </a:r>
            <a:r>
              <a:rPr lang="en-US" sz="2800" b="1" dirty="0" err="1"/>
              <a:t>crankingai</a:t>
            </a:r>
            <a:r>
              <a:rPr lang="en-US" sz="2800" b="1" dirty="0"/>
              <a:t>/</a:t>
            </a:r>
            <a:r>
              <a:rPr lang="en-US" sz="2800" b="1" dirty="0" err="1"/>
              <a:t>abriefhistoryofai</a:t>
            </a:r>
            <a:endParaRPr lang="en-US" sz="2800" dirty="0"/>
          </a:p>
        </p:txBody>
      </p:sp>
      <p:sp>
        <p:nvSpPr>
          <p:cNvPr id="16" name="TextBox 15">
            <a:extLst>
              <a:ext uri="{FF2B5EF4-FFF2-40B4-BE49-F238E27FC236}">
                <a16:creationId xmlns:a16="http://schemas.microsoft.com/office/drawing/2014/main" id="{A9D9402B-EDC7-7C39-672F-781821DF275A}"/>
              </a:ext>
            </a:extLst>
          </p:cNvPr>
          <p:cNvSpPr txBox="1"/>
          <p:nvPr/>
        </p:nvSpPr>
        <p:spPr>
          <a:xfrm>
            <a:off x="7033532" y="6492874"/>
            <a:ext cx="5158468" cy="369332"/>
          </a:xfrm>
          <a:prstGeom prst="rect">
            <a:avLst/>
          </a:prstGeom>
          <a:noFill/>
        </p:spPr>
        <p:txBody>
          <a:bodyPr wrap="square">
            <a:spAutoFit/>
          </a:bodyPr>
          <a:lstStyle/>
          <a:p>
            <a:pPr algn="ctr"/>
            <a:r>
              <a:rPr lang="en-US" sz="1800" dirty="0"/>
              <a:t>https://</a:t>
            </a:r>
            <a:r>
              <a:rPr lang="en-US" sz="1800" dirty="0" err="1"/>
              <a:t>github.com</a:t>
            </a:r>
            <a:r>
              <a:rPr lang="en-US" sz="1800" dirty="0"/>
              <a:t>/</a:t>
            </a:r>
            <a:r>
              <a:rPr lang="en-US" sz="1800" b="1" dirty="0" err="1"/>
              <a:t>crankingai</a:t>
            </a:r>
            <a:r>
              <a:rPr lang="en-US" sz="1800" dirty="0"/>
              <a:t>/</a:t>
            </a:r>
            <a:r>
              <a:rPr lang="en-US" sz="1800" dirty="0" err="1"/>
              <a:t>abriefhistoryofai</a:t>
            </a:r>
            <a:endParaRPr lang="en-US" sz="1800" dirty="0"/>
          </a:p>
        </p:txBody>
      </p:sp>
    </p:spTree>
    <p:extLst>
      <p:ext uri="{BB962C8B-B14F-4D97-AF65-F5344CB8AC3E}">
        <p14:creationId xmlns:p14="http://schemas.microsoft.com/office/powerpoint/2010/main" val="39458810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CF165C-0962-5EA3-DAF0-B5D571BCADBF}"/>
              </a:ext>
            </a:extLst>
          </p:cNvPr>
          <p:cNvSpPr>
            <a:spLocks noGrp="1"/>
          </p:cNvSpPr>
          <p:nvPr>
            <p:ph type="title"/>
          </p:nvPr>
        </p:nvSpPr>
        <p:spPr/>
        <p:txBody>
          <a:bodyPr/>
          <a:lstStyle/>
          <a:p>
            <a:r>
              <a:rPr lang="en-US" dirty="0"/>
              <a:t>A Brief History of Artificial Intelligence</a:t>
            </a:r>
          </a:p>
        </p:txBody>
      </p:sp>
      <p:sp>
        <p:nvSpPr>
          <p:cNvPr id="3" name="Content Placeholder 2">
            <a:extLst>
              <a:ext uri="{FF2B5EF4-FFF2-40B4-BE49-F238E27FC236}">
                <a16:creationId xmlns:a16="http://schemas.microsoft.com/office/drawing/2014/main" id="{DFBC42F2-FF65-C046-BA43-73A10E90A298}"/>
              </a:ext>
            </a:extLst>
          </p:cNvPr>
          <p:cNvSpPr>
            <a:spLocks noGrp="1"/>
          </p:cNvSpPr>
          <p:nvPr>
            <p:ph idx="1"/>
          </p:nvPr>
        </p:nvSpPr>
        <p:spPr/>
        <p:txBody>
          <a:bodyPr>
            <a:normAutofit/>
          </a:bodyPr>
          <a:lstStyle/>
          <a:p>
            <a:pPr marL="514350" indent="-514350">
              <a:buFont typeface="+mj-lt"/>
              <a:buAutoNum type="arabicPeriod"/>
            </a:pPr>
            <a:r>
              <a:rPr lang="en-US" dirty="0"/>
              <a:t>1950s – term coined</a:t>
            </a:r>
          </a:p>
          <a:p>
            <a:pPr marL="514350" indent="-514350">
              <a:buFont typeface="+mj-lt"/>
              <a:buAutoNum type="arabicPeriod"/>
            </a:pPr>
            <a:r>
              <a:rPr lang="en-US" dirty="0"/>
              <a:t>Next ~half-century – little progress</a:t>
            </a:r>
          </a:p>
          <a:p>
            <a:pPr marL="514350" indent="-514350">
              <a:buFont typeface="+mj-lt"/>
              <a:buAutoNum type="arabicPeriod"/>
            </a:pPr>
            <a:r>
              <a:rPr lang="en-US" dirty="0"/>
              <a:t>Early 2000s – shift from languages/code (Lisp, Scheme, hand-coded Expert Systems) </a:t>
            </a:r>
            <a:r>
              <a:rPr lang="en-US" dirty="0">
                <a:sym typeface="Wingdings" pitchFamily="2" charset="2"/>
              </a:rPr>
              <a:t> </a:t>
            </a:r>
            <a:r>
              <a:rPr lang="en-US" dirty="0"/>
              <a:t>to data (Machine Learning)</a:t>
            </a:r>
          </a:p>
          <a:p>
            <a:pPr marL="514350" indent="-514350">
              <a:buFont typeface="+mj-lt"/>
              <a:buAutoNum type="arabicPeriod"/>
            </a:pPr>
            <a:r>
              <a:rPr lang="en-US" dirty="0"/>
              <a:t>Machine Learning, a subset of AI field, gives rise to Neural Networks, which give rise to the Large Language Model (LLM) and Generative AI</a:t>
            </a:r>
          </a:p>
          <a:p>
            <a:pPr marL="514350" indent="-514350">
              <a:buFont typeface="+mj-lt"/>
              <a:buAutoNum type="arabicPeriod"/>
            </a:pPr>
            <a:r>
              <a:rPr lang="en-US" dirty="0"/>
              <a:t>ChatGPT in Nov 2022</a:t>
            </a:r>
          </a:p>
          <a:p>
            <a:endParaRPr lang="en-US" dirty="0"/>
          </a:p>
        </p:txBody>
      </p:sp>
      <p:sp>
        <p:nvSpPr>
          <p:cNvPr id="5" name="TextBox 4">
            <a:extLst>
              <a:ext uri="{FF2B5EF4-FFF2-40B4-BE49-F238E27FC236}">
                <a16:creationId xmlns:a16="http://schemas.microsoft.com/office/drawing/2014/main" id="{B6FD476D-8E86-A36B-0DE0-ED99B7D50B82}"/>
              </a:ext>
            </a:extLst>
          </p:cNvPr>
          <p:cNvSpPr txBox="1"/>
          <p:nvPr/>
        </p:nvSpPr>
        <p:spPr>
          <a:xfrm>
            <a:off x="7033532" y="6492874"/>
            <a:ext cx="5158468" cy="369332"/>
          </a:xfrm>
          <a:prstGeom prst="rect">
            <a:avLst/>
          </a:prstGeom>
          <a:noFill/>
        </p:spPr>
        <p:txBody>
          <a:bodyPr wrap="square">
            <a:spAutoFit/>
          </a:bodyPr>
          <a:lstStyle/>
          <a:p>
            <a:pPr algn="ctr"/>
            <a:r>
              <a:rPr lang="en-US" sz="1800" dirty="0"/>
              <a:t>https://</a:t>
            </a:r>
            <a:r>
              <a:rPr lang="en-US" sz="1800" dirty="0" err="1"/>
              <a:t>github.com</a:t>
            </a:r>
            <a:r>
              <a:rPr lang="en-US" sz="1800" dirty="0"/>
              <a:t>/</a:t>
            </a:r>
            <a:r>
              <a:rPr lang="en-US" sz="1800" b="1" dirty="0" err="1"/>
              <a:t>crankingai</a:t>
            </a:r>
            <a:r>
              <a:rPr lang="en-US" sz="1800" dirty="0"/>
              <a:t>/</a:t>
            </a:r>
            <a:r>
              <a:rPr lang="en-US" sz="1800" dirty="0" err="1"/>
              <a:t>abriefhistoryofai</a:t>
            </a:r>
            <a:endParaRPr lang="en-US" sz="1800" dirty="0"/>
          </a:p>
        </p:txBody>
      </p:sp>
    </p:spTree>
    <p:extLst>
      <p:ext uri="{BB962C8B-B14F-4D97-AF65-F5344CB8AC3E}">
        <p14:creationId xmlns:p14="http://schemas.microsoft.com/office/powerpoint/2010/main" val="8343971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5EB077-F769-1932-0967-26C311E85AB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DDC2235-B787-E9DC-42D5-414020D9BF47}"/>
              </a:ext>
            </a:extLst>
          </p:cNvPr>
          <p:cNvSpPr>
            <a:spLocks noGrp="1"/>
          </p:cNvSpPr>
          <p:nvPr>
            <p:ph idx="1"/>
          </p:nvPr>
        </p:nvSpPr>
        <p:spPr/>
        <p:txBody>
          <a:bodyPr/>
          <a:lstStyle/>
          <a:p>
            <a:endParaRPr lang="en-US"/>
          </a:p>
        </p:txBody>
      </p:sp>
      <p:sp>
        <p:nvSpPr>
          <p:cNvPr id="4" name="Rectangle 3">
            <a:extLst>
              <a:ext uri="{FF2B5EF4-FFF2-40B4-BE49-F238E27FC236}">
                <a16:creationId xmlns:a16="http://schemas.microsoft.com/office/drawing/2014/main" id="{C4021BBA-4A2D-034C-A451-285877CE0221}"/>
              </a:ext>
            </a:extLst>
          </p:cNvPr>
          <p:cNvSpPr/>
          <p:nvPr/>
        </p:nvSpPr>
        <p:spPr>
          <a:xfrm>
            <a:off x="3982825" y="2967335"/>
            <a:ext cx="4226350" cy="923330"/>
          </a:xfrm>
          <a:prstGeom prst="rect">
            <a:avLst/>
          </a:prstGeom>
          <a:noFill/>
        </p:spPr>
        <p:txBody>
          <a:bodyPr wrap="none" lIns="91440" tIns="45720" rIns="91440" bIns="45720">
            <a:spAutoFit/>
          </a:bodyPr>
          <a:lstStyle/>
          <a:p>
            <a:pPr algn="ctr"/>
            <a:r>
              <a:rPr lang="en-US" sz="54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Your text here</a:t>
            </a:r>
          </a:p>
        </p:txBody>
      </p:sp>
      <p:sp>
        <p:nvSpPr>
          <p:cNvPr id="5" name="Rounded Rectangle 4">
            <a:extLst>
              <a:ext uri="{FF2B5EF4-FFF2-40B4-BE49-F238E27FC236}">
                <a16:creationId xmlns:a16="http://schemas.microsoft.com/office/drawing/2014/main" id="{B4846FAD-E8ED-4ADB-F0DF-DDE8F4433BDA}"/>
              </a:ext>
            </a:extLst>
          </p:cNvPr>
          <p:cNvSpPr/>
          <p:nvPr/>
        </p:nvSpPr>
        <p:spPr>
          <a:xfrm>
            <a:off x="0" y="14990"/>
            <a:ext cx="12192000" cy="684301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r>
              <a:rPr lang="en-US" sz="3600" dirty="0">
                <a:latin typeface="Verdana" panose="020B0604030504040204" pitchFamily="34" charset="0"/>
                <a:ea typeface="Verdana" panose="020B0604030504040204" pitchFamily="34" charset="0"/>
                <a:cs typeface="Verdana" panose="020B0604030504040204" pitchFamily="34" charset="0"/>
              </a:rPr>
              <a:t>Traditional AI (1950s)</a:t>
            </a:r>
          </a:p>
        </p:txBody>
      </p:sp>
      <p:sp>
        <p:nvSpPr>
          <p:cNvPr id="6" name="Rounded Rectangle 5">
            <a:extLst>
              <a:ext uri="{FF2B5EF4-FFF2-40B4-BE49-F238E27FC236}">
                <a16:creationId xmlns:a16="http://schemas.microsoft.com/office/drawing/2014/main" id="{8E3B33E9-E2AB-239E-631F-551052A00812}"/>
              </a:ext>
            </a:extLst>
          </p:cNvPr>
          <p:cNvSpPr/>
          <p:nvPr/>
        </p:nvSpPr>
        <p:spPr>
          <a:xfrm>
            <a:off x="1557131" y="1451113"/>
            <a:ext cx="9236765" cy="5132214"/>
          </a:xfrm>
          <a:prstGeom prst="roundRect">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r>
              <a:rPr lang="en-US" sz="3600" dirty="0">
                <a:latin typeface="Verdana" panose="020B0604030504040204" pitchFamily="34" charset="0"/>
                <a:ea typeface="Verdana" panose="020B0604030504040204" pitchFamily="34" charset="0"/>
                <a:cs typeface="Verdana" panose="020B0604030504040204" pitchFamily="34" charset="0"/>
              </a:rPr>
              <a:t>Machine Learning (2000s)</a:t>
            </a:r>
          </a:p>
        </p:txBody>
      </p:sp>
      <p:sp>
        <p:nvSpPr>
          <p:cNvPr id="7" name="Rounded Rectangle 6">
            <a:extLst>
              <a:ext uri="{FF2B5EF4-FFF2-40B4-BE49-F238E27FC236}">
                <a16:creationId xmlns:a16="http://schemas.microsoft.com/office/drawing/2014/main" id="{367F0D94-8C14-3D4A-7FA5-6E079D2DFEB8}"/>
              </a:ext>
            </a:extLst>
          </p:cNvPr>
          <p:cNvSpPr/>
          <p:nvPr/>
        </p:nvSpPr>
        <p:spPr>
          <a:xfrm>
            <a:off x="2405270" y="3429000"/>
            <a:ext cx="8229599" cy="2882899"/>
          </a:xfrm>
          <a:prstGeom prst="round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r>
              <a:rPr lang="en-US" sz="3600" dirty="0">
                <a:latin typeface="Verdana" panose="020B0604030504040204" pitchFamily="34" charset="0"/>
                <a:ea typeface="Verdana" panose="020B0604030504040204" pitchFamily="34" charset="0"/>
                <a:cs typeface="Verdana" panose="020B0604030504040204" pitchFamily="34" charset="0"/>
              </a:rPr>
              <a:t>Generative AI &amp; LLMs (2022)</a:t>
            </a:r>
          </a:p>
        </p:txBody>
      </p:sp>
      <p:pic>
        <p:nvPicPr>
          <p:cNvPr id="8" name="Picture 7">
            <a:extLst>
              <a:ext uri="{FF2B5EF4-FFF2-40B4-BE49-F238E27FC236}">
                <a16:creationId xmlns:a16="http://schemas.microsoft.com/office/drawing/2014/main" id="{EF2E4B35-48CA-8C88-E48C-62E557A4532F}"/>
              </a:ext>
            </a:extLst>
          </p:cNvPr>
          <p:cNvPicPr>
            <a:picLocks noChangeAspect="1"/>
          </p:cNvPicPr>
          <p:nvPr/>
        </p:nvPicPr>
        <p:blipFill>
          <a:blip r:embed="rId3"/>
          <a:stretch>
            <a:fillRect/>
          </a:stretch>
        </p:blipFill>
        <p:spPr>
          <a:xfrm>
            <a:off x="7633251" y="4457929"/>
            <a:ext cx="2594241" cy="1719033"/>
          </a:xfrm>
          <a:prstGeom prst="rect">
            <a:avLst/>
          </a:prstGeom>
        </p:spPr>
      </p:pic>
      <p:sp>
        <p:nvSpPr>
          <p:cNvPr id="9" name="TextBox 8">
            <a:extLst>
              <a:ext uri="{FF2B5EF4-FFF2-40B4-BE49-F238E27FC236}">
                <a16:creationId xmlns:a16="http://schemas.microsoft.com/office/drawing/2014/main" id="{727A3CF3-BD7E-5840-957F-F07212D1EC81}"/>
              </a:ext>
            </a:extLst>
          </p:cNvPr>
          <p:cNvSpPr txBox="1"/>
          <p:nvPr/>
        </p:nvSpPr>
        <p:spPr>
          <a:xfrm>
            <a:off x="7033532" y="6492874"/>
            <a:ext cx="5158468" cy="369332"/>
          </a:xfrm>
          <a:prstGeom prst="rect">
            <a:avLst/>
          </a:prstGeom>
          <a:solidFill>
            <a:schemeClr val="bg2">
              <a:lumMod val="75000"/>
              <a:alpha val="50000"/>
            </a:schemeClr>
          </a:solidFill>
        </p:spPr>
        <p:txBody>
          <a:bodyPr wrap="square">
            <a:spAutoFit/>
          </a:bodyPr>
          <a:lstStyle/>
          <a:p>
            <a:pPr algn="ctr"/>
            <a:r>
              <a:rPr lang="en-US" sz="1800" dirty="0"/>
              <a:t>https://</a:t>
            </a:r>
            <a:r>
              <a:rPr lang="en-US" sz="1800" dirty="0" err="1"/>
              <a:t>github.com</a:t>
            </a:r>
            <a:r>
              <a:rPr lang="en-US" sz="1800" dirty="0"/>
              <a:t>/</a:t>
            </a:r>
            <a:r>
              <a:rPr lang="en-US" sz="1800" b="1" dirty="0" err="1"/>
              <a:t>crankingai</a:t>
            </a:r>
            <a:r>
              <a:rPr lang="en-US" sz="1800" dirty="0"/>
              <a:t>/</a:t>
            </a:r>
            <a:r>
              <a:rPr lang="en-US" sz="1800" dirty="0" err="1"/>
              <a:t>abriefhistoryofai</a:t>
            </a:r>
            <a:endParaRPr lang="en-US" sz="1800" dirty="0"/>
          </a:p>
        </p:txBody>
      </p:sp>
    </p:spTree>
    <p:extLst>
      <p:ext uri="{BB962C8B-B14F-4D97-AF65-F5344CB8AC3E}">
        <p14:creationId xmlns:p14="http://schemas.microsoft.com/office/powerpoint/2010/main" val="2471101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174</TotalTime>
  <Words>584</Words>
  <Application>Microsoft Macintosh PowerPoint</Application>
  <PresentationFormat>Widescreen</PresentationFormat>
  <Paragraphs>50</Paragraphs>
  <Slides>3</Slides>
  <Notes>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vt:i4>
      </vt:variant>
    </vt:vector>
  </HeadingPairs>
  <TitlesOfParts>
    <vt:vector size="12" baseType="lpstr">
      <vt:lpstr>Aptos</vt:lpstr>
      <vt:lpstr>Aptos Display</vt:lpstr>
      <vt:lpstr>Arial</vt:lpstr>
      <vt:lpstr>Avenir Black</vt:lpstr>
      <vt:lpstr>Menlo</vt:lpstr>
      <vt:lpstr>Script MT Bold</vt:lpstr>
      <vt:lpstr>Verdana</vt:lpstr>
      <vt:lpstr>Wingdings</vt:lpstr>
      <vt:lpstr>Office Theme</vt:lpstr>
      <vt:lpstr>A Brief History of AI</vt:lpstr>
      <vt:lpstr>A Brief History of Artificial Intelligence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Hello</dc:creator>
  <cp:lastModifiedBy>Hello</cp:lastModifiedBy>
  <cp:revision>2</cp:revision>
  <dcterms:created xsi:type="dcterms:W3CDTF">2025-02-18T16:55:36Z</dcterms:created>
  <dcterms:modified xsi:type="dcterms:W3CDTF">2025-02-18T19:50:11Z</dcterms:modified>
</cp:coreProperties>
</file>