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46D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FD22-8242-4730-9393-36AADA3E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B87F-62FD-408A-BB3A-DA74EAF7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3A89-0DA9-434D-927B-2381C40A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3886-EB32-4283-ADE9-0EAB5B8E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3969-06A3-4CBB-AF4F-2544A34E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5AC9-27B2-450D-ADD5-BAA19E62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CF2E-CE52-4867-BDCB-B5BDEFD57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E7AD-EDC8-477C-B0D9-7F42F99A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15F3-9E08-4D26-A307-74E0725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3A53-E5F6-417E-9FBE-2B982BE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D89B-23F3-4542-8865-172BB4C0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C323-4CE1-4831-B2F3-CF18AE7FD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E9D4-DC28-4425-B615-ADC58B20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E35D-4C9B-4BEF-B318-15DF0F22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57B4-5A1D-481B-9095-1B2FAFC0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0667-6C02-4EEA-BEB5-5DE7ED5E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9517-C74C-4B51-9FDA-595767F5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3302-3299-48A2-AD83-54632816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929F-8BF9-4C2D-8D38-119029D5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A860-9E25-4B02-88D0-373DDD2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DFB5-8575-439A-ADD6-19117D3B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5176-532A-405C-ABF4-2BB2B9C5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F05F-D519-482B-AC8D-0FE5A3BC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1E4D-0458-4AAA-B9B7-2C233950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DC50-32F7-4D1C-AC7D-78F2F775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7F51-A625-4D75-AF5D-09124A00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2F48-DDB0-46A8-9F0E-0DEDCAC4F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5823A-3213-4B7D-8D4A-85E5E4F4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D0C7-6051-48D0-BEBE-83EC4020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73ED-3782-488B-94F2-6E254B49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BDC2-A33E-4E6A-9093-5619E8F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2C17-CD94-4142-9A99-B3E9450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34EA-F4C0-4F0A-85B3-C63616DC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8E7DC-6973-49D9-A7D4-5F36B598C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8B4F3-A2DF-4DAE-BBF4-C2C29FF3B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7AAE8-3C09-45A3-8588-EBE0C3298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08836-CCDE-4A71-8105-0163F0C8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226C2-291F-41DE-96EE-87FBD867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F5821-7A43-4B53-9B00-9D186D79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A2DB-1129-4D9C-B286-6F0D471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59A9C-DFC1-4442-9128-0432B81B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AD5A8-DBBF-441B-86E4-110D9EF0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3DB16-DBF2-48C6-8FED-04CE5E4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7F6EE-0837-4414-B274-29EBA3EE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5E28B-D1A6-471B-8639-9EB0266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11F0F-CD0B-41A6-ABD6-CB956263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E9D5-4A01-46BB-A127-2A843E89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BA41-228C-4104-8061-F413AA04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A0ED6-D282-43C8-AF77-893D9789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E153-BD2D-49C3-884E-EAB58318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94B7E-D4DF-43FF-B694-B63B9FFE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9756-4D91-436B-A4CD-7F357022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31D3-03BC-4EFD-8876-0E0163B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307C7-493D-4FBD-A191-9847E0456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A422E-30AD-4489-8FCF-8EEB0BC8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8A53-483E-4322-BCED-F9EA0251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E41E-EB9B-47E7-B01A-79F28151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A382-31F9-4082-9C68-6BBB7A0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6B91B-FB96-4D5E-8C16-E42D3A69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4506-8143-4039-A61E-BF99556B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BF44-93A8-45FB-8AC5-8E30793C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524B-3291-42B2-A0CC-4B083770A0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E202-399A-4718-A300-D4AF2288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D146-3011-4AF0-9DC5-571A86F4F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2956-FD3F-42EF-B839-C3B004A8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71A64A-260E-4AC4-B2B0-D366EB7C3B8D}"/>
              </a:ext>
            </a:extLst>
          </p:cNvPr>
          <p:cNvGrpSpPr/>
          <p:nvPr/>
        </p:nvGrpSpPr>
        <p:grpSpPr>
          <a:xfrm>
            <a:off x="8529343" y="290955"/>
            <a:ext cx="2738234" cy="2215991"/>
            <a:chOff x="4619924" y="800585"/>
            <a:chExt cx="2738234" cy="2215991"/>
          </a:xfrm>
        </p:grpSpPr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2B0E7AA7-4184-4DA8-B5AF-A5DB7D2509EB}"/>
                </a:ext>
              </a:extLst>
            </p:cNvPr>
            <p:cNvSpPr/>
            <p:nvPr/>
          </p:nvSpPr>
          <p:spPr>
            <a:xfrm>
              <a:off x="6443758" y="1607820"/>
              <a:ext cx="914400" cy="914400"/>
            </a:xfrm>
            <a:prstGeom prst="donut">
              <a:avLst>
                <a:gd name="adj" fmla="val 13590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67CA2B-E0E1-438D-B003-80942DA4E448}"/>
                </a:ext>
              </a:extLst>
            </p:cNvPr>
            <p:cNvSpPr/>
            <p:nvPr/>
          </p:nvSpPr>
          <p:spPr>
            <a:xfrm>
              <a:off x="5634708" y="1512466"/>
              <a:ext cx="914400" cy="110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7191E58F-96CC-4B98-9664-CFDD75BCE486}"/>
                </a:ext>
              </a:extLst>
            </p:cNvPr>
            <p:cNvSpPr/>
            <p:nvPr/>
          </p:nvSpPr>
          <p:spPr>
            <a:xfrm>
              <a:off x="5784303" y="1607820"/>
              <a:ext cx="914400" cy="914400"/>
            </a:xfrm>
            <a:prstGeom prst="donut">
              <a:avLst>
                <a:gd name="adj" fmla="val 13590"/>
              </a:avLst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F39F60-6653-4D8D-821F-E2569D53C02B}"/>
                </a:ext>
              </a:extLst>
            </p:cNvPr>
            <p:cNvSpPr txBox="1"/>
            <p:nvPr/>
          </p:nvSpPr>
          <p:spPr>
            <a:xfrm>
              <a:off x="4619924" y="800585"/>
              <a:ext cx="1644693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5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Bauhaus 93" panose="04030905020B02020C02" pitchFamily="82" charset="0"/>
                </a:rPr>
                <a:t>H</a:t>
              </a:r>
              <a:endParaRPr lang="en-US" sz="13800" dirty="0">
                <a:solidFill>
                  <a:schemeClr val="accent5">
                    <a:lumMod val="50000"/>
                  </a:schemeClr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FD590E-410A-4274-A2CB-A8697A75D78D}"/>
              </a:ext>
            </a:extLst>
          </p:cNvPr>
          <p:cNvGrpSpPr/>
          <p:nvPr/>
        </p:nvGrpSpPr>
        <p:grpSpPr>
          <a:xfrm>
            <a:off x="1037200" y="483756"/>
            <a:ext cx="5481994" cy="2229657"/>
            <a:chOff x="2481321" y="3971089"/>
            <a:chExt cx="5481994" cy="22296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4BC9699-1E67-46C8-8265-EFF8604541A5}"/>
                </a:ext>
              </a:extLst>
            </p:cNvPr>
            <p:cNvGrpSpPr/>
            <p:nvPr/>
          </p:nvGrpSpPr>
          <p:grpSpPr>
            <a:xfrm>
              <a:off x="2481321" y="3971089"/>
              <a:ext cx="5281616" cy="2220214"/>
              <a:chOff x="1238998" y="1152214"/>
              <a:chExt cx="5281616" cy="222021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D28CA16-C755-42AD-9F0C-9804D98E98C2}"/>
                  </a:ext>
                </a:extLst>
              </p:cNvPr>
              <p:cNvGrpSpPr/>
              <p:nvPr/>
            </p:nvGrpSpPr>
            <p:grpSpPr>
              <a:xfrm>
                <a:off x="1860952" y="1665731"/>
                <a:ext cx="2364798" cy="1188959"/>
                <a:chOff x="840757" y="775235"/>
                <a:chExt cx="2239253" cy="1094339"/>
              </a:xfrm>
            </p:grpSpPr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55A0162D-D2A9-45C6-87AB-74EDD844E236}"/>
                    </a:ext>
                  </a:extLst>
                </p:cNvPr>
                <p:cNvSpPr/>
                <p:nvPr/>
              </p:nvSpPr>
              <p:spPr>
                <a:xfrm>
                  <a:off x="840757" y="775235"/>
                  <a:ext cx="1823430" cy="1094339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C84C3D56-A55E-41EB-A496-070B60EEE89E}"/>
                    </a:ext>
                  </a:extLst>
                </p:cNvPr>
                <p:cNvSpPr/>
                <p:nvPr/>
              </p:nvSpPr>
              <p:spPr>
                <a:xfrm>
                  <a:off x="2028118" y="955174"/>
                  <a:ext cx="1051891" cy="91440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C8371E95-508E-47B5-8B0E-29F38539337B}"/>
                    </a:ext>
                  </a:extLst>
                </p:cNvPr>
                <p:cNvSpPr/>
                <p:nvPr/>
              </p:nvSpPr>
              <p:spPr>
                <a:xfrm>
                  <a:off x="1981200" y="1100968"/>
                  <a:ext cx="1098810" cy="768606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4F0803AA-2325-4044-BD50-33E28FD9FEBF}"/>
                    </a:ext>
                  </a:extLst>
                </p:cNvPr>
                <p:cNvSpPr/>
                <p:nvPr/>
              </p:nvSpPr>
              <p:spPr>
                <a:xfrm>
                  <a:off x="840757" y="955174"/>
                  <a:ext cx="1823430" cy="91440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2" name="Picture 8" descr="See the source image">
                <a:extLst>
                  <a:ext uri="{FF2B5EF4-FFF2-40B4-BE49-F238E27FC236}">
                    <a16:creationId xmlns:a16="http://schemas.microsoft.com/office/drawing/2014/main" id="{D748E07F-E2FA-45D5-9632-C379BC431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6421" y="1343634"/>
                <a:ext cx="1102081" cy="1522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F9A3DC5-3FF3-4AB5-B1C6-C6645DB96260}"/>
                  </a:ext>
                </a:extLst>
              </p:cNvPr>
              <p:cNvGrpSpPr/>
              <p:nvPr/>
            </p:nvGrpSpPr>
            <p:grpSpPr>
              <a:xfrm>
                <a:off x="1238998" y="1156437"/>
                <a:ext cx="2738234" cy="2215991"/>
                <a:chOff x="4619924" y="800585"/>
                <a:chExt cx="2738234" cy="2215991"/>
              </a:xfrm>
            </p:grpSpPr>
            <p:sp>
              <p:nvSpPr>
                <p:cNvPr id="32" name="Circle: Hollow 31">
                  <a:extLst>
                    <a:ext uri="{FF2B5EF4-FFF2-40B4-BE49-F238E27FC236}">
                      <a16:creationId xmlns:a16="http://schemas.microsoft.com/office/drawing/2014/main" id="{B2CCDBB1-F47B-44D5-A84F-14E7E170F153}"/>
                    </a:ext>
                  </a:extLst>
                </p:cNvPr>
                <p:cNvSpPr/>
                <p:nvPr/>
              </p:nvSpPr>
              <p:spPr>
                <a:xfrm>
                  <a:off x="6443758" y="1607820"/>
                  <a:ext cx="914400" cy="914400"/>
                </a:xfrm>
                <a:prstGeom prst="donut">
                  <a:avLst>
                    <a:gd name="adj" fmla="val 13590"/>
                  </a:avLst>
                </a:prstGeom>
                <a:gradFill flip="none" rotWithShape="1">
                  <a:gsLst>
                    <a:gs pos="0">
                      <a:schemeClr val="accent6">
                        <a:shade val="30000"/>
                        <a:satMod val="115000"/>
                      </a:schemeClr>
                    </a:gs>
                    <a:gs pos="50000">
                      <a:schemeClr val="accent6"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le: Hollow 33">
                  <a:extLst>
                    <a:ext uri="{FF2B5EF4-FFF2-40B4-BE49-F238E27FC236}">
                      <a16:creationId xmlns:a16="http://schemas.microsoft.com/office/drawing/2014/main" id="{7831A9A2-5C8F-4778-9EB0-D9B49263223E}"/>
                    </a:ext>
                  </a:extLst>
                </p:cNvPr>
                <p:cNvSpPr/>
                <p:nvPr/>
              </p:nvSpPr>
              <p:spPr>
                <a:xfrm>
                  <a:off x="5784303" y="1607820"/>
                  <a:ext cx="914400" cy="914400"/>
                </a:xfrm>
                <a:prstGeom prst="donut">
                  <a:avLst>
                    <a:gd name="adj" fmla="val 13590"/>
                  </a:avLst>
                </a:prstGeom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1BC29F-E48B-42EE-9A9E-F8DA04265C4A}"/>
                    </a:ext>
                  </a:extLst>
                </p:cNvPr>
                <p:cNvSpPr txBox="1"/>
                <p:nvPr/>
              </p:nvSpPr>
              <p:spPr>
                <a:xfrm>
                  <a:off x="4619924" y="800585"/>
                  <a:ext cx="1644693" cy="22159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38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Bauhaus 93" panose="04030905020B02020C02" pitchFamily="82" charset="0"/>
                    </a:rPr>
                    <a:t>H</a:t>
                  </a:r>
                  <a:endParaRPr lang="en-US" sz="13800" dirty="0">
                    <a:solidFill>
                      <a:schemeClr val="accent5">
                        <a:lumMod val="50000"/>
                      </a:schemeClr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674583-7C1F-4F2D-9624-B167BAECFE08}"/>
                  </a:ext>
                </a:extLst>
              </p:cNvPr>
              <p:cNvSpPr txBox="1"/>
              <p:nvPr/>
            </p:nvSpPr>
            <p:spPr>
              <a:xfrm>
                <a:off x="3858791" y="1152214"/>
                <a:ext cx="1644693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Bauhaus 93" panose="04030905020B02020C02" pitchFamily="82" charset="0"/>
                  </a:rPr>
                  <a:t>f</a:t>
                </a:r>
                <a:endParaRPr lang="en-US" sz="13800" dirty="0">
                  <a:solidFill>
                    <a:schemeClr val="accent5">
                      <a:lumMod val="5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9D90AE-921F-48E7-BF97-19A3D7750BE4}"/>
                  </a:ext>
                </a:extLst>
              </p:cNvPr>
              <p:cNvSpPr txBox="1"/>
              <p:nvPr/>
            </p:nvSpPr>
            <p:spPr>
              <a:xfrm>
                <a:off x="4656727" y="1865230"/>
                <a:ext cx="186388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8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Bauhaus 93" panose="04030905020B02020C02" pitchFamily="82" charset="0"/>
                  </a:rPr>
                  <a:t>LAB</a:t>
                </a:r>
                <a:endParaRPr lang="en-US" sz="8000" dirty="0">
                  <a:solidFill>
                    <a:schemeClr val="accent5">
                      <a:lumMod val="5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CFF5D-87CE-46C1-9626-CF37C793E242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06" y="5774879"/>
              <a:ext cx="4680000" cy="0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CFB763-6A01-4445-89F2-EC5DD34A4BEE}"/>
                </a:ext>
              </a:extLst>
            </p:cNvPr>
            <p:cNvSpPr txBox="1"/>
            <p:nvPr/>
          </p:nvSpPr>
          <p:spPr>
            <a:xfrm>
              <a:off x="3153985" y="5862192"/>
              <a:ext cx="4809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MASS SPECTROMETRY FOR PATIENT CARE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538D8-4C9C-4A50-9383-E283D3594A9D}"/>
              </a:ext>
            </a:extLst>
          </p:cNvPr>
          <p:cNvSpPr txBox="1"/>
          <p:nvPr/>
        </p:nvSpPr>
        <p:spPr>
          <a:xfrm>
            <a:off x="2795285" y="2652075"/>
            <a:ext cx="370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4E79"/>
                </a:solidFill>
                <a:latin typeface="Centaur" panose="02030504050205020304" pitchFamily="18" charset="0"/>
              </a:rPr>
              <a:t>University of Washington Medical Center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24E61C-8690-8F83-8C3B-63FC4299B936}"/>
              </a:ext>
            </a:extLst>
          </p:cNvPr>
          <p:cNvGrpSpPr/>
          <p:nvPr/>
        </p:nvGrpSpPr>
        <p:grpSpPr>
          <a:xfrm>
            <a:off x="6758128" y="2829043"/>
            <a:ext cx="2364798" cy="1188959"/>
            <a:chOff x="840757" y="775235"/>
            <a:chExt cx="2239253" cy="1094339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079F854-0704-16F3-0F69-892A9E2BB13B}"/>
                </a:ext>
              </a:extLst>
            </p:cNvPr>
            <p:cNvSpPr/>
            <p:nvPr/>
          </p:nvSpPr>
          <p:spPr>
            <a:xfrm>
              <a:off x="840757" y="775235"/>
              <a:ext cx="1823430" cy="109433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8216598-543B-2CE4-F85F-BE5234F94052}"/>
                </a:ext>
              </a:extLst>
            </p:cNvPr>
            <p:cNvSpPr/>
            <p:nvPr/>
          </p:nvSpPr>
          <p:spPr>
            <a:xfrm>
              <a:off x="2028118" y="955174"/>
              <a:ext cx="1051891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145E065-F07B-B3C2-63D4-59DC659A018C}"/>
                </a:ext>
              </a:extLst>
            </p:cNvPr>
            <p:cNvSpPr/>
            <p:nvPr/>
          </p:nvSpPr>
          <p:spPr>
            <a:xfrm>
              <a:off x="1981200" y="1100968"/>
              <a:ext cx="1098810" cy="76860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A696299-98AF-4379-D0D7-0A889B09C5A8}"/>
                </a:ext>
              </a:extLst>
            </p:cNvPr>
            <p:cNvSpPr/>
            <p:nvPr/>
          </p:nvSpPr>
          <p:spPr>
            <a:xfrm>
              <a:off x="840757" y="955174"/>
              <a:ext cx="1823430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6C0452-93A4-5C79-1AF4-9E13222A203E}"/>
              </a:ext>
            </a:extLst>
          </p:cNvPr>
          <p:cNvGrpSpPr/>
          <p:nvPr/>
        </p:nvGrpSpPr>
        <p:grpSpPr>
          <a:xfrm>
            <a:off x="8984853" y="4788757"/>
            <a:ext cx="2736647" cy="1577916"/>
            <a:chOff x="8939104" y="4218902"/>
            <a:chExt cx="2736647" cy="1577916"/>
          </a:xfrm>
        </p:grpSpPr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C6821765-F4E6-F873-35F3-39B95CB329E6}"/>
                </a:ext>
              </a:extLst>
            </p:cNvPr>
            <p:cNvSpPr/>
            <p:nvPr/>
          </p:nvSpPr>
          <p:spPr>
            <a:xfrm>
              <a:off x="10229416" y="4218902"/>
              <a:ext cx="914400" cy="914400"/>
            </a:xfrm>
            <a:prstGeom prst="donut">
              <a:avLst>
                <a:gd name="adj" fmla="val 13590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DE781B-6AA6-C948-CD7C-D4782E827A58}"/>
                </a:ext>
              </a:extLst>
            </p:cNvPr>
            <p:cNvSpPr/>
            <p:nvPr/>
          </p:nvSpPr>
          <p:spPr>
            <a:xfrm>
              <a:off x="9393028" y="4231081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A99B8EE-05C5-BBD0-DFFA-59C5D0865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5370" y="4491821"/>
              <a:ext cx="811914" cy="409056"/>
            </a:xfrm>
            <a:prstGeom prst="rect">
              <a:avLst/>
            </a:prstGeom>
          </p:spPr>
        </p:pic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FA1FB9BB-88BD-5CDA-CB3B-417F4EB11DD5}"/>
                </a:ext>
              </a:extLst>
            </p:cNvPr>
            <p:cNvSpPr/>
            <p:nvPr/>
          </p:nvSpPr>
          <p:spPr>
            <a:xfrm>
              <a:off x="9514728" y="4218902"/>
              <a:ext cx="914400" cy="914400"/>
            </a:xfrm>
            <a:prstGeom prst="donut">
              <a:avLst>
                <a:gd name="adj" fmla="val 13590"/>
              </a:avLst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8E4A37-396D-68EA-D937-8DC95DA81684}"/>
                </a:ext>
              </a:extLst>
            </p:cNvPr>
            <p:cNvSpPr txBox="1"/>
            <p:nvPr/>
          </p:nvSpPr>
          <p:spPr>
            <a:xfrm>
              <a:off x="9151759" y="5207144"/>
              <a:ext cx="2311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Gill Sans Nova Ultra Bold" panose="020B0B02020104020203" pitchFamily="34" charset="0"/>
                  <a:cs typeface="Cavolini" panose="03000502040302020204" pitchFamily="66" charset="0"/>
                </a:rPr>
                <a:t>HOOFNAGLE 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Gill Sans Nova Ultra Bold" panose="020B0B02020104020203" pitchFamily="34" charset="0"/>
                  <a:cs typeface="Cavolini" panose="03000502040302020204" pitchFamily="66" charset="0"/>
                </a:rPr>
                <a:t>LAB</a:t>
              </a:r>
            </a:p>
          </p:txBody>
        </p:sp>
        <p:pic>
          <p:nvPicPr>
            <p:cNvPr id="46" name="Picture 45" descr="See the source image">
              <a:extLst>
                <a:ext uri="{FF2B5EF4-FFF2-40B4-BE49-F238E27FC236}">
                  <a16:creationId xmlns:a16="http://schemas.microsoft.com/office/drawing/2014/main" id="{2C7D6E8F-6B07-5352-938F-9608256D9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4697" y="4396271"/>
              <a:ext cx="403838" cy="55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54C0EE-78D9-8250-A643-A813B670F2EE}"/>
                </a:ext>
              </a:extLst>
            </p:cNvPr>
            <p:cNvSpPr txBox="1"/>
            <p:nvPr/>
          </p:nvSpPr>
          <p:spPr>
            <a:xfrm>
              <a:off x="8939104" y="5489041"/>
              <a:ext cx="2736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MASS SPECTROMETRY FOR PATIENT CARE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9AF21A-8A55-76F2-8917-A134460E0E5E}"/>
              </a:ext>
            </a:extLst>
          </p:cNvPr>
          <p:cNvGrpSpPr/>
          <p:nvPr/>
        </p:nvGrpSpPr>
        <p:grpSpPr>
          <a:xfrm>
            <a:off x="9751885" y="2658393"/>
            <a:ext cx="2364798" cy="1188959"/>
            <a:chOff x="840757" y="775235"/>
            <a:chExt cx="2239253" cy="1094339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AB9C71D9-D109-0E96-0EA3-D3C9B03580CF}"/>
                </a:ext>
              </a:extLst>
            </p:cNvPr>
            <p:cNvSpPr/>
            <p:nvPr/>
          </p:nvSpPr>
          <p:spPr>
            <a:xfrm>
              <a:off x="840757" y="775235"/>
              <a:ext cx="1823430" cy="109433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A4CC65D-599D-DE7C-8561-33B7DD59CA6C}"/>
                </a:ext>
              </a:extLst>
            </p:cNvPr>
            <p:cNvSpPr/>
            <p:nvPr/>
          </p:nvSpPr>
          <p:spPr>
            <a:xfrm>
              <a:off x="2028118" y="955174"/>
              <a:ext cx="1051891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EFE77C3F-3D1A-5FB3-A81E-73C3826301D2}"/>
                </a:ext>
              </a:extLst>
            </p:cNvPr>
            <p:cNvSpPr/>
            <p:nvPr/>
          </p:nvSpPr>
          <p:spPr>
            <a:xfrm>
              <a:off x="1981200" y="1100968"/>
              <a:ext cx="1098810" cy="76860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AA7C4253-D793-F753-CFB2-3B64184E25BD}"/>
                </a:ext>
              </a:extLst>
            </p:cNvPr>
            <p:cNvSpPr/>
            <p:nvPr/>
          </p:nvSpPr>
          <p:spPr>
            <a:xfrm>
              <a:off x="840757" y="955174"/>
              <a:ext cx="1823430" cy="9144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6DB894-E538-AAC9-F036-C4028567CB31}"/>
              </a:ext>
            </a:extLst>
          </p:cNvPr>
          <p:cNvGrpSpPr/>
          <p:nvPr/>
        </p:nvGrpSpPr>
        <p:grpSpPr>
          <a:xfrm>
            <a:off x="1091409" y="3567161"/>
            <a:ext cx="5481994" cy="2537651"/>
            <a:chOff x="1091409" y="3567161"/>
            <a:chExt cx="5481994" cy="25376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3D80EC-E485-FD09-DD23-A91F7E0BAFCC}"/>
                </a:ext>
              </a:extLst>
            </p:cNvPr>
            <p:cNvGrpSpPr/>
            <p:nvPr/>
          </p:nvGrpSpPr>
          <p:grpSpPr>
            <a:xfrm>
              <a:off x="1713363" y="4080678"/>
              <a:ext cx="2364798" cy="1188959"/>
              <a:chOff x="840757" y="775235"/>
              <a:chExt cx="2239253" cy="1094339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EF35E101-C67A-8385-92BE-9351E3616BA0}"/>
                  </a:ext>
                </a:extLst>
              </p:cNvPr>
              <p:cNvSpPr/>
              <p:nvPr/>
            </p:nvSpPr>
            <p:spPr>
              <a:xfrm>
                <a:off x="840757" y="775235"/>
                <a:ext cx="1823430" cy="1094339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E5B31D-FD2C-7C0A-37A6-79897B02D0BF}"/>
                  </a:ext>
                </a:extLst>
              </p:cNvPr>
              <p:cNvSpPr/>
              <p:nvPr/>
            </p:nvSpPr>
            <p:spPr>
              <a:xfrm>
                <a:off x="2028118" y="955174"/>
                <a:ext cx="1051891" cy="9144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D1C2DE75-CCD0-0E06-7389-8CEE7F2E2F7F}"/>
                  </a:ext>
                </a:extLst>
              </p:cNvPr>
              <p:cNvSpPr/>
              <p:nvPr/>
            </p:nvSpPr>
            <p:spPr>
              <a:xfrm>
                <a:off x="1981200" y="1100968"/>
                <a:ext cx="1098810" cy="768606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6347F9B-BF5A-4137-3587-A333EDF48065}"/>
                  </a:ext>
                </a:extLst>
              </p:cNvPr>
              <p:cNvSpPr/>
              <p:nvPr/>
            </p:nvSpPr>
            <p:spPr>
              <a:xfrm>
                <a:off x="840757" y="955174"/>
                <a:ext cx="1823430" cy="9144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 descr="See the source image">
              <a:extLst>
                <a:ext uri="{FF2B5EF4-FFF2-40B4-BE49-F238E27FC236}">
                  <a16:creationId xmlns:a16="http://schemas.microsoft.com/office/drawing/2014/main" id="{35DE3DE6-0202-3469-5F61-874C60DD6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832" y="3758581"/>
              <a:ext cx="1102081" cy="1522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EAF9D0-80C9-F97A-704C-90440D420B9A}"/>
                </a:ext>
              </a:extLst>
            </p:cNvPr>
            <p:cNvGrpSpPr/>
            <p:nvPr/>
          </p:nvGrpSpPr>
          <p:grpSpPr>
            <a:xfrm>
              <a:off x="1091409" y="3571384"/>
              <a:ext cx="2738234" cy="2215991"/>
              <a:chOff x="4619924" y="800585"/>
              <a:chExt cx="2738234" cy="2215991"/>
            </a:xfrm>
          </p:grpSpPr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BC95CE39-F37C-82BF-FDD6-012CA5EC974C}"/>
                  </a:ext>
                </a:extLst>
              </p:cNvPr>
              <p:cNvSpPr/>
              <p:nvPr/>
            </p:nvSpPr>
            <p:spPr>
              <a:xfrm>
                <a:off x="6443758" y="1607820"/>
                <a:ext cx="914400" cy="914400"/>
              </a:xfrm>
              <a:prstGeom prst="donut">
                <a:avLst>
                  <a:gd name="adj" fmla="val 13590"/>
                </a:avLst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DE6B6C50-A91F-6277-B944-5D8DE93128D8}"/>
                  </a:ext>
                </a:extLst>
              </p:cNvPr>
              <p:cNvSpPr/>
              <p:nvPr/>
            </p:nvSpPr>
            <p:spPr>
              <a:xfrm>
                <a:off x="5784303" y="1607820"/>
                <a:ext cx="914400" cy="914400"/>
              </a:xfrm>
              <a:prstGeom prst="donut">
                <a:avLst>
                  <a:gd name="adj" fmla="val 1359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1E252D-7353-C409-499B-383CC835A3EE}"/>
                  </a:ext>
                </a:extLst>
              </p:cNvPr>
              <p:cNvSpPr txBox="1"/>
              <p:nvPr/>
            </p:nvSpPr>
            <p:spPr>
              <a:xfrm>
                <a:off x="4619924" y="800585"/>
                <a:ext cx="1644693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Bauhaus 93" panose="04030905020B02020C02" pitchFamily="82" charset="0"/>
                  </a:rPr>
                  <a:t>H</a:t>
                </a:r>
                <a:endParaRPr lang="en-US" sz="13800" dirty="0">
                  <a:solidFill>
                    <a:schemeClr val="accent5">
                      <a:lumMod val="5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07149F-AFB2-C0A4-91A6-471B4AA9830C}"/>
                </a:ext>
              </a:extLst>
            </p:cNvPr>
            <p:cNvSpPr txBox="1"/>
            <p:nvPr/>
          </p:nvSpPr>
          <p:spPr>
            <a:xfrm>
              <a:off x="3711202" y="3567161"/>
              <a:ext cx="1644693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5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Bauhaus 93" panose="04030905020B02020C02" pitchFamily="82" charset="0"/>
                </a:rPr>
                <a:t>f</a:t>
              </a:r>
              <a:endParaRPr lang="en-US" sz="13800" dirty="0">
                <a:solidFill>
                  <a:schemeClr val="accent5">
                    <a:lumMod val="50000"/>
                  </a:schemeClr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7CAFD8-0FE4-EDA7-CD19-26811DCB6A29}"/>
                </a:ext>
              </a:extLst>
            </p:cNvPr>
            <p:cNvCxnSpPr>
              <a:cxnSpLocks/>
            </p:cNvCxnSpPr>
            <p:nvPr/>
          </p:nvCxnSpPr>
          <p:spPr>
            <a:xfrm>
              <a:off x="1812294" y="5370951"/>
              <a:ext cx="4680000" cy="0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751AD0-46C5-5652-08E5-4BB33DED65AA}"/>
                </a:ext>
              </a:extLst>
            </p:cNvPr>
            <p:cNvSpPr txBox="1"/>
            <p:nvPr/>
          </p:nvSpPr>
          <p:spPr>
            <a:xfrm>
              <a:off x="1764073" y="5458264"/>
              <a:ext cx="4809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MASS SPECTROMETRY FOR PATIENT CARE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9BBFCD-9738-5528-C975-87F5AB17F8FD}"/>
                </a:ext>
              </a:extLst>
            </p:cNvPr>
            <p:cNvSpPr txBox="1"/>
            <p:nvPr/>
          </p:nvSpPr>
          <p:spPr>
            <a:xfrm>
              <a:off x="2849494" y="5735480"/>
              <a:ext cx="3708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E79"/>
                  </a:solidFill>
                  <a:latin typeface="Centaur" panose="02030504050205020304" pitchFamily="18" charset="0"/>
                </a:rPr>
                <a:t>University of Washington Medical Center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328647-874C-EFF1-ED49-D4D66C8BDCD7}"/>
                </a:ext>
              </a:extLst>
            </p:cNvPr>
            <p:cNvSpPr txBox="1"/>
            <p:nvPr/>
          </p:nvSpPr>
          <p:spPr>
            <a:xfrm>
              <a:off x="4574198" y="4262426"/>
              <a:ext cx="186388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Bauhaus 93" panose="04030905020B02020C02" pitchFamily="82" charset="0"/>
                </a:rPr>
                <a:t>LAB</a:t>
              </a:r>
              <a:endParaRPr lang="en-US" sz="80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83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19A7F7FC-78D2-C86B-5C99-365B65770336}"/>
              </a:ext>
            </a:extLst>
          </p:cNvPr>
          <p:cNvSpPr/>
          <p:nvPr/>
        </p:nvSpPr>
        <p:spPr>
          <a:xfrm>
            <a:off x="10745665" y="5336366"/>
            <a:ext cx="914400" cy="914400"/>
          </a:xfrm>
          <a:prstGeom prst="donut">
            <a:avLst>
              <a:gd name="adj" fmla="val 13590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2651-F07A-1680-0D80-7D0F651F2B36}"/>
              </a:ext>
            </a:extLst>
          </p:cNvPr>
          <p:cNvSpPr/>
          <p:nvPr/>
        </p:nvSpPr>
        <p:spPr>
          <a:xfrm>
            <a:off x="9909277" y="534854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A9D8A-7F7E-18C3-E4D8-2D0ED18C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619" y="5609285"/>
            <a:ext cx="811914" cy="409056"/>
          </a:xfrm>
          <a:prstGeom prst="rect">
            <a:avLst/>
          </a:prstGeom>
        </p:spPr>
      </p:pic>
      <p:sp>
        <p:nvSpPr>
          <p:cNvPr id="8" name="Circle: Hollow 7">
            <a:extLst>
              <a:ext uri="{FF2B5EF4-FFF2-40B4-BE49-F238E27FC236}">
                <a16:creationId xmlns:a16="http://schemas.microsoft.com/office/drawing/2014/main" id="{DD7448A0-A06C-0342-50EA-AA57E17A0E49}"/>
              </a:ext>
            </a:extLst>
          </p:cNvPr>
          <p:cNvSpPr/>
          <p:nvPr/>
        </p:nvSpPr>
        <p:spPr>
          <a:xfrm>
            <a:off x="10030977" y="5336366"/>
            <a:ext cx="914400" cy="914400"/>
          </a:xfrm>
          <a:prstGeom prst="donut">
            <a:avLst>
              <a:gd name="adj" fmla="val 1359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0D916-324A-034F-D52B-A336A735BCF5}"/>
              </a:ext>
            </a:extLst>
          </p:cNvPr>
          <p:cNvSpPr txBox="1"/>
          <p:nvPr/>
        </p:nvSpPr>
        <p:spPr>
          <a:xfrm>
            <a:off x="9668008" y="6324608"/>
            <a:ext cx="231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HOOFNAGLE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LAB</a:t>
            </a:r>
          </a:p>
        </p:txBody>
      </p:sp>
      <p:pic>
        <p:nvPicPr>
          <p:cNvPr id="10" name="Picture 9" descr="See the source image">
            <a:extLst>
              <a:ext uri="{FF2B5EF4-FFF2-40B4-BE49-F238E27FC236}">
                <a16:creationId xmlns:a16="http://schemas.microsoft.com/office/drawing/2014/main" id="{BD659576-4B26-825D-156D-47BFE3DA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946" y="5513735"/>
            <a:ext cx="403838" cy="5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6770F7-BB32-FF67-854E-33451E40EFD6}"/>
              </a:ext>
            </a:extLst>
          </p:cNvPr>
          <p:cNvSpPr txBox="1"/>
          <p:nvPr/>
        </p:nvSpPr>
        <p:spPr>
          <a:xfrm>
            <a:off x="9455353" y="6606505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MASS SPECTROMETRY FOR PATIENT CARE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346343C0-A93E-AD6E-71B4-5DFF99CA8DC1}"/>
              </a:ext>
            </a:extLst>
          </p:cNvPr>
          <p:cNvSpPr/>
          <p:nvPr/>
        </p:nvSpPr>
        <p:spPr>
          <a:xfrm>
            <a:off x="1808784" y="1949519"/>
            <a:ext cx="914400" cy="914400"/>
          </a:xfrm>
          <a:prstGeom prst="donut">
            <a:avLst>
              <a:gd name="adj" fmla="val 13590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6AB62-A383-ADB5-0AA4-7858E7F1A4CA}"/>
              </a:ext>
            </a:extLst>
          </p:cNvPr>
          <p:cNvSpPr/>
          <p:nvPr/>
        </p:nvSpPr>
        <p:spPr>
          <a:xfrm>
            <a:off x="972396" y="196169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1AE13F-6A43-F277-F1E4-64633468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38" y="2222438"/>
            <a:ext cx="811914" cy="409056"/>
          </a:xfrm>
          <a:prstGeom prst="rect">
            <a:avLst/>
          </a:prstGeom>
        </p:spPr>
      </p:pic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E5114BF3-4459-691B-569F-8C4A1C5E072D}"/>
              </a:ext>
            </a:extLst>
          </p:cNvPr>
          <p:cNvSpPr/>
          <p:nvPr/>
        </p:nvSpPr>
        <p:spPr>
          <a:xfrm>
            <a:off x="1094096" y="1949519"/>
            <a:ext cx="914400" cy="914400"/>
          </a:xfrm>
          <a:prstGeom prst="donut">
            <a:avLst>
              <a:gd name="adj" fmla="val 1359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3DB45-C171-0583-DC60-79991F863C07}"/>
              </a:ext>
            </a:extLst>
          </p:cNvPr>
          <p:cNvSpPr txBox="1"/>
          <p:nvPr/>
        </p:nvSpPr>
        <p:spPr>
          <a:xfrm>
            <a:off x="731127" y="2937761"/>
            <a:ext cx="231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HOOFNAGLE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LAB</a:t>
            </a:r>
          </a:p>
        </p:txBody>
      </p:sp>
      <p:pic>
        <p:nvPicPr>
          <p:cNvPr id="23" name="Picture 22" descr="See the source image">
            <a:extLst>
              <a:ext uri="{FF2B5EF4-FFF2-40B4-BE49-F238E27FC236}">
                <a16:creationId xmlns:a16="http://schemas.microsoft.com/office/drawing/2014/main" id="{BD89B156-4430-6D04-76CA-A1E92586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65" y="2126888"/>
            <a:ext cx="403838" cy="5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B32B9D-ECCA-2FD4-0F8B-90E1E871B77F}"/>
              </a:ext>
            </a:extLst>
          </p:cNvPr>
          <p:cNvSpPr txBox="1"/>
          <p:nvPr/>
        </p:nvSpPr>
        <p:spPr>
          <a:xfrm>
            <a:off x="518472" y="3219658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MASS SPECTROMETRY FOR PATIENT CARE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B2F9BE-C1EC-A607-B3DC-96EF1F654FD0}"/>
              </a:ext>
            </a:extLst>
          </p:cNvPr>
          <p:cNvGrpSpPr/>
          <p:nvPr/>
        </p:nvGrpSpPr>
        <p:grpSpPr>
          <a:xfrm>
            <a:off x="7666304" y="1675521"/>
            <a:ext cx="914400" cy="1368823"/>
            <a:chOff x="6816725" y="1855242"/>
            <a:chExt cx="914400" cy="136882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A4AF8B8-02B2-3AA3-CADE-DD3697214DFE}"/>
                </a:ext>
              </a:extLst>
            </p:cNvPr>
            <p:cNvSpPr/>
            <p:nvPr/>
          </p:nvSpPr>
          <p:spPr>
            <a:xfrm>
              <a:off x="6985925" y="1855242"/>
              <a:ext cx="576000" cy="14500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40EB531-B4D6-8F31-7D9F-BC4F4C4ECD53}"/>
                </a:ext>
              </a:extLst>
            </p:cNvPr>
            <p:cNvSpPr/>
            <p:nvPr/>
          </p:nvSpPr>
          <p:spPr>
            <a:xfrm>
              <a:off x="6816725" y="2309665"/>
              <a:ext cx="914400" cy="9144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96D62-B46B-2532-0554-D50E6AECB9BD}"/>
                </a:ext>
              </a:extLst>
            </p:cNvPr>
            <p:cNvSpPr/>
            <p:nvPr/>
          </p:nvSpPr>
          <p:spPr>
            <a:xfrm>
              <a:off x="7143842" y="1921669"/>
              <a:ext cx="260166" cy="43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2601F8-8637-DF1B-D12C-1415993216A2}"/>
                </a:ext>
              </a:extLst>
            </p:cNvPr>
            <p:cNvCxnSpPr>
              <a:cxnSpLocks/>
            </p:cNvCxnSpPr>
            <p:nvPr/>
          </p:nvCxnSpPr>
          <p:spPr>
            <a:xfrm>
              <a:off x="7140757" y="1971674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25C53-01BD-C7E0-CD83-9D68DDB54320}"/>
                </a:ext>
              </a:extLst>
            </p:cNvPr>
            <p:cNvCxnSpPr>
              <a:cxnSpLocks/>
            </p:cNvCxnSpPr>
            <p:nvPr/>
          </p:nvCxnSpPr>
          <p:spPr>
            <a:xfrm>
              <a:off x="7423332" y="1971674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66F6399F-D162-1C50-CF6B-2E59947FF667}"/>
                </a:ext>
              </a:extLst>
            </p:cNvPr>
            <p:cNvSpPr/>
            <p:nvPr/>
          </p:nvSpPr>
          <p:spPr>
            <a:xfrm rot="17457296">
              <a:off x="6872821" y="2359479"/>
              <a:ext cx="802208" cy="814772"/>
            </a:xfrm>
            <a:prstGeom prst="chord">
              <a:avLst>
                <a:gd name="adj1" fmla="val 5111961"/>
                <a:gd name="adj2" fmla="val 13964189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BBDEE1E-4EF5-B90E-EA57-C48BB4C35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972" y="2475456"/>
              <a:ext cx="794761" cy="4004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41916C-3B0F-A859-0EDC-D37ABEDD04A3}"/>
              </a:ext>
            </a:extLst>
          </p:cNvPr>
          <p:cNvSpPr txBox="1"/>
          <p:nvPr/>
        </p:nvSpPr>
        <p:spPr>
          <a:xfrm>
            <a:off x="6999484" y="3091650"/>
            <a:ext cx="231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HOOFNAGLE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LAB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0406E-C743-59BB-775F-C8ED853487E1}"/>
              </a:ext>
            </a:extLst>
          </p:cNvPr>
          <p:cNvSpPr txBox="1"/>
          <p:nvPr/>
        </p:nvSpPr>
        <p:spPr>
          <a:xfrm>
            <a:off x="6786829" y="3373547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MASS SPECTROMETRY FOR PATIENT CARE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4F7F17-FFD5-1EA1-DE16-C7262F01C856}"/>
              </a:ext>
            </a:extLst>
          </p:cNvPr>
          <p:cNvGrpSpPr/>
          <p:nvPr/>
        </p:nvGrpSpPr>
        <p:grpSpPr>
          <a:xfrm>
            <a:off x="10399907" y="1665144"/>
            <a:ext cx="914400" cy="1368823"/>
            <a:chOff x="6816725" y="1855242"/>
            <a:chExt cx="914400" cy="136882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343E1E2-37FB-5839-EF10-32BCBB03ABB0}"/>
                </a:ext>
              </a:extLst>
            </p:cNvPr>
            <p:cNvSpPr/>
            <p:nvPr/>
          </p:nvSpPr>
          <p:spPr>
            <a:xfrm>
              <a:off x="6985925" y="1855242"/>
              <a:ext cx="576000" cy="14500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BDB5FC3-F0DB-80CF-0D80-CE462ACACC70}"/>
                </a:ext>
              </a:extLst>
            </p:cNvPr>
            <p:cNvSpPr/>
            <p:nvPr/>
          </p:nvSpPr>
          <p:spPr>
            <a:xfrm>
              <a:off x="6816725" y="2309665"/>
              <a:ext cx="914400" cy="9144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12D6B4-621E-E5B5-D85E-A6BD931C8256}"/>
                </a:ext>
              </a:extLst>
            </p:cNvPr>
            <p:cNvSpPr/>
            <p:nvPr/>
          </p:nvSpPr>
          <p:spPr>
            <a:xfrm>
              <a:off x="7143842" y="1921669"/>
              <a:ext cx="260166" cy="43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3D191F-B51F-4A67-6661-2858D897B25C}"/>
                </a:ext>
              </a:extLst>
            </p:cNvPr>
            <p:cNvCxnSpPr>
              <a:cxnSpLocks/>
            </p:cNvCxnSpPr>
            <p:nvPr/>
          </p:nvCxnSpPr>
          <p:spPr>
            <a:xfrm>
              <a:off x="7140757" y="1971674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0D9BE8-2DFA-FF65-67F2-91D314EFB7BB}"/>
                </a:ext>
              </a:extLst>
            </p:cNvPr>
            <p:cNvCxnSpPr>
              <a:cxnSpLocks/>
            </p:cNvCxnSpPr>
            <p:nvPr/>
          </p:nvCxnSpPr>
          <p:spPr>
            <a:xfrm>
              <a:off x="7423332" y="1971674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hord 54">
              <a:extLst>
                <a:ext uri="{FF2B5EF4-FFF2-40B4-BE49-F238E27FC236}">
                  <a16:creationId xmlns:a16="http://schemas.microsoft.com/office/drawing/2014/main" id="{6D3A0389-6FF1-8014-4BBB-6DE84EF59017}"/>
                </a:ext>
              </a:extLst>
            </p:cNvPr>
            <p:cNvSpPr/>
            <p:nvPr/>
          </p:nvSpPr>
          <p:spPr>
            <a:xfrm rot="17457296">
              <a:off x="6872821" y="2359479"/>
              <a:ext cx="802208" cy="814772"/>
            </a:xfrm>
            <a:prstGeom prst="chord">
              <a:avLst>
                <a:gd name="adj1" fmla="val 5111961"/>
                <a:gd name="adj2" fmla="val 13964189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ED76690-7B3A-00CC-D76E-327DA7F5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972" y="2475456"/>
              <a:ext cx="794761" cy="4004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5E7710B-6D5E-5F95-5BA3-C2C849FBEDEF}"/>
              </a:ext>
            </a:extLst>
          </p:cNvPr>
          <p:cNvSpPr txBox="1"/>
          <p:nvPr/>
        </p:nvSpPr>
        <p:spPr>
          <a:xfrm>
            <a:off x="9733087" y="3081273"/>
            <a:ext cx="231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HOOFNAGLE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LAB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D72723-66D0-6A92-089E-DA4610BFA5C4}"/>
              </a:ext>
            </a:extLst>
          </p:cNvPr>
          <p:cNvSpPr txBox="1"/>
          <p:nvPr/>
        </p:nvSpPr>
        <p:spPr>
          <a:xfrm>
            <a:off x="9520432" y="3363170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MASS SPECTROMETRY FOR PATIENT CARE</a:t>
            </a:r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858FE29F-26B5-8DDA-438F-30F40BBB479C}"/>
              </a:ext>
            </a:extLst>
          </p:cNvPr>
          <p:cNvSpPr/>
          <p:nvPr/>
        </p:nvSpPr>
        <p:spPr>
          <a:xfrm>
            <a:off x="10851534" y="2211992"/>
            <a:ext cx="180000" cy="180000"/>
          </a:xfrm>
          <a:prstGeom prst="plus">
            <a:avLst>
              <a:gd name="adj" fmla="val 350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51F58B-1397-72A2-CB3F-831E630CB170}"/>
              </a:ext>
            </a:extLst>
          </p:cNvPr>
          <p:cNvGrpSpPr/>
          <p:nvPr/>
        </p:nvGrpSpPr>
        <p:grpSpPr>
          <a:xfrm>
            <a:off x="1191604" y="3981268"/>
            <a:ext cx="1008000" cy="1452115"/>
            <a:chOff x="4347267" y="3138595"/>
            <a:chExt cx="1008000" cy="14521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24FB85B-F38A-2405-A745-88D6FC320FFF}"/>
                </a:ext>
              </a:extLst>
            </p:cNvPr>
            <p:cNvSpPr/>
            <p:nvPr/>
          </p:nvSpPr>
          <p:spPr>
            <a:xfrm>
              <a:off x="4557895" y="3138595"/>
              <a:ext cx="576000" cy="14500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86B4950-4DAB-2776-1951-411EBA679819}"/>
                </a:ext>
              </a:extLst>
            </p:cNvPr>
            <p:cNvSpPr/>
            <p:nvPr/>
          </p:nvSpPr>
          <p:spPr>
            <a:xfrm>
              <a:off x="4388695" y="3593018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A066A4-123C-F4B9-E1C8-567FCCE500FF}"/>
                </a:ext>
              </a:extLst>
            </p:cNvPr>
            <p:cNvSpPr/>
            <p:nvPr/>
          </p:nvSpPr>
          <p:spPr>
            <a:xfrm>
              <a:off x="4715812" y="3205022"/>
              <a:ext cx="260166" cy="4373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AAEEBC-C1C1-FCB0-F482-88E49D0430B4}"/>
                </a:ext>
              </a:extLst>
            </p:cNvPr>
            <p:cNvCxnSpPr>
              <a:cxnSpLocks/>
            </p:cNvCxnSpPr>
            <p:nvPr/>
          </p:nvCxnSpPr>
          <p:spPr>
            <a:xfrm>
              <a:off x="4712727" y="3255027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DBD8BE-83EA-22A1-AA79-C731538D28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5302" y="3255027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785A740C-21F3-09D4-EF9D-7ED57923CEF9}"/>
                </a:ext>
              </a:extLst>
            </p:cNvPr>
            <p:cNvSpPr/>
            <p:nvPr/>
          </p:nvSpPr>
          <p:spPr>
            <a:xfrm rot="17457296">
              <a:off x="4347267" y="3582710"/>
              <a:ext cx="1008000" cy="1008000"/>
            </a:xfrm>
            <a:prstGeom prst="chord">
              <a:avLst>
                <a:gd name="adj1" fmla="val 4781047"/>
                <a:gd name="adj2" fmla="val 14295644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82368D-6942-5E81-D34F-1C8D857C6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8514" y="3765009"/>
              <a:ext cx="794761" cy="40041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577741-BBC0-DD5C-0156-EBC68EA66BB4}"/>
              </a:ext>
            </a:extLst>
          </p:cNvPr>
          <p:cNvSpPr txBox="1"/>
          <p:nvPr/>
        </p:nvSpPr>
        <p:spPr>
          <a:xfrm>
            <a:off x="605291" y="5428667"/>
            <a:ext cx="231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HOOFNAGLE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LAB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61EF5-F48F-3AA4-C5F1-51D3B133E3F0}"/>
              </a:ext>
            </a:extLst>
          </p:cNvPr>
          <p:cNvSpPr txBox="1"/>
          <p:nvPr/>
        </p:nvSpPr>
        <p:spPr>
          <a:xfrm>
            <a:off x="392636" y="5710564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MASS SPECTROMETRY FOR PATIENT CARE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AF88536-0B77-3CDF-D3D0-8F98D8169EDF}"/>
              </a:ext>
            </a:extLst>
          </p:cNvPr>
          <p:cNvSpPr txBox="1"/>
          <p:nvPr/>
        </p:nvSpPr>
        <p:spPr>
          <a:xfrm>
            <a:off x="3326561" y="1571888"/>
            <a:ext cx="2311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HOOFNAGLE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Nova Ultra Bold" panose="020B0B02020104020203" pitchFamily="34" charset="0"/>
                <a:cs typeface="Cavolini" panose="03000502040302020204" pitchFamily="66" charset="0"/>
              </a:rPr>
              <a:t>LAB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9E95A56-3C0E-ABED-A65C-1E4098AD36F2}"/>
              </a:ext>
            </a:extLst>
          </p:cNvPr>
          <p:cNvSpPr txBox="1"/>
          <p:nvPr/>
        </p:nvSpPr>
        <p:spPr>
          <a:xfrm>
            <a:off x="3113907" y="1853785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MASS SPECTROMETRY FOR PATIENT CARE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5CEF5F-EC74-44BD-B528-17D96A727ACE}"/>
              </a:ext>
            </a:extLst>
          </p:cNvPr>
          <p:cNvGrpSpPr/>
          <p:nvPr/>
        </p:nvGrpSpPr>
        <p:grpSpPr>
          <a:xfrm>
            <a:off x="3978230" y="124489"/>
            <a:ext cx="1008000" cy="1452115"/>
            <a:chOff x="4623161" y="1700908"/>
            <a:chExt cx="1008000" cy="1452115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522F9560-B034-3469-7B1D-147EA67A2447}"/>
                </a:ext>
              </a:extLst>
            </p:cNvPr>
            <p:cNvGrpSpPr/>
            <p:nvPr/>
          </p:nvGrpSpPr>
          <p:grpSpPr>
            <a:xfrm>
              <a:off x="4623161" y="1700908"/>
              <a:ext cx="1008000" cy="1452115"/>
              <a:chOff x="4347267" y="3138595"/>
              <a:chExt cx="1008000" cy="1452115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AD9C337-1BD5-7495-47B1-FC25A25494CE}"/>
                  </a:ext>
                </a:extLst>
              </p:cNvPr>
              <p:cNvSpPr/>
              <p:nvPr/>
            </p:nvSpPr>
            <p:spPr>
              <a:xfrm>
                <a:off x="4557895" y="3138595"/>
                <a:ext cx="576000" cy="145004"/>
              </a:xfrm>
              <a:prstGeom prst="roundRect">
                <a:avLst>
                  <a:gd name="adj" fmla="val 5000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27D86B6-AFE5-B2E6-249A-9A0D6CCF0E79}"/>
                  </a:ext>
                </a:extLst>
              </p:cNvPr>
              <p:cNvSpPr/>
              <p:nvPr/>
            </p:nvSpPr>
            <p:spPr>
              <a:xfrm>
                <a:off x="4388695" y="35930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E63B883-073B-94E2-A3CB-CD04F97B4BAB}"/>
                  </a:ext>
                </a:extLst>
              </p:cNvPr>
              <p:cNvSpPr/>
              <p:nvPr/>
            </p:nvSpPr>
            <p:spPr>
              <a:xfrm>
                <a:off x="4715812" y="3205022"/>
                <a:ext cx="260166" cy="437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C76D6B88-A65B-A524-1C31-177A1A627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2727" y="3255027"/>
                <a:ext cx="0" cy="3873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87C6CC82-AC9B-ED27-7B3F-49A2D0F1D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5302" y="3255027"/>
                <a:ext cx="0" cy="3873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" name="Chord 1026">
                <a:extLst>
                  <a:ext uri="{FF2B5EF4-FFF2-40B4-BE49-F238E27FC236}">
                    <a16:creationId xmlns:a16="http://schemas.microsoft.com/office/drawing/2014/main" id="{BD2BBDF7-32E2-0C58-5F37-C55C0C9EB589}"/>
                  </a:ext>
                </a:extLst>
              </p:cNvPr>
              <p:cNvSpPr/>
              <p:nvPr/>
            </p:nvSpPr>
            <p:spPr>
              <a:xfrm rot="17457296">
                <a:off x="4347267" y="3582710"/>
                <a:ext cx="1008000" cy="1008000"/>
              </a:xfrm>
              <a:prstGeom prst="chord">
                <a:avLst>
                  <a:gd name="adj1" fmla="val 4781047"/>
                  <a:gd name="adj2" fmla="val 14295644"/>
                </a:avLst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1027">
                <a:extLst>
                  <a:ext uri="{FF2B5EF4-FFF2-40B4-BE49-F238E27FC236}">
                    <a16:creationId xmlns:a16="http://schemas.microsoft.com/office/drawing/2014/main" id="{D6CB572A-45CE-3839-D4A7-A1FDF46FB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8514" y="3765009"/>
                <a:ext cx="794761" cy="400414"/>
              </a:xfrm>
              <a:prstGeom prst="rect">
                <a:avLst/>
              </a:prstGeom>
            </p:spPr>
          </p:pic>
        </p:grpSp>
        <p:pic>
          <p:nvPicPr>
            <p:cNvPr id="28" name="Picture 27" descr="See the source image">
              <a:extLst>
                <a:ext uri="{FF2B5EF4-FFF2-40B4-BE49-F238E27FC236}">
                  <a16:creationId xmlns:a16="http://schemas.microsoft.com/office/drawing/2014/main" id="{335E870A-C2BF-D89A-54E4-A232932F9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7" y="2267882"/>
              <a:ext cx="332945" cy="45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93C6466-3DAC-7EBE-CB59-FD87DEE9E56A}"/>
              </a:ext>
            </a:extLst>
          </p:cNvPr>
          <p:cNvSpPr/>
          <p:nvPr/>
        </p:nvSpPr>
        <p:spPr>
          <a:xfrm>
            <a:off x="3820954" y="-10199"/>
            <a:ext cx="1393077" cy="7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CE87194C-663C-7034-4E5E-2EEC348469CB}"/>
              </a:ext>
            </a:extLst>
          </p:cNvPr>
          <p:cNvGrpSpPr/>
          <p:nvPr/>
        </p:nvGrpSpPr>
        <p:grpSpPr>
          <a:xfrm>
            <a:off x="4378014" y="4260960"/>
            <a:ext cx="3092513" cy="2115382"/>
            <a:chOff x="4378014" y="4260960"/>
            <a:chExt cx="3092513" cy="211538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AF8613-F9AD-1E16-0B62-D5EE20CE0C54}"/>
                </a:ext>
              </a:extLst>
            </p:cNvPr>
            <p:cNvSpPr txBox="1"/>
            <p:nvPr/>
          </p:nvSpPr>
          <p:spPr>
            <a:xfrm>
              <a:off x="4632795" y="5707018"/>
              <a:ext cx="2582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Nova Ultra Bold" panose="020B0B02020104020203" pitchFamily="34" charset="0"/>
                  <a:cs typeface="Cavolini" panose="03000502040302020204" pitchFamily="66" charset="0"/>
                </a:rPr>
                <a:t>HOOFNAGLE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Gill Sans Nova Ultra Bold" panose="020B0B02020104020203" pitchFamily="34" charset="0"/>
                  <a:cs typeface="Cavolini" panose="03000502040302020204" pitchFamily="66" charset="0"/>
                </a:rPr>
                <a:t>LAB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53A5C-496D-69DB-5E69-EE4D38BEDD53}"/>
                </a:ext>
              </a:extLst>
            </p:cNvPr>
            <p:cNvSpPr txBox="1"/>
            <p:nvPr/>
          </p:nvSpPr>
          <p:spPr>
            <a:xfrm>
              <a:off x="4378014" y="6037788"/>
              <a:ext cx="3092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MASS SPECTROMETRY FOR PATIENT CARE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F4CE416-4BA9-DC52-4D54-38D7FE54B59B}"/>
                </a:ext>
              </a:extLst>
            </p:cNvPr>
            <p:cNvSpPr/>
            <p:nvPr/>
          </p:nvSpPr>
          <p:spPr>
            <a:xfrm>
              <a:off x="5630944" y="4260960"/>
              <a:ext cx="576000" cy="1450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7612BC-C9C3-C513-1679-ED2D7EAB9F2F}"/>
                </a:ext>
              </a:extLst>
            </p:cNvPr>
            <p:cNvSpPr/>
            <p:nvPr/>
          </p:nvSpPr>
          <p:spPr>
            <a:xfrm>
              <a:off x="5461744" y="4710799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33B708-DDFC-2456-9938-DAB74091D0B0}"/>
                </a:ext>
              </a:extLst>
            </p:cNvPr>
            <p:cNvSpPr/>
            <p:nvPr/>
          </p:nvSpPr>
          <p:spPr>
            <a:xfrm>
              <a:off x="5788861" y="4327387"/>
              <a:ext cx="260166" cy="43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D9513C8-23D4-7625-F288-66E9BC28BE0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776" y="4377392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FC4497-9E8D-535E-3309-36781E2B124F}"/>
                </a:ext>
              </a:extLst>
            </p:cNvPr>
            <p:cNvCxnSpPr>
              <a:cxnSpLocks/>
            </p:cNvCxnSpPr>
            <p:nvPr/>
          </p:nvCxnSpPr>
          <p:spPr>
            <a:xfrm>
              <a:off x="6068351" y="4377392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hord 59">
              <a:extLst>
                <a:ext uri="{FF2B5EF4-FFF2-40B4-BE49-F238E27FC236}">
                  <a16:creationId xmlns:a16="http://schemas.microsoft.com/office/drawing/2014/main" id="{4C480EB5-C49E-B2E7-43A3-F8758851F467}"/>
                </a:ext>
              </a:extLst>
            </p:cNvPr>
            <p:cNvSpPr/>
            <p:nvPr/>
          </p:nvSpPr>
          <p:spPr>
            <a:xfrm>
              <a:off x="5461742" y="4723499"/>
              <a:ext cx="914400" cy="914400"/>
            </a:xfrm>
            <a:prstGeom prst="chord">
              <a:avLst>
                <a:gd name="adj1" fmla="val 1116665"/>
                <a:gd name="adj2" fmla="val 9692836"/>
              </a:avLst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1025">
              <a:extLst>
                <a:ext uri="{FF2B5EF4-FFF2-40B4-BE49-F238E27FC236}">
                  <a16:creationId xmlns:a16="http://schemas.microsoft.com/office/drawing/2014/main" id="{0AF03F3C-CD63-0DC5-0430-31C78A32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563" y="4887374"/>
              <a:ext cx="794761" cy="400414"/>
            </a:xfrm>
            <a:prstGeom prst="rect">
              <a:avLst/>
            </a:prstGeom>
          </p:spPr>
        </p:pic>
        <p:pic>
          <p:nvPicPr>
            <p:cNvPr id="39" name="Picture 38" descr="See the source image">
              <a:extLst>
                <a:ext uri="{FF2B5EF4-FFF2-40B4-BE49-F238E27FC236}">
                  <a16:creationId xmlns:a16="http://schemas.microsoft.com/office/drawing/2014/main" id="{38296369-8400-5739-0399-02A59847F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1562" y="4827934"/>
              <a:ext cx="332945" cy="45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hord 1041">
              <a:extLst>
                <a:ext uri="{FF2B5EF4-FFF2-40B4-BE49-F238E27FC236}">
                  <a16:creationId xmlns:a16="http://schemas.microsoft.com/office/drawing/2014/main" id="{EA6B63B5-7C47-C5E8-6A61-140628FE8DB5}"/>
                </a:ext>
              </a:extLst>
            </p:cNvPr>
            <p:cNvSpPr/>
            <p:nvPr/>
          </p:nvSpPr>
          <p:spPr>
            <a:xfrm>
              <a:off x="5461742" y="4725088"/>
              <a:ext cx="914400" cy="914400"/>
            </a:xfrm>
            <a:prstGeom prst="chord">
              <a:avLst>
                <a:gd name="adj1" fmla="val 1402187"/>
                <a:gd name="adj2" fmla="val 9411718"/>
              </a:avLst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1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24988-28C1-C1D1-B15C-16D5C75CA1A0}"/>
              </a:ext>
            </a:extLst>
          </p:cNvPr>
          <p:cNvGrpSpPr/>
          <p:nvPr/>
        </p:nvGrpSpPr>
        <p:grpSpPr>
          <a:xfrm>
            <a:off x="3158815" y="1664299"/>
            <a:ext cx="3092513" cy="2115382"/>
            <a:chOff x="4378014" y="4260960"/>
            <a:chExt cx="3092513" cy="21153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DC7E25-7732-4411-2559-0870E01EC3E8}"/>
                </a:ext>
              </a:extLst>
            </p:cNvPr>
            <p:cNvSpPr txBox="1"/>
            <p:nvPr/>
          </p:nvSpPr>
          <p:spPr>
            <a:xfrm>
              <a:off x="4632795" y="5707018"/>
              <a:ext cx="2582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Nova Ultra Bold" panose="020B0B02020104020203" pitchFamily="34" charset="0"/>
                  <a:cs typeface="Cavolini" panose="03000502040302020204" pitchFamily="66" charset="0"/>
                </a:rPr>
                <a:t>HOOFNAGLE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Gill Sans Nova Ultra Bold" panose="020B0B02020104020203" pitchFamily="34" charset="0"/>
                  <a:cs typeface="Cavolini" panose="03000502040302020204" pitchFamily="66" charset="0"/>
                </a:rPr>
                <a:t>LAB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81B5EF-DE9E-4997-2F0E-20577904762A}"/>
                </a:ext>
              </a:extLst>
            </p:cNvPr>
            <p:cNvSpPr txBox="1"/>
            <p:nvPr/>
          </p:nvSpPr>
          <p:spPr>
            <a:xfrm>
              <a:off x="4378014" y="6037788"/>
              <a:ext cx="3092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MASS SPECTROMETRY FOR PATIENT CARE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622F0A-A0B5-646C-FBC8-6DDEB79F1553}"/>
                </a:ext>
              </a:extLst>
            </p:cNvPr>
            <p:cNvSpPr/>
            <p:nvPr/>
          </p:nvSpPr>
          <p:spPr>
            <a:xfrm>
              <a:off x="5630944" y="4260960"/>
              <a:ext cx="576000" cy="1450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D162D0-CB18-9D50-9370-63A6E2D67E8A}"/>
                </a:ext>
              </a:extLst>
            </p:cNvPr>
            <p:cNvSpPr/>
            <p:nvPr/>
          </p:nvSpPr>
          <p:spPr>
            <a:xfrm>
              <a:off x="5461744" y="4710799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3A2B4A-C2FB-2C2A-5DC7-C9723ABBA8B0}"/>
                </a:ext>
              </a:extLst>
            </p:cNvPr>
            <p:cNvSpPr/>
            <p:nvPr/>
          </p:nvSpPr>
          <p:spPr>
            <a:xfrm>
              <a:off x="5788861" y="4327387"/>
              <a:ext cx="260166" cy="43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87FEBA-BBA1-9FCA-E6CC-933D039632F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776" y="4377392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5443E1-D6C8-40C6-5451-80847ED26530}"/>
                </a:ext>
              </a:extLst>
            </p:cNvPr>
            <p:cNvCxnSpPr>
              <a:cxnSpLocks/>
            </p:cNvCxnSpPr>
            <p:nvPr/>
          </p:nvCxnSpPr>
          <p:spPr>
            <a:xfrm>
              <a:off x="6068351" y="4377392"/>
              <a:ext cx="0" cy="387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368224EB-0208-1501-E6D6-3A836F1C9D88}"/>
                </a:ext>
              </a:extLst>
            </p:cNvPr>
            <p:cNvSpPr/>
            <p:nvPr/>
          </p:nvSpPr>
          <p:spPr>
            <a:xfrm>
              <a:off x="5461742" y="4723499"/>
              <a:ext cx="914400" cy="914400"/>
            </a:xfrm>
            <a:prstGeom prst="chord">
              <a:avLst>
                <a:gd name="adj1" fmla="val 1116665"/>
                <a:gd name="adj2" fmla="val 9692836"/>
              </a:avLst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091B2E-BA08-2E52-6610-93FD63810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563" y="4887374"/>
              <a:ext cx="794761" cy="400414"/>
            </a:xfrm>
            <a:prstGeom prst="rect">
              <a:avLst/>
            </a:prstGeom>
          </p:spPr>
        </p:pic>
        <p:pic>
          <p:nvPicPr>
            <p:cNvPr id="14" name="Picture 13" descr="See the source image">
              <a:extLst>
                <a:ext uri="{FF2B5EF4-FFF2-40B4-BE49-F238E27FC236}">
                  <a16:creationId xmlns:a16="http://schemas.microsoft.com/office/drawing/2014/main" id="{4F009941-38AD-310E-A155-2EB25E715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1562" y="4827934"/>
              <a:ext cx="332945" cy="45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09AD7A52-08E4-E2B9-671A-DB1581E0FEA8}"/>
                </a:ext>
              </a:extLst>
            </p:cNvPr>
            <p:cNvSpPr/>
            <p:nvPr/>
          </p:nvSpPr>
          <p:spPr>
            <a:xfrm>
              <a:off x="5461742" y="4725088"/>
              <a:ext cx="914400" cy="914400"/>
            </a:xfrm>
            <a:prstGeom prst="chord">
              <a:avLst>
                <a:gd name="adj1" fmla="val 1402187"/>
                <a:gd name="adj2" fmla="val 9411718"/>
              </a:avLst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143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90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Cavolini</vt:lpstr>
      <vt:lpstr>Centaur</vt:lpstr>
      <vt:lpstr>DaunPenh</vt:lpstr>
      <vt:lpstr>Gill Sans Nova Ultra 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Hien huynh</dc:creator>
  <cp:lastModifiedBy>Huu Hien huynh</cp:lastModifiedBy>
  <cp:revision>19</cp:revision>
  <dcterms:created xsi:type="dcterms:W3CDTF">2022-02-10T23:00:26Z</dcterms:created>
  <dcterms:modified xsi:type="dcterms:W3CDTF">2022-11-20T21:56:58Z</dcterms:modified>
</cp:coreProperties>
</file>