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3" r:id="rId5"/>
    <p:sldId id="264" r:id="rId6"/>
    <p:sldId id="265" r:id="rId7"/>
    <p:sldId id="267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55EED-3307-6761-D4A0-91646ABCB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813CED-2A07-3F8F-0EAA-C468734F3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F057-9BE5-333B-85B7-06084BDD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223-0AEB-466F-8DC6-29971F34A31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64496-5DF8-2FB4-FD2B-044DF110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2F0BD5-43B8-5443-7492-998887AF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B7B-11DC-477E-B0D1-E553D086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66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1B009-4B64-9F1C-680B-52E85CDE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A327A1-6DE8-278C-06FB-09D56DF20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61B257-1CAD-EE07-7ACE-389591EE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223-0AEB-466F-8DC6-29971F34A31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EDB785-3EF3-25F7-9BFF-C382E0AE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B06785-853B-9F8F-E657-6E08A453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B7B-11DC-477E-B0D1-E553D086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35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556A2B-6656-6722-59C5-E40D93219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728DBD-4613-C626-4964-EB8C45A73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38B2B-3380-72F9-35A7-A6B7EE59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223-0AEB-466F-8DC6-29971F34A31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624D83-39DF-FA5B-4B22-0C331385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39E2E-750B-F54B-5EBE-A1C74A2A0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B7B-11DC-477E-B0D1-E553D086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03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E295C-FD6A-BD53-F763-E624FFAF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69549-1FCF-1606-B4E4-89E2D9D13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0594C9-5F80-C475-D8E0-6FEDD862F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223-0AEB-466F-8DC6-29971F34A31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B9AA8C-BFB0-DF4A-B14F-E9244D86D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F19A5-CC8E-65F1-211E-B795D03B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B7B-11DC-477E-B0D1-E553D086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37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C925-4516-B5A7-A496-19B6A81EC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97AA7-20E6-2EEF-6A8F-3AF3CE3B2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29E18C-A50C-AD1C-4937-EC98260E5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223-0AEB-466F-8DC6-29971F34A31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4AAAB5-8E6E-708A-D0C0-364ED005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F4C1C8-B4CB-1B15-6895-30114268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B7B-11DC-477E-B0D1-E553D086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52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720BE-AADE-4483-0EFB-043500E1B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EF6B1C-94BB-7820-7AC1-8C2937126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CECD9E-5A2C-5F17-00DE-71506CE3D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A6DFFE-CB6F-D708-EF55-30F51512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223-0AEB-466F-8DC6-29971F34A31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4FA6AE-F8E2-9349-47DF-B38EFEB4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DAA1C2-CEBA-9F66-1090-0F756BE0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B7B-11DC-477E-B0D1-E553D086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02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14097-08D1-64B6-C982-CCF4A3768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4E4AF6-DD4E-1552-22F7-AA7273DFA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D4B81E-A8D3-EEF0-7CC6-1EA82DF9D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EC0029-3569-3BB4-ED69-50B5DC48F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99046F-55C9-3B2C-8043-AABB2D931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89A7FE-9141-795A-8883-0E53D0E4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223-0AEB-466F-8DC6-29971F34A31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844AF1-D17A-8F99-4BFF-ABDF370C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F9A40A-E07A-06B5-3F90-51C5F3E7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B7B-11DC-477E-B0D1-E553D086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63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CBF39-2821-1ECC-D62E-1A678DA9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92EF79-66C0-003B-538F-D9B2A335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223-0AEB-466F-8DC6-29971F34A31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172C6E-47A0-6593-5D39-8797DB0E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0EFE8E-10AC-6963-6558-D4D078B1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B7B-11DC-477E-B0D1-E553D086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96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11FC25-E3C0-069D-9F8E-5DDCF7934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223-0AEB-466F-8DC6-29971F34A31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A06B72-91FB-ADFE-0BE8-A9780B62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C8C9BD-705B-8DE9-8610-DEE8946F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B7B-11DC-477E-B0D1-E553D086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5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832A6-B190-6F8A-CA3B-BA07DA953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20A49A-C28F-EE63-D875-798C37D86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1ADC6E-1DAC-94DF-59DA-B040B3DD5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15AC22-C0B2-FC0D-5189-4EA5CE03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223-0AEB-466F-8DC6-29971F34A31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63238B-74EE-6FF1-5239-193FA21FF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3E2D39-B1B0-2DF0-7EC2-F7A97051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B7B-11DC-477E-B0D1-E553D086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41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F3471-912D-9868-C57B-0EC13C01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E61517-C01C-8C2E-556C-9A57E03F7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A4950F-4769-A6A4-670A-24C0F1724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E22C0F-C4BF-B99E-EEF6-C038B3F0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223-0AEB-466F-8DC6-29971F34A31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9A9ECE-159E-2674-E324-7A42279B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92B76F-8DB2-A725-9855-46757E6A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B7B-11DC-477E-B0D1-E553D086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58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8AF6A4-3A85-50ED-8505-E433AD6E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D6ECF-CEDE-448F-DCAF-C8AC76BEF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4F50F-4528-11C9-2A83-D8F70B244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8C3223-0AEB-466F-8DC6-29971F34A31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B7A17-6BC6-8249-520B-5F8AA0631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939CF-AF89-31EF-53DC-8FF124BE3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31FB7B-11DC-477E-B0D1-E553D086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1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0299109-C34B-4F72-9C3D-F12B8B5906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857F1C-3FEC-3920-DB8F-DF9B53712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5385"/>
            <a:ext cx="9144000" cy="1064474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2025 </a:t>
            </a:r>
            <a:r>
              <a:rPr lang="ko-KR" altLang="en-US" sz="4800" dirty="0"/>
              <a:t>졸업작품 중점 연구 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CC7CE5-BF56-D096-AFA8-A6A403101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3386"/>
            <a:ext cx="9144000" cy="494414"/>
          </a:xfrm>
        </p:spPr>
        <p:txBody>
          <a:bodyPr/>
          <a:lstStyle/>
          <a:p>
            <a:pPr algn="r"/>
            <a:r>
              <a:rPr lang="en-US" altLang="ko-KR" dirty="0"/>
              <a:t>2020182010 </a:t>
            </a:r>
            <a:r>
              <a:rPr lang="ko-KR" altLang="en-US" dirty="0"/>
              <a:t>김연종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257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61402E-C74E-9FA7-BD72-EE76DD64C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1711A1-0B48-5311-D071-50922266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부하 분산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01656-BF0F-7536-BA60-F4D10BCC9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/>
          <a:lstStyle/>
          <a:p>
            <a:r>
              <a:rPr lang="ko-KR" altLang="en-US" dirty="0"/>
              <a:t>맵 분산</a:t>
            </a:r>
            <a:endParaRPr lang="en-US" altLang="ko-KR" dirty="0"/>
          </a:p>
          <a:p>
            <a:r>
              <a:rPr lang="ko-KR" altLang="en-US" dirty="0"/>
              <a:t>섹터</a:t>
            </a:r>
            <a:r>
              <a:rPr lang="en-US" altLang="ko-KR" dirty="0"/>
              <a:t>(</a:t>
            </a:r>
            <a:r>
              <a:rPr lang="en-US" altLang="ko-KR" dirty="0" err="1"/>
              <a:t>Secter</a:t>
            </a:r>
            <a:r>
              <a:rPr lang="en-US" altLang="ko-KR" dirty="0"/>
              <a:t>)</a:t>
            </a:r>
            <a:r>
              <a:rPr lang="ko-KR" altLang="en-US" dirty="0"/>
              <a:t>분산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맵을</a:t>
            </a:r>
            <a:r>
              <a:rPr lang="ko-KR" altLang="en-US" dirty="0"/>
              <a:t> 특정 크기로 나누고 그 안에서 일어나는 상호작용은 그 안의 객체끼리 패킷 송수신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상호작용하는 객체 수를 줄여서 성능 향상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E3D1966-1374-FFE6-691E-A9CB2A69C296}"/>
              </a:ext>
            </a:extLst>
          </p:cNvPr>
          <p:cNvSpPr txBox="1">
            <a:spLocks/>
          </p:cNvSpPr>
          <p:nvPr/>
        </p:nvSpPr>
        <p:spPr>
          <a:xfrm>
            <a:off x="5626395" y="1822450"/>
            <a:ext cx="50699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그림 6" descr="텍스트, 아틀라스, 지도이(가) 표시된 사진&#10;&#10;자동 생성된 설명">
            <a:extLst>
              <a:ext uri="{FF2B5EF4-FFF2-40B4-BE49-F238E27FC236}">
                <a16:creationId xmlns:a16="http://schemas.microsoft.com/office/drawing/2014/main" id="{2925489F-7D0F-0E77-B116-921ABB8E5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360" y="1328562"/>
            <a:ext cx="5159527" cy="51643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1CCA78-C10B-593B-1A11-E5F4FE4AD666}"/>
              </a:ext>
            </a:extLst>
          </p:cNvPr>
          <p:cNvSpPr txBox="1"/>
          <p:nvPr/>
        </p:nvSpPr>
        <p:spPr>
          <a:xfrm>
            <a:off x="8325114" y="6467753"/>
            <a:ext cx="314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</a:t>
            </a:r>
            <a:r>
              <a:rPr lang="en-US" altLang="ko-KR" dirty="0"/>
              <a:t>(</a:t>
            </a:r>
            <a:r>
              <a:rPr lang="ko-KR" altLang="en-US" dirty="0"/>
              <a:t>배틀 그라운드</a:t>
            </a:r>
            <a:r>
              <a:rPr lang="en-US" altLang="ko-KR" dirty="0"/>
              <a:t>) </a:t>
            </a:r>
            <a:r>
              <a:rPr lang="ko-KR" altLang="en-US" dirty="0"/>
              <a:t>맵 사진</a:t>
            </a:r>
          </a:p>
        </p:txBody>
      </p:sp>
    </p:spTree>
    <p:extLst>
      <p:ext uri="{BB962C8B-B14F-4D97-AF65-F5344CB8AC3E}">
        <p14:creationId xmlns:p14="http://schemas.microsoft.com/office/powerpoint/2010/main" val="12057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61402E-C74E-9FA7-BD72-EE76DD64C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1711A1-0B48-5311-D071-50922266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부하 분산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E3D1966-1374-FFE6-691E-A9CB2A69C296}"/>
              </a:ext>
            </a:extLst>
          </p:cNvPr>
          <p:cNvSpPr txBox="1">
            <a:spLocks/>
          </p:cNvSpPr>
          <p:nvPr/>
        </p:nvSpPr>
        <p:spPr>
          <a:xfrm>
            <a:off x="5626395" y="1822450"/>
            <a:ext cx="50699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8D8DFFB-21A3-D86E-7AE3-D9FE9D8E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섹터의 크기 증가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관리해야할</a:t>
            </a:r>
            <a:r>
              <a:rPr lang="ko-KR" altLang="en-US" dirty="0"/>
              <a:t> 섹터의 개수 감소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섹터단위의 이동 호출 감소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이웃섹터의</a:t>
            </a:r>
            <a:r>
              <a:rPr lang="ko-KR" altLang="en-US" dirty="0"/>
              <a:t> 범위 감소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30C8FBC-F3B9-6C30-2A9C-2DA231F98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480209"/>
              </p:ext>
            </p:extLst>
          </p:nvPr>
        </p:nvGraphicFramePr>
        <p:xfrm>
          <a:off x="6261772" y="1297172"/>
          <a:ext cx="5420751" cy="4479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917">
                  <a:extLst>
                    <a:ext uri="{9D8B030D-6E8A-4147-A177-3AD203B41FA5}">
                      <a16:colId xmlns:a16="http://schemas.microsoft.com/office/drawing/2014/main" val="2430840716"/>
                    </a:ext>
                  </a:extLst>
                </a:gridCol>
                <a:gridCol w="1806917">
                  <a:extLst>
                    <a:ext uri="{9D8B030D-6E8A-4147-A177-3AD203B41FA5}">
                      <a16:colId xmlns:a16="http://schemas.microsoft.com/office/drawing/2014/main" val="2295954040"/>
                    </a:ext>
                  </a:extLst>
                </a:gridCol>
                <a:gridCol w="1806917">
                  <a:extLst>
                    <a:ext uri="{9D8B030D-6E8A-4147-A177-3AD203B41FA5}">
                      <a16:colId xmlns:a16="http://schemas.microsoft.com/office/drawing/2014/main" val="4068109016"/>
                    </a:ext>
                  </a:extLst>
                </a:gridCol>
              </a:tblGrid>
              <a:tr h="1493283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990439"/>
                  </a:ext>
                </a:extLst>
              </a:tr>
              <a:tr h="1493283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991477"/>
                  </a:ext>
                </a:extLst>
              </a:tr>
              <a:tr h="1493283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429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88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61402E-C74E-9FA7-BD72-EE76DD64C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1711A1-0B48-5311-D071-50922266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부하 분산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E3D1966-1374-FFE6-691E-A9CB2A69C296}"/>
              </a:ext>
            </a:extLst>
          </p:cNvPr>
          <p:cNvSpPr txBox="1">
            <a:spLocks/>
          </p:cNvSpPr>
          <p:nvPr/>
        </p:nvSpPr>
        <p:spPr>
          <a:xfrm>
            <a:off x="5626395" y="1822450"/>
            <a:ext cx="50699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8D8DFFB-21A3-D86E-7AE3-D9FE9D8E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섹터의 크기 감소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섹터 내부의 객체 수 감소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공간 분할의 용이함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3FA87D4-3431-1AED-465E-D077AA249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765175"/>
              </p:ext>
            </p:extLst>
          </p:nvPr>
        </p:nvGraphicFramePr>
        <p:xfrm>
          <a:off x="6096000" y="1417674"/>
          <a:ext cx="5370240" cy="4685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048">
                  <a:extLst>
                    <a:ext uri="{9D8B030D-6E8A-4147-A177-3AD203B41FA5}">
                      <a16:colId xmlns:a16="http://schemas.microsoft.com/office/drawing/2014/main" val="668889466"/>
                    </a:ext>
                  </a:extLst>
                </a:gridCol>
                <a:gridCol w="1074048">
                  <a:extLst>
                    <a:ext uri="{9D8B030D-6E8A-4147-A177-3AD203B41FA5}">
                      <a16:colId xmlns:a16="http://schemas.microsoft.com/office/drawing/2014/main" val="1409582572"/>
                    </a:ext>
                  </a:extLst>
                </a:gridCol>
                <a:gridCol w="1074048">
                  <a:extLst>
                    <a:ext uri="{9D8B030D-6E8A-4147-A177-3AD203B41FA5}">
                      <a16:colId xmlns:a16="http://schemas.microsoft.com/office/drawing/2014/main" val="1257632638"/>
                    </a:ext>
                  </a:extLst>
                </a:gridCol>
                <a:gridCol w="1074048">
                  <a:extLst>
                    <a:ext uri="{9D8B030D-6E8A-4147-A177-3AD203B41FA5}">
                      <a16:colId xmlns:a16="http://schemas.microsoft.com/office/drawing/2014/main" val="2389046098"/>
                    </a:ext>
                  </a:extLst>
                </a:gridCol>
                <a:gridCol w="1074048">
                  <a:extLst>
                    <a:ext uri="{9D8B030D-6E8A-4147-A177-3AD203B41FA5}">
                      <a16:colId xmlns:a16="http://schemas.microsoft.com/office/drawing/2014/main" val="1972500375"/>
                    </a:ext>
                  </a:extLst>
                </a:gridCol>
              </a:tblGrid>
              <a:tr h="937082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17813"/>
                  </a:ext>
                </a:extLst>
              </a:tr>
              <a:tr h="937082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591346"/>
                  </a:ext>
                </a:extLst>
              </a:tr>
              <a:tr h="937082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709261"/>
                  </a:ext>
                </a:extLst>
              </a:tr>
              <a:tr h="937082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535536"/>
                  </a:ext>
                </a:extLst>
              </a:tr>
              <a:tr h="937082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621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230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61402E-C74E-9FA7-BD72-EE76DD64C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1711A1-0B48-5311-D071-50922266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부하 분산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E3D1966-1374-FFE6-691E-A9CB2A69C296}"/>
              </a:ext>
            </a:extLst>
          </p:cNvPr>
          <p:cNvSpPr txBox="1">
            <a:spLocks/>
          </p:cNvSpPr>
          <p:nvPr/>
        </p:nvSpPr>
        <p:spPr>
          <a:xfrm>
            <a:off x="5626395" y="1822450"/>
            <a:ext cx="50699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8D8DFFB-21A3-D86E-7AE3-D9FE9D8E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무엇이 더 좋은가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그때그때 다르다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유저의 상호작용 거리가 짧고 </a:t>
            </a:r>
            <a:r>
              <a:rPr lang="ko-KR" altLang="en-US" dirty="0" err="1"/>
              <a:t>이동량이</a:t>
            </a:r>
            <a:r>
              <a:rPr lang="ko-KR" altLang="en-US" dirty="0"/>
              <a:t> 적다면 </a:t>
            </a:r>
            <a:r>
              <a:rPr lang="ko-KR" altLang="en-US" dirty="0" err="1"/>
              <a:t>작은쪽이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유저의 </a:t>
            </a:r>
            <a:r>
              <a:rPr lang="ko-KR" altLang="en-US" dirty="0" err="1"/>
              <a:t>이동많거나</a:t>
            </a:r>
            <a:r>
              <a:rPr lang="ko-KR" altLang="en-US" dirty="0"/>
              <a:t> 상호작용의 거리가 길다면 </a:t>
            </a:r>
            <a:r>
              <a:rPr lang="ko-KR" altLang="en-US" dirty="0" err="1"/>
              <a:t>큰쪽이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533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61402E-C74E-9FA7-BD72-EE76DD64C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1711A1-0B48-5311-D071-50922266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부하 분산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E3D1966-1374-FFE6-691E-A9CB2A69C296}"/>
              </a:ext>
            </a:extLst>
          </p:cNvPr>
          <p:cNvSpPr txBox="1">
            <a:spLocks/>
          </p:cNvSpPr>
          <p:nvPr/>
        </p:nvSpPr>
        <p:spPr>
          <a:xfrm>
            <a:off x="5626395" y="1822450"/>
            <a:ext cx="50699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8D8DFFB-21A3-D86E-7AE3-D9FE9D8E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endParaRPr lang="en-US" altLang="ko-KR" dirty="0"/>
          </a:p>
          <a:p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게임 진행 중 섹터의 크기 변화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위치마다 다르게 섹터의 크기를 적용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포괄적으로 가장 효율적인 섹터의 크기로 설정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4288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61402E-C74E-9FA7-BD72-EE76DD64C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1711A1-0B48-5311-D071-50922266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목표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E3D1966-1374-FFE6-691E-A9CB2A69C296}"/>
              </a:ext>
            </a:extLst>
          </p:cNvPr>
          <p:cNvSpPr txBox="1">
            <a:spLocks/>
          </p:cNvSpPr>
          <p:nvPr/>
        </p:nvSpPr>
        <p:spPr>
          <a:xfrm>
            <a:off x="5626395" y="1822450"/>
            <a:ext cx="50699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8D8DFFB-21A3-D86E-7AE3-D9FE9D8E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원래 연구주제로 하려 하였으나 미뤄진 요소들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err="1"/>
              <a:t>데드</a:t>
            </a:r>
            <a:r>
              <a:rPr lang="ko-KR" altLang="en-US" dirty="0"/>
              <a:t> </a:t>
            </a:r>
            <a:r>
              <a:rPr lang="ko-KR" altLang="en-US" dirty="0" err="1"/>
              <a:t>레커닝</a:t>
            </a:r>
            <a:r>
              <a:rPr lang="ko-KR" altLang="en-US" dirty="0"/>
              <a:t> 알고리즘에 의한 부드러운 움직임 연출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효율적인 데이터 베이스의 관리 및 활용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err="1"/>
              <a:t>멀티쓰레드</a:t>
            </a:r>
            <a:r>
              <a:rPr lang="ko-KR" altLang="en-US" dirty="0"/>
              <a:t> 프로그래밍을 이용한 성능향상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967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61402E-C74E-9FA7-BD72-EE76DD64C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1711A1-0B48-5311-D071-50922266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정보 출처</a:t>
            </a: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E3D1966-1374-FFE6-691E-A9CB2A69C296}"/>
              </a:ext>
            </a:extLst>
          </p:cNvPr>
          <p:cNvSpPr txBox="1">
            <a:spLocks/>
          </p:cNvSpPr>
          <p:nvPr/>
        </p:nvSpPr>
        <p:spPr>
          <a:xfrm>
            <a:off x="5626395" y="1822450"/>
            <a:ext cx="50699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8D8DFFB-21A3-D86E-7AE3-D9FE9D8E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김순곤</a:t>
            </a:r>
            <a:r>
              <a:rPr lang="en-US" altLang="ko-KR" dirty="0"/>
              <a:t>. (2011). </a:t>
            </a:r>
            <a:r>
              <a:rPr lang="ko-KR" altLang="en-US" dirty="0"/>
              <a:t>블록을 이용한 대규모 사용자 지원 분산 서버 시스템 설계</a:t>
            </a:r>
            <a:r>
              <a:rPr lang="en-US" altLang="ko-KR" dirty="0"/>
              <a:t>. </a:t>
            </a:r>
            <a:r>
              <a:rPr lang="ko-KR" altLang="en-US" dirty="0" err="1"/>
              <a:t>디지털콘텐츠학회논문지</a:t>
            </a:r>
            <a:r>
              <a:rPr lang="en-US" altLang="ko-KR" dirty="0"/>
              <a:t>, 12(4), 559-565.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서윤환</a:t>
            </a:r>
            <a:r>
              <a:rPr lang="en-US" altLang="ko-KR" dirty="0"/>
              <a:t>, </a:t>
            </a:r>
            <a:r>
              <a:rPr lang="ko-KR" altLang="en-US" dirty="0" err="1"/>
              <a:t>최정주</a:t>
            </a:r>
            <a:r>
              <a:rPr lang="en-US" altLang="ko-KR" dirty="0"/>
              <a:t>. </a:t>
            </a:r>
            <a:r>
              <a:rPr lang="ko-KR" altLang="en-US" dirty="0"/>
              <a:t>다자 참여형 온라인 게임을 위한 동적 무경계 지역서버 모델의 성능평가</a:t>
            </a:r>
            <a:r>
              <a:rPr lang="en-US" altLang="ko-KR" dirty="0"/>
              <a:t>. </a:t>
            </a:r>
            <a:r>
              <a:rPr lang="ko-KR" altLang="en-US" dirty="0"/>
              <a:t>한국</a:t>
            </a:r>
            <a:r>
              <a:rPr lang="en-US" altLang="ko-KR" dirty="0"/>
              <a:t>HCI</a:t>
            </a:r>
            <a:r>
              <a:rPr lang="ko-KR" altLang="en-US" dirty="0"/>
              <a:t>학회 학술대회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정내훈</a:t>
            </a:r>
            <a:r>
              <a:rPr lang="en-US" altLang="ko-KR" dirty="0"/>
              <a:t>, “</a:t>
            </a:r>
            <a:r>
              <a:rPr lang="ko-KR" altLang="en-US" dirty="0"/>
              <a:t>게임 서버 프로그래밍</a:t>
            </a:r>
            <a:r>
              <a:rPr lang="en-US" altLang="ko-KR" dirty="0"/>
              <a:t>“, </a:t>
            </a:r>
            <a:r>
              <a:rPr lang="ko-KR" altLang="en-US" dirty="0"/>
              <a:t>한국공학대학교</a:t>
            </a:r>
            <a:r>
              <a:rPr lang="en-US" altLang="ko-KR" dirty="0"/>
              <a:t>, 2024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1150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246</Words>
  <Application>Microsoft Office PowerPoint</Application>
  <PresentationFormat>와이드스크린</PresentationFormat>
  <Paragraphs>122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2025 졸업작품 중점 연구 주제</vt:lpstr>
      <vt:lpstr>서버 부하 분산</vt:lpstr>
      <vt:lpstr>서버 부하 분산</vt:lpstr>
      <vt:lpstr>서버 부하 분산</vt:lpstr>
      <vt:lpstr>서버 부하 분산</vt:lpstr>
      <vt:lpstr>서버 부하 분산</vt:lpstr>
      <vt:lpstr>추가 목표</vt:lpstr>
      <vt:lpstr>정보 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연종 김</dc:creator>
  <cp:lastModifiedBy>연종 김</cp:lastModifiedBy>
  <cp:revision>10</cp:revision>
  <dcterms:created xsi:type="dcterms:W3CDTF">2024-07-24T00:40:52Z</dcterms:created>
  <dcterms:modified xsi:type="dcterms:W3CDTF">2024-07-25T04:58:14Z</dcterms:modified>
</cp:coreProperties>
</file>