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37"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32" autoAdjust="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27522-8143-4F3A-AAE6-7DACD821406D}" type="datetimeFigureOut">
              <a:rPr lang="en-SG" smtClean="0"/>
              <a:t>7/5/2021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C7E28-6691-4B1E-BA43-51CB1B47E414}" type="slidenum">
              <a:rPr lang="en-SG" smtClean="0"/>
              <a:t>‹#›</a:t>
            </a:fld>
            <a:endParaRPr lang="en-SG"/>
          </a:p>
        </p:txBody>
      </p:sp>
    </p:spTree>
    <p:extLst>
      <p:ext uri="{BB962C8B-B14F-4D97-AF65-F5344CB8AC3E}">
        <p14:creationId xmlns:p14="http://schemas.microsoft.com/office/powerpoint/2010/main" val="1234237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Professors, I am Jun Hao and I will be presenting on the topic " hand gesture recognition using RF-Sensing"</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a:t>
            </a:fld>
            <a:endParaRPr lang="en-SG"/>
          </a:p>
        </p:txBody>
      </p:sp>
    </p:spTree>
    <p:extLst>
      <p:ext uri="{BB962C8B-B14F-4D97-AF65-F5344CB8AC3E}">
        <p14:creationId xmlns:p14="http://schemas.microsoft.com/office/powerpoint/2010/main" val="1498103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check the integrity of the data, I used </a:t>
            </a:r>
            <a:r>
              <a:rPr lang="en-US" dirty="0" err="1"/>
              <a:t>Matlab</a:t>
            </a:r>
            <a:r>
              <a:rPr lang="en-US" dirty="0"/>
              <a:t> to plot a spectrogram of the data.  I first read the csv, then split it into in-phase and quadrature components before adding them up. After that, I plot the spectrum using the absolute value. This way I can see if I have the </a:t>
            </a:r>
            <a:r>
              <a:rPr lang="en-US" sz="1800" kern="100" dirty="0">
                <a:effectLst/>
                <a:latin typeface="Times New Roman" panose="02020603050405020304" pitchFamily="18" charset="0"/>
                <a:ea typeface="SimSun" panose="02010600030101010101" pitchFamily="2" charset="-122"/>
              </a:rPr>
              <a:t>similar plots for the same gesture (low intra-class distance) and dissimilar radar images for different gesture (high inter-class distance).  </a:t>
            </a:r>
            <a:endParaRPr lang="en-SG" sz="1800" kern="100" dirty="0">
              <a:effectLst/>
              <a:latin typeface="Times New Roman" panose="02020603050405020304" pitchFamily="18" charset="0"/>
              <a:ea typeface="SimSun" panose="02010600030101010101" pitchFamily="2" charset="-122"/>
            </a:endParaRPr>
          </a:p>
          <a:p>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10</a:t>
            </a:fld>
            <a:endParaRPr lang="en-SG"/>
          </a:p>
        </p:txBody>
      </p:sp>
    </p:spTree>
    <p:extLst>
      <p:ext uri="{BB962C8B-B14F-4D97-AF65-F5344CB8AC3E}">
        <p14:creationId xmlns:p14="http://schemas.microsoft.com/office/powerpoint/2010/main" val="744561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load the data, I make use of the dataset and </a:t>
            </a:r>
            <a:r>
              <a:rPr lang="en-US" dirty="0" err="1"/>
              <a:t>dataloader</a:t>
            </a:r>
            <a:r>
              <a:rPr lang="en-US" dirty="0"/>
              <a:t> class from  the </a:t>
            </a:r>
            <a:r>
              <a:rPr lang="en-US" dirty="0" err="1"/>
              <a:t>pytorch</a:t>
            </a:r>
            <a:r>
              <a:rPr lang="en-US" dirty="0"/>
              <a:t> library and also </a:t>
            </a:r>
            <a:r>
              <a:rPr lang="en-US" dirty="0" err="1"/>
              <a:t>convertered</a:t>
            </a:r>
            <a:r>
              <a:rPr lang="en-US" dirty="0"/>
              <a:t> a </a:t>
            </a:r>
            <a:r>
              <a:rPr lang="en-SG" dirty="0"/>
              <a:t>950 X 276 to 1 X 950 X 276 because the input for a model requires a 3D input.</a:t>
            </a:r>
          </a:p>
          <a:p>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11</a:t>
            </a:fld>
            <a:endParaRPr lang="en-SG"/>
          </a:p>
        </p:txBody>
      </p:sp>
    </p:spTree>
    <p:extLst>
      <p:ext uri="{BB962C8B-B14F-4D97-AF65-F5344CB8AC3E}">
        <p14:creationId xmlns:p14="http://schemas.microsoft.com/office/powerpoint/2010/main" val="1205943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model, </a:t>
            </a:r>
            <a:r>
              <a:rPr lang="en-US" dirty="0" err="1"/>
              <a:t>ResNet</a:t>
            </a:r>
            <a:r>
              <a:rPr lang="en-US" dirty="0"/>
              <a:t> is being chosen for the base model. </a:t>
            </a:r>
            <a:r>
              <a:rPr lang="en-US" dirty="0" err="1"/>
              <a:t>ResNet</a:t>
            </a:r>
            <a:r>
              <a:rPr lang="en-US" dirty="0"/>
              <a:t>, aka, Residual Network is slightly different from the normal neural network because it consist of taking the output from the previous layer and put it to the layer ahead. It also has a lower error rate for a higher layered model compared to just plain models.</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12</a:t>
            </a:fld>
            <a:endParaRPr lang="en-SG"/>
          </a:p>
        </p:txBody>
      </p:sp>
    </p:spTree>
    <p:extLst>
      <p:ext uri="{BB962C8B-B14F-4D97-AF65-F5344CB8AC3E}">
        <p14:creationId xmlns:p14="http://schemas.microsoft.com/office/powerpoint/2010/main" val="3032947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optimizer used is Adaptive moment estimation. This is because it can implement adaptive learning rate as compared to stochastic gradient descent that used a fixed learning rate. Cross loss entropy is best suited for a classification problem like this project.</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13</a:t>
            </a:fld>
            <a:endParaRPr lang="en-SG"/>
          </a:p>
        </p:txBody>
      </p:sp>
    </p:spTree>
    <p:extLst>
      <p:ext uri="{BB962C8B-B14F-4D97-AF65-F5344CB8AC3E}">
        <p14:creationId xmlns:p14="http://schemas.microsoft.com/office/powerpoint/2010/main" val="1694724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3 hyperparameters are being tunes to get better results. For each parameter being changed, the others will be kept constant. For example, to find the optimal number of epoch, the learning rate and batch size is being kept constant. As you can see, the higher the epoch, the better the accuracy but it does not mean that epoch must be high because too high of an epoch results in overfitting. Overfitting occurs when the model fit too nicely to the training samples and not the test samples. As for the learning rate, having to small of a learning rate will also slow down the training by a lot because the weights are being updated by a very small amount so it will need sometime before it reach the optimal value. Having a larger batch size not only provide better accuracy but also slightly faster training time. However, due to memory constraint, the batch size cannot be too big.</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14</a:t>
            </a:fld>
            <a:endParaRPr lang="en-SG"/>
          </a:p>
        </p:txBody>
      </p:sp>
    </p:spTree>
    <p:extLst>
      <p:ext uri="{BB962C8B-B14F-4D97-AF65-F5344CB8AC3E}">
        <p14:creationId xmlns:p14="http://schemas.microsoft.com/office/powerpoint/2010/main" val="1541325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comparison between ResNet50 and ResNet18 and you can see that ResNet50 outperform ResNet18. However, the accuracy is still low and this is where I come across data augmentation.</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15</a:t>
            </a:fld>
            <a:endParaRPr lang="en-SG"/>
          </a:p>
        </p:txBody>
      </p:sp>
    </p:spTree>
    <p:extLst>
      <p:ext uri="{BB962C8B-B14F-4D97-AF65-F5344CB8AC3E}">
        <p14:creationId xmlns:p14="http://schemas.microsoft.com/office/powerpoint/2010/main" val="2592172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00" dirty="0">
                <a:effectLst/>
                <a:latin typeface="Times New Roman" panose="02020603050405020304" pitchFamily="18" charset="0"/>
                <a:ea typeface="SimSun" panose="02010600030101010101" pitchFamily="2" charset="-122"/>
              </a:rPr>
              <a:t>Data Augmentation is a method to increase the diversification of data when there is limited data. The data is being transformed into different formats but while retaining the features. Some techniques are changing the brightness, rotating, and resizing the images. Using the </a:t>
            </a:r>
            <a:r>
              <a:rPr lang="en-US" sz="1800" kern="100" dirty="0" err="1">
                <a:effectLst/>
                <a:latin typeface="Times New Roman" panose="02020603050405020304" pitchFamily="18" charset="0"/>
                <a:ea typeface="SimSun" panose="02010600030101010101" pitchFamily="2" charset="-122"/>
              </a:rPr>
              <a:t>RandomAffine</a:t>
            </a:r>
            <a:r>
              <a:rPr lang="en-US" sz="1800" kern="100" dirty="0">
                <a:effectLst/>
                <a:latin typeface="Times New Roman" panose="02020603050405020304" pitchFamily="18" charset="0"/>
                <a:ea typeface="SimSun" panose="02010600030101010101" pitchFamily="2" charset="-122"/>
              </a:rPr>
              <a:t> method from </a:t>
            </a:r>
            <a:r>
              <a:rPr lang="en-US" sz="1800" kern="100" dirty="0" err="1">
                <a:effectLst/>
                <a:latin typeface="Times New Roman" panose="02020603050405020304" pitchFamily="18" charset="0"/>
                <a:ea typeface="SimSun" panose="02010600030101010101" pitchFamily="2" charset="-122"/>
              </a:rPr>
              <a:t>PyTorch</a:t>
            </a:r>
            <a:r>
              <a:rPr lang="en-US" sz="1800" kern="100" dirty="0">
                <a:effectLst/>
                <a:latin typeface="Times New Roman" panose="02020603050405020304" pitchFamily="18" charset="0"/>
                <a:ea typeface="SimSun" panose="02010600030101010101" pitchFamily="2" charset="-122"/>
              </a:rPr>
              <a:t> library, we can do that to the data. The picture can be scaled, shifted and rotated and this provides us with an increase of samples which increase the accuracy</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16</a:t>
            </a:fld>
            <a:endParaRPr lang="en-SG"/>
          </a:p>
        </p:txBody>
      </p:sp>
    </p:spTree>
    <p:extLst>
      <p:ext uri="{BB962C8B-B14F-4D97-AF65-F5344CB8AC3E}">
        <p14:creationId xmlns:p14="http://schemas.microsoft.com/office/powerpoint/2010/main" val="2672070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SimSun" panose="02010600030101010101" pitchFamily="2" charset="-122"/>
              </a:rPr>
              <a:t>Overall, to achieve the optimal values for the hyperparameters, different combinations of values were tried. With batch size = 10, epoch = 20, learning rate = 0.0005, the model can get a training accuracy of 87.4% and a test accuracy of 80.7% with 4 different gestures and 100 samples each. Due to the memory constraint, the batch size cannot be further increased.</a:t>
            </a:r>
            <a:endParaRPr lang="en-SG" sz="1800" kern="100" dirty="0">
              <a:effectLst/>
              <a:latin typeface="Times New Roman" panose="02020603050405020304" pitchFamily="18" charset="0"/>
              <a:ea typeface="SimSun" panose="02010600030101010101" pitchFamily="2" charset="-122"/>
            </a:endParaRPr>
          </a:p>
          <a:p>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17</a:t>
            </a:fld>
            <a:endParaRPr lang="en-SG"/>
          </a:p>
        </p:txBody>
      </p:sp>
    </p:spTree>
    <p:extLst>
      <p:ext uri="{BB962C8B-B14F-4D97-AF65-F5344CB8AC3E}">
        <p14:creationId xmlns:p14="http://schemas.microsoft.com/office/powerpoint/2010/main" val="353400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SimSun" panose="02010600030101010101" pitchFamily="2" charset="-122"/>
              </a:rPr>
              <a:t>In this project, there were many challenges that were faced. Data collection was the most important and challenging phase because it is a long and tedious process. There are times where the transition of hand gesture was too fast or the remote connection with the Raspberry Pi was lost halfway through and the collection of data must restart. There are a lot of parameter and model architecture to select from and choosing the right values takes multiple testing but however, with the help of a graphic processor unit (GPU), the time taken for each epoch was greatly reduced by more than 50 times as compared to a computer processor unit (CPU). The problems were addressed with trial and errors and extensive research. As a result, hand gesture recognition system with a training accuracy of 87.4% and a test accuracy of 80.7% with 4 different gestures (A, B, C, D) is successfully developed.</a:t>
            </a:r>
            <a:endParaRPr lang="en-SG" sz="1800" kern="100" dirty="0">
              <a:effectLst/>
              <a:latin typeface="Times New Roman" panose="02020603050405020304" pitchFamily="18" charset="0"/>
              <a:ea typeface="SimSun" panose="02010600030101010101" pitchFamily="2" charset="-122"/>
            </a:endParaRPr>
          </a:p>
          <a:p>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18</a:t>
            </a:fld>
            <a:endParaRPr lang="en-SG"/>
          </a:p>
        </p:txBody>
      </p:sp>
    </p:spTree>
    <p:extLst>
      <p:ext uri="{BB962C8B-B14F-4D97-AF65-F5344CB8AC3E}">
        <p14:creationId xmlns:p14="http://schemas.microsoft.com/office/powerpoint/2010/main" val="1969481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going through the data collection phase, development, and training of the model, and the results of this project</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2</a:t>
            </a:fld>
            <a:endParaRPr lang="en-SG"/>
          </a:p>
        </p:txBody>
      </p:sp>
    </p:spTree>
    <p:extLst>
      <p:ext uri="{BB962C8B-B14F-4D97-AF65-F5344CB8AC3E}">
        <p14:creationId xmlns:p14="http://schemas.microsoft.com/office/powerpoint/2010/main" val="365091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that, I would like to share the motivation for the project.</a:t>
            </a:r>
          </a:p>
          <a:p>
            <a:endParaRPr lang="en-US" dirty="0"/>
          </a:p>
          <a:p>
            <a:r>
              <a:rPr lang="en-US" dirty="0"/>
              <a:t>This project is slightly different from other projects because it uses radar-based recognition instead of camera-based recognition. This is because camera-based recognition has privacy issues like for example if the device is being hacked, the hacker is able to use the camera as a spying device. Another reason why the camera is not used is that it does not work well in an environment that is not illuminated.</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3</a:t>
            </a:fld>
            <a:endParaRPr lang="en-SG"/>
          </a:p>
        </p:txBody>
      </p:sp>
    </p:spTree>
    <p:extLst>
      <p:ext uri="{BB962C8B-B14F-4D97-AF65-F5344CB8AC3E}">
        <p14:creationId xmlns:p14="http://schemas.microsoft.com/office/powerpoint/2010/main" val="200222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collected are of hand gestures that represent different letters. A radar is being used to capture the movement of the hand to determine the different gestures. The results are being transmitted to the Raspberry Pi before it is passed to the computer for processing. </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4</a:t>
            </a:fld>
            <a:endParaRPr lang="en-SG"/>
          </a:p>
        </p:txBody>
      </p:sp>
    </p:spTree>
    <p:extLst>
      <p:ext uri="{BB962C8B-B14F-4D97-AF65-F5344CB8AC3E}">
        <p14:creationId xmlns:p14="http://schemas.microsoft.com/office/powerpoint/2010/main" val="128581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will share a bit more about the radar and how it is being used in the project. </a:t>
            </a:r>
            <a:r>
              <a:rPr lang="en-US" sz="1800" kern="100" dirty="0">
                <a:effectLst/>
                <a:latin typeface="Times New Roman" panose="02020603050405020304" pitchFamily="18" charset="0"/>
                <a:ea typeface="SimSun" panose="02010600030101010101" pitchFamily="2" charset="-122"/>
              </a:rPr>
              <a:t>Radar is widely known as a target detection technology used in military. Radar is an acronym for Radio Detection and Raging and as the name suggests, it make use of radio waves to detect objects. The radar sensor consists of transmitter and receiver and to determine parameters such as range and velocity of the object.</a:t>
            </a:r>
            <a:endParaRPr lang="en-SG" sz="1800" kern="100" dirty="0">
              <a:effectLst/>
              <a:latin typeface="Times New Roman" panose="02020603050405020304" pitchFamily="18" charset="0"/>
              <a:ea typeface="SimSun" panose="02010600030101010101" pitchFamily="2" charset="-122"/>
            </a:endParaRPr>
          </a:p>
          <a:p>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5</a:t>
            </a:fld>
            <a:endParaRPr lang="en-SG"/>
          </a:p>
        </p:txBody>
      </p:sp>
    </p:spTree>
    <p:extLst>
      <p:ext uri="{BB962C8B-B14F-4D97-AF65-F5344CB8AC3E}">
        <p14:creationId xmlns:p14="http://schemas.microsoft.com/office/powerpoint/2010/main" val="5109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00" dirty="0">
                <a:effectLst/>
                <a:latin typeface="Times New Roman" panose="02020603050405020304" pitchFamily="18" charset="0"/>
                <a:ea typeface="SimSun" panose="02010600030101010101" pitchFamily="2" charset="-122"/>
              </a:rPr>
              <a:t>The data is received in a 2D matrix and each time the radar receives a new pulse, the data is recorded and added to a new row of matrix. Fast time is the measurement of data at each pulse and the Slow time is the number of pulses receive. As you can see from the picture on the right, the green box is moving towards the right after each slow time which also means that the object is moving further away from the sensor.</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6</a:t>
            </a:fld>
            <a:endParaRPr lang="en-SG"/>
          </a:p>
        </p:txBody>
      </p:sp>
    </p:spTree>
    <p:extLst>
      <p:ext uri="{BB962C8B-B14F-4D97-AF65-F5344CB8AC3E}">
        <p14:creationId xmlns:p14="http://schemas.microsoft.com/office/powerpoint/2010/main" val="257940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SimSun" panose="02010600030101010101" pitchFamily="2" charset="-122"/>
              </a:rPr>
              <a:t>The three different radar sensors. The different sensors emits different signal. They are the Continuous Wave (CW), the Frequency Modulated Continuous Wave (FMCW) </a:t>
            </a:r>
            <a:r>
              <a:rPr lang="en-US" sz="1800" kern="100" dirty="0">
                <a:solidFill>
                  <a:srgbClr val="000000"/>
                </a:solidFill>
                <a:effectLst/>
                <a:latin typeface="Times New Roman" panose="02020603050405020304" pitchFamily="18" charset="0"/>
                <a:ea typeface="SimSun" panose="02010600030101010101" pitchFamily="2" charset="-122"/>
              </a:rPr>
              <a:t>and the</a:t>
            </a:r>
            <a:r>
              <a:rPr lang="en-US" sz="1800" kern="100" dirty="0">
                <a:solidFill>
                  <a:srgbClr val="FF0000"/>
                </a:solidFill>
                <a:effectLst/>
                <a:latin typeface="Times New Roman" panose="02020603050405020304" pitchFamily="18" charset="0"/>
                <a:ea typeface="SimSun" panose="02010600030101010101" pitchFamily="2" charset="-122"/>
              </a:rPr>
              <a:t> </a:t>
            </a:r>
            <a:r>
              <a:rPr lang="en-US" sz="1800" kern="100" dirty="0">
                <a:effectLst/>
                <a:latin typeface="Times New Roman" panose="02020603050405020304" pitchFamily="18" charset="0"/>
                <a:ea typeface="SimSun" panose="02010600030101010101" pitchFamily="2" charset="-122"/>
              </a:rPr>
              <a:t>Impulse Radio Ultra-Wide Band (IR-UWB). The biggest disadvantage is that CW and FMCW radars are more expensive than IR-UWB radars and slow data acquisition. IR-UWB radars, on the other hand, has a high range resolution, and it is less subjected to outside interference . Hence, the hardware for this project is the </a:t>
            </a:r>
            <a:r>
              <a:rPr lang="en-US" sz="1800" kern="100" dirty="0" err="1">
                <a:effectLst/>
                <a:latin typeface="Times New Roman" panose="02020603050405020304" pitchFamily="18" charset="0"/>
                <a:ea typeface="SimSun" panose="02010600030101010101" pitchFamily="2" charset="-122"/>
              </a:rPr>
              <a:t>Novelda</a:t>
            </a:r>
            <a:r>
              <a:rPr lang="en-US" sz="1800" kern="100" dirty="0">
                <a:effectLst/>
                <a:latin typeface="Times New Roman" panose="02020603050405020304" pitchFamily="18" charset="0"/>
                <a:ea typeface="SimSun" panose="02010600030101010101" pitchFamily="2" charset="-122"/>
              </a:rPr>
              <a:t> </a:t>
            </a:r>
            <a:r>
              <a:rPr lang="en-US" sz="1800" kern="100" dirty="0" err="1">
                <a:effectLst/>
                <a:latin typeface="Times New Roman" panose="02020603050405020304" pitchFamily="18" charset="0"/>
                <a:ea typeface="SimSun" panose="02010600030101010101" pitchFamily="2" charset="-122"/>
              </a:rPr>
              <a:t>Xethru</a:t>
            </a:r>
            <a:r>
              <a:rPr lang="en-US" sz="1800" kern="100" dirty="0">
                <a:effectLst/>
                <a:latin typeface="Times New Roman" panose="02020603050405020304" pitchFamily="18" charset="0"/>
                <a:ea typeface="SimSun" panose="02010600030101010101" pitchFamily="2" charset="-122"/>
              </a:rPr>
              <a:t> X4 UWB pulsed radar.</a:t>
            </a:r>
            <a:endParaRPr lang="en-SG" sz="1800" kern="100" dirty="0">
              <a:effectLst/>
              <a:latin typeface="Times New Roman" panose="02020603050405020304" pitchFamily="18" charset="0"/>
              <a:ea typeface="SimSun" panose="02010600030101010101" pitchFamily="2" charset="-122"/>
            </a:endParaRPr>
          </a:p>
          <a:p>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7</a:t>
            </a:fld>
            <a:endParaRPr lang="en-SG"/>
          </a:p>
        </p:txBody>
      </p:sp>
    </p:spTree>
    <p:extLst>
      <p:ext uri="{BB962C8B-B14F-4D97-AF65-F5344CB8AC3E}">
        <p14:creationId xmlns:p14="http://schemas.microsoft.com/office/powerpoint/2010/main" val="1584144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setup. The hand is positioned 30cm away from the sensor. One cycle of the experiment will take around 20 seconds. First 5 seconds will be stationary starting gesture, next it will be 10s of transitioning to the gesture as required and there will be another stationary final gesture for 5s. One cycle will be one matrix of data and it is repeated for 100 times for each different gestures.</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8</a:t>
            </a:fld>
            <a:endParaRPr lang="en-SG"/>
          </a:p>
        </p:txBody>
      </p:sp>
    </p:spTree>
    <p:extLst>
      <p:ext uri="{BB962C8B-B14F-4D97-AF65-F5344CB8AC3E}">
        <p14:creationId xmlns:p14="http://schemas.microsoft.com/office/powerpoint/2010/main" val="3540434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shows the starting gesture transiting to different hand gestures.</a:t>
            </a:r>
            <a:endParaRPr lang="en-SG" dirty="0"/>
          </a:p>
        </p:txBody>
      </p:sp>
      <p:sp>
        <p:nvSpPr>
          <p:cNvPr id="4" name="Slide Number Placeholder 3"/>
          <p:cNvSpPr>
            <a:spLocks noGrp="1"/>
          </p:cNvSpPr>
          <p:nvPr>
            <p:ph type="sldNum" sz="quarter" idx="5"/>
          </p:nvPr>
        </p:nvSpPr>
        <p:spPr/>
        <p:txBody>
          <a:bodyPr/>
          <a:lstStyle/>
          <a:p>
            <a:fld id="{F03C7E28-6691-4B1E-BA43-51CB1B47E414}" type="slidenum">
              <a:rPr lang="en-SG" smtClean="0"/>
              <a:t>9</a:t>
            </a:fld>
            <a:endParaRPr lang="en-SG"/>
          </a:p>
        </p:txBody>
      </p:sp>
    </p:spTree>
    <p:extLst>
      <p:ext uri="{BB962C8B-B14F-4D97-AF65-F5344CB8AC3E}">
        <p14:creationId xmlns:p14="http://schemas.microsoft.com/office/powerpoint/2010/main" val="82841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8785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9726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789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5897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9367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4091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9035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7338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6408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6483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5/7/2021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43607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5/7/2021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04233827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DA2EFF3-D682-40D2-877D-97BD0A4BD7C9}"/>
              </a:ext>
            </a:extLst>
          </p:cNvPr>
          <p:cNvSpPr>
            <a:spLocks noGrp="1"/>
          </p:cNvSpPr>
          <p:nvPr>
            <p:ph type="ctrTitle"/>
          </p:nvPr>
        </p:nvSpPr>
        <p:spPr>
          <a:xfrm>
            <a:off x="6096000" y="1524000"/>
            <a:ext cx="5334000" cy="2286000"/>
          </a:xfrm>
        </p:spPr>
        <p:txBody>
          <a:bodyPr>
            <a:normAutofit/>
          </a:bodyPr>
          <a:lstStyle/>
          <a:p>
            <a:pPr algn="l"/>
            <a:r>
              <a:rPr lang="en-US" sz="4800" b="0" i="0" u="none" strike="noStrike" dirty="0">
                <a:solidFill>
                  <a:srgbClr val="FFFFFF"/>
                </a:solidFill>
                <a:effectLst/>
              </a:rPr>
              <a:t>Hand Gesture Recognition using RF-Sensing</a:t>
            </a:r>
            <a:endParaRPr lang="en-SG" sz="16600" dirty="0"/>
          </a:p>
        </p:txBody>
      </p:sp>
      <p:sp>
        <p:nvSpPr>
          <p:cNvPr id="3" name="Subtitle 2">
            <a:extLst>
              <a:ext uri="{FF2B5EF4-FFF2-40B4-BE49-F238E27FC236}">
                <a16:creationId xmlns:a16="http://schemas.microsoft.com/office/drawing/2014/main" id="{FDFC8D3A-F122-48AB-8EB9-0D7FB728C5D7}"/>
              </a:ext>
            </a:extLst>
          </p:cNvPr>
          <p:cNvSpPr>
            <a:spLocks noGrp="1"/>
          </p:cNvSpPr>
          <p:nvPr>
            <p:ph type="subTitle" idx="1"/>
          </p:nvPr>
        </p:nvSpPr>
        <p:spPr>
          <a:xfrm>
            <a:off x="6096000" y="4571999"/>
            <a:ext cx="5334000" cy="1524000"/>
          </a:xfrm>
        </p:spPr>
        <p:txBody>
          <a:bodyPr>
            <a:normAutofit/>
          </a:bodyPr>
          <a:lstStyle/>
          <a:p>
            <a:pPr algn="l"/>
            <a:r>
              <a:rPr lang="en-US" dirty="0"/>
              <a:t>By: Tan Jun Hao</a:t>
            </a:r>
            <a:endParaRPr lang="en-SG" dirty="0"/>
          </a:p>
        </p:txBody>
      </p:sp>
      <p:pic>
        <p:nvPicPr>
          <p:cNvPr id="43" name="Picture 3" descr="Angled closeup of ropes">
            <a:extLst>
              <a:ext uri="{FF2B5EF4-FFF2-40B4-BE49-F238E27FC236}">
                <a16:creationId xmlns:a16="http://schemas.microsoft.com/office/drawing/2014/main" id="{17972EF1-86BB-476A-AAB7-6AF59F859D64}"/>
              </a:ext>
            </a:extLst>
          </p:cNvPr>
          <p:cNvPicPr>
            <a:picLocks noChangeAspect="1"/>
          </p:cNvPicPr>
          <p:nvPr/>
        </p:nvPicPr>
        <p:blipFill rotWithShape="1">
          <a:blip r:embed="rId3"/>
          <a:srcRect l="41658" r="-1"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44"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60215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7B03-92C0-4C0C-A0A9-82AB598AD257}"/>
              </a:ext>
            </a:extLst>
          </p:cNvPr>
          <p:cNvSpPr>
            <a:spLocks noGrp="1"/>
          </p:cNvSpPr>
          <p:nvPr>
            <p:ph type="title"/>
          </p:nvPr>
        </p:nvSpPr>
        <p:spPr/>
        <p:txBody>
          <a:bodyPr/>
          <a:lstStyle/>
          <a:p>
            <a:r>
              <a:rPr lang="en-US" dirty="0"/>
              <a:t>Spectrogram</a:t>
            </a:r>
            <a:endParaRPr lang="en-SG" dirty="0"/>
          </a:p>
        </p:txBody>
      </p:sp>
      <p:pic>
        <p:nvPicPr>
          <p:cNvPr id="7170" name="Picture 1" descr="Chart&#10;&#10;Description automatically generated with low confidence">
            <a:extLst>
              <a:ext uri="{FF2B5EF4-FFF2-40B4-BE49-F238E27FC236}">
                <a16:creationId xmlns:a16="http://schemas.microsoft.com/office/drawing/2014/main" id="{3012741C-E7BE-4223-A6AF-84DA194FA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05024"/>
            <a:ext cx="5210175" cy="405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C6919C8-3C74-4F77-B41F-5396B29BF01A}"/>
              </a:ext>
            </a:extLst>
          </p:cNvPr>
          <p:cNvSpPr txBox="1"/>
          <p:nvPr/>
        </p:nvSpPr>
        <p:spPr>
          <a:xfrm>
            <a:off x="6219826" y="2165979"/>
            <a:ext cx="5457824" cy="2535566"/>
          </a:xfrm>
          <a:prstGeom prst="rect">
            <a:avLst/>
          </a:prstGeom>
          <a:noFill/>
        </p:spPr>
        <p:txBody>
          <a:bodyPr wrap="square">
            <a:spAutoFit/>
          </a:bodyPr>
          <a:lstStyle/>
          <a:p>
            <a:pPr marL="0" marR="0" algn="just">
              <a:lnSpc>
                <a:spcPct val="150000"/>
              </a:lnSpc>
              <a:spcBef>
                <a:spcPts val="0"/>
              </a:spcBef>
              <a:spcAft>
                <a:spcPts val="0"/>
              </a:spcAft>
            </a:pPr>
            <a:r>
              <a:rPr lang="en-US" sz="1800" kern="100" dirty="0">
                <a:effectLst/>
                <a:latin typeface="Times New Roman" panose="02020603050405020304" pitchFamily="18" charset="0"/>
                <a:ea typeface="SimSun" panose="02010600030101010101" pitchFamily="2" charset="-122"/>
              </a:rPr>
              <a:t>Step for plotting a spectrogram of the data:</a:t>
            </a:r>
            <a:endParaRPr lang="en-SG" sz="1400" kern="1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US" sz="1800" kern="100" dirty="0">
                <a:effectLst/>
                <a:latin typeface="Times New Roman" panose="02020603050405020304" pitchFamily="18" charset="0"/>
                <a:ea typeface="SimSun" panose="02010600030101010101" pitchFamily="2" charset="-122"/>
              </a:rPr>
              <a:t>Read CSV file</a:t>
            </a:r>
            <a:endParaRPr lang="en-SG" sz="1400" kern="1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US" sz="1800" kern="100" dirty="0">
                <a:effectLst/>
                <a:latin typeface="Times New Roman" panose="02020603050405020304" pitchFamily="18" charset="0"/>
                <a:ea typeface="SimSun" panose="02010600030101010101" pitchFamily="2" charset="-122"/>
              </a:rPr>
              <a:t>Split the data into in-phase (real) and quadrature (imaginary) components</a:t>
            </a:r>
            <a:endParaRPr lang="en-SG" sz="1400" kern="1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US" sz="1800" kern="100" dirty="0">
                <a:effectLst/>
                <a:latin typeface="Times New Roman" panose="02020603050405020304" pitchFamily="18" charset="0"/>
                <a:ea typeface="SimSun" panose="02010600030101010101" pitchFamily="2" charset="-122"/>
              </a:rPr>
              <a:t>Add both components</a:t>
            </a:r>
            <a:endParaRPr lang="en-SG" sz="1400" kern="1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0"/>
              </a:spcBef>
              <a:spcAft>
                <a:spcPts val="0"/>
              </a:spcAft>
              <a:buFont typeface="+mj-lt"/>
              <a:buAutoNum type="arabicPeriod"/>
            </a:pPr>
            <a:r>
              <a:rPr lang="en-US" sz="1800" kern="100" dirty="0">
                <a:effectLst/>
                <a:latin typeface="Times New Roman" panose="02020603050405020304" pitchFamily="18" charset="0"/>
                <a:ea typeface="SimSun" panose="02010600030101010101" pitchFamily="2" charset="-122"/>
              </a:rPr>
              <a:t>Plot the spectrum with the absolute value</a:t>
            </a:r>
            <a:endParaRPr lang="en-SG" sz="1400" kern="100" dirty="0">
              <a:effectLst/>
              <a:latin typeface="Times New Roman" panose="02020603050405020304" pitchFamily="18" charset="0"/>
              <a:ea typeface="SimSun" panose="02010600030101010101" pitchFamily="2" charset="-122"/>
            </a:endParaRPr>
          </a:p>
        </p:txBody>
      </p:sp>
      <p:sp>
        <p:nvSpPr>
          <p:cNvPr id="5" name="TextBox 4">
            <a:extLst>
              <a:ext uri="{FF2B5EF4-FFF2-40B4-BE49-F238E27FC236}">
                <a16:creationId xmlns:a16="http://schemas.microsoft.com/office/drawing/2014/main" id="{A8B6FF83-A119-4E69-BDE4-FB1A190A8235}"/>
              </a:ext>
            </a:extLst>
          </p:cNvPr>
          <p:cNvSpPr txBox="1"/>
          <p:nvPr/>
        </p:nvSpPr>
        <p:spPr>
          <a:xfrm>
            <a:off x="2714625" y="6162247"/>
            <a:ext cx="2676525" cy="369332"/>
          </a:xfrm>
          <a:prstGeom prst="rect">
            <a:avLst/>
          </a:prstGeom>
          <a:noFill/>
        </p:spPr>
        <p:txBody>
          <a:bodyPr wrap="square" rtlCol="0">
            <a:spAutoFit/>
          </a:bodyPr>
          <a:lstStyle/>
          <a:p>
            <a:r>
              <a:rPr lang="en-US" dirty="0"/>
              <a:t>Gesture A</a:t>
            </a:r>
            <a:endParaRPr lang="en-SG" dirty="0"/>
          </a:p>
        </p:txBody>
      </p:sp>
    </p:spTree>
    <p:extLst>
      <p:ext uri="{BB962C8B-B14F-4D97-AF65-F5344CB8AC3E}">
        <p14:creationId xmlns:p14="http://schemas.microsoft.com/office/powerpoint/2010/main" val="261582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BA0B-DFC8-49D5-B807-7EC3D7C89C33}"/>
              </a:ext>
            </a:extLst>
          </p:cNvPr>
          <p:cNvSpPr>
            <a:spLocks noGrp="1"/>
          </p:cNvSpPr>
          <p:nvPr>
            <p:ph type="title"/>
          </p:nvPr>
        </p:nvSpPr>
        <p:spPr/>
        <p:txBody>
          <a:bodyPr/>
          <a:lstStyle/>
          <a:p>
            <a:r>
              <a:rPr lang="en-US" dirty="0"/>
              <a:t>Loading of data</a:t>
            </a:r>
            <a:endParaRPr lang="en-SG" dirty="0"/>
          </a:p>
        </p:txBody>
      </p:sp>
      <p:sp>
        <p:nvSpPr>
          <p:cNvPr id="3" name="Content Placeholder 2">
            <a:extLst>
              <a:ext uri="{FF2B5EF4-FFF2-40B4-BE49-F238E27FC236}">
                <a16:creationId xmlns:a16="http://schemas.microsoft.com/office/drawing/2014/main" id="{CE4B1DC1-F143-4808-B4C1-65906943F098}"/>
              </a:ext>
            </a:extLst>
          </p:cNvPr>
          <p:cNvSpPr>
            <a:spLocks noGrp="1"/>
          </p:cNvSpPr>
          <p:nvPr>
            <p:ph idx="1"/>
          </p:nvPr>
        </p:nvSpPr>
        <p:spPr>
          <a:xfrm>
            <a:off x="762000" y="2286000"/>
            <a:ext cx="5543550" cy="3818083"/>
          </a:xfrm>
        </p:spPr>
        <p:txBody>
          <a:bodyPr/>
          <a:lstStyle/>
          <a:p>
            <a:r>
              <a:rPr lang="en-US" dirty="0" err="1"/>
              <a:t>PyTorch</a:t>
            </a:r>
            <a:r>
              <a:rPr lang="en-US" dirty="0"/>
              <a:t> Library</a:t>
            </a:r>
          </a:p>
          <a:p>
            <a:r>
              <a:rPr lang="en-SG" dirty="0"/>
              <a:t>Dataset and </a:t>
            </a:r>
            <a:r>
              <a:rPr lang="en-SG" dirty="0" err="1"/>
              <a:t>Dataloader</a:t>
            </a:r>
            <a:r>
              <a:rPr lang="en-SG" dirty="0"/>
              <a:t> Class</a:t>
            </a:r>
          </a:p>
          <a:p>
            <a:r>
              <a:rPr lang="en-SG" dirty="0"/>
              <a:t>950 X 276 to 1 X 950 X 276</a:t>
            </a:r>
          </a:p>
        </p:txBody>
      </p:sp>
      <p:pic>
        <p:nvPicPr>
          <p:cNvPr id="8194" name="Picture 1">
            <a:extLst>
              <a:ext uri="{FF2B5EF4-FFF2-40B4-BE49-F238E27FC236}">
                <a16:creationId xmlns:a16="http://schemas.microsoft.com/office/drawing/2014/main" id="{9E364855-A190-49C6-8426-F677815E8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240"/>
          <a:stretch>
            <a:fillRect/>
          </a:stretch>
        </p:blipFill>
        <p:spPr bwMode="auto">
          <a:xfrm>
            <a:off x="6491288" y="2433637"/>
            <a:ext cx="52387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73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42CF-7271-4783-99D2-52EB2A163FC3}"/>
              </a:ext>
            </a:extLst>
          </p:cNvPr>
          <p:cNvSpPr>
            <a:spLocks noGrp="1"/>
          </p:cNvSpPr>
          <p:nvPr>
            <p:ph type="title"/>
          </p:nvPr>
        </p:nvSpPr>
        <p:spPr/>
        <p:txBody>
          <a:bodyPr/>
          <a:lstStyle/>
          <a:p>
            <a:r>
              <a:rPr lang="en-US" dirty="0"/>
              <a:t>Model Implementation</a:t>
            </a:r>
            <a:endParaRPr lang="en-SG" dirty="0"/>
          </a:p>
        </p:txBody>
      </p:sp>
      <p:sp>
        <p:nvSpPr>
          <p:cNvPr id="3" name="Content Placeholder 2">
            <a:extLst>
              <a:ext uri="{FF2B5EF4-FFF2-40B4-BE49-F238E27FC236}">
                <a16:creationId xmlns:a16="http://schemas.microsoft.com/office/drawing/2014/main" id="{2F58DDFA-C6D9-499D-B1C3-16DBC29745D5}"/>
              </a:ext>
            </a:extLst>
          </p:cNvPr>
          <p:cNvSpPr>
            <a:spLocks noGrp="1"/>
          </p:cNvSpPr>
          <p:nvPr>
            <p:ph idx="1"/>
          </p:nvPr>
        </p:nvSpPr>
        <p:spPr>
          <a:xfrm>
            <a:off x="762000" y="2286000"/>
            <a:ext cx="4914900" cy="3818083"/>
          </a:xfrm>
        </p:spPr>
        <p:txBody>
          <a:bodyPr/>
          <a:lstStyle/>
          <a:p>
            <a:r>
              <a:rPr lang="en-US" dirty="0"/>
              <a:t>Residual Network (</a:t>
            </a:r>
            <a:r>
              <a:rPr lang="en-US" dirty="0" err="1"/>
              <a:t>ResNet</a:t>
            </a:r>
            <a:r>
              <a:rPr lang="en-US" dirty="0"/>
              <a:t>)</a:t>
            </a:r>
          </a:p>
          <a:p>
            <a:r>
              <a:rPr lang="en-US" dirty="0"/>
              <a:t>Take output from the previous layer to the layer ahead</a:t>
            </a:r>
            <a:endParaRPr lang="en-SG" dirty="0"/>
          </a:p>
        </p:txBody>
      </p:sp>
      <p:pic>
        <p:nvPicPr>
          <p:cNvPr id="9218" name="Picture 1">
            <a:extLst>
              <a:ext uri="{FF2B5EF4-FFF2-40B4-BE49-F238E27FC236}">
                <a16:creationId xmlns:a16="http://schemas.microsoft.com/office/drawing/2014/main" id="{24AC508B-BFE2-4F73-88DB-D136855C4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1223897"/>
            <a:ext cx="4029075" cy="334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
            <a:extLst>
              <a:ext uri="{FF2B5EF4-FFF2-40B4-BE49-F238E27FC236}">
                <a16:creationId xmlns:a16="http://schemas.microsoft.com/office/drawing/2014/main" id="{B2625BB2-20BC-4AE3-97AD-E43551C20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9474" y="5095940"/>
            <a:ext cx="39147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75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0D9F-DAD9-4B1E-8347-338C539392FE}"/>
              </a:ext>
            </a:extLst>
          </p:cNvPr>
          <p:cNvSpPr>
            <a:spLocks noGrp="1"/>
          </p:cNvSpPr>
          <p:nvPr>
            <p:ph type="title"/>
          </p:nvPr>
        </p:nvSpPr>
        <p:spPr/>
        <p:txBody>
          <a:bodyPr/>
          <a:lstStyle/>
          <a:p>
            <a:r>
              <a:rPr lang="en-US"/>
              <a:t>Optimizer and Loss function</a:t>
            </a:r>
            <a:endParaRPr lang="en-SG" dirty="0"/>
          </a:p>
        </p:txBody>
      </p:sp>
      <p:sp>
        <p:nvSpPr>
          <p:cNvPr id="3" name="Content Placeholder 2">
            <a:extLst>
              <a:ext uri="{FF2B5EF4-FFF2-40B4-BE49-F238E27FC236}">
                <a16:creationId xmlns:a16="http://schemas.microsoft.com/office/drawing/2014/main" id="{9AE1BA8B-42BA-4B27-88FA-DBDF7F71EFF2}"/>
              </a:ext>
            </a:extLst>
          </p:cNvPr>
          <p:cNvSpPr>
            <a:spLocks noGrp="1"/>
          </p:cNvSpPr>
          <p:nvPr>
            <p:ph idx="1"/>
          </p:nvPr>
        </p:nvSpPr>
        <p:spPr>
          <a:xfrm>
            <a:off x="762000" y="2286000"/>
            <a:ext cx="8420100" cy="3818083"/>
          </a:xfrm>
        </p:spPr>
        <p:txBody>
          <a:bodyPr/>
          <a:lstStyle/>
          <a:p>
            <a:r>
              <a:rPr lang="en-US"/>
              <a:t>Optimizer: Adam (Adaptive Moment Estimation)</a:t>
            </a:r>
          </a:p>
          <a:p>
            <a:r>
              <a:rPr lang="en-US"/>
              <a:t>Loss: Cross Loss Entropy</a:t>
            </a:r>
            <a:endParaRPr lang="en-SG" dirty="0"/>
          </a:p>
        </p:txBody>
      </p:sp>
    </p:spTree>
    <p:extLst>
      <p:ext uri="{BB962C8B-B14F-4D97-AF65-F5344CB8AC3E}">
        <p14:creationId xmlns:p14="http://schemas.microsoft.com/office/powerpoint/2010/main" val="3736437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F45-CBDF-4E5D-9E2E-DBC009ADFB65}"/>
              </a:ext>
            </a:extLst>
          </p:cNvPr>
          <p:cNvSpPr>
            <a:spLocks noGrp="1"/>
          </p:cNvSpPr>
          <p:nvPr>
            <p:ph type="title"/>
          </p:nvPr>
        </p:nvSpPr>
        <p:spPr/>
        <p:txBody>
          <a:bodyPr/>
          <a:lstStyle/>
          <a:p>
            <a:r>
              <a:rPr lang="en-US" dirty="0"/>
              <a:t>Hyperparameters Tuning</a:t>
            </a:r>
            <a:endParaRPr lang="en-SG" dirty="0"/>
          </a:p>
        </p:txBody>
      </p:sp>
      <p:graphicFrame>
        <p:nvGraphicFramePr>
          <p:cNvPr id="4" name="Content Placeholder 3">
            <a:extLst>
              <a:ext uri="{FF2B5EF4-FFF2-40B4-BE49-F238E27FC236}">
                <a16:creationId xmlns:a16="http://schemas.microsoft.com/office/drawing/2014/main" id="{6C736048-0FDE-4A5F-A175-927EB2669FAB}"/>
              </a:ext>
            </a:extLst>
          </p:cNvPr>
          <p:cNvGraphicFramePr>
            <a:graphicFrameLocks noGrp="1"/>
          </p:cNvGraphicFramePr>
          <p:nvPr>
            <p:ph idx="1"/>
            <p:extLst>
              <p:ext uri="{D42A27DB-BD31-4B8C-83A1-F6EECF244321}">
                <p14:modId xmlns:p14="http://schemas.microsoft.com/office/powerpoint/2010/main" val="1948867884"/>
              </p:ext>
            </p:extLst>
          </p:nvPr>
        </p:nvGraphicFramePr>
        <p:xfrm>
          <a:off x="762000" y="2695575"/>
          <a:ext cx="3057525" cy="1979456"/>
        </p:xfrm>
        <a:graphic>
          <a:graphicData uri="http://schemas.openxmlformats.org/drawingml/2006/table">
            <a:tbl>
              <a:tblPr firstRow="1" firstCol="1" bandRow="1">
                <a:tableStyleId>{5C22544A-7EE6-4342-B048-85BDC9FD1C3A}</a:tableStyleId>
              </a:tblPr>
              <a:tblGrid>
                <a:gridCol w="1019175">
                  <a:extLst>
                    <a:ext uri="{9D8B030D-6E8A-4147-A177-3AD203B41FA5}">
                      <a16:colId xmlns:a16="http://schemas.microsoft.com/office/drawing/2014/main" val="3772028630"/>
                    </a:ext>
                  </a:extLst>
                </a:gridCol>
                <a:gridCol w="1019175">
                  <a:extLst>
                    <a:ext uri="{9D8B030D-6E8A-4147-A177-3AD203B41FA5}">
                      <a16:colId xmlns:a16="http://schemas.microsoft.com/office/drawing/2014/main" val="2349788735"/>
                    </a:ext>
                  </a:extLst>
                </a:gridCol>
                <a:gridCol w="1019175">
                  <a:extLst>
                    <a:ext uri="{9D8B030D-6E8A-4147-A177-3AD203B41FA5}">
                      <a16:colId xmlns:a16="http://schemas.microsoft.com/office/drawing/2014/main" val="4168758292"/>
                    </a:ext>
                  </a:extLst>
                </a:gridCol>
              </a:tblGrid>
              <a:tr h="494864">
                <a:tc>
                  <a:txBody>
                    <a:bodyPr/>
                    <a:lstStyle/>
                    <a:p>
                      <a:pPr marL="0" marR="0" algn="just">
                        <a:spcBef>
                          <a:spcPts val="0"/>
                        </a:spcBef>
                        <a:spcAft>
                          <a:spcPts val="0"/>
                        </a:spcAft>
                      </a:pPr>
                      <a:r>
                        <a:rPr lang="en-US" sz="1200" kern="100" dirty="0">
                          <a:effectLst/>
                        </a:rPr>
                        <a:t>Epoch</a:t>
                      </a:r>
                      <a:endParaRPr lang="en-SG"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Accuracy</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Loss</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65285268"/>
                  </a:ext>
                </a:extLst>
              </a:tr>
              <a:tr h="494864">
                <a:tc>
                  <a:txBody>
                    <a:bodyPr/>
                    <a:lstStyle/>
                    <a:p>
                      <a:pPr marL="0" marR="0" algn="just">
                        <a:spcBef>
                          <a:spcPts val="0"/>
                        </a:spcBef>
                        <a:spcAft>
                          <a:spcPts val="0"/>
                        </a:spcAft>
                      </a:pPr>
                      <a:r>
                        <a:rPr lang="en-US" sz="1200" kern="100">
                          <a:effectLst/>
                        </a:rPr>
                        <a:t>10</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62.5%</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0.5</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39757683"/>
                  </a:ext>
                </a:extLst>
              </a:tr>
              <a:tr h="494864">
                <a:tc>
                  <a:txBody>
                    <a:bodyPr/>
                    <a:lstStyle/>
                    <a:p>
                      <a:pPr marL="0" marR="0" algn="just">
                        <a:spcBef>
                          <a:spcPts val="0"/>
                        </a:spcBef>
                        <a:spcAft>
                          <a:spcPts val="0"/>
                        </a:spcAft>
                      </a:pPr>
                      <a:r>
                        <a:rPr lang="en-US" sz="1200" kern="100">
                          <a:effectLst/>
                        </a:rPr>
                        <a:t>20</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79.2%</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0.4</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29993947"/>
                  </a:ext>
                </a:extLst>
              </a:tr>
              <a:tr h="494864">
                <a:tc>
                  <a:txBody>
                    <a:bodyPr/>
                    <a:lstStyle/>
                    <a:p>
                      <a:pPr marL="0" marR="0" algn="just">
                        <a:spcBef>
                          <a:spcPts val="0"/>
                        </a:spcBef>
                        <a:spcAft>
                          <a:spcPts val="0"/>
                        </a:spcAft>
                      </a:pPr>
                      <a:r>
                        <a:rPr lang="en-US" sz="1200" kern="100">
                          <a:effectLst/>
                        </a:rPr>
                        <a:t>30</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85%</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dirty="0">
                          <a:effectLst/>
                        </a:rPr>
                        <a:t>0.29</a:t>
                      </a:r>
                      <a:endParaRPr lang="en-SG" sz="1050" kern="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55267550"/>
                  </a:ext>
                </a:extLst>
              </a:tr>
            </a:tbl>
          </a:graphicData>
        </a:graphic>
      </p:graphicFrame>
      <p:graphicFrame>
        <p:nvGraphicFramePr>
          <p:cNvPr id="5" name="Table 4">
            <a:extLst>
              <a:ext uri="{FF2B5EF4-FFF2-40B4-BE49-F238E27FC236}">
                <a16:creationId xmlns:a16="http://schemas.microsoft.com/office/drawing/2014/main" id="{9B807569-DA71-4C06-AFD2-8E1C50D189C9}"/>
              </a:ext>
            </a:extLst>
          </p:cNvPr>
          <p:cNvGraphicFramePr>
            <a:graphicFrameLocks noGrp="1"/>
          </p:cNvGraphicFramePr>
          <p:nvPr>
            <p:extLst>
              <p:ext uri="{D42A27DB-BD31-4B8C-83A1-F6EECF244321}">
                <p14:modId xmlns:p14="http://schemas.microsoft.com/office/powerpoint/2010/main" val="1302458708"/>
              </p:ext>
            </p:extLst>
          </p:nvPr>
        </p:nvGraphicFramePr>
        <p:xfrm>
          <a:off x="4743449" y="2695575"/>
          <a:ext cx="3228975" cy="1979456"/>
        </p:xfrm>
        <a:graphic>
          <a:graphicData uri="http://schemas.openxmlformats.org/drawingml/2006/table">
            <a:tbl>
              <a:tblPr firstRow="1" firstCol="1" bandRow="1">
                <a:tableStyleId>{5C22544A-7EE6-4342-B048-85BDC9FD1C3A}</a:tableStyleId>
              </a:tblPr>
              <a:tblGrid>
                <a:gridCol w="1076325">
                  <a:extLst>
                    <a:ext uri="{9D8B030D-6E8A-4147-A177-3AD203B41FA5}">
                      <a16:colId xmlns:a16="http://schemas.microsoft.com/office/drawing/2014/main" val="2994226862"/>
                    </a:ext>
                  </a:extLst>
                </a:gridCol>
                <a:gridCol w="1076325">
                  <a:extLst>
                    <a:ext uri="{9D8B030D-6E8A-4147-A177-3AD203B41FA5}">
                      <a16:colId xmlns:a16="http://schemas.microsoft.com/office/drawing/2014/main" val="2031324931"/>
                    </a:ext>
                  </a:extLst>
                </a:gridCol>
                <a:gridCol w="1076325">
                  <a:extLst>
                    <a:ext uri="{9D8B030D-6E8A-4147-A177-3AD203B41FA5}">
                      <a16:colId xmlns:a16="http://schemas.microsoft.com/office/drawing/2014/main" val="2684659370"/>
                    </a:ext>
                  </a:extLst>
                </a:gridCol>
              </a:tblGrid>
              <a:tr h="494864">
                <a:tc>
                  <a:txBody>
                    <a:bodyPr/>
                    <a:lstStyle/>
                    <a:p>
                      <a:pPr marL="0" marR="0" algn="just">
                        <a:spcBef>
                          <a:spcPts val="0"/>
                        </a:spcBef>
                        <a:spcAft>
                          <a:spcPts val="0"/>
                        </a:spcAft>
                      </a:pPr>
                      <a:r>
                        <a:rPr lang="en-US" sz="1200" kern="100">
                          <a:effectLst/>
                        </a:rPr>
                        <a:t>Learning rate</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Accuracy</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Loss</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68018036"/>
                  </a:ext>
                </a:extLst>
              </a:tr>
              <a:tr h="494864">
                <a:tc>
                  <a:txBody>
                    <a:bodyPr/>
                    <a:lstStyle/>
                    <a:p>
                      <a:pPr marL="0" marR="0" algn="just">
                        <a:spcBef>
                          <a:spcPts val="0"/>
                        </a:spcBef>
                        <a:spcAft>
                          <a:spcPts val="0"/>
                        </a:spcAft>
                      </a:pPr>
                      <a:r>
                        <a:rPr lang="en-US" sz="1200" kern="100">
                          <a:effectLst/>
                        </a:rPr>
                        <a:t>0.1</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dirty="0">
                          <a:effectLst/>
                        </a:rPr>
                        <a:t>52.2%</a:t>
                      </a:r>
                      <a:endParaRPr lang="en-SG" sz="1050" kern="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0.74</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62251465"/>
                  </a:ext>
                </a:extLst>
              </a:tr>
              <a:tr h="494864">
                <a:tc>
                  <a:txBody>
                    <a:bodyPr/>
                    <a:lstStyle/>
                    <a:p>
                      <a:pPr marL="0" marR="0" algn="just">
                        <a:spcBef>
                          <a:spcPts val="0"/>
                        </a:spcBef>
                        <a:spcAft>
                          <a:spcPts val="0"/>
                        </a:spcAft>
                      </a:pPr>
                      <a:r>
                        <a:rPr lang="en-US" sz="1200" kern="100">
                          <a:effectLst/>
                        </a:rPr>
                        <a:t>0.01</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58.3%</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0.76</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46488441"/>
                  </a:ext>
                </a:extLst>
              </a:tr>
              <a:tr h="494864">
                <a:tc>
                  <a:txBody>
                    <a:bodyPr/>
                    <a:lstStyle/>
                    <a:p>
                      <a:pPr marL="0" marR="0" algn="just">
                        <a:spcBef>
                          <a:spcPts val="0"/>
                        </a:spcBef>
                        <a:spcAft>
                          <a:spcPts val="0"/>
                        </a:spcAft>
                      </a:pPr>
                      <a:r>
                        <a:rPr lang="en-US" sz="1200" kern="100">
                          <a:effectLst/>
                        </a:rPr>
                        <a:t>0.001</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66.6%</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dirty="0">
                          <a:effectLst/>
                        </a:rPr>
                        <a:t>0.47</a:t>
                      </a:r>
                      <a:endParaRPr lang="en-SG" sz="1050" kern="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16753988"/>
                  </a:ext>
                </a:extLst>
              </a:tr>
            </a:tbl>
          </a:graphicData>
        </a:graphic>
      </p:graphicFrame>
      <p:graphicFrame>
        <p:nvGraphicFramePr>
          <p:cNvPr id="6" name="Table 5">
            <a:extLst>
              <a:ext uri="{FF2B5EF4-FFF2-40B4-BE49-F238E27FC236}">
                <a16:creationId xmlns:a16="http://schemas.microsoft.com/office/drawing/2014/main" id="{F8968657-0DC9-4846-BA7E-30F60A6DF312}"/>
              </a:ext>
            </a:extLst>
          </p:cNvPr>
          <p:cNvGraphicFramePr>
            <a:graphicFrameLocks noGrp="1"/>
          </p:cNvGraphicFramePr>
          <p:nvPr>
            <p:extLst>
              <p:ext uri="{D42A27DB-BD31-4B8C-83A1-F6EECF244321}">
                <p14:modId xmlns:p14="http://schemas.microsoft.com/office/powerpoint/2010/main" val="2162758233"/>
              </p:ext>
            </p:extLst>
          </p:nvPr>
        </p:nvGraphicFramePr>
        <p:xfrm>
          <a:off x="8810625" y="2695576"/>
          <a:ext cx="2943225" cy="1979455"/>
        </p:xfrm>
        <a:graphic>
          <a:graphicData uri="http://schemas.openxmlformats.org/drawingml/2006/table">
            <a:tbl>
              <a:tblPr firstRow="1" firstCol="1" bandRow="1">
                <a:tableStyleId>{5C22544A-7EE6-4342-B048-85BDC9FD1C3A}</a:tableStyleId>
              </a:tblPr>
              <a:tblGrid>
                <a:gridCol w="981075">
                  <a:extLst>
                    <a:ext uri="{9D8B030D-6E8A-4147-A177-3AD203B41FA5}">
                      <a16:colId xmlns:a16="http://schemas.microsoft.com/office/drawing/2014/main" val="2414059446"/>
                    </a:ext>
                  </a:extLst>
                </a:gridCol>
                <a:gridCol w="981075">
                  <a:extLst>
                    <a:ext uri="{9D8B030D-6E8A-4147-A177-3AD203B41FA5}">
                      <a16:colId xmlns:a16="http://schemas.microsoft.com/office/drawing/2014/main" val="726205713"/>
                    </a:ext>
                  </a:extLst>
                </a:gridCol>
                <a:gridCol w="981075">
                  <a:extLst>
                    <a:ext uri="{9D8B030D-6E8A-4147-A177-3AD203B41FA5}">
                      <a16:colId xmlns:a16="http://schemas.microsoft.com/office/drawing/2014/main" val="3482838598"/>
                    </a:ext>
                  </a:extLst>
                </a:gridCol>
              </a:tblGrid>
              <a:tr h="558427">
                <a:tc>
                  <a:txBody>
                    <a:bodyPr/>
                    <a:lstStyle/>
                    <a:p>
                      <a:pPr marL="0" marR="0" algn="just">
                        <a:spcBef>
                          <a:spcPts val="0"/>
                        </a:spcBef>
                        <a:spcAft>
                          <a:spcPts val="0"/>
                        </a:spcAft>
                      </a:pPr>
                      <a:r>
                        <a:rPr lang="en-US" sz="1200" kern="100">
                          <a:effectLst/>
                        </a:rPr>
                        <a:t>Batch size</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Accuracy</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Loss</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95099582"/>
                  </a:ext>
                </a:extLst>
              </a:tr>
              <a:tr h="473676">
                <a:tc>
                  <a:txBody>
                    <a:bodyPr/>
                    <a:lstStyle/>
                    <a:p>
                      <a:pPr marL="0" marR="0" algn="just">
                        <a:spcBef>
                          <a:spcPts val="0"/>
                        </a:spcBef>
                        <a:spcAft>
                          <a:spcPts val="0"/>
                        </a:spcAft>
                      </a:pPr>
                      <a:r>
                        <a:rPr lang="en-US" sz="1200" kern="100">
                          <a:effectLst/>
                        </a:rPr>
                        <a:t>5</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54%</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dirty="0">
                          <a:effectLst/>
                        </a:rPr>
                        <a:t>0.83</a:t>
                      </a:r>
                      <a:endParaRPr lang="en-SG" sz="1050" kern="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08467472"/>
                  </a:ext>
                </a:extLst>
              </a:tr>
              <a:tr h="473676">
                <a:tc>
                  <a:txBody>
                    <a:bodyPr/>
                    <a:lstStyle/>
                    <a:p>
                      <a:pPr marL="0" marR="0" algn="just">
                        <a:spcBef>
                          <a:spcPts val="0"/>
                        </a:spcBef>
                        <a:spcAft>
                          <a:spcPts val="0"/>
                        </a:spcAft>
                      </a:pPr>
                      <a:r>
                        <a:rPr lang="en-US" sz="1200" kern="100">
                          <a:effectLst/>
                        </a:rPr>
                        <a:t>15</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60.8%</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0.66</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54170650"/>
                  </a:ext>
                </a:extLst>
              </a:tr>
              <a:tr h="473676">
                <a:tc>
                  <a:txBody>
                    <a:bodyPr/>
                    <a:lstStyle/>
                    <a:p>
                      <a:pPr marL="0" marR="0" algn="just">
                        <a:spcBef>
                          <a:spcPts val="0"/>
                        </a:spcBef>
                        <a:spcAft>
                          <a:spcPts val="0"/>
                        </a:spcAft>
                      </a:pPr>
                      <a:r>
                        <a:rPr lang="en-US" sz="1200" kern="100">
                          <a:effectLst/>
                        </a:rPr>
                        <a:t>25</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a:effectLst/>
                        </a:rPr>
                        <a:t>62%</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200" kern="100" dirty="0">
                          <a:effectLst/>
                        </a:rPr>
                        <a:t>0.74</a:t>
                      </a:r>
                      <a:endParaRPr lang="en-SG" sz="1050" kern="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69986024"/>
                  </a:ext>
                </a:extLst>
              </a:tr>
            </a:tbl>
          </a:graphicData>
        </a:graphic>
      </p:graphicFrame>
    </p:spTree>
    <p:extLst>
      <p:ext uri="{BB962C8B-B14F-4D97-AF65-F5344CB8AC3E}">
        <p14:creationId xmlns:p14="http://schemas.microsoft.com/office/powerpoint/2010/main" val="272296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484C-EF65-4D6B-8928-31E13DDC54B0}"/>
              </a:ext>
            </a:extLst>
          </p:cNvPr>
          <p:cNvSpPr>
            <a:spLocks noGrp="1"/>
          </p:cNvSpPr>
          <p:nvPr>
            <p:ph type="title"/>
          </p:nvPr>
        </p:nvSpPr>
        <p:spPr/>
        <p:txBody>
          <a:bodyPr/>
          <a:lstStyle/>
          <a:p>
            <a:r>
              <a:rPr lang="en-US" dirty="0"/>
              <a:t>ResNet18 Vs ResNet50</a:t>
            </a:r>
            <a:endParaRPr lang="en-SG" dirty="0"/>
          </a:p>
        </p:txBody>
      </p:sp>
      <p:pic>
        <p:nvPicPr>
          <p:cNvPr id="11266" name="Picture 1">
            <a:extLst>
              <a:ext uri="{FF2B5EF4-FFF2-40B4-BE49-F238E27FC236}">
                <a16:creationId xmlns:a16="http://schemas.microsoft.com/office/drawing/2014/main" id="{22F60AFE-AAB1-4E0D-84F3-5C8B9D29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138" y="2797175"/>
            <a:ext cx="474002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a:extLst>
              <a:ext uri="{FF2B5EF4-FFF2-40B4-BE49-F238E27FC236}">
                <a16:creationId xmlns:a16="http://schemas.microsoft.com/office/drawing/2014/main" id="{CEECDC2D-5E7E-4DCF-A8E2-7D97E9574A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987"/>
          <a:stretch/>
        </p:blipFill>
        <p:spPr bwMode="auto">
          <a:xfrm>
            <a:off x="6232525" y="2797176"/>
            <a:ext cx="4740027" cy="223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0B89B5A-4970-4F5A-BA85-1FD20798907E}"/>
              </a:ext>
            </a:extLst>
          </p:cNvPr>
          <p:cNvSpPr txBox="1"/>
          <p:nvPr/>
        </p:nvSpPr>
        <p:spPr>
          <a:xfrm>
            <a:off x="2600325" y="5029200"/>
            <a:ext cx="2571750" cy="369332"/>
          </a:xfrm>
          <a:prstGeom prst="rect">
            <a:avLst/>
          </a:prstGeom>
          <a:noFill/>
        </p:spPr>
        <p:txBody>
          <a:bodyPr wrap="square" rtlCol="0">
            <a:spAutoFit/>
          </a:bodyPr>
          <a:lstStyle/>
          <a:p>
            <a:r>
              <a:rPr lang="en-US" dirty="0"/>
              <a:t>ResNet50</a:t>
            </a:r>
            <a:endParaRPr lang="en-SG" dirty="0"/>
          </a:p>
        </p:txBody>
      </p:sp>
      <p:sp>
        <p:nvSpPr>
          <p:cNvPr id="7" name="TextBox 6">
            <a:extLst>
              <a:ext uri="{FF2B5EF4-FFF2-40B4-BE49-F238E27FC236}">
                <a16:creationId xmlns:a16="http://schemas.microsoft.com/office/drawing/2014/main" id="{395879D7-558F-4530-9659-69F674FF73A3}"/>
              </a:ext>
            </a:extLst>
          </p:cNvPr>
          <p:cNvSpPr txBox="1"/>
          <p:nvPr/>
        </p:nvSpPr>
        <p:spPr>
          <a:xfrm>
            <a:off x="7953375" y="5029200"/>
            <a:ext cx="2571750" cy="369332"/>
          </a:xfrm>
          <a:prstGeom prst="rect">
            <a:avLst/>
          </a:prstGeom>
          <a:noFill/>
        </p:spPr>
        <p:txBody>
          <a:bodyPr wrap="square" rtlCol="0">
            <a:spAutoFit/>
          </a:bodyPr>
          <a:lstStyle/>
          <a:p>
            <a:r>
              <a:rPr lang="en-US" dirty="0"/>
              <a:t>ResNet18</a:t>
            </a:r>
            <a:endParaRPr lang="en-SG" dirty="0"/>
          </a:p>
        </p:txBody>
      </p:sp>
    </p:spTree>
    <p:extLst>
      <p:ext uri="{BB962C8B-B14F-4D97-AF65-F5344CB8AC3E}">
        <p14:creationId xmlns:p14="http://schemas.microsoft.com/office/powerpoint/2010/main" val="369590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F586-E9AA-48D8-AE94-8566C07680EB}"/>
              </a:ext>
            </a:extLst>
          </p:cNvPr>
          <p:cNvSpPr>
            <a:spLocks noGrp="1"/>
          </p:cNvSpPr>
          <p:nvPr>
            <p:ph type="title"/>
          </p:nvPr>
        </p:nvSpPr>
        <p:spPr/>
        <p:txBody>
          <a:bodyPr/>
          <a:lstStyle/>
          <a:p>
            <a:r>
              <a:rPr lang="en-US" dirty="0"/>
              <a:t>Data Augmentation</a:t>
            </a:r>
            <a:endParaRPr lang="en-SG" dirty="0"/>
          </a:p>
        </p:txBody>
      </p:sp>
      <p:sp>
        <p:nvSpPr>
          <p:cNvPr id="3" name="Content Placeholder 2">
            <a:extLst>
              <a:ext uri="{FF2B5EF4-FFF2-40B4-BE49-F238E27FC236}">
                <a16:creationId xmlns:a16="http://schemas.microsoft.com/office/drawing/2014/main" id="{DDFF6664-4A8D-41B7-B7EC-0C9B2E549371}"/>
              </a:ext>
            </a:extLst>
          </p:cNvPr>
          <p:cNvSpPr>
            <a:spLocks noGrp="1"/>
          </p:cNvSpPr>
          <p:nvPr>
            <p:ph idx="1"/>
          </p:nvPr>
        </p:nvSpPr>
        <p:spPr>
          <a:xfrm>
            <a:off x="762000" y="2286000"/>
            <a:ext cx="4171950" cy="3818083"/>
          </a:xfrm>
        </p:spPr>
        <p:txBody>
          <a:bodyPr/>
          <a:lstStyle/>
          <a:p>
            <a:r>
              <a:rPr lang="en-US" dirty="0"/>
              <a:t>“increase” sample size</a:t>
            </a:r>
            <a:endParaRPr lang="en-SG" dirty="0"/>
          </a:p>
        </p:txBody>
      </p:sp>
      <p:pic>
        <p:nvPicPr>
          <p:cNvPr id="12298" name="Picture 10">
            <a:extLst>
              <a:ext uri="{FF2B5EF4-FFF2-40B4-BE49-F238E27FC236}">
                <a16:creationId xmlns:a16="http://schemas.microsoft.com/office/drawing/2014/main" id="{AC512C21-FCC1-4AF9-98DA-7B46861F0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8838" y="3786188"/>
            <a:ext cx="22955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1">
            <a:extLst>
              <a:ext uri="{FF2B5EF4-FFF2-40B4-BE49-F238E27FC236}">
                <a16:creationId xmlns:a16="http://schemas.microsoft.com/office/drawing/2014/main" id="{5704B4C0-8A72-4B1F-BD58-0F9EB5F9F9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938" y="1494704"/>
            <a:ext cx="24003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2">
            <a:extLst>
              <a:ext uri="{FF2B5EF4-FFF2-40B4-BE49-F238E27FC236}">
                <a16:creationId xmlns:a16="http://schemas.microsoft.com/office/drawing/2014/main" id="{5A597CFD-D4CC-4D9C-A477-B40E658AF9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938" y="3767138"/>
            <a:ext cx="23812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3">
            <a:extLst>
              <a:ext uri="{FF2B5EF4-FFF2-40B4-BE49-F238E27FC236}">
                <a16:creationId xmlns:a16="http://schemas.microsoft.com/office/drawing/2014/main" id="{85213D0F-252A-4D07-8667-C4CBE1C024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9588" y="3786188"/>
            <a:ext cx="23622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235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361B-5958-4E86-9A7C-0FD6E3CE7062}"/>
              </a:ext>
            </a:extLst>
          </p:cNvPr>
          <p:cNvSpPr>
            <a:spLocks noGrp="1"/>
          </p:cNvSpPr>
          <p:nvPr>
            <p:ph type="title"/>
          </p:nvPr>
        </p:nvSpPr>
        <p:spPr/>
        <p:txBody>
          <a:bodyPr/>
          <a:lstStyle/>
          <a:p>
            <a:r>
              <a:rPr lang="en-US" dirty="0"/>
              <a:t>Finalized Hyperparameters</a:t>
            </a:r>
            <a:endParaRPr lang="en-SG" dirty="0"/>
          </a:p>
        </p:txBody>
      </p:sp>
      <p:sp>
        <p:nvSpPr>
          <p:cNvPr id="3" name="Content Placeholder 2">
            <a:extLst>
              <a:ext uri="{FF2B5EF4-FFF2-40B4-BE49-F238E27FC236}">
                <a16:creationId xmlns:a16="http://schemas.microsoft.com/office/drawing/2014/main" id="{8EA05116-CBD5-402A-AA4D-7F15F26AD430}"/>
              </a:ext>
            </a:extLst>
          </p:cNvPr>
          <p:cNvSpPr>
            <a:spLocks noGrp="1"/>
          </p:cNvSpPr>
          <p:nvPr>
            <p:ph idx="1"/>
          </p:nvPr>
        </p:nvSpPr>
        <p:spPr>
          <a:xfrm>
            <a:off x="762000" y="2286000"/>
            <a:ext cx="4133850" cy="3818083"/>
          </a:xfrm>
        </p:spPr>
        <p:txBody>
          <a:bodyPr/>
          <a:lstStyle/>
          <a:p>
            <a:r>
              <a:rPr lang="en-US" dirty="0"/>
              <a:t>Batch size: 10</a:t>
            </a:r>
          </a:p>
          <a:p>
            <a:r>
              <a:rPr lang="en-US" dirty="0"/>
              <a:t>Epoch: 20</a:t>
            </a:r>
          </a:p>
          <a:p>
            <a:r>
              <a:rPr lang="en-US" dirty="0"/>
              <a:t>Learning Rate : 0.0005</a:t>
            </a:r>
          </a:p>
        </p:txBody>
      </p:sp>
      <p:sp>
        <p:nvSpPr>
          <p:cNvPr id="4" name="Content Placeholder 2">
            <a:extLst>
              <a:ext uri="{FF2B5EF4-FFF2-40B4-BE49-F238E27FC236}">
                <a16:creationId xmlns:a16="http://schemas.microsoft.com/office/drawing/2014/main" id="{5EFF8D8E-6625-4AC2-9A39-E926FCB157FA}"/>
              </a:ext>
            </a:extLst>
          </p:cNvPr>
          <p:cNvSpPr txBox="1">
            <a:spLocks/>
          </p:cNvSpPr>
          <p:nvPr/>
        </p:nvSpPr>
        <p:spPr>
          <a:xfrm>
            <a:off x="6934199" y="2371725"/>
            <a:ext cx="4200526" cy="3818083"/>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Train Accuracy: 87.4%</a:t>
            </a:r>
          </a:p>
          <a:p>
            <a:r>
              <a:rPr lang="en-US" dirty="0"/>
              <a:t>Test Accuracy: 80.7%</a:t>
            </a:r>
          </a:p>
        </p:txBody>
      </p:sp>
      <p:cxnSp>
        <p:nvCxnSpPr>
          <p:cNvPr id="7" name="Straight Arrow Connector 6">
            <a:extLst>
              <a:ext uri="{FF2B5EF4-FFF2-40B4-BE49-F238E27FC236}">
                <a16:creationId xmlns:a16="http://schemas.microsoft.com/office/drawing/2014/main" id="{9B11EAD4-5CE3-4A06-8D69-F8ADDEFC2930}"/>
              </a:ext>
            </a:extLst>
          </p:cNvPr>
          <p:cNvCxnSpPr/>
          <p:nvPr/>
        </p:nvCxnSpPr>
        <p:spPr>
          <a:xfrm>
            <a:off x="5019675" y="3076575"/>
            <a:ext cx="14287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70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BB89-1B32-420A-A92B-69298704FE1C}"/>
              </a:ext>
            </a:extLst>
          </p:cNvPr>
          <p:cNvSpPr>
            <a:spLocks noGrp="1"/>
          </p:cNvSpPr>
          <p:nvPr>
            <p:ph type="title"/>
          </p:nvPr>
        </p:nvSpPr>
        <p:spPr/>
        <p:txBody>
          <a:bodyPr/>
          <a:lstStyle/>
          <a:p>
            <a:r>
              <a:rPr lang="en-US" dirty="0"/>
              <a:t>Conclusion</a:t>
            </a:r>
            <a:endParaRPr lang="en-SG" dirty="0"/>
          </a:p>
        </p:txBody>
      </p:sp>
      <p:sp>
        <p:nvSpPr>
          <p:cNvPr id="3" name="Content Placeholder 2">
            <a:extLst>
              <a:ext uri="{FF2B5EF4-FFF2-40B4-BE49-F238E27FC236}">
                <a16:creationId xmlns:a16="http://schemas.microsoft.com/office/drawing/2014/main" id="{63CB18ED-D3E3-47D7-AF47-A263453ACE85}"/>
              </a:ext>
            </a:extLst>
          </p:cNvPr>
          <p:cNvSpPr>
            <a:spLocks noGrp="1"/>
          </p:cNvSpPr>
          <p:nvPr>
            <p:ph idx="1"/>
          </p:nvPr>
        </p:nvSpPr>
        <p:spPr/>
        <p:txBody>
          <a:bodyPr/>
          <a:lstStyle/>
          <a:p>
            <a:r>
              <a:rPr lang="en-US" dirty="0"/>
              <a:t>Data collection is important</a:t>
            </a:r>
          </a:p>
          <a:p>
            <a:r>
              <a:rPr lang="en-US" dirty="0"/>
              <a:t>Fine tuning Hyperparameters takes up time</a:t>
            </a:r>
          </a:p>
          <a:p>
            <a:r>
              <a:rPr lang="en-US" dirty="0"/>
              <a:t>GPU is good to have for fast model training</a:t>
            </a:r>
            <a:endParaRPr lang="en-SG" dirty="0"/>
          </a:p>
        </p:txBody>
      </p:sp>
    </p:spTree>
    <p:extLst>
      <p:ext uri="{BB962C8B-B14F-4D97-AF65-F5344CB8AC3E}">
        <p14:creationId xmlns:p14="http://schemas.microsoft.com/office/powerpoint/2010/main" val="311346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32D5-8A8C-4B33-B17B-89F1EBB861A0}"/>
              </a:ext>
            </a:extLst>
          </p:cNvPr>
          <p:cNvSpPr>
            <a:spLocks noGrp="1"/>
          </p:cNvSpPr>
          <p:nvPr>
            <p:ph type="title"/>
          </p:nvPr>
        </p:nvSpPr>
        <p:spPr/>
        <p:txBody>
          <a:bodyPr/>
          <a:lstStyle/>
          <a:p>
            <a:r>
              <a:rPr lang="en-US" dirty="0"/>
              <a:t>Overview</a:t>
            </a:r>
            <a:endParaRPr lang="en-SG" dirty="0"/>
          </a:p>
        </p:txBody>
      </p:sp>
      <p:sp>
        <p:nvSpPr>
          <p:cNvPr id="3" name="Content Placeholder 2">
            <a:extLst>
              <a:ext uri="{FF2B5EF4-FFF2-40B4-BE49-F238E27FC236}">
                <a16:creationId xmlns:a16="http://schemas.microsoft.com/office/drawing/2014/main" id="{908E72DC-B9B0-4B0B-8D95-001889583302}"/>
              </a:ext>
            </a:extLst>
          </p:cNvPr>
          <p:cNvSpPr>
            <a:spLocks noGrp="1"/>
          </p:cNvSpPr>
          <p:nvPr>
            <p:ph idx="1"/>
          </p:nvPr>
        </p:nvSpPr>
        <p:spPr/>
        <p:txBody>
          <a:bodyPr/>
          <a:lstStyle/>
          <a:p>
            <a:r>
              <a:rPr lang="en-US" dirty="0"/>
              <a:t>Data Collection</a:t>
            </a:r>
          </a:p>
          <a:p>
            <a:r>
              <a:rPr lang="en-US" dirty="0"/>
              <a:t>Model Development</a:t>
            </a:r>
          </a:p>
          <a:p>
            <a:r>
              <a:rPr lang="en-US" dirty="0"/>
              <a:t>Model Training</a:t>
            </a:r>
          </a:p>
          <a:p>
            <a:r>
              <a:rPr lang="en-US" dirty="0"/>
              <a:t>Results</a:t>
            </a:r>
            <a:endParaRPr lang="en-SG" dirty="0"/>
          </a:p>
        </p:txBody>
      </p:sp>
    </p:spTree>
    <p:extLst>
      <p:ext uri="{BB962C8B-B14F-4D97-AF65-F5344CB8AC3E}">
        <p14:creationId xmlns:p14="http://schemas.microsoft.com/office/powerpoint/2010/main" val="390265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DE56-11DD-443B-AA2C-10E3D2CB3757}"/>
              </a:ext>
            </a:extLst>
          </p:cNvPr>
          <p:cNvSpPr>
            <a:spLocks noGrp="1"/>
          </p:cNvSpPr>
          <p:nvPr>
            <p:ph type="title"/>
          </p:nvPr>
        </p:nvSpPr>
        <p:spPr/>
        <p:txBody>
          <a:bodyPr/>
          <a:lstStyle/>
          <a:p>
            <a:r>
              <a:rPr lang="en-US" dirty="0"/>
              <a:t>Motivation</a:t>
            </a:r>
            <a:endParaRPr lang="en-SG" dirty="0"/>
          </a:p>
        </p:txBody>
      </p:sp>
      <p:sp>
        <p:nvSpPr>
          <p:cNvPr id="3" name="Content Placeholder 2">
            <a:extLst>
              <a:ext uri="{FF2B5EF4-FFF2-40B4-BE49-F238E27FC236}">
                <a16:creationId xmlns:a16="http://schemas.microsoft.com/office/drawing/2014/main" id="{F980B450-3F2C-4C6D-AEC5-CF74BA7F4539}"/>
              </a:ext>
            </a:extLst>
          </p:cNvPr>
          <p:cNvSpPr>
            <a:spLocks noGrp="1"/>
          </p:cNvSpPr>
          <p:nvPr>
            <p:ph idx="1"/>
          </p:nvPr>
        </p:nvSpPr>
        <p:spPr/>
        <p:txBody>
          <a:bodyPr/>
          <a:lstStyle/>
          <a:p>
            <a:r>
              <a:rPr lang="en-US" dirty="0"/>
              <a:t>Camera vs Radar Recognition</a:t>
            </a:r>
          </a:p>
          <a:p>
            <a:r>
              <a:rPr lang="en-US" dirty="0"/>
              <a:t>Privacy</a:t>
            </a:r>
          </a:p>
          <a:p>
            <a:r>
              <a:rPr lang="en-US" dirty="0"/>
              <a:t>Illuminated environment</a:t>
            </a:r>
            <a:endParaRPr lang="en-SG" dirty="0"/>
          </a:p>
        </p:txBody>
      </p:sp>
    </p:spTree>
    <p:extLst>
      <p:ext uri="{BB962C8B-B14F-4D97-AF65-F5344CB8AC3E}">
        <p14:creationId xmlns:p14="http://schemas.microsoft.com/office/powerpoint/2010/main" val="154575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2309-0CC2-4FE1-8FD9-69BE1C7549C0}"/>
              </a:ext>
            </a:extLst>
          </p:cNvPr>
          <p:cNvSpPr>
            <a:spLocks noGrp="1"/>
          </p:cNvSpPr>
          <p:nvPr>
            <p:ph type="title"/>
          </p:nvPr>
        </p:nvSpPr>
        <p:spPr/>
        <p:txBody>
          <a:bodyPr/>
          <a:lstStyle/>
          <a:p>
            <a:r>
              <a:rPr lang="en-US" dirty="0"/>
              <a:t>Data Collection</a:t>
            </a:r>
            <a:endParaRPr lang="en-SG" dirty="0"/>
          </a:p>
        </p:txBody>
      </p:sp>
      <p:pic>
        <p:nvPicPr>
          <p:cNvPr id="1027" name="Picture 3" descr="American Sign Language Recognition | by Rushikesh Jachak | Towards Data  Science">
            <a:extLst>
              <a:ext uri="{FF2B5EF4-FFF2-40B4-BE49-F238E27FC236}">
                <a16:creationId xmlns:a16="http://schemas.microsoft.com/office/drawing/2014/main" id="{00F55BD8-5F55-409F-9A1F-64975245C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 y="3171825"/>
            <a:ext cx="3447781"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C79D0985-75A1-4BBD-A0AF-6D516EEC3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684" y="2905125"/>
            <a:ext cx="4497600"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a:extLst>
              <a:ext uri="{FF2B5EF4-FFF2-40B4-BE49-F238E27FC236}">
                <a16:creationId xmlns:a16="http://schemas.microsoft.com/office/drawing/2014/main" id="{4D049E92-6603-470F-B1C1-7CB2BB383DB2}"/>
              </a:ext>
            </a:extLst>
          </p:cNvPr>
          <p:cNvCxnSpPr>
            <a:cxnSpLocks/>
          </p:cNvCxnSpPr>
          <p:nvPr/>
        </p:nvCxnSpPr>
        <p:spPr>
          <a:xfrm>
            <a:off x="7029450" y="2447925"/>
            <a:ext cx="0" cy="80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1A1C368-6CDC-4217-A521-A1CBDB5D121F}"/>
              </a:ext>
            </a:extLst>
          </p:cNvPr>
          <p:cNvSpPr txBox="1"/>
          <p:nvPr/>
        </p:nvSpPr>
        <p:spPr>
          <a:xfrm>
            <a:off x="6581775" y="1811804"/>
            <a:ext cx="1552575" cy="646331"/>
          </a:xfrm>
          <a:prstGeom prst="rect">
            <a:avLst/>
          </a:prstGeom>
          <a:noFill/>
        </p:spPr>
        <p:txBody>
          <a:bodyPr wrap="square" rtlCol="0">
            <a:spAutoFit/>
          </a:bodyPr>
          <a:lstStyle/>
          <a:p>
            <a:r>
              <a:rPr lang="en-US" dirty="0"/>
              <a:t>Radar Sensor</a:t>
            </a:r>
            <a:endParaRPr lang="en-SG" dirty="0"/>
          </a:p>
        </p:txBody>
      </p:sp>
      <p:cxnSp>
        <p:nvCxnSpPr>
          <p:cNvPr id="11" name="Straight Arrow Connector 10">
            <a:extLst>
              <a:ext uri="{FF2B5EF4-FFF2-40B4-BE49-F238E27FC236}">
                <a16:creationId xmlns:a16="http://schemas.microsoft.com/office/drawing/2014/main" id="{CC8F491F-50D7-4F9E-9317-33D51118CE9C}"/>
              </a:ext>
            </a:extLst>
          </p:cNvPr>
          <p:cNvCxnSpPr>
            <a:cxnSpLocks/>
          </p:cNvCxnSpPr>
          <p:nvPr/>
        </p:nvCxnSpPr>
        <p:spPr>
          <a:xfrm>
            <a:off x="6096000" y="5023754"/>
            <a:ext cx="471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FA8FAA-D510-4F7D-ADE2-414C8B2426B3}"/>
              </a:ext>
            </a:extLst>
          </p:cNvPr>
          <p:cNvSpPr txBox="1"/>
          <p:nvPr/>
        </p:nvSpPr>
        <p:spPr>
          <a:xfrm>
            <a:off x="4674531" y="4839088"/>
            <a:ext cx="1552575" cy="369332"/>
          </a:xfrm>
          <a:prstGeom prst="rect">
            <a:avLst/>
          </a:prstGeom>
          <a:noFill/>
        </p:spPr>
        <p:txBody>
          <a:bodyPr wrap="square" rtlCol="0">
            <a:spAutoFit/>
          </a:bodyPr>
          <a:lstStyle/>
          <a:p>
            <a:r>
              <a:rPr lang="en-US" dirty="0"/>
              <a:t>Raspberry Pi</a:t>
            </a:r>
            <a:endParaRPr lang="en-SG" dirty="0"/>
          </a:p>
        </p:txBody>
      </p:sp>
    </p:spTree>
    <p:extLst>
      <p:ext uri="{BB962C8B-B14F-4D97-AF65-F5344CB8AC3E}">
        <p14:creationId xmlns:p14="http://schemas.microsoft.com/office/powerpoint/2010/main" val="208134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2" name="Freeform: Shape 7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053" name="Freeform: Shape 7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054" name="Freeform: Shape 7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77" name="Rectangle 7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508124A-AAC3-427D-8916-80B1203B518A}"/>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kern="1200" dirty="0">
                <a:solidFill>
                  <a:schemeClr val="tx1"/>
                </a:solidFill>
                <a:latin typeface="+mj-lt"/>
                <a:ea typeface="+mj-ea"/>
                <a:cs typeface="+mj-cs"/>
              </a:rPr>
              <a:t>Radar</a:t>
            </a:r>
            <a:br>
              <a:rPr lang="en-US" kern="1200" dirty="0">
                <a:solidFill>
                  <a:schemeClr val="tx1"/>
                </a:solidFill>
                <a:latin typeface="+mj-lt"/>
                <a:ea typeface="+mj-ea"/>
                <a:cs typeface="+mj-cs"/>
              </a:rPr>
            </a:br>
            <a:br>
              <a:rPr lang="en-US" kern="1200" dirty="0">
                <a:solidFill>
                  <a:schemeClr val="tx1"/>
                </a:solidFill>
                <a:latin typeface="+mj-lt"/>
                <a:ea typeface="+mj-ea"/>
                <a:cs typeface="+mj-cs"/>
              </a:rPr>
            </a:br>
            <a:r>
              <a:rPr lang="en-US" sz="2000" kern="1200" dirty="0">
                <a:solidFill>
                  <a:schemeClr val="tx1"/>
                </a:solidFill>
                <a:latin typeface="+mj-lt"/>
                <a:ea typeface="+mj-ea"/>
                <a:cs typeface="+mj-cs"/>
              </a:rPr>
              <a:t>- </a:t>
            </a:r>
            <a:r>
              <a:rPr lang="en-US" sz="2000" kern="100" dirty="0">
                <a:effectLst/>
                <a:latin typeface="Times New Roman" panose="02020603050405020304" pitchFamily="18" charset="0"/>
                <a:ea typeface="SimSun" panose="02010600030101010101" pitchFamily="2" charset="-122"/>
              </a:rPr>
              <a:t>Radio Detection and Raging</a:t>
            </a:r>
            <a:br>
              <a:rPr lang="en-US" sz="2000" kern="100" dirty="0">
                <a:effectLst/>
                <a:latin typeface="Times New Roman" panose="02020603050405020304" pitchFamily="18" charset="0"/>
                <a:ea typeface="SimSun" panose="02010600030101010101" pitchFamily="2" charset="-122"/>
              </a:rPr>
            </a:br>
            <a:br>
              <a:rPr lang="en-US" sz="2000" kern="100" dirty="0">
                <a:effectLst/>
                <a:latin typeface="Times New Roman" panose="02020603050405020304" pitchFamily="18" charset="0"/>
                <a:ea typeface="SimSun" panose="02010600030101010101" pitchFamily="2" charset="-122"/>
              </a:rPr>
            </a:br>
            <a:r>
              <a:rPr lang="en-US" sz="2000" kern="100" dirty="0">
                <a:effectLst/>
                <a:latin typeface="Times New Roman" panose="02020603050405020304" pitchFamily="18" charset="0"/>
                <a:ea typeface="SimSun" panose="02010600030101010101" pitchFamily="2" charset="-122"/>
              </a:rPr>
              <a:t>- Target detection technology</a:t>
            </a:r>
            <a:br>
              <a:rPr lang="en-US" sz="2000" kern="100" dirty="0">
                <a:effectLst/>
                <a:latin typeface="Times New Roman" panose="02020603050405020304" pitchFamily="18" charset="0"/>
                <a:ea typeface="SimSun" panose="02010600030101010101" pitchFamily="2" charset="-122"/>
              </a:rPr>
            </a:br>
            <a:br>
              <a:rPr lang="en-US" sz="2000" kern="100" dirty="0">
                <a:effectLst/>
                <a:latin typeface="Times New Roman" panose="02020603050405020304" pitchFamily="18" charset="0"/>
                <a:ea typeface="SimSun" panose="02010600030101010101" pitchFamily="2" charset="-122"/>
              </a:rPr>
            </a:br>
            <a:r>
              <a:rPr lang="en-US" sz="2000" kern="100" dirty="0">
                <a:effectLst/>
                <a:latin typeface="Times New Roman" panose="02020603050405020304" pitchFamily="18" charset="0"/>
                <a:ea typeface="SimSun" panose="02010600030101010101" pitchFamily="2" charset="-122"/>
              </a:rPr>
              <a:t>- Transmitter and receiver</a:t>
            </a:r>
            <a:endParaRPr lang="en-US" sz="2000" kern="1200" dirty="0">
              <a:solidFill>
                <a:schemeClr val="tx1"/>
              </a:solidFill>
              <a:latin typeface="+mj-lt"/>
              <a:ea typeface="+mj-ea"/>
              <a:cs typeface="+mj-cs"/>
            </a:endParaRPr>
          </a:p>
        </p:txBody>
      </p:sp>
      <p:sp>
        <p:nvSpPr>
          <p:cNvPr id="79" name="Freeform: Shape 78">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81" name="Group 80">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82" name="Freeform: Shape 81">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83" name="Freeform: Shape 82">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pic>
        <p:nvPicPr>
          <p:cNvPr id="2050" name="Picture 2" descr="Introduction to Radar Systems">
            <a:extLst>
              <a:ext uri="{FF2B5EF4-FFF2-40B4-BE49-F238E27FC236}">
                <a16:creationId xmlns:a16="http://schemas.microsoft.com/office/drawing/2014/main" id="{E82A1F8E-C25D-4E3E-88A5-89885DDB10E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5334000" y="762000"/>
            <a:ext cx="6096000" cy="5333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419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5195-A9CF-4658-B21B-BA14A857DBF5}"/>
              </a:ext>
            </a:extLst>
          </p:cNvPr>
          <p:cNvSpPr>
            <a:spLocks noGrp="1"/>
          </p:cNvSpPr>
          <p:nvPr>
            <p:ph type="title"/>
          </p:nvPr>
        </p:nvSpPr>
        <p:spPr/>
        <p:txBody>
          <a:bodyPr/>
          <a:lstStyle/>
          <a:p>
            <a:r>
              <a:rPr lang="en-US" dirty="0"/>
              <a:t>Radar(cont.)</a:t>
            </a:r>
            <a:endParaRPr lang="en-SG" dirty="0"/>
          </a:p>
        </p:txBody>
      </p:sp>
      <p:sp>
        <p:nvSpPr>
          <p:cNvPr id="3" name="Content Placeholder 2">
            <a:extLst>
              <a:ext uri="{FF2B5EF4-FFF2-40B4-BE49-F238E27FC236}">
                <a16:creationId xmlns:a16="http://schemas.microsoft.com/office/drawing/2014/main" id="{50678AF3-7C85-4BFB-BDD4-28A52B0988E4}"/>
              </a:ext>
            </a:extLst>
          </p:cNvPr>
          <p:cNvSpPr>
            <a:spLocks noGrp="1"/>
          </p:cNvSpPr>
          <p:nvPr>
            <p:ph idx="1"/>
          </p:nvPr>
        </p:nvSpPr>
        <p:spPr>
          <a:xfrm>
            <a:off x="762000" y="2286000"/>
            <a:ext cx="4257675" cy="3818083"/>
          </a:xfrm>
        </p:spPr>
        <p:txBody>
          <a:bodyPr/>
          <a:lstStyle/>
          <a:p>
            <a:r>
              <a:rPr lang="en-US" sz="2000" dirty="0"/>
              <a:t>Results come in a matrix</a:t>
            </a:r>
          </a:p>
          <a:p>
            <a:r>
              <a:rPr lang="en-US" sz="2000" kern="100" dirty="0">
                <a:effectLst/>
                <a:ea typeface="SimSun" panose="02010600030101010101" pitchFamily="2" charset="-122"/>
              </a:rPr>
              <a:t>Slow time is the number of pulses receive</a:t>
            </a:r>
          </a:p>
          <a:p>
            <a:r>
              <a:rPr lang="en-US" sz="2000" kern="100" dirty="0">
                <a:effectLst/>
                <a:ea typeface="SimSun" panose="02010600030101010101" pitchFamily="2" charset="-122"/>
              </a:rPr>
              <a:t>Fast time is the measurement of data at each pulse </a:t>
            </a:r>
            <a:endParaRPr lang="en-SG" sz="3200" dirty="0"/>
          </a:p>
        </p:txBody>
      </p:sp>
      <p:pic>
        <p:nvPicPr>
          <p:cNvPr id="3074" name="Picture 1">
            <a:extLst>
              <a:ext uri="{FF2B5EF4-FFF2-40B4-BE49-F238E27FC236}">
                <a16:creationId xmlns:a16="http://schemas.microsoft.com/office/drawing/2014/main" id="{9A856951-E638-48FE-8F7A-96205BB8D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77" t="3093"/>
          <a:stretch>
            <a:fillRect/>
          </a:stretch>
        </p:blipFill>
        <p:spPr bwMode="auto">
          <a:xfrm>
            <a:off x="5967412" y="2286000"/>
            <a:ext cx="5840651" cy="203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80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33AD-1479-4090-9B5F-2438842EAD5F}"/>
              </a:ext>
            </a:extLst>
          </p:cNvPr>
          <p:cNvSpPr>
            <a:spLocks noGrp="1"/>
          </p:cNvSpPr>
          <p:nvPr>
            <p:ph type="title"/>
          </p:nvPr>
        </p:nvSpPr>
        <p:spPr/>
        <p:txBody>
          <a:bodyPr/>
          <a:lstStyle/>
          <a:p>
            <a:r>
              <a:rPr lang="en-US" dirty="0"/>
              <a:t>Radar Sensors</a:t>
            </a:r>
            <a:endParaRPr lang="en-SG" dirty="0"/>
          </a:p>
        </p:txBody>
      </p:sp>
      <p:sp>
        <p:nvSpPr>
          <p:cNvPr id="3" name="Content Placeholder 2">
            <a:extLst>
              <a:ext uri="{FF2B5EF4-FFF2-40B4-BE49-F238E27FC236}">
                <a16:creationId xmlns:a16="http://schemas.microsoft.com/office/drawing/2014/main" id="{60CE0C2A-3132-4600-8534-B2DA3B134335}"/>
              </a:ext>
            </a:extLst>
          </p:cNvPr>
          <p:cNvSpPr>
            <a:spLocks noGrp="1"/>
          </p:cNvSpPr>
          <p:nvPr>
            <p:ph idx="1"/>
          </p:nvPr>
        </p:nvSpPr>
        <p:spPr/>
        <p:txBody>
          <a:bodyPr/>
          <a:lstStyle/>
          <a:p>
            <a:r>
              <a:rPr lang="en-US" sz="1800" kern="100" dirty="0">
                <a:effectLst/>
                <a:latin typeface="Times New Roman" panose="02020603050405020304" pitchFamily="18" charset="0"/>
                <a:ea typeface="SimSun" panose="02010600030101010101" pitchFamily="2" charset="-122"/>
              </a:rPr>
              <a:t>Continuous Wave (CW)</a:t>
            </a:r>
          </a:p>
          <a:p>
            <a:r>
              <a:rPr lang="en-US" sz="1800" kern="100" dirty="0">
                <a:effectLst/>
                <a:latin typeface="Times New Roman" panose="02020603050405020304" pitchFamily="18" charset="0"/>
                <a:ea typeface="SimSun" panose="02010600030101010101" pitchFamily="2" charset="-122"/>
              </a:rPr>
              <a:t>Frequency Modulated Continuous Wave (FMCW)</a:t>
            </a:r>
          </a:p>
          <a:p>
            <a:r>
              <a:rPr lang="en-US" sz="1800" kern="100" dirty="0">
                <a:effectLst/>
                <a:latin typeface="Times New Roman" panose="02020603050405020304" pitchFamily="18" charset="0"/>
                <a:ea typeface="SimSun" panose="02010600030101010101" pitchFamily="2" charset="-122"/>
              </a:rPr>
              <a:t>Impulse Radio Ultra-Wide Band (IR-UWB) </a:t>
            </a:r>
            <a:endParaRPr lang="en-SG" dirty="0"/>
          </a:p>
        </p:txBody>
      </p:sp>
      <p:sp>
        <p:nvSpPr>
          <p:cNvPr id="4" name="Oval 3">
            <a:extLst>
              <a:ext uri="{FF2B5EF4-FFF2-40B4-BE49-F238E27FC236}">
                <a16:creationId xmlns:a16="http://schemas.microsoft.com/office/drawing/2014/main" id="{7DCC0F9B-0BC7-4555-AC21-406759E0277C}"/>
              </a:ext>
            </a:extLst>
          </p:cNvPr>
          <p:cNvSpPr/>
          <p:nvPr/>
        </p:nvSpPr>
        <p:spPr>
          <a:xfrm>
            <a:off x="962025" y="3238500"/>
            <a:ext cx="4972050" cy="504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098" name="Picture 2" descr="XeThru X4 - Radartutorial">
            <a:extLst>
              <a:ext uri="{FF2B5EF4-FFF2-40B4-BE49-F238E27FC236}">
                <a16:creationId xmlns:a16="http://schemas.microsoft.com/office/drawing/2014/main" id="{3FAB7B84-71D7-45F9-B81C-08E64815E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887" y="1597818"/>
            <a:ext cx="4964113" cy="328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31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C210-5071-455D-8F39-1988B2B68AEA}"/>
              </a:ext>
            </a:extLst>
          </p:cNvPr>
          <p:cNvSpPr>
            <a:spLocks noGrp="1"/>
          </p:cNvSpPr>
          <p:nvPr>
            <p:ph type="title"/>
          </p:nvPr>
        </p:nvSpPr>
        <p:spPr/>
        <p:txBody>
          <a:bodyPr/>
          <a:lstStyle/>
          <a:p>
            <a:r>
              <a:rPr lang="en-US" dirty="0"/>
              <a:t>Experiment Setup</a:t>
            </a:r>
            <a:endParaRPr lang="en-SG" dirty="0"/>
          </a:p>
        </p:txBody>
      </p:sp>
      <p:graphicFrame>
        <p:nvGraphicFramePr>
          <p:cNvPr id="8" name="Content Placeholder 7">
            <a:extLst>
              <a:ext uri="{FF2B5EF4-FFF2-40B4-BE49-F238E27FC236}">
                <a16:creationId xmlns:a16="http://schemas.microsoft.com/office/drawing/2014/main" id="{9F13C2F5-91A1-4DD2-949C-84E0F698E5AC}"/>
              </a:ext>
            </a:extLst>
          </p:cNvPr>
          <p:cNvGraphicFramePr>
            <a:graphicFrameLocks noGrp="1"/>
          </p:cNvGraphicFramePr>
          <p:nvPr>
            <p:ph idx="1"/>
            <p:extLst>
              <p:ext uri="{D42A27DB-BD31-4B8C-83A1-F6EECF244321}">
                <p14:modId xmlns:p14="http://schemas.microsoft.com/office/powerpoint/2010/main" val="738387081"/>
              </p:ext>
            </p:extLst>
          </p:nvPr>
        </p:nvGraphicFramePr>
        <p:xfrm>
          <a:off x="7962392" y="3303405"/>
          <a:ext cx="3620008" cy="1524000"/>
        </p:xfrm>
        <a:graphic>
          <a:graphicData uri="http://schemas.openxmlformats.org/drawingml/2006/table">
            <a:tbl>
              <a:tblPr firstRow="1" firstCol="1" bandRow="1">
                <a:tableStyleId>{5C22544A-7EE6-4342-B048-85BDC9FD1C3A}</a:tableStyleId>
              </a:tblPr>
              <a:tblGrid>
                <a:gridCol w="1810004">
                  <a:extLst>
                    <a:ext uri="{9D8B030D-6E8A-4147-A177-3AD203B41FA5}">
                      <a16:colId xmlns:a16="http://schemas.microsoft.com/office/drawing/2014/main" val="2527066188"/>
                    </a:ext>
                  </a:extLst>
                </a:gridCol>
                <a:gridCol w="1810004">
                  <a:extLst>
                    <a:ext uri="{9D8B030D-6E8A-4147-A177-3AD203B41FA5}">
                      <a16:colId xmlns:a16="http://schemas.microsoft.com/office/drawing/2014/main" val="1536376988"/>
                    </a:ext>
                  </a:extLst>
                </a:gridCol>
              </a:tblGrid>
              <a:tr h="381000">
                <a:tc>
                  <a:txBody>
                    <a:bodyPr/>
                    <a:lstStyle/>
                    <a:p>
                      <a:pPr marL="0" marR="0" algn="ctr">
                        <a:spcBef>
                          <a:spcPts val="0"/>
                        </a:spcBef>
                        <a:spcAft>
                          <a:spcPts val="0"/>
                        </a:spcAft>
                      </a:pPr>
                      <a:r>
                        <a:rPr lang="en-US" sz="1200" kern="100">
                          <a:effectLst/>
                        </a:rPr>
                        <a:t>Time</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Gesture</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311203138"/>
                  </a:ext>
                </a:extLst>
              </a:tr>
              <a:tr h="381000">
                <a:tc>
                  <a:txBody>
                    <a:bodyPr/>
                    <a:lstStyle/>
                    <a:p>
                      <a:pPr marL="0" marR="0" algn="ctr">
                        <a:spcBef>
                          <a:spcPts val="0"/>
                        </a:spcBef>
                        <a:spcAft>
                          <a:spcPts val="0"/>
                        </a:spcAft>
                      </a:pPr>
                      <a:r>
                        <a:rPr lang="en-US" sz="1200" kern="100">
                          <a:effectLst/>
                        </a:rPr>
                        <a:t>0 – 5s</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Starting Gesture</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94067277"/>
                  </a:ext>
                </a:extLst>
              </a:tr>
              <a:tr h="381000">
                <a:tc>
                  <a:txBody>
                    <a:bodyPr/>
                    <a:lstStyle/>
                    <a:p>
                      <a:pPr marL="0" marR="0" algn="ctr">
                        <a:spcBef>
                          <a:spcPts val="0"/>
                        </a:spcBef>
                        <a:spcAft>
                          <a:spcPts val="0"/>
                        </a:spcAft>
                      </a:pPr>
                      <a:r>
                        <a:rPr lang="en-US" sz="1200" kern="100">
                          <a:effectLst/>
                        </a:rPr>
                        <a:t>5 – 15s</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a:effectLst/>
                        </a:rPr>
                        <a:t>Transition to Gesture X</a:t>
                      </a:r>
                      <a:endParaRPr lang="en-SG" sz="1050" kern="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55572883"/>
                  </a:ext>
                </a:extLst>
              </a:tr>
              <a:tr h="381000">
                <a:tc>
                  <a:txBody>
                    <a:bodyPr/>
                    <a:lstStyle/>
                    <a:p>
                      <a:pPr marL="0" marR="0" algn="ctr">
                        <a:spcBef>
                          <a:spcPts val="0"/>
                        </a:spcBef>
                        <a:spcAft>
                          <a:spcPts val="0"/>
                        </a:spcAft>
                      </a:pPr>
                      <a:r>
                        <a:rPr lang="en-US" sz="1200" kern="100">
                          <a:effectLst/>
                        </a:rPr>
                        <a:t>15 – 20s</a:t>
                      </a:r>
                      <a:endParaRPr lang="en-SG" sz="1050" kern="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200" kern="100" dirty="0">
                          <a:effectLst/>
                        </a:rPr>
                        <a:t>Gesture X</a:t>
                      </a:r>
                      <a:endParaRPr lang="en-SG" sz="1050" kern="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2124402"/>
                  </a:ext>
                </a:extLst>
              </a:tr>
            </a:tbl>
          </a:graphicData>
        </a:graphic>
      </p:graphicFrame>
      <p:pic>
        <p:nvPicPr>
          <p:cNvPr id="5122" name="Picture 2">
            <a:extLst>
              <a:ext uri="{FF2B5EF4-FFF2-40B4-BE49-F238E27FC236}">
                <a16:creationId xmlns:a16="http://schemas.microsoft.com/office/drawing/2014/main" id="{0E68D225-D3D4-44DC-830E-5336F8091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0" t="39503"/>
          <a:stretch>
            <a:fillRect/>
          </a:stretch>
        </p:blipFill>
        <p:spPr bwMode="auto">
          <a:xfrm>
            <a:off x="737763" y="2509837"/>
            <a:ext cx="6201626"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4" name="AutoShape 4">
            <a:extLst>
              <a:ext uri="{FF2B5EF4-FFF2-40B4-BE49-F238E27FC236}">
                <a16:creationId xmlns:a16="http://schemas.microsoft.com/office/drawing/2014/main" id="{A55BD299-5C48-44FE-8A7D-A137F112DCD8}"/>
              </a:ext>
            </a:extLst>
          </p:cNvPr>
          <p:cNvCxnSpPr>
            <a:cxnSpLocks noChangeShapeType="1"/>
          </p:cNvCxnSpPr>
          <p:nvPr/>
        </p:nvCxnSpPr>
        <p:spPr bwMode="auto">
          <a:xfrm>
            <a:off x="2524632" y="3316264"/>
            <a:ext cx="3085593" cy="0"/>
          </a:xfrm>
          <a:prstGeom prst="straightConnector1">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1F3763">
                      <a:alpha val="50000"/>
                    </a:srgbClr>
                  </a:outerShdw>
                </a:effectLst>
              </a14:hiddenEffects>
            </a:ext>
          </a:extLst>
        </p:spPr>
      </p:cxnSp>
      <p:sp>
        <p:nvSpPr>
          <p:cNvPr id="7" name="TextBox 6">
            <a:extLst>
              <a:ext uri="{FF2B5EF4-FFF2-40B4-BE49-F238E27FC236}">
                <a16:creationId xmlns:a16="http://schemas.microsoft.com/office/drawing/2014/main" id="{8FB05B4C-2D6F-47E2-BECF-52DD91545B29}"/>
              </a:ext>
            </a:extLst>
          </p:cNvPr>
          <p:cNvSpPr txBox="1"/>
          <p:nvPr/>
        </p:nvSpPr>
        <p:spPr>
          <a:xfrm>
            <a:off x="3504796" y="3355436"/>
            <a:ext cx="856034" cy="369332"/>
          </a:xfrm>
          <a:prstGeom prst="rect">
            <a:avLst/>
          </a:prstGeom>
          <a:noFill/>
        </p:spPr>
        <p:txBody>
          <a:bodyPr wrap="square" rtlCol="0">
            <a:spAutoFit/>
          </a:bodyPr>
          <a:lstStyle/>
          <a:p>
            <a:r>
              <a:rPr lang="en-US" dirty="0">
                <a:solidFill>
                  <a:srgbClr val="FF0000"/>
                </a:solidFill>
              </a:rPr>
              <a:t>30cm</a:t>
            </a:r>
            <a:endParaRPr lang="en-SG" dirty="0">
              <a:solidFill>
                <a:srgbClr val="FF0000"/>
              </a:solidFill>
            </a:endParaRPr>
          </a:p>
        </p:txBody>
      </p:sp>
    </p:spTree>
    <p:extLst>
      <p:ext uri="{BB962C8B-B14F-4D97-AF65-F5344CB8AC3E}">
        <p14:creationId xmlns:p14="http://schemas.microsoft.com/office/powerpoint/2010/main" val="26999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a:extLst>
              <a:ext uri="{FF2B5EF4-FFF2-40B4-BE49-F238E27FC236}">
                <a16:creationId xmlns:a16="http://schemas.microsoft.com/office/drawing/2014/main" id="{0CFBED5F-FFFB-40FB-8A17-4A115741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859685"/>
            <a:ext cx="6610350" cy="53788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9231825-0262-4972-8D78-E14906F32386}"/>
              </a:ext>
            </a:extLst>
          </p:cNvPr>
          <p:cNvSpPr>
            <a:spLocks noChangeArrowheads="1"/>
          </p:cNvSpPr>
          <p:nvPr/>
        </p:nvSpPr>
        <p:spPr bwMode="auto">
          <a:xfrm>
            <a:off x="2066925" y="6105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1260640716"/>
      </p:ext>
    </p:extLst>
  </p:cSld>
  <p:clrMapOvr>
    <a:masterClrMapping/>
  </p:clrMapOvr>
</p:sld>
</file>

<file path=ppt/theme/theme1.xml><?xml version="1.0" encoding="utf-8"?>
<a:theme xmlns:a="http://schemas.openxmlformats.org/drawingml/2006/main" name="PebbleVTI">
  <a:themeElements>
    <a:clrScheme name="AnalogousFromRegularSeed_2SEEDS">
      <a:dk1>
        <a:srgbClr val="000000"/>
      </a:dk1>
      <a:lt1>
        <a:srgbClr val="FFFFFF"/>
      </a:lt1>
      <a:dk2>
        <a:srgbClr val="392B20"/>
      </a:dk2>
      <a:lt2>
        <a:srgbClr val="E2E5E8"/>
      </a:lt2>
      <a:accent1>
        <a:srgbClr val="B1713B"/>
      </a:accent1>
      <a:accent2>
        <a:srgbClr val="C3514D"/>
      </a:accent2>
      <a:accent3>
        <a:srgbClr val="B2A446"/>
      </a:accent3>
      <a:accent4>
        <a:srgbClr val="3BB1AA"/>
      </a:accent4>
      <a:accent5>
        <a:srgbClr val="4D99C3"/>
      </a:accent5>
      <a:accent6>
        <a:srgbClr val="3B56B1"/>
      </a:accent6>
      <a:hlink>
        <a:srgbClr val="3F85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372</TotalTime>
  <Words>1643</Words>
  <Application>Microsoft Office PowerPoint</Application>
  <PresentationFormat>Widescreen</PresentationFormat>
  <Paragraphs>140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Avenir Next LT Pro Light</vt:lpstr>
      <vt:lpstr>Calibri</vt:lpstr>
      <vt:lpstr>Sitka Subheading</vt:lpstr>
      <vt:lpstr>Times New Roman</vt:lpstr>
      <vt:lpstr>PebbleVTI</vt:lpstr>
      <vt:lpstr>Hand Gesture Recognition using RF-Sensing</vt:lpstr>
      <vt:lpstr>Overview</vt:lpstr>
      <vt:lpstr>Motivation</vt:lpstr>
      <vt:lpstr>Data Collection</vt:lpstr>
      <vt:lpstr>Radar  - Radio Detection and Raging  - Target detection technology  - Transmitter and receiver</vt:lpstr>
      <vt:lpstr>Radar(cont.)</vt:lpstr>
      <vt:lpstr>Radar Sensors</vt:lpstr>
      <vt:lpstr>Experiment Setup</vt:lpstr>
      <vt:lpstr>PowerPoint Presentation</vt:lpstr>
      <vt:lpstr>Spectrogram</vt:lpstr>
      <vt:lpstr>Loading of data</vt:lpstr>
      <vt:lpstr>Model Implementation</vt:lpstr>
      <vt:lpstr>Optimizer and Loss function</vt:lpstr>
      <vt:lpstr>Hyperparameters Tuning</vt:lpstr>
      <vt:lpstr>ResNet18 Vs ResNet50</vt:lpstr>
      <vt:lpstr>Data Augmentation</vt:lpstr>
      <vt:lpstr>Finalized Hyperparameters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Recognition using RF-Sensing</dc:title>
  <dc:creator>#TAN JUN HAO#</dc:creator>
  <cp:lastModifiedBy>#TAN JUN HAO#</cp:lastModifiedBy>
  <cp:revision>17</cp:revision>
  <dcterms:created xsi:type="dcterms:W3CDTF">2021-05-06T11:05:56Z</dcterms:created>
  <dcterms:modified xsi:type="dcterms:W3CDTF">2021-05-07T05:02:43Z</dcterms:modified>
</cp:coreProperties>
</file>