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5"/>
  </p:notesMasterIdLst>
  <p:sldIdLst>
    <p:sldId id="275" r:id="rId2"/>
    <p:sldId id="257" r:id="rId3"/>
    <p:sldId id="265" r:id="rId4"/>
    <p:sldId id="267" r:id="rId5"/>
    <p:sldId id="266" r:id="rId6"/>
    <p:sldId id="264" r:id="rId7"/>
    <p:sldId id="263" r:id="rId8"/>
    <p:sldId id="269" r:id="rId9"/>
    <p:sldId id="270" r:id="rId10"/>
    <p:sldId id="262" r:id="rId11"/>
    <p:sldId id="268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11421-F5ED-4AEF-B7D4-DD3715891BD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9C039-03D9-4648-9D15-17A3E5C92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93835-7B49-4100-A06E-52FBE17B3E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FD8F-99D8-496F-93B9-FEC721FBF6F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FD8F-99D8-496F-93B9-FEC721FBF6F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FD8F-99D8-496F-93B9-FEC721FBF6F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FD8F-99D8-496F-93B9-FEC721FBF6F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FD8F-99D8-496F-93B9-FEC721FBF6F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16F7D-8CF5-4DA9-92BE-810FDB72566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16F7D-8CF5-4DA9-92BE-810FDB72566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16F7D-8CF5-4DA9-92BE-810FDB72566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FD8F-99D8-496F-93B9-FEC721FBF6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FD8F-99D8-496F-93B9-FEC721FBF6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FD8F-99D8-496F-93B9-FEC721FBF6F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FD8F-99D8-496F-93B9-FEC721FBF6F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A0F74D-87A5-4F76-8B77-B19EDB621A0B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6F224D-ADC3-4F1E-A462-6B0F9D084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38900"/>
            <a:ext cx="54102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JAWS –Goal line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638800"/>
            <a:ext cx="6400800" cy="1752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2013</a:t>
            </a:r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62000"/>
            <a:ext cx="9144000" cy="579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43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1026"/>
          <p:cNvSpPr>
            <a:spLocks noChangeArrowheads="1"/>
          </p:cNvSpPr>
          <p:nvPr/>
        </p:nvSpPr>
        <p:spPr bwMode="auto">
          <a:xfrm>
            <a:off x="4419600" y="19812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Oval 1027"/>
          <p:cNvSpPr>
            <a:spLocks noChangeArrowheads="1"/>
          </p:cNvSpPr>
          <p:nvPr/>
        </p:nvSpPr>
        <p:spPr bwMode="auto">
          <a:xfrm>
            <a:off x="4419600" y="15240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Oval 1028"/>
          <p:cNvSpPr>
            <a:spLocks noChangeArrowheads="1"/>
          </p:cNvSpPr>
          <p:nvPr/>
        </p:nvSpPr>
        <p:spPr bwMode="auto">
          <a:xfrm>
            <a:off x="60960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Oval 1029"/>
          <p:cNvSpPr>
            <a:spLocks noChangeArrowheads="1"/>
          </p:cNvSpPr>
          <p:nvPr/>
        </p:nvSpPr>
        <p:spPr bwMode="auto">
          <a:xfrm>
            <a:off x="4419600" y="25908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Oval 1030"/>
          <p:cNvSpPr>
            <a:spLocks noChangeArrowheads="1"/>
          </p:cNvSpPr>
          <p:nvPr/>
        </p:nvSpPr>
        <p:spPr bwMode="auto">
          <a:xfrm>
            <a:off x="25146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1031"/>
          <p:cNvSpPr>
            <a:spLocks noChangeArrowheads="1"/>
          </p:cNvSpPr>
          <p:nvPr/>
        </p:nvSpPr>
        <p:spPr bwMode="auto">
          <a:xfrm>
            <a:off x="4419600" y="2895600"/>
            <a:ext cx="3048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Oval 1032"/>
          <p:cNvSpPr>
            <a:spLocks noChangeArrowheads="1"/>
          </p:cNvSpPr>
          <p:nvPr/>
        </p:nvSpPr>
        <p:spPr bwMode="auto">
          <a:xfrm>
            <a:off x="32004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Oval 1033"/>
          <p:cNvSpPr>
            <a:spLocks noChangeArrowheads="1"/>
          </p:cNvSpPr>
          <p:nvPr/>
        </p:nvSpPr>
        <p:spPr bwMode="auto">
          <a:xfrm>
            <a:off x="38100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Oval 1034"/>
          <p:cNvSpPr>
            <a:spLocks noChangeArrowheads="1"/>
          </p:cNvSpPr>
          <p:nvPr/>
        </p:nvSpPr>
        <p:spPr bwMode="auto">
          <a:xfrm>
            <a:off x="2133600" y="2514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Oval 1035"/>
          <p:cNvSpPr>
            <a:spLocks noChangeArrowheads="1"/>
          </p:cNvSpPr>
          <p:nvPr/>
        </p:nvSpPr>
        <p:spPr bwMode="auto">
          <a:xfrm>
            <a:off x="55626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Oval 1036"/>
          <p:cNvSpPr>
            <a:spLocks noChangeArrowheads="1"/>
          </p:cNvSpPr>
          <p:nvPr/>
        </p:nvSpPr>
        <p:spPr bwMode="auto">
          <a:xfrm>
            <a:off x="49530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Oval 1037"/>
          <p:cNvSpPr>
            <a:spLocks noChangeArrowheads="1"/>
          </p:cNvSpPr>
          <p:nvPr/>
        </p:nvSpPr>
        <p:spPr bwMode="auto">
          <a:xfrm>
            <a:off x="1219200" y="38862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0974" name="Oval 1038"/>
          <p:cNvSpPr>
            <a:spLocks noChangeArrowheads="1"/>
          </p:cNvSpPr>
          <p:nvPr/>
        </p:nvSpPr>
        <p:spPr bwMode="auto">
          <a:xfrm>
            <a:off x="4343400" y="4724400"/>
            <a:ext cx="4572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0975" name="Oval 1039"/>
          <p:cNvSpPr>
            <a:spLocks noChangeArrowheads="1"/>
          </p:cNvSpPr>
          <p:nvPr/>
        </p:nvSpPr>
        <p:spPr bwMode="auto">
          <a:xfrm>
            <a:off x="7467600" y="39624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976" name="Oval 1040"/>
          <p:cNvSpPr>
            <a:spLocks noChangeArrowheads="1"/>
          </p:cNvSpPr>
          <p:nvPr/>
        </p:nvSpPr>
        <p:spPr bwMode="auto">
          <a:xfrm>
            <a:off x="2514600" y="33528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0977" name="Oval 1041"/>
          <p:cNvSpPr>
            <a:spLocks noChangeArrowheads="1"/>
          </p:cNvSpPr>
          <p:nvPr/>
        </p:nvSpPr>
        <p:spPr bwMode="auto">
          <a:xfrm>
            <a:off x="6096000" y="33528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0978" name="Oval 1042"/>
          <p:cNvSpPr>
            <a:spLocks noChangeArrowheads="1"/>
          </p:cNvSpPr>
          <p:nvPr/>
        </p:nvSpPr>
        <p:spPr bwMode="auto">
          <a:xfrm>
            <a:off x="3429000" y="36576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0979" name="Oval 1043"/>
          <p:cNvSpPr>
            <a:spLocks noChangeArrowheads="1"/>
          </p:cNvSpPr>
          <p:nvPr/>
        </p:nvSpPr>
        <p:spPr bwMode="auto">
          <a:xfrm>
            <a:off x="5105400" y="38100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980" name="Oval 1044"/>
          <p:cNvSpPr>
            <a:spLocks noChangeArrowheads="1"/>
          </p:cNvSpPr>
          <p:nvPr/>
        </p:nvSpPr>
        <p:spPr bwMode="auto">
          <a:xfrm>
            <a:off x="1828800" y="32004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0981" name="Oval 1045"/>
          <p:cNvSpPr>
            <a:spLocks noChangeArrowheads="1"/>
          </p:cNvSpPr>
          <p:nvPr/>
        </p:nvSpPr>
        <p:spPr bwMode="auto">
          <a:xfrm>
            <a:off x="6781800" y="32004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0982" name="Oval 1046"/>
          <p:cNvSpPr>
            <a:spLocks noChangeArrowheads="1"/>
          </p:cNvSpPr>
          <p:nvPr/>
        </p:nvSpPr>
        <p:spPr bwMode="auto">
          <a:xfrm>
            <a:off x="3810000" y="33528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983" name="Oval 1047"/>
          <p:cNvSpPr>
            <a:spLocks noChangeArrowheads="1"/>
          </p:cNvSpPr>
          <p:nvPr/>
        </p:nvSpPr>
        <p:spPr bwMode="auto">
          <a:xfrm>
            <a:off x="4953000" y="33528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984" name="Rectangle 10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JAWS 62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Gaps In</a:t>
            </a:r>
          </a:p>
        </p:txBody>
      </p:sp>
      <p:sp>
        <p:nvSpPr>
          <p:cNvPr id="40985" name="Text Box 1049"/>
          <p:cNvSpPr txBox="1">
            <a:spLocks noChangeArrowheads="1"/>
          </p:cNvSpPr>
          <p:nvPr/>
        </p:nvSpPr>
        <p:spPr bwMode="auto">
          <a:xfrm>
            <a:off x="3276600" y="5486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        </a:t>
            </a:r>
          </a:p>
        </p:txBody>
      </p:sp>
      <p:sp>
        <p:nvSpPr>
          <p:cNvPr id="40986" name="Freeform 1050"/>
          <p:cNvSpPr>
            <a:spLocks/>
          </p:cNvSpPr>
          <p:nvPr/>
        </p:nvSpPr>
        <p:spPr bwMode="auto">
          <a:xfrm>
            <a:off x="4816475" y="2849563"/>
            <a:ext cx="487363" cy="590550"/>
          </a:xfrm>
          <a:custGeom>
            <a:avLst/>
            <a:gdLst/>
            <a:ahLst/>
            <a:cxnLst>
              <a:cxn ang="0">
                <a:pos x="307" y="365"/>
              </a:cxn>
              <a:cxn ang="0">
                <a:pos x="182" y="346"/>
              </a:cxn>
              <a:cxn ang="0">
                <a:pos x="163" y="317"/>
              </a:cxn>
              <a:cxn ang="0">
                <a:pos x="134" y="298"/>
              </a:cxn>
              <a:cxn ang="0">
                <a:pos x="76" y="192"/>
              </a:cxn>
              <a:cxn ang="0">
                <a:pos x="38" y="115"/>
              </a:cxn>
              <a:cxn ang="0">
                <a:pos x="9" y="29"/>
              </a:cxn>
              <a:cxn ang="0">
                <a:pos x="0" y="0"/>
              </a:cxn>
            </a:cxnLst>
            <a:rect l="0" t="0" r="r" b="b"/>
            <a:pathLst>
              <a:path w="307" h="372">
                <a:moveTo>
                  <a:pt x="307" y="365"/>
                </a:moveTo>
                <a:cubicBezTo>
                  <a:pt x="265" y="361"/>
                  <a:pt x="215" y="372"/>
                  <a:pt x="182" y="346"/>
                </a:cubicBezTo>
                <a:cubicBezTo>
                  <a:pt x="173" y="339"/>
                  <a:pt x="171" y="325"/>
                  <a:pt x="163" y="317"/>
                </a:cubicBezTo>
                <a:cubicBezTo>
                  <a:pt x="155" y="309"/>
                  <a:pt x="144" y="304"/>
                  <a:pt x="134" y="298"/>
                </a:cubicBezTo>
                <a:cubicBezTo>
                  <a:pt x="121" y="261"/>
                  <a:pt x="104" y="218"/>
                  <a:pt x="76" y="192"/>
                </a:cubicBezTo>
                <a:cubicBezTo>
                  <a:pt x="66" y="160"/>
                  <a:pt x="61" y="139"/>
                  <a:pt x="38" y="115"/>
                </a:cubicBezTo>
                <a:cubicBezTo>
                  <a:pt x="21" y="68"/>
                  <a:pt x="31" y="96"/>
                  <a:pt x="9" y="29"/>
                </a:cubicBezTo>
                <a:cubicBezTo>
                  <a:pt x="6" y="19"/>
                  <a:pt x="0" y="0"/>
                  <a:pt x="0" y="0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7" name="Freeform 1051"/>
          <p:cNvSpPr>
            <a:spLocks/>
          </p:cNvSpPr>
          <p:nvPr/>
        </p:nvSpPr>
        <p:spPr bwMode="auto">
          <a:xfrm>
            <a:off x="3962400" y="2865438"/>
            <a:ext cx="304800" cy="579437"/>
          </a:xfrm>
          <a:custGeom>
            <a:avLst/>
            <a:gdLst/>
            <a:ahLst/>
            <a:cxnLst>
              <a:cxn ang="0">
                <a:pos x="0" y="365"/>
              </a:cxn>
              <a:cxn ang="0">
                <a:pos x="106" y="249"/>
              </a:cxn>
              <a:cxn ang="0">
                <a:pos x="192" y="0"/>
              </a:cxn>
            </a:cxnLst>
            <a:rect l="0" t="0" r="r" b="b"/>
            <a:pathLst>
              <a:path w="192" h="365">
                <a:moveTo>
                  <a:pt x="0" y="365"/>
                </a:moveTo>
                <a:cubicBezTo>
                  <a:pt x="53" y="347"/>
                  <a:pt x="67" y="288"/>
                  <a:pt x="106" y="249"/>
                </a:cubicBezTo>
                <a:cubicBezTo>
                  <a:pt x="131" y="173"/>
                  <a:pt x="192" y="80"/>
                  <a:pt x="192" y="0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8" name="Freeform 1052"/>
          <p:cNvSpPr>
            <a:spLocks/>
          </p:cNvSpPr>
          <p:nvPr/>
        </p:nvSpPr>
        <p:spPr bwMode="auto">
          <a:xfrm>
            <a:off x="5334000" y="2789238"/>
            <a:ext cx="106363" cy="1096962"/>
          </a:xfrm>
          <a:custGeom>
            <a:avLst/>
            <a:gdLst/>
            <a:ahLst/>
            <a:cxnLst>
              <a:cxn ang="0">
                <a:pos x="0" y="701"/>
              </a:cxn>
              <a:cxn ang="0">
                <a:pos x="105" y="643"/>
              </a:cxn>
              <a:cxn ang="0">
                <a:pos x="153" y="557"/>
              </a:cxn>
              <a:cxn ang="0">
                <a:pos x="201" y="441"/>
              </a:cxn>
              <a:cxn ang="0">
                <a:pos x="230" y="249"/>
              </a:cxn>
              <a:cxn ang="0">
                <a:pos x="221" y="0"/>
              </a:cxn>
            </a:cxnLst>
            <a:rect l="0" t="0" r="r" b="b"/>
            <a:pathLst>
              <a:path w="230" h="701">
                <a:moveTo>
                  <a:pt x="0" y="701"/>
                </a:moveTo>
                <a:cubicBezTo>
                  <a:pt x="56" y="681"/>
                  <a:pt x="59" y="674"/>
                  <a:pt x="105" y="643"/>
                </a:cubicBezTo>
                <a:cubicBezTo>
                  <a:pt x="122" y="592"/>
                  <a:pt x="109" y="623"/>
                  <a:pt x="153" y="557"/>
                </a:cubicBezTo>
                <a:cubicBezTo>
                  <a:pt x="176" y="522"/>
                  <a:pt x="177" y="477"/>
                  <a:pt x="201" y="441"/>
                </a:cubicBezTo>
                <a:cubicBezTo>
                  <a:pt x="216" y="368"/>
                  <a:pt x="224" y="332"/>
                  <a:pt x="230" y="249"/>
                </a:cubicBezTo>
                <a:cubicBezTo>
                  <a:pt x="227" y="166"/>
                  <a:pt x="221" y="0"/>
                  <a:pt x="221" y="0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9" name="Freeform 1053"/>
          <p:cNvSpPr>
            <a:spLocks/>
          </p:cNvSpPr>
          <p:nvPr/>
        </p:nvSpPr>
        <p:spPr bwMode="auto">
          <a:xfrm flipH="1">
            <a:off x="3552825" y="2835275"/>
            <a:ext cx="74613" cy="822325"/>
          </a:xfrm>
          <a:custGeom>
            <a:avLst/>
            <a:gdLst/>
            <a:ahLst/>
            <a:cxnLst>
              <a:cxn ang="0">
                <a:pos x="249" y="672"/>
              </a:cxn>
              <a:cxn ang="0">
                <a:pos x="163" y="585"/>
              </a:cxn>
              <a:cxn ang="0">
                <a:pos x="115" y="508"/>
              </a:cxn>
              <a:cxn ang="0">
                <a:pos x="105" y="480"/>
              </a:cxn>
              <a:cxn ang="0">
                <a:pos x="86" y="460"/>
              </a:cxn>
              <a:cxn ang="0">
                <a:pos x="38" y="345"/>
              </a:cxn>
              <a:cxn ang="0">
                <a:pos x="0" y="0"/>
              </a:cxn>
            </a:cxnLst>
            <a:rect l="0" t="0" r="r" b="b"/>
            <a:pathLst>
              <a:path w="249" h="672">
                <a:moveTo>
                  <a:pt x="249" y="672"/>
                </a:moveTo>
                <a:cubicBezTo>
                  <a:pt x="237" y="632"/>
                  <a:pt x="198" y="608"/>
                  <a:pt x="163" y="585"/>
                </a:cubicBezTo>
                <a:cubicBezTo>
                  <a:pt x="152" y="553"/>
                  <a:pt x="138" y="533"/>
                  <a:pt x="115" y="508"/>
                </a:cubicBezTo>
                <a:cubicBezTo>
                  <a:pt x="112" y="499"/>
                  <a:pt x="110" y="488"/>
                  <a:pt x="105" y="480"/>
                </a:cubicBezTo>
                <a:cubicBezTo>
                  <a:pt x="100" y="472"/>
                  <a:pt x="90" y="468"/>
                  <a:pt x="86" y="460"/>
                </a:cubicBezTo>
                <a:cubicBezTo>
                  <a:pt x="65" y="418"/>
                  <a:pt x="63" y="383"/>
                  <a:pt x="38" y="345"/>
                </a:cubicBezTo>
                <a:cubicBezTo>
                  <a:pt x="3" y="232"/>
                  <a:pt x="0" y="119"/>
                  <a:pt x="0" y="0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0" name="Line 1054"/>
          <p:cNvSpPr>
            <a:spLocks noChangeShapeType="1"/>
          </p:cNvSpPr>
          <p:nvPr/>
        </p:nvSpPr>
        <p:spPr bwMode="auto">
          <a:xfrm flipV="1">
            <a:off x="2743200" y="2895600"/>
            <a:ext cx="304800" cy="457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1" name="Line 1055"/>
          <p:cNvSpPr>
            <a:spLocks noChangeShapeType="1"/>
          </p:cNvSpPr>
          <p:nvPr/>
        </p:nvSpPr>
        <p:spPr bwMode="auto">
          <a:xfrm flipH="1" flipV="1">
            <a:off x="5943600" y="2895600"/>
            <a:ext cx="381000" cy="457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2" name="Line 1056"/>
          <p:cNvSpPr>
            <a:spLocks noChangeShapeType="1"/>
          </p:cNvSpPr>
          <p:nvPr/>
        </p:nvSpPr>
        <p:spPr bwMode="auto">
          <a:xfrm flipV="1">
            <a:off x="2133600" y="2667000"/>
            <a:ext cx="533400" cy="533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3" name="Line 1057"/>
          <p:cNvSpPr>
            <a:spLocks noChangeShapeType="1"/>
          </p:cNvSpPr>
          <p:nvPr/>
        </p:nvSpPr>
        <p:spPr bwMode="auto">
          <a:xfrm flipH="1" flipV="1">
            <a:off x="1981200" y="2438400"/>
            <a:ext cx="5334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4" name="Line 1058"/>
          <p:cNvSpPr>
            <a:spLocks noChangeShapeType="1"/>
          </p:cNvSpPr>
          <p:nvPr/>
        </p:nvSpPr>
        <p:spPr bwMode="auto">
          <a:xfrm flipH="1" flipV="1">
            <a:off x="6400800" y="2743200"/>
            <a:ext cx="533400" cy="457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5" name="Line 1059"/>
          <p:cNvSpPr>
            <a:spLocks noChangeShapeType="1"/>
          </p:cNvSpPr>
          <p:nvPr/>
        </p:nvSpPr>
        <p:spPr bwMode="auto">
          <a:xfrm flipV="1">
            <a:off x="6553200" y="2514600"/>
            <a:ext cx="3810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6" name="Line 1060"/>
          <p:cNvSpPr>
            <a:spLocks noChangeShapeType="1"/>
          </p:cNvSpPr>
          <p:nvPr/>
        </p:nvSpPr>
        <p:spPr bwMode="auto">
          <a:xfrm flipV="1">
            <a:off x="4572000" y="3352800"/>
            <a:ext cx="0" cy="1371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7" name="Line 1061"/>
          <p:cNvSpPr>
            <a:spLocks noChangeShapeType="1"/>
          </p:cNvSpPr>
          <p:nvPr/>
        </p:nvSpPr>
        <p:spPr bwMode="auto">
          <a:xfrm flipV="1">
            <a:off x="4724400" y="3200400"/>
            <a:ext cx="1371600" cy="1524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0998" name="Line 1062"/>
          <p:cNvSpPr>
            <a:spLocks noChangeShapeType="1"/>
          </p:cNvSpPr>
          <p:nvPr/>
        </p:nvSpPr>
        <p:spPr bwMode="auto">
          <a:xfrm flipH="1" flipV="1">
            <a:off x="2667000" y="2971800"/>
            <a:ext cx="1752600" cy="1828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9" name="Line 1063"/>
          <p:cNvSpPr>
            <a:spLocks noChangeShapeType="1"/>
          </p:cNvSpPr>
          <p:nvPr/>
        </p:nvSpPr>
        <p:spPr bwMode="auto">
          <a:xfrm flipH="1" flipV="1">
            <a:off x="6477000" y="3124200"/>
            <a:ext cx="1066800" cy="838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0" name="Line 1064"/>
          <p:cNvSpPr>
            <a:spLocks noChangeShapeType="1"/>
          </p:cNvSpPr>
          <p:nvPr/>
        </p:nvSpPr>
        <p:spPr bwMode="auto">
          <a:xfrm flipV="1">
            <a:off x="1524000" y="2743200"/>
            <a:ext cx="6096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1" name="Line 1065"/>
          <p:cNvSpPr>
            <a:spLocks noChangeShapeType="1"/>
          </p:cNvSpPr>
          <p:nvPr/>
        </p:nvSpPr>
        <p:spPr bwMode="auto">
          <a:xfrm flipV="1">
            <a:off x="1524000" y="3124200"/>
            <a:ext cx="9906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2" name="Text Box 1066"/>
          <p:cNvSpPr txBox="1">
            <a:spLocks noChangeArrowheads="1"/>
          </p:cNvSpPr>
          <p:nvPr/>
        </p:nvSpPr>
        <p:spPr bwMode="auto">
          <a:xfrm>
            <a:off x="1524000" y="5029200"/>
            <a:ext cx="6858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1600" dirty="0"/>
              <a:t>Tackles in a 2 tech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</a:t>
            </a:r>
            <a:r>
              <a:rPr lang="en-US" sz="1600" dirty="0" smtClean="0"/>
              <a:t>Sam &amp; Mike backer </a:t>
            </a:r>
            <a:r>
              <a:rPr lang="en-US" sz="1600" dirty="0"/>
              <a:t>b-gap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</a:t>
            </a:r>
            <a:r>
              <a:rPr lang="en-US" sz="1600" dirty="0" smtClean="0"/>
              <a:t> X &amp; W </a:t>
            </a:r>
            <a:r>
              <a:rPr lang="en-US" sz="1600" dirty="0"/>
              <a:t>backer c-gap 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De’s, d-gap, first back to cross face</a:t>
            </a:r>
          </a:p>
        </p:txBody>
      </p:sp>
      <p:sp>
        <p:nvSpPr>
          <p:cNvPr id="41003" name="Text Box 1067"/>
          <p:cNvSpPr txBox="1">
            <a:spLocks noChangeArrowheads="1"/>
          </p:cNvSpPr>
          <p:nvPr/>
        </p:nvSpPr>
        <p:spPr bwMode="auto">
          <a:xfrm>
            <a:off x="5410200" y="5562600"/>
            <a:ext cx="3429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04" name="Text Box 1068"/>
          <p:cNvSpPr txBox="1">
            <a:spLocks noChangeArrowheads="1"/>
          </p:cNvSpPr>
          <p:nvPr/>
        </p:nvSpPr>
        <p:spPr bwMode="auto">
          <a:xfrm>
            <a:off x="4876800" y="4953000"/>
            <a:ext cx="4191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Corners-   </a:t>
            </a:r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man from sideline pass first, run support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FS - </a:t>
            </a:r>
            <a:r>
              <a:rPr lang="en-US" sz="1600" dirty="0"/>
              <a:t>tight end if 2</a:t>
            </a:r>
            <a:r>
              <a:rPr lang="en-US" sz="1600" baseline="30000" dirty="0"/>
              <a:t>nd</a:t>
            </a:r>
            <a:r>
              <a:rPr lang="en-US" sz="1600" dirty="0"/>
              <a:t> man  to that side , key </a:t>
            </a:r>
            <a:r>
              <a:rPr lang="en-US" sz="1600" dirty="0" err="1"/>
              <a:t>fb</a:t>
            </a:r>
            <a:r>
              <a:rPr lang="en-US" sz="1600" dirty="0"/>
              <a:t> for play action , cheat to strong side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1005" name="Line 1069"/>
          <p:cNvSpPr>
            <a:spLocks noChangeShapeType="1"/>
          </p:cNvSpPr>
          <p:nvPr/>
        </p:nvSpPr>
        <p:spPr bwMode="auto">
          <a:xfrm flipH="1">
            <a:off x="3810000" y="4876800"/>
            <a:ext cx="533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937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4419600" y="2514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4419600" y="2057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9906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4419600" y="29718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7924800" y="2819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4419600" y="3200400"/>
            <a:ext cx="3048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32766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8100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60960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54864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49530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990600" y="3886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4953000" y="39624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6172200" y="39624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30480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62484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3810000" y="39624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44196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auto">
          <a:xfrm>
            <a:off x="3048000" y="39624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7924800" y="38100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auto">
          <a:xfrm>
            <a:off x="38100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49530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JAWS 54 Stack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276600" y="5486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      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905000" y="1219200"/>
            <a:ext cx="533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err="1" smtClean="0"/>
              <a:t>vs</a:t>
            </a:r>
            <a:r>
              <a:rPr lang="en-US" sz="3200" dirty="0" smtClean="0"/>
              <a:t>  I or Pro  Formation</a:t>
            </a:r>
            <a:endParaRPr lang="en-US" sz="3200" dirty="0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3886200" y="32004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5181600" y="32004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6172200" y="32004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055"/>
          <p:cNvSpPr>
            <a:spLocks noChangeShapeType="1"/>
          </p:cNvSpPr>
          <p:nvPr/>
        </p:nvSpPr>
        <p:spPr bwMode="auto">
          <a:xfrm flipV="1">
            <a:off x="5181600" y="3124200"/>
            <a:ext cx="228600" cy="38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1056"/>
          <p:cNvSpPr>
            <a:spLocks noChangeShapeType="1"/>
          </p:cNvSpPr>
          <p:nvPr/>
        </p:nvSpPr>
        <p:spPr bwMode="auto">
          <a:xfrm flipV="1">
            <a:off x="4038600" y="3124200"/>
            <a:ext cx="304800" cy="38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058"/>
          <p:cNvSpPr>
            <a:spLocks noChangeShapeType="1"/>
          </p:cNvSpPr>
          <p:nvPr/>
        </p:nvSpPr>
        <p:spPr bwMode="auto">
          <a:xfrm flipH="1" flipV="1">
            <a:off x="1143000" y="3352800"/>
            <a:ext cx="0" cy="457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063"/>
          <p:cNvSpPr>
            <a:spLocks noChangeShapeType="1"/>
          </p:cNvSpPr>
          <p:nvPr/>
        </p:nvSpPr>
        <p:spPr bwMode="auto">
          <a:xfrm flipH="1" flipV="1">
            <a:off x="8077200" y="3048000"/>
            <a:ext cx="762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1064"/>
          <p:cNvSpPr>
            <a:spLocks noChangeShapeType="1"/>
          </p:cNvSpPr>
          <p:nvPr/>
        </p:nvSpPr>
        <p:spPr bwMode="auto">
          <a:xfrm flipV="1">
            <a:off x="4724400" y="3124200"/>
            <a:ext cx="228600" cy="38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1065"/>
          <p:cNvSpPr>
            <a:spLocks noChangeShapeType="1"/>
          </p:cNvSpPr>
          <p:nvPr/>
        </p:nvSpPr>
        <p:spPr bwMode="auto">
          <a:xfrm flipV="1">
            <a:off x="3124200" y="2819400"/>
            <a:ext cx="609600" cy="685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Freeform 44"/>
          <p:cNvSpPr>
            <a:spLocks/>
          </p:cNvSpPr>
          <p:nvPr/>
        </p:nvSpPr>
        <p:spPr bwMode="auto">
          <a:xfrm>
            <a:off x="6477001" y="2819400"/>
            <a:ext cx="152400" cy="722312"/>
          </a:xfrm>
          <a:custGeom>
            <a:avLst/>
            <a:gdLst/>
            <a:ahLst/>
            <a:cxnLst>
              <a:cxn ang="0">
                <a:pos x="0" y="455"/>
              </a:cxn>
              <a:cxn ang="0">
                <a:pos x="92" y="381"/>
              </a:cxn>
              <a:cxn ang="0">
                <a:pos x="185" y="214"/>
              </a:cxn>
              <a:cxn ang="0">
                <a:pos x="222" y="0"/>
              </a:cxn>
            </a:cxnLst>
            <a:rect l="0" t="0" r="r" b="b"/>
            <a:pathLst>
              <a:path w="222" h="455">
                <a:moveTo>
                  <a:pt x="0" y="455"/>
                </a:moveTo>
                <a:cubicBezTo>
                  <a:pt x="64" y="434"/>
                  <a:pt x="46" y="413"/>
                  <a:pt x="92" y="381"/>
                </a:cubicBezTo>
                <a:cubicBezTo>
                  <a:pt x="113" y="322"/>
                  <a:pt x="157" y="270"/>
                  <a:pt x="185" y="214"/>
                </a:cubicBezTo>
                <a:cubicBezTo>
                  <a:pt x="219" y="146"/>
                  <a:pt x="222" y="75"/>
                  <a:pt x="222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1058"/>
          <p:cNvSpPr>
            <a:spLocks noChangeShapeType="1"/>
          </p:cNvSpPr>
          <p:nvPr/>
        </p:nvSpPr>
        <p:spPr bwMode="auto">
          <a:xfrm flipH="1" flipV="1">
            <a:off x="3733800" y="3124200"/>
            <a:ext cx="228600" cy="838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1058"/>
          <p:cNvSpPr>
            <a:spLocks noChangeShapeType="1"/>
          </p:cNvSpPr>
          <p:nvPr/>
        </p:nvSpPr>
        <p:spPr bwMode="auto">
          <a:xfrm flipH="1" flipV="1">
            <a:off x="2743200" y="2895600"/>
            <a:ext cx="381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1058"/>
          <p:cNvSpPr>
            <a:spLocks noChangeShapeType="1"/>
          </p:cNvSpPr>
          <p:nvPr/>
        </p:nvSpPr>
        <p:spPr bwMode="auto">
          <a:xfrm flipV="1">
            <a:off x="5334000" y="3200400"/>
            <a:ext cx="6096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1058"/>
          <p:cNvSpPr>
            <a:spLocks noChangeShapeType="1"/>
          </p:cNvSpPr>
          <p:nvPr/>
        </p:nvSpPr>
        <p:spPr bwMode="auto">
          <a:xfrm flipV="1">
            <a:off x="6400800" y="3048000"/>
            <a:ext cx="609600" cy="914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1058"/>
          <p:cNvSpPr>
            <a:spLocks noChangeShapeType="1"/>
          </p:cNvSpPr>
          <p:nvPr/>
        </p:nvSpPr>
        <p:spPr bwMode="auto">
          <a:xfrm flipH="1" flipV="1">
            <a:off x="6019800" y="3352800"/>
            <a:ext cx="304800" cy="533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908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4419600" y="2514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4419600" y="2057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28194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4419600" y="29718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7924800" y="2819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4419600" y="3200400"/>
            <a:ext cx="3048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32766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8100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59436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54864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49530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990600" y="3886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4953000" y="39624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5943600" y="3886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28194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59436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3810000" y="39624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44196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auto">
          <a:xfrm>
            <a:off x="3048000" y="39624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7924800" y="38100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auto">
          <a:xfrm>
            <a:off x="38100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49530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JAWS 54 Stack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276600" y="5486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      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905000" y="1219200"/>
            <a:ext cx="533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err="1" smtClean="0"/>
              <a:t>vs</a:t>
            </a:r>
            <a:r>
              <a:rPr lang="en-US" sz="3200" dirty="0" smtClean="0"/>
              <a:t>  Double </a:t>
            </a:r>
            <a:r>
              <a:rPr lang="en-US" sz="3200" dirty="0" err="1" smtClean="0"/>
              <a:t>TIght</a:t>
            </a:r>
            <a:endParaRPr lang="en-US" sz="3200" dirty="0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3886200" y="32004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5181600" y="32004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6172200" y="32004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055"/>
          <p:cNvSpPr>
            <a:spLocks noChangeShapeType="1"/>
          </p:cNvSpPr>
          <p:nvPr/>
        </p:nvSpPr>
        <p:spPr bwMode="auto">
          <a:xfrm flipV="1">
            <a:off x="5181600" y="3124200"/>
            <a:ext cx="228600" cy="38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1056"/>
          <p:cNvSpPr>
            <a:spLocks noChangeShapeType="1"/>
          </p:cNvSpPr>
          <p:nvPr/>
        </p:nvSpPr>
        <p:spPr bwMode="auto">
          <a:xfrm flipV="1">
            <a:off x="4038600" y="3124200"/>
            <a:ext cx="304800" cy="38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058"/>
          <p:cNvSpPr>
            <a:spLocks noChangeShapeType="1"/>
          </p:cNvSpPr>
          <p:nvPr/>
        </p:nvSpPr>
        <p:spPr bwMode="auto">
          <a:xfrm flipH="1" flipV="1">
            <a:off x="1143000" y="3352800"/>
            <a:ext cx="0" cy="457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063"/>
          <p:cNvSpPr>
            <a:spLocks noChangeShapeType="1"/>
          </p:cNvSpPr>
          <p:nvPr/>
        </p:nvSpPr>
        <p:spPr bwMode="auto">
          <a:xfrm flipH="1" flipV="1">
            <a:off x="8077200" y="3048000"/>
            <a:ext cx="762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1064"/>
          <p:cNvSpPr>
            <a:spLocks noChangeShapeType="1"/>
          </p:cNvSpPr>
          <p:nvPr/>
        </p:nvSpPr>
        <p:spPr bwMode="auto">
          <a:xfrm flipV="1">
            <a:off x="4724400" y="3124200"/>
            <a:ext cx="228600" cy="38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1065"/>
          <p:cNvSpPr>
            <a:spLocks noChangeShapeType="1"/>
          </p:cNvSpPr>
          <p:nvPr/>
        </p:nvSpPr>
        <p:spPr bwMode="auto">
          <a:xfrm flipV="1">
            <a:off x="2971800" y="3124200"/>
            <a:ext cx="381000" cy="38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1058"/>
          <p:cNvSpPr>
            <a:spLocks noChangeShapeType="1"/>
          </p:cNvSpPr>
          <p:nvPr/>
        </p:nvSpPr>
        <p:spPr bwMode="auto">
          <a:xfrm flipH="1" flipV="1">
            <a:off x="3733800" y="3124200"/>
            <a:ext cx="228600" cy="838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1058"/>
          <p:cNvSpPr>
            <a:spLocks noChangeShapeType="1"/>
          </p:cNvSpPr>
          <p:nvPr/>
        </p:nvSpPr>
        <p:spPr bwMode="auto">
          <a:xfrm flipH="1" flipV="1">
            <a:off x="2743200" y="2895600"/>
            <a:ext cx="381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1058"/>
          <p:cNvSpPr>
            <a:spLocks noChangeShapeType="1"/>
          </p:cNvSpPr>
          <p:nvPr/>
        </p:nvSpPr>
        <p:spPr bwMode="auto">
          <a:xfrm flipV="1">
            <a:off x="5334000" y="3429000"/>
            <a:ext cx="304800" cy="533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1058"/>
          <p:cNvSpPr>
            <a:spLocks noChangeShapeType="1"/>
          </p:cNvSpPr>
          <p:nvPr/>
        </p:nvSpPr>
        <p:spPr bwMode="auto">
          <a:xfrm flipV="1">
            <a:off x="6172200" y="2971800"/>
            <a:ext cx="381000" cy="914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1058"/>
          <p:cNvSpPr>
            <a:spLocks noChangeShapeType="1"/>
          </p:cNvSpPr>
          <p:nvPr/>
        </p:nvSpPr>
        <p:spPr bwMode="auto">
          <a:xfrm flipH="1" flipV="1">
            <a:off x="5791200" y="3048000"/>
            <a:ext cx="304800" cy="533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908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5240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4419600" y="2057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6096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4419600" y="29718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8001000" y="31242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4419600" y="3200400"/>
            <a:ext cx="3048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32766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8100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7086600" y="2819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54864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4953000" y="32004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609600" y="39624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4953000" y="39624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6934200" y="35814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28194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59436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3810000" y="39624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44196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auto">
          <a:xfrm>
            <a:off x="1676400" y="36576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7924800" y="38100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auto">
          <a:xfrm>
            <a:off x="38100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4953000" y="3505200"/>
            <a:ext cx="381000" cy="2286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JAWS 54 Stack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276600" y="5486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      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905000" y="1219200"/>
            <a:ext cx="533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err="1" smtClean="0"/>
              <a:t>vs</a:t>
            </a:r>
            <a:r>
              <a:rPr lang="en-US" sz="3200" dirty="0" smtClean="0"/>
              <a:t>  SPREAD</a:t>
            </a:r>
            <a:endParaRPr lang="en-US" sz="3200" dirty="0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3886200" y="32004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5181600" y="32004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055"/>
          <p:cNvSpPr>
            <a:spLocks noChangeShapeType="1"/>
          </p:cNvSpPr>
          <p:nvPr/>
        </p:nvSpPr>
        <p:spPr bwMode="auto">
          <a:xfrm flipH="1" flipV="1">
            <a:off x="4876800" y="3200400"/>
            <a:ext cx="3048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1056"/>
          <p:cNvSpPr>
            <a:spLocks noChangeShapeType="1"/>
          </p:cNvSpPr>
          <p:nvPr/>
        </p:nvSpPr>
        <p:spPr bwMode="auto">
          <a:xfrm flipV="1">
            <a:off x="4038600" y="3200400"/>
            <a:ext cx="2286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058"/>
          <p:cNvSpPr>
            <a:spLocks noChangeShapeType="1"/>
          </p:cNvSpPr>
          <p:nvPr/>
        </p:nvSpPr>
        <p:spPr bwMode="auto">
          <a:xfrm flipH="1" flipV="1">
            <a:off x="762000" y="3429000"/>
            <a:ext cx="0" cy="457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063"/>
          <p:cNvSpPr>
            <a:spLocks noChangeShapeType="1"/>
          </p:cNvSpPr>
          <p:nvPr/>
        </p:nvSpPr>
        <p:spPr bwMode="auto">
          <a:xfrm flipH="1" flipV="1">
            <a:off x="8153400" y="3276600"/>
            <a:ext cx="0" cy="533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1064"/>
          <p:cNvSpPr>
            <a:spLocks noChangeShapeType="1"/>
          </p:cNvSpPr>
          <p:nvPr/>
        </p:nvSpPr>
        <p:spPr bwMode="auto">
          <a:xfrm flipH="1" flipV="1">
            <a:off x="4572000" y="3276600"/>
            <a:ext cx="76200" cy="228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1065"/>
          <p:cNvSpPr>
            <a:spLocks noChangeShapeType="1"/>
          </p:cNvSpPr>
          <p:nvPr/>
        </p:nvSpPr>
        <p:spPr bwMode="auto">
          <a:xfrm flipV="1">
            <a:off x="2971800" y="3124200"/>
            <a:ext cx="381000" cy="38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1058"/>
          <p:cNvSpPr>
            <a:spLocks noChangeShapeType="1"/>
          </p:cNvSpPr>
          <p:nvPr/>
        </p:nvSpPr>
        <p:spPr bwMode="auto">
          <a:xfrm flipH="1" flipV="1">
            <a:off x="3733800" y="3124200"/>
            <a:ext cx="228600" cy="838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1058"/>
          <p:cNvSpPr>
            <a:spLocks noChangeShapeType="1"/>
          </p:cNvSpPr>
          <p:nvPr/>
        </p:nvSpPr>
        <p:spPr bwMode="auto">
          <a:xfrm flipH="1" flipV="1">
            <a:off x="1752600" y="3048000"/>
            <a:ext cx="0" cy="609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1058"/>
          <p:cNvSpPr>
            <a:spLocks noChangeShapeType="1"/>
          </p:cNvSpPr>
          <p:nvPr/>
        </p:nvSpPr>
        <p:spPr bwMode="auto">
          <a:xfrm flipV="1">
            <a:off x="5257800" y="3200400"/>
            <a:ext cx="76200" cy="762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1058"/>
          <p:cNvSpPr>
            <a:spLocks noChangeShapeType="1"/>
          </p:cNvSpPr>
          <p:nvPr/>
        </p:nvSpPr>
        <p:spPr bwMode="auto">
          <a:xfrm flipV="1">
            <a:off x="7162800" y="2971800"/>
            <a:ext cx="0" cy="609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1058"/>
          <p:cNvSpPr>
            <a:spLocks noChangeShapeType="1"/>
          </p:cNvSpPr>
          <p:nvPr/>
        </p:nvSpPr>
        <p:spPr bwMode="auto">
          <a:xfrm flipH="1" flipV="1">
            <a:off x="5791200" y="3048000"/>
            <a:ext cx="304800" cy="533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1065"/>
          <p:cNvSpPr>
            <a:spLocks noChangeShapeType="1"/>
          </p:cNvSpPr>
          <p:nvPr/>
        </p:nvSpPr>
        <p:spPr bwMode="auto">
          <a:xfrm flipV="1">
            <a:off x="5867400" y="2819400"/>
            <a:ext cx="381000" cy="38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1065"/>
          <p:cNvSpPr>
            <a:spLocks noChangeShapeType="1"/>
          </p:cNvSpPr>
          <p:nvPr/>
        </p:nvSpPr>
        <p:spPr bwMode="auto">
          <a:xfrm flipH="1" flipV="1">
            <a:off x="2971800" y="2819400"/>
            <a:ext cx="304800" cy="457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908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676400" y="1676400"/>
            <a:ext cx="6477000" cy="2587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latin typeface="Technical" pitchFamily="66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 Stance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 Alignment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 Assignment</a:t>
            </a: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FF6600"/>
              </a:solidFill>
              <a:latin typeface="Technical" pitchFamily="66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486400" y="2667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28600" y="4648200"/>
            <a:ext cx="8686800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bg2"/>
                </a:solidFill>
                <a:latin typeface="Technical" pitchFamily="66" charset="0"/>
              </a:rPr>
              <a:t>Our </a:t>
            </a: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drills </a:t>
            </a:r>
            <a:r>
              <a:rPr lang="en-US" sz="2400" dirty="0" smtClean="0">
                <a:solidFill>
                  <a:schemeClr val="bg2"/>
                </a:solidFill>
                <a:latin typeface="Technical" pitchFamily="66" charset="0"/>
              </a:rPr>
              <a:t>are done with </a:t>
            </a: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this progression in mind</a:t>
            </a:r>
            <a:r>
              <a:rPr lang="en-US" sz="2400" dirty="0" smtClean="0">
                <a:solidFill>
                  <a:schemeClr val="bg2"/>
                </a:solidFill>
                <a:latin typeface="Technical" pitchFamily="66" charset="0"/>
              </a:rPr>
              <a:t>.  This year they are </a:t>
            </a: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more organized and time effective</a:t>
            </a:r>
            <a:r>
              <a:rPr lang="en-US" sz="2400" dirty="0" smtClean="0">
                <a:solidFill>
                  <a:schemeClr val="bg2"/>
                </a:solidFill>
                <a:latin typeface="Technical" pitchFamily="66" charset="0"/>
              </a:rPr>
              <a:t>. If </a:t>
            </a: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a drill is not associated with one of the key areas, then it does not apply to </a:t>
            </a:r>
            <a:r>
              <a:rPr lang="en-US" sz="2400" dirty="0" smtClean="0">
                <a:solidFill>
                  <a:schemeClr val="bg2"/>
                </a:solidFill>
                <a:latin typeface="Technical" pitchFamily="66" charset="0"/>
              </a:rPr>
              <a:t>our </a:t>
            </a: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defensive practice</a:t>
            </a:r>
            <a:r>
              <a:rPr lang="en-US" sz="2400" dirty="0">
                <a:solidFill>
                  <a:srgbClr val="FF6600"/>
                </a:solidFill>
                <a:latin typeface="Technical" pitchFamily="66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plan.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85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chnical" pitchFamily="66" charset="0"/>
              </a:rPr>
              <a:t>Progression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chnical" pitchFamily="66" charset="0"/>
              </a:rPr>
              <a:t>for all Defensive positions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chnical" pitchFamily="66" charset="0"/>
              </a:rPr>
              <a:t/>
            </a:r>
            <a:b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chnical" pitchFamily="66" charset="0"/>
              </a:rPr>
            </a:b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echnical" pitchFamily="66" charset="0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181600" y="2133600"/>
            <a:ext cx="2286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 Keys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 Pursuit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Technical" pitchFamily="66" charset="0"/>
              </a:rPr>
              <a:t> Tackling</a:t>
            </a:r>
          </a:p>
        </p:txBody>
      </p:sp>
    </p:spTree>
  </p:cSld>
  <p:clrMapOvr>
    <a:masterClrMapping/>
  </p:clrMapOvr>
  <p:transition advTm="1561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DEFENSIVE PHILOSOPHY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 dirty="0"/>
              <a:t>WE WILL </a:t>
            </a:r>
            <a:r>
              <a:rPr lang="en-US" sz="2700" b="1" dirty="0"/>
              <a:t>DICTATE</a:t>
            </a:r>
            <a:r>
              <a:rPr lang="en-US" sz="2700" dirty="0"/>
              <a:t> WHAT THE OFFENSE RUNS, NOT THE OTHER WAY AROUND.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WE CAN ADJUST TO ANYTHING WE SEE.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WE ARE NOT COUNTER PUNCHERS, WE DO NOT REACT; </a:t>
            </a:r>
            <a:r>
              <a:rPr lang="en-US" sz="2700" b="1" dirty="0"/>
              <a:t>WE ANTICIPATE &amp; ATTACK</a:t>
            </a:r>
            <a:r>
              <a:rPr lang="en-US" sz="2700" dirty="0"/>
              <a:t>. 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WE NEED A SURGE UP THE FIELD BY OUR DL AND OUR BLITZES. WE WILL </a:t>
            </a:r>
            <a:r>
              <a:rPr lang="en-US" sz="2700" b="1" dirty="0"/>
              <a:t>MAKE A NEW LOS 1 YARD BACK FROM WHERE IT WAS</a:t>
            </a:r>
            <a:r>
              <a:rPr lang="en-US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ALL 5 OFFENSIVE LINEMEN WILL HAVE TO ACCOUNT FOR OUR 3 DEFENSIVE LINEMEN.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ADVICE FOR MY COACHES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AN OPEN MIND- BE WILLING TO THINK “OUTSIDE THE BOX”</a:t>
            </a:r>
          </a:p>
          <a:p>
            <a:r>
              <a:rPr lang="en-US" dirty="0"/>
              <a:t>BE CREATIVE</a:t>
            </a:r>
          </a:p>
          <a:p>
            <a:r>
              <a:rPr lang="en-US" dirty="0"/>
              <a:t>COVER ALL GAPS</a:t>
            </a:r>
          </a:p>
          <a:p>
            <a:r>
              <a:rPr lang="en-US" dirty="0"/>
              <a:t>REMEMBER- PLAYERS MAKE PLAYS- WE ONLY TRY TO PUT THEM IN THE CORRECT SPOTS.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DEFENSIVE CALLING PROCEDURE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THE FIRST THING WE NEED TO DO IS </a:t>
            </a:r>
            <a:r>
              <a:rPr lang="en-US" sz="2700" dirty="0" smtClean="0"/>
              <a:t> ADJUST THE </a:t>
            </a:r>
            <a:r>
              <a:rPr lang="en-US" sz="2700" dirty="0"/>
              <a:t>STRENGTH CALL. </a:t>
            </a: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WE  WILL DETERMINE </a:t>
            </a:r>
            <a:r>
              <a:rPr lang="en-US" sz="2700" dirty="0"/>
              <a:t>OUR STRENGTH TO THE </a:t>
            </a:r>
            <a:r>
              <a:rPr lang="en-US" sz="2700" dirty="0" smtClean="0"/>
              <a:t>TE 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IF </a:t>
            </a:r>
            <a:r>
              <a:rPr lang="en-US" sz="2700" dirty="0"/>
              <a:t>NO </a:t>
            </a:r>
            <a:r>
              <a:rPr lang="en-US" sz="2700" dirty="0" smtClean="0"/>
              <a:t>TE, THEN </a:t>
            </a:r>
            <a:r>
              <a:rPr lang="en-US" sz="2700" dirty="0"/>
              <a:t>TO THE 2 RECEIVER SIDE, IF BALANCED TO THE FIELD. 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SOMETIMES THROUGH GAME-PLANNING WE WILL DECIDE TO ALWAYS CALL THE STRENGTH TO THE FIELD. 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WE WILL ALWAYS MOVE OUR FRONT SO THEN WE CAN SIMPLY TAG A BLITZ ONTO THE LINE STUNT.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3886200" y="19812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4876800" y="19812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4419600" y="23622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419600" y="28194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2667000" y="3200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419600" y="3200400"/>
            <a:ext cx="3048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3276600" y="32004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3810000" y="3200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6096000" y="3200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5486400" y="32004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4953000" y="3200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1981200" y="41148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4419600" y="46482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6781800" y="41910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2667000" y="35814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6019800" y="35814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4419600" y="40386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5859" name="Oval 19"/>
          <p:cNvSpPr>
            <a:spLocks noChangeArrowheads="1"/>
          </p:cNvSpPr>
          <p:nvPr/>
        </p:nvSpPr>
        <p:spPr bwMode="auto">
          <a:xfrm>
            <a:off x="4343400" y="3581400"/>
            <a:ext cx="4572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2209800" y="35052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6477000" y="35052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3657600" y="35052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5863" name="Oval 23"/>
          <p:cNvSpPr>
            <a:spLocks noChangeArrowheads="1"/>
          </p:cNvSpPr>
          <p:nvPr/>
        </p:nvSpPr>
        <p:spPr bwMode="auto">
          <a:xfrm>
            <a:off x="5105400" y="3505200"/>
            <a:ext cx="3810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5864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JAWS 73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Switch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276600" y="5486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     </a:t>
            </a:r>
          </a:p>
        </p:txBody>
      </p:sp>
      <p:sp>
        <p:nvSpPr>
          <p:cNvPr id="35866" name="Oval 26"/>
          <p:cNvSpPr>
            <a:spLocks noChangeArrowheads="1"/>
          </p:cNvSpPr>
          <p:nvPr/>
        </p:nvSpPr>
        <p:spPr bwMode="auto">
          <a:xfrm>
            <a:off x="3733800" y="4114800"/>
            <a:ext cx="304800" cy="152400"/>
          </a:xfrm>
          <a:prstGeom prst="ellipse">
            <a:avLst/>
          </a:prstGeom>
          <a:solidFill>
            <a:schemeClr val="hlink"/>
          </a:solidFill>
          <a:ln w="38100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67" name="Oval 27"/>
          <p:cNvSpPr>
            <a:spLocks noChangeArrowheads="1"/>
          </p:cNvSpPr>
          <p:nvPr/>
        </p:nvSpPr>
        <p:spPr bwMode="auto">
          <a:xfrm>
            <a:off x="5638800" y="4038600"/>
            <a:ext cx="304800" cy="152400"/>
          </a:xfrm>
          <a:prstGeom prst="ellipse">
            <a:avLst/>
          </a:prstGeom>
          <a:solidFill>
            <a:schemeClr val="hlink"/>
          </a:solidFill>
          <a:ln w="38100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40386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V="1">
            <a:off x="5943600" y="3733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V="1">
            <a:off x="2438400" y="2971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2971800" y="3048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flipH="1" flipV="1">
            <a:off x="3733800" y="3124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V="1">
            <a:off x="5257800" y="3048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875" name="Freeform 35"/>
          <p:cNvSpPr>
            <a:spLocks/>
          </p:cNvSpPr>
          <p:nvPr/>
        </p:nvSpPr>
        <p:spPr bwMode="auto">
          <a:xfrm>
            <a:off x="4217988" y="3230563"/>
            <a:ext cx="354012" cy="839787"/>
          </a:xfrm>
          <a:custGeom>
            <a:avLst/>
            <a:gdLst/>
            <a:ahLst/>
            <a:cxnLst>
              <a:cxn ang="0">
                <a:pos x="223" y="529"/>
              </a:cxn>
              <a:cxn ang="0">
                <a:pos x="139" y="483"/>
              </a:cxn>
              <a:cxn ang="0">
                <a:pos x="112" y="464"/>
              </a:cxn>
              <a:cxn ang="0">
                <a:pos x="65" y="380"/>
              </a:cxn>
              <a:cxn ang="0">
                <a:pos x="19" y="297"/>
              </a:cxn>
              <a:cxn ang="0">
                <a:pos x="0" y="120"/>
              </a:cxn>
              <a:cxn ang="0">
                <a:pos x="19" y="0"/>
              </a:cxn>
            </a:cxnLst>
            <a:rect l="0" t="0" r="r" b="b"/>
            <a:pathLst>
              <a:path w="223" h="529">
                <a:moveTo>
                  <a:pt x="223" y="529"/>
                </a:moveTo>
                <a:cubicBezTo>
                  <a:pt x="175" y="514"/>
                  <a:pt x="201" y="525"/>
                  <a:pt x="139" y="483"/>
                </a:cubicBezTo>
                <a:cubicBezTo>
                  <a:pt x="130" y="477"/>
                  <a:pt x="112" y="464"/>
                  <a:pt x="112" y="464"/>
                </a:cubicBezTo>
                <a:cubicBezTo>
                  <a:pt x="93" y="436"/>
                  <a:pt x="84" y="408"/>
                  <a:pt x="65" y="380"/>
                </a:cubicBezTo>
                <a:cubicBezTo>
                  <a:pt x="55" y="350"/>
                  <a:pt x="19" y="297"/>
                  <a:pt x="19" y="297"/>
                </a:cubicBezTo>
                <a:cubicBezTo>
                  <a:pt x="14" y="238"/>
                  <a:pt x="0" y="179"/>
                  <a:pt x="0" y="120"/>
                </a:cubicBezTo>
                <a:cubicBezTo>
                  <a:pt x="0" y="74"/>
                  <a:pt x="19" y="42"/>
                  <a:pt x="19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flipH="1" flipV="1">
            <a:off x="58674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 flipH="1" flipV="1">
            <a:off x="64008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V="1">
            <a:off x="2209800" y="3429000"/>
            <a:ext cx="533400" cy="685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 flipV="1">
            <a:off x="6400800" y="3429000"/>
            <a:ext cx="533400" cy="762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2133600" y="1219200"/>
            <a:ext cx="472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/>
              <a:t>Goal line </a:t>
            </a:r>
            <a:r>
              <a:rPr lang="en-US" sz="2000" b="1" dirty="0" smtClean="0"/>
              <a:t>73 (mirror </a:t>
            </a:r>
            <a:r>
              <a:rPr lang="en-US" sz="2000" b="1" dirty="0"/>
              <a:t>spy </a:t>
            </a:r>
            <a:r>
              <a:rPr lang="en-US" sz="2000" b="1" dirty="0" smtClean="0"/>
              <a:t>coverage)</a:t>
            </a:r>
            <a:endParaRPr lang="en-US" sz="2000" b="1" dirty="0"/>
          </a:p>
        </p:txBody>
      </p:sp>
      <p:sp>
        <p:nvSpPr>
          <p:cNvPr id="35883" name="Freeform 43"/>
          <p:cNvSpPr>
            <a:spLocks/>
          </p:cNvSpPr>
          <p:nvPr/>
        </p:nvSpPr>
        <p:spPr bwMode="auto">
          <a:xfrm>
            <a:off x="5176838" y="2008188"/>
            <a:ext cx="1452562" cy="50641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316" y="8"/>
              </a:cxn>
              <a:cxn ang="0">
                <a:pos x="455" y="36"/>
              </a:cxn>
              <a:cxn ang="0">
                <a:pos x="669" y="101"/>
              </a:cxn>
              <a:cxn ang="0">
                <a:pos x="762" y="147"/>
              </a:cxn>
              <a:cxn ang="0">
                <a:pos x="790" y="166"/>
              </a:cxn>
              <a:cxn ang="0">
                <a:pos x="845" y="184"/>
              </a:cxn>
              <a:cxn ang="0">
                <a:pos x="966" y="259"/>
              </a:cxn>
            </a:cxnLst>
            <a:rect l="0" t="0" r="r" b="b"/>
            <a:pathLst>
              <a:path w="966" h="259">
                <a:moveTo>
                  <a:pt x="0" y="17"/>
                </a:moveTo>
                <a:cubicBezTo>
                  <a:pt x="116" y="8"/>
                  <a:pt x="198" y="0"/>
                  <a:pt x="316" y="8"/>
                </a:cubicBezTo>
                <a:cubicBezTo>
                  <a:pt x="364" y="17"/>
                  <a:pt x="407" y="29"/>
                  <a:pt x="455" y="36"/>
                </a:cubicBezTo>
                <a:cubicBezTo>
                  <a:pt x="523" y="58"/>
                  <a:pt x="605" y="69"/>
                  <a:pt x="669" y="101"/>
                </a:cubicBezTo>
                <a:cubicBezTo>
                  <a:pt x="701" y="117"/>
                  <a:pt x="727" y="136"/>
                  <a:pt x="762" y="147"/>
                </a:cubicBezTo>
                <a:cubicBezTo>
                  <a:pt x="771" y="153"/>
                  <a:pt x="780" y="161"/>
                  <a:pt x="790" y="166"/>
                </a:cubicBezTo>
                <a:cubicBezTo>
                  <a:pt x="808" y="174"/>
                  <a:pt x="845" y="184"/>
                  <a:pt x="845" y="184"/>
                </a:cubicBezTo>
                <a:cubicBezTo>
                  <a:pt x="873" y="202"/>
                  <a:pt x="944" y="235"/>
                  <a:pt x="966" y="259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4" name="Freeform 44"/>
          <p:cNvSpPr>
            <a:spLocks/>
          </p:cNvSpPr>
          <p:nvPr/>
        </p:nvSpPr>
        <p:spPr bwMode="auto">
          <a:xfrm>
            <a:off x="6681788" y="2595563"/>
            <a:ext cx="352425" cy="722312"/>
          </a:xfrm>
          <a:custGeom>
            <a:avLst/>
            <a:gdLst/>
            <a:ahLst/>
            <a:cxnLst>
              <a:cxn ang="0">
                <a:pos x="0" y="455"/>
              </a:cxn>
              <a:cxn ang="0">
                <a:pos x="92" y="381"/>
              </a:cxn>
              <a:cxn ang="0">
                <a:pos x="185" y="214"/>
              </a:cxn>
              <a:cxn ang="0">
                <a:pos x="222" y="0"/>
              </a:cxn>
            </a:cxnLst>
            <a:rect l="0" t="0" r="r" b="b"/>
            <a:pathLst>
              <a:path w="222" h="455">
                <a:moveTo>
                  <a:pt x="0" y="455"/>
                </a:moveTo>
                <a:cubicBezTo>
                  <a:pt x="64" y="434"/>
                  <a:pt x="46" y="413"/>
                  <a:pt x="92" y="381"/>
                </a:cubicBezTo>
                <a:cubicBezTo>
                  <a:pt x="113" y="322"/>
                  <a:pt x="157" y="270"/>
                  <a:pt x="185" y="214"/>
                </a:cubicBezTo>
                <a:cubicBezTo>
                  <a:pt x="219" y="146"/>
                  <a:pt x="222" y="75"/>
                  <a:pt x="222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5" name="Freeform 45"/>
          <p:cNvSpPr>
            <a:spLocks/>
          </p:cNvSpPr>
          <p:nvPr/>
        </p:nvSpPr>
        <p:spPr bwMode="auto">
          <a:xfrm>
            <a:off x="2492375" y="1905000"/>
            <a:ext cx="1393825" cy="685800"/>
          </a:xfrm>
          <a:custGeom>
            <a:avLst/>
            <a:gdLst/>
            <a:ahLst/>
            <a:cxnLst>
              <a:cxn ang="0">
                <a:pos x="892" y="25"/>
              </a:cxn>
              <a:cxn ang="0">
                <a:pos x="697" y="43"/>
              </a:cxn>
              <a:cxn ang="0">
                <a:pos x="400" y="127"/>
              </a:cxn>
              <a:cxn ang="0">
                <a:pos x="288" y="173"/>
              </a:cxn>
              <a:cxn ang="0">
                <a:pos x="232" y="192"/>
              </a:cxn>
              <a:cxn ang="0">
                <a:pos x="204" y="201"/>
              </a:cxn>
              <a:cxn ang="0">
                <a:pos x="84" y="248"/>
              </a:cxn>
              <a:cxn ang="0">
                <a:pos x="56" y="257"/>
              </a:cxn>
              <a:cxn ang="0">
                <a:pos x="28" y="266"/>
              </a:cxn>
              <a:cxn ang="0">
                <a:pos x="0" y="285"/>
              </a:cxn>
            </a:cxnLst>
            <a:rect l="0" t="0" r="r" b="b"/>
            <a:pathLst>
              <a:path w="892" h="285">
                <a:moveTo>
                  <a:pt x="892" y="25"/>
                </a:moveTo>
                <a:cubicBezTo>
                  <a:pt x="823" y="0"/>
                  <a:pt x="763" y="29"/>
                  <a:pt x="697" y="43"/>
                </a:cubicBezTo>
                <a:cubicBezTo>
                  <a:pt x="596" y="64"/>
                  <a:pt x="497" y="94"/>
                  <a:pt x="400" y="127"/>
                </a:cubicBezTo>
                <a:cubicBezTo>
                  <a:pt x="360" y="141"/>
                  <a:pt x="326" y="156"/>
                  <a:pt x="288" y="173"/>
                </a:cubicBezTo>
                <a:cubicBezTo>
                  <a:pt x="270" y="181"/>
                  <a:pt x="251" y="186"/>
                  <a:pt x="232" y="192"/>
                </a:cubicBezTo>
                <a:cubicBezTo>
                  <a:pt x="223" y="195"/>
                  <a:pt x="204" y="201"/>
                  <a:pt x="204" y="201"/>
                </a:cubicBezTo>
                <a:cubicBezTo>
                  <a:pt x="168" y="227"/>
                  <a:pt x="127" y="234"/>
                  <a:pt x="84" y="248"/>
                </a:cubicBezTo>
                <a:cubicBezTo>
                  <a:pt x="75" y="251"/>
                  <a:pt x="65" y="254"/>
                  <a:pt x="56" y="257"/>
                </a:cubicBezTo>
                <a:cubicBezTo>
                  <a:pt x="47" y="260"/>
                  <a:pt x="28" y="266"/>
                  <a:pt x="28" y="266"/>
                </a:cubicBezTo>
                <a:cubicBezTo>
                  <a:pt x="19" y="272"/>
                  <a:pt x="0" y="285"/>
                  <a:pt x="0" y="285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6" name="Freeform 46"/>
          <p:cNvSpPr>
            <a:spLocks/>
          </p:cNvSpPr>
          <p:nvPr/>
        </p:nvSpPr>
        <p:spPr bwMode="auto">
          <a:xfrm>
            <a:off x="2109788" y="2670175"/>
            <a:ext cx="382587" cy="677863"/>
          </a:xfrm>
          <a:custGeom>
            <a:avLst/>
            <a:gdLst/>
            <a:ahLst/>
            <a:cxnLst>
              <a:cxn ang="0">
                <a:pos x="241" y="427"/>
              </a:cxn>
              <a:cxn ang="0">
                <a:pos x="185" y="390"/>
              </a:cxn>
              <a:cxn ang="0">
                <a:pos x="157" y="371"/>
              </a:cxn>
              <a:cxn ang="0">
                <a:pos x="120" y="334"/>
              </a:cxn>
              <a:cxn ang="0">
                <a:pos x="102" y="306"/>
              </a:cxn>
              <a:cxn ang="0">
                <a:pos x="74" y="288"/>
              </a:cxn>
              <a:cxn ang="0">
                <a:pos x="9" y="148"/>
              </a:cxn>
              <a:cxn ang="0">
                <a:pos x="9" y="0"/>
              </a:cxn>
            </a:cxnLst>
            <a:rect l="0" t="0" r="r" b="b"/>
            <a:pathLst>
              <a:path w="241" h="427">
                <a:moveTo>
                  <a:pt x="241" y="427"/>
                </a:moveTo>
                <a:cubicBezTo>
                  <a:pt x="222" y="415"/>
                  <a:pt x="204" y="402"/>
                  <a:pt x="185" y="390"/>
                </a:cubicBezTo>
                <a:cubicBezTo>
                  <a:pt x="176" y="384"/>
                  <a:pt x="157" y="371"/>
                  <a:pt x="157" y="371"/>
                </a:cubicBezTo>
                <a:cubicBezTo>
                  <a:pt x="137" y="309"/>
                  <a:pt x="165" y="370"/>
                  <a:pt x="120" y="334"/>
                </a:cubicBezTo>
                <a:cubicBezTo>
                  <a:pt x="111" y="327"/>
                  <a:pt x="110" y="314"/>
                  <a:pt x="102" y="306"/>
                </a:cubicBezTo>
                <a:cubicBezTo>
                  <a:pt x="94" y="298"/>
                  <a:pt x="83" y="294"/>
                  <a:pt x="74" y="288"/>
                </a:cubicBezTo>
                <a:cubicBezTo>
                  <a:pt x="57" y="238"/>
                  <a:pt x="37" y="192"/>
                  <a:pt x="9" y="148"/>
                </a:cubicBezTo>
                <a:cubicBezTo>
                  <a:pt x="0" y="95"/>
                  <a:pt x="9" y="53"/>
                  <a:pt x="9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1981200" y="5029200"/>
            <a:ext cx="6172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Defense ends will exchange alignments with the outside backers </a:t>
            </a:r>
            <a:r>
              <a:rPr lang="en-US" sz="1600" dirty="0" smtClean="0"/>
              <a:t> X &amp; W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Defense ends attack c-gap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X &amp; W </a:t>
            </a:r>
            <a:r>
              <a:rPr lang="en-US" sz="1600" dirty="0"/>
              <a:t>man attack d-gap, spy near back for pass and contain outside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Call ~ </a:t>
            </a:r>
            <a:r>
              <a:rPr lang="en-US" sz="1600" dirty="0" smtClean="0"/>
              <a:t>73 </a:t>
            </a:r>
            <a:r>
              <a:rPr lang="en-US" sz="1600" dirty="0"/>
              <a:t>switch</a:t>
            </a:r>
          </a:p>
        </p:txBody>
      </p:sp>
      <p:sp>
        <p:nvSpPr>
          <p:cNvPr id="35888" name="Freeform 48"/>
          <p:cNvSpPr>
            <a:spLocks/>
          </p:cNvSpPr>
          <p:nvPr/>
        </p:nvSpPr>
        <p:spPr bwMode="auto">
          <a:xfrm>
            <a:off x="3889375" y="3230563"/>
            <a:ext cx="19050" cy="87312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3" y="55"/>
              </a:cxn>
            </a:cxnLst>
            <a:rect l="0" t="0" r="r" b="b"/>
            <a:pathLst>
              <a:path w="12" h="55">
                <a:moveTo>
                  <a:pt x="12" y="0"/>
                </a:moveTo>
                <a:cubicBezTo>
                  <a:pt x="0" y="36"/>
                  <a:pt x="3" y="18"/>
                  <a:pt x="3" y="5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9" name="Freeform 49"/>
          <p:cNvSpPr>
            <a:spLocks/>
          </p:cNvSpPr>
          <p:nvPr/>
        </p:nvSpPr>
        <p:spPr bwMode="auto">
          <a:xfrm>
            <a:off x="5162550" y="3230563"/>
            <a:ext cx="28575" cy="131762"/>
          </a:xfrm>
          <a:custGeom>
            <a:avLst/>
            <a:gdLst/>
            <a:ahLst/>
            <a:cxnLst>
              <a:cxn ang="0">
                <a:pos x="0" y="83"/>
              </a:cxn>
              <a:cxn ang="0">
                <a:pos x="18" y="0"/>
              </a:cxn>
            </a:cxnLst>
            <a:rect l="0" t="0" r="r" b="b"/>
            <a:pathLst>
              <a:path w="18" h="83">
                <a:moveTo>
                  <a:pt x="0" y="83"/>
                </a:moveTo>
                <a:cubicBezTo>
                  <a:pt x="9" y="55"/>
                  <a:pt x="18" y="29"/>
                  <a:pt x="18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0" name="Freeform 50"/>
          <p:cNvSpPr>
            <a:spLocks/>
          </p:cNvSpPr>
          <p:nvPr/>
        </p:nvSpPr>
        <p:spPr bwMode="auto">
          <a:xfrm>
            <a:off x="3894138" y="3244850"/>
            <a:ext cx="14287" cy="7302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46"/>
              </a:cxn>
              <a:cxn ang="0">
                <a:pos x="9" y="0"/>
              </a:cxn>
            </a:cxnLst>
            <a:rect l="0" t="0" r="r" b="b"/>
            <a:pathLst>
              <a:path w="9" h="46">
                <a:moveTo>
                  <a:pt x="9" y="0"/>
                </a:moveTo>
                <a:cubicBezTo>
                  <a:pt x="6" y="15"/>
                  <a:pt x="0" y="46"/>
                  <a:pt x="0" y="46"/>
                </a:cubicBezTo>
                <a:cubicBezTo>
                  <a:pt x="0" y="46"/>
                  <a:pt x="6" y="15"/>
                  <a:pt x="9" y="0"/>
                </a:cubicBezTo>
                <a:close/>
              </a:path>
            </a:pathLst>
          </a:custGeom>
          <a:solidFill>
            <a:schemeClr val="accent1"/>
          </a:solidFill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1" name="Freeform 51"/>
          <p:cNvSpPr>
            <a:spLocks/>
          </p:cNvSpPr>
          <p:nvPr/>
        </p:nvSpPr>
        <p:spPr bwMode="auto">
          <a:xfrm>
            <a:off x="2905125" y="3230563"/>
            <a:ext cx="1588" cy="103187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0" y="0"/>
              </a:cxn>
            </a:cxnLst>
            <a:rect l="0" t="0" r="r" b="b"/>
            <a:pathLst>
              <a:path w="1" h="65">
                <a:moveTo>
                  <a:pt x="0" y="65"/>
                </a:moveTo>
                <a:cubicBezTo>
                  <a:pt x="0" y="43"/>
                  <a:pt x="0" y="22"/>
                  <a:pt x="0" y="0"/>
                </a:cubicBezTo>
              </a:path>
            </a:pathLst>
          </a:cu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2" name="Freeform 52"/>
          <p:cNvSpPr>
            <a:spLocks/>
          </p:cNvSpPr>
          <p:nvPr/>
        </p:nvSpPr>
        <p:spPr bwMode="auto">
          <a:xfrm>
            <a:off x="6194425" y="3230563"/>
            <a:ext cx="1588" cy="117475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0" y="0"/>
              </a:cxn>
            </a:cxnLst>
            <a:rect l="0" t="0" r="r" b="b"/>
            <a:pathLst>
              <a:path w="1" h="74">
                <a:moveTo>
                  <a:pt x="0" y="74"/>
                </a:moveTo>
                <a:cubicBezTo>
                  <a:pt x="0" y="49"/>
                  <a:pt x="0" y="25"/>
                  <a:pt x="0" y="0"/>
                </a:cubicBezTo>
              </a:path>
            </a:pathLst>
          </a:cu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3" name="Freeform 53"/>
          <p:cNvSpPr>
            <a:spLocks/>
          </p:cNvSpPr>
          <p:nvPr/>
        </p:nvSpPr>
        <p:spPr bwMode="auto">
          <a:xfrm>
            <a:off x="4602163" y="3141663"/>
            <a:ext cx="290512" cy="442912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102" y="204"/>
              </a:cxn>
              <a:cxn ang="0">
                <a:pos x="139" y="148"/>
              </a:cxn>
              <a:cxn ang="0">
                <a:pos x="158" y="121"/>
              </a:cxn>
              <a:cxn ang="0">
                <a:pos x="176" y="0"/>
              </a:cxn>
            </a:cxnLst>
            <a:rect l="0" t="0" r="r" b="b"/>
            <a:pathLst>
              <a:path w="183" h="279">
                <a:moveTo>
                  <a:pt x="0" y="279"/>
                </a:moveTo>
                <a:cubicBezTo>
                  <a:pt x="51" y="260"/>
                  <a:pt x="60" y="232"/>
                  <a:pt x="102" y="204"/>
                </a:cubicBezTo>
                <a:cubicBezTo>
                  <a:pt x="114" y="185"/>
                  <a:pt x="126" y="167"/>
                  <a:pt x="139" y="148"/>
                </a:cubicBezTo>
                <a:cubicBezTo>
                  <a:pt x="145" y="139"/>
                  <a:pt x="158" y="121"/>
                  <a:pt x="158" y="121"/>
                </a:cubicBezTo>
                <a:cubicBezTo>
                  <a:pt x="183" y="44"/>
                  <a:pt x="176" y="85"/>
                  <a:pt x="1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737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val 1026"/>
          <p:cNvSpPr>
            <a:spLocks noChangeArrowheads="1"/>
          </p:cNvSpPr>
          <p:nvPr/>
        </p:nvSpPr>
        <p:spPr bwMode="auto">
          <a:xfrm>
            <a:off x="4419600" y="15240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Oval 1027"/>
          <p:cNvSpPr>
            <a:spLocks noChangeArrowheads="1"/>
          </p:cNvSpPr>
          <p:nvPr/>
        </p:nvSpPr>
        <p:spPr bwMode="auto">
          <a:xfrm>
            <a:off x="4419600" y="19050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Oval 1028"/>
          <p:cNvSpPr>
            <a:spLocks noChangeArrowheads="1"/>
          </p:cNvSpPr>
          <p:nvPr/>
        </p:nvSpPr>
        <p:spPr bwMode="auto">
          <a:xfrm>
            <a:off x="381000" y="27432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1029"/>
          <p:cNvSpPr>
            <a:spLocks noChangeArrowheads="1"/>
          </p:cNvSpPr>
          <p:nvPr/>
        </p:nvSpPr>
        <p:spPr bwMode="auto">
          <a:xfrm>
            <a:off x="4419600" y="25908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1030"/>
          <p:cNvSpPr>
            <a:spLocks noChangeArrowheads="1"/>
          </p:cNvSpPr>
          <p:nvPr/>
        </p:nvSpPr>
        <p:spPr bwMode="auto">
          <a:xfrm>
            <a:off x="25146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1031"/>
          <p:cNvSpPr>
            <a:spLocks noChangeArrowheads="1"/>
          </p:cNvSpPr>
          <p:nvPr/>
        </p:nvSpPr>
        <p:spPr bwMode="auto">
          <a:xfrm>
            <a:off x="4419600" y="2895600"/>
            <a:ext cx="3048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Oval 1032"/>
          <p:cNvSpPr>
            <a:spLocks noChangeArrowheads="1"/>
          </p:cNvSpPr>
          <p:nvPr/>
        </p:nvSpPr>
        <p:spPr bwMode="auto">
          <a:xfrm>
            <a:off x="32004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1033"/>
          <p:cNvSpPr>
            <a:spLocks noChangeArrowheads="1"/>
          </p:cNvSpPr>
          <p:nvPr/>
        </p:nvSpPr>
        <p:spPr bwMode="auto">
          <a:xfrm>
            <a:off x="38100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1034"/>
          <p:cNvSpPr>
            <a:spLocks noChangeArrowheads="1"/>
          </p:cNvSpPr>
          <p:nvPr/>
        </p:nvSpPr>
        <p:spPr bwMode="auto">
          <a:xfrm>
            <a:off x="79248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1035"/>
          <p:cNvSpPr>
            <a:spLocks noChangeArrowheads="1"/>
          </p:cNvSpPr>
          <p:nvPr/>
        </p:nvSpPr>
        <p:spPr bwMode="auto">
          <a:xfrm>
            <a:off x="55626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036"/>
          <p:cNvSpPr>
            <a:spLocks noChangeArrowheads="1"/>
          </p:cNvSpPr>
          <p:nvPr/>
        </p:nvSpPr>
        <p:spPr bwMode="auto">
          <a:xfrm>
            <a:off x="49530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037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1998" name="Oval 1038"/>
          <p:cNvSpPr>
            <a:spLocks noChangeArrowheads="1"/>
          </p:cNvSpPr>
          <p:nvPr/>
        </p:nvSpPr>
        <p:spPr bwMode="auto">
          <a:xfrm>
            <a:off x="2362200" y="4267200"/>
            <a:ext cx="4572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999" name="Oval 1039"/>
          <p:cNvSpPr>
            <a:spLocks noChangeArrowheads="1"/>
          </p:cNvSpPr>
          <p:nvPr/>
        </p:nvSpPr>
        <p:spPr bwMode="auto">
          <a:xfrm>
            <a:off x="7924800" y="35814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000" name="Oval 1040"/>
          <p:cNvSpPr>
            <a:spLocks noChangeArrowheads="1"/>
          </p:cNvSpPr>
          <p:nvPr/>
        </p:nvSpPr>
        <p:spPr bwMode="auto">
          <a:xfrm>
            <a:off x="26670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001" name="Oval 1041"/>
          <p:cNvSpPr>
            <a:spLocks noChangeArrowheads="1"/>
          </p:cNvSpPr>
          <p:nvPr/>
        </p:nvSpPr>
        <p:spPr bwMode="auto">
          <a:xfrm>
            <a:off x="58674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002" name="Oval 1042"/>
          <p:cNvSpPr>
            <a:spLocks noChangeArrowheads="1"/>
          </p:cNvSpPr>
          <p:nvPr/>
        </p:nvSpPr>
        <p:spPr bwMode="auto">
          <a:xfrm>
            <a:off x="44196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2003" name="Oval 1043"/>
          <p:cNvSpPr>
            <a:spLocks noChangeArrowheads="1"/>
          </p:cNvSpPr>
          <p:nvPr/>
        </p:nvSpPr>
        <p:spPr bwMode="auto">
          <a:xfrm>
            <a:off x="4419600" y="38100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2004" name="Oval 1044"/>
          <p:cNvSpPr>
            <a:spLocks noChangeArrowheads="1"/>
          </p:cNvSpPr>
          <p:nvPr/>
        </p:nvSpPr>
        <p:spPr bwMode="auto">
          <a:xfrm>
            <a:off x="2057400" y="32004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005" name="Oval 1045"/>
          <p:cNvSpPr>
            <a:spLocks noChangeArrowheads="1"/>
          </p:cNvSpPr>
          <p:nvPr/>
        </p:nvSpPr>
        <p:spPr bwMode="auto">
          <a:xfrm>
            <a:off x="6400800" y="32004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2006" name="Oval 1046"/>
          <p:cNvSpPr>
            <a:spLocks noChangeArrowheads="1"/>
          </p:cNvSpPr>
          <p:nvPr/>
        </p:nvSpPr>
        <p:spPr bwMode="auto">
          <a:xfrm>
            <a:off x="36576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2007" name="Oval 1047"/>
          <p:cNvSpPr>
            <a:spLocks noChangeArrowheads="1"/>
          </p:cNvSpPr>
          <p:nvPr/>
        </p:nvSpPr>
        <p:spPr bwMode="auto">
          <a:xfrm>
            <a:off x="50292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2008" name="Rectangle 10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JAWS 73 Switch</a:t>
            </a:r>
            <a:b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vs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I or PRO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009" name="Text Box 1049"/>
          <p:cNvSpPr txBox="1">
            <a:spLocks noChangeArrowheads="1"/>
          </p:cNvSpPr>
          <p:nvPr/>
        </p:nvSpPr>
        <p:spPr bwMode="auto">
          <a:xfrm>
            <a:off x="3276600" y="5486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        </a:t>
            </a:r>
          </a:p>
        </p:txBody>
      </p:sp>
      <p:sp>
        <p:nvSpPr>
          <p:cNvPr id="42012" name="Freeform 1052"/>
          <p:cNvSpPr>
            <a:spLocks/>
          </p:cNvSpPr>
          <p:nvPr/>
        </p:nvSpPr>
        <p:spPr bwMode="auto">
          <a:xfrm>
            <a:off x="4800600" y="2286000"/>
            <a:ext cx="138112" cy="1112837"/>
          </a:xfrm>
          <a:custGeom>
            <a:avLst/>
            <a:gdLst/>
            <a:ahLst/>
            <a:cxnLst>
              <a:cxn ang="0">
                <a:pos x="0" y="701"/>
              </a:cxn>
              <a:cxn ang="0">
                <a:pos x="87" y="336"/>
              </a:cxn>
              <a:cxn ang="0">
                <a:pos x="67" y="0"/>
              </a:cxn>
            </a:cxnLst>
            <a:rect l="0" t="0" r="r" b="b"/>
            <a:pathLst>
              <a:path w="87" h="701">
                <a:moveTo>
                  <a:pt x="0" y="701"/>
                </a:moveTo>
                <a:cubicBezTo>
                  <a:pt x="78" y="623"/>
                  <a:pt x="69" y="438"/>
                  <a:pt x="87" y="336"/>
                </a:cubicBezTo>
                <a:cubicBezTo>
                  <a:pt x="85" y="291"/>
                  <a:pt x="67" y="91"/>
                  <a:pt x="67" y="0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4" name="Freeform 1054"/>
          <p:cNvSpPr>
            <a:spLocks/>
          </p:cNvSpPr>
          <p:nvPr/>
        </p:nvSpPr>
        <p:spPr bwMode="auto">
          <a:xfrm>
            <a:off x="4343400" y="2819400"/>
            <a:ext cx="179388" cy="1087438"/>
          </a:xfrm>
          <a:custGeom>
            <a:avLst/>
            <a:gdLst/>
            <a:ahLst/>
            <a:cxnLst>
              <a:cxn ang="0">
                <a:pos x="98" y="624"/>
              </a:cxn>
              <a:cxn ang="0">
                <a:pos x="69" y="566"/>
              </a:cxn>
              <a:cxn ang="0">
                <a:pos x="21" y="422"/>
              </a:cxn>
              <a:cxn ang="0">
                <a:pos x="11" y="77"/>
              </a:cxn>
              <a:cxn ang="0">
                <a:pos x="30" y="0"/>
              </a:cxn>
            </a:cxnLst>
            <a:rect l="0" t="0" r="r" b="b"/>
            <a:pathLst>
              <a:path w="105" h="637">
                <a:moveTo>
                  <a:pt x="98" y="624"/>
                </a:moveTo>
                <a:cubicBezTo>
                  <a:pt x="74" y="554"/>
                  <a:pt x="105" y="637"/>
                  <a:pt x="69" y="566"/>
                </a:cubicBezTo>
                <a:cubicBezTo>
                  <a:pt x="47" y="522"/>
                  <a:pt x="36" y="469"/>
                  <a:pt x="21" y="422"/>
                </a:cubicBezTo>
                <a:cubicBezTo>
                  <a:pt x="5" y="299"/>
                  <a:pt x="0" y="207"/>
                  <a:pt x="11" y="77"/>
                </a:cubicBezTo>
                <a:cubicBezTo>
                  <a:pt x="13" y="50"/>
                  <a:pt x="30" y="27"/>
                  <a:pt x="30" y="0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Text Box 1055"/>
          <p:cNvSpPr txBox="1">
            <a:spLocks noChangeArrowheads="1"/>
          </p:cNvSpPr>
          <p:nvPr/>
        </p:nvSpPr>
        <p:spPr bwMode="auto">
          <a:xfrm>
            <a:off x="3886200" y="6088063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 </a:t>
            </a:r>
            <a:endParaRPr lang="en-US" sz="1600" dirty="0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V="1">
            <a:off x="5181600" y="2819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3810000" y="2819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" name="Freeform 46"/>
          <p:cNvSpPr>
            <a:spLocks/>
          </p:cNvSpPr>
          <p:nvPr/>
        </p:nvSpPr>
        <p:spPr bwMode="auto">
          <a:xfrm>
            <a:off x="1905000" y="2514600"/>
            <a:ext cx="382587" cy="677863"/>
          </a:xfrm>
          <a:custGeom>
            <a:avLst/>
            <a:gdLst/>
            <a:ahLst/>
            <a:cxnLst>
              <a:cxn ang="0">
                <a:pos x="241" y="427"/>
              </a:cxn>
              <a:cxn ang="0">
                <a:pos x="185" y="390"/>
              </a:cxn>
              <a:cxn ang="0">
                <a:pos x="157" y="371"/>
              </a:cxn>
              <a:cxn ang="0">
                <a:pos x="120" y="334"/>
              </a:cxn>
              <a:cxn ang="0">
                <a:pos x="102" y="306"/>
              </a:cxn>
              <a:cxn ang="0">
                <a:pos x="74" y="288"/>
              </a:cxn>
              <a:cxn ang="0">
                <a:pos x="9" y="148"/>
              </a:cxn>
              <a:cxn ang="0">
                <a:pos x="9" y="0"/>
              </a:cxn>
            </a:cxnLst>
            <a:rect l="0" t="0" r="r" b="b"/>
            <a:pathLst>
              <a:path w="241" h="427">
                <a:moveTo>
                  <a:pt x="241" y="427"/>
                </a:moveTo>
                <a:cubicBezTo>
                  <a:pt x="222" y="415"/>
                  <a:pt x="204" y="402"/>
                  <a:pt x="185" y="390"/>
                </a:cubicBezTo>
                <a:cubicBezTo>
                  <a:pt x="176" y="384"/>
                  <a:pt x="157" y="371"/>
                  <a:pt x="157" y="371"/>
                </a:cubicBezTo>
                <a:cubicBezTo>
                  <a:pt x="137" y="309"/>
                  <a:pt x="165" y="370"/>
                  <a:pt x="120" y="334"/>
                </a:cubicBezTo>
                <a:cubicBezTo>
                  <a:pt x="111" y="327"/>
                  <a:pt x="110" y="314"/>
                  <a:pt x="102" y="306"/>
                </a:cubicBezTo>
                <a:cubicBezTo>
                  <a:pt x="94" y="298"/>
                  <a:pt x="83" y="294"/>
                  <a:pt x="74" y="288"/>
                </a:cubicBezTo>
                <a:cubicBezTo>
                  <a:pt x="57" y="238"/>
                  <a:pt x="37" y="192"/>
                  <a:pt x="9" y="148"/>
                </a:cubicBezTo>
                <a:cubicBezTo>
                  <a:pt x="0" y="95"/>
                  <a:pt x="9" y="53"/>
                  <a:pt x="9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V="1">
            <a:off x="2209800" y="2667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2743200" y="2743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 flipV="1">
            <a:off x="5715000" y="2743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 flipV="1">
            <a:off x="62484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Freeform 44"/>
          <p:cNvSpPr>
            <a:spLocks/>
          </p:cNvSpPr>
          <p:nvPr/>
        </p:nvSpPr>
        <p:spPr bwMode="auto">
          <a:xfrm>
            <a:off x="6629400" y="2438400"/>
            <a:ext cx="352425" cy="722312"/>
          </a:xfrm>
          <a:custGeom>
            <a:avLst/>
            <a:gdLst/>
            <a:ahLst/>
            <a:cxnLst>
              <a:cxn ang="0">
                <a:pos x="0" y="455"/>
              </a:cxn>
              <a:cxn ang="0">
                <a:pos x="92" y="381"/>
              </a:cxn>
              <a:cxn ang="0">
                <a:pos x="185" y="214"/>
              </a:cxn>
              <a:cxn ang="0">
                <a:pos x="222" y="0"/>
              </a:cxn>
            </a:cxnLst>
            <a:rect l="0" t="0" r="r" b="b"/>
            <a:pathLst>
              <a:path w="222" h="455">
                <a:moveTo>
                  <a:pt x="0" y="455"/>
                </a:moveTo>
                <a:cubicBezTo>
                  <a:pt x="64" y="434"/>
                  <a:pt x="46" y="413"/>
                  <a:pt x="92" y="381"/>
                </a:cubicBezTo>
                <a:cubicBezTo>
                  <a:pt x="113" y="322"/>
                  <a:pt x="157" y="270"/>
                  <a:pt x="185" y="214"/>
                </a:cubicBezTo>
                <a:cubicBezTo>
                  <a:pt x="219" y="146"/>
                  <a:pt x="222" y="75"/>
                  <a:pt x="222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457200" y="2895600"/>
            <a:ext cx="7620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2514600" y="3048000"/>
            <a:ext cx="76200" cy="1219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 flipV="1">
            <a:off x="8077200" y="3048000"/>
            <a:ext cx="0" cy="609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1981200" y="4800600"/>
            <a:ext cx="6172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Defense ends will exchange alignments with the outside backers </a:t>
            </a:r>
            <a:r>
              <a:rPr lang="en-US" sz="1600" dirty="0" smtClean="0"/>
              <a:t> X &amp; W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Defense ends attack c-gap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X &amp; W </a:t>
            </a:r>
            <a:r>
              <a:rPr lang="en-US" sz="1600" dirty="0"/>
              <a:t>man attack d-gap, spy near back for pass and contain </a:t>
            </a:r>
            <a:r>
              <a:rPr lang="en-US" sz="1600" dirty="0" smtClean="0"/>
              <a:t>outside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Secondary Cover ZERO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Call ~ </a:t>
            </a:r>
            <a:r>
              <a:rPr lang="en-US" sz="1600" dirty="0" smtClean="0"/>
              <a:t>73 switch ZERO</a:t>
            </a:r>
            <a:endParaRPr lang="en-US" sz="1600" dirty="0"/>
          </a:p>
        </p:txBody>
      </p:sp>
    </p:spTree>
  </p:cSld>
  <p:clrMapOvr>
    <a:masterClrMapping/>
  </p:clrMapOvr>
  <p:transition advTm="601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val 1026"/>
          <p:cNvSpPr>
            <a:spLocks noChangeArrowheads="1"/>
          </p:cNvSpPr>
          <p:nvPr/>
        </p:nvSpPr>
        <p:spPr bwMode="auto">
          <a:xfrm>
            <a:off x="3733800" y="16002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Oval 1027"/>
          <p:cNvSpPr>
            <a:spLocks noChangeArrowheads="1"/>
          </p:cNvSpPr>
          <p:nvPr/>
        </p:nvSpPr>
        <p:spPr bwMode="auto">
          <a:xfrm>
            <a:off x="5029200" y="16002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Oval 1028"/>
          <p:cNvSpPr>
            <a:spLocks noChangeArrowheads="1"/>
          </p:cNvSpPr>
          <p:nvPr/>
        </p:nvSpPr>
        <p:spPr bwMode="auto">
          <a:xfrm>
            <a:off x="381000" y="30480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1029"/>
          <p:cNvSpPr>
            <a:spLocks noChangeArrowheads="1"/>
          </p:cNvSpPr>
          <p:nvPr/>
        </p:nvSpPr>
        <p:spPr bwMode="auto">
          <a:xfrm>
            <a:off x="4419600" y="25908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1030"/>
          <p:cNvSpPr>
            <a:spLocks noChangeArrowheads="1"/>
          </p:cNvSpPr>
          <p:nvPr/>
        </p:nvSpPr>
        <p:spPr bwMode="auto">
          <a:xfrm>
            <a:off x="1143000" y="27432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1031"/>
          <p:cNvSpPr>
            <a:spLocks noChangeArrowheads="1"/>
          </p:cNvSpPr>
          <p:nvPr/>
        </p:nvSpPr>
        <p:spPr bwMode="auto">
          <a:xfrm>
            <a:off x="4419600" y="2895600"/>
            <a:ext cx="3048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Oval 1032"/>
          <p:cNvSpPr>
            <a:spLocks noChangeArrowheads="1"/>
          </p:cNvSpPr>
          <p:nvPr/>
        </p:nvSpPr>
        <p:spPr bwMode="auto">
          <a:xfrm>
            <a:off x="32004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1033"/>
          <p:cNvSpPr>
            <a:spLocks noChangeArrowheads="1"/>
          </p:cNvSpPr>
          <p:nvPr/>
        </p:nvSpPr>
        <p:spPr bwMode="auto">
          <a:xfrm>
            <a:off x="38100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1034"/>
          <p:cNvSpPr>
            <a:spLocks noChangeArrowheads="1"/>
          </p:cNvSpPr>
          <p:nvPr/>
        </p:nvSpPr>
        <p:spPr bwMode="auto">
          <a:xfrm>
            <a:off x="60960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1035"/>
          <p:cNvSpPr>
            <a:spLocks noChangeArrowheads="1"/>
          </p:cNvSpPr>
          <p:nvPr/>
        </p:nvSpPr>
        <p:spPr bwMode="auto">
          <a:xfrm>
            <a:off x="55626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036"/>
          <p:cNvSpPr>
            <a:spLocks noChangeArrowheads="1"/>
          </p:cNvSpPr>
          <p:nvPr/>
        </p:nvSpPr>
        <p:spPr bwMode="auto">
          <a:xfrm>
            <a:off x="49530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037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1998" name="Oval 1038"/>
          <p:cNvSpPr>
            <a:spLocks noChangeArrowheads="1"/>
          </p:cNvSpPr>
          <p:nvPr/>
        </p:nvSpPr>
        <p:spPr bwMode="auto">
          <a:xfrm>
            <a:off x="6172200" y="4267200"/>
            <a:ext cx="4572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999" name="Oval 1039"/>
          <p:cNvSpPr>
            <a:spLocks noChangeArrowheads="1"/>
          </p:cNvSpPr>
          <p:nvPr/>
        </p:nvSpPr>
        <p:spPr bwMode="auto">
          <a:xfrm>
            <a:off x="1219200" y="3657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000" name="Oval 1040"/>
          <p:cNvSpPr>
            <a:spLocks noChangeArrowheads="1"/>
          </p:cNvSpPr>
          <p:nvPr/>
        </p:nvSpPr>
        <p:spPr bwMode="auto">
          <a:xfrm>
            <a:off x="28956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001" name="Oval 1041"/>
          <p:cNvSpPr>
            <a:spLocks noChangeArrowheads="1"/>
          </p:cNvSpPr>
          <p:nvPr/>
        </p:nvSpPr>
        <p:spPr bwMode="auto">
          <a:xfrm>
            <a:off x="58674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002" name="Oval 1042"/>
          <p:cNvSpPr>
            <a:spLocks noChangeArrowheads="1"/>
          </p:cNvSpPr>
          <p:nvPr/>
        </p:nvSpPr>
        <p:spPr bwMode="auto">
          <a:xfrm>
            <a:off x="44196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2003" name="Oval 1043"/>
          <p:cNvSpPr>
            <a:spLocks noChangeArrowheads="1"/>
          </p:cNvSpPr>
          <p:nvPr/>
        </p:nvSpPr>
        <p:spPr bwMode="auto">
          <a:xfrm>
            <a:off x="4419600" y="38100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Oval 1044"/>
          <p:cNvSpPr>
            <a:spLocks noChangeArrowheads="1"/>
          </p:cNvSpPr>
          <p:nvPr/>
        </p:nvSpPr>
        <p:spPr bwMode="auto">
          <a:xfrm>
            <a:off x="23622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005" name="Oval 1045"/>
          <p:cNvSpPr>
            <a:spLocks noChangeArrowheads="1"/>
          </p:cNvSpPr>
          <p:nvPr/>
        </p:nvSpPr>
        <p:spPr bwMode="auto">
          <a:xfrm>
            <a:off x="6400800" y="32004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2006" name="Oval 1046"/>
          <p:cNvSpPr>
            <a:spLocks noChangeArrowheads="1"/>
          </p:cNvSpPr>
          <p:nvPr/>
        </p:nvSpPr>
        <p:spPr bwMode="auto">
          <a:xfrm>
            <a:off x="36576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2007" name="Oval 1047"/>
          <p:cNvSpPr>
            <a:spLocks noChangeArrowheads="1"/>
          </p:cNvSpPr>
          <p:nvPr/>
        </p:nvSpPr>
        <p:spPr bwMode="auto">
          <a:xfrm>
            <a:off x="50292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2008" name="Rectangle 10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JAWS 73 Switch</a:t>
            </a:r>
            <a:b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Vs Twins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009" name="Text Box 1049"/>
          <p:cNvSpPr txBox="1">
            <a:spLocks noChangeArrowheads="1"/>
          </p:cNvSpPr>
          <p:nvPr/>
        </p:nvSpPr>
        <p:spPr bwMode="auto">
          <a:xfrm>
            <a:off x="3276600" y="5486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        </a:t>
            </a:r>
          </a:p>
        </p:txBody>
      </p:sp>
      <p:sp>
        <p:nvSpPr>
          <p:cNvPr id="42012" name="Freeform 1052"/>
          <p:cNvSpPr>
            <a:spLocks/>
          </p:cNvSpPr>
          <p:nvPr/>
        </p:nvSpPr>
        <p:spPr bwMode="auto">
          <a:xfrm>
            <a:off x="4800600" y="2286000"/>
            <a:ext cx="138112" cy="1112837"/>
          </a:xfrm>
          <a:custGeom>
            <a:avLst/>
            <a:gdLst/>
            <a:ahLst/>
            <a:cxnLst>
              <a:cxn ang="0">
                <a:pos x="0" y="701"/>
              </a:cxn>
              <a:cxn ang="0">
                <a:pos x="87" y="336"/>
              </a:cxn>
              <a:cxn ang="0">
                <a:pos x="67" y="0"/>
              </a:cxn>
            </a:cxnLst>
            <a:rect l="0" t="0" r="r" b="b"/>
            <a:pathLst>
              <a:path w="87" h="701">
                <a:moveTo>
                  <a:pt x="0" y="701"/>
                </a:moveTo>
                <a:cubicBezTo>
                  <a:pt x="78" y="623"/>
                  <a:pt x="69" y="438"/>
                  <a:pt x="87" y="336"/>
                </a:cubicBezTo>
                <a:cubicBezTo>
                  <a:pt x="85" y="291"/>
                  <a:pt x="67" y="91"/>
                  <a:pt x="67" y="0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4" name="Freeform 1054"/>
          <p:cNvSpPr>
            <a:spLocks/>
          </p:cNvSpPr>
          <p:nvPr/>
        </p:nvSpPr>
        <p:spPr bwMode="auto">
          <a:xfrm>
            <a:off x="4343400" y="2819400"/>
            <a:ext cx="179388" cy="1087438"/>
          </a:xfrm>
          <a:custGeom>
            <a:avLst/>
            <a:gdLst/>
            <a:ahLst/>
            <a:cxnLst>
              <a:cxn ang="0">
                <a:pos x="98" y="624"/>
              </a:cxn>
              <a:cxn ang="0">
                <a:pos x="69" y="566"/>
              </a:cxn>
              <a:cxn ang="0">
                <a:pos x="21" y="422"/>
              </a:cxn>
              <a:cxn ang="0">
                <a:pos x="11" y="77"/>
              </a:cxn>
              <a:cxn ang="0">
                <a:pos x="30" y="0"/>
              </a:cxn>
            </a:cxnLst>
            <a:rect l="0" t="0" r="r" b="b"/>
            <a:pathLst>
              <a:path w="105" h="637">
                <a:moveTo>
                  <a:pt x="98" y="624"/>
                </a:moveTo>
                <a:cubicBezTo>
                  <a:pt x="74" y="554"/>
                  <a:pt x="105" y="637"/>
                  <a:pt x="69" y="566"/>
                </a:cubicBezTo>
                <a:cubicBezTo>
                  <a:pt x="47" y="522"/>
                  <a:pt x="36" y="469"/>
                  <a:pt x="21" y="422"/>
                </a:cubicBezTo>
                <a:cubicBezTo>
                  <a:pt x="5" y="299"/>
                  <a:pt x="0" y="207"/>
                  <a:pt x="11" y="77"/>
                </a:cubicBezTo>
                <a:cubicBezTo>
                  <a:pt x="13" y="50"/>
                  <a:pt x="30" y="27"/>
                  <a:pt x="30" y="0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Text Box 1055"/>
          <p:cNvSpPr txBox="1">
            <a:spLocks noChangeArrowheads="1"/>
          </p:cNvSpPr>
          <p:nvPr/>
        </p:nvSpPr>
        <p:spPr bwMode="auto">
          <a:xfrm>
            <a:off x="3886200" y="6088063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 </a:t>
            </a:r>
            <a:endParaRPr lang="en-US" sz="1600" dirty="0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V="1">
            <a:off x="5181600" y="2819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3810000" y="2819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" name="Freeform 46"/>
          <p:cNvSpPr>
            <a:spLocks/>
          </p:cNvSpPr>
          <p:nvPr/>
        </p:nvSpPr>
        <p:spPr bwMode="auto">
          <a:xfrm>
            <a:off x="2209800" y="2590800"/>
            <a:ext cx="382587" cy="677863"/>
          </a:xfrm>
          <a:custGeom>
            <a:avLst/>
            <a:gdLst/>
            <a:ahLst/>
            <a:cxnLst>
              <a:cxn ang="0">
                <a:pos x="241" y="427"/>
              </a:cxn>
              <a:cxn ang="0">
                <a:pos x="185" y="390"/>
              </a:cxn>
              <a:cxn ang="0">
                <a:pos x="157" y="371"/>
              </a:cxn>
              <a:cxn ang="0">
                <a:pos x="120" y="334"/>
              </a:cxn>
              <a:cxn ang="0">
                <a:pos x="102" y="306"/>
              </a:cxn>
              <a:cxn ang="0">
                <a:pos x="74" y="288"/>
              </a:cxn>
              <a:cxn ang="0">
                <a:pos x="9" y="148"/>
              </a:cxn>
              <a:cxn ang="0">
                <a:pos x="9" y="0"/>
              </a:cxn>
            </a:cxnLst>
            <a:rect l="0" t="0" r="r" b="b"/>
            <a:pathLst>
              <a:path w="241" h="427">
                <a:moveTo>
                  <a:pt x="241" y="427"/>
                </a:moveTo>
                <a:cubicBezTo>
                  <a:pt x="222" y="415"/>
                  <a:pt x="204" y="402"/>
                  <a:pt x="185" y="390"/>
                </a:cubicBezTo>
                <a:cubicBezTo>
                  <a:pt x="176" y="384"/>
                  <a:pt x="157" y="371"/>
                  <a:pt x="157" y="371"/>
                </a:cubicBezTo>
                <a:cubicBezTo>
                  <a:pt x="137" y="309"/>
                  <a:pt x="165" y="370"/>
                  <a:pt x="120" y="334"/>
                </a:cubicBezTo>
                <a:cubicBezTo>
                  <a:pt x="111" y="327"/>
                  <a:pt x="110" y="314"/>
                  <a:pt x="102" y="306"/>
                </a:cubicBezTo>
                <a:cubicBezTo>
                  <a:pt x="94" y="298"/>
                  <a:pt x="83" y="294"/>
                  <a:pt x="74" y="288"/>
                </a:cubicBezTo>
                <a:cubicBezTo>
                  <a:pt x="57" y="238"/>
                  <a:pt x="37" y="192"/>
                  <a:pt x="9" y="148"/>
                </a:cubicBezTo>
                <a:cubicBezTo>
                  <a:pt x="0" y="95"/>
                  <a:pt x="9" y="53"/>
                  <a:pt x="9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V="1">
            <a:off x="2514600" y="27432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2971800" y="2743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 flipV="1">
            <a:off x="5715000" y="2743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 flipV="1">
            <a:off x="62484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Freeform 44"/>
          <p:cNvSpPr>
            <a:spLocks/>
          </p:cNvSpPr>
          <p:nvPr/>
        </p:nvSpPr>
        <p:spPr bwMode="auto">
          <a:xfrm>
            <a:off x="6629400" y="2438400"/>
            <a:ext cx="352425" cy="722312"/>
          </a:xfrm>
          <a:custGeom>
            <a:avLst/>
            <a:gdLst/>
            <a:ahLst/>
            <a:cxnLst>
              <a:cxn ang="0">
                <a:pos x="0" y="455"/>
              </a:cxn>
              <a:cxn ang="0">
                <a:pos x="92" y="381"/>
              </a:cxn>
              <a:cxn ang="0">
                <a:pos x="185" y="214"/>
              </a:cxn>
              <a:cxn ang="0">
                <a:pos x="222" y="0"/>
              </a:cxn>
            </a:cxnLst>
            <a:rect l="0" t="0" r="r" b="b"/>
            <a:pathLst>
              <a:path w="222" h="455">
                <a:moveTo>
                  <a:pt x="0" y="455"/>
                </a:moveTo>
                <a:cubicBezTo>
                  <a:pt x="64" y="434"/>
                  <a:pt x="46" y="413"/>
                  <a:pt x="92" y="381"/>
                </a:cubicBezTo>
                <a:cubicBezTo>
                  <a:pt x="113" y="322"/>
                  <a:pt x="157" y="270"/>
                  <a:pt x="185" y="214"/>
                </a:cubicBezTo>
                <a:cubicBezTo>
                  <a:pt x="219" y="146"/>
                  <a:pt x="222" y="75"/>
                  <a:pt x="222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457200" y="3200400"/>
            <a:ext cx="76200" cy="228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H="1" flipV="1">
            <a:off x="6324600" y="3048000"/>
            <a:ext cx="76200" cy="1143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 flipH="1" flipV="1">
            <a:off x="1295400" y="2895600"/>
            <a:ext cx="76200" cy="762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1905000" y="4572000"/>
            <a:ext cx="6172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Defense ends will exchange alignments with the outside backers </a:t>
            </a:r>
            <a:r>
              <a:rPr lang="en-US" sz="1600" dirty="0" smtClean="0"/>
              <a:t> X &amp; W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Defense ends attack c-gap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X &amp; W </a:t>
            </a:r>
            <a:r>
              <a:rPr lang="en-US" sz="1600" dirty="0"/>
              <a:t>man attack d-gap, spy near back for pass and contain </a:t>
            </a:r>
            <a:r>
              <a:rPr lang="en-US" sz="1600" dirty="0" smtClean="0"/>
              <a:t>outside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Both corners Cover 0 on receivers #1 &amp; #2 on same side , F Cover  0 on TE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Call ~ </a:t>
            </a:r>
            <a:r>
              <a:rPr lang="en-US" sz="1600" dirty="0" smtClean="0"/>
              <a:t>73 switch ZERO</a:t>
            </a:r>
            <a:endParaRPr lang="en-US" sz="1600" dirty="0"/>
          </a:p>
        </p:txBody>
      </p:sp>
    </p:spTree>
  </p:cSld>
  <p:clrMapOvr>
    <a:masterClrMapping/>
  </p:clrMapOvr>
  <p:transition advTm="601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val 1026"/>
          <p:cNvSpPr>
            <a:spLocks noChangeArrowheads="1"/>
          </p:cNvSpPr>
          <p:nvPr/>
        </p:nvSpPr>
        <p:spPr bwMode="auto">
          <a:xfrm>
            <a:off x="7010400" y="26670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Oval 1027"/>
          <p:cNvSpPr>
            <a:spLocks noChangeArrowheads="1"/>
          </p:cNvSpPr>
          <p:nvPr/>
        </p:nvSpPr>
        <p:spPr bwMode="auto">
          <a:xfrm>
            <a:off x="4419600" y="19050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Oval 1028"/>
          <p:cNvSpPr>
            <a:spLocks noChangeArrowheads="1"/>
          </p:cNvSpPr>
          <p:nvPr/>
        </p:nvSpPr>
        <p:spPr bwMode="auto">
          <a:xfrm>
            <a:off x="381000" y="30480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1029"/>
          <p:cNvSpPr>
            <a:spLocks noChangeArrowheads="1"/>
          </p:cNvSpPr>
          <p:nvPr/>
        </p:nvSpPr>
        <p:spPr bwMode="auto">
          <a:xfrm>
            <a:off x="4419600" y="25908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1030"/>
          <p:cNvSpPr>
            <a:spLocks noChangeArrowheads="1"/>
          </p:cNvSpPr>
          <p:nvPr/>
        </p:nvSpPr>
        <p:spPr bwMode="auto">
          <a:xfrm>
            <a:off x="1752600" y="2514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1031"/>
          <p:cNvSpPr>
            <a:spLocks noChangeArrowheads="1"/>
          </p:cNvSpPr>
          <p:nvPr/>
        </p:nvSpPr>
        <p:spPr bwMode="auto">
          <a:xfrm>
            <a:off x="4419600" y="2895600"/>
            <a:ext cx="3048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Oval 1032"/>
          <p:cNvSpPr>
            <a:spLocks noChangeArrowheads="1"/>
          </p:cNvSpPr>
          <p:nvPr/>
        </p:nvSpPr>
        <p:spPr bwMode="auto">
          <a:xfrm>
            <a:off x="32004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1033"/>
          <p:cNvSpPr>
            <a:spLocks noChangeArrowheads="1"/>
          </p:cNvSpPr>
          <p:nvPr/>
        </p:nvSpPr>
        <p:spPr bwMode="auto">
          <a:xfrm>
            <a:off x="38100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1034"/>
          <p:cNvSpPr>
            <a:spLocks noChangeArrowheads="1"/>
          </p:cNvSpPr>
          <p:nvPr/>
        </p:nvSpPr>
        <p:spPr bwMode="auto">
          <a:xfrm>
            <a:off x="81534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1035"/>
          <p:cNvSpPr>
            <a:spLocks noChangeArrowheads="1"/>
          </p:cNvSpPr>
          <p:nvPr/>
        </p:nvSpPr>
        <p:spPr bwMode="auto">
          <a:xfrm>
            <a:off x="55626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036"/>
          <p:cNvSpPr>
            <a:spLocks noChangeArrowheads="1"/>
          </p:cNvSpPr>
          <p:nvPr/>
        </p:nvSpPr>
        <p:spPr bwMode="auto">
          <a:xfrm>
            <a:off x="4953000" y="2895600"/>
            <a:ext cx="3048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10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JAWS 62 PLUG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Vs Spread</a:t>
            </a:r>
            <a:b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009" name="Text Box 1049"/>
          <p:cNvSpPr txBox="1">
            <a:spLocks noChangeArrowheads="1"/>
          </p:cNvSpPr>
          <p:nvPr/>
        </p:nvSpPr>
        <p:spPr bwMode="auto">
          <a:xfrm>
            <a:off x="3276600" y="5486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        </a:t>
            </a:r>
          </a:p>
        </p:txBody>
      </p:sp>
      <p:sp>
        <p:nvSpPr>
          <p:cNvPr id="42015" name="Text Box 1055"/>
          <p:cNvSpPr txBox="1">
            <a:spLocks noChangeArrowheads="1"/>
          </p:cNvSpPr>
          <p:nvPr/>
        </p:nvSpPr>
        <p:spPr bwMode="auto">
          <a:xfrm>
            <a:off x="3886200" y="6088063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 </a:t>
            </a:r>
            <a:endParaRPr lang="en-US" sz="1600" dirty="0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V="1">
            <a:off x="5181600" y="2819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3810000" y="2819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" name="Freeform 46"/>
          <p:cNvSpPr>
            <a:spLocks/>
          </p:cNvSpPr>
          <p:nvPr/>
        </p:nvSpPr>
        <p:spPr bwMode="auto">
          <a:xfrm>
            <a:off x="2667000" y="2590800"/>
            <a:ext cx="382587" cy="677863"/>
          </a:xfrm>
          <a:custGeom>
            <a:avLst/>
            <a:gdLst/>
            <a:ahLst/>
            <a:cxnLst>
              <a:cxn ang="0">
                <a:pos x="241" y="427"/>
              </a:cxn>
              <a:cxn ang="0">
                <a:pos x="185" y="390"/>
              </a:cxn>
              <a:cxn ang="0">
                <a:pos x="157" y="371"/>
              </a:cxn>
              <a:cxn ang="0">
                <a:pos x="120" y="334"/>
              </a:cxn>
              <a:cxn ang="0">
                <a:pos x="102" y="306"/>
              </a:cxn>
              <a:cxn ang="0">
                <a:pos x="74" y="288"/>
              </a:cxn>
              <a:cxn ang="0">
                <a:pos x="9" y="148"/>
              </a:cxn>
              <a:cxn ang="0">
                <a:pos x="9" y="0"/>
              </a:cxn>
            </a:cxnLst>
            <a:rect l="0" t="0" r="r" b="b"/>
            <a:pathLst>
              <a:path w="241" h="427">
                <a:moveTo>
                  <a:pt x="241" y="427"/>
                </a:moveTo>
                <a:cubicBezTo>
                  <a:pt x="222" y="415"/>
                  <a:pt x="204" y="402"/>
                  <a:pt x="185" y="390"/>
                </a:cubicBezTo>
                <a:cubicBezTo>
                  <a:pt x="176" y="384"/>
                  <a:pt x="157" y="371"/>
                  <a:pt x="157" y="371"/>
                </a:cubicBezTo>
                <a:cubicBezTo>
                  <a:pt x="137" y="309"/>
                  <a:pt x="165" y="370"/>
                  <a:pt x="120" y="334"/>
                </a:cubicBezTo>
                <a:cubicBezTo>
                  <a:pt x="111" y="327"/>
                  <a:pt x="110" y="314"/>
                  <a:pt x="102" y="306"/>
                </a:cubicBezTo>
                <a:cubicBezTo>
                  <a:pt x="94" y="298"/>
                  <a:pt x="83" y="294"/>
                  <a:pt x="74" y="288"/>
                </a:cubicBezTo>
                <a:cubicBezTo>
                  <a:pt x="57" y="238"/>
                  <a:pt x="37" y="192"/>
                  <a:pt x="9" y="148"/>
                </a:cubicBezTo>
                <a:cubicBezTo>
                  <a:pt x="0" y="95"/>
                  <a:pt x="9" y="53"/>
                  <a:pt x="9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 flipV="1">
            <a:off x="1905000" y="2667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457200" y="32766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 flipV="1">
            <a:off x="5715000" y="2743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3048000" y="2743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Freeform 44"/>
          <p:cNvSpPr>
            <a:spLocks/>
          </p:cNvSpPr>
          <p:nvPr/>
        </p:nvSpPr>
        <p:spPr bwMode="auto">
          <a:xfrm>
            <a:off x="6019800" y="2514600"/>
            <a:ext cx="352425" cy="722312"/>
          </a:xfrm>
          <a:custGeom>
            <a:avLst/>
            <a:gdLst/>
            <a:ahLst/>
            <a:cxnLst>
              <a:cxn ang="0">
                <a:pos x="0" y="455"/>
              </a:cxn>
              <a:cxn ang="0">
                <a:pos x="92" y="381"/>
              </a:cxn>
              <a:cxn ang="0">
                <a:pos x="185" y="214"/>
              </a:cxn>
              <a:cxn ang="0">
                <a:pos x="222" y="0"/>
              </a:cxn>
            </a:cxnLst>
            <a:rect l="0" t="0" r="r" b="b"/>
            <a:pathLst>
              <a:path w="222" h="455">
                <a:moveTo>
                  <a:pt x="0" y="455"/>
                </a:moveTo>
                <a:cubicBezTo>
                  <a:pt x="64" y="434"/>
                  <a:pt x="46" y="413"/>
                  <a:pt x="92" y="381"/>
                </a:cubicBezTo>
                <a:cubicBezTo>
                  <a:pt x="113" y="322"/>
                  <a:pt x="157" y="270"/>
                  <a:pt x="185" y="214"/>
                </a:cubicBezTo>
                <a:cubicBezTo>
                  <a:pt x="219" y="146"/>
                  <a:pt x="222" y="75"/>
                  <a:pt x="222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4114800" y="2590800"/>
            <a:ext cx="152400" cy="1219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 flipH="1" flipV="1">
            <a:off x="4876800" y="2514600"/>
            <a:ext cx="76200" cy="1371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0" name="Oval 1037"/>
          <p:cNvSpPr>
            <a:spLocks noChangeArrowheads="1"/>
          </p:cNvSpPr>
          <p:nvPr/>
        </p:nvSpPr>
        <p:spPr bwMode="auto">
          <a:xfrm>
            <a:off x="381000" y="38100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1" name="Oval 1038"/>
          <p:cNvSpPr>
            <a:spLocks noChangeArrowheads="1"/>
          </p:cNvSpPr>
          <p:nvPr/>
        </p:nvSpPr>
        <p:spPr bwMode="auto">
          <a:xfrm>
            <a:off x="4343400" y="4953000"/>
            <a:ext cx="4572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Oval 1039"/>
          <p:cNvSpPr>
            <a:spLocks noChangeArrowheads="1"/>
          </p:cNvSpPr>
          <p:nvPr/>
        </p:nvSpPr>
        <p:spPr bwMode="auto">
          <a:xfrm>
            <a:off x="8153400" y="38862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3" name="Oval 1040"/>
          <p:cNvSpPr>
            <a:spLocks noChangeArrowheads="1"/>
          </p:cNvSpPr>
          <p:nvPr/>
        </p:nvSpPr>
        <p:spPr bwMode="auto">
          <a:xfrm>
            <a:off x="28956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7" name="Oval 1041"/>
          <p:cNvSpPr>
            <a:spLocks noChangeArrowheads="1"/>
          </p:cNvSpPr>
          <p:nvPr/>
        </p:nvSpPr>
        <p:spPr bwMode="auto">
          <a:xfrm>
            <a:off x="5943600" y="32004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8" name="Oval 1042"/>
          <p:cNvSpPr>
            <a:spLocks noChangeArrowheads="1"/>
          </p:cNvSpPr>
          <p:nvPr/>
        </p:nvSpPr>
        <p:spPr bwMode="auto">
          <a:xfrm>
            <a:off x="3886200" y="38862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9" name="Oval 1043"/>
          <p:cNvSpPr>
            <a:spLocks noChangeArrowheads="1"/>
          </p:cNvSpPr>
          <p:nvPr/>
        </p:nvSpPr>
        <p:spPr bwMode="auto">
          <a:xfrm>
            <a:off x="4800600" y="38862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0" name="Oval 1044"/>
          <p:cNvSpPr>
            <a:spLocks noChangeArrowheads="1"/>
          </p:cNvSpPr>
          <p:nvPr/>
        </p:nvSpPr>
        <p:spPr bwMode="auto">
          <a:xfrm>
            <a:off x="1828800" y="32004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1" name="Oval 1045"/>
          <p:cNvSpPr>
            <a:spLocks noChangeArrowheads="1"/>
          </p:cNvSpPr>
          <p:nvPr/>
        </p:nvSpPr>
        <p:spPr bwMode="auto">
          <a:xfrm>
            <a:off x="7010400" y="32004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2" name="Oval 1046"/>
          <p:cNvSpPr>
            <a:spLocks noChangeArrowheads="1"/>
          </p:cNvSpPr>
          <p:nvPr/>
        </p:nvSpPr>
        <p:spPr bwMode="auto">
          <a:xfrm>
            <a:off x="3657600" y="32004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3" name="Oval 1047"/>
          <p:cNvSpPr>
            <a:spLocks noChangeArrowheads="1"/>
          </p:cNvSpPr>
          <p:nvPr/>
        </p:nvSpPr>
        <p:spPr bwMode="auto">
          <a:xfrm>
            <a:off x="5029200" y="3276600"/>
            <a:ext cx="3810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H="1" flipV="1">
            <a:off x="8229600" y="30480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5" name="Line 31"/>
          <p:cNvSpPr>
            <a:spLocks noChangeShapeType="1"/>
          </p:cNvSpPr>
          <p:nvPr/>
        </p:nvSpPr>
        <p:spPr bwMode="auto">
          <a:xfrm flipH="1" flipV="1">
            <a:off x="7162800" y="2819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1981200" y="5257800"/>
            <a:ext cx="6172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NG out MIKE in….Sam and MIKE PLUG (BLITZ) A gap to their side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Defense ends attack c-gap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X  &amp; W in ICE coverage with #2 Receiver 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Call ~ </a:t>
            </a:r>
            <a:r>
              <a:rPr lang="en-US" sz="1600" dirty="0" smtClean="0"/>
              <a:t>62 PLUG ICE</a:t>
            </a:r>
            <a:endParaRPr lang="en-US" sz="1600" dirty="0"/>
          </a:p>
        </p:txBody>
      </p:sp>
    </p:spTree>
  </p:cSld>
  <p:clrMapOvr>
    <a:masterClrMapping/>
  </p:clrMapOvr>
  <p:transition advTm="6016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606</Words>
  <Application>Microsoft Office PowerPoint</Application>
  <PresentationFormat>On-screen Show (4:3)</PresentationFormat>
  <Paragraphs>143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JAWS –Goal line </vt:lpstr>
      <vt:lpstr>Progression for all Defensive positions </vt:lpstr>
      <vt:lpstr>DEFENSIVE PHILOSOPHY</vt:lpstr>
      <vt:lpstr> ADVICE FOR MY COACHES</vt:lpstr>
      <vt:lpstr>DEFENSIVE CALLING PROCEDURE</vt:lpstr>
      <vt:lpstr>JAWS 73 Switch</vt:lpstr>
      <vt:lpstr>JAWS 73 Switch vs I or PRO</vt:lpstr>
      <vt:lpstr>JAWS 73 Switch Vs Twins</vt:lpstr>
      <vt:lpstr> JAWS 62 PLUG Vs Spread </vt:lpstr>
      <vt:lpstr>JAWS 62 Gaps In</vt:lpstr>
      <vt:lpstr>    JAWS 54 Stack</vt:lpstr>
      <vt:lpstr>JAWS 54 Stack</vt:lpstr>
      <vt:lpstr>JAWS 54 Stack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User'</dc:creator>
  <cp:lastModifiedBy>User'</cp:lastModifiedBy>
  <cp:revision>35</cp:revision>
  <dcterms:created xsi:type="dcterms:W3CDTF">2013-02-13T17:12:45Z</dcterms:created>
  <dcterms:modified xsi:type="dcterms:W3CDTF">2013-02-14T01:23:02Z</dcterms:modified>
</cp:coreProperties>
</file>