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notesSlides/notesSlide15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56" r:id="rId2"/>
    <p:sldId id="257" r:id="rId3"/>
    <p:sldId id="326" r:id="rId4"/>
    <p:sldId id="267" r:id="rId5"/>
    <p:sldId id="268" r:id="rId6"/>
    <p:sldId id="269" r:id="rId7"/>
    <p:sldId id="328" r:id="rId8"/>
    <p:sldId id="329" r:id="rId9"/>
    <p:sldId id="330" r:id="rId10"/>
    <p:sldId id="331" r:id="rId11"/>
    <p:sldId id="332" r:id="rId12"/>
    <p:sldId id="334" r:id="rId13"/>
    <p:sldId id="333" r:id="rId14"/>
    <p:sldId id="416" r:id="rId15"/>
    <p:sldId id="417" r:id="rId16"/>
    <p:sldId id="378" r:id="rId17"/>
    <p:sldId id="337" r:id="rId18"/>
    <p:sldId id="338" r:id="rId19"/>
    <p:sldId id="335" r:id="rId20"/>
    <p:sldId id="336" r:id="rId21"/>
    <p:sldId id="386" r:id="rId22"/>
    <p:sldId id="380" r:id="rId23"/>
    <p:sldId id="379" r:id="rId24"/>
    <p:sldId id="339" r:id="rId25"/>
    <p:sldId id="381" r:id="rId26"/>
    <p:sldId id="382" r:id="rId27"/>
    <p:sldId id="383" r:id="rId28"/>
    <p:sldId id="384" r:id="rId29"/>
    <p:sldId id="385" r:id="rId30"/>
    <p:sldId id="387" r:id="rId31"/>
    <p:sldId id="388" r:id="rId32"/>
    <p:sldId id="415"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 id="377" r:id="rId75"/>
    <p:sldId id="341" r:id="rId76"/>
    <p:sldId id="343" r:id="rId77"/>
    <p:sldId id="344"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27" r:id="rId94"/>
    <p:sldId id="276" r:id="rId95"/>
    <p:sldId id="258" r:id="rId96"/>
    <p:sldId id="277" r:id="rId97"/>
    <p:sldId id="278" r:id="rId98"/>
    <p:sldId id="279" r:id="rId99"/>
    <p:sldId id="280" r:id="rId100"/>
    <p:sldId id="281" r:id="rId101"/>
    <p:sldId id="282" r:id="rId102"/>
    <p:sldId id="283" r:id="rId103"/>
    <p:sldId id="284" r:id="rId104"/>
    <p:sldId id="285" r:id="rId105"/>
    <p:sldId id="259" r:id="rId106"/>
    <p:sldId id="260" r:id="rId107"/>
    <p:sldId id="286" r:id="rId108"/>
    <p:sldId id="287" r:id="rId109"/>
    <p:sldId id="289" r:id="rId110"/>
    <p:sldId id="261" r:id="rId111"/>
    <p:sldId id="288" r:id="rId112"/>
    <p:sldId id="290" r:id="rId113"/>
    <p:sldId id="291" r:id="rId114"/>
    <p:sldId id="292" r:id="rId115"/>
    <p:sldId id="262" r:id="rId116"/>
    <p:sldId id="307" r:id="rId117"/>
    <p:sldId id="318" r:id="rId118"/>
    <p:sldId id="342" r:id="rId119"/>
    <p:sldId id="314" r:id="rId120"/>
    <p:sldId id="316" r:id="rId121"/>
    <p:sldId id="310" r:id="rId122"/>
    <p:sldId id="302" r:id="rId123"/>
    <p:sldId id="303" r:id="rId124"/>
    <p:sldId id="304" r:id="rId125"/>
    <p:sldId id="305" r:id="rId126"/>
    <p:sldId id="306" r:id="rId127"/>
    <p:sldId id="325" r:id="rId128"/>
    <p:sldId id="263" r:id="rId129"/>
    <p:sldId id="294" r:id="rId130"/>
    <p:sldId id="295" r:id="rId131"/>
    <p:sldId id="296" r:id="rId132"/>
    <p:sldId id="297" r:id="rId133"/>
    <p:sldId id="298" r:id="rId134"/>
    <p:sldId id="309" r:id="rId135"/>
    <p:sldId id="311" r:id="rId136"/>
    <p:sldId id="312" r:id="rId137"/>
    <p:sldId id="265" r:id="rId138"/>
    <p:sldId id="323" r:id="rId139"/>
    <p:sldId id="317" r:id="rId140"/>
    <p:sldId id="266" r:id="rId141"/>
    <p:sldId id="340" r:id="rId142"/>
    <p:sldId id="301" r:id="rId143"/>
    <p:sldId id="300" r:id="rId144"/>
    <p:sldId id="299" r:id="rId145"/>
    <p:sldId id="264" r:id="rId146"/>
    <p:sldId id="308" r:id="rId147"/>
    <p:sldId id="315" r:id="rId148"/>
    <p:sldId id="319" r:id="rId149"/>
    <p:sldId id="320" r:id="rId150"/>
    <p:sldId id="321" r:id="rId151"/>
    <p:sldId id="322" r:id="rId152"/>
    <p:sldId id="324"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4"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E5339A-2E4D-4E09-AADA-579B643C9D04}" type="datetimeFigureOut">
              <a:rPr lang="en-US" smtClean="0"/>
              <a:pPr/>
              <a:t>2/23/2013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665F2-5F68-4F88-B090-BD0EEE19FC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115</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116</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117</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118</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120</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121</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122</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123</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124</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125</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126</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127</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128</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13</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130</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131</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132</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133</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134</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135</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136</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137</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138</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14</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140</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141</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142</a:t>
            </a:fld>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143</a:t>
            </a:fld>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144</a:t>
            </a:fld>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145</a:t>
            </a:fld>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146</a:t>
            </a:fld>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147</a:t>
            </a:fld>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148</a:t>
            </a:fld>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149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15</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150</a:t>
            </a:fld>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151</a:t>
            </a:fld>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152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p:spPr>
        <p:txBody>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fld id="{876A1110-482F-4176-8F3F-0E729AA52C20}" type="slidenum">
              <a:rPr lang="en-US" sz="1200" smtClean="0"/>
              <a:pPr/>
              <a:t>21</a:t>
            </a:fld>
            <a:endParaRPr lang="en-US" sz="1200" smtClean="0"/>
          </a:p>
        </p:txBody>
      </p:sp>
      <p:sp>
        <p:nvSpPr>
          <p:cNvPr id="423939" name="Rectangle 2"/>
          <p:cNvSpPr>
            <a:spLocks noGrp="1" noRot="1" noChangeAspect="1" noChangeArrowheads="1" noTextEdit="1"/>
          </p:cNvSpPr>
          <p:nvPr>
            <p:ph type="sldImg"/>
          </p:nvPr>
        </p:nvSpPr>
        <p:spPr>
          <a:ln/>
        </p:spPr>
      </p:sp>
      <p:sp>
        <p:nvSpPr>
          <p:cNvPr id="4239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0360D1-A6FB-4880-9348-33D52703FC7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0360D1-A6FB-4880-9348-33D52703FC7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0360D1-A6FB-4880-9348-33D52703FC7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0360D1-A6FB-4880-9348-33D52703FC71}"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noFill/>
        </p:spPr>
        <p:txBody>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fld id="{E83CDD39-2ED0-4C65-965F-DE405561EBAE}" type="slidenum">
              <a:rPr lang="en-US" sz="1200" smtClean="0"/>
              <a:pPr/>
              <a:t>78</a:t>
            </a:fld>
            <a:endParaRPr lang="en-US" sz="1200" smtClean="0"/>
          </a:p>
        </p:txBody>
      </p:sp>
      <p:sp>
        <p:nvSpPr>
          <p:cNvPr id="424963" name="Rectangle 1026"/>
          <p:cNvSpPr>
            <a:spLocks noGrp="1" noRot="1" noChangeAspect="1" noChangeArrowheads="1" noTextEdit="1"/>
          </p:cNvSpPr>
          <p:nvPr>
            <p:ph type="sldImg"/>
          </p:nvPr>
        </p:nvSpPr>
        <p:spPr>
          <a:solidFill>
            <a:srgbClr val="FFFFFF"/>
          </a:solidFill>
          <a:ln/>
        </p:spPr>
      </p:sp>
      <p:sp>
        <p:nvSpPr>
          <p:cNvPr id="424964" name="Rectangle 1027"/>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p:spPr>
        <p:txBody>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fld id="{E9E97E3D-4926-4FE6-93F2-EC14A61C3769}" type="slidenum">
              <a:rPr lang="en-US" sz="1200" smtClean="0"/>
              <a:pPr/>
              <a:t>79</a:t>
            </a:fld>
            <a:endParaRPr lang="en-US" sz="1200" smtClean="0"/>
          </a:p>
        </p:txBody>
      </p:sp>
      <p:sp>
        <p:nvSpPr>
          <p:cNvPr id="425987" name="Rectangle 1026"/>
          <p:cNvSpPr>
            <a:spLocks noGrp="1" noRot="1" noChangeAspect="1" noChangeArrowheads="1" noTextEdit="1"/>
          </p:cNvSpPr>
          <p:nvPr>
            <p:ph type="sldImg"/>
          </p:nvPr>
        </p:nvSpPr>
        <p:spPr>
          <a:solidFill>
            <a:srgbClr val="FFFFFF"/>
          </a:solidFill>
          <a:ln/>
        </p:spPr>
      </p:sp>
      <p:sp>
        <p:nvSpPr>
          <p:cNvPr id="425988" name="Rectangle 1027"/>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fld id="{229912EE-915C-46D1-9A4A-5DF49C7C696B}" type="slidenum">
              <a:rPr lang="en-US" sz="1200" smtClean="0"/>
              <a:pPr/>
              <a:t>80</a:t>
            </a:fld>
            <a:endParaRPr lang="en-US" sz="1200" smtClean="0"/>
          </a:p>
        </p:txBody>
      </p:sp>
      <p:sp>
        <p:nvSpPr>
          <p:cNvPr id="427011" name="Rectangle 1026"/>
          <p:cNvSpPr>
            <a:spLocks noGrp="1" noRot="1" noChangeAspect="1" noChangeArrowheads="1" noTextEdit="1"/>
          </p:cNvSpPr>
          <p:nvPr>
            <p:ph type="sldImg"/>
          </p:nvPr>
        </p:nvSpPr>
        <p:spPr>
          <a:solidFill>
            <a:srgbClr val="FFFFFF"/>
          </a:solidFill>
          <a:ln/>
        </p:spPr>
      </p:sp>
      <p:sp>
        <p:nvSpPr>
          <p:cNvPr id="427012" name="Rectangle 1027"/>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2CDB6B-BD5A-460C-BFCC-84D3B0F02B7F}"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1665F2-5F68-4F88-B090-BD0EEE19FC68}"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D50897-E965-49B3-8916-E0D907C4D6DB}"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270399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50897-E965-49B3-8916-E0D907C4D6DB}"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250449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50897-E965-49B3-8916-E0D907C4D6DB}"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401341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7FA02-EC98-4489-85B0-5717D74564FF}" type="slidenum">
              <a:rPr lang="en-US"/>
              <a:pPr>
                <a:defRPr/>
              </a:pPr>
              <a:t>‹#›</a:t>
            </a:fld>
            <a:endParaRPr lang="en-US"/>
          </a:p>
        </p:txBody>
      </p:sp>
    </p:spTree>
    <p:extLst>
      <p:ext uri="{BB962C8B-B14F-4D97-AF65-F5344CB8AC3E}">
        <p14:creationId xmlns:p14="http://schemas.microsoft.com/office/powerpoint/2010/main" xmlns="" val="24081735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79FC3-02AD-409F-B5A2-AA402A46637A}" type="slidenum">
              <a:rPr lang="en-US"/>
              <a:pPr>
                <a:defRPr/>
              </a:pPr>
              <a:t>‹#›</a:t>
            </a:fld>
            <a:endParaRPr lang="en-US"/>
          </a:p>
        </p:txBody>
      </p:sp>
    </p:spTree>
    <p:extLst>
      <p:ext uri="{BB962C8B-B14F-4D97-AF65-F5344CB8AC3E}">
        <p14:creationId xmlns:p14="http://schemas.microsoft.com/office/powerpoint/2010/main" xmlns="" val="16707297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50897-E965-49B3-8916-E0D907C4D6DB}"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29029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50897-E965-49B3-8916-E0D907C4D6DB}" type="datetimeFigureOut">
              <a:rPr lang="en-US" smtClean="0"/>
              <a:pPr/>
              <a:t>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7698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D50897-E965-49B3-8916-E0D907C4D6DB}"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6823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D50897-E965-49B3-8916-E0D907C4D6DB}" type="datetimeFigureOut">
              <a:rPr lang="en-US" smtClean="0"/>
              <a:pPr/>
              <a:t>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341158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D50897-E965-49B3-8916-E0D907C4D6DB}" type="datetimeFigureOut">
              <a:rPr lang="en-US" smtClean="0"/>
              <a:pPr/>
              <a:t>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236289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50897-E965-49B3-8916-E0D907C4D6DB}" type="datetimeFigureOut">
              <a:rPr lang="en-US" smtClean="0"/>
              <a:pPr/>
              <a:t>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44999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50897-E965-49B3-8916-E0D907C4D6DB}"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132080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50897-E965-49B3-8916-E0D907C4D6DB}" type="datetimeFigureOut">
              <a:rPr lang="en-US" smtClean="0"/>
              <a:pPr/>
              <a:t>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8719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50897-E965-49B3-8916-E0D907C4D6DB}" type="datetimeFigureOut">
              <a:rPr lang="en-US" smtClean="0"/>
              <a:pPr/>
              <a:t>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653E7-2589-480B-8636-F62E29A8825E}" type="slidenum">
              <a:rPr lang="en-US" smtClean="0"/>
              <a:pPr/>
              <a:t>‹#›</a:t>
            </a:fld>
            <a:endParaRPr lang="en-US"/>
          </a:p>
        </p:txBody>
      </p:sp>
    </p:spTree>
    <p:extLst>
      <p:ext uri="{BB962C8B-B14F-4D97-AF65-F5344CB8AC3E}">
        <p14:creationId xmlns="" xmlns:p14="http://schemas.microsoft.com/office/powerpoint/2010/main" val="3004309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10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10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10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10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105.xml.rels><?xml version="1.0" encoding="UTF-8" standalone="yes"?>
<Relationships xmlns="http://schemas.openxmlformats.org/package/2006/relationships"><Relationship Id="rId8" Type="http://schemas.openxmlformats.org/officeDocument/2006/relationships/slide" Target="slide137.xml"/><Relationship Id="rId3" Type="http://schemas.openxmlformats.org/officeDocument/2006/relationships/slide" Target="slide106.xml"/><Relationship Id="rId7" Type="http://schemas.openxmlformats.org/officeDocument/2006/relationships/slide" Target="slide145.xm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slide" Target="slide128.xml"/><Relationship Id="rId11" Type="http://schemas.openxmlformats.org/officeDocument/2006/relationships/slide" Target="slide2.xml"/><Relationship Id="rId5" Type="http://schemas.openxmlformats.org/officeDocument/2006/relationships/slide" Target="slide122.xml"/><Relationship Id="rId10" Type="http://schemas.openxmlformats.org/officeDocument/2006/relationships/slide" Target="slide115.xml"/><Relationship Id="rId4" Type="http://schemas.openxmlformats.org/officeDocument/2006/relationships/slide" Target="slide110.xml"/><Relationship Id="rId9" Type="http://schemas.openxmlformats.org/officeDocument/2006/relationships/slide" Target="slide140.xml"/></Relationships>
</file>

<file path=ppt/slides/_rels/slide106.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slide" Target="slide107.xml"/><Relationship Id="rId4" Type="http://schemas.openxmlformats.org/officeDocument/2006/relationships/slide" Target="slide109.xml"/></Relationships>
</file>

<file path=ppt/slides/_rels/slide10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slide" Target="slide106.xml"/></Relationships>
</file>

<file path=ppt/slides/_rels/slide10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8.xml"/><Relationship Id="rId1" Type="http://schemas.openxmlformats.org/officeDocument/2006/relationships/slideLayout" Target="../slideLayouts/slideLayout7.xml"/><Relationship Id="rId4" Type="http://schemas.openxmlformats.org/officeDocument/2006/relationships/slide" Target="slide106.xml"/></Relationships>
</file>

<file path=ppt/slides/_rels/slide10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slide" Target="slide10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notesSlide" Target="../notesSlides/notesSlide110.xml"/><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slide" Target="slide112.xml"/><Relationship Id="rId4" Type="http://schemas.openxmlformats.org/officeDocument/2006/relationships/slide" Target="slide113.xml"/></Relationships>
</file>

<file path=ppt/slides/_rels/slide1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1.xml"/><Relationship Id="rId1" Type="http://schemas.openxmlformats.org/officeDocument/2006/relationships/slideLayout" Target="../slideLayouts/slideLayout7.xml"/><Relationship Id="rId4" Type="http://schemas.openxmlformats.org/officeDocument/2006/relationships/slide" Target="slide110.xml"/></Relationships>
</file>

<file path=ppt/slides/_rels/slide1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2.xml"/><Relationship Id="rId1" Type="http://schemas.openxmlformats.org/officeDocument/2006/relationships/slideLayout" Target="../slideLayouts/slideLayout7.xml"/><Relationship Id="rId4" Type="http://schemas.openxmlformats.org/officeDocument/2006/relationships/slide" Target="slide110.xml"/></Relationships>
</file>

<file path=ppt/slides/_rels/slide1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3.xml"/><Relationship Id="rId1" Type="http://schemas.openxmlformats.org/officeDocument/2006/relationships/slideLayout" Target="../slideLayouts/slideLayout7.xml"/><Relationship Id="rId4" Type="http://schemas.openxmlformats.org/officeDocument/2006/relationships/slide" Target="slide110.xml"/></Relationships>
</file>

<file path=ppt/slides/_rels/slide1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116.xml"/><Relationship Id="rId7" Type="http://schemas.openxmlformats.org/officeDocument/2006/relationships/slide" Target="slide120.xml"/><Relationship Id="rId2" Type="http://schemas.openxmlformats.org/officeDocument/2006/relationships/notesSlide" Target="../notesSlides/notesSlide115.xml"/><Relationship Id="rId1" Type="http://schemas.openxmlformats.org/officeDocument/2006/relationships/slideLayout" Target="../slideLayouts/slideLayout2.xml"/><Relationship Id="rId6" Type="http://schemas.openxmlformats.org/officeDocument/2006/relationships/slide" Target="slide121.xml"/><Relationship Id="rId5" Type="http://schemas.openxmlformats.org/officeDocument/2006/relationships/slide" Target="slide117.xml"/><Relationship Id="rId4" Type="http://schemas.openxmlformats.org/officeDocument/2006/relationships/slide" Target="slide119.xml"/></Relationships>
</file>

<file path=ppt/slides/_rels/slide1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6.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18.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118.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9.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0.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22.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123.xml"/><Relationship Id="rId7" Type="http://schemas.openxmlformats.org/officeDocument/2006/relationships/slide" Target="slide127.xml"/><Relationship Id="rId2" Type="http://schemas.openxmlformats.org/officeDocument/2006/relationships/notesSlide" Target="../notesSlides/notesSlide122.xml"/><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24.xml"/></Relationships>
</file>

<file path=ppt/slides/_rels/slide1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3.xml"/><Relationship Id="rId1" Type="http://schemas.openxmlformats.org/officeDocument/2006/relationships/slideLayout" Target="../slideLayouts/slideLayout7.xml"/><Relationship Id="rId4" Type="http://schemas.openxmlformats.org/officeDocument/2006/relationships/slide" Target="slide122.xml"/></Relationships>
</file>

<file path=ppt/slides/_rels/slide1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4.xml"/><Relationship Id="rId1" Type="http://schemas.openxmlformats.org/officeDocument/2006/relationships/slideLayout" Target="../slideLayouts/slideLayout7.xml"/><Relationship Id="rId4" Type="http://schemas.openxmlformats.org/officeDocument/2006/relationships/slide" Target="slide122.xml"/></Relationships>
</file>

<file path=ppt/slides/_rels/slide1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5.xml"/><Relationship Id="rId1" Type="http://schemas.openxmlformats.org/officeDocument/2006/relationships/slideLayout" Target="../slideLayouts/slideLayout7.xml"/><Relationship Id="rId4" Type="http://schemas.openxmlformats.org/officeDocument/2006/relationships/slide" Target="slide122.xml"/></Relationships>
</file>

<file path=ppt/slides/_rels/slide1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6.xml"/><Relationship Id="rId1" Type="http://schemas.openxmlformats.org/officeDocument/2006/relationships/slideLayout" Target="../slideLayouts/slideLayout7.xml"/><Relationship Id="rId4" Type="http://schemas.openxmlformats.org/officeDocument/2006/relationships/slide" Target="slide122.xml"/></Relationships>
</file>

<file path=ppt/slides/_rels/slide1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7.xml"/><Relationship Id="rId1" Type="http://schemas.openxmlformats.org/officeDocument/2006/relationships/slideLayout" Target="../slideLayouts/slideLayout7.xml"/><Relationship Id="rId4" Type="http://schemas.openxmlformats.org/officeDocument/2006/relationships/slide" Target="slide122.xml"/></Relationships>
</file>

<file path=ppt/slides/_rels/slide128.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152.xml"/><Relationship Id="rId7" Type="http://schemas.openxmlformats.org/officeDocument/2006/relationships/slide" Target="slide133.xm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slide" Target="slide130.xml"/><Relationship Id="rId5" Type="http://schemas.openxmlformats.org/officeDocument/2006/relationships/slide" Target="slide136.xml"/><Relationship Id="rId4" Type="http://schemas.openxmlformats.org/officeDocument/2006/relationships/slide" Target="slide129.xml"/></Relationships>
</file>

<file path=ppt/slides/_rels/slide1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9.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0.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31.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2.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33.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4.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35.xml"/><Relationship Id="rId1" Type="http://schemas.openxmlformats.org/officeDocument/2006/relationships/slideLayout" Target="../slideLayouts/slideLayout7.xml"/><Relationship Id="rId5" Type="http://schemas.openxmlformats.org/officeDocument/2006/relationships/slide" Target="slide136.xml"/><Relationship Id="rId4" Type="http://schemas.openxmlformats.org/officeDocument/2006/relationships/slide" Target="slide128.xml"/></Relationships>
</file>

<file path=ppt/slides/_rels/slide1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36.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37.xml.rels><?xml version="1.0" encoding="UTF-8" standalone="yes"?>
<Relationships xmlns="http://schemas.openxmlformats.org/package/2006/relationships"><Relationship Id="rId3" Type="http://schemas.openxmlformats.org/officeDocument/2006/relationships/slide" Target="slide138.xml"/><Relationship Id="rId2" Type="http://schemas.openxmlformats.org/officeDocument/2006/relationships/notesSlide" Target="../notesSlides/notesSlide137.xml"/><Relationship Id="rId1" Type="http://schemas.openxmlformats.org/officeDocument/2006/relationships/slideLayout" Target="../slideLayouts/slideLayout2.xml"/><Relationship Id="rId5" Type="http://schemas.openxmlformats.org/officeDocument/2006/relationships/slide" Target="slide105.xml"/><Relationship Id="rId4" Type="http://schemas.openxmlformats.org/officeDocument/2006/relationships/slide" Target="slide139.xml"/></Relationships>
</file>

<file path=ppt/slides/_rels/slide1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39.xml"/><Relationship Id="rId1" Type="http://schemas.openxmlformats.org/officeDocument/2006/relationships/slideLayout" Target="../slideLayouts/slideLayout7.xml"/><Relationship Id="rId4" Type="http://schemas.openxmlformats.org/officeDocument/2006/relationships/slide" Target="slide1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140.xml"/><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slide" Target="slide142.xml"/><Relationship Id="rId4" Type="http://schemas.openxmlformats.org/officeDocument/2006/relationships/slide" Target="slide14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42.xml"/><Relationship Id="rId1" Type="http://schemas.openxmlformats.org/officeDocument/2006/relationships/slideLayout" Target="../slideLayouts/slideLayout7.xml"/><Relationship Id="rId4" Type="http://schemas.openxmlformats.org/officeDocument/2006/relationships/slide" Target="slide140.xml"/></Relationships>
</file>

<file path=ppt/slides/_rels/slide14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43.xml"/><Relationship Id="rId1" Type="http://schemas.openxmlformats.org/officeDocument/2006/relationships/slideLayout" Target="../slideLayouts/slideLayout7.xml"/><Relationship Id="rId4" Type="http://schemas.openxmlformats.org/officeDocument/2006/relationships/slide" Target="slide140.xml"/></Relationships>
</file>

<file path=ppt/slides/_rels/slide14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44.xml"/><Relationship Id="rId1" Type="http://schemas.openxmlformats.org/officeDocument/2006/relationships/slideLayout" Target="../slideLayouts/slideLayout7.xml"/><Relationship Id="rId4" Type="http://schemas.openxmlformats.org/officeDocument/2006/relationships/slide" Target="slide140.xml"/></Relationships>
</file>

<file path=ppt/slides/_rels/slide145.xml.rels><?xml version="1.0" encoding="UTF-8" standalone="yes"?>
<Relationships xmlns="http://schemas.openxmlformats.org/package/2006/relationships"><Relationship Id="rId8" Type="http://schemas.openxmlformats.org/officeDocument/2006/relationships/slide" Target="slide148.xml"/><Relationship Id="rId3" Type="http://schemas.openxmlformats.org/officeDocument/2006/relationships/slide" Target="slide146.xml"/><Relationship Id="rId7" Type="http://schemas.openxmlformats.org/officeDocument/2006/relationships/slide" Target="slide131.xml"/><Relationship Id="rId2" Type="http://schemas.openxmlformats.org/officeDocument/2006/relationships/notesSlide" Target="../notesSlides/notesSlide145.xml"/><Relationship Id="rId1" Type="http://schemas.openxmlformats.org/officeDocument/2006/relationships/slideLayout" Target="../slideLayouts/slideLayout2.xml"/><Relationship Id="rId6" Type="http://schemas.openxmlformats.org/officeDocument/2006/relationships/slide" Target="slide132.xml"/><Relationship Id="rId5" Type="http://schemas.openxmlformats.org/officeDocument/2006/relationships/slide" Target="slide147.xml"/><Relationship Id="rId4" Type="http://schemas.openxmlformats.org/officeDocument/2006/relationships/slide" Target="slide151.xml"/><Relationship Id="rId9" Type="http://schemas.openxmlformats.org/officeDocument/2006/relationships/slide" Target="slide105.xml"/></Relationships>
</file>

<file path=ppt/slides/_rels/slide14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46.xml"/><Relationship Id="rId1" Type="http://schemas.openxmlformats.org/officeDocument/2006/relationships/slideLayout" Target="../slideLayouts/slideLayout7.xml"/><Relationship Id="rId5" Type="http://schemas.openxmlformats.org/officeDocument/2006/relationships/slide" Target="slide134.xml"/><Relationship Id="rId4" Type="http://schemas.openxmlformats.org/officeDocument/2006/relationships/slide" Target="slide145.xml"/></Relationships>
</file>

<file path=ppt/slides/_rels/slide14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47.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4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48.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4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49.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50.xml"/><Relationship Id="rId1" Type="http://schemas.openxmlformats.org/officeDocument/2006/relationships/slideLayout" Target="../slideLayouts/slideLayout7.xml"/><Relationship Id="rId4" Type="http://schemas.openxmlformats.org/officeDocument/2006/relationships/slide" Target="slide128.xml"/></Relationships>
</file>

<file path=ppt/slides/_rels/slide15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51.xml"/><Relationship Id="rId1" Type="http://schemas.openxmlformats.org/officeDocument/2006/relationships/slideLayout" Target="../slideLayouts/slideLayout7.xml"/><Relationship Id="rId4" Type="http://schemas.openxmlformats.org/officeDocument/2006/relationships/slide" Target="slide145.xml"/></Relationships>
</file>

<file path=ppt/slides/_rels/slide15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8.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41.xml.rels><?xml version="1.0" encoding="UTF-8" standalone="yes"?>
<Relationships xmlns="http://schemas.openxmlformats.org/package/2006/relationships"><Relationship Id="rId8" Type="http://schemas.openxmlformats.org/officeDocument/2006/relationships/audio" Target="../media/audio7.wav"/><Relationship Id="rId3" Type="http://schemas.openxmlformats.org/officeDocument/2006/relationships/audio" Target="../media/audio2.wav"/><Relationship Id="rId7" Type="http://schemas.openxmlformats.org/officeDocument/2006/relationships/audio" Target="../media/audio4.wav"/><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audio" Target="../media/audio6.wav"/><Relationship Id="rId5" Type="http://schemas.openxmlformats.org/officeDocument/2006/relationships/audio" Target="../media/audio5.wav"/><Relationship Id="rId4" Type="http://schemas.openxmlformats.org/officeDocument/2006/relationships/audio" Target="../media/audio3.wav"/></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slide" Target="slide104.xml"/><Relationship Id="rId3" Type="http://schemas.openxmlformats.org/officeDocument/2006/relationships/slide" Target="slide96.xml"/><Relationship Id="rId7" Type="http://schemas.openxmlformats.org/officeDocument/2006/relationships/slide" Target="slide99.xml"/><Relationship Id="rId12" Type="http://schemas.openxmlformats.org/officeDocument/2006/relationships/slide" Target="slide2.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slide" Target="slide98.xml"/><Relationship Id="rId11" Type="http://schemas.openxmlformats.org/officeDocument/2006/relationships/slide" Target="slide103.xml"/><Relationship Id="rId5" Type="http://schemas.openxmlformats.org/officeDocument/2006/relationships/slide" Target="slide100.xml"/><Relationship Id="rId10" Type="http://schemas.openxmlformats.org/officeDocument/2006/relationships/slide" Target="slide102.xml"/><Relationship Id="rId4" Type="http://schemas.openxmlformats.org/officeDocument/2006/relationships/slide" Target="slide101.xml"/><Relationship Id="rId9" Type="http://schemas.openxmlformats.org/officeDocument/2006/relationships/slide" Target="slide97.xml"/></Relationships>
</file>

<file path=ppt/slides/_rels/slide9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9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9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slide" Target="slide95.xml"/></Relationships>
</file>

<file path=ppt/slides/_rels/slide9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slide" Target="slide9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Shark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Offense</a:t>
            </a:r>
            <a:b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dirty="0"/>
          </a:p>
        </p:txBody>
      </p:sp>
      <p:sp>
        <p:nvSpPr>
          <p:cNvPr id="3" name="Subtitle 2"/>
          <p:cNvSpPr>
            <a:spLocks noGrp="1"/>
          </p:cNvSpPr>
          <p:nvPr>
            <p:ph type="subTitle" idx="1"/>
          </p:nvPr>
        </p:nvSpPr>
        <p:spPr>
          <a:xfrm>
            <a:off x="1295400" y="5791200"/>
            <a:ext cx="6400800" cy="1752600"/>
          </a:xfrm>
        </p:spPr>
        <p:txBody>
          <a:bodyPr>
            <a:normAutofit/>
          </a:bodyPr>
          <a:lstStyle/>
          <a:p>
            <a:r>
              <a:rPr lang="en-US" sz="6600" dirty="0" smtClean="0">
                <a:solidFill>
                  <a:schemeClr val="tx1"/>
                </a:solidFill>
              </a:rPr>
              <a:t>2013</a:t>
            </a:r>
            <a:endParaRPr lang="en-US" sz="6600" dirty="0">
              <a:solidFill>
                <a:schemeClr val="tx1"/>
              </a:solidFill>
            </a:endParaRPr>
          </a:p>
        </p:txBody>
      </p:sp>
    </p:spTree>
    <p:extLst>
      <p:ext uri="{BB962C8B-B14F-4D97-AF65-F5344CB8AC3E}">
        <p14:creationId xmlns="" xmlns:p14="http://schemas.microsoft.com/office/powerpoint/2010/main" val="234359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762000" y="1295400"/>
            <a:ext cx="77724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 typeface="Wingdings" charset="2"/>
              <a:buChar char="Ø"/>
            </a:pPr>
            <a:r>
              <a:rPr lang="en-US" sz="2000" b="0"/>
              <a:t>First Word = Formation and backfield (with any special adjustments) </a:t>
            </a:r>
          </a:p>
          <a:p>
            <a:pPr marL="342900" indent="-342900" eaLnBrk="1" hangingPunct="1">
              <a:spcBef>
                <a:spcPct val="20000"/>
              </a:spcBef>
              <a:buFont typeface="Wingdings" charset="2"/>
              <a:buChar char="Ø"/>
            </a:pPr>
            <a:r>
              <a:rPr lang="en-US" sz="2000" b="0"/>
              <a:t>Second Word = Motion</a:t>
            </a:r>
          </a:p>
          <a:p>
            <a:pPr marL="342900" indent="-342900" eaLnBrk="1" hangingPunct="1">
              <a:spcBef>
                <a:spcPct val="20000"/>
              </a:spcBef>
              <a:buFont typeface="Wingdings" charset="2"/>
              <a:buChar char="Ø"/>
            </a:pPr>
            <a:r>
              <a:rPr lang="en-US" sz="2000" b="0"/>
              <a:t>Third Word = 2 Digits</a:t>
            </a:r>
          </a:p>
          <a:p>
            <a:pPr marL="742950" lvl="1" indent="-285750" eaLnBrk="1" hangingPunct="1">
              <a:spcBef>
                <a:spcPct val="20000"/>
              </a:spcBef>
              <a:buFont typeface="Wingdings" charset="2"/>
              <a:buChar char="Ø"/>
            </a:pPr>
            <a:r>
              <a:rPr lang="en-US" sz="2000" b="0"/>
              <a:t>First Digit tells the series of the play</a:t>
            </a:r>
          </a:p>
          <a:p>
            <a:pPr marL="742950" lvl="1" indent="-285750" eaLnBrk="1" hangingPunct="1">
              <a:spcBef>
                <a:spcPct val="20000"/>
              </a:spcBef>
              <a:buFont typeface="Wingdings" charset="2"/>
              <a:buChar char="Ø"/>
            </a:pPr>
            <a:r>
              <a:rPr lang="en-US" sz="2000" b="0"/>
              <a:t>Second Digit tells the hole the play is going and the play itself</a:t>
            </a:r>
          </a:p>
          <a:p>
            <a:pPr marL="342900" indent="-342900" eaLnBrk="1" hangingPunct="1">
              <a:spcBef>
                <a:spcPct val="20000"/>
              </a:spcBef>
              <a:buFont typeface="Wingdings" charset="2"/>
              <a:buChar char="Ø"/>
            </a:pPr>
            <a:r>
              <a:rPr lang="en-US" sz="2000" b="0"/>
              <a:t>Fourth Word = tells you the play as well as the blocking rules and the direction the play is being run</a:t>
            </a:r>
          </a:p>
          <a:p>
            <a:pPr marL="342900" indent="-342900" eaLnBrk="1" hangingPunct="1">
              <a:spcBef>
                <a:spcPct val="20000"/>
              </a:spcBef>
              <a:buFont typeface="Wingdings" charset="2"/>
              <a:buChar char="Ø"/>
            </a:pPr>
            <a:r>
              <a:rPr lang="en-US" sz="2000"/>
              <a:t>EXAMPLE</a:t>
            </a:r>
          </a:p>
          <a:p>
            <a:pPr marL="342900" indent="-342900" eaLnBrk="1" hangingPunct="1">
              <a:spcBef>
                <a:spcPct val="20000"/>
              </a:spcBef>
              <a:buFont typeface="Wingdings" charset="2"/>
              <a:buNone/>
            </a:pPr>
            <a:r>
              <a:rPr lang="en-US" sz="2000" b="0"/>
              <a:t>		   </a:t>
            </a:r>
            <a:r>
              <a:rPr lang="en-US" sz="2000"/>
              <a:t>Pro Right Eye-- Zip -- 34 -- Zone Right</a:t>
            </a:r>
          </a:p>
        </p:txBody>
      </p:sp>
      <p:sp>
        <p:nvSpPr>
          <p:cNvPr id="18435" name="Line 4"/>
          <p:cNvSpPr>
            <a:spLocks noChangeShapeType="1"/>
          </p:cNvSpPr>
          <p:nvPr/>
        </p:nvSpPr>
        <p:spPr bwMode="auto">
          <a:xfrm flipH="1">
            <a:off x="3733800" y="4572000"/>
            <a:ext cx="533400"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Text Box 5"/>
          <p:cNvSpPr txBox="1">
            <a:spLocks noChangeArrowheads="1"/>
          </p:cNvSpPr>
          <p:nvPr/>
        </p:nvSpPr>
        <p:spPr bwMode="auto">
          <a:xfrm>
            <a:off x="3352800" y="5562600"/>
            <a:ext cx="703263"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400">
                <a:latin typeface="Times New Roman" charset="0"/>
              </a:rPr>
              <a:t>2 Back</a:t>
            </a:r>
          </a:p>
          <a:p>
            <a:pPr eaLnBrk="1" hangingPunct="1"/>
            <a:r>
              <a:rPr lang="en-US" sz="1400">
                <a:latin typeface="Times New Roman" charset="0"/>
              </a:rPr>
              <a:t>run</a:t>
            </a:r>
          </a:p>
          <a:p>
            <a:pPr eaLnBrk="1" hangingPunct="1"/>
            <a:r>
              <a:rPr lang="en-US" sz="1400">
                <a:latin typeface="Times New Roman" charset="0"/>
              </a:rPr>
              <a:t>series </a:t>
            </a:r>
          </a:p>
        </p:txBody>
      </p:sp>
      <p:sp>
        <p:nvSpPr>
          <p:cNvPr id="18437" name="Line 6"/>
          <p:cNvSpPr>
            <a:spLocks noChangeShapeType="1"/>
          </p:cNvSpPr>
          <p:nvPr/>
        </p:nvSpPr>
        <p:spPr bwMode="auto">
          <a:xfrm>
            <a:off x="4495800" y="4572000"/>
            <a:ext cx="152400"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Text Box 7"/>
          <p:cNvSpPr txBox="1">
            <a:spLocks noChangeArrowheads="1"/>
          </p:cNvSpPr>
          <p:nvPr/>
        </p:nvSpPr>
        <p:spPr bwMode="auto">
          <a:xfrm>
            <a:off x="4191000" y="5486400"/>
            <a:ext cx="12255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400">
                <a:latin typeface="Times New Roman" charset="0"/>
              </a:rPr>
              <a:t>The ball is </a:t>
            </a:r>
          </a:p>
          <a:p>
            <a:pPr eaLnBrk="1" hangingPunct="1"/>
            <a:r>
              <a:rPr lang="en-US" sz="1400">
                <a:latin typeface="Times New Roman" charset="0"/>
              </a:rPr>
              <a:t>going to the 4</a:t>
            </a:r>
          </a:p>
          <a:p>
            <a:pPr eaLnBrk="1" hangingPunct="1"/>
            <a:r>
              <a:rPr lang="en-US" sz="1400">
                <a:latin typeface="Times New Roman" charset="0"/>
              </a:rPr>
              <a:t>hole and is an</a:t>
            </a:r>
          </a:p>
          <a:p>
            <a:pPr eaLnBrk="1" hangingPunct="1"/>
            <a:r>
              <a:rPr lang="en-US" sz="1400">
                <a:latin typeface="Times New Roman" charset="0"/>
              </a:rPr>
              <a:t>Zone </a:t>
            </a:r>
          </a:p>
        </p:txBody>
      </p:sp>
      <p:sp>
        <p:nvSpPr>
          <p:cNvPr id="18439" name="Line 8"/>
          <p:cNvSpPr>
            <a:spLocks noChangeShapeType="1"/>
          </p:cNvSpPr>
          <p:nvPr/>
        </p:nvSpPr>
        <p:spPr bwMode="auto">
          <a:xfrm>
            <a:off x="5410200" y="4572000"/>
            <a:ext cx="1143000"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9"/>
          <p:cNvSpPr>
            <a:spLocks noChangeShapeType="1"/>
          </p:cNvSpPr>
          <p:nvPr/>
        </p:nvSpPr>
        <p:spPr bwMode="auto">
          <a:xfrm flipH="1">
            <a:off x="2286000" y="4572000"/>
            <a:ext cx="609600" cy="914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0"/>
          <p:cNvSpPr>
            <a:spLocks noChangeShapeType="1"/>
          </p:cNvSpPr>
          <p:nvPr/>
        </p:nvSpPr>
        <p:spPr bwMode="auto">
          <a:xfrm flipH="1">
            <a:off x="3048000" y="4572000"/>
            <a:ext cx="6858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Text Box 11"/>
          <p:cNvSpPr txBox="1">
            <a:spLocks noChangeArrowheads="1"/>
          </p:cNvSpPr>
          <p:nvPr/>
        </p:nvSpPr>
        <p:spPr bwMode="auto">
          <a:xfrm>
            <a:off x="1752600" y="5486400"/>
            <a:ext cx="10366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400">
                <a:latin typeface="Times New Roman" charset="0"/>
              </a:rPr>
              <a:t>Formation </a:t>
            </a:r>
          </a:p>
        </p:txBody>
      </p:sp>
      <p:sp>
        <p:nvSpPr>
          <p:cNvPr id="18443" name="Text Box 12"/>
          <p:cNvSpPr txBox="1">
            <a:spLocks noChangeArrowheads="1"/>
          </p:cNvSpPr>
          <p:nvPr/>
        </p:nvSpPr>
        <p:spPr bwMode="auto">
          <a:xfrm>
            <a:off x="2667000" y="5562600"/>
            <a:ext cx="781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400">
                <a:latin typeface="Times New Roman" charset="0"/>
              </a:rPr>
              <a:t>Motion </a:t>
            </a:r>
          </a:p>
        </p:txBody>
      </p:sp>
      <p:sp>
        <p:nvSpPr>
          <p:cNvPr id="18444" name="Text Box 13"/>
          <p:cNvSpPr txBox="1">
            <a:spLocks noChangeArrowheads="1"/>
          </p:cNvSpPr>
          <p:nvPr/>
        </p:nvSpPr>
        <p:spPr bwMode="auto">
          <a:xfrm>
            <a:off x="5486400" y="5486400"/>
            <a:ext cx="2830513"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400">
                <a:latin typeface="Times New Roman" charset="0"/>
              </a:rPr>
              <a:t>Tells you your blocking rules</a:t>
            </a:r>
          </a:p>
          <a:p>
            <a:pPr eaLnBrk="1" hangingPunct="1"/>
            <a:r>
              <a:rPr lang="en-US" sz="1400">
                <a:latin typeface="Times New Roman" charset="0"/>
              </a:rPr>
              <a:t>As well as the direction of the play </a:t>
            </a:r>
          </a:p>
        </p:txBody>
      </p:sp>
      <p:sp>
        <p:nvSpPr>
          <p:cNvPr id="57359" name="Rectangle 15"/>
          <p:cNvSpPr>
            <a:spLocks noChangeArrowheads="1"/>
          </p:cNvSpPr>
          <p:nvPr/>
        </p:nvSpPr>
        <p:spPr bwMode="auto">
          <a:xfrm>
            <a:off x="1752600" y="304800"/>
            <a:ext cx="5583238"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HOW WE CALL PLAYS</a:t>
            </a:r>
          </a:p>
        </p:txBody>
      </p:sp>
    </p:spTree>
    <p:extLst>
      <p:ext uri="{BB962C8B-B14F-4D97-AF65-F5344CB8AC3E}">
        <p14:creationId xmlns="" xmlns:p14="http://schemas.microsoft.com/office/powerpoint/2010/main" val="42237208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43178" y="60633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89460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305800"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606901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82584" y="6057898"/>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850585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305800"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1957708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82584"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344917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Pods set up</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Outside </a:t>
            </a:r>
            <a:r>
              <a:rPr lang="en-US" dirty="0"/>
              <a:t>Runs</a:t>
            </a:r>
            <a:r>
              <a:rPr lang="en-US" dirty="0" smtClean="0"/>
              <a:t>= </a:t>
            </a:r>
            <a:r>
              <a:rPr lang="en-US" dirty="0" smtClean="0">
                <a:hlinkClick r:id="rId3" action="ppaction://hlinksldjump"/>
              </a:rPr>
              <a:t>Oakland </a:t>
            </a:r>
            <a:r>
              <a:rPr lang="en-US" dirty="0">
                <a:hlinkClick r:id="rId3" action="ppaction://hlinksldjump"/>
              </a:rPr>
              <a:t>Raiders</a:t>
            </a:r>
            <a:endParaRPr lang="en-US" dirty="0"/>
          </a:p>
          <a:p>
            <a:pPr lvl="0"/>
            <a:r>
              <a:rPr lang="en-US" dirty="0"/>
              <a:t>Inside Runs= </a:t>
            </a:r>
            <a:r>
              <a:rPr lang="en-US" dirty="0">
                <a:hlinkClick r:id="rId4" action="ppaction://hlinksldjump"/>
              </a:rPr>
              <a:t>Indi Colts</a:t>
            </a:r>
            <a:endParaRPr lang="en-US" dirty="0"/>
          </a:p>
          <a:p>
            <a:pPr lvl="0"/>
            <a:r>
              <a:rPr lang="en-US" dirty="0"/>
              <a:t>Shallows= </a:t>
            </a:r>
            <a:r>
              <a:rPr lang="en-US" dirty="0">
                <a:hlinkClick r:id="rId5" action="ppaction://hlinksldjump"/>
              </a:rPr>
              <a:t>Seattle Seahawks</a:t>
            </a:r>
            <a:endParaRPr lang="en-US" dirty="0"/>
          </a:p>
          <a:p>
            <a:pPr lvl="0"/>
            <a:r>
              <a:rPr lang="en-US" dirty="0"/>
              <a:t>3 step passes= </a:t>
            </a:r>
            <a:r>
              <a:rPr lang="en-US" dirty="0" smtClean="0">
                <a:hlinkClick r:id="rId6" action="ppaction://hlinksldjump"/>
              </a:rPr>
              <a:t>Tennessee Titans</a:t>
            </a:r>
            <a:endParaRPr lang="en-US" dirty="0"/>
          </a:p>
          <a:p>
            <a:pPr lvl="0"/>
            <a:r>
              <a:rPr lang="en-US" dirty="0"/>
              <a:t>5 step passes= </a:t>
            </a:r>
            <a:r>
              <a:rPr lang="en-US" dirty="0">
                <a:hlinkClick r:id="rId7" action="ppaction://hlinksldjump"/>
              </a:rPr>
              <a:t>Detroit Lions</a:t>
            </a:r>
            <a:endParaRPr lang="en-US" dirty="0"/>
          </a:p>
          <a:p>
            <a:pPr lvl="0"/>
            <a:r>
              <a:rPr lang="en-US" dirty="0"/>
              <a:t>Special Plays (tricks and reverses)= </a:t>
            </a:r>
            <a:r>
              <a:rPr lang="en-US" dirty="0" smtClean="0">
                <a:hlinkClick r:id="rId8" action="ppaction://hlinksldjump"/>
              </a:rPr>
              <a:t>Carolina Panthers</a:t>
            </a:r>
            <a:r>
              <a:rPr lang="en-US" dirty="0" smtClean="0"/>
              <a:t> </a:t>
            </a:r>
            <a:endParaRPr lang="en-US" dirty="0"/>
          </a:p>
          <a:p>
            <a:pPr lvl="0"/>
            <a:r>
              <a:rPr lang="en-US" dirty="0"/>
              <a:t>Play action passes</a:t>
            </a:r>
            <a:r>
              <a:rPr lang="en-US" dirty="0" smtClean="0"/>
              <a:t>= </a:t>
            </a:r>
            <a:r>
              <a:rPr lang="en-US" dirty="0" smtClean="0">
                <a:hlinkClick r:id="rId9" action="ppaction://hlinksldjump"/>
              </a:rPr>
              <a:t>Dallas </a:t>
            </a:r>
            <a:r>
              <a:rPr lang="en-US" dirty="0">
                <a:hlinkClick r:id="rId9" action="ppaction://hlinksldjump"/>
              </a:rPr>
              <a:t>Cowboys</a:t>
            </a:r>
            <a:endParaRPr lang="en-US" dirty="0"/>
          </a:p>
          <a:p>
            <a:pPr lvl="0"/>
            <a:r>
              <a:rPr lang="en-US" dirty="0"/>
              <a:t>Screens and Draws</a:t>
            </a:r>
            <a:r>
              <a:rPr lang="en-US" dirty="0" smtClean="0"/>
              <a:t>= </a:t>
            </a:r>
            <a:r>
              <a:rPr lang="en-US" dirty="0" smtClean="0">
                <a:hlinkClick r:id="rId10" action="ppaction://hlinksldjump"/>
              </a:rPr>
              <a:t>Philly </a:t>
            </a:r>
            <a:r>
              <a:rPr lang="en-US" dirty="0">
                <a:hlinkClick r:id="rId10" action="ppaction://hlinksldjump"/>
              </a:rPr>
              <a:t>Eagles</a:t>
            </a:r>
            <a:endParaRPr lang="en-US" dirty="0"/>
          </a:p>
          <a:p>
            <a:endParaRPr lang="en-US" dirty="0"/>
          </a:p>
        </p:txBody>
      </p:sp>
      <p:sp>
        <p:nvSpPr>
          <p:cNvPr id="4" name="Action Button: Home 3">
            <a:hlinkClick r:id="rId11"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672797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Outside Runs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Outside </a:t>
            </a:r>
            <a:r>
              <a:rPr lang="en-US" dirty="0">
                <a:hlinkClick r:id="rId3" action="ppaction://hlinksldjump"/>
              </a:rPr>
              <a:t>zone Run</a:t>
            </a:r>
            <a:endParaRPr lang="en-US" sz="2400" dirty="0"/>
          </a:p>
          <a:p>
            <a:pPr marL="971550" lvl="1" indent="-514350">
              <a:buFont typeface="+mj-lt"/>
              <a:buAutoNum type="arabicPeriod"/>
            </a:pPr>
            <a:r>
              <a:rPr lang="en-US" dirty="0">
                <a:hlinkClick r:id="rId4" action="ppaction://hlinksldjump"/>
              </a:rPr>
              <a:t>Sweep</a:t>
            </a:r>
            <a:endParaRPr lang="en-US" sz="2400" dirty="0"/>
          </a:p>
          <a:p>
            <a:pPr marL="971550" lvl="1" indent="-514350">
              <a:buFont typeface="+mj-lt"/>
              <a:buAutoNum type="arabicPeriod"/>
            </a:pPr>
            <a:r>
              <a:rPr lang="en-US" dirty="0">
                <a:hlinkClick r:id="rId5" action="ppaction://hlinksldjump"/>
              </a:rPr>
              <a:t>Jet sweep</a:t>
            </a:r>
            <a:endParaRPr lang="en-US" sz="2400" dirty="0"/>
          </a:p>
        </p:txBody>
      </p:sp>
      <p:sp>
        <p:nvSpPr>
          <p:cNvPr id="4" name="Action Button: Home 3">
            <a:hlinkClick r:id="rId6" action="ppaction://hlinksldjump" highlightClick="1"/>
          </p:cNvPr>
          <p:cNvSpPr/>
          <p:nvPr/>
        </p:nvSpPr>
        <p:spPr>
          <a:xfrm>
            <a:off x="8305800"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269807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97606"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212621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096000"/>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331344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64949"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28331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228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HOLES</a:t>
            </a:r>
            <a:endParaRPr lang="en-US" sz="5400" b="0">
              <a:solidFill>
                <a:srgbClr val="154BEB"/>
              </a:solidFill>
              <a:effectLst>
                <a:outerShdw blurRad="38100" dist="38100" dir="2700000" algn="tl">
                  <a:srgbClr val="C0C0C0"/>
                </a:outerShdw>
              </a:effectLst>
              <a:latin typeface="Impact" charset="0"/>
            </a:endParaRPr>
          </a:p>
        </p:txBody>
      </p:sp>
      <p:sp>
        <p:nvSpPr>
          <p:cNvPr id="20483" name="Text Box 3"/>
          <p:cNvSpPr txBox="1">
            <a:spLocks noChangeArrowheads="1"/>
          </p:cNvSpPr>
          <p:nvPr/>
        </p:nvSpPr>
        <p:spPr bwMode="auto">
          <a:xfrm>
            <a:off x="457200" y="1600200"/>
            <a:ext cx="82296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sz="2800" b="0">
                <a:solidFill>
                  <a:srgbClr val="000000"/>
                </a:solidFill>
                <a:latin typeface="Times New Roman" charset="0"/>
              </a:rPr>
              <a:t>The second number in the two number running plays generally indicates the point of attack.  We run all </a:t>
            </a:r>
            <a:r>
              <a:rPr lang="en-US" sz="2800" b="0" i="1">
                <a:solidFill>
                  <a:srgbClr val="000000"/>
                </a:solidFill>
                <a:latin typeface="Times New Roman" charset="0"/>
              </a:rPr>
              <a:t>even</a:t>
            </a:r>
            <a:r>
              <a:rPr lang="en-US" sz="2800" b="0">
                <a:solidFill>
                  <a:srgbClr val="000000"/>
                </a:solidFill>
                <a:latin typeface="Times New Roman" charset="0"/>
              </a:rPr>
              <a:t> numbers to the </a:t>
            </a:r>
            <a:r>
              <a:rPr lang="en-US" sz="2800" i="1">
                <a:solidFill>
                  <a:srgbClr val="000000"/>
                </a:solidFill>
                <a:latin typeface="Times New Roman" charset="0"/>
              </a:rPr>
              <a:t>right</a:t>
            </a:r>
            <a:r>
              <a:rPr lang="en-US" sz="2800" b="0">
                <a:solidFill>
                  <a:srgbClr val="000000"/>
                </a:solidFill>
                <a:latin typeface="Times New Roman" charset="0"/>
              </a:rPr>
              <a:t> and </a:t>
            </a:r>
            <a:r>
              <a:rPr lang="en-US" sz="2800" b="0" i="1">
                <a:solidFill>
                  <a:srgbClr val="000000"/>
                </a:solidFill>
                <a:latin typeface="Times New Roman" charset="0"/>
              </a:rPr>
              <a:t>odd</a:t>
            </a:r>
            <a:r>
              <a:rPr lang="en-US" sz="2800" b="0">
                <a:solidFill>
                  <a:srgbClr val="000000"/>
                </a:solidFill>
                <a:latin typeface="Times New Roman" charset="0"/>
              </a:rPr>
              <a:t> numbers to the </a:t>
            </a:r>
            <a:r>
              <a:rPr lang="en-US" sz="2800" i="1">
                <a:solidFill>
                  <a:srgbClr val="000000"/>
                </a:solidFill>
                <a:latin typeface="Times New Roman" charset="0"/>
              </a:rPr>
              <a:t>left</a:t>
            </a:r>
            <a:r>
              <a:rPr lang="en-US" sz="2800" b="0">
                <a:solidFill>
                  <a:srgbClr val="000000"/>
                </a:solidFill>
                <a:latin typeface="Times New Roman" charset="0"/>
              </a:rPr>
              <a:t>.</a:t>
            </a:r>
          </a:p>
        </p:txBody>
      </p:sp>
      <p:sp>
        <p:nvSpPr>
          <p:cNvPr id="20484" name="Rectangle 4"/>
          <p:cNvSpPr>
            <a:spLocks noChangeArrowheads="1"/>
          </p:cNvSpPr>
          <p:nvPr/>
        </p:nvSpPr>
        <p:spPr bwMode="auto">
          <a:xfrm>
            <a:off x="4114800" y="3810000"/>
            <a:ext cx="530225" cy="530225"/>
          </a:xfrm>
          <a:prstGeom prst="rect">
            <a:avLst/>
          </a:prstGeom>
          <a:solidFill>
            <a:srgbClr val="FF0000"/>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Oval 5"/>
          <p:cNvSpPr>
            <a:spLocks noChangeArrowheads="1"/>
          </p:cNvSpPr>
          <p:nvPr/>
        </p:nvSpPr>
        <p:spPr bwMode="auto">
          <a:xfrm>
            <a:off x="59436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Oval 6"/>
          <p:cNvSpPr>
            <a:spLocks noChangeArrowheads="1"/>
          </p:cNvSpPr>
          <p:nvPr/>
        </p:nvSpPr>
        <p:spPr bwMode="auto">
          <a:xfrm>
            <a:off x="50292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p:cNvSpPr>
            <a:spLocks noChangeArrowheads="1"/>
          </p:cNvSpPr>
          <p:nvPr/>
        </p:nvSpPr>
        <p:spPr bwMode="auto">
          <a:xfrm>
            <a:off x="12954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Oval 8"/>
          <p:cNvSpPr>
            <a:spLocks noChangeArrowheads="1"/>
          </p:cNvSpPr>
          <p:nvPr/>
        </p:nvSpPr>
        <p:spPr bwMode="auto">
          <a:xfrm>
            <a:off x="22098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p:cNvSpPr>
            <a:spLocks noChangeArrowheads="1"/>
          </p:cNvSpPr>
          <p:nvPr/>
        </p:nvSpPr>
        <p:spPr bwMode="auto">
          <a:xfrm>
            <a:off x="31242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Oval 10"/>
          <p:cNvSpPr>
            <a:spLocks noChangeArrowheads="1"/>
          </p:cNvSpPr>
          <p:nvPr/>
        </p:nvSpPr>
        <p:spPr bwMode="auto">
          <a:xfrm>
            <a:off x="6934200" y="3810000"/>
            <a:ext cx="612775" cy="530225"/>
          </a:xfrm>
          <a:prstGeom prst="ellipse">
            <a:avLst/>
          </a:prstGeom>
          <a:solidFill>
            <a:srgbClr val="FF0000"/>
          </a:solidFill>
          <a:ln w="2857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Text Box 11"/>
          <p:cNvSpPr txBox="1">
            <a:spLocks noChangeArrowheads="1"/>
          </p:cNvSpPr>
          <p:nvPr/>
        </p:nvSpPr>
        <p:spPr bwMode="auto">
          <a:xfrm>
            <a:off x="3736975" y="4419600"/>
            <a:ext cx="30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1</a:t>
            </a:r>
          </a:p>
        </p:txBody>
      </p:sp>
      <p:sp>
        <p:nvSpPr>
          <p:cNvPr id="20492" name="Text Box 12"/>
          <p:cNvSpPr txBox="1">
            <a:spLocks noChangeArrowheads="1"/>
          </p:cNvSpPr>
          <p:nvPr/>
        </p:nvSpPr>
        <p:spPr bwMode="auto">
          <a:xfrm>
            <a:off x="4805009" y="4419600"/>
            <a:ext cx="30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2</a:t>
            </a:r>
          </a:p>
        </p:txBody>
      </p:sp>
      <p:sp>
        <p:nvSpPr>
          <p:cNvPr id="20493" name="Text Box 13"/>
          <p:cNvSpPr txBox="1">
            <a:spLocks noChangeArrowheads="1"/>
          </p:cNvSpPr>
          <p:nvPr/>
        </p:nvSpPr>
        <p:spPr bwMode="auto">
          <a:xfrm>
            <a:off x="2822575"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3</a:t>
            </a:r>
          </a:p>
        </p:txBody>
      </p:sp>
      <p:sp>
        <p:nvSpPr>
          <p:cNvPr id="20494" name="Text Box 14"/>
          <p:cNvSpPr txBox="1">
            <a:spLocks noChangeArrowheads="1"/>
          </p:cNvSpPr>
          <p:nvPr/>
        </p:nvSpPr>
        <p:spPr bwMode="auto">
          <a:xfrm>
            <a:off x="5653264"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4</a:t>
            </a:r>
          </a:p>
        </p:txBody>
      </p:sp>
      <p:sp>
        <p:nvSpPr>
          <p:cNvPr id="20495" name="Text Box 15"/>
          <p:cNvSpPr txBox="1">
            <a:spLocks noChangeArrowheads="1"/>
          </p:cNvSpPr>
          <p:nvPr/>
        </p:nvSpPr>
        <p:spPr bwMode="auto">
          <a:xfrm>
            <a:off x="1908175"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a:t>5</a:t>
            </a:r>
          </a:p>
        </p:txBody>
      </p:sp>
      <p:sp>
        <p:nvSpPr>
          <p:cNvPr id="20496" name="Text Box 16"/>
          <p:cNvSpPr txBox="1">
            <a:spLocks noChangeArrowheads="1"/>
          </p:cNvSpPr>
          <p:nvPr/>
        </p:nvSpPr>
        <p:spPr bwMode="auto">
          <a:xfrm>
            <a:off x="6591300"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6</a:t>
            </a:r>
          </a:p>
        </p:txBody>
      </p:sp>
      <p:sp>
        <p:nvSpPr>
          <p:cNvPr id="20497" name="Text Box 17"/>
          <p:cNvSpPr txBox="1">
            <a:spLocks noChangeArrowheads="1"/>
          </p:cNvSpPr>
          <p:nvPr/>
        </p:nvSpPr>
        <p:spPr bwMode="auto">
          <a:xfrm>
            <a:off x="855133"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7</a:t>
            </a:r>
          </a:p>
        </p:txBody>
      </p:sp>
      <p:sp>
        <p:nvSpPr>
          <p:cNvPr id="20498" name="Text Box 18"/>
          <p:cNvSpPr txBox="1">
            <a:spLocks noChangeArrowheads="1"/>
          </p:cNvSpPr>
          <p:nvPr/>
        </p:nvSpPr>
        <p:spPr bwMode="auto">
          <a:xfrm>
            <a:off x="7772400" y="44196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b="0" dirty="0"/>
              <a:t>8</a:t>
            </a:r>
          </a:p>
        </p:txBody>
      </p:sp>
      <p:sp>
        <p:nvSpPr>
          <p:cNvPr id="20501" name="Rectangle 21"/>
          <p:cNvSpPr>
            <a:spLocks noChangeArrowheads="1"/>
          </p:cNvSpPr>
          <p:nvPr/>
        </p:nvSpPr>
        <p:spPr bwMode="auto">
          <a:xfrm>
            <a:off x="2133600" y="5638800"/>
            <a:ext cx="4648200" cy="6413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dirty="0">
                <a:solidFill>
                  <a:srgbClr val="000099"/>
                </a:solidFill>
                <a:latin typeface="Arial" charset="0"/>
              </a:rPr>
              <a:t>Holes </a:t>
            </a:r>
            <a:r>
              <a:rPr lang="en-US" sz="1800" dirty="0" smtClean="0">
                <a:solidFill>
                  <a:srgbClr val="000099"/>
                </a:solidFill>
                <a:latin typeface="Arial" charset="0"/>
              </a:rPr>
              <a:t>7 </a:t>
            </a:r>
            <a:r>
              <a:rPr lang="en-US" sz="1800" dirty="0">
                <a:solidFill>
                  <a:srgbClr val="000099"/>
                </a:solidFill>
                <a:latin typeface="Arial" charset="0"/>
              </a:rPr>
              <a:t>and </a:t>
            </a:r>
            <a:r>
              <a:rPr lang="en-US" sz="1800" dirty="0" smtClean="0">
                <a:solidFill>
                  <a:srgbClr val="000099"/>
                </a:solidFill>
                <a:latin typeface="Arial" charset="0"/>
              </a:rPr>
              <a:t>8 </a:t>
            </a:r>
            <a:r>
              <a:rPr lang="en-US" sz="1800" dirty="0">
                <a:solidFill>
                  <a:srgbClr val="000099"/>
                </a:solidFill>
                <a:latin typeface="Arial" charset="0"/>
              </a:rPr>
              <a:t>are wide running plays to the right and left respectively.</a:t>
            </a:r>
          </a:p>
        </p:txBody>
      </p:sp>
    </p:spTree>
    <p:extLst>
      <p:ext uri="{BB962C8B-B14F-4D97-AF65-F5344CB8AC3E}">
        <p14:creationId xmlns="" xmlns:p14="http://schemas.microsoft.com/office/powerpoint/2010/main" val="40380593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Inside runs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sz="3200" dirty="0" smtClean="0">
                <a:hlinkClick r:id="rId3" action="ppaction://hlinksldjump"/>
              </a:rPr>
              <a:t>Inside </a:t>
            </a:r>
            <a:r>
              <a:rPr lang="en-US" sz="3200" dirty="0">
                <a:hlinkClick r:id="rId3" action="ppaction://hlinksldjump"/>
              </a:rPr>
              <a:t>zone </a:t>
            </a:r>
            <a:endParaRPr lang="en-US" sz="3200" dirty="0" smtClean="0"/>
          </a:p>
          <a:p>
            <a:pPr marL="971550" lvl="1" indent="-514350">
              <a:buFont typeface="+mj-lt"/>
              <a:buAutoNum type="arabicPeriod"/>
            </a:pPr>
            <a:r>
              <a:rPr lang="en-US" sz="3200" dirty="0" smtClean="0"/>
              <a:t>Lead</a:t>
            </a:r>
          </a:p>
          <a:p>
            <a:pPr marL="971550" lvl="1" indent="-514350">
              <a:buFont typeface="+mj-lt"/>
              <a:buAutoNum type="arabicPeriod"/>
            </a:pPr>
            <a:r>
              <a:rPr lang="en-US" sz="3200" dirty="0" err="1" smtClean="0">
                <a:hlinkClick r:id="rId4" action="ppaction://hlinksldjump"/>
              </a:rPr>
              <a:t>Iso</a:t>
            </a:r>
            <a:endParaRPr lang="en-US" sz="3200" dirty="0" smtClean="0">
              <a:hlinkClick r:id="rId4" action="ppaction://hlinksldjump"/>
            </a:endParaRPr>
          </a:p>
          <a:p>
            <a:pPr marL="971550" lvl="1" indent="-514350">
              <a:buFont typeface="+mj-lt"/>
              <a:buAutoNum type="arabicPeriod"/>
            </a:pPr>
            <a:r>
              <a:rPr lang="en-US" sz="3200" dirty="0" smtClean="0">
                <a:hlinkClick r:id="rId4" action="ppaction://hlinksldjump"/>
              </a:rPr>
              <a:t>Dive</a:t>
            </a:r>
            <a:endParaRPr lang="en-US" sz="3200" dirty="0" smtClean="0"/>
          </a:p>
          <a:p>
            <a:pPr marL="971550" lvl="1" indent="-514350">
              <a:buFont typeface="+mj-lt"/>
              <a:buAutoNum type="arabicPeriod"/>
            </a:pPr>
            <a:r>
              <a:rPr lang="en-US" sz="3200" dirty="0" smtClean="0"/>
              <a:t>Counter </a:t>
            </a:r>
          </a:p>
          <a:p>
            <a:pPr marL="971550" lvl="1" indent="-514350">
              <a:buFont typeface="+mj-lt"/>
              <a:buAutoNum type="arabicPeriod"/>
            </a:pPr>
            <a:r>
              <a:rPr lang="en-US" sz="3200" dirty="0" smtClean="0">
                <a:hlinkClick r:id="rId5" action="ppaction://hlinksldjump"/>
              </a:rPr>
              <a:t>Trap</a:t>
            </a:r>
            <a:endParaRPr lang="en-US" sz="3200" dirty="0" smtClean="0"/>
          </a:p>
          <a:p>
            <a:pPr marL="971550" lvl="1" indent="-514350">
              <a:buFont typeface="+mj-lt"/>
              <a:buAutoNum type="arabicPeriod"/>
            </a:pPr>
            <a:endParaRPr lang="en-US" sz="2400" dirty="0"/>
          </a:p>
          <a:p>
            <a:endParaRPr lang="en-US" dirty="0"/>
          </a:p>
        </p:txBody>
      </p:sp>
      <p:sp>
        <p:nvSpPr>
          <p:cNvPr id="5" name="Action Button: Home 4">
            <a:hlinkClick r:id="rId6" action="ppaction://hlinksldjump" highlightClick="1"/>
          </p:cNvPr>
          <p:cNvSpPr/>
          <p:nvPr/>
        </p:nvSpPr>
        <p:spPr>
          <a:xfrm>
            <a:off x="8460813" y="60633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719962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1806019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747964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77940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632630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Screens and Draws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Jail </a:t>
            </a:r>
            <a:r>
              <a:rPr lang="en-US" dirty="0">
                <a:hlinkClick r:id="rId3" action="ppaction://hlinksldjump"/>
              </a:rPr>
              <a:t>Break</a:t>
            </a:r>
            <a:endParaRPr lang="en-US" sz="2400" dirty="0"/>
          </a:p>
          <a:p>
            <a:pPr marL="971550" lvl="1" indent="-514350">
              <a:buFont typeface="+mj-lt"/>
              <a:buAutoNum type="arabicPeriod"/>
            </a:pPr>
            <a:r>
              <a:rPr lang="en-US" dirty="0" smtClean="0">
                <a:hlinkClick r:id="rId4" action="ppaction://hlinksldjump"/>
              </a:rPr>
              <a:t>Bubble Screen</a:t>
            </a:r>
            <a:endParaRPr lang="en-US" sz="2400" dirty="0" smtClean="0"/>
          </a:p>
          <a:p>
            <a:pPr marL="971550" lvl="1" indent="-514350">
              <a:buFont typeface="+mj-lt"/>
              <a:buAutoNum type="arabicPeriod"/>
            </a:pPr>
            <a:r>
              <a:rPr lang="en-US" dirty="0" smtClean="0">
                <a:hlinkClick r:id="rId5" action="ppaction://hlinksldjump"/>
              </a:rPr>
              <a:t>F screen</a:t>
            </a:r>
            <a:endParaRPr lang="en-US" sz="2400" dirty="0"/>
          </a:p>
          <a:p>
            <a:pPr marL="971550" lvl="1" indent="-514350">
              <a:buFont typeface="+mj-lt"/>
              <a:buAutoNum type="arabicPeriod"/>
            </a:pPr>
            <a:r>
              <a:rPr lang="en-US" dirty="0" smtClean="0"/>
              <a:t> </a:t>
            </a:r>
            <a:r>
              <a:rPr lang="en-US" dirty="0" smtClean="0">
                <a:hlinkClick r:id="rId6" action="ppaction://hlinksldjump"/>
              </a:rPr>
              <a:t>QB Draw</a:t>
            </a:r>
            <a:endParaRPr lang="en-US" sz="2400" dirty="0"/>
          </a:p>
          <a:p>
            <a:pPr marL="971550" lvl="1" indent="-514350">
              <a:buFont typeface="+mj-lt"/>
              <a:buAutoNum type="arabicPeriod"/>
            </a:pPr>
            <a:r>
              <a:rPr lang="en-US" dirty="0" smtClean="0">
                <a:hlinkClick r:id="rId7" action="ppaction://hlinksldjump"/>
              </a:rPr>
              <a:t>Slant/Bubble</a:t>
            </a:r>
            <a:r>
              <a:rPr lang="en-US" dirty="0" smtClean="0"/>
              <a:t> </a:t>
            </a:r>
          </a:p>
          <a:p>
            <a:pPr marL="971550" lvl="1" indent="-514350">
              <a:buFont typeface="+mj-lt"/>
              <a:buAutoNum type="arabicPeriod"/>
            </a:pPr>
            <a:endParaRPr lang="en-US" sz="2400" dirty="0"/>
          </a:p>
          <a:p>
            <a:endParaRPr lang="en-US" dirty="0"/>
          </a:p>
        </p:txBody>
      </p:sp>
      <p:sp>
        <p:nvSpPr>
          <p:cNvPr id="4" name="Action Button: Home 3">
            <a:hlinkClick r:id="rId8"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72530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888699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17344592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3" name="Picture 102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43200" y="1890713"/>
            <a:ext cx="3868738"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48164" name="Text Box 1031"/>
          <p:cNvSpPr txBox="1">
            <a:spLocks noChangeArrowheads="1"/>
          </p:cNvSpPr>
          <p:nvPr/>
        </p:nvSpPr>
        <p:spPr bwMode="auto">
          <a:xfrm>
            <a:off x="1295400" y="2652713"/>
            <a:ext cx="457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sz="4400" b="0">
                <a:solidFill>
                  <a:schemeClr val="bg2"/>
                </a:solidFill>
                <a:latin typeface="Times New Roman" charset="0"/>
              </a:rPr>
              <a:t>#</a:t>
            </a:r>
          </a:p>
        </p:txBody>
      </p:sp>
      <p:sp>
        <p:nvSpPr>
          <p:cNvPr id="348165" name="Line 1032"/>
          <p:cNvSpPr>
            <a:spLocks noChangeShapeType="1"/>
          </p:cNvSpPr>
          <p:nvPr/>
        </p:nvSpPr>
        <p:spPr bwMode="auto">
          <a:xfrm flipV="1">
            <a:off x="4724400" y="1128713"/>
            <a:ext cx="0" cy="2438400"/>
          </a:xfrm>
          <a:prstGeom prst="line">
            <a:avLst/>
          </a:prstGeom>
          <a:noFill/>
          <a:ln w="9525">
            <a:solidFill>
              <a:schemeClr val="bg2"/>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8166" name="Picture 103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24200" y="2362200"/>
            <a:ext cx="3125788" cy="2351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8167" name="Picture 103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38200" y="1128713"/>
            <a:ext cx="649288"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8168" name="Picture 10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419600" y="1052513"/>
            <a:ext cx="649288"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8169" name="Picture 1036"/>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620000" y="1052513"/>
            <a:ext cx="649288"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00782" name="Freeform 1038"/>
          <p:cNvSpPr>
            <a:spLocks/>
          </p:cNvSpPr>
          <p:nvPr/>
        </p:nvSpPr>
        <p:spPr bwMode="auto">
          <a:xfrm>
            <a:off x="2952750" y="3186113"/>
            <a:ext cx="517525" cy="1055687"/>
          </a:xfrm>
          <a:custGeom>
            <a:avLst/>
            <a:gdLst>
              <a:gd name="T0" fmla="*/ 2147483647 w 326"/>
              <a:gd name="T1" fmla="*/ 0 h 665"/>
              <a:gd name="T2" fmla="*/ 2147483647 w 326"/>
              <a:gd name="T3" fmla="*/ 2147483647 h 665"/>
              <a:gd name="T4" fmla="*/ 2147483647 w 326"/>
              <a:gd name="T5" fmla="*/ 2147483647 h 665"/>
              <a:gd name="T6" fmla="*/ 0 w 326"/>
              <a:gd name="T7" fmla="*/ 2147483647 h 6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 h="665">
                <a:moveTo>
                  <a:pt x="252" y="0"/>
                </a:moveTo>
                <a:cubicBezTo>
                  <a:pt x="200" y="68"/>
                  <a:pt x="148" y="136"/>
                  <a:pt x="156" y="240"/>
                </a:cubicBezTo>
                <a:cubicBezTo>
                  <a:pt x="164" y="344"/>
                  <a:pt x="326" y="583"/>
                  <a:pt x="300" y="624"/>
                </a:cubicBezTo>
                <a:cubicBezTo>
                  <a:pt x="274" y="665"/>
                  <a:pt x="62" y="515"/>
                  <a:pt x="0" y="486"/>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3" name="Freeform 1039"/>
          <p:cNvSpPr>
            <a:spLocks/>
          </p:cNvSpPr>
          <p:nvPr/>
        </p:nvSpPr>
        <p:spPr bwMode="auto">
          <a:xfrm>
            <a:off x="1631950" y="2200275"/>
            <a:ext cx="2646363" cy="1250950"/>
          </a:xfrm>
          <a:custGeom>
            <a:avLst/>
            <a:gdLst>
              <a:gd name="T0" fmla="*/ 2147483647 w 1667"/>
              <a:gd name="T1" fmla="*/ 2147483647 h 788"/>
              <a:gd name="T2" fmla="*/ 2147483647 w 1667"/>
              <a:gd name="T3" fmla="*/ 2147483647 h 788"/>
              <a:gd name="T4" fmla="*/ 2147483647 w 1667"/>
              <a:gd name="T5" fmla="*/ 2147483647 h 788"/>
              <a:gd name="T6" fmla="*/ 0 w 1667"/>
              <a:gd name="T7" fmla="*/ 0 h 7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 h="788">
                <a:moveTo>
                  <a:pt x="1516" y="621"/>
                </a:moveTo>
                <a:cubicBezTo>
                  <a:pt x="1568" y="721"/>
                  <a:pt x="1667" y="788"/>
                  <a:pt x="1564" y="765"/>
                </a:cubicBezTo>
                <a:cubicBezTo>
                  <a:pt x="1461" y="742"/>
                  <a:pt x="1159" y="610"/>
                  <a:pt x="898" y="483"/>
                </a:cubicBezTo>
                <a:cubicBezTo>
                  <a:pt x="637" y="356"/>
                  <a:pt x="187" y="101"/>
                  <a:pt x="0" y="0"/>
                </a:cubicBezTo>
              </a:path>
            </a:pathLst>
          </a:custGeom>
          <a:noFill/>
          <a:ln w="57150" cmpd="sng">
            <a:solidFill>
              <a:srgbClr val="33CC33"/>
            </a:solidFill>
            <a:round/>
            <a:headEnd type="none" w="med" len="me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4" name="Freeform 1040"/>
          <p:cNvSpPr>
            <a:spLocks/>
          </p:cNvSpPr>
          <p:nvPr/>
        </p:nvSpPr>
        <p:spPr bwMode="auto">
          <a:xfrm>
            <a:off x="3217863" y="1325563"/>
            <a:ext cx="1530350" cy="2443162"/>
          </a:xfrm>
          <a:custGeom>
            <a:avLst/>
            <a:gdLst>
              <a:gd name="T0" fmla="*/ 2147483647 w 964"/>
              <a:gd name="T1" fmla="*/ 2147483647 h 1539"/>
              <a:gd name="T2" fmla="*/ 2147483647 w 964"/>
              <a:gd name="T3" fmla="*/ 2147483647 h 1539"/>
              <a:gd name="T4" fmla="*/ 2147483647 w 964"/>
              <a:gd name="T5" fmla="*/ 2147483647 h 1539"/>
              <a:gd name="T6" fmla="*/ 0 w 964"/>
              <a:gd name="T7" fmla="*/ 0 h 1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4" h="1539">
                <a:moveTo>
                  <a:pt x="853" y="1220"/>
                </a:moveTo>
                <a:cubicBezTo>
                  <a:pt x="889" y="1380"/>
                  <a:pt x="964" y="1539"/>
                  <a:pt x="853" y="1412"/>
                </a:cubicBezTo>
                <a:cubicBezTo>
                  <a:pt x="742" y="1285"/>
                  <a:pt x="329" y="693"/>
                  <a:pt x="187" y="458"/>
                </a:cubicBezTo>
                <a:cubicBezTo>
                  <a:pt x="45" y="223"/>
                  <a:pt x="39" y="96"/>
                  <a:pt x="0" y="0"/>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5" name="Freeform 1041"/>
          <p:cNvSpPr>
            <a:spLocks/>
          </p:cNvSpPr>
          <p:nvPr/>
        </p:nvSpPr>
        <p:spPr bwMode="auto">
          <a:xfrm>
            <a:off x="1371600" y="1473200"/>
            <a:ext cx="3003550" cy="1331913"/>
          </a:xfrm>
          <a:custGeom>
            <a:avLst/>
            <a:gdLst>
              <a:gd name="T0" fmla="*/ 0 w 1892"/>
              <a:gd name="T1" fmla="*/ 2147483647 h 839"/>
              <a:gd name="T2" fmla="*/ 2147483647 w 1892"/>
              <a:gd name="T3" fmla="*/ 2147483647 h 839"/>
              <a:gd name="T4" fmla="*/ 2147483647 w 1892"/>
              <a:gd name="T5" fmla="*/ 0 h 839"/>
              <a:gd name="T6" fmla="*/ 0 60000 65536"/>
              <a:gd name="T7" fmla="*/ 0 60000 65536"/>
              <a:gd name="T8" fmla="*/ 0 60000 65536"/>
            </a:gdLst>
            <a:ahLst/>
            <a:cxnLst>
              <a:cxn ang="T6">
                <a:pos x="T0" y="T1"/>
              </a:cxn>
              <a:cxn ang="T7">
                <a:pos x="T2" y="T3"/>
              </a:cxn>
              <a:cxn ang="T8">
                <a:pos x="T4" y="T5"/>
              </a:cxn>
            </a:cxnLst>
            <a:rect l="0" t="0" r="r" b="b"/>
            <a:pathLst>
              <a:path w="1892" h="839">
                <a:moveTo>
                  <a:pt x="0" y="839"/>
                </a:moveTo>
                <a:cubicBezTo>
                  <a:pt x="115" y="802"/>
                  <a:pt x="374" y="759"/>
                  <a:pt x="689" y="619"/>
                </a:cubicBezTo>
                <a:cubicBezTo>
                  <a:pt x="1004" y="479"/>
                  <a:pt x="1642" y="129"/>
                  <a:pt x="1892" y="0"/>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6" name="Freeform 1042"/>
          <p:cNvSpPr>
            <a:spLocks/>
          </p:cNvSpPr>
          <p:nvPr/>
        </p:nvSpPr>
        <p:spPr bwMode="auto">
          <a:xfrm>
            <a:off x="4851400" y="1357313"/>
            <a:ext cx="330200" cy="2349500"/>
          </a:xfrm>
          <a:custGeom>
            <a:avLst/>
            <a:gdLst>
              <a:gd name="T0" fmla="*/ 2147483647 w 208"/>
              <a:gd name="T1" fmla="*/ 2147483647 h 1480"/>
              <a:gd name="T2" fmla="*/ 2147483647 w 208"/>
              <a:gd name="T3" fmla="*/ 2147483647 h 1480"/>
              <a:gd name="T4" fmla="*/ 2147483647 w 208"/>
              <a:gd name="T5" fmla="*/ 0 h 1480"/>
              <a:gd name="T6" fmla="*/ 0 60000 65536"/>
              <a:gd name="T7" fmla="*/ 0 60000 65536"/>
              <a:gd name="T8" fmla="*/ 0 60000 65536"/>
            </a:gdLst>
            <a:ahLst/>
            <a:cxnLst>
              <a:cxn ang="T6">
                <a:pos x="T0" y="T1"/>
              </a:cxn>
              <a:cxn ang="T7">
                <a:pos x="T2" y="T3"/>
              </a:cxn>
              <a:cxn ang="T8">
                <a:pos x="T4" y="T5"/>
              </a:cxn>
            </a:cxnLst>
            <a:rect l="0" t="0" r="r" b="b"/>
            <a:pathLst>
              <a:path w="208" h="1480">
                <a:moveTo>
                  <a:pt x="208" y="1104"/>
                </a:moveTo>
                <a:cubicBezTo>
                  <a:pt x="120" y="1292"/>
                  <a:pt x="32" y="1480"/>
                  <a:pt x="16" y="1296"/>
                </a:cubicBezTo>
                <a:cubicBezTo>
                  <a:pt x="0" y="1112"/>
                  <a:pt x="56" y="556"/>
                  <a:pt x="112" y="0"/>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7" name="Freeform 1043"/>
          <p:cNvSpPr>
            <a:spLocks/>
          </p:cNvSpPr>
          <p:nvPr/>
        </p:nvSpPr>
        <p:spPr bwMode="auto">
          <a:xfrm>
            <a:off x="5359400" y="3186113"/>
            <a:ext cx="431800" cy="571500"/>
          </a:xfrm>
          <a:custGeom>
            <a:avLst/>
            <a:gdLst>
              <a:gd name="T0" fmla="*/ 2147483647 w 272"/>
              <a:gd name="T1" fmla="*/ 0 h 360"/>
              <a:gd name="T2" fmla="*/ 2147483647 w 272"/>
              <a:gd name="T3" fmla="*/ 2147483647 h 360"/>
              <a:gd name="T4" fmla="*/ 2147483647 w 272"/>
              <a:gd name="T5" fmla="*/ 2147483647 h 360"/>
              <a:gd name="T6" fmla="*/ 2147483647 w 272"/>
              <a:gd name="T7" fmla="*/ 2147483647 h 3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2" h="360">
                <a:moveTo>
                  <a:pt x="272" y="0"/>
                </a:moveTo>
                <a:cubicBezTo>
                  <a:pt x="196" y="44"/>
                  <a:pt x="120" y="88"/>
                  <a:pt x="80" y="144"/>
                </a:cubicBezTo>
                <a:cubicBezTo>
                  <a:pt x="40" y="200"/>
                  <a:pt x="0" y="312"/>
                  <a:pt x="32" y="336"/>
                </a:cubicBezTo>
                <a:cubicBezTo>
                  <a:pt x="64" y="360"/>
                  <a:pt x="168" y="324"/>
                  <a:pt x="272" y="288"/>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8" name="Line 1044"/>
          <p:cNvSpPr>
            <a:spLocks noChangeShapeType="1"/>
          </p:cNvSpPr>
          <p:nvPr/>
        </p:nvSpPr>
        <p:spPr bwMode="auto">
          <a:xfrm flipH="1" flipV="1">
            <a:off x="2057400" y="1128713"/>
            <a:ext cx="76200" cy="2362200"/>
          </a:xfrm>
          <a:prstGeom prst="line">
            <a:avLst/>
          </a:prstGeom>
          <a:noFill/>
          <a:ln w="5715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89" name="Oval 1045"/>
          <p:cNvSpPr>
            <a:spLocks noChangeArrowheads="1"/>
          </p:cNvSpPr>
          <p:nvPr/>
        </p:nvSpPr>
        <p:spPr bwMode="auto">
          <a:xfrm>
            <a:off x="1905000" y="3719513"/>
            <a:ext cx="457200" cy="457200"/>
          </a:xfrm>
          <a:prstGeom prst="ellipse">
            <a:avLst/>
          </a:prstGeom>
          <a:noFill/>
          <a:ln w="57150">
            <a:solidFill>
              <a:schemeClr val="accent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b="0">
              <a:latin typeface="Times New Roman" charset="0"/>
            </a:endParaRPr>
          </a:p>
        </p:txBody>
      </p:sp>
      <p:sp>
        <p:nvSpPr>
          <p:cNvPr id="800790" name="Text Box 1046"/>
          <p:cNvSpPr txBox="1">
            <a:spLocks noChangeArrowheads="1"/>
          </p:cNvSpPr>
          <p:nvPr/>
        </p:nvSpPr>
        <p:spPr bwMode="auto">
          <a:xfrm>
            <a:off x="301625" y="5424488"/>
            <a:ext cx="48133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PST -- Invite Outside Rush, Set for 2, Then Cut</a:t>
            </a:r>
          </a:p>
        </p:txBody>
      </p:sp>
      <p:sp>
        <p:nvSpPr>
          <p:cNvPr id="800791" name="Freeform 1047"/>
          <p:cNvSpPr>
            <a:spLocks/>
          </p:cNvSpPr>
          <p:nvPr/>
        </p:nvSpPr>
        <p:spPr bwMode="auto">
          <a:xfrm>
            <a:off x="2133600" y="3325813"/>
            <a:ext cx="2120900" cy="1155700"/>
          </a:xfrm>
          <a:custGeom>
            <a:avLst/>
            <a:gdLst>
              <a:gd name="T0" fmla="*/ 2147483647 w 1336"/>
              <a:gd name="T1" fmla="*/ 2147483647 h 728"/>
              <a:gd name="T2" fmla="*/ 2147483647 w 1336"/>
              <a:gd name="T3" fmla="*/ 2147483647 h 728"/>
              <a:gd name="T4" fmla="*/ 2147483647 w 1336"/>
              <a:gd name="T5" fmla="*/ 2147483647 h 728"/>
              <a:gd name="T6" fmla="*/ 0 w 1336"/>
              <a:gd name="T7" fmla="*/ 2147483647 h 7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36" h="728">
                <a:moveTo>
                  <a:pt x="912" y="728"/>
                </a:moveTo>
                <a:cubicBezTo>
                  <a:pt x="1124" y="468"/>
                  <a:pt x="1336" y="208"/>
                  <a:pt x="1248" y="104"/>
                </a:cubicBezTo>
                <a:cubicBezTo>
                  <a:pt x="1160" y="0"/>
                  <a:pt x="592" y="48"/>
                  <a:pt x="384" y="104"/>
                </a:cubicBezTo>
                <a:cubicBezTo>
                  <a:pt x="176" y="160"/>
                  <a:pt x="88" y="300"/>
                  <a:pt x="0" y="440"/>
                </a:cubicBezTo>
              </a:path>
            </a:pathLst>
          </a:custGeom>
          <a:noFill/>
          <a:ln w="5715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92" name="Text Box 1048"/>
          <p:cNvSpPr txBox="1">
            <a:spLocks noChangeArrowheads="1"/>
          </p:cNvSpPr>
          <p:nvPr/>
        </p:nvSpPr>
        <p:spPr bwMode="auto">
          <a:xfrm>
            <a:off x="301625" y="5167313"/>
            <a:ext cx="6756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PSG -- Pass Set for 1, Release Outside and Hit First Opposite Color</a:t>
            </a:r>
          </a:p>
        </p:txBody>
      </p:sp>
      <p:sp>
        <p:nvSpPr>
          <p:cNvPr id="800793" name="Text Box 1049"/>
          <p:cNvSpPr txBox="1">
            <a:spLocks noChangeArrowheads="1"/>
          </p:cNvSpPr>
          <p:nvPr/>
        </p:nvSpPr>
        <p:spPr bwMode="auto">
          <a:xfrm>
            <a:off x="288925" y="4938713"/>
            <a:ext cx="6477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dirty="0">
                <a:latin typeface="Times New Roman" charset="0"/>
              </a:rPr>
              <a:t>C -- Pass Set for 1, Release Outside and Hit First Opposite Color</a:t>
            </a:r>
          </a:p>
        </p:txBody>
      </p:sp>
      <p:sp>
        <p:nvSpPr>
          <p:cNvPr id="800794" name="Text Box 1050"/>
          <p:cNvSpPr txBox="1">
            <a:spLocks noChangeArrowheads="1"/>
          </p:cNvSpPr>
          <p:nvPr/>
        </p:nvSpPr>
        <p:spPr bwMode="auto">
          <a:xfrm>
            <a:off x="298450" y="5638800"/>
            <a:ext cx="67691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BSG -- Pass Set for 1, Release Outside and Hit First Opposite Color</a:t>
            </a:r>
          </a:p>
        </p:txBody>
      </p:sp>
      <p:sp>
        <p:nvSpPr>
          <p:cNvPr id="800795" name="Text Box 1051"/>
          <p:cNvSpPr txBox="1">
            <a:spLocks noChangeArrowheads="1"/>
          </p:cNvSpPr>
          <p:nvPr/>
        </p:nvSpPr>
        <p:spPr bwMode="auto">
          <a:xfrm>
            <a:off x="317500" y="5867400"/>
            <a:ext cx="60134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BST -- Pass Set and Lock On, Can Release Down Field Late</a:t>
            </a:r>
          </a:p>
        </p:txBody>
      </p:sp>
      <p:sp>
        <p:nvSpPr>
          <p:cNvPr id="800796" name="Freeform 1052"/>
          <p:cNvSpPr>
            <a:spLocks/>
          </p:cNvSpPr>
          <p:nvPr/>
        </p:nvSpPr>
        <p:spPr bwMode="auto">
          <a:xfrm>
            <a:off x="5410200" y="1433513"/>
            <a:ext cx="381000" cy="2133600"/>
          </a:xfrm>
          <a:custGeom>
            <a:avLst/>
            <a:gdLst>
              <a:gd name="T0" fmla="*/ 0 w 240"/>
              <a:gd name="T1" fmla="*/ 2147483647 h 1392"/>
              <a:gd name="T2" fmla="*/ 2147483647 w 240"/>
              <a:gd name="T3" fmla="*/ 2147483647 h 1392"/>
              <a:gd name="T4" fmla="*/ 2147483647 w 240"/>
              <a:gd name="T5" fmla="*/ 0 h 1392"/>
              <a:gd name="T6" fmla="*/ 0 60000 65536"/>
              <a:gd name="T7" fmla="*/ 0 60000 65536"/>
              <a:gd name="T8" fmla="*/ 0 60000 65536"/>
            </a:gdLst>
            <a:ahLst/>
            <a:cxnLst>
              <a:cxn ang="T6">
                <a:pos x="T0" y="T1"/>
              </a:cxn>
              <a:cxn ang="T7">
                <a:pos x="T2" y="T3"/>
              </a:cxn>
              <a:cxn ang="T8">
                <a:pos x="T4" y="T5"/>
              </a:cxn>
            </a:cxnLst>
            <a:rect l="0" t="0" r="r" b="b"/>
            <a:pathLst>
              <a:path w="240" h="1392">
                <a:moveTo>
                  <a:pt x="0" y="1392"/>
                </a:moveTo>
                <a:cubicBezTo>
                  <a:pt x="4" y="1124"/>
                  <a:pt x="8" y="856"/>
                  <a:pt x="48" y="624"/>
                </a:cubicBezTo>
                <a:cubicBezTo>
                  <a:pt x="88" y="392"/>
                  <a:pt x="164" y="196"/>
                  <a:pt x="240" y="0"/>
                </a:cubicBezTo>
              </a:path>
            </a:pathLst>
          </a:custGeom>
          <a:noFill/>
          <a:ln w="57150" cap="flat" cmpd="sng">
            <a:solidFill>
              <a:srgbClr val="33CC33"/>
            </a:solidFill>
            <a:prstDash val="dash"/>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97" name="Text Box 1053"/>
          <p:cNvSpPr txBox="1">
            <a:spLocks noChangeArrowheads="1"/>
          </p:cNvSpPr>
          <p:nvPr/>
        </p:nvSpPr>
        <p:spPr bwMode="auto">
          <a:xfrm>
            <a:off x="333375" y="6081713"/>
            <a:ext cx="42052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X – Crack the 1</a:t>
            </a:r>
            <a:r>
              <a:rPr lang="en-US" sz="1800" baseline="30000">
                <a:latin typeface="Times New Roman" charset="0"/>
              </a:rPr>
              <a:t>st</a:t>
            </a:r>
            <a:r>
              <a:rPr lang="en-US" sz="1800">
                <a:latin typeface="Times New Roman" charset="0"/>
              </a:rPr>
              <a:t> linebacker inside of you</a:t>
            </a:r>
          </a:p>
        </p:txBody>
      </p:sp>
      <p:sp>
        <p:nvSpPr>
          <p:cNvPr id="800798" name="Text Box 1054"/>
          <p:cNvSpPr txBox="1">
            <a:spLocks noChangeArrowheads="1"/>
          </p:cNvSpPr>
          <p:nvPr/>
        </p:nvSpPr>
        <p:spPr bwMode="auto">
          <a:xfrm>
            <a:off x="4800600" y="3733800"/>
            <a:ext cx="3810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a:latin typeface="Times New Roman" charset="0"/>
              </a:rPr>
              <a:t>Attack the Outside Hip of the FG</a:t>
            </a:r>
          </a:p>
        </p:txBody>
      </p:sp>
      <p:sp>
        <p:nvSpPr>
          <p:cNvPr id="800799" name="Text Box 1055"/>
          <p:cNvSpPr txBox="1">
            <a:spLocks noChangeArrowheads="1"/>
          </p:cNvSpPr>
          <p:nvPr/>
        </p:nvSpPr>
        <p:spPr bwMode="auto">
          <a:xfrm>
            <a:off x="5181600" y="4481513"/>
            <a:ext cx="3505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a:latin typeface="Times New Roman" charset="0"/>
              </a:rPr>
              <a:t>Hide in the OL (Sell the Block)</a:t>
            </a:r>
          </a:p>
        </p:txBody>
      </p:sp>
      <p:sp>
        <p:nvSpPr>
          <p:cNvPr id="800800" name="Line 1056"/>
          <p:cNvSpPr>
            <a:spLocks noChangeShapeType="1"/>
          </p:cNvSpPr>
          <p:nvPr/>
        </p:nvSpPr>
        <p:spPr bwMode="auto">
          <a:xfrm flipH="1" flipV="1">
            <a:off x="3505200" y="3490913"/>
            <a:ext cx="1752600" cy="11430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1" name="Text Box 1057"/>
          <p:cNvSpPr txBox="1">
            <a:spLocks noChangeArrowheads="1"/>
          </p:cNvSpPr>
          <p:nvPr/>
        </p:nvSpPr>
        <p:spPr bwMode="auto">
          <a:xfrm>
            <a:off x="304800" y="3186113"/>
            <a:ext cx="1524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Open Hips to Sideline</a:t>
            </a:r>
          </a:p>
        </p:txBody>
      </p:sp>
      <p:sp>
        <p:nvSpPr>
          <p:cNvPr id="800802" name="Text Box 1058"/>
          <p:cNvSpPr txBox="1">
            <a:spLocks noChangeArrowheads="1"/>
          </p:cNvSpPr>
          <p:nvPr/>
        </p:nvSpPr>
        <p:spPr bwMode="auto">
          <a:xfrm>
            <a:off x="152400" y="4252913"/>
            <a:ext cx="25146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a:latin typeface="Times New Roman" charset="0"/>
              </a:rPr>
              <a:t>Catch the ball 1-2 yards behind the LOS</a:t>
            </a:r>
          </a:p>
        </p:txBody>
      </p:sp>
      <p:sp>
        <p:nvSpPr>
          <p:cNvPr id="800803" name="Line 1059"/>
          <p:cNvSpPr>
            <a:spLocks noChangeShapeType="1"/>
          </p:cNvSpPr>
          <p:nvPr/>
        </p:nvSpPr>
        <p:spPr bwMode="auto">
          <a:xfrm flipV="1">
            <a:off x="1447800" y="4100513"/>
            <a:ext cx="457200" cy="2286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4" name="Text Box 1060"/>
          <p:cNvSpPr txBox="1">
            <a:spLocks noChangeArrowheads="1"/>
          </p:cNvSpPr>
          <p:nvPr/>
        </p:nvSpPr>
        <p:spPr bwMode="auto">
          <a:xfrm>
            <a:off x="1143000" y="823913"/>
            <a:ext cx="2209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a:latin typeface="Times New Roman" charset="0"/>
              </a:rPr>
              <a:t>Run to Daylight</a:t>
            </a:r>
          </a:p>
        </p:txBody>
      </p:sp>
      <p:sp>
        <p:nvSpPr>
          <p:cNvPr id="800805" name="Line 1061"/>
          <p:cNvSpPr>
            <a:spLocks noChangeShapeType="1"/>
          </p:cNvSpPr>
          <p:nvPr/>
        </p:nvSpPr>
        <p:spPr bwMode="auto">
          <a:xfrm>
            <a:off x="1752600" y="3567113"/>
            <a:ext cx="609600"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6" name="Line 1062"/>
          <p:cNvSpPr>
            <a:spLocks noChangeShapeType="1"/>
          </p:cNvSpPr>
          <p:nvPr/>
        </p:nvSpPr>
        <p:spPr bwMode="auto">
          <a:xfrm flipH="1" flipV="1">
            <a:off x="4191000" y="3598863"/>
            <a:ext cx="685800" cy="304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7" name="Freeform 1063"/>
          <p:cNvSpPr>
            <a:spLocks/>
          </p:cNvSpPr>
          <p:nvPr/>
        </p:nvSpPr>
        <p:spPr bwMode="auto">
          <a:xfrm>
            <a:off x="7010400" y="1295400"/>
            <a:ext cx="800100" cy="1905000"/>
          </a:xfrm>
          <a:custGeom>
            <a:avLst/>
            <a:gdLst>
              <a:gd name="T0" fmla="*/ 2147483647 w 312"/>
              <a:gd name="T1" fmla="*/ 2147483647 h 1200"/>
              <a:gd name="T2" fmla="*/ 2147483647 w 312"/>
              <a:gd name="T3" fmla="*/ 2147483647 h 1200"/>
              <a:gd name="T4" fmla="*/ 2147483647 w 312"/>
              <a:gd name="T5" fmla="*/ 0 h 1200"/>
              <a:gd name="T6" fmla="*/ 0 60000 65536"/>
              <a:gd name="T7" fmla="*/ 0 60000 65536"/>
              <a:gd name="T8" fmla="*/ 0 60000 65536"/>
            </a:gdLst>
            <a:ahLst/>
            <a:cxnLst>
              <a:cxn ang="T6">
                <a:pos x="T0" y="T1"/>
              </a:cxn>
              <a:cxn ang="T7">
                <a:pos x="T2" y="T3"/>
              </a:cxn>
              <a:cxn ang="T8">
                <a:pos x="T4" y="T5"/>
              </a:cxn>
            </a:cxnLst>
            <a:rect l="0" t="0" r="r" b="b"/>
            <a:pathLst>
              <a:path w="312" h="1200">
                <a:moveTo>
                  <a:pt x="312" y="1200"/>
                </a:moveTo>
                <a:cubicBezTo>
                  <a:pt x="263" y="1078"/>
                  <a:pt x="30" y="668"/>
                  <a:pt x="15" y="468"/>
                </a:cubicBezTo>
                <a:cubicBezTo>
                  <a:pt x="0" y="268"/>
                  <a:pt x="179" y="98"/>
                  <a:pt x="222" y="0"/>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8" name="Freeform 1064"/>
          <p:cNvSpPr>
            <a:spLocks/>
          </p:cNvSpPr>
          <p:nvPr/>
        </p:nvSpPr>
        <p:spPr bwMode="auto">
          <a:xfrm>
            <a:off x="7086600" y="1204912"/>
            <a:ext cx="1250950" cy="2147887"/>
          </a:xfrm>
          <a:custGeom>
            <a:avLst/>
            <a:gdLst>
              <a:gd name="T0" fmla="*/ 0 w 212"/>
              <a:gd name="T1" fmla="*/ 2147483647 h 1296"/>
              <a:gd name="T2" fmla="*/ 2147483647 w 212"/>
              <a:gd name="T3" fmla="*/ 2147483647 h 1296"/>
              <a:gd name="T4" fmla="*/ 2147483647 w 212"/>
              <a:gd name="T5" fmla="*/ 2147483647 h 1296"/>
              <a:gd name="T6" fmla="*/ 2147483647 w 212"/>
              <a:gd name="T7" fmla="*/ 0 h 12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1296">
                <a:moveTo>
                  <a:pt x="0" y="1296"/>
                </a:moveTo>
                <a:cubicBezTo>
                  <a:pt x="56" y="1180"/>
                  <a:pt x="110" y="1008"/>
                  <a:pt x="144" y="864"/>
                </a:cubicBezTo>
                <a:cubicBezTo>
                  <a:pt x="178" y="720"/>
                  <a:pt x="196" y="576"/>
                  <a:pt x="204" y="432"/>
                </a:cubicBezTo>
                <a:cubicBezTo>
                  <a:pt x="212" y="288"/>
                  <a:pt x="194" y="90"/>
                  <a:pt x="192" y="0"/>
                </a:cubicBezTo>
              </a:path>
            </a:pathLst>
          </a:custGeom>
          <a:noFill/>
          <a:ln w="38100" cap="flat" cmpd="sng">
            <a:solidFill>
              <a:schemeClr val="tx1"/>
            </a:solidFill>
            <a:prstDash val="dash"/>
            <a:round/>
            <a:headEnd/>
            <a:tailEnd type="stealth"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809" name="Text Box 1065"/>
          <p:cNvSpPr txBox="1">
            <a:spLocks noChangeArrowheads="1"/>
          </p:cNvSpPr>
          <p:nvPr/>
        </p:nvSpPr>
        <p:spPr bwMode="auto">
          <a:xfrm>
            <a:off x="317500" y="6310313"/>
            <a:ext cx="4997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a:latin typeface="Times New Roman" charset="0"/>
              </a:rPr>
              <a:t>WR’s - Block man over, Against man run him off</a:t>
            </a:r>
          </a:p>
        </p:txBody>
      </p:sp>
      <p:sp>
        <p:nvSpPr>
          <p:cNvPr id="348198" name="Oval 1067"/>
          <p:cNvSpPr>
            <a:spLocks noChangeArrowheads="1"/>
          </p:cNvSpPr>
          <p:nvPr/>
        </p:nvSpPr>
        <p:spPr bwMode="auto">
          <a:xfrm>
            <a:off x="7772400" y="3048000"/>
            <a:ext cx="381000" cy="381000"/>
          </a:xfrm>
          <a:prstGeom prst="ellipse">
            <a:avLst/>
          </a:prstGeom>
          <a:solidFill>
            <a:srgbClr val="FF6600"/>
          </a:solidFill>
          <a:ln w="22225">
            <a:solidFill>
              <a:srgbClr val="0411D7"/>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Z</a:t>
            </a:r>
          </a:p>
        </p:txBody>
      </p:sp>
      <p:sp>
        <p:nvSpPr>
          <p:cNvPr id="348199" name="Oval 1069"/>
          <p:cNvSpPr>
            <a:spLocks noChangeArrowheads="1"/>
          </p:cNvSpPr>
          <p:nvPr/>
        </p:nvSpPr>
        <p:spPr bwMode="auto">
          <a:xfrm>
            <a:off x="990600" y="2590800"/>
            <a:ext cx="381000" cy="381000"/>
          </a:xfrm>
          <a:prstGeom prst="ellipse">
            <a:avLst/>
          </a:prstGeom>
          <a:solidFill>
            <a:srgbClr val="FF6600"/>
          </a:solidFill>
          <a:ln w="22225">
            <a:solidFill>
              <a:srgbClr val="0411D7"/>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dirty="0">
                <a:latin typeface="Arial" charset="0"/>
              </a:rPr>
              <a:t>X</a:t>
            </a:r>
          </a:p>
        </p:txBody>
      </p:sp>
      <p:sp>
        <p:nvSpPr>
          <p:cNvPr id="348200" name="Line 1070"/>
          <p:cNvSpPr>
            <a:spLocks noChangeShapeType="1"/>
          </p:cNvSpPr>
          <p:nvPr/>
        </p:nvSpPr>
        <p:spPr bwMode="auto">
          <a:xfrm>
            <a:off x="152400" y="762000"/>
            <a:ext cx="87630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815" name="Rectangle 1071"/>
          <p:cNvSpPr>
            <a:spLocks noChangeArrowheads="1"/>
          </p:cNvSpPr>
          <p:nvPr/>
        </p:nvSpPr>
        <p:spPr bwMode="auto">
          <a:xfrm>
            <a:off x="2819400" y="0"/>
            <a:ext cx="321594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4800" b="0" dirty="0" smtClean="0">
                <a:solidFill>
                  <a:srgbClr val="0411D7"/>
                </a:solidFill>
                <a:effectLst>
                  <a:outerShdw blurRad="38100" dist="38100" dir="2700000" algn="tl">
                    <a:srgbClr val="C0C0C0"/>
                  </a:outerShdw>
                </a:effectLst>
                <a:latin typeface="Impact" charset="0"/>
              </a:rPr>
              <a:t>Slip SCREEN </a:t>
            </a:r>
            <a:endParaRPr lang="en-US" sz="4800" b="0" dirty="0">
              <a:solidFill>
                <a:srgbClr val="0411D7"/>
              </a:solidFill>
              <a:effectLst>
                <a:outerShdw blurRad="38100" dist="38100" dir="2700000" algn="tl">
                  <a:srgbClr val="C0C0C0"/>
                </a:outerShdw>
              </a:effectLst>
              <a:latin typeface="Impact" charset="0"/>
            </a:endParaRPr>
          </a:p>
        </p:txBody>
      </p:sp>
      <p:sp>
        <p:nvSpPr>
          <p:cNvPr id="42" name="Oval 1069"/>
          <p:cNvSpPr>
            <a:spLocks noChangeArrowheads="1"/>
          </p:cNvSpPr>
          <p:nvPr/>
        </p:nvSpPr>
        <p:spPr bwMode="auto">
          <a:xfrm>
            <a:off x="3200400" y="4419600"/>
            <a:ext cx="381000" cy="381000"/>
          </a:xfrm>
          <a:prstGeom prst="ellipse">
            <a:avLst/>
          </a:prstGeom>
          <a:solidFill>
            <a:srgbClr val="FF6600"/>
          </a:solidFill>
          <a:ln w="22225">
            <a:solidFill>
              <a:srgbClr val="0411D7"/>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F</a:t>
            </a:r>
            <a:endParaRPr lang="en-US" sz="1800" b="0" dirty="0">
              <a:latin typeface="Arial" charset="0"/>
            </a:endParaRPr>
          </a:p>
        </p:txBody>
      </p:sp>
      <p:sp>
        <p:nvSpPr>
          <p:cNvPr id="43" name="Oval 1069"/>
          <p:cNvSpPr>
            <a:spLocks noChangeArrowheads="1"/>
          </p:cNvSpPr>
          <p:nvPr/>
        </p:nvSpPr>
        <p:spPr bwMode="auto">
          <a:xfrm>
            <a:off x="7239000" y="2514600"/>
            <a:ext cx="381000" cy="381000"/>
          </a:xfrm>
          <a:prstGeom prst="ellipse">
            <a:avLst/>
          </a:prstGeom>
          <a:solidFill>
            <a:srgbClr val="FF6600"/>
          </a:solidFill>
          <a:ln w="22225">
            <a:solidFill>
              <a:srgbClr val="0411D7"/>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Y</a:t>
            </a:r>
            <a:endParaRPr lang="en-US" sz="1800" b="0" dirty="0">
              <a:latin typeface="Arial" charset="0"/>
            </a:endParaRPr>
          </a:p>
        </p:txBody>
      </p:sp>
      <p:sp>
        <p:nvSpPr>
          <p:cNvPr id="44" name="Oval 1069"/>
          <p:cNvSpPr>
            <a:spLocks noChangeArrowheads="1"/>
          </p:cNvSpPr>
          <p:nvPr/>
        </p:nvSpPr>
        <p:spPr bwMode="auto">
          <a:xfrm>
            <a:off x="6781800" y="3048000"/>
            <a:ext cx="381000" cy="381000"/>
          </a:xfrm>
          <a:prstGeom prst="ellipse">
            <a:avLst/>
          </a:prstGeom>
          <a:solidFill>
            <a:srgbClr val="FF6600"/>
          </a:solidFill>
          <a:ln w="22225">
            <a:solidFill>
              <a:srgbClr val="0411D7"/>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H</a:t>
            </a:r>
            <a:endParaRPr lang="en-US" sz="1800" b="0" dirty="0">
              <a:latin typeface="Arial" charset="0"/>
            </a:endParaRPr>
          </a:p>
        </p:txBody>
      </p:sp>
      <p:sp>
        <p:nvSpPr>
          <p:cNvPr id="45" name="Freeform 1042"/>
          <p:cNvSpPr>
            <a:spLocks/>
          </p:cNvSpPr>
          <p:nvPr/>
        </p:nvSpPr>
        <p:spPr bwMode="auto">
          <a:xfrm>
            <a:off x="7467600" y="1524000"/>
            <a:ext cx="228600" cy="1066800"/>
          </a:xfrm>
          <a:custGeom>
            <a:avLst/>
            <a:gdLst>
              <a:gd name="T0" fmla="*/ 2147483647 w 208"/>
              <a:gd name="T1" fmla="*/ 2147483647 h 1480"/>
              <a:gd name="T2" fmla="*/ 2147483647 w 208"/>
              <a:gd name="T3" fmla="*/ 2147483647 h 1480"/>
              <a:gd name="T4" fmla="*/ 2147483647 w 208"/>
              <a:gd name="T5" fmla="*/ 0 h 1480"/>
              <a:gd name="T6" fmla="*/ 0 60000 65536"/>
              <a:gd name="T7" fmla="*/ 0 60000 65536"/>
              <a:gd name="T8" fmla="*/ 0 60000 65536"/>
            </a:gdLst>
            <a:ahLst/>
            <a:cxnLst>
              <a:cxn ang="T6">
                <a:pos x="T0" y="T1"/>
              </a:cxn>
              <a:cxn ang="T7">
                <a:pos x="T2" y="T3"/>
              </a:cxn>
              <a:cxn ang="T8">
                <a:pos x="T4" y="T5"/>
              </a:cxn>
            </a:cxnLst>
            <a:rect l="0" t="0" r="r" b="b"/>
            <a:pathLst>
              <a:path w="208" h="1480">
                <a:moveTo>
                  <a:pt x="208" y="1104"/>
                </a:moveTo>
                <a:cubicBezTo>
                  <a:pt x="120" y="1292"/>
                  <a:pt x="32" y="1480"/>
                  <a:pt x="16" y="1296"/>
                </a:cubicBezTo>
                <a:cubicBezTo>
                  <a:pt x="0" y="1112"/>
                  <a:pt x="56" y="556"/>
                  <a:pt x="112" y="0"/>
                </a:cubicBezTo>
              </a:path>
            </a:pathLst>
          </a:custGeom>
          <a:noFill/>
          <a:ln w="57150" cmpd="sng">
            <a:solidFill>
              <a:srgbClr val="33CC33"/>
            </a:solidFill>
            <a:round/>
            <a:headEnd/>
            <a:tailEnd type="diamond" w="med"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25593763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00782"/>
                                        </p:tgtEl>
                                        <p:attrNameLst>
                                          <p:attrName>style.visibility</p:attrName>
                                        </p:attrNameLst>
                                      </p:cBhvr>
                                      <p:to>
                                        <p:strVal val="visible"/>
                                      </p:to>
                                    </p:set>
                                    <p:anim calcmode="lin" valueType="num">
                                      <p:cBhvr additive="base">
                                        <p:cTn id="7" dur="500"/>
                                        <p:tgtEl>
                                          <p:spTgt spid="800782"/>
                                        </p:tgtEl>
                                        <p:attrNameLst>
                                          <p:attrName>ppt_y</p:attrName>
                                        </p:attrNameLst>
                                      </p:cBhvr>
                                      <p:tavLst>
                                        <p:tav tm="0">
                                          <p:val>
                                            <p:strVal val="#ppt_y-#ppt_h*1.125000"/>
                                          </p:val>
                                        </p:tav>
                                        <p:tav tm="100000">
                                          <p:val>
                                            <p:strVal val="#ppt_y"/>
                                          </p:val>
                                        </p:tav>
                                      </p:tavLst>
                                    </p:anim>
                                    <p:animEffect transition="in" filter="wipe(down)">
                                      <p:cBhvr>
                                        <p:cTn id="8" dur="500"/>
                                        <p:tgtEl>
                                          <p:spTgt spid="800782"/>
                                        </p:tgtEl>
                                      </p:cBhvr>
                                    </p:animEffect>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00790"/>
                                        </p:tgtEl>
                                        <p:attrNameLst>
                                          <p:attrName>style.visibility</p:attrName>
                                        </p:attrNameLst>
                                      </p:cBhvr>
                                      <p:to>
                                        <p:strVal val="visible"/>
                                      </p:to>
                                    </p:set>
                                    <p:animEffect transition="in" filter="blinds(horizontal)">
                                      <p:cBhvr>
                                        <p:cTn id="12" dur="500"/>
                                        <p:tgtEl>
                                          <p:spTgt spid="800790"/>
                                        </p:tgtEl>
                                      </p:cBhvr>
                                    </p:animEffect>
                                  </p:childTnLst>
                                  <p:subTnLst>
                                    <p:set>
                                      <p:cBhvr override="childStyle">
                                        <p:cTn dur="1" fill="hold" display="0" masterRel="nextClick" afterEffect="1"/>
                                        <p:tgtEl>
                                          <p:spTgt spid="80079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grpId="0" nodeType="clickEffect">
                                  <p:stCondLst>
                                    <p:cond delay="0"/>
                                  </p:stCondLst>
                                  <p:childTnLst>
                                    <p:set>
                                      <p:cBhvr>
                                        <p:cTn id="16" dur="1" fill="hold">
                                          <p:stCondLst>
                                            <p:cond delay="0"/>
                                          </p:stCondLst>
                                        </p:cTn>
                                        <p:tgtEl>
                                          <p:spTgt spid="800783"/>
                                        </p:tgtEl>
                                        <p:attrNameLst>
                                          <p:attrName>style.visibility</p:attrName>
                                        </p:attrNameLst>
                                      </p:cBhvr>
                                      <p:to>
                                        <p:strVal val="visible"/>
                                      </p:to>
                                    </p:set>
                                    <p:anim calcmode="lin" valueType="num">
                                      <p:cBhvr>
                                        <p:cTn id="17" dur="500" fill="hold"/>
                                        <p:tgtEl>
                                          <p:spTgt spid="800783"/>
                                        </p:tgtEl>
                                        <p:attrNameLst>
                                          <p:attrName>ppt_x</p:attrName>
                                        </p:attrNameLst>
                                      </p:cBhvr>
                                      <p:tavLst>
                                        <p:tav tm="0">
                                          <p:val>
                                            <p:strVal val="#ppt_x"/>
                                          </p:val>
                                        </p:tav>
                                        <p:tav tm="100000">
                                          <p:val>
                                            <p:strVal val="#ppt_x"/>
                                          </p:val>
                                        </p:tav>
                                      </p:tavLst>
                                    </p:anim>
                                    <p:anim calcmode="lin" valueType="num">
                                      <p:cBhvr>
                                        <p:cTn id="18" dur="500" fill="hold"/>
                                        <p:tgtEl>
                                          <p:spTgt spid="800783"/>
                                        </p:tgtEl>
                                        <p:attrNameLst>
                                          <p:attrName>ppt_y</p:attrName>
                                        </p:attrNameLst>
                                      </p:cBhvr>
                                      <p:tavLst>
                                        <p:tav tm="0">
                                          <p:val>
                                            <p:strVal val="#ppt_y+#ppt_h/2"/>
                                          </p:val>
                                        </p:tav>
                                        <p:tav tm="100000">
                                          <p:val>
                                            <p:strVal val="#ppt_y"/>
                                          </p:val>
                                        </p:tav>
                                      </p:tavLst>
                                    </p:anim>
                                    <p:anim calcmode="lin" valueType="num">
                                      <p:cBhvr>
                                        <p:cTn id="19" dur="500" fill="hold"/>
                                        <p:tgtEl>
                                          <p:spTgt spid="800783"/>
                                        </p:tgtEl>
                                        <p:attrNameLst>
                                          <p:attrName>ppt_w</p:attrName>
                                        </p:attrNameLst>
                                      </p:cBhvr>
                                      <p:tavLst>
                                        <p:tav tm="0">
                                          <p:val>
                                            <p:strVal val="#ppt_w"/>
                                          </p:val>
                                        </p:tav>
                                        <p:tav tm="100000">
                                          <p:val>
                                            <p:strVal val="#ppt_w"/>
                                          </p:val>
                                        </p:tav>
                                      </p:tavLst>
                                    </p:anim>
                                    <p:anim calcmode="lin" valueType="num">
                                      <p:cBhvr>
                                        <p:cTn id="20" dur="500" fill="hold"/>
                                        <p:tgtEl>
                                          <p:spTgt spid="800783"/>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800792"/>
                                        </p:tgtEl>
                                        <p:attrNameLst>
                                          <p:attrName>style.visibility</p:attrName>
                                        </p:attrNameLst>
                                      </p:cBhvr>
                                      <p:to>
                                        <p:strVal val="visible"/>
                                      </p:to>
                                    </p:set>
                                    <p:animEffect transition="in" filter="blinds(horizontal)">
                                      <p:cBhvr>
                                        <p:cTn id="24" dur="500"/>
                                        <p:tgtEl>
                                          <p:spTgt spid="800792"/>
                                        </p:tgtEl>
                                      </p:cBhvr>
                                    </p:animEffect>
                                  </p:childTnLst>
                                  <p:subTnLst>
                                    <p:set>
                                      <p:cBhvr override="childStyle">
                                        <p:cTn dur="1" fill="hold" display="0" masterRel="nextClick" afterEffect="1"/>
                                        <p:tgtEl>
                                          <p:spTgt spid="800792"/>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800784"/>
                                        </p:tgtEl>
                                        <p:attrNameLst>
                                          <p:attrName>style.visibility</p:attrName>
                                        </p:attrNameLst>
                                      </p:cBhvr>
                                      <p:to>
                                        <p:strVal val="visible"/>
                                      </p:to>
                                    </p:set>
                                    <p:anim calcmode="lin" valueType="num">
                                      <p:cBhvr>
                                        <p:cTn id="29" dur="500" fill="hold"/>
                                        <p:tgtEl>
                                          <p:spTgt spid="800784"/>
                                        </p:tgtEl>
                                        <p:attrNameLst>
                                          <p:attrName>ppt_x</p:attrName>
                                        </p:attrNameLst>
                                      </p:cBhvr>
                                      <p:tavLst>
                                        <p:tav tm="0">
                                          <p:val>
                                            <p:strVal val="#ppt_x"/>
                                          </p:val>
                                        </p:tav>
                                        <p:tav tm="100000">
                                          <p:val>
                                            <p:strVal val="#ppt_x"/>
                                          </p:val>
                                        </p:tav>
                                      </p:tavLst>
                                    </p:anim>
                                    <p:anim calcmode="lin" valueType="num">
                                      <p:cBhvr>
                                        <p:cTn id="30" dur="500" fill="hold"/>
                                        <p:tgtEl>
                                          <p:spTgt spid="800784"/>
                                        </p:tgtEl>
                                        <p:attrNameLst>
                                          <p:attrName>ppt_y</p:attrName>
                                        </p:attrNameLst>
                                      </p:cBhvr>
                                      <p:tavLst>
                                        <p:tav tm="0">
                                          <p:val>
                                            <p:strVal val="#ppt_y+#ppt_h/2"/>
                                          </p:val>
                                        </p:tav>
                                        <p:tav tm="100000">
                                          <p:val>
                                            <p:strVal val="#ppt_y"/>
                                          </p:val>
                                        </p:tav>
                                      </p:tavLst>
                                    </p:anim>
                                    <p:anim calcmode="lin" valueType="num">
                                      <p:cBhvr>
                                        <p:cTn id="31" dur="500" fill="hold"/>
                                        <p:tgtEl>
                                          <p:spTgt spid="800784"/>
                                        </p:tgtEl>
                                        <p:attrNameLst>
                                          <p:attrName>ppt_w</p:attrName>
                                        </p:attrNameLst>
                                      </p:cBhvr>
                                      <p:tavLst>
                                        <p:tav tm="0">
                                          <p:val>
                                            <p:strVal val="#ppt_w"/>
                                          </p:val>
                                        </p:tav>
                                        <p:tav tm="100000">
                                          <p:val>
                                            <p:strVal val="#ppt_w"/>
                                          </p:val>
                                        </p:tav>
                                      </p:tavLst>
                                    </p:anim>
                                    <p:anim calcmode="lin" valueType="num">
                                      <p:cBhvr>
                                        <p:cTn id="32" dur="500" fill="hold"/>
                                        <p:tgtEl>
                                          <p:spTgt spid="800784"/>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800793"/>
                                        </p:tgtEl>
                                        <p:attrNameLst>
                                          <p:attrName>style.visibility</p:attrName>
                                        </p:attrNameLst>
                                      </p:cBhvr>
                                      <p:to>
                                        <p:strVal val="visible"/>
                                      </p:to>
                                    </p:set>
                                    <p:animEffect transition="in" filter="blinds(horizontal)">
                                      <p:cBhvr>
                                        <p:cTn id="36" dur="500"/>
                                        <p:tgtEl>
                                          <p:spTgt spid="800793"/>
                                        </p:tgtEl>
                                      </p:cBhvr>
                                    </p:animEffect>
                                  </p:childTnLst>
                                  <p:subTnLst>
                                    <p:set>
                                      <p:cBhvr override="childStyle">
                                        <p:cTn dur="1" fill="hold" display="0" masterRel="nextClick" afterEffect="1"/>
                                        <p:tgtEl>
                                          <p:spTgt spid="80079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800786"/>
                                        </p:tgtEl>
                                        <p:attrNameLst>
                                          <p:attrName>style.visibility</p:attrName>
                                        </p:attrNameLst>
                                      </p:cBhvr>
                                      <p:to>
                                        <p:strVal val="visible"/>
                                      </p:to>
                                    </p:set>
                                    <p:anim calcmode="lin" valueType="num">
                                      <p:cBhvr>
                                        <p:cTn id="41" dur="500" fill="hold"/>
                                        <p:tgtEl>
                                          <p:spTgt spid="800786"/>
                                        </p:tgtEl>
                                        <p:attrNameLst>
                                          <p:attrName>ppt_x</p:attrName>
                                        </p:attrNameLst>
                                      </p:cBhvr>
                                      <p:tavLst>
                                        <p:tav tm="0">
                                          <p:val>
                                            <p:strVal val="#ppt_x"/>
                                          </p:val>
                                        </p:tav>
                                        <p:tav tm="100000">
                                          <p:val>
                                            <p:strVal val="#ppt_x"/>
                                          </p:val>
                                        </p:tav>
                                      </p:tavLst>
                                    </p:anim>
                                    <p:anim calcmode="lin" valueType="num">
                                      <p:cBhvr>
                                        <p:cTn id="42" dur="500" fill="hold"/>
                                        <p:tgtEl>
                                          <p:spTgt spid="800786"/>
                                        </p:tgtEl>
                                        <p:attrNameLst>
                                          <p:attrName>ppt_y</p:attrName>
                                        </p:attrNameLst>
                                      </p:cBhvr>
                                      <p:tavLst>
                                        <p:tav tm="0">
                                          <p:val>
                                            <p:strVal val="#ppt_y+#ppt_h/2"/>
                                          </p:val>
                                        </p:tav>
                                        <p:tav tm="100000">
                                          <p:val>
                                            <p:strVal val="#ppt_y"/>
                                          </p:val>
                                        </p:tav>
                                      </p:tavLst>
                                    </p:anim>
                                    <p:anim calcmode="lin" valueType="num">
                                      <p:cBhvr>
                                        <p:cTn id="43" dur="500" fill="hold"/>
                                        <p:tgtEl>
                                          <p:spTgt spid="800786"/>
                                        </p:tgtEl>
                                        <p:attrNameLst>
                                          <p:attrName>ppt_w</p:attrName>
                                        </p:attrNameLst>
                                      </p:cBhvr>
                                      <p:tavLst>
                                        <p:tav tm="0">
                                          <p:val>
                                            <p:strVal val="#ppt_w"/>
                                          </p:val>
                                        </p:tav>
                                        <p:tav tm="100000">
                                          <p:val>
                                            <p:strVal val="#ppt_w"/>
                                          </p:val>
                                        </p:tav>
                                      </p:tavLst>
                                    </p:anim>
                                    <p:anim calcmode="lin" valueType="num">
                                      <p:cBhvr>
                                        <p:cTn id="44" dur="500" fill="hold"/>
                                        <p:tgtEl>
                                          <p:spTgt spid="800786"/>
                                        </p:tgtEl>
                                        <p:attrNameLst>
                                          <p:attrName>ppt_h</p:attrName>
                                        </p:attrNameLst>
                                      </p:cBhvr>
                                      <p:tavLst>
                                        <p:tav tm="0">
                                          <p:val>
                                            <p:fltVal val="0"/>
                                          </p:val>
                                        </p:tav>
                                        <p:tav tm="100000">
                                          <p:val>
                                            <p:strVal val="#ppt_h"/>
                                          </p:val>
                                        </p:tav>
                                      </p:tavLst>
                                    </p:anim>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800794"/>
                                        </p:tgtEl>
                                        <p:attrNameLst>
                                          <p:attrName>style.visibility</p:attrName>
                                        </p:attrNameLst>
                                      </p:cBhvr>
                                      <p:to>
                                        <p:strVal val="visible"/>
                                      </p:to>
                                    </p:set>
                                    <p:animEffect transition="in" filter="blinds(horizontal)">
                                      <p:cBhvr>
                                        <p:cTn id="48" dur="500"/>
                                        <p:tgtEl>
                                          <p:spTgt spid="800794"/>
                                        </p:tgtEl>
                                      </p:cBhvr>
                                    </p:animEffect>
                                  </p:childTnLst>
                                  <p:subTnLst>
                                    <p:set>
                                      <p:cBhvr override="childStyle">
                                        <p:cTn dur="1" fill="hold" display="0" masterRel="nextClick" afterEffect="1"/>
                                        <p:tgtEl>
                                          <p:spTgt spid="800794"/>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800787"/>
                                        </p:tgtEl>
                                        <p:attrNameLst>
                                          <p:attrName>style.visibility</p:attrName>
                                        </p:attrNameLst>
                                      </p:cBhvr>
                                      <p:to>
                                        <p:strVal val="visible"/>
                                      </p:to>
                                    </p:set>
                                    <p:anim calcmode="lin" valueType="num">
                                      <p:cBhvr>
                                        <p:cTn id="53" dur="500" fill="hold"/>
                                        <p:tgtEl>
                                          <p:spTgt spid="800787"/>
                                        </p:tgtEl>
                                        <p:attrNameLst>
                                          <p:attrName>ppt_x</p:attrName>
                                        </p:attrNameLst>
                                      </p:cBhvr>
                                      <p:tavLst>
                                        <p:tav tm="0">
                                          <p:val>
                                            <p:strVal val="#ppt_x"/>
                                          </p:val>
                                        </p:tav>
                                        <p:tav tm="100000">
                                          <p:val>
                                            <p:strVal val="#ppt_x"/>
                                          </p:val>
                                        </p:tav>
                                      </p:tavLst>
                                    </p:anim>
                                    <p:anim calcmode="lin" valueType="num">
                                      <p:cBhvr>
                                        <p:cTn id="54" dur="500" fill="hold"/>
                                        <p:tgtEl>
                                          <p:spTgt spid="800787"/>
                                        </p:tgtEl>
                                        <p:attrNameLst>
                                          <p:attrName>ppt_y</p:attrName>
                                        </p:attrNameLst>
                                      </p:cBhvr>
                                      <p:tavLst>
                                        <p:tav tm="0">
                                          <p:val>
                                            <p:strVal val="#ppt_y-#ppt_h/2"/>
                                          </p:val>
                                        </p:tav>
                                        <p:tav tm="100000">
                                          <p:val>
                                            <p:strVal val="#ppt_y"/>
                                          </p:val>
                                        </p:tav>
                                      </p:tavLst>
                                    </p:anim>
                                    <p:anim calcmode="lin" valueType="num">
                                      <p:cBhvr>
                                        <p:cTn id="55" dur="500" fill="hold"/>
                                        <p:tgtEl>
                                          <p:spTgt spid="800787"/>
                                        </p:tgtEl>
                                        <p:attrNameLst>
                                          <p:attrName>ppt_w</p:attrName>
                                        </p:attrNameLst>
                                      </p:cBhvr>
                                      <p:tavLst>
                                        <p:tav tm="0">
                                          <p:val>
                                            <p:strVal val="#ppt_w"/>
                                          </p:val>
                                        </p:tav>
                                        <p:tav tm="100000">
                                          <p:val>
                                            <p:strVal val="#ppt_w"/>
                                          </p:val>
                                        </p:tav>
                                      </p:tavLst>
                                    </p:anim>
                                    <p:anim calcmode="lin" valueType="num">
                                      <p:cBhvr>
                                        <p:cTn id="56" dur="500" fill="hold"/>
                                        <p:tgtEl>
                                          <p:spTgt spid="800787"/>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17" presetClass="entr" presetSubtype="4" fill="hold" grpId="0" nodeType="afterEffect">
                                  <p:stCondLst>
                                    <p:cond delay="0"/>
                                  </p:stCondLst>
                                  <p:childTnLst>
                                    <p:set>
                                      <p:cBhvr>
                                        <p:cTn id="59" dur="1" fill="hold">
                                          <p:stCondLst>
                                            <p:cond delay="0"/>
                                          </p:stCondLst>
                                        </p:cTn>
                                        <p:tgtEl>
                                          <p:spTgt spid="800796"/>
                                        </p:tgtEl>
                                        <p:attrNameLst>
                                          <p:attrName>style.visibility</p:attrName>
                                        </p:attrNameLst>
                                      </p:cBhvr>
                                      <p:to>
                                        <p:strVal val="visible"/>
                                      </p:to>
                                    </p:set>
                                    <p:anim calcmode="lin" valueType="num">
                                      <p:cBhvr>
                                        <p:cTn id="60" dur="500" fill="hold"/>
                                        <p:tgtEl>
                                          <p:spTgt spid="800796"/>
                                        </p:tgtEl>
                                        <p:attrNameLst>
                                          <p:attrName>ppt_x</p:attrName>
                                        </p:attrNameLst>
                                      </p:cBhvr>
                                      <p:tavLst>
                                        <p:tav tm="0">
                                          <p:val>
                                            <p:strVal val="#ppt_x"/>
                                          </p:val>
                                        </p:tav>
                                        <p:tav tm="100000">
                                          <p:val>
                                            <p:strVal val="#ppt_x"/>
                                          </p:val>
                                        </p:tav>
                                      </p:tavLst>
                                    </p:anim>
                                    <p:anim calcmode="lin" valueType="num">
                                      <p:cBhvr>
                                        <p:cTn id="61" dur="500" fill="hold"/>
                                        <p:tgtEl>
                                          <p:spTgt spid="800796"/>
                                        </p:tgtEl>
                                        <p:attrNameLst>
                                          <p:attrName>ppt_y</p:attrName>
                                        </p:attrNameLst>
                                      </p:cBhvr>
                                      <p:tavLst>
                                        <p:tav tm="0">
                                          <p:val>
                                            <p:strVal val="#ppt_y+#ppt_h/2"/>
                                          </p:val>
                                        </p:tav>
                                        <p:tav tm="100000">
                                          <p:val>
                                            <p:strVal val="#ppt_y"/>
                                          </p:val>
                                        </p:tav>
                                      </p:tavLst>
                                    </p:anim>
                                    <p:anim calcmode="lin" valueType="num">
                                      <p:cBhvr>
                                        <p:cTn id="62" dur="500" fill="hold"/>
                                        <p:tgtEl>
                                          <p:spTgt spid="800796"/>
                                        </p:tgtEl>
                                        <p:attrNameLst>
                                          <p:attrName>ppt_w</p:attrName>
                                        </p:attrNameLst>
                                      </p:cBhvr>
                                      <p:tavLst>
                                        <p:tav tm="0">
                                          <p:val>
                                            <p:strVal val="#ppt_w"/>
                                          </p:val>
                                        </p:tav>
                                        <p:tav tm="100000">
                                          <p:val>
                                            <p:strVal val="#ppt_w"/>
                                          </p:val>
                                        </p:tav>
                                      </p:tavLst>
                                    </p:anim>
                                    <p:anim calcmode="lin" valueType="num">
                                      <p:cBhvr>
                                        <p:cTn id="63" dur="500" fill="hold"/>
                                        <p:tgtEl>
                                          <p:spTgt spid="800796"/>
                                        </p:tgtEl>
                                        <p:attrNameLst>
                                          <p:attrName>ppt_h</p:attrName>
                                        </p:attrNameLst>
                                      </p:cBhvr>
                                      <p:tavLst>
                                        <p:tav tm="0">
                                          <p:val>
                                            <p:fltVal val="0"/>
                                          </p:val>
                                        </p:tav>
                                        <p:tav tm="100000">
                                          <p:val>
                                            <p:strVal val="#ppt_h"/>
                                          </p:val>
                                        </p:tav>
                                      </p:tavLst>
                                    </p:anim>
                                  </p:childTnLst>
                                </p:cTn>
                              </p:par>
                            </p:childTnLst>
                          </p:cTn>
                        </p:par>
                        <p:par>
                          <p:cTn id="64" fill="hold" nodeType="afterGroup">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800795"/>
                                        </p:tgtEl>
                                        <p:attrNameLst>
                                          <p:attrName>style.visibility</p:attrName>
                                        </p:attrNameLst>
                                      </p:cBhvr>
                                      <p:to>
                                        <p:strVal val="visible"/>
                                      </p:to>
                                    </p:set>
                                    <p:animEffect transition="in" filter="blinds(horizontal)">
                                      <p:cBhvr>
                                        <p:cTn id="67" dur="500"/>
                                        <p:tgtEl>
                                          <p:spTgt spid="800795"/>
                                        </p:tgtEl>
                                      </p:cBhvr>
                                    </p:animEffect>
                                  </p:childTnLst>
                                  <p:subTnLst>
                                    <p:set>
                                      <p:cBhvr override="childStyle">
                                        <p:cTn dur="1" fill="hold" display="0" masterRel="nextClick" afterEffect="1"/>
                                        <p:tgtEl>
                                          <p:spTgt spid="800795"/>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4" fill="hold" grpId="0" nodeType="clickEffect">
                                  <p:stCondLst>
                                    <p:cond delay="0"/>
                                  </p:stCondLst>
                                  <p:childTnLst>
                                    <p:set>
                                      <p:cBhvr>
                                        <p:cTn id="71" dur="1" fill="hold">
                                          <p:stCondLst>
                                            <p:cond delay="0"/>
                                          </p:stCondLst>
                                        </p:cTn>
                                        <p:tgtEl>
                                          <p:spTgt spid="800785"/>
                                        </p:tgtEl>
                                        <p:attrNameLst>
                                          <p:attrName>style.visibility</p:attrName>
                                        </p:attrNameLst>
                                      </p:cBhvr>
                                      <p:to>
                                        <p:strVal val="visible"/>
                                      </p:to>
                                    </p:set>
                                    <p:anim calcmode="lin" valueType="num">
                                      <p:cBhvr>
                                        <p:cTn id="72" dur="500" fill="hold"/>
                                        <p:tgtEl>
                                          <p:spTgt spid="800785"/>
                                        </p:tgtEl>
                                        <p:attrNameLst>
                                          <p:attrName>ppt_x</p:attrName>
                                        </p:attrNameLst>
                                      </p:cBhvr>
                                      <p:tavLst>
                                        <p:tav tm="0">
                                          <p:val>
                                            <p:strVal val="#ppt_x"/>
                                          </p:val>
                                        </p:tav>
                                        <p:tav tm="100000">
                                          <p:val>
                                            <p:strVal val="#ppt_x"/>
                                          </p:val>
                                        </p:tav>
                                      </p:tavLst>
                                    </p:anim>
                                    <p:anim calcmode="lin" valueType="num">
                                      <p:cBhvr>
                                        <p:cTn id="73" dur="500" fill="hold"/>
                                        <p:tgtEl>
                                          <p:spTgt spid="800785"/>
                                        </p:tgtEl>
                                        <p:attrNameLst>
                                          <p:attrName>ppt_y</p:attrName>
                                        </p:attrNameLst>
                                      </p:cBhvr>
                                      <p:tavLst>
                                        <p:tav tm="0">
                                          <p:val>
                                            <p:strVal val="#ppt_y+#ppt_h/2"/>
                                          </p:val>
                                        </p:tav>
                                        <p:tav tm="100000">
                                          <p:val>
                                            <p:strVal val="#ppt_y"/>
                                          </p:val>
                                        </p:tav>
                                      </p:tavLst>
                                    </p:anim>
                                    <p:anim calcmode="lin" valueType="num">
                                      <p:cBhvr>
                                        <p:cTn id="74" dur="500" fill="hold"/>
                                        <p:tgtEl>
                                          <p:spTgt spid="800785"/>
                                        </p:tgtEl>
                                        <p:attrNameLst>
                                          <p:attrName>ppt_w</p:attrName>
                                        </p:attrNameLst>
                                      </p:cBhvr>
                                      <p:tavLst>
                                        <p:tav tm="0">
                                          <p:val>
                                            <p:strVal val="#ppt_w"/>
                                          </p:val>
                                        </p:tav>
                                        <p:tav tm="100000">
                                          <p:val>
                                            <p:strVal val="#ppt_w"/>
                                          </p:val>
                                        </p:tav>
                                      </p:tavLst>
                                    </p:anim>
                                    <p:anim calcmode="lin" valueType="num">
                                      <p:cBhvr>
                                        <p:cTn id="75" dur="500" fill="hold"/>
                                        <p:tgtEl>
                                          <p:spTgt spid="800785"/>
                                        </p:tgtEl>
                                        <p:attrNameLst>
                                          <p:attrName>ppt_h</p:attrName>
                                        </p:attrNameLst>
                                      </p:cBhvr>
                                      <p:tavLst>
                                        <p:tav tm="0">
                                          <p:val>
                                            <p:fltVal val="0"/>
                                          </p:val>
                                        </p:tav>
                                        <p:tav tm="100000">
                                          <p:val>
                                            <p:strVal val="#ppt_h"/>
                                          </p:val>
                                        </p:tav>
                                      </p:tavLst>
                                    </p:anim>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800797"/>
                                        </p:tgtEl>
                                        <p:attrNameLst>
                                          <p:attrName>style.visibility</p:attrName>
                                        </p:attrNameLst>
                                      </p:cBhvr>
                                      <p:to>
                                        <p:strVal val="visible"/>
                                      </p:to>
                                    </p:set>
                                    <p:animEffect transition="in" filter="blinds(horizontal)">
                                      <p:cBhvr>
                                        <p:cTn id="79" dur="500"/>
                                        <p:tgtEl>
                                          <p:spTgt spid="800797"/>
                                        </p:tgtEl>
                                      </p:cBhvr>
                                    </p:animEffect>
                                  </p:childTnLst>
                                  <p:subTnLst>
                                    <p:set>
                                      <p:cBhvr override="childStyle">
                                        <p:cTn dur="1" fill="hold" display="0" masterRel="nextClick" afterEffect="1"/>
                                        <p:tgtEl>
                                          <p:spTgt spid="800797"/>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4" fill="hold" grpId="0" nodeType="clickEffect">
                                  <p:stCondLst>
                                    <p:cond delay="0"/>
                                  </p:stCondLst>
                                  <p:childTnLst>
                                    <p:set>
                                      <p:cBhvr>
                                        <p:cTn id="83" dur="1" fill="hold">
                                          <p:stCondLst>
                                            <p:cond delay="0"/>
                                          </p:stCondLst>
                                        </p:cTn>
                                        <p:tgtEl>
                                          <p:spTgt spid="800807"/>
                                        </p:tgtEl>
                                        <p:attrNameLst>
                                          <p:attrName>style.visibility</p:attrName>
                                        </p:attrNameLst>
                                      </p:cBhvr>
                                      <p:to>
                                        <p:strVal val="visible"/>
                                      </p:to>
                                    </p:set>
                                    <p:anim calcmode="lin" valueType="num">
                                      <p:cBhvr>
                                        <p:cTn id="84" dur="500" fill="hold"/>
                                        <p:tgtEl>
                                          <p:spTgt spid="800807"/>
                                        </p:tgtEl>
                                        <p:attrNameLst>
                                          <p:attrName>ppt_x</p:attrName>
                                        </p:attrNameLst>
                                      </p:cBhvr>
                                      <p:tavLst>
                                        <p:tav tm="0">
                                          <p:val>
                                            <p:strVal val="#ppt_x"/>
                                          </p:val>
                                        </p:tav>
                                        <p:tav tm="100000">
                                          <p:val>
                                            <p:strVal val="#ppt_x"/>
                                          </p:val>
                                        </p:tav>
                                      </p:tavLst>
                                    </p:anim>
                                    <p:anim calcmode="lin" valueType="num">
                                      <p:cBhvr>
                                        <p:cTn id="85" dur="500" fill="hold"/>
                                        <p:tgtEl>
                                          <p:spTgt spid="800807"/>
                                        </p:tgtEl>
                                        <p:attrNameLst>
                                          <p:attrName>ppt_y</p:attrName>
                                        </p:attrNameLst>
                                      </p:cBhvr>
                                      <p:tavLst>
                                        <p:tav tm="0">
                                          <p:val>
                                            <p:strVal val="#ppt_y+#ppt_h/2"/>
                                          </p:val>
                                        </p:tav>
                                        <p:tav tm="100000">
                                          <p:val>
                                            <p:strVal val="#ppt_y"/>
                                          </p:val>
                                        </p:tav>
                                      </p:tavLst>
                                    </p:anim>
                                    <p:anim calcmode="lin" valueType="num">
                                      <p:cBhvr>
                                        <p:cTn id="86" dur="500" fill="hold"/>
                                        <p:tgtEl>
                                          <p:spTgt spid="800807"/>
                                        </p:tgtEl>
                                        <p:attrNameLst>
                                          <p:attrName>ppt_w</p:attrName>
                                        </p:attrNameLst>
                                      </p:cBhvr>
                                      <p:tavLst>
                                        <p:tav tm="0">
                                          <p:val>
                                            <p:strVal val="#ppt_w"/>
                                          </p:val>
                                        </p:tav>
                                        <p:tav tm="100000">
                                          <p:val>
                                            <p:strVal val="#ppt_w"/>
                                          </p:val>
                                        </p:tav>
                                      </p:tavLst>
                                    </p:anim>
                                    <p:anim calcmode="lin" valueType="num">
                                      <p:cBhvr>
                                        <p:cTn id="87" dur="500" fill="hold"/>
                                        <p:tgtEl>
                                          <p:spTgt spid="800807"/>
                                        </p:tgtEl>
                                        <p:attrNameLst>
                                          <p:attrName>ppt_h</p:attrName>
                                        </p:attrNameLst>
                                      </p:cBhvr>
                                      <p:tavLst>
                                        <p:tav tm="0">
                                          <p:val>
                                            <p:fltVal val="0"/>
                                          </p:val>
                                        </p:tav>
                                        <p:tav tm="100000">
                                          <p:val>
                                            <p:strVal val="#ppt_h"/>
                                          </p:val>
                                        </p:tav>
                                      </p:tavLst>
                                    </p:anim>
                                  </p:childTnLst>
                                </p:cTn>
                              </p:par>
                            </p:childTnLst>
                          </p:cTn>
                        </p:par>
                        <p:par>
                          <p:cTn id="88" fill="hold" nodeType="afterGroup">
                            <p:stCondLst>
                              <p:cond delay="500"/>
                            </p:stCondLst>
                            <p:childTnLst>
                              <p:par>
                                <p:cTn id="89" presetID="17" presetClass="entr" presetSubtype="4" fill="hold" grpId="0" nodeType="afterEffect">
                                  <p:stCondLst>
                                    <p:cond delay="0"/>
                                  </p:stCondLst>
                                  <p:childTnLst>
                                    <p:set>
                                      <p:cBhvr>
                                        <p:cTn id="90" dur="1" fill="hold">
                                          <p:stCondLst>
                                            <p:cond delay="0"/>
                                          </p:stCondLst>
                                        </p:cTn>
                                        <p:tgtEl>
                                          <p:spTgt spid="800808"/>
                                        </p:tgtEl>
                                        <p:attrNameLst>
                                          <p:attrName>style.visibility</p:attrName>
                                        </p:attrNameLst>
                                      </p:cBhvr>
                                      <p:to>
                                        <p:strVal val="visible"/>
                                      </p:to>
                                    </p:set>
                                    <p:anim calcmode="lin" valueType="num">
                                      <p:cBhvr>
                                        <p:cTn id="91" dur="500" fill="hold"/>
                                        <p:tgtEl>
                                          <p:spTgt spid="800808"/>
                                        </p:tgtEl>
                                        <p:attrNameLst>
                                          <p:attrName>ppt_x</p:attrName>
                                        </p:attrNameLst>
                                      </p:cBhvr>
                                      <p:tavLst>
                                        <p:tav tm="0">
                                          <p:val>
                                            <p:strVal val="#ppt_x"/>
                                          </p:val>
                                        </p:tav>
                                        <p:tav tm="100000">
                                          <p:val>
                                            <p:strVal val="#ppt_x"/>
                                          </p:val>
                                        </p:tav>
                                      </p:tavLst>
                                    </p:anim>
                                    <p:anim calcmode="lin" valueType="num">
                                      <p:cBhvr>
                                        <p:cTn id="92" dur="500" fill="hold"/>
                                        <p:tgtEl>
                                          <p:spTgt spid="800808"/>
                                        </p:tgtEl>
                                        <p:attrNameLst>
                                          <p:attrName>ppt_y</p:attrName>
                                        </p:attrNameLst>
                                      </p:cBhvr>
                                      <p:tavLst>
                                        <p:tav tm="0">
                                          <p:val>
                                            <p:strVal val="#ppt_y+#ppt_h/2"/>
                                          </p:val>
                                        </p:tav>
                                        <p:tav tm="100000">
                                          <p:val>
                                            <p:strVal val="#ppt_y"/>
                                          </p:val>
                                        </p:tav>
                                      </p:tavLst>
                                    </p:anim>
                                    <p:anim calcmode="lin" valueType="num">
                                      <p:cBhvr>
                                        <p:cTn id="93" dur="500" fill="hold"/>
                                        <p:tgtEl>
                                          <p:spTgt spid="800808"/>
                                        </p:tgtEl>
                                        <p:attrNameLst>
                                          <p:attrName>ppt_w</p:attrName>
                                        </p:attrNameLst>
                                      </p:cBhvr>
                                      <p:tavLst>
                                        <p:tav tm="0">
                                          <p:val>
                                            <p:strVal val="#ppt_w"/>
                                          </p:val>
                                        </p:tav>
                                        <p:tav tm="100000">
                                          <p:val>
                                            <p:strVal val="#ppt_w"/>
                                          </p:val>
                                        </p:tav>
                                      </p:tavLst>
                                    </p:anim>
                                    <p:anim calcmode="lin" valueType="num">
                                      <p:cBhvr>
                                        <p:cTn id="94" dur="500" fill="hold"/>
                                        <p:tgtEl>
                                          <p:spTgt spid="800808"/>
                                        </p:tgtEl>
                                        <p:attrNameLst>
                                          <p:attrName>ppt_h</p:attrName>
                                        </p:attrNameLst>
                                      </p:cBhvr>
                                      <p:tavLst>
                                        <p:tav tm="0">
                                          <p:val>
                                            <p:fltVal val="0"/>
                                          </p:val>
                                        </p:tav>
                                        <p:tav tm="100000">
                                          <p:val>
                                            <p:strVal val="#ppt_h"/>
                                          </p:val>
                                        </p:tav>
                                      </p:tavLst>
                                    </p:anim>
                                  </p:childTnLst>
                                </p:cTn>
                              </p:par>
                            </p:childTnLst>
                          </p:cTn>
                        </p:par>
                        <p:par>
                          <p:cTn id="95" fill="hold" nodeType="afterGroup">
                            <p:stCondLst>
                              <p:cond delay="1000"/>
                            </p:stCondLst>
                            <p:childTnLst>
                              <p:par>
                                <p:cTn id="96" presetID="3" presetClass="entr" presetSubtype="10" fill="hold" grpId="0" nodeType="afterEffect">
                                  <p:stCondLst>
                                    <p:cond delay="0"/>
                                  </p:stCondLst>
                                  <p:childTnLst>
                                    <p:set>
                                      <p:cBhvr>
                                        <p:cTn id="97" dur="1" fill="hold">
                                          <p:stCondLst>
                                            <p:cond delay="0"/>
                                          </p:stCondLst>
                                        </p:cTn>
                                        <p:tgtEl>
                                          <p:spTgt spid="800809"/>
                                        </p:tgtEl>
                                        <p:attrNameLst>
                                          <p:attrName>style.visibility</p:attrName>
                                        </p:attrNameLst>
                                      </p:cBhvr>
                                      <p:to>
                                        <p:strVal val="visible"/>
                                      </p:to>
                                    </p:set>
                                    <p:animEffect transition="in" filter="blinds(horizontal)">
                                      <p:cBhvr>
                                        <p:cTn id="98" dur="500"/>
                                        <p:tgtEl>
                                          <p:spTgt spid="800809"/>
                                        </p:tgtEl>
                                      </p:cBhvr>
                                    </p:animEffect>
                                  </p:childTnLst>
                                  <p:subTnLst>
                                    <p:set>
                                      <p:cBhvr override="childStyle">
                                        <p:cTn dur="1" fill="hold" display="0" masterRel="nextClick" afterEffect="1"/>
                                        <p:tgtEl>
                                          <p:spTgt spid="800809"/>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800791"/>
                                        </p:tgtEl>
                                        <p:attrNameLst>
                                          <p:attrName>style.visibility</p:attrName>
                                        </p:attrNameLst>
                                      </p:cBhvr>
                                      <p:to>
                                        <p:strVal val="visible"/>
                                      </p:to>
                                    </p:set>
                                    <p:anim calcmode="lin" valueType="num">
                                      <p:cBhvr>
                                        <p:cTn id="103" dur="500" fill="hold"/>
                                        <p:tgtEl>
                                          <p:spTgt spid="800791"/>
                                        </p:tgtEl>
                                        <p:attrNameLst>
                                          <p:attrName>ppt_x</p:attrName>
                                        </p:attrNameLst>
                                      </p:cBhvr>
                                      <p:tavLst>
                                        <p:tav tm="0">
                                          <p:val>
                                            <p:strVal val="#ppt_x"/>
                                          </p:val>
                                        </p:tav>
                                        <p:tav tm="100000">
                                          <p:val>
                                            <p:strVal val="#ppt_x"/>
                                          </p:val>
                                        </p:tav>
                                      </p:tavLst>
                                    </p:anim>
                                    <p:anim calcmode="lin" valueType="num">
                                      <p:cBhvr>
                                        <p:cTn id="104" dur="500" fill="hold"/>
                                        <p:tgtEl>
                                          <p:spTgt spid="800791"/>
                                        </p:tgtEl>
                                        <p:attrNameLst>
                                          <p:attrName>ppt_y</p:attrName>
                                        </p:attrNameLst>
                                      </p:cBhvr>
                                      <p:tavLst>
                                        <p:tav tm="0">
                                          <p:val>
                                            <p:strVal val="#ppt_y+#ppt_h/2"/>
                                          </p:val>
                                        </p:tav>
                                        <p:tav tm="100000">
                                          <p:val>
                                            <p:strVal val="#ppt_y"/>
                                          </p:val>
                                        </p:tav>
                                      </p:tavLst>
                                    </p:anim>
                                    <p:anim calcmode="lin" valueType="num">
                                      <p:cBhvr>
                                        <p:cTn id="105" dur="500" fill="hold"/>
                                        <p:tgtEl>
                                          <p:spTgt spid="800791"/>
                                        </p:tgtEl>
                                        <p:attrNameLst>
                                          <p:attrName>ppt_w</p:attrName>
                                        </p:attrNameLst>
                                      </p:cBhvr>
                                      <p:tavLst>
                                        <p:tav tm="0">
                                          <p:val>
                                            <p:strVal val="#ppt_w"/>
                                          </p:val>
                                        </p:tav>
                                        <p:tav tm="100000">
                                          <p:val>
                                            <p:strVal val="#ppt_w"/>
                                          </p:val>
                                        </p:tav>
                                      </p:tavLst>
                                    </p:anim>
                                    <p:anim calcmode="lin" valueType="num">
                                      <p:cBhvr>
                                        <p:cTn id="106" dur="500" fill="hold"/>
                                        <p:tgtEl>
                                          <p:spTgt spid="800791"/>
                                        </p:tgtEl>
                                        <p:attrNameLst>
                                          <p:attrName>ppt_h</p:attrName>
                                        </p:attrNameLst>
                                      </p:cBhvr>
                                      <p:tavLst>
                                        <p:tav tm="0">
                                          <p:val>
                                            <p:fltVal val="0"/>
                                          </p:val>
                                        </p:tav>
                                        <p:tav tm="100000">
                                          <p:val>
                                            <p:strVal val="#ppt_h"/>
                                          </p:val>
                                        </p:tav>
                                      </p:tavLst>
                                    </p:anim>
                                  </p:childTnLst>
                                </p:cTn>
                              </p:par>
                            </p:childTnLst>
                          </p:cTn>
                        </p:par>
                        <p:par>
                          <p:cTn id="107" fill="hold" nodeType="afterGroup">
                            <p:stCondLst>
                              <p:cond delay="500"/>
                            </p:stCondLst>
                            <p:childTnLst>
                              <p:par>
                                <p:cTn id="108" presetID="3" presetClass="entr" presetSubtype="10" fill="hold" grpId="0" nodeType="afterEffect">
                                  <p:stCondLst>
                                    <p:cond delay="0"/>
                                  </p:stCondLst>
                                  <p:childTnLst>
                                    <p:set>
                                      <p:cBhvr>
                                        <p:cTn id="109" dur="1" fill="hold">
                                          <p:stCondLst>
                                            <p:cond delay="0"/>
                                          </p:stCondLst>
                                        </p:cTn>
                                        <p:tgtEl>
                                          <p:spTgt spid="800798"/>
                                        </p:tgtEl>
                                        <p:attrNameLst>
                                          <p:attrName>style.visibility</p:attrName>
                                        </p:attrNameLst>
                                      </p:cBhvr>
                                      <p:to>
                                        <p:strVal val="visible"/>
                                      </p:to>
                                    </p:set>
                                    <p:animEffect transition="in" filter="blinds(horizontal)">
                                      <p:cBhvr>
                                        <p:cTn id="110" dur="500"/>
                                        <p:tgtEl>
                                          <p:spTgt spid="800798"/>
                                        </p:tgtEl>
                                      </p:cBhvr>
                                    </p:animEffect>
                                  </p:childTnLst>
                                </p:cTn>
                              </p:par>
                            </p:childTnLst>
                          </p:cTn>
                        </p:par>
                        <p:par>
                          <p:cTn id="111" fill="hold" nodeType="afterGroup">
                            <p:stCondLst>
                              <p:cond delay="1000"/>
                            </p:stCondLst>
                            <p:childTnLst>
                              <p:par>
                                <p:cTn id="112" presetID="17" presetClass="entr" presetSubtype="2" fill="hold" grpId="0" nodeType="afterEffect">
                                  <p:stCondLst>
                                    <p:cond delay="0"/>
                                  </p:stCondLst>
                                  <p:childTnLst>
                                    <p:set>
                                      <p:cBhvr>
                                        <p:cTn id="113" dur="1" fill="hold">
                                          <p:stCondLst>
                                            <p:cond delay="0"/>
                                          </p:stCondLst>
                                        </p:cTn>
                                        <p:tgtEl>
                                          <p:spTgt spid="800806"/>
                                        </p:tgtEl>
                                        <p:attrNameLst>
                                          <p:attrName>style.visibility</p:attrName>
                                        </p:attrNameLst>
                                      </p:cBhvr>
                                      <p:to>
                                        <p:strVal val="visible"/>
                                      </p:to>
                                    </p:set>
                                    <p:anim calcmode="lin" valueType="num">
                                      <p:cBhvr>
                                        <p:cTn id="114" dur="500" fill="hold"/>
                                        <p:tgtEl>
                                          <p:spTgt spid="800806"/>
                                        </p:tgtEl>
                                        <p:attrNameLst>
                                          <p:attrName>ppt_x</p:attrName>
                                        </p:attrNameLst>
                                      </p:cBhvr>
                                      <p:tavLst>
                                        <p:tav tm="0">
                                          <p:val>
                                            <p:strVal val="#ppt_x+#ppt_w/2"/>
                                          </p:val>
                                        </p:tav>
                                        <p:tav tm="100000">
                                          <p:val>
                                            <p:strVal val="#ppt_x"/>
                                          </p:val>
                                        </p:tav>
                                      </p:tavLst>
                                    </p:anim>
                                    <p:anim calcmode="lin" valueType="num">
                                      <p:cBhvr>
                                        <p:cTn id="115" dur="500" fill="hold"/>
                                        <p:tgtEl>
                                          <p:spTgt spid="800806"/>
                                        </p:tgtEl>
                                        <p:attrNameLst>
                                          <p:attrName>ppt_y</p:attrName>
                                        </p:attrNameLst>
                                      </p:cBhvr>
                                      <p:tavLst>
                                        <p:tav tm="0">
                                          <p:val>
                                            <p:strVal val="#ppt_y"/>
                                          </p:val>
                                        </p:tav>
                                        <p:tav tm="100000">
                                          <p:val>
                                            <p:strVal val="#ppt_y"/>
                                          </p:val>
                                        </p:tav>
                                      </p:tavLst>
                                    </p:anim>
                                    <p:anim calcmode="lin" valueType="num">
                                      <p:cBhvr>
                                        <p:cTn id="116" dur="500" fill="hold"/>
                                        <p:tgtEl>
                                          <p:spTgt spid="800806"/>
                                        </p:tgtEl>
                                        <p:attrNameLst>
                                          <p:attrName>ppt_w</p:attrName>
                                        </p:attrNameLst>
                                      </p:cBhvr>
                                      <p:tavLst>
                                        <p:tav tm="0">
                                          <p:val>
                                            <p:fltVal val="0"/>
                                          </p:val>
                                        </p:tav>
                                        <p:tav tm="100000">
                                          <p:val>
                                            <p:strVal val="#ppt_w"/>
                                          </p:val>
                                        </p:tav>
                                      </p:tavLst>
                                    </p:anim>
                                    <p:anim calcmode="lin" valueType="num">
                                      <p:cBhvr>
                                        <p:cTn id="117" dur="500" fill="hold"/>
                                        <p:tgtEl>
                                          <p:spTgt spid="800806"/>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1500"/>
                            </p:stCondLst>
                            <p:childTnLst>
                              <p:par>
                                <p:cTn id="119" presetID="3" presetClass="entr" presetSubtype="10" fill="hold" grpId="0" nodeType="afterEffect">
                                  <p:stCondLst>
                                    <p:cond delay="0"/>
                                  </p:stCondLst>
                                  <p:childTnLst>
                                    <p:set>
                                      <p:cBhvr>
                                        <p:cTn id="120" dur="1" fill="hold">
                                          <p:stCondLst>
                                            <p:cond delay="0"/>
                                          </p:stCondLst>
                                        </p:cTn>
                                        <p:tgtEl>
                                          <p:spTgt spid="800799"/>
                                        </p:tgtEl>
                                        <p:attrNameLst>
                                          <p:attrName>style.visibility</p:attrName>
                                        </p:attrNameLst>
                                      </p:cBhvr>
                                      <p:to>
                                        <p:strVal val="visible"/>
                                      </p:to>
                                    </p:set>
                                    <p:animEffect transition="in" filter="blinds(horizontal)">
                                      <p:cBhvr>
                                        <p:cTn id="121" dur="500"/>
                                        <p:tgtEl>
                                          <p:spTgt spid="800799"/>
                                        </p:tgtEl>
                                      </p:cBhvr>
                                    </p:animEffect>
                                  </p:childTnLst>
                                </p:cTn>
                              </p:par>
                            </p:childTnLst>
                          </p:cTn>
                        </p:par>
                        <p:par>
                          <p:cTn id="122" fill="hold" nodeType="afterGroup">
                            <p:stCondLst>
                              <p:cond delay="2000"/>
                            </p:stCondLst>
                            <p:childTnLst>
                              <p:par>
                                <p:cTn id="123" presetID="17" presetClass="entr" presetSubtype="4" fill="hold" grpId="0" nodeType="afterEffect">
                                  <p:stCondLst>
                                    <p:cond delay="0"/>
                                  </p:stCondLst>
                                  <p:childTnLst>
                                    <p:set>
                                      <p:cBhvr>
                                        <p:cTn id="124" dur="1" fill="hold">
                                          <p:stCondLst>
                                            <p:cond delay="0"/>
                                          </p:stCondLst>
                                        </p:cTn>
                                        <p:tgtEl>
                                          <p:spTgt spid="800800"/>
                                        </p:tgtEl>
                                        <p:attrNameLst>
                                          <p:attrName>style.visibility</p:attrName>
                                        </p:attrNameLst>
                                      </p:cBhvr>
                                      <p:to>
                                        <p:strVal val="visible"/>
                                      </p:to>
                                    </p:set>
                                    <p:anim calcmode="lin" valueType="num">
                                      <p:cBhvr>
                                        <p:cTn id="125" dur="500" fill="hold"/>
                                        <p:tgtEl>
                                          <p:spTgt spid="800800"/>
                                        </p:tgtEl>
                                        <p:attrNameLst>
                                          <p:attrName>ppt_x</p:attrName>
                                        </p:attrNameLst>
                                      </p:cBhvr>
                                      <p:tavLst>
                                        <p:tav tm="0">
                                          <p:val>
                                            <p:strVal val="#ppt_x"/>
                                          </p:val>
                                        </p:tav>
                                        <p:tav tm="100000">
                                          <p:val>
                                            <p:strVal val="#ppt_x"/>
                                          </p:val>
                                        </p:tav>
                                      </p:tavLst>
                                    </p:anim>
                                    <p:anim calcmode="lin" valueType="num">
                                      <p:cBhvr>
                                        <p:cTn id="126" dur="500" fill="hold"/>
                                        <p:tgtEl>
                                          <p:spTgt spid="800800"/>
                                        </p:tgtEl>
                                        <p:attrNameLst>
                                          <p:attrName>ppt_y</p:attrName>
                                        </p:attrNameLst>
                                      </p:cBhvr>
                                      <p:tavLst>
                                        <p:tav tm="0">
                                          <p:val>
                                            <p:strVal val="#ppt_y+#ppt_h/2"/>
                                          </p:val>
                                        </p:tav>
                                        <p:tav tm="100000">
                                          <p:val>
                                            <p:strVal val="#ppt_y"/>
                                          </p:val>
                                        </p:tav>
                                      </p:tavLst>
                                    </p:anim>
                                    <p:anim calcmode="lin" valueType="num">
                                      <p:cBhvr>
                                        <p:cTn id="127" dur="500" fill="hold"/>
                                        <p:tgtEl>
                                          <p:spTgt spid="800800"/>
                                        </p:tgtEl>
                                        <p:attrNameLst>
                                          <p:attrName>ppt_w</p:attrName>
                                        </p:attrNameLst>
                                      </p:cBhvr>
                                      <p:tavLst>
                                        <p:tav tm="0">
                                          <p:val>
                                            <p:strVal val="#ppt_w"/>
                                          </p:val>
                                        </p:tav>
                                        <p:tav tm="100000">
                                          <p:val>
                                            <p:strVal val="#ppt_w"/>
                                          </p:val>
                                        </p:tav>
                                      </p:tavLst>
                                    </p:anim>
                                    <p:anim calcmode="lin" valueType="num">
                                      <p:cBhvr>
                                        <p:cTn id="128" dur="500" fill="hold"/>
                                        <p:tgtEl>
                                          <p:spTgt spid="800800"/>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2500"/>
                            </p:stCondLst>
                            <p:childTnLst>
                              <p:par>
                                <p:cTn id="130" presetID="17" presetClass="entr" presetSubtype="8" fill="hold" grpId="0" nodeType="afterEffect">
                                  <p:stCondLst>
                                    <p:cond delay="0"/>
                                  </p:stCondLst>
                                  <p:childTnLst>
                                    <p:set>
                                      <p:cBhvr>
                                        <p:cTn id="131" dur="1" fill="hold">
                                          <p:stCondLst>
                                            <p:cond delay="0"/>
                                          </p:stCondLst>
                                        </p:cTn>
                                        <p:tgtEl>
                                          <p:spTgt spid="800805"/>
                                        </p:tgtEl>
                                        <p:attrNameLst>
                                          <p:attrName>style.visibility</p:attrName>
                                        </p:attrNameLst>
                                      </p:cBhvr>
                                      <p:to>
                                        <p:strVal val="visible"/>
                                      </p:to>
                                    </p:set>
                                    <p:anim calcmode="lin" valueType="num">
                                      <p:cBhvr>
                                        <p:cTn id="132" dur="500" fill="hold"/>
                                        <p:tgtEl>
                                          <p:spTgt spid="800805"/>
                                        </p:tgtEl>
                                        <p:attrNameLst>
                                          <p:attrName>ppt_x</p:attrName>
                                        </p:attrNameLst>
                                      </p:cBhvr>
                                      <p:tavLst>
                                        <p:tav tm="0">
                                          <p:val>
                                            <p:strVal val="#ppt_x-#ppt_w/2"/>
                                          </p:val>
                                        </p:tav>
                                        <p:tav tm="100000">
                                          <p:val>
                                            <p:strVal val="#ppt_x"/>
                                          </p:val>
                                        </p:tav>
                                      </p:tavLst>
                                    </p:anim>
                                    <p:anim calcmode="lin" valueType="num">
                                      <p:cBhvr>
                                        <p:cTn id="133" dur="500" fill="hold"/>
                                        <p:tgtEl>
                                          <p:spTgt spid="800805"/>
                                        </p:tgtEl>
                                        <p:attrNameLst>
                                          <p:attrName>ppt_y</p:attrName>
                                        </p:attrNameLst>
                                      </p:cBhvr>
                                      <p:tavLst>
                                        <p:tav tm="0">
                                          <p:val>
                                            <p:strVal val="#ppt_y"/>
                                          </p:val>
                                        </p:tav>
                                        <p:tav tm="100000">
                                          <p:val>
                                            <p:strVal val="#ppt_y"/>
                                          </p:val>
                                        </p:tav>
                                      </p:tavLst>
                                    </p:anim>
                                    <p:anim calcmode="lin" valueType="num">
                                      <p:cBhvr>
                                        <p:cTn id="134" dur="500" fill="hold"/>
                                        <p:tgtEl>
                                          <p:spTgt spid="800805"/>
                                        </p:tgtEl>
                                        <p:attrNameLst>
                                          <p:attrName>ppt_w</p:attrName>
                                        </p:attrNameLst>
                                      </p:cBhvr>
                                      <p:tavLst>
                                        <p:tav tm="0">
                                          <p:val>
                                            <p:fltVal val="0"/>
                                          </p:val>
                                        </p:tav>
                                        <p:tav tm="100000">
                                          <p:val>
                                            <p:strVal val="#ppt_w"/>
                                          </p:val>
                                        </p:tav>
                                      </p:tavLst>
                                    </p:anim>
                                    <p:anim calcmode="lin" valueType="num">
                                      <p:cBhvr>
                                        <p:cTn id="135" dur="500" fill="hold"/>
                                        <p:tgtEl>
                                          <p:spTgt spid="800805"/>
                                        </p:tgtEl>
                                        <p:attrNameLst>
                                          <p:attrName>ppt_h</p:attrName>
                                        </p:attrNameLst>
                                      </p:cBhvr>
                                      <p:tavLst>
                                        <p:tav tm="0">
                                          <p:val>
                                            <p:strVal val="#ppt_h"/>
                                          </p:val>
                                        </p:tav>
                                        <p:tav tm="100000">
                                          <p:val>
                                            <p:strVal val="#ppt_h"/>
                                          </p:val>
                                        </p:tav>
                                      </p:tavLst>
                                    </p:anim>
                                  </p:childTnLst>
                                </p:cTn>
                              </p:par>
                            </p:childTnLst>
                          </p:cTn>
                        </p:par>
                        <p:par>
                          <p:cTn id="136" fill="hold" nodeType="afterGroup">
                            <p:stCondLst>
                              <p:cond delay="3000"/>
                            </p:stCondLst>
                            <p:childTnLst>
                              <p:par>
                                <p:cTn id="137" presetID="3" presetClass="entr" presetSubtype="10" fill="hold" grpId="0" nodeType="afterEffect">
                                  <p:stCondLst>
                                    <p:cond delay="0"/>
                                  </p:stCondLst>
                                  <p:childTnLst>
                                    <p:set>
                                      <p:cBhvr>
                                        <p:cTn id="138" dur="1" fill="hold">
                                          <p:stCondLst>
                                            <p:cond delay="0"/>
                                          </p:stCondLst>
                                        </p:cTn>
                                        <p:tgtEl>
                                          <p:spTgt spid="800801"/>
                                        </p:tgtEl>
                                        <p:attrNameLst>
                                          <p:attrName>style.visibility</p:attrName>
                                        </p:attrNameLst>
                                      </p:cBhvr>
                                      <p:to>
                                        <p:strVal val="visible"/>
                                      </p:to>
                                    </p:set>
                                    <p:animEffect transition="in" filter="blinds(horizontal)">
                                      <p:cBhvr>
                                        <p:cTn id="139" dur="500"/>
                                        <p:tgtEl>
                                          <p:spTgt spid="800801"/>
                                        </p:tgtEl>
                                      </p:cBhvr>
                                    </p:animEffect>
                                  </p:childTnLst>
                                </p:cTn>
                              </p:par>
                            </p:childTnLst>
                          </p:cTn>
                        </p:par>
                        <p:par>
                          <p:cTn id="140" fill="hold" nodeType="afterGroup">
                            <p:stCondLst>
                              <p:cond delay="3500"/>
                            </p:stCondLst>
                            <p:childTnLst>
                              <p:par>
                                <p:cTn id="141" presetID="1" presetClass="entr" presetSubtype="0" fill="hold" grpId="0" nodeType="afterEffect">
                                  <p:stCondLst>
                                    <p:cond delay="0"/>
                                  </p:stCondLst>
                                  <p:childTnLst>
                                    <p:set>
                                      <p:cBhvr>
                                        <p:cTn id="142" dur="1" fill="hold">
                                          <p:stCondLst>
                                            <p:cond delay="499"/>
                                          </p:stCondLst>
                                        </p:cTn>
                                        <p:tgtEl>
                                          <p:spTgt spid="800789"/>
                                        </p:tgtEl>
                                        <p:attrNameLst>
                                          <p:attrName>style.visibility</p:attrName>
                                        </p:attrNameLst>
                                      </p:cBhvr>
                                      <p:to>
                                        <p:strVal val="visible"/>
                                      </p:to>
                                    </p:set>
                                  </p:childTnLst>
                                </p:cTn>
                              </p:par>
                            </p:childTnLst>
                          </p:cTn>
                        </p:par>
                        <p:par>
                          <p:cTn id="143" fill="hold" nodeType="afterGroup">
                            <p:stCondLst>
                              <p:cond delay="4000"/>
                            </p:stCondLst>
                            <p:childTnLst>
                              <p:par>
                                <p:cTn id="144" presetID="3" presetClass="entr" presetSubtype="10" fill="hold" grpId="0" nodeType="afterEffect">
                                  <p:stCondLst>
                                    <p:cond delay="0"/>
                                  </p:stCondLst>
                                  <p:childTnLst>
                                    <p:set>
                                      <p:cBhvr>
                                        <p:cTn id="145" dur="1" fill="hold">
                                          <p:stCondLst>
                                            <p:cond delay="0"/>
                                          </p:stCondLst>
                                        </p:cTn>
                                        <p:tgtEl>
                                          <p:spTgt spid="800802"/>
                                        </p:tgtEl>
                                        <p:attrNameLst>
                                          <p:attrName>style.visibility</p:attrName>
                                        </p:attrNameLst>
                                      </p:cBhvr>
                                      <p:to>
                                        <p:strVal val="visible"/>
                                      </p:to>
                                    </p:set>
                                    <p:animEffect transition="in" filter="blinds(horizontal)">
                                      <p:cBhvr>
                                        <p:cTn id="146" dur="500"/>
                                        <p:tgtEl>
                                          <p:spTgt spid="800802"/>
                                        </p:tgtEl>
                                      </p:cBhvr>
                                    </p:animEffect>
                                  </p:childTnLst>
                                </p:cTn>
                              </p:par>
                            </p:childTnLst>
                          </p:cTn>
                        </p:par>
                        <p:par>
                          <p:cTn id="147" fill="hold" nodeType="afterGroup">
                            <p:stCondLst>
                              <p:cond delay="4500"/>
                            </p:stCondLst>
                            <p:childTnLst>
                              <p:par>
                                <p:cTn id="148" presetID="17" presetClass="entr" presetSubtype="4" fill="hold" grpId="0" nodeType="afterEffect">
                                  <p:stCondLst>
                                    <p:cond delay="0"/>
                                  </p:stCondLst>
                                  <p:childTnLst>
                                    <p:set>
                                      <p:cBhvr>
                                        <p:cTn id="149" dur="1" fill="hold">
                                          <p:stCondLst>
                                            <p:cond delay="0"/>
                                          </p:stCondLst>
                                        </p:cTn>
                                        <p:tgtEl>
                                          <p:spTgt spid="800803"/>
                                        </p:tgtEl>
                                        <p:attrNameLst>
                                          <p:attrName>style.visibility</p:attrName>
                                        </p:attrNameLst>
                                      </p:cBhvr>
                                      <p:to>
                                        <p:strVal val="visible"/>
                                      </p:to>
                                    </p:set>
                                    <p:anim calcmode="lin" valueType="num">
                                      <p:cBhvr>
                                        <p:cTn id="150" dur="500" fill="hold"/>
                                        <p:tgtEl>
                                          <p:spTgt spid="800803"/>
                                        </p:tgtEl>
                                        <p:attrNameLst>
                                          <p:attrName>ppt_x</p:attrName>
                                        </p:attrNameLst>
                                      </p:cBhvr>
                                      <p:tavLst>
                                        <p:tav tm="0">
                                          <p:val>
                                            <p:strVal val="#ppt_x"/>
                                          </p:val>
                                        </p:tav>
                                        <p:tav tm="100000">
                                          <p:val>
                                            <p:strVal val="#ppt_x"/>
                                          </p:val>
                                        </p:tav>
                                      </p:tavLst>
                                    </p:anim>
                                    <p:anim calcmode="lin" valueType="num">
                                      <p:cBhvr>
                                        <p:cTn id="151" dur="500" fill="hold"/>
                                        <p:tgtEl>
                                          <p:spTgt spid="800803"/>
                                        </p:tgtEl>
                                        <p:attrNameLst>
                                          <p:attrName>ppt_y</p:attrName>
                                        </p:attrNameLst>
                                      </p:cBhvr>
                                      <p:tavLst>
                                        <p:tav tm="0">
                                          <p:val>
                                            <p:strVal val="#ppt_y+#ppt_h/2"/>
                                          </p:val>
                                        </p:tav>
                                        <p:tav tm="100000">
                                          <p:val>
                                            <p:strVal val="#ppt_y"/>
                                          </p:val>
                                        </p:tav>
                                      </p:tavLst>
                                    </p:anim>
                                    <p:anim calcmode="lin" valueType="num">
                                      <p:cBhvr>
                                        <p:cTn id="152" dur="500" fill="hold"/>
                                        <p:tgtEl>
                                          <p:spTgt spid="800803"/>
                                        </p:tgtEl>
                                        <p:attrNameLst>
                                          <p:attrName>ppt_w</p:attrName>
                                        </p:attrNameLst>
                                      </p:cBhvr>
                                      <p:tavLst>
                                        <p:tav tm="0">
                                          <p:val>
                                            <p:strVal val="#ppt_w"/>
                                          </p:val>
                                        </p:tav>
                                        <p:tav tm="100000">
                                          <p:val>
                                            <p:strVal val="#ppt_w"/>
                                          </p:val>
                                        </p:tav>
                                      </p:tavLst>
                                    </p:anim>
                                    <p:anim calcmode="lin" valueType="num">
                                      <p:cBhvr>
                                        <p:cTn id="153" dur="500" fill="hold"/>
                                        <p:tgtEl>
                                          <p:spTgt spid="800803"/>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5000"/>
                            </p:stCondLst>
                            <p:childTnLst>
                              <p:par>
                                <p:cTn id="155" presetID="17" presetClass="entr" presetSubtype="4" fill="hold" grpId="0" nodeType="afterEffect">
                                  <p:stCondLst>
                                    <p:cond delay="0"/>
                                  </p:stCondLst>
                                  <p:childTnLst>
                                    <p:set>
                                      <p:cBhvr>
                                        <p:cTn id="156" dur="1" fill="hold">
                                          <p:stCondLst>
                                            <p:cond delay="0"/>
                                          </p:stCondLst>
                                        </p:cTn>
                                        <p:tgtEl>
                                          <p:spTgt spid="800788"/>
                                        </p:tgtEl>
                                        <p:attrNameLst>
                                          <p:attrName>style.visibility</p:attrName>
                                        </p:attrNameLst>
                                      </p:cBhvr>
                                      <p:to>
                                        <p:strVal val="visible"/>
                                      </p:to>
                                    </p:set>
                                    <p:anim calcmode="lin" valueType="num">
                                      <p:cBhvr>
                                        <p:cTn id="157" dur="500" fill="hold"/>
                                        <p:tgtEl>
                                          <p:spTgt spid="800788"/>
                                        </p:tgtEl>
                                        <p:attrNameLst>
                                          <p:attrName>ppt_x</p:attrName>
                                        </p:attrNameLst>
                                      </p:cBhvr>
                                      <p:tavLst>
                                        <p:tav tm="0">
                                          <p:val>
                                            <p:strVal val="#ppt_x"/>
                                          </p:val>
                                        </p:tav>
                                        <p:tav tm="100000">
                                          <p:val>
                                            <p:strVal val="#ppt_x"/>
                                          </p:val>
                                        </p:tav>
                                      </p:tavLst>
                                    </p:anim>
                                    <p:anim calcmode="lin" valueType="num">
                                      <p:cBhvr>
                                        <p:cTn id="158" dur="500" fill="hold"/>
                                        <p:tgtEl>
                                          <p:spTgt spid="800788"/>
                                        </p:tgtEl>
                                        <p:attrNameLst>
                                          <p:attrName>ppt_y</p:attrName>
                                        </p:attrNameLst>
                                      </p:cBhvr>
                                      <p:tavLst>
                                        <p:tav tm="0">
                                          <p:val>
                                            <p:strVal val="#ppt_y+#ppt_h/2"/>
                                          </p:val>
                                        </p:tav>
                                        <p:tav tm="100000">
                                          <p:val>
                                            <p:strVal val="#ppt_y"/>
                                          </p:val>
                                        </p:tav>
                                      </p:tavLst>
                                    </p:anim>
                                    <p:anim calcmode="lin" valueType="num">
                                      <p:cBhvr>
                                        <p:cTn id="159" dur="500" fill="hold"/>
                                        <p:tgtEl>
                                          <p:spTgt spid="800788"/>
                                        </p:tgtEl>
                                        <p:attrNameLst>
                                          <p:attrName>ppt_w</p:attrName>
                                        </p:attrNameLst>
                                      </p:cBhvr>
                                      <p:tavLst>
                                        <p:tav tm="0">
                                          <p:val>
                                            <p:strVal val="#ppt_w"/>
                                          </p:val>
                                        </p:tav>
                                        <p:tav tm="100000">
                                          <p:val>
                                            <p:strVal val="#ppt_w"/>
                                          </p:val>
                                        </p:tav>
                                      </p:tavLst>
                                    </p:anim>
                                    <p:anim calcmode="lin" valueType="num">
                                      <p:cBhvr>
                                        <p:cTn id="160" dur="500" fill="hold"/>
                                        <p:tgtEl>
                                          <p:spTgt spid="800788"/>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5500"/>
                            </p:stCondLst>
                            <p:childTnLst>
                              <p:par>
                                <p:cTn id="162" presetID="3" presetClass="entr" presetSubtype="10" fill="hold" grpId="0" nodeType="afterEffect">
                                  <p:stCondLst>
                                    <p:cond delay="0"/>
                                  </p:stCondLst>
                                  <p:childTnLst>
                                    <p:set>
                                      <p:cBhvr>
                                        <p:cTn id="163" dur="1" fill="hold">
                                          <p:stCondLst>
                                            <p:cond delay="0"/>
                                          </p:stCondLst>
                                        </p:cTn>
                                        <p:tgtEl>
                                          <p:spTgt spid="800804"/>
                                        </p:tgtEl>
                                        <p:attrNameLst>
                                          <p:attrName>style.visibility</p:attrName>
                                        </p:attrNameLst>
                                      </p:cBhvr>
                                      <p:to>
                                        <p:strVal val="visible"/>
                                      </p:to>
                                    </p:set>
                                    <p:animEffect transition="in" filter="blinds(horizontal)">
                                      <p:cBhvr>
                                        <p:cTn id="164" dur="500"/>
                                        <p:tgtEl>
                                          <p:spTgt spid="800804"/>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4" fill="hold" grpId="0" nodeType="clickEffect">
                                  <p:stCondLst>
                                    <p:cond delay="0"/>
                                  </p:stCondLst>
                                  <p:childTnLst>
                                    <p:set>
                                      <p:cBhvr>
                                        <p:cTn id="168" dur="1" fill="hold">
                                          <p:stCondLst>
                                            <p:cond delay="0"/>
                                          </p:stCondLst>
                                        </p:cTn>
                                        <p:tgtEl>
                                          <p:spTgt spid="45"/>
                                        </p:tgtEl>
                                        <p:attrNameLst>
                                          <p:attrName>style.visibility</p:attrName>
                                        </p:attrNameLst>
                                      </p:cBhvr>
                                      <p:to>
                                        <p:strVal val="visible"/>
                                      </p:to>
                                    </p:set>
                                    <p:anim calcmode="lin" valueType="num">
                                      <p:cBhvr>
                                        <p:cTn id="169" dur="500" fill="hold"/>
                                        <p:tgtEl>
                                          <p:spTgt spid="45"/>
                                        </p:tgtEl>
                                        <p:attrNameLst>
                                          <p:attrName>ppt_x</p:attrName>
                                        </p:attrNameLst>
                                      </p:cBhvr>
                                      <p:tavLst>
                                        <p:tav tm="0">
                                          <p:val>
                                            <p:strVal val="#ppt_x"/>
                                          </p:val>
                                        </p:tav>
                                        <p:tav tm="100000">
                                          <p:val>
                                            <p:strVal val="#ppt_x"/>
                                          </p:val>
                                        </p:tav>
                                      </p:tavLst>
                                    </p:anim>
                                    <p:anim calcmode="lin" valueType="num">
                                      <p:cBhvr>
                                        <p:cTn id="170" dur="500" fill="hold"/>
                                        <p:tgtEl>
                                          <p:spTgt spid="45"/>
                                        </p:tgtEl>
                                        <p:attrNameLst>
                                          <p:attrName>ppt_y</p:attrName>
                                        </p:attrNameLst>
                                      </p:cBhvr>
                                      <p:tavLst>
                                        <p:tav tm="0">
                                          <p:val>
                                            <p:strVal val="#ppt_y+#ppt_h/2"/>
                                          </p:val>
                                        </p:tav>
                                        <p:tav tm="100000">
                                          <p:val>
                                            <p:strVal val="#ppt_y"/>
                                          </p:val>
                                        </p:tav>
                                      </p:tavLst>
                                    </p:anim>
                                    <p:anim calcmode="lin" valueType="num">
                                      <p:cBhvr>
                                        <p:cTn id="171" dur="500" fill="hold"/>
                                        <p:tgtEl>
                                          <p:spTgt spid="45"/>
                                        </p:tgtEl>
                                        <p:attrNameLst>
                                          <p:attrName>ppt_w</p:attrName>
                                        </p:attrNameLst>
                                      </p:cBhvr>
                                      <p:tavLst>
                                        <p:tav tm="0">
                                          <p:val>
                                            <p:strVal val="#ppt_w"/>
                                          </p:val>
                                        </p:tav>
                                        <p:tav tm="100000">
                                          <p:val>
                                            <p:strVal val="#ppt_w"/>
                                          </p:val>
                                        </p:tav>
                                      </p:tavLst>
                                    </p:anim>
                                    <p:anim calcmode="lin" valueType="num">
                                      <p:cBhvr>
                                        <p:cTn id="172" dur="500" fill="hold"/>
                                        <p:tgtEl>
                                          <p:spTgt spid="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82" grpId="0" animBg="1"/>
      <p:bldP spid="800783" grpId="0" animBg="1"/>
      <p:bldP spid="800784" grpId="0" animBg="1"/>
      <p:bldP spid="800785" grpId="0" animBg="1"/>
      <p:bldP spid="800786" grpId="0" animBg="1"/>
      <p:bldP spid="800787" grpId="0" animBg="1"/>
      <p:bldP spid="800788" grpId="0" animBg="1"/>
      <p:bldP spid="800789" grpId="0" animBg="1" autoUpdateAnimBg="0"/>
      <p:bldP spid="800790" grpId="0" autoUpdateAnimBg="0"/>
      <p:bldP spid="800791" grpId="0" animBg="1"/>
      <p:bldP spid="800792" grpId="0" autoUpdateAnimBg="0"/>
      <p:bldP spid="800793" grpId="0" autoUpdateAnimBg="0"/>
      <p:bldP spid="800794" grpId="0" autoUpdateAnimBg="0"/>
      <p:bldP spid="800795" grpId="0" autoUpdateAnimBg="0"/>
      <p:bldP spid="800796" grpId="0" animBg="1"/>
      <p:bldP spid="800797" grpId="0" autoUpdateAnimBg="0"/>
      <p:bldP spid="800798" grpId="0" autoUpdateAnimBg="0"/>
      <p:bldP spid="800799" grpId="0" autoUpdateAnimBg="0"/>
      <p:bldP spid="800800" grpId="0" animBg="1"/>
      <p:bldP spid="800801" grpId="0" autoUpdateAnimBg="0"/>
      <p:bldP spid="800802" grpId="0" autoUpdateAnimBg="0"/>
      <p:bldP spid="800803" grpId="0" animBg="1"/>
      <p:bldP spid="800804" grpId="0" autoUpdateAnimBg="0"/>
      <p:bldP spid="800805" grpId="0" animBg="1"/>
      <p:bldP spid="800806" grpId="0" animBg="1"/>
      <p:bldP spid="800807" grpId="0" animBg="1"/>
      <p:bldP spid="800808" grpId="0" animBg="1"/>
      <p:bldP spid="800809" grpId="0" autoUpdateAnimBg="0"/>
      <p:bldP spid="4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3938788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657600" y="3505200"/>
            <a:ext cx="1828800" cy="304800"/>
            <a:chOff x="2304" y="2496"/>
            <a:chExt cx="1152" cy="192"/>
          </a:xfrm>
        </p:grpSpPr>
        <p:sp>
          <p:nvSpPr>
            <p:cNvPr id="25624" name="Rectangle 4"/>
            <p:cNvSpPr>
              <a:spLocks noChangeArrowheads="1"/>
            </p:cNvSpPr>
            <p:nvPr/>
          </p:nvSpPr>
          <p:spPr bwMode="auto">
            <a:xfrm>
              <a:off x="2784" y="2496"/>
              <a:ext cx="192" cy="192"/>
            </a:xfrm>
            <a:prstGeom prst="rect">
              <a:avLst/>
            </a:prstGeom>
            <a:solidFill>
              <a:srgbClr val="FF1A05"/>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Oval 5"/>
            <p:cNvSpPr>
              <a:spLocks noChangeArrowheads="1"/>
            </p:cNvSpPr>
            <p:nvPr/>
          </p:nvSpPr>
          <p:spPr bwMode="auto">
            <a:xfrm>
              <a:off x="3024" y="2496"/>
              <a:ext cx="192" cy="192"/>
            </a:xfrm>
            <a:prstGeom prst="ellipse">
              <a:avLst/>
            </a:prstGeom>
            <a:solidFill>
              <a:srgbClr val="FF1A05"/>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Oval 6"/>
            <p:cNvSpPr>
              <a:spLocks noChangeArrowheads="1"/>
            </p:cNvSpPr>
            <p:nvPr/>
          </p:nvSpPr>
          <p:spPr bwMode="auto">
            <a:xfrm>
              <a:off x="3264" y="2496"/>
              <a:ext cx="192" cy="192"/>
            </a:xfrm>
            <a:prstGeom prst="ellipse">
              <a:avLst/>
            </a:prstGeom>
            <a:solidFill>
              <a:srgbClr val="FF1A05"/>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Oval 7"/>
            <p:cNvSpPr>
              <a:spLocks noChangeArrowheads="1"/>
            </p:cNvSpPr>
            <p:nvPr/>
          </p:nvSpPr>
          <p:spPr bwMode="auto">
            <a:xfrm>
              <a:off x="2304" y="2496"/>
              <a:ext cx="192" cy="192"/>
            </a:xfrm>
            <a:prstGeom prst="ellipse">
              <a:avLst/>
            </a:prstGeom>
            <a:solidFill>
              <a:srgbClr val="FF1A05"/>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Oval 8"/>
            <p:cNvSpPr>
              <a:spLocks noChangeArrowheads="1"/>
            </p:cNvSpPr>
            <p:nvPr/>
          </p:nvSpPr>
          <p:spPr bwMode="auto">
            <a:xfrm>
              <a:off x="2544" y="2496"/>
              <a:ext cx="192" cy="192"/>
            </a:xfrm>
            <a:prstGeom prst="ellipse">
              <a:avLst/>
            </a:prstGeom>
            <a:solidFill>
              <a:srgbClr val="FF1A05"/>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3" name="Oval 10"/>
          <p:cNvSpPr>
            <a:spLocks noChangeArrowheads="1"/>
          </p:cNvSpPr>
          <p:nvPr/>
        </p:nvSpPr>
        <p:spPr bwMode="auto">
          <a:xfrm>
            <a:off x="2819400" y="3810000"/>
            <a:ext cx="304800" cy="30480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H</a:t>
            </a:r>
            <a:endParaRPr lang="en-US" b="0">
              <a:latin typeface="Times New Roman" charset="0"/>
            </a:endParaRPr>
          </a:p>
        </p:txBody>
      </p:sp>
      <p:sp>
        <p:nvSpPr>
          <p:cNvPr id="25604" name="Oval 12"/>
          <p:cNvSpPr>
            <a:spLocks noChangeArrowheads="1"/>
          </p:cNvSpPr>
          <p:nvPr/>
        </p:nvSpPr>
        <p:spPr bwMode="auto">
          <a:xfrm>
            <a:off x="6248400" y="3810000"/>
            <a:ext cx="304800" cy="30480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Z</a:t>
            </a:r>
            <a:endParaRPr lang="en-US" b="0">
              <a:latin typeface="Times New Roman" charset="0"/>
            </a:endParaRPr>
          </a:p>
        </p:txBody>
      </p:sp>
      <p:grpSp>
        <p:nvGrpSpPr>
          <p:cNvPr id="3" name="Group 13"/>
          <p:cNvGrpSpPr>
            <a:grpSpLocks/>
          </p:cNvGrpSpPr>
          <p:nvPr/>
        </p:nvGrpSpPr>
        <p:grpSpPr bwMode="auto">
          <a:xfrm>
            <a:off x="1676400" y="3505200"/>
            <a:ext cx="5486400" cy="304800"/>
            <a:chOff x="1056" y="1584"/>
            <a:chExt cx="3456" cy="192"/>
          </a:xfrm>
        </p:grpSpPr>
        <p:sp>
          <p:nvSpPr>
            <p:cNvPr id="25622" name="Oval 14"/>
            <p:cNvSpPr>
              <a:spLocks noChangeArrowheads="1"/>
            </p:cNvSpPr>
            <p:nvPr/>
          </p:nvSpPr>
          <p:spPr bwMode="auto">
            <a:xfrm>
              <a:off x="1056" y="1584"/>
              <a:ext cx="192" cy="192"/>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X</a:t>
              </a:r>
              <a:endParaRPr lang="en-US" b="0">
                <a:latin typeface="Times New Roman" charset="0"/>
              </a:endParaRPr>
            </a:p>
          </p:txBody>
        </p:sp>
        <p:sp>
          <p:nvSpPr>
            <p:cNvPr id="25623" name="Oval 15"/>
            <p:cNvSpPr>
              <a:spLocks noChangeArrowheads="1"/>
            </p:cNvSpPr>
            <p:nvPr/>
          </p:nvSpPr>
          <p:spPr bwMode="auto">
            <a:xfrm>
              <a:off x="4320" y="1584"/>
              <a:ext cx="192" cy="192"/>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Y</a:t>
              </a:r>
              <a:endParaRPr lang="en-US" b="0">
                <a:latin typeface="Times New Roman" charset="0"/>
              </a:endParaRPr>
            </a:p>
          </p:txBody>
        </p:sp>
      </p:grpSp>
      <p:grpSp>
        <p:nvGrpSpPr>
          <p:cNvPr id="4" name="Group 19"/>
          <p:cNvGrpSpPr>
            <a:grpSpLocks/>
          </p:cNvGrpSpPr>
          <p:nvPr/>
        </p:nvGrpSpPr>
        <p:grpSpPr bwMode="auto">
          <a:xfrm>
            <a:off x="3124200" y="2743200"/>
            <a:ext cx="3267075" cy="839788"/>
            <a:chOff x="2097" y="2015"/>
            <a:chExt cx="1659" cy="529"/>
          </a:xfrm>
        </p:grpSpPr>
        <p:sp>
          <p:nvSpPr>
            <p:cNvPr id="25614" name="Text Box 20"/>
            <p:cNvSpPr txBox="1">
              <a:spLocks noChangeArrowheads="1"/>
            </p:cNvSpPr>
            <p:nvPr/>
          </p:nvSpPr>
          <p:spPr bwMode="auto">
            <a:xfrm>
              <a:off x="2551" y="2256"/>
              <a:ext cx="1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T</a:t>
              </a:r>
            </a:p>
          </p:txBody>
        </p:sp>
        <p:sp>
          <p:nvSpPr>
            <p:cNvPr id="25615" name="Text Box 21"/>
            <p:cNvSpPr txBox="1">
              <a:spLocks noChangeArrowheads="1"/>
            </p:cNvSpPr>
            <p:nvPr/>
          </p:nvSpPr>
          <p:spPr bwMode="auto">
            <a:xfrm>
              <a:off x="3031" y="2256"/>
              <a:ext cx="188"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T</a:t>
              </a:r>
            </a:p>
          </p:txBody>
        </p:sp>
        <p:sp>
          <p:nvSpPr>
            <p:cNvPr id="25616" name="Text Box 22"/>
            <p:cNvSpPr txBox="1">
              <a:spLocks noChangeArrowheads="1"/>
            </p:cNvSpPr>
            <p:nvPr/>
          </p:nvSpPr>
          <p:spPr bwMode="auto">
            <a:xfrm>
              <a:off x="2160" y="2256"/>
              <a:ext cx="19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E</a:t>
              </a:r>
            </a:p>
          </p:txBody>
        </p:sp>
        <p:sp>
          <p:nvSpPr>
            <p:cNvPr id="25617" name="Text Box 23"/>
            <p:cNvSpPr txBox="1">
              <a:spLocks noChangeArrowheads="1"/>
            </p:cNvSpPr>
            <p:nvPr/>
          </p:nvSpPr>
          <p:spPr bwMode="auto">
            <a:xfrm>
              <a:off x="3264" y="2256"/>
              <a:ext cx="19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E</a:t>
              </a:r>
            </a:p>
          </p:txBody>
        </p:sp>
        <p:sp>
          <p:nvSpPr>
            <p:cNvPr id="25618" name="Text Box 24"/>
            <p:cNvSpPr txBox="1">
              <a:spLocks noChangeArrowheads="1"/>
            </p:cNvSpPr>
            <p:nvPr/>
          </p:nvSpPr>
          <p:spPr bwMode="auto">
            <a:xfrm>
              <a:off x="3456" y="2016"/>
              <a:ext cx="3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LB</a:t>
              </a:r>
            </a:p>
          </p:txBody>
        </p:sp>
        <p:sp>
          <p:nvSpPr>
            <p:cNvPr id="25619" name="Text Box 25"/>
            <p:cNvSpPr txBox="1">
              <a:spLocks noChangeArrowheads="1"/>
            </p:cNvSpPr>
            <p:nvPr/>
          </p:nvSpPr>
          <p:spPr bwMode="auto">
            <a:xfrm>
              <a:off x="2496" y="2015"/>
              <a:ext cx="3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LB</a:t>
              </a:r>
            </a:p>
          </p:txBody>
        </p:sp>
        <p:sp>
          <p:nvSpPr>
            <p:cNvPr id="25620" name="Text Box 26"/>
            <p:cNvSpPr txBox="1">
              <a:spLocks noChangeArrowheads="1"/>
            </p:cNvSpPr>
            <p:nvPr/>
          </p:nvSpPr>
          <p:spPr bwMode="auto">
            <a:xfrm>
              <a:off x="2972" y="2016"/>
              <a:ext cx="3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LB</a:t>
              </a:r>
            </a:p>
          </p:txBody>
        </p:sp>
        <p:sp>
          <p:nvSpPr>
            <p:cNvPr id="25621" name="Text Box 27"/>
            <p:cNvSpPr txBox="1">
              <a:spLocks noChangeArrowheads="1"/>
            </p:cNvSpPr>
            <p:nvPr/>
          </p:nvSpPr>
          <p:spPr bwMode="auto">
            <a:xfrm>
              <a:off x="2097" y="2016"/>
              <a:ext cx="3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LB</a:t>
              </a:r>
            </a:p>
          </p:txBody>
        </p:sp>
      </p:grpSp>
      <p:sp>
        <p:nvSpPr>
          <p:cNvPr id="25607" name="Text Box 28"/>
          <p:cNvSpPr txBox="1">
            <a:spLocks noChangeArrowheads="1"/>
          </p:cNvSpPr>
          <p:nvPr/>
        </p:nvSpPr>
        <p:spPr bwMode="auto">
          <a:xfrm>
            <a:off x="1524000" y="2286000"/>
            <a:ext cx="404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C</a:t>
            </a:r>
          </a:p>
        </p:txBody>
      </p:sp>
      <p:sp>
        <p:nvSpPr>
          <p:cNvPr id="25608" name="Text Box 29"/>
          <p:cNvSpPr txBox="1">
            <a:spLocks noChangeArrowheads="1"/>
          </p:cNvSpPr>
          <p:nvPr/>
        </p:nvSpPr>
        <p:spPr bwMode="auto">
          <a:xfrm>
            <a:off x="6934200" y="2362200"/>
            <a:ext cx="4048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C</a:t>
            </a:r>
          </a:p>
        </p:txBody>
      </p:sp>
      <p:sp>
        <p:nvSpPr>
          <p:cNvPr id="25609" name="Text Box 30"/>
          <p:cNvSpPr txBox="1">
            <a:spLocks noChangeArrowheads="1"/>
          </p:cNvSpPr>
          <p:nvPr/>
        </p:nvSpPr>
        <p:spPr bwMode="auto">
          <a:xfrm>
            <a:off x="4495800" y="1828800"/>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a:latin typeface="Arial" charset="0"/>
              </a:rPr>
              <a:t>FS</a:t>
            </a:r>
          </a:p>
        </p:txBody>
      </p:sp>
      <p:sp>
        <p:nvSpPr>
          <p:cNvPr id="971828" name="Rectangle 52"/>
          <p:cNvSpPr>
            <a:spLocks noChangeArrowheads="1"/>
          </p:cNvSpPr>
          <p:nvPr/>
        </p:nvSpPr>
        <p:spPr bwMode="auto">
          <a:xfrm>
            <a:off x="1371600" y="304800"/>
            <a:ext cx="6586538"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THE LINE OF SCRIMMAGE</a:t>
            </a:r>
          </a:p>
        </p:txBody>
      </p:sp>
      <p:sp>
        <p:nvSpPr>
          <p:cNvPr id="25611" name="Rectangle 54"/>
          <p:cNvSpPr>
            <a:spLocks noChangeArrowheads="1"/>
          </p:cNvSpPr>
          <p:nvPr/>
        </p:nvSpPr>
        <p:spPr bwMode="auto">
          <a:xfrm>
            <a:off x="228600" y="5029200"/>
            <a:ext cx="8686800" cy="155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0">
                <a:solidFill>
                  <a:srgbClr val="CC9900"/>
                </a:solidFill>
                <a:latin typeface="Times New Roman" charset="0"/>
              </a:rPr>
              <a:t>1a. Offensive Linemen get in their stance and ready to get off the ball immediately!</a:t>
            </a:r>
            <a:endParaRPr lang="en-US" sz="1600" b="0">
              <a:solidFill>
                <a:srgbClr val="000000"/>
              </a:solidFill>
              <a:latin typeface="Times New Roman" charset="0"/>
            </a:endParaRPr>
          </a:p>
          <a:p>
            <a:pPr algn="ctr"/>
            <a:r>
              <a:rPr lang="en-US" sz="1600" b="0">
                <a:solidFill>
                  <a:srgbClr val="660066"/>
                </a:solidFill>
                <a:latin typeface="Times New Roman" charset="0"/>
              </a:rPr>
              <a:t>1b. Quarterback gets to the line quickly, gets hands in ready position to force defense to adjust</a:t>
            </a:r>
            <a:endParaRPr lang="en-US" sz="1600" b="0">
              <a:solidFill>
                <a:srgbClr val="000000"/>
              </a:solidFill>
              <a:latin typeface="Times New Roman" charset="0"/>
            </a:endParaRPr>
          </a:p>
          <a:p>
            <a:pPr algn="ctr"/>
            <a:r>
              <a:rPr lang="en-US" sz="1600" b="0">
                <a:solidFill>
                  <a:srgbClr val="990033"/>
                </a:solidFill>
                <a:latin typeface="Times New Roman" charset="0"/>
              </a:rPr>
              <a:t>2a. Center calls basic front structure (even, odd) and blocking scheme</a:t>
            </a:r>
            <a:endParaRPr lang="en-US" sz="1600" b="0">
              <a:solidFill>
                <a:srgbClr val="008800"/>
              </a:solidFill>
              <a:latin typeface="Times New Roman" charset="0"/>
            </a:endParaRPr>
          </a:p>
          <a:p>
            <a:pPr algn="ctr"/>
            <a:r>
              <a:rPr lang="en-US" sz="1600" b="0">
                <a:solidFill>
                  <a:srgbClr val="333399"/>
                </a:solidFill>
                <a:latin typeface="Times New Roman" charset="0"/>
              </a:rPr>
              <a:t>2b. Receivers make coverage calls</a:t>
            </a:r>
            <a:endParaRPr lang="en-US" sz="1600" b="0">
              <a:solidFill>
                <a:srgbClr val="000000"/>
              </a:solidFill>
              <a:latin typeface="Times New Roman" charset="0"/>
            </a:endParaRPr>
          </a:p>
          <a:p>
            <a:pPr algn="ctr"/>
            <a:r>
              <a:rPr lang="en-US" sz="1600" b="0">
                <a:solidFill>
                  <a:srgbClr val="006600"/>
                </a:solidFill>
                <a:latin typeface="Times New Roman" charset="0"/>
              </a:rPr>
              <a:t>3. Linemen make calls specific to the play being run</a:t>
            </a:r>
            <a:endParaRPr lang="en-US" sz="1600" b="0">
              <a:solidFill>
                <a:srgbClr val="000000"/>
              </a:solidFill>
              <a:latin typeface="Times New Roman" charset="0"/>
            </a:endParaRPr>
          </a:p>
          <a:p>
            <a:pPr algn="ctr"/>
            <a:r>
              <a:rPr lang="en-US" sz="1600" b="0">
                <a:solidFill>
                  <a:srgbClr val="000000"/>
                </a:solidFill>
                <a:latin typeface="Times New Roman" charset="0"/>
              </a:rPr>
              <a:t>4. Quarterback begins cadence</a:t>
            </a:r>
            <a:endParaRPr lang="en-US" sz="1600"/>
          </a:p>
        </p:txBody>
      </p:sp>
      <p:sp>
        <p:nvSpPr>
          <p:cNvPr id="25612" name="Oval 55"/>
          <p:cNvSpPr>
            <a:spLocks noChangeArrowheads="1"/>
          </p:cNvSpPr>
          <p:nvPr/>
        </p:nvSpPr>
        <p:spPr bwMode="auto">
          <a:xfrm>
            <a:off x="4419600" y="4191000"/>
            <a:ext cx="304800" cy="30480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Q</a:t>
            </a:r>
            <a:endParaRPr lang="en-US" b="0">
              <a:latin typeface="Times New Roman" charset="0"/>
            </a:endParaRPr>
          </a:p>
        </p:txBody>
      </p:sp>
      <p:sp>
        <p:nvSpPr>
          <p:cNvPr id="25613" name="Oval 56"/>
          <p:cNvSpPr>
            <a:spLocks noChangeArrowheads="1"/>
          </p:cNvSpPr>
          <p:nvPr/>
        </p:nvSpPr>
        <p:spPr bwMode="auto">
          <a:xfrm>
            <a:off x="4419600" y="4724400"/>
            <a:ext cx="304800" cy="304800"/>
          </a:xfrm>
          <a:prstGeom prst="ellipse">
            <a:avLst/>
          </a:prstGeom>
          <a:solidFill>
            <a:schemeClr val="hlink"/>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Times New Roman" charset="0"/>
              </a:rPr>
              <a:t>A</a:t>
            </a:r>
            <a:endParaRPr lang="en-US" b="0">
              <a:latin typeface="Times New Roman" charset="0"/>
            </a:endParaRPr>
          </a:p>
        </p:txBody>
      </p:sp>
    </p:spTree>
    <p:extLst>
      <p:ext uri="{BB962C8B-B14F-4D97-AF65-F5344CB8AC3E}">
        <p14:creationId xmlns="" xmlns:p14="http://schemas.microsoft.com/office/powerpoint/2010/main" val="71775229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42141014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061783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Shallows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X</a:t>
            </a:r>
            <a:endParaRPr lang="en-US" sz="2400" dirty="0"/>
          </a:p>
          <a:p>
            <a:pPr marL="971550" lvl="1" indent="-514350">
              <a:buFont typeface="+mj-lt"/>
              <a:buAutoNum type="arabicPeriod"/>
            </a:pPr>
            <a:r>
              <a:rPr lang="en-US" dirty="0" smtClean="0">
                <a:hlinkClick r:id="rId4" action="ppaction://hlinksldjump"/>
              </a:rPr>
              <a:t>Y</a:t>
            </a:r>
            <a:endParaRPr lang="en-US" sz="2400" dirty="0"/>
          </a:p>
          <a:p>
            <a:pPr marL="971550" lvl="1" indent="-514350">
              <a:buFont typeface="+mj-lt"/>
              <a:buAutoNum type="arabicPeriod"/>
            </a:pPr>
            <a:r>
              <a:rPr lang="en-US" dirty="0" smtClean="0">
                <a:hlinkClick r:id="rId5" action="ppaction://hlinksldjump"/>
              </a:rPr>
              <a:t>Z</a:t>
            </a:r>
            <a:endParaRPr lang="en-US" sz="2400" dirty="0"/>
          </a:p>
          <a:p>
            <a:pPr marL="971550" lvl="1" indent="-514350">
              <a:buFont typeface="+mj-lt"/>
              <a:buAutoNum type="arabicPeriod"/>
            </a:pPr>
            <a:r>
              <a:rPr lang="en-US" dirty="0" smtClean="0">
                <a:hlinkClick r:id="rId6" action="ppaction://hlinksldjump"/>
              </a:rPr>
              <a:t>H</a:t>
            </a:r>
            <a:endParaRPr lang="en-US" sz="2400" dirty="0"/>
          </a:p>
          <a:p>
            <a:pPr marL="971550" lvl="1" indent="-514350">
              <a:buFont typeface="+mj-lt"/>
              <a:buAutoNum type="arabicPeriod"/>
            </a:pPr>
            <a:r>
              <a:rPr lang="en-US" dirty="0" smtClean="0">
                <a:hlinkClick r:id="rId7" action="ppaction://hlinksldjump"/>
              </a:rPr>
              <a:t>F</a:t>
            </a:r>
            <a:endParaRPr lang="en-US" sz="2400" dirty="0"/>
          </a:p>
          <a:p>
            <a:endParaRPr lang="en-US" dirty="0"/>
          </a:p>
        </p:txBody>
      </p:sp>
      <p:sp>
        <p:nvSpPr>
          <p:cNvPr id="4" name="Action Button: Home 3">
            <a:hlinkClick r:id="rId8"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880539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840647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286470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816105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428139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521991" y="611232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228020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3 step passes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Hitches</a:t>
            </a:r>
            <a:endParaRPr lang="en-US" sz="2400" dirty="0" smtClean="0"/>
          </a:p>
          <a:p>
            <a:pPr marL="971550" lvl="1" indent="-514350">
              <a:buFont typeface="+mj-lt"/>
              <a:buAutoNum type="arabicPeriod"/>
            </a:pPr>
            <a:r>
              <a:rPr lang="en-US" dirty="0" smtClean="0">
                <a:hlinkClick r:id="rId4" action="ppaction://hlinksldjump"/>
              </a:rPr>
              <a:t>Spread X’s</a:t>
            </a:r>
            <a:endParaRPr lang="en-US" dirty="0" smtClean="0"/>
          </a:p>
          <a:p>
            <a:pPr marL="971550" lvl="1" indent="-514350">
              <a:buFont typeface="+mj-lt"/>
              <a:buAutoNum type="arabicPeriod"/>
            </a:pPr>
            <a:r>
              <a:rPr lang="en-US" sz="2400" dirty="0" smtClean="0">
                <a:hlinkClick r:id="rId5" action="ppaction://hlinksldjump"/>
              </a:rPr>
              <a:t>Y corner</a:t>
            </a:r>
            <a:endParaRPr lang="en-US" sz="2400" dirty="0" smtClean="0"/>
          </a:p>
          <a:p>
            <a:pPr marL="971550" lvl="1" indent="-514350">
              <a:buFont typeface="+mj-lt"/>
              <a:buAutoNum type="arabicPeriod"/>
            </a:pPr>
            <a:r>
              <a:rPr lang="en-US" sz="2400" dirty="0" smtClean="0">
                <a:hlinkClick r:id="rId6" action="ppaction://hlinksldjump"/>
              </a:rPr>
              <a:t>Y stick</a:t>
            </a:r>
            <a:endParaRPr lang="en-US" sz="2400" dirty="0" smtClean="0"/>
          </a:p>
          <a:p>
            <a:pPr marL="971550" lvl="1" indent="-514350">
              <a:buFont typeface="+mj-lt"/>
              <a:buAutoNum type="arabicPeriod"/>
            </a:pPr>
            <a:r>
              <a:rPr lang="en-US" sz="2400" dirty="0" smtClean="0">
                <a:hlinkClick r:id="rId7" action="ppaction://hlinksldjump"/>
              </a:rPr>
              <a:t>Fox</a:t>
            </a:r>
            <a:endParaRPr lang="en-US" sz="2400" dirty="0" smtClean="0"/>
          </a:p>
          <a:p>
            <a:pPr marL="457200" lvl="1" indent="0">
              <a:buNone/>
            </a:pPr>
            <a:endParaRPr lang="en-US" sz="2400" dirty="0"/>
          </a:p>
        </p:txBody>
      </p:sp>
      <p:sp>
        <p:nvSpPr>
          <p:cNvPr id="4" name="Action Button: Home 3">
            <a:hlinkClick r:id="rId8"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107194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56675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en-US" sz="3200" b="0"/>
              <a:t>QB aligns 3 yards from the center</a:t>
            </a:r>
          </a:p>
          <a:p>
            <a:pPr marL="342900" indent="-342900" eaLnBrk="1" hangingPunct="1">
              <a:spcBef>
                <a:spcPct val="20000"/>
              </a:spcBef>
              <a:buFontTx/>
              <a:buChar char="•"/>
            </a:pPr>
            <a:r>
              <a:rPr lang="en-US" sz="3200" b="0"/>
              <a:t>Feet are slightly staggered with throwing foot slightly in front (by 4 inches)</a:t>
            </a:r>
          </a:p>
          <a:p>
            <a:pPr marL="342900" indent="-342900" eaLnBrk="1" hangingPunct="1">
              <a:spcBef>
                <a:spcPct val="20000"/>
              </a:spcBef>
              <a:buFontTx/>
              <a:buChar char="•"/>
            </a:pPr>
            <a:r>
              <a:rPr lang="en-US" sz="3200" b="0"/>
              <a:t>Hands are comfortable, with fingers spread</a:t>
            </a:r>
          </a:p>
          <a:p>
            <a:pPr marL="342900" indent="-342900" eaLnBrk="1" hangingPunct="1">
              <a:spcBef>
                <a:spcPct val="20000"/>
              </a:spcBef>
              <a:buFontTx/>
              <a:buChar char="•"/>
            </a:pPr>
            <a:r>
              <a:rPr lang="en-US" sz="3200" b="0"/>
              <a:t>Center will snap ball into hands of the QB</a:t>
            </a:r>
          </a:p>
          <a:p>
            <a:pPr marL="342900" indent="-342900" eaLnBrk="1" hangingPunct="1">
              <a:spcBef>
                <a:spcPct val="20000"/>
              </a:spcBef>
              <a:buFontTx/>
              <a:buChar char="•"/>
            </a:pPr>
            <a:r>
              <a:rPr lang="en-US" sz="3200" b="0"/>
              <a:t>On snap, the QB executes the running play or he checks his read on the passing play</a:t>
            </a:r>
          </a:p>
        </p:txBody>
      </p:sp>
      <p:sp>
        <p:nvSpPr>
          <p:cNvPr id="9222" name="Rectangle 6"/>
          <p:cNvSpPr>
            <a:spLocks noChangeArrowheads="1"/>
          </p:cNvSpPr>
          <p:nvPr/>
        </p:nvSpPr>
        <p:spPr bwMode="auto">
          <a:xfrm>
            <a:off x="990600" y="304800"/>
            <a:ext cx="7237413"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QUARTERBACK ALIGNMENT</a:t>
            </a:r>
          </a:p>
        </p:txBody>
      </p:sp>
    </p:spTree>
    <p:extLst>
      <p:ext uri="{BB962C8B-B14F-4D97-AF65-F5344CB8AC3E}">
        <p14:creationId xmlns="" xmlns:p14="http://schemas.microsoft.com/office/powerpoint/2010/main" val="21901370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500096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425109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0304647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500475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394928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58747" y="6085894"/>
            <a:ext cx="1627253" cy="369332"/>
          </a:xfrm>
          <a:prstGeom prst="rect">
            <a:avLst/>
          </a:prstGeom>
          <a:noFill/>
        </p:spPr>
        <p:txBody>
          <a:bodyPr wrap="square" rtlCol="0">
            <a:spAutoFit/>
          </a:bodyPr>
          <a:lstStyle/>
          <a:p>
            <a:r>
              <a:rPr lang="en-US" dirty="0" smtClean="0">
                <a:hlinkClick r:id="rId5" action="ppaction://hlinksldjump"/>
              </a:rPr>
              <a:t>Bunch Corner</a:t>
            </a:r>
            <a:endParaRPr lang="en-US" dirty="0"/>
          </a:p>
        </p:txBody>
      </p:sp>
    </p:spTree>
    <p:extLst>
      <p:ext uri="{BB962C8B-B14F-4D97-AF65-F5344CB8AC3E}">
        <p14:creationId xmlns="" xmlns:p14="http://schemas.microsoft.com/office/powerpoint/2010/main" val="12807445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4967506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Specials</a:t>
            </a:r>
            <a:endParaRPr lang="en-US" sz="4000"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Jet </a:t>
            </a:r>
            <a:r>
              <a:rPr lang="en-US" dirty="0">
                <a:hlinkClick r:id="rId3" action="ppaction://hlinksldjump"/>
              </a:rPr>
              <a:t>Reverse</a:t>
            </a:r>
            <a:endParaRPr lang="en-US" sz="2400" dirty="0"/>
          </a:p>
          <a:p>
            <a:pPr marL="971550" lvl="1" indent="-514350">
              <a:buFont typeface="+mj-lt"/>
              <a:buAutoNum type="arabicPeriod"/>
            </a:pPr>
            <a:r>
              <a:rPr lang="en-US" dirty="0" smtClean="0"/>
              <a:t>Shark Pass</a:t>
            </a:r>
            <a:endParaRPr lang="en-US" sz="2400" dirty="0"/>
          </a:p>
          <a:p>
            <a:pPr marL="971550" lvl="1" indent="-514350">
              <a:buFont typeface="+mj-lt"/>
              <a:buAutoNum type="arabicPeriod"/>
            </a:pPr>
            <a:r>
              <a:rPr lang="en-US" dirty="0" smtClean="0"/>
              <a:t>QB Sneak</a:t>
            </a:r>
          </a:p>
          <a:p>
            <a:pPr marL="971550" lvl="1" indent="-514350">
              <a:buFont typeface="+mj-lt"/>
              <a:buAutoNum type="arabicPeriod"/>
            </a:pPr>
            <a:r>
              <a:rPr lang="en-US" sz="2400" dirty="0" smtClean="0">
                <a:hlinkClick r:id="rId4" action="ppaction://hlinksldjump"/>
              </a:rPr>
              <a:t>Pogo</a:t>
            </a:r>
            <a:endParaRPr lang="en-US" sz="2400" dirty="0" smtClean="0"/>
          </a:p>
          <a:p>
            <a:pPr marL="971550" lvl="1" indent="-514350">
              <a:buFont typeface="+mj-lt"/>
              <a:buAutoNum type="arabicPeriod"/>
            </a:pPr>
            <a:endParaRPr lang="en-US" sz="2400" dirty="0"/>
          </a:p>
          <a:p>
            <a:endParaRPr lang="en-US" dirty="0"/>
          </a:p>
        </p:txBody>
      </p:sp>
      <p:sp>
        <p:nvSpPr>
          <p:cNvPr id="4" name="Action Button: Home 3">
            <a:hlinkClick r:id="rId5"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336718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618339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2127541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457200" y="1600200"/>
            <a:ext cx="83820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en-US" sz="3200" b="0"/>
              <a:t>RB lines Up 3 to 4 yards behind QB.  Or, if we are in gun, he is behind the offensive guard</a:t>
            </a:r>
          </a:p>
          <a:p>
            <a:pPr marL="342900" indent="-342900" eaLnBrk="1" hangingPunct="1">
              <a:spcBef>
                <a:spcPct val="20000"/>
              </a:spcBef>
              <a:buFontTx/>
              <a:buChar char="•"/>
            </a:pPr>
            <a:r>
              <a:rPr lang="en-US" sz="3200" b="0"/>
              <a:t>His eyes are straight ahead</a:t>
            </a:r>
          </a:p>
          <a:p>
            <a:pPr marL="342900" indent="-342900" eaLnBrk="1" hangingPunct="1">
              <a:spcBef>
                <a:spcPct val="20000"/>
              </a:spcBef>
              <a:buFontTx/>
              <a:buChar char="•"/>
            </a:pPr>
            <a:r>
              <a:rPr lang="en-US" sz="3200" b="0"/>
              <a:t>He is balanced, with his hands on his hips</a:t>
            </a:r>
          </a:p>
          <a:p>
            <a:pPr marL="342900" indent="-342900" eaLnBrk="1" hangingPunct="1">
              <a:spcBef>
                <a:spcPct val="20000"/>
              </a:spcBef>
              <a:buFontTx/>
              <a:buChar char="•"/>
            </a:pPr>
            <a:r>
              <a:rPr lang="en-US" sz="3200" b="0"/>
              <a:t>If his hands go to his knees, he goes to the bench</a:t>
            </a:r>
          </a:p>
          <a:p>
            <a:pPr marL="342900" indent="-342900" eaLnBrk="1" hangingPunct="1">
              <a:spcBef>
                <a:spcPct val="20000"/>
              </a:spcBef>
              <a:buFontTx/>
              <a:buChar char="•"/>
            </a:pPr>
            <a:r>
              <a:rPr lang="en-US" sz="3200" b="0"/>
              <a:t>We have some flexibility to his alignment with tags on our plays </a:t>
            </a:r>
            <a:r>
              <a:rPr lang="en-US" sz="3200" b="0" i="1"/>
              <a:t>(Rock, Eye, King, Queen etc. explained later in the playbook.)</a:t>
            </a:r>
            <a:endParaRPr lang="en-US" sz="3200" b="0"/>
          </a:p>
        </p:txBody>
      </p:sp>
      <p:sp>
        <p:nvSpPr>
          <p:cNvPr id="69639" name="Rectangle 7"/>
          <p:cNvSpPr>
            <a:spLocks noChangeArrowheads="1"/>
          </p:cNvSpPr>
          <p:nvPr/>
        </p:nvSpPr>
        <p:spPr bwMode="auto">
          <a:xfrm>
            <a:off x="990600" y="304800"/>
            <a:ext cx="7353300"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RUNNING BACK ALIGNMENT</a:t>
            </a:r>
          </a:p>
        </p:txBody>
      </p:sp>
    </p:spTree>
    <p:extLst>
      <p:ext uri="{BB962C8B-B14F-4D97-AF65-F5344CB8AC3E}">
        <p14:creationId xmlns="" xmlns:p14="http://schemas.microsoft.com/office/powerpoint/2010/main" val="29428808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Play action Passes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Zone </a:t>
            </a:r>
            <a:r>
              <a:rPr lang="en-US" dirty="0">
                <a:hlinkClick r:id="rId3" action="ppaction://hlinksldjump"/>
              </a:rPr>
              <a:t>pass</a:t>
            </a:r>
            <a:endParaRPr lang="en-US" sz="2400" dirty="0"/>
          </a:p>
          <a:p>
            <a:pPr marL="971550" lvl="1" indent="-514350">
              <a:buFont typeface="+mj-lt"/>
              <a:buAutoNum type="arabicPeriod"/>
            </a:pPr>
            <a:r>
              <a:rPr lang="en-US" dirty="0">
                <a:hlinkClick r:id="rId4" action="ppaction://hlinksldjump"/>
              </a:rPr>
              <a:t>Waggle</a:t>
            </a:r>
            <a:endParaRPr lang="en-US" sz="2400" dirty="0"/>
          </a:p>
          <a:p>
            <a:pPr marL="971550" lvl="1" indent="-514350">
              <a:buFont typeface="+mj-lt"/>
              <a:buAutoNum type="arabicPeriod"/>
            </a:pPr>
            <a:r>
              <a:rPr lang="en-US" dirty="0">
                <a:hlinkClick r:id="rId5" action="ppaction://hlinksldjump"/>
              </a:rPr>
              <a:t>Jet pass</a:t>
            </a:r>
            <a:endParaRPr lang="en-US" sz="2400" dirty="0"/>
          </a:p>
          <a:p>
            <a:pPr marL="0" indent="0">
              <a:buNone/>
            </a:pPr>
            <a:endParaRPr lang="en-US" dirty="0"/>
          </a:p>
        </p:txBody>
      </p:sp>
      <p:sp>
        <p:nvSpPr>
          <p:cNvPr id="4" name="Action Button: Home 3">
            <a:hlinkClick r:id="rId6"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851694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1295400" y="304800"/>
            <a:ext cx="6545263"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WAGGLE PASS DIAGRAM</a:t>
            </a:r>
          </a:p>
        </p:txBody>
      </p:sp>
      <p:sp>
        <p:nvSpPr>
          <p:cNvPr id="110595" name="Text Box 3"/>
          <p:cNvSpPr txBox="1">
            <a:spLocks noChangeArrowheads="1"/>
          </p:cNvSpPr>
          <p:nvPr/>
        </p:nvSpPr>
        <p:spPr bwMode="auto">
          <a:xfrm>
            <a:off x="1828800" y="1828800"/>
            <a:ext cx="39671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  S                   M</a:t>
            </a:r>
          </a:p>
        </p:txBody>
      </p:sp>
      <p:sp>
        <p:nvSpPr>
          <p:cNvPr id="110596" name="Text Box 4"/>
          <p:cNvSpPr txBox="1">
            <a:spLocks noChangeArrowheads="1"/>
          </p:cNvSpPr>
          <p:nvPr/>
        </p:nvSpPr>
        <p:spPr bwMode="auto">
          <a:xfrm>
            <a:off x="7086600" y="1905000"/>
            <a:ext cx="4572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W</a:t>
            </a:r>
          </a:p>
        </p:txBody>
      </p:sp>
      <p:sp>
        <p:nvSpPr>
          <p:cNvPr id="110597" name="Oval 5"/>
          <p:cNvSpPr>
            <a:spLocks noChangeAspect="1" noChangeArrowheads="1"/>
          </p:cNvSpPr>
          <p:nvPr/>
        </p:nvSpPr>
        <p:spPr bwMode="auto">
          <a:xfrm>
            <a:off x="6096000" y="6019800"/>
            <a:ext cx="500063"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Oval 7"/>
          <p:cNvSpPr>
            <a:spLocks noChangeAspect="1" noChangeArrowheads="1"/>
          </p:cNvSpPr>
          <p:nvPr/>
        </p:nvSpPr>
        <p:spPr bwMode="auto">
          <a:xfrm>
            <a:off x="26670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9" name="Oval 8"/>
          <p:cNvSpPr>
            <a:spLocks noChangeAspect="1" noChangeArrowheads="1"/>
          </p:cNvSpPr>
          <p:nvPr/>
        </p:nvSpPr>
        <p:spPr bwMode="auto">
          <a:xfrm>
            <a:off x="16764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0" name="Oval 9"/>
          <p:cNvSpPr>
            <a:spLocks noChangeAspect="1" noChangeArrowheads="1"/>
          </p:cNvSpPr>
          <p:nvPr/>
        </p:nvSpPr>
        <p:spPr bwMode="auto">
          <a:xfrm>
            <a:off x="51101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1" name="Oval 10"/>
          <p:cNvSpPr>
            <a:spLocks noChangeAspect="1" noChangeArrowheads="1"/>
          </p:cNvSpPr>
          <p:nvPr/>
        </p:nvSpPr>
        <p:spPr bwMode="auto">
          <a:xfrm>
            <a:off x="62484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2" name="Freeform 23"/>
          <p:cNvSpPr>
            <a:spLocks/>
          </p:cNvSpPr>
          <p:nvPr/>
        </p:nvSpPr>
        <p:spPr bwMode="auto">
          <a:xfrm>
            <a:off x="1371600" y="42672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3" name="Line 24"/>
          <p:cNvSpPr>
            <a:spLocks noChangeShapeType="1"/>
          </p:cNvSpPr>
          <p:nvPr/>
        </p:nvSpPr>
        <p:spPr bwMode="auto">
          <a:xfrm flipV="1">
            <a:off x="1219200" y="4191000"/>
            <a:ext cx="304800" cy="152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4" name="Line 26"/>
          <p:cNvSpPr>
            <a:spLocks noChangeShapeType="1"/>
          </p:cNvSpPr>
          <p:nvPr/>
        </p:nvSpPr>
        <p:spPr bwMode="auto">
          <a:xfrm flipV="1">
            <a:off x="8305800" y="4800600"/>
            <a:ext cx="0" cy="45720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5" name="Oval 27"/>
          <p:cNvSpPr>
            <a:spLocks noChangeAspect="1" noChangeArrowheads="1"/>
          </p:cNvSpPr>
          <p:nvPr/>
        </p:nvSpPr>
        <p:spPr bwMode="auto">
          <a:xfrm>
            <a:off x="4038600" y="5562600"/>
            <a:ext cx="500063" cy="37465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6" name="Line 28"/>
          <p:cNvSpPr>
            <a:spLocks noChangeShapeType="1"/>
          </p:cNvSpPr>
          <p:nvPr/>
        </p:nvSpPr>
        <p:spPr bwMode="auto">
          <a:xfrm>
            <a:off x="4572000" y="5791200"/>
            <a:ext cx="1219200" cy="685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7" name="Line 29"/>
          <p:cNvSpPr>
            <a:spLocks noChangeShapeType="1"/>
          </p:cNvSpPr>
          <p:nvPr/>
        </p:nvSpPr>
        <p:spPr bwMode="auto">
          <a:xfrm flipV="1">
            <a:off x="5791200" y="6324600"/>
            <a:ext cx="1600200" cy="152400"/>
          </a:xfrm>
          <a:prstGeom prst="line">
            <a:avLst/>
          </a:prstGeom>
          <a:noFill/>
          <a:ln w="28575">
            <a:solidFill>
              <a:schemeClr val="tx1"/>
            </a:solidFill>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8" name="Rectangle 30"/>
          <p:cNvSpPr>
            <a:spLocks noChangeAspect="1" noChangeArrowheads="1"/>
          </p:cNvSpPr>
          <p:nvPr/>
        </p:nvSpPr>
        <p:spPr bwMode="auto">
          <a:xfrm>
            <a:off x="3962400" y="3962400"/>
            <a:ext cx="498475" cy="37465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p>
            <a:pPr algn="ctr" eaLnBrk="1" hangingPunct="1"/>
            <a:endParaRPr lang="en-US" sz="1800" b="0">
              <a:latin typeface="Arial" charset="0"/>
            </a:endParaRPr>
          </a:p>
        </p:txBody>
      </p:sp>
      <p:sp>
        <p:nvSpPr>
          <p:cNvPr id="110609" name="Freeform 31"/>
          <p:cNvSpPr>
            <a:spLocks/>
          </p:cNvSpPr>
          <p:nvPr/>
        </p:nvSpPr>
        <p:spPr bwMode="auto">
          <a:xfrm>
            <a:off x="3352800" y="4038600"/>
            <a:ext cx="609600" cy="381000"/>
          </a:xfrm>
          <a:custGeom>
            <a:avLst/>
            <a:gdLst>
              <a:gd name="T0" fmla="*/ 967740000 w 384"/>
              <a:gd name="T1" fmla="*/ 35990645 h 440"/>
              <a:gd name="T2" fmla="*/ 362902500 w 384"/>
              <a:gd name="T3" fmla="*/ 323913211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0" name="Line 32"/>
          <p:cNvSpPr>
            <a:spLocks noChangeShapeType="1"/>
          </p:cNvSpPr>
          <p:nvPr/>
        </p:nvSpPr>
        <p:spPr bwMode="auto">
          <a:xfrm flipV="1">
            <a:off x="3200400" y="4038600"/>
            <a:ext cx="304800" cy="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1" name="Line 33"/>
          <p:cNvSpPr>
            <a:spLocks noChangeShapeType="1"/>
          </p:cNvSpPr>
          <p:nvPr/>
        </p:nvSpPr>
        <p:spPr bwMode="auto">
          <a:xfrm>
            <a:off x="2971800" y="4343400"/>
            <a:ext cx="1219200" cy="685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2" name="Line 34"/>
          <p:cNvSpPr>
            <a:spLocks noChangeShapeType="1"/>
          </p:cNvSpPr>
          <p:nvPr/>
        </p:nvSpPr>
        <p:spPr bwMode="auto">
          <a:xfrm flipV="1">
            <a:off x="4191000" y="5029200"/>
            <a:ext cx="41148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3" name="Line 35"/>
          <p:cNvSpPr>
            <a:spLocks noChangeShapeType="1"/>
          </p:cNvSpPr>
          <p:nvPr/>
        </p:nvSpPr>
        <p:spPr bwMode="auto">
          <a:xfrm>
            <a:off x="3429000" y="5181600"/>
            <a:ext cx="2743200" cy="9144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4" name="Line 36"/>
          <p:cNvSpPr>
            <a:spLocks noChangeShapeType="1"/>
          </p:cNvSpPr>
          <p:nvPr/>
        </p:nvSpPr>
        <p:spPr bwMode="auto">
          <a:xfrm>
            <a:off x="3048000" y="4724400"/>
            <a:ext cx="381000" cy="4572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5" name="Line 37"/>
          <p:cNvSpPr>
            <a:spLocks noChangeShapeType="1"/>
          </p:cNvSpPr>
          <p:nvPr/>
        </p:nvSpPr>
        <p:spPr bwMode="auto">
          <a:xfrm flipV="1">
            <a:off x="2895600" y="4648200"/>
            <a:ext cx="381000" cy="15240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6" name="Line 38"/>
          <p:cNvSpPr>
            <a:spLocks noChangeShapeType="1"/>
          </p:cNvSpPr>
          <p:nvPr/>
        </p:nvSpPr>
        <p:spPr bwMode="auto">
          <a:xfrm flipV="1">
            <a:off x="5334000" y="3810000"/>
            <a:ext cx="0" cy="15240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7" name="Line 39"/>
          <p:cNvSpPr>
            <a:spLocks noChangeShapeType="1"/>
          </p:cNvSpPr>
          <p:nvPr/>
        </p:nvSpPr>
        <p:spPr bwMode="auto">
          <a:xfrm>
            <a:off x="5181600" y="3810000"/>
            <a:ext cx="304800" cy="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8" name="Line 40"/>
          <p:cNvSpPr>
            <a:spLocks noChangeShapeType="1"/>
          </p:cNvSpPr>
          <p:nvPr/>
        </p:nvSpPr>
        <p:spPr bwMode="auto">
          <a:xfrm flipV="1">
            <a:off x="6477000" y="3810000"/>
            <a:ext cx="0" cy="15240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19" name="Line 41"/>
          <p:cNvSpPr>
            <a:spLocks noChangeShapeType="1"/>
          </p:cNvSpPr>
          <p:nvPr/>
        </p:nvSpPr>
        <p:spPr bwMode="auto">
          <a:xfrm>
            <a:off x="6324600" y="3810000"/>
            <a:ext cx="304800" cy="0"/>
          </a:xfrm>
          <a:prstGeom prst="line">
            <a:avLst/>
          </a:prstGeom>
          <a:noFill/>
          <a:ln w="317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20" name="Rectangle 42"/>
          <p:cNvSpPr>
            <a:spLocks noChangeArrowheads="1"/>
          </p:cNvSpPr>
          <p:nvPr/>
        </p:nvSpPr>
        <p:spPr bwMode="auto">
          <a:xfrm>
            <a:off x="1066800" y="3124200"/>
            <a:ext cx="6096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3200">
                <a:latin typeface="Arial" charset="0"/>
              </a:rPr>
              <a:t> E               T                T          E                           </a:t>
            </a:r>
          </a:p>
        </p:txBody>
      </p:sp>
      <p:sp>
        <p:nvSpPr>
          <p:cNvPr id="343083" name="Text Box 43"/>
          <p:cNvSpPr txBox="1">
            <a:spLocks noChangeArrowheads="1"/>
          </p:cNvSpPr>
          <p:nvPr/>
        </p:nvSpPr>
        <p:spPr bwMode="auto">
          <a:xfrm>
            <a:off x="457200" y="5562600"/>
            <a:ext cx="2819400" cy="941388"/>
          </a:xfrm>
          <a:prstGeom prst="rect">
            <a:avLst/>
          </a:prstGeom>
          <a:solidFill>
            <a:srgbClr val="FFFF00"/>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1800" b="0">
                <a:latin typeface="Times New Roman" charset="0"/>
              </a:rPr>
              <a:t>QB must stay inside the pocket and inside the block of the pulling guard</a:t>
            </a:r>
            <a:endParaRPr lang="en-US" sz="1600" b="0">
              <a:effectLst>
                <a:outerShdw blurRad="38100" dist="38100" dir="2700000" algn="tl">
                  <a:srgbClr val="FFFFFF"/>
                </a:outerShdw>
              </a:effectLst>
              <a:latin typeface="Arial" charset="0"/>
            </a:endParaRPr>
          </a:p>
        </p:txBody>
      </p:sp>
    </p:spTree>
    <p:extLst>
      <p:ext uri="{BB962C8B-B14F-4D97-AF65-F5344CB8AC3E}">
        <p14:creationId xmlns="" xmlns:p14="http://schemas.microsoft.com/office/powerpoint/2010/main" val="3639066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630340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9785519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2232126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5 step passes</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marL="971550" lvl="1" indent="-514350">
              <a:buFont typeface="+mj-lt"/>
              <a:buAutoNum type="arabicPeriod"/>
            </a:pPr>
            <a:r>
              <a:rPr lang="en-US" dirty="0" smtClean="0">
                <a:hlinkClick r:id="rId3" action="ppaction://hlinksldjump"/>
              </a:rPr>
              <a:t>Sail</a:t>
            </a:r>
            <a:endParaRPr lang="en-US" dirty="0" smtClean="0"/>
          </a:p>
          <a:p>
            <a:pPr marL="971550" lvl="1" indent="-514350">
              <a:buFont typeface="+mj-lt"/>
              <a:buAutoNum type="arabicPeriod"/>
            </a:pPr>
            <a:r>
              <a:rPr lang="en-US" dirty="0" smtClean="0">
                <a:hlinkClick r:id="rId4" action="ppaction://hlinksldjump"/>
              </a:rPr>
              <a:t>Mesh</a:t>
            </a:r>
            <a:endParaRPr lang="en-US" dirty="0" smtClean="0"/>
          </a:p>
          <a:p>
            <a:pPr marL="971550" lvl="1" indent="-514350">
              <a:buFont typeface="+mj-lt"/>
              <a:buAutoNum type="arabicPeriod"/>
            </a:pPr>
            <a:r>
              <a:rPr lang="en-US" dirty="0" smtClean="0">
                <a:hlinkClick r:id="rId5" action="ppaction://hlinksldjump"/>
              </a:rPr>
              <a:t>Verticals</a:t>
            </a:r>
            <a:endParaRPr lang="en-US" dirty="0" smtClean="0"/>
          </a:p>
          <a:p>
            <a:pPr marL="971550" lvl="1" indent="-514350">
              <a:buFont typeface="+mj-lt"/>
              <a:buAutoNum type="arabicPeriod"/>
            </a:pPr>
            <a:r>
              <a:rPr lang="en-US" dirty="0" smtClean="0">
                <a:hlinkClick r:id="rId6" action="ppaction://hlinksldjump"/>
              </a:rPr>
              <a:t>Smash</a:t>
            </a:r>
            <a:r>
              <a:rPr lang="en-US" dirty="0" smtClean="0"/>
              <a:t> </a:t>
            </a:r>
            <a:endParaRPr lang="en-US" sz="2400" dirty="0"/>
          </a:p>
          <a:p>
            <a:pPr marL="971550" lvl="1" indent="-514350">
              <a:buFont typeface="+mj-lt"/>
              <a:buAutoNum type="arabicPeriod"/>
            </a:pPr>
            <a:r>
              <a:rPr lang="en-US" dirty="0" smtClean="0">
                <a:hlinkClick r:id="rId7" action="ppaction://hlinksldjump"/>
              </a:rPr>
              <a:t>Y curl</a:t>
            </a:r>
            <a:endParaRPr lang="en-US" sz="2400" dirty="0"/>
          </a:p>
          <a:p>
            <a:pPr marL="971550" lvl="1" indent="-514350">
              <a:buFont typeface="+mj-lt"/>
              <a:buAutoNum type="arabicPeriod"/>
            </a:pPr>
            <a:r>
              <a:rPr lang="en-US" dirty="0" smtClean="0">
                <a:hlinkClick r:id="rId8" action="ppaction://hlinksldjump"/>
              </a:rPr>
              <a:t>Mesh </a:t>
            </a:r>
            <a:r>
              <a:rPr lang="en-US" dirty="0" err="1" smtClean="0">
                <a:hlinkClick r:id="rId8" action="ppaction://hlinksldjump"/>
              </a:rPr>
              <a:t>Pow</a:t>
            </a:r>
            <a:r>
              <a:rPr lang="en-US" dirty="0" smtClean="0">
                <a:hlinkClick r:id="rId8" action="ppaction://hlinksldjump"/>
              </a:rPr>
              <a:t> </a:t>
            </a: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sz="2400" dirty="0"/>
          </a:p>
          <a:p>
            <a:endParaRPr lang="en-US" dirty="0"/>
          </a:p>
        </p:txBody>
      </p:sp>
      <p:sp>
        <p:nvSpPr>
          <p:cNvPr id="4" name="Action Button: Home 3">
            <a:hlinkClick r:id="rId9"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074952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4" name="Action Button: Home 3">
            <a:hlinkClick r:id="rId4" action="ppaction://hlinksldjump" highlightClick="1"/>
          </p:cNvPr>
          <p:cNvSpPr/>
          <p:nvPr/>
        </p:nvSpPr>
        <p:spPr>
          <a:xfrm>
            <a:off x="8482584" y="61014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11628" y="6134097"/>
            <a:ext cx="1371600" cy="381000"/>
          </a:xfrm>
          <a:prstGeom prst="rect">
            <a:avLst/>
          </a:prstGeom>
          <a:noFill/>
        </p:spPr>
        <p:txBody>
          <a:bodyPr wrap="square" rtlCol="0">
            <a:spAutoFit/>
          </a:bodyPr>
          <a:lstStyle/>
          <a:p>
            <a:r>
              <a:rPr lang="en-US" dirty="0" smtClean="0">
                <a:hlinkClick r:id="rId5" action="ppaction://hlinksldjump"/>
              </a:rPr>
              <a:t>Bunch sail</a:t>
            </a:r>
            <a:endParaRPr lang="en-US" dirty="0"/>
          </a:p>
        </p:txBody>
      </p:sp>
    </p:spTree>
    <p:extLst>
      <p:ext uri="{BB962C8B-B14F-4D97-AF65-F5344CB8AC3E}">
        <p14:creationId xmlns="" xmlns:p14="http://schemas.microsoft.com/office/powerpoint/2010/main" val="156873137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71698"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38905786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085114"/>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420723791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71698"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376996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600" b="0">
                <a:latin typeface="Times New Roman" charset="0"/>
              </a:rPr>
              <a:t>All wide receivers will line up with the inside foot up.  </a:t>
            </a:r>
          </a:p>
          <a:p>
            <a:pPr marL="342900" indent="-342900">
              <a:buFontTx/>
              <a:buChar char="•"/>
            </a:pPr>
            <a:r>
              <a:rPr lang="en-US" sz="3600" b="0">
                <a:latin typeface="Times New Roman" charset="0"/>
              </a:rPr>
              <a:t>Hands should be up in a sprinters stance or at their sides; weight should be over the toes.  </a:t>
            </a:r>
          </a:p>
          <a:p>
            <a:pPr marL="342900" indent="-342900">
              <a:buFontTx/>
              <a:buChar char="•"/>
            </a:pPr>
            <a:r>
              <a:rPr lang="en-US" sz="3600" b="0">
                <a:latin typeface="Times New Roman" charset="0"/>
              </a:rPr>
              <a:t>Knees should be slightly bent.  </a:t>
            </a:r>
          </a:p>
          <a:p>
            <a:pPr marL="342900" indent="-342900">
              <a:buFontTx/>
              <a:buChar char="•"/>
            </a:pPr>
            <a:r>
              <a:rPr lang="en-US" sz="3600" b="0">
                <a:latin typeface="Times New Roman" charset="0"/>
              </a:rPr>
              <a:t>Eyes should be looking in at the ball to know when it is snapped.</a:t>
            </a:r>
          </a:p>
        </p:txBody>
      </p:sp>
      <p:sp>
        <p:nvSpPr>
          <p:cNvPr id="120835" name="Rectangle 3"/>
          <p:cNvSpPr>
            <a:spLocks noChangeArrowheads="1"/>
          </p:cNvSpPr>
          <p:nvPr/>
        </p:nvSpPr>
        <p:spPr bwMode="auto">
          <a:xfrm>
            <a:off x="990600" y="304800"/>
            <a:ext cx="7397750"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WIDE RECEIVER ALIGNMENT</a:t>
            </a:r>
          </a:p>
        </p:txBody>
      </p:sp>
    </p:spTree>
    <p:extLst>
      <p:ext uri="{BB962C8B-B14F-4D97-AF65-F5344CB8AC3E}">
        <p14:creationId xmlns="" xmlns:p14="http://schemas.microsoft.com/office/powerpoint/2010/main" val="9849833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28657"/>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88350976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Action Button: Home 1">
            <a:hlinkClick r:id="rId4" action="ppaction://hlinksldjump" highlightClick="1"/>
          </p:cNvPr>
          <p:cNvSpPr/>
          <p:nvPr/>
        </p:nvSpPr>
        <p:spPr>
          <a:xfrm>
            <a:off x="8482584" y="611777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22237362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17115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ChangeArrowheads="1"/>
          </p:cNvSpPr>
          <p:nvPr/>
        </p:nvSpPr>
        <p:spPr bwMode="auto">
          <a:xfrm>
            <a:off x="2819400" y="304800"/>
            <a:ext cx="3581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LINE SPLITS</a:t>
            </a:r>
            <a:endParaRPr lang="en-US" sz="5400" b="0">
              <a:solidFill>
                <a:srgbClr val="154BEB"/>
              </a:solidFill>
              <a:effectLst>
                <a:outerShdw blurRad="38100" dist="38100" dir="2700000" algn="tl">
                  <a:srgbClr val="C0C0C0"/>
                </a:outerShdw>
              </a:effectLst>
              <a:latin typeface="Impact" charset="0"/>
            </a:endParaRPr>
          </a:p>
        </p:txBody>
      </p:sp>
      <p:sp>
        <p:nvSpPr>
          <p:cNvPr id="73731" name="Rectangle 6"/>
          <p:cNvSpPr>
            <a:spLocks noChangeArrowheads="1"/>
          </p:cNvSpPr>
          <p:nvPr/>
        </p:nvSpPr>
        <p:spPr bwMode="auto">
          <a:xfrm>
            <a:off x="457200" y="1371600"/>
            <a:ext cx="8305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0">
                <a:solidFill>
                  <a:srgbClr val="000000"/>
                </a:solidFill>
                <a:latin typeface="Times New Roman" charset="0"/>
              </a:rPr>
              <a:t>Our line splits will vary depending upon the play call.  However, we will remain consistently spread out on the OL.</a:t>
            </a:r>
          </a:p>
        </p:txBody>
      </p:sp>
      <p:sp>
        <p:nvSpPr>
          <p:cNvPr id="73732" name="Rectangle 7"/>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
        <p:nvSpPr>
          <p:cNvPr id="73733" name="Oval 8"/>
          <p:cNvSpPr>
            <a:spLocks noChangeArrowheads="1"/>
          </p:cNvSpPr>
          <p:nvPr/>
        </p:nvSpPr>
        <p:spPr bwMode="auto">
          <a:xfrm>
            <a:off x="5638800" y="30480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G</a:t>
            </a:r>
          </a:p>
        </p:txBody>
      </p:sp>
      <p:sp>
        <p:nvSpPr>
          <p:cNvPr id="73734" name="Oval 9"/>
          <p:cNvSpPr>
            <a:spLocks noChangeArrowheads="1"/>
          </p:cNvSpPr>
          <p:nvPr/>
        </p:nvSpPr>
        <p:spPr bwMode="auto">
          <a:xfrm>
            <a:off x="3048000" y="30480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G</a:t>
            </a:r>
          </a:p>
        </p:txBody>
      </p:sp>
      <p:sp>
        <p:nvSpPr>
          <p:cNvPr id="73735" name="Oval 10"/>
          <p:cNvSpPr>
            <a:spLocks noChangeArrowheads="1"/>
          </p:cNvSpPr>
          <p:nvPr/>
        </p:nvSpPr>
        <p:spPr bwMode="auto">
          <a:xfrm>
            <a:off x="1752600" y="30480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3736" name="Oval 11"/>
          <p:cNvSpPr>
            <a:spLocks noChangeArrowheads="1"/>
          </p:cNvSpPr>
          <p:nvPr/>
        </p:nvSpPr>
        <p:spPr bwMode="auto">
          <a:xfrm>
            <a:off x="6934200" y="30480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3737" name="Oval 12"/>
          <p:cNvSpPr>
            <a:spLocks noChangeArrowheads="1"/>
          </p:cNvSpPr>
          <p:nvPr/>
        </p:nvSpPr>
        <p:spPr bwMode="auto">
          <a:xfrm>
            <a:off x="4343400" y="30480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C</a:t>
            </a:r>
          </a:p>
        </p:txBody>
      </p:sp>
      <p:sp>
        <p:nvSpPr>
          <p:cNvPr id="73738" name="Line 13"/>
          <p:cNvSpPr>
            <a:spLocks noChangeShapeType="1"/>
          </p:cNvSpPr>
          <p:nvPr/>
        </p:nvSpPr>
        <p:spPr bwMode="auto">
          <a:xfrm flipV="1">
            <a:off x="4953000" y="3276600"/>
            <a:ext cx="609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39" name="Line 14"/>
          <p:cNvSpPr>
            <a:spLocks noChangeShapeType="1"/>
          </p:cNvSpPr>
          <p:nvPr/>
        </p:nvSpPr>
        <p:spPr bwMode="auto">
          <a:xfrm>
            <a:off x="49530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0" name="Line 15"/>
          <p:cNvSpPr>
            <a:spLocks noChangeShapeType="1"/>
          </p:cNvSpPr>
          <p:nvPr/>
        </p:nvSpPr>
        <p:spPr bwMode="auto">
          <a:xfrm>
            <a:off x="55626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1" name="Line 16"/>
          <p:cNvSpPr>
            <a:spLocks noChangeShapeType="1"/>
          </p:cNvSpPr>
          <p:nvPr/>
        </p:nvSpPr>
        <p:spPr bwMode="auto">
          <a:xfrm flipV="1">
            <a:off x="4648200" y="3352800"/>
            <a:ext cx="609600" cy="914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2" name="Line 17"/>
          <p:cNvSpPr>
            <a:spLocks noChangeShapeType="1"/>
          </p:cNvSpPr>
          <p:nvPr/>
        </p:nvSpPr>
        <p:spPr bwMode="auto">
          <a:xfrm flipV="1">
            <a:off x="6248400" y="3276600"/>
            <a:ext cx="609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3" name="Line 18"/>
          <p:cNvSpPr>
            <a:spLocks noChangeShapeType="1"/>
          </p:cNvSpPr>
          <p:nvPr/>
        </p:nvSpPr>
        <p:spPr bwMode="auto">
          <a:xfrm>
            <a:off x="62484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4" name="Line 19"/>
          <p:cNvSpPr>
            <a:spLocks noChangeShapeType="1"/>
          </p:cNvSpPr>
          <p:nvPr/>
        </p:nvSpPr>
        <p:spPr bwMode="auto">
          <a:xfrm>
            <a:off x="68580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5" name="Line 20"/>
          <p:cNvSpPr>
            <a:spLocks noChangeShapeType="1"/>
          </p:cNvSpPr>
          <p:nvPr/>
        </p:nvSpPr>
        <p:spPr bwMode="auto">
          <a:xfrm flipV="1">
            <a:off x="3657600" y="3276600"/>
            <a:ext cx="609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6" name="Line 21"/>
          <p:cNvSpPr>
            <a:spLocks noChangeShapeType="1"/>
          </p:cNvSpPr>
          <p:nvPr/>
        </p:nvSpPr>
        <p:spPr bwMode="auto">
          <a:xfrm>
            <a:off x="36576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7" name="Line 22"/>
          <p:cNvSpPr>
            <a:spLocks noChangeShapeType="1"/>
          </p:cNvSpPr>
          <p:nvPr/>
        </p:nvSpPr>
        <p:spPr bwMode="auto">
          <a:xfrm>
            <a:off x="42672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8" name="Line 23"/>
          <p:cNvSpPr>
            <a:spLocks noChangeShapeType="1"/>
          </p:cNvSpPr>
          <p:nvPr/>
        </p:nvSpPr>
        <p:spPr bwMode="auto">
          <a:xfrm flipV="1">
            <a:off x="2362200" y="3276600"/>
            <a:ext cx="609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49" name="Line 24"/>
          <p:cNvSpPr>
            <a:spLocks noChangeShapeType="1"/>
          </p:cNvSpPr>
          <p:nvPr/>
        </p:nvSpPr>
        <p:spPr bwMode="auto">
          <a:xfrm>
            <a:off x="23622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0" name="Line 25"/>
          <p:cNvSpPr>
            <a:spLocks noChangeShapeType="1"/>
          </p:cNvSpPr>
          <p:nvPr/>
        </p:nvSpPr>
        <p:spPr bwMode="auto">
          <a:xfrm>
            <a:off x="2971800" y="3200400"/>
            <a:ext cx="0" cy="1524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1" name="Line 26"/>
          <p:cNvSpPr>
            <a:spLocks noChangeShapeType="1"/>
          </p:cNvSpPr>
          <p:nvPr/>
        </p:nvSpPr>
        <p:spPr bwMode="auto">
          <a:xfrm flipV="1">
            <a:off x="4648200" y="3429000"/>
            <a:ext cx="1981200" cy="8382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2" name="Line 27"/>
          <p:cNvSpPr>
            <a:spLocks noChangeShapeType="1"/>
          </p:cNvSpPr>
          <p:nvPr/>
        </p:nvSpPr>
        <p:spPr bwMode="auto">
          <a:xfrm flipH="1" flipV="1">
            <a:off x="3962400" y="3352800"/>
            <a:ext cx="685800" cy="914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3" name="Line 28"/>
          <p:cNvSpPr>
            <a:spLocks noChangeShapeType="1"/>
          </p:cNvSpPr>
          <p:nvPr/>
        </p:nvSpPr>
        <p:spPr bwMode="auto">
          <a:xfrm flipH="1" flipV="1">
            <a:off x="2667000" y="3429000"/>
            <a:ext cx="1981200" cy="8382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4" name="Line 29"/>
          <p:cNvSpPr>
            <a:spLocks noChangeShapeType="1"/>
          </p:cNvSpPr>
          <p:nvPr/>
        </p:nvSpPr>
        <p:spPr bwMode="auto">
          <a:xfrm flipH="1">
            <a:off x="4648200" y="4267200"/>
            <a:ext cx="0" cy="533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755" name="Rectangle 30"/>
          <p:cNvSpPr>
            <a:spLocks noChangeArrowheads="1"/>
          </p:cNvSpPr>
          <p:nvPr/>
        </p:nvSpPr>
        <p:spPr bwMode="auto">
          <a:xfrm>
            <a:off x="1868488" y="4572000"/>
            <a:ext cx="5605462"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sz="4000" b="0">
                <a:solidFill>
                  <a:srgbClr val="000000"/>
                </a:solidFill>
                <a:latin typeface="Times New Roman" charset="0"/>
              </a:rPr>
              <a:t>Line splits are 1-1.5 yards.</a:t>
            </a:r>
          </a:p>
          <a:p>
            <a:pPr algn="ctr"/>
            <a:r>
              <a:rPr lang="en-US" sz="4000" b="0">
                <a:solidFill>
                  <a:srgbClr val="000000"/>
                </a:solidFill>
                <a:latin typeface="Times New Roman" charset="0"/>
              </a:rPr>
              <a:t>That is 2.5-4 feet.</a:t>
            </a:r>
            <a:endParaRPr lang="en-US" b="0">
              <a:solidFill>
                <a:srgbClr val="000000"/>
              </a:solidFill>
              <a:latin typeface="Times New Roman" charset="0"/>
            </a:endParaRPr>
          </a:p>
        </p:txBody>
      </p:sp>
    </p:spTree>
    <p:extLst>
      <p:ext uri="{BB962C8B-B14F-4D97-AF65-F5344CB8AC3E}">
        <p14:creationId xmlns:p14="http://schemas.microsoft.com/office/powerpoint/2010/main" xmlns="" val="42078340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533400" y="1524000"/>
            <a:ext cx="8153400" cy="5029200"/>
          </a:xfrm>
          <a:prstGeom prst="rect">
            <a:avLst/>
          </a:prstGeom>
          <a:noFill/>
          <a:ln>
            <a:noFill/>
          </a:ln>
          <a:effectLst>
            <a:outerShdw dist="17961" dir="2700000" algn="ctr" rotWithShape="0">
              <a:srgbClr val="DDDDDD"/>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FontTx/>
              <a:buChar char="•"/>
            </a:pPr>
            <a:r>
              <a:rPr lang="en-US" sz="3200" b="0" dirty="0"/>
              <a:t>Q is Quarterback</a:t>
            </a:r>
          </a:p>
          <a:p>
            <a:pPr marL="342900" indent="-342900" eaLnBrk="1" hangingPunct="1">
              <a:spcBef>
                <a:spcPct val="20000"/>
              </a:spcBef>
              <a:buFontTx/>
              <a:buChar char="•"/>
            </a:pPr>
            <a:r>
              <a:rPr lang="en-US" sz="3200" b="0" dirty="0" smtClean="0"/>
              <a:t>F (2) </a:t>
            </a:r>
            <a:r>
              <a:rPr lang="en-US" sz="3200" b="0" dirty="0"/>
              <a:t>is Tailback (Primary ball carrier)</a:t>
            </a:r>
          </a:p>
          <a:p>
            <a:pPr marL="342900" indent="-342900" eaLnBrk="1" hangingPunct="1">
              <a:spcBef>
                <a:spcPct val="20000"/>
              </a:spcBef>
              <a:buFontTx/>
              <a:buChar char="•"/>
            </a:pPr>
            <a:r>
              <a:rPr lang="en-US" sz="3200" b="0" dirty="0" smtClean="0"/>
              <a:t>H (3) </a:t>
            </a:r>
            <a:r>
              <a:rPr lang="en-US" sz="3200" b="0" dirty="0"/>
              <a:t>is </a:t>
            </a:r>
            <a:r>
              <a:rPr lang="en-US" sz="3200" b="0" dirty="0" err="1" smtClean="0"/>
              <a:t>Hback</a:t>
            </a:r>
            <a:r>
              <a:rPr lang="en-US" sz="3200" b="0" dirty="0" smtClean="0"/>
              <a:t> </a:t>
            </a:r>
            <a:r>
              <a:rPr lang="en-US" sz="3200" b="0" dirty="0"/>
              <a:t>(#2 ball carrier, WR #4, TE #2</a:t>
            </a:r>
            <a:r>
              <a:rPr lang="en-US" sz="3200" b="0" dirty="0" smtClean="0"/>
              <a:t>)</a:t>
            </a:r>
          </a:p>
          <a:p>
            <a:pPr marL="342900" indent="-342900" eaLnBrk="1" hangingPunct="1">
              <a:spcBef>
                <a:spcPct val="20000"/>
              </a:spcBef>
              <a:buFontTx/>
              <a:buChar char="•"/>
            </a:pPr>
            <a:r>
              <a:rPr lang="en-US" sz="3200" dirty="0" smtClean="0"/>
              <a:t>FB is Fullback (short yardage)</a:t>
            </a:r>
            <a:endParaRPr lang="en-US" sz="3200" b="0" dirty="0"/>
          </a:p>
          <a:p>
            <a:pPr marL="342900" indent="-342900" eaLnBrk="1" hangingPunct="1">
              <a:spcBef>
                <a:spcPct val="20000"/>
              </a:spcBef>
              <a:buFontTx/>
              <a:buChar char="•"/>
            </a:pPr>
            <a:r>
              <a:rPr lang="en-US" sz="3200" b="0" dirty="0"/>
              <a:t>Y is TE (Good blocker on LOS, possession)</a:t>
            </a:r>
          </a:p>
          <a:p>
            <a:pPr marL="342900" indent="-342900" eaLnBrk="1" hangingPunct="1">
              <a:spcBef>
                <a:spcPct val="20000"/>
              </a:spcBef>
              <a:buFontTx/>
              <a:buChar char="•"/>
            </a:pPr>
            <a:r>
              <a:rPr lang="en-US" sz="3200" b="0" dirty="0"/>
              <a:t>X is Split End (Best WR)</a:t>
            </a:r>
          </a:p>
          <a:p>
            <a:pPr marL="342900" indent="-342900" eaLnBrk="1" hangingPunct="1">
              <a:spcBef>
                <a:spcPct val="20000"/>
              </a:spcBef>
              <a:buFontTx/>
              <a:buChar char="•"/>
            </a:pPr>
            <a:r>
              <a:rPr lang="en-US" sz="3200" b="0" dirty="0"/>
              <a:t>Z is our Flanker (Jet Sweep ball carrier, quick routes, lots of motion)</a:t>
            </a:r>
            <a:endParaRPr lang="en-US" sz="1800" b="0" dirty="0">
              <a:solidFill>
                <a:srgbClr val="FF1A05"/>
              </a:solidFill>
              <a:latin typeface="Times New Roman" charset="0"/>
            </a:endParaRPr>
          </a:p>
        </p:txBody>
      </p:sp>
      <p:sp>
        <p:nvSpPr>
          <p:cNvPr id="83972" name="Rectangle 4"/>
          <p:cNvSpPr>
            <a:spLocks noChangeArrowheads="1"/>
          </p:cNvSpPr>
          <p:nvPr/>
        </p:nvSpPr>
        <p:spPr bwMode="auto">
          <a:xfrm>
            <a:off x="2819400" y="381000"/>
            <a:ext cx="3549650"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OUR SYSTEM</a:t>
            </a:r>
          </a:p>
        </p:txBody>
      </p:sp>
    </p:spTree>
    <p:extLst>
      <p:ext uri="{BB962C8B-B14F-4D97-AF65-F5344CB8AC3E}">
        <p14:creationId xmlns="" xmlns:p14="http://schemas.microsoft.com/office/powerpoint/2010/main" val="29976687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1524000"/>
            <a:ext cx="8382000" cy="5105400"/>
          </a:xfrm>
          <a:prstGeom prst="rect">
            <a:avLst/>
          </a:prstGeom>
          <a:noFill/>
          <a:ln>
            <a:noFill/>
          </a:ln>
          <a:effectLst>
            <a:outerShdw dist="17961" dir="2700000" algn="ctr" rotWithShape="0">
              <a:srgbClr val="DDDDDD"/>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FontTx/>
              <a:buChar char="•"/>
            </a:pPr>
            <a:r>
              <a:rPr lang="en-US" sz="3200" b="0" dirty="0">
                <a:latin typeface="Times New Roman" charset="0"/>
              </a:rPr>
              <a:t>Y and Z always go to the call side of the formation, unless there is a TE, then the Y goes to TE and the X and Z stay go to twins look.</a:t>
            </a:r>
          </a:p>
          <a:p>
            <a:pPr marL="342900" indent="-342900" eaLnBrk="1" hangingPunct="1">
              <a:spcBef>
                <a:spcPct val="20000"/>
              </a:spcBef>
              <a:buFontTx/>
              <a:buChar char="•"/>
            </a:pPr>
            <a:r>
              <a:rPr lang="en-US" sz="3200" b="0" dirty="0">
                <a:latin typeface="Times New Roman" charset="0"/>
              </a:rPr>
              <a:t>When we are in 2 back sets, </a:t>
            </a:r>
            <a:r>
              <a:rPr lang="en-US" sz="3200" b="0" dirty="0" smtClean="0">
                <a:solidFill>
                  <a:srgbClr val="FF0000"/>
                </a:solidFill>
                <a:latin typeface="Times New Roman" charset="0"/>
              </a:rPr>
              <a:t>King</a:t>
            </a:r>
            <a:r>
              <a:rPr lang="en-US" sz="3200" b="0" dirty="0" smtClean="0">
                <a:latin typeface="Times New Roman" charset="0"/>
              </a:rPr>
              <a:t> </a:t>
            </a:r>
            <a:r>
              <a:rPr lang="en-US" sz="3200" b="0" dirty="0">
                <a:latin typeface="Times New Roman" charset="0"/>
              </a:rPr>
              <a:t>tells H to go to away from the Y and </a:t>
            </a:r>
            <a:r>
              <a:rPr lang="en-US" sz="3200" b="0" dirty="0" smtClean="0">
                <a:solidFill>
                  <a:srgbClr val="FF0000"/>
                </a:solidFill>
                <a:latin typeface="Times New Roman" charset="0"/>
              </a:rPr>
              <a:t>Queen</a:t>
            </a:r>
            <a:r>
              <a:rPr lang="en-US" sz="3200" b="0" dirty="0" smtClean="0">
                <a:latin typeface="Times New Roman" charset="0"/>
              </a:rPr>
              <a:t> tells </a:t>
            </a:r>
            <a:r>
              <a:rPr lang="en-US" sz="3200" b="0" dirty="0">
                <a:latin typeface="Times New Roman" charset="0"/>
              </a:rPr>
              <a:t>him to line up on the same side as the Y.</a:t>
            </a:r>
          </a:p>
          <a:p>
            <a:pPr marL="342900" indent="-342900" eaLnBrk="1" hangingPunct="1">
              <a:spcBef>
                <a:spcPct val="20000"/>
              </a:spcBef>
              <a:buFontTx/>
              <a:buChar char="•"/>
            </a:pPr>
            <a:r>
              <a:rPr lang="en-US" sz="3200" b="0" dirty="0">
                <a:latin typeface="Times New Roman" charset="0"/>
              </a:rPr>
              <a:t>When we are in 1 back sets, </a:t>
            </a:r>
            <a:r>
              <a:rPr lang="en-US" sz="3200" b="0" dirty="0">
                <a:solidFill>
                  <a:srgbClr val="FF1A05"/>
                </a:solidFill>
                <a:latin typeface="Times New Roman" charset="0"/>
              </a:rPr>
              <a:t>Eye</a:t>
            </a:r>
            <a:r>
              <a:rPr lang="en-US" sz="3200" b="0" dirty="0">
                <a:latin typeface="Times New Roman" charset="0"/>
              </a:rPr>
              <a:t> tells the A back to be behind the QB.  </a:t>
            </a:r>
            <a:r>
              <a:rPr lang="en-US" sz="3200" b="0" dirty="0">
                <a:solidFill>
                  <a:srgbClr val="FF1A05"/>
                </a:solidFill>
                <a:latin typeface="Times New Roman" charset="0"/>
              </a:rPr>
              <a:t>Rock</a:t>
            </a:r>
            <a:r>
              <a:rPr lang="en-US" sz="3200" b="0" dirty="0">
                <a:latin typeface="Times New Roman" charset="0"/>
              </a:rPr>
              <a:t> tells the A back to align to the QB’s side.</a:t>
            </a:r>
          </a:p>
        </p:txBody>
      </p:sp>
      <p:sp>
        <p:nvSpPr>
          <p:cNvPr id="842755" name="Rectangle 3"/>
          <p:cNvSpPr>
            <a:spLocks noChangeArrowheads="1"/>
          </p:cNvSpPr>
          <p:nvPr/>
        </p:nvSpPr>
        <p:spPr bwMode="auto">
          <a:xfrm>
            <a:off x="2819400" y="381000"/>
            <a:ext cx="3068638"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OUR RULES</a:t>
            </a:r>
          </a:p>
        </p:txBody>
      </p:sp>
    </p:spTree>
    <p:extLst>
      <p:ext uri="{BB962C8B-B14F-4D97-AF65-F5344CB8AC3E}">
        <p14:creationId xmlns="" xmlns:p14="http://schemas.microsoft.com/office/powerpoint/2010/main" val="13343457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685800" y="457200"/>
            <a:ext cx="75438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TERMINOLOGY I</a:t>
            </a:r>
            <a:endParaRPr lang="en-US" sz="5400" b="0">
              <a:solidFill>
                <a:srgbClr val="154BEB"/>
              </a:solidFill>
              <a:effectLst>
                <a:outerShdw blurRad="38100" dist="38100" dir="2700000" algn="tl">
                  <a:srgbClr val="C0C0C0"/>
                </a:outerShdw>
              </a:effectLst>
              <a:latin typeface="Impact" charset="0"/>
            </a:endParaRPr>
          </a:p>
        </p:txBody>
      </p:sp>
      <p:sp>
        <p:nvSpPr>
          <p:cNvPr id="35843" name="Text Box 3"/>
          <p:cNvSpPr txBox="1">
            <a:spLocks noChangeArrowheads="1"/>
          </p:cNvSpPr>
          <p:nvPr/>
        </p:nvSpPr>
        <p:spPr bwMode="auto">
          <a:xfrm>
            <a:off x="304800" y="1447800"/>
            <a:ext cx="85344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buFont typeface="Times" charset="0"/>
              <a:buChar char="•"/>
            </a:pPr>
            <a:endParaRPr lang="en-US" sz="1200" b="0">
              <a:solidFill>
                <a:srgbClr val="000000"/>
              </a:solidFill>
              <a:latin typeface="Times New Roman" charset="0"/>
            </a:endParaRPr>
          </a:p>
        </p:txBody>
      </p:sp>
      <p:sp>
        <p:nvSpPr>
          <p:cNvPr id="35844" name="Rectangle 4"/>
          <p:cNvSpPr>
            <a:spLocks noChangeArrowheads="1"/>
          </p:cNvSpPr>
          <p:nvPr/>
        </p:nvSpPr>
        <p:spPr bwMode="auto">
          <a:xfrm>
            <a:off x="381000" y="1447800"/>
            <a:ext cx="830580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en-US" sz="2000" b="0" dirty="0">
              <a:solidFill>
                <a:srgbClr val="000000"/>
              </a:solidFill>
              <a:latin typeface="Times New Roman" charset="0"/>
            </a:endParaRPr>
          </a:p>
          <a:p>
            <a:r>
              <a:rPr lang="en-US" sz="2000" b="1" u="sng" dirty="0">
                <a:solidFill>
                  <a:srgbClr val="000000"/>
                </a:solidFill>
                <a:latin typeface="Times New Roman" charset="0"/>
              </a:rPr>
              <a:t>Counter </a:t>
            </a:r>
            <a:r>
              <a:rPr lang="en-US" sz="2000" b="0" dirty="0">
                <a:solidFill>
                  <a:srgbClr val="000000"/>
                </a:solidFill>
                <a:latin typeface="Times New Roman" charset="0"/>
              </a:rPr>
              <a:t>- A running play designed to get the defense going in one direction while the running back goes back against the intended pursuit of the defense.  We generally fake to the H-Back and come back with a handoff to the </a:t>
            </a:r>
            <a:r>
              <a:rPr lang="en-US" sz="2000" b="0" dirty="0" smtClean="0">
                <a:solidFill>
                  <a:srgbClr val="000000"/>
                </a:solidFill>
                <a:latin typeface="Times New Roman" charset="0"/>
              </a:rPr>
              <a:t>F-Back</a:t>
            </a:r>
            <a:r>
              <a:rPr lang="en-US" sz="2000" b="0" dirty="0">
                <a:solidFill>
                  <a:srgbClr val="000000"/>
                </a:solidFill>
                <a:latin typeface="Times New Roman" charset="0"/>
              </a:rPr>
              <a:t>.  The guard on the backside pulls across and opens up the hole.</a:t>
            </a:r>
          </a:p>
          <a:p>
            <a:endParaRPr lang="en-US" sz="2000" b="0" dirty="0">
              <a:solidFill>
                <a:srgbClr val="000000"/>
              </a:solidFill>
              <a:latin typeface="Times New Roman" charset="0"/>
            </a:endParaRPr>
          </a:p>
          <a:p>
            <a:r>
              <a:rPr lang="en-US" sz="2000" b="1" u="sng" dirty="0" smtClean="0">
                <a:solidFill>
                  <a:srgbClr val="000000"/>
                </a:solidFill>
                <a:latin typeface="Times New Roman" charset="0"/>
              </a:rPr>
              <a:t>Zone</a:t>
            </a:r>
            <a:r>
              <a:rPr lang="en-US" sz="2000" b="0" dirty="0" smtClean="0">
                <a:solidFill>
                  <a:srgbClr val="000000"/>
                </a:solidFill>
                <a:latin typeface="Times New Roman" charset="0"/>
              </a:rPr>
              <a:t> </a:t>
            </a:r>
            <a:r>
              <a:rPr lang="en-US" sz="2000" b="0" dirty="0">
                <a:solidFill>
                  <a:srgbClr val="000000"/>
                </a:solidFill>
                <a:latin typeface="Times New Roman" charset="0"/>
              </a:rPr>
              <a:t>- H-Back makes a lead block on the inside linebacker (isolation block 1 on 1) and the quarterback gives ball to the Tailback </a:t>
            </a:r>
            <a:r>
              <a:rPr lang="en-US" sz="2000" b="0" dirty="0" smtClean="0">
                <a:solidFill>
                  <a:srgbClr val="000000"/>
                </a:solidFill>
                <a:latin typeface="Times New Roman" charset="0"/>
              </a:rPr>
              <a:t>(F) </a:t>
            </a:r>
            <a:r>
              <a:rPr lang="en-US" sz="2000" b="0" dirty="0">
                <a:solidFill>
                  <a:srgbClr val="000000"/>
                </a:solidFill>
                <a:latin typeface="Times New Roman" charset="0"/>
              </a:rPr>
              <a:t>through the hole.  This is our base play.  Zone blocking by the offensive line.</a:t>
            </a:r>
          </a:p>
        </p:txBody>
      </p:sp>
    </p:spTree>
    <p:extLst>
      <p:ext uri="{BB962C8B-B14F-4D97-AF65-F5344CB8AC3E}">
        <p14:creationId xmlns="" xmlns:p14="http://schemas.microsoft.com/office/powerpoint/2010/main" val="15509448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Every </a:t>
            </a:r>
            <a:r>
              <a:rPr lang="en-US" dirty="0"/>
              <a:t>player has a wristband which contains: formations, pods (style of play) and actual play</a:t>
            </a:r>
            <a:endParaRPr lang="en-US" sz="2800" dirty="0"/>
          </a:p>
          <a:p>
            <a:pPr lvl="0"/>
            <a:r>
              <a:rPr lang="en-US" dirty="0"/>
              <a:t>Formations are numbered 1-9.  If we wanted to run to the opposite side, we would add a 0 to the end of the formation: Example trips right is the number 3 formation adding a 0 to it, making it 30, which would make it trips left.</a:t>
            </a:r>
            <a:endParaRPr lang="en-US" sz="2800" dirty="0"/>
          </a:p>
          <a:p>
            <a:pPr lvl="0"/>
            <a:r>
              <a:rPr lang="en-US" dirty="0" smtClean="0"/>
              <a:t>Plays </a:t>
            </a:r>
            <a:r>
              <a:rPr lang="en-US" dirty="0"/>
              <a:t>are echoed in from the sideline from players from </a:t>
            </a:r>
            <a:r>
              <a:rPr lang="en-US" dirty="0" err="1"/>
              <a:t>Wr</a:t>
            </a:r>
            <a:r>
              <a:rPr lang="en-US" dirty="0"/>
              <a:t> to </a:t>
            </a:r>
            <a:r>
              <a:rPr lang="en-US" dirty="0" err="1"/>
              <a:t>qb</a:t>
            </a:r>
            <a:r>
              <a:rPr lang="en-US" dirty="0"/>
              <a:t> to </a:t>
            </a:r>
            <a:r>
              <a:rPr lang="en-US" dirty="0" err="1"/>
              <a:t>Wr</a:t>
            </a:r>
            <a:endParaRPr lang="en-US" sz="2800" dirty="0"/>
          </a:p>
          <a:p>
            <a:endParaRPr lang="en-US" dirty="0"/>
          </a:p>
        </p:txBody>
      </p:sp>
      <p:sp>
        <p:nvSpPr>
          <p:cNvPr id="4" name="Down Arrow 3">
            <a:hlinkClick r:id="rId3" action="ppaction://hlinksldjump"/>
          </p:cNvPr>
          <p:cNvSpPr/>
          <p:nvPr/>
        </p:nvSpPr>
        <p:spPr>
          <a:xfrm>
            <a:off x="8333232" y="583539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91099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685800" y="457200"/>
            <a:ext cx="75438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TERMINOLOGY II</a:t>
            </a:r>
            <a:endParaRPr lang="en-US" sz="5400" b="0">
              <a:solidFill>
                <a:srgbClr val="154BEB"/>
              </a:solidFill>
              <a:effectLst>
                <a:outerShdw blurRad="38100" dist="38100" dir="2700000" algn="tl">
                  <a:srgbClr val="C0C0C0"/>
                </a:outerShdw>
              </a:effectLst>
              <a:latin typeface="Impact" charset="0"/>
            </a:endParaRPr>
          </a:p>
        </p:txBody>
      </p:sp>
      <p:sp>
        <p:nvSpPr>
          <p:cNvPr id="36867" name="Text Box 3"/>
          <p:cNvSpPr txBox="1">
            <a:spLocks noChangeArrowheads="1"/>
          </p:cNvSpPr>
          <p:nvPr/>
        </p:nvSpPr>
        <p:spPr bwMode="auto">
          <a:xfrm>
            <a:off x="304800" y="1447800"/>
            <a:ext cx="85344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buFont typeface="Times" charset="0"/>
              <a:buChar char="•"/>
            </a:pPr>
            <a:endParaRPr lang="en-US" sz="1200" b="0">
              <a:solidFill>
                <a:srgbClr val="000000"/>
              </a:solidFill>
              <a:latin typeface="Times New Roman" charset="0"/>
            </a:endParaRPr>
          </a:p>
        </p:txBody>
      </p:sp>
      <p:sp>
        <p:nvSpPr>
          <p:cNvPr id="36868" name="Rectangle 4"/>
          <p:cNvSpPr>
            <a:spLocks noChangeArrowheads="1"/>
          </p:cNvSpPr>
          <p:nvPr/>
        </p:nvSpPr>
        <p:spPr bwMode="auto">
          <a:xfrm>
            <a:off x="381000" y="1676400"/>
            <a:ext cx="8305800" cy="4401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000" b="1" u="sng" dirty="0">
                <a:solidFill>
                  <a:srgbClr val="000000"/>
                </a:solidFill>
                <a:latin typeface="Times New Roman" charset="0"/>
              </a:rPr>
              <a:t>Jet</a:t>
            </a:r>
            <a:r>
              <a:rPr lang="en-US" sz="2000" b="0" dirty="0">
                <a:solidFill>
                  <a:srgbClr val="000000"/>
                </a:solidFill>
                <a:latin typeface="Times New Roman" charset="0"/>
              </a:rPr>
              <a:t> - A play when one of the wide receivers or </a:t>
            </a:r>
            <a:r>
              <a:rPr lang="en-US" sz="2000" b="0" dirty="0" err="1">
                <a:solidFill>
                  <a:srgbClr val="000000"/>
                </a:solidFill>
                <a:latin typeface="Times New Roman" charset="0"/>
              </a:rPr>
              <a:t>slotback</a:t>
            </a:r>
            <a:r>
              <a:rPr lang="en-US" sz="2000" b="0" dirty="0">
                <a:solidFill>
                  <a:srgbClr val="000000"/>
                </a:solidFill>
                <a:latin typeface="Times New Roman" charset="0"/>
              </a:rPr>
              <a:t> comes in motion as fast as he can towards the quarterback.  On the snap, the QB meshes with the motion man and either gives him the ball or runs a counter play.  This is our 50 series.</a:t>
            </a:r>
          </a:p>
          <a:p>
            <a:endParaRPr lang="en-US" sz="2000" b="0" dirty="0">
              <a:solidFill>
                <a:srgbClr val="000000"/>
              </a:solidFill>
              <a:latin typeface="Times New Roman" charset="0"/>
            </a:endParaRPr>
          </a:p>
          <a:p>
            <a:r>
              <a:rPr lang="en-US" sz="2000" b="1" u="sng" dirty="0">
                <a:solidFill>
                  <a:srgbClr val="000000"/>
                </a:solidFill>
                <a:latin typeface="Times New Roman" charset="0"/>
              </a:rPr>
              <a:t>Option</a:t>
            </a:r>
            <a:r>
              <a:rPr lang="en-US" sz="2000" b="0" dirty="0">
                <a:solidFill>
                  <a:srgbClr val="000000"/>
                </a:solidFill>
                <a:latin typeface="Times New Roman" charset="0"/>
              </a:rPr>
              <a:t> - A play when the quarterback has the choice of giving to the first man or running the ball himself with a second running back.  This is our 40 series.</a:t>
            </a:r>
          </a:p>
          <a:p>
            <a:endParaRPr lang="en-US" sz="2000" b="0" dirty="0">
              <a:solidFill>
                <a:srgbClr val="000000"/>
              </a:solidFill>
              <a:latin typeface="Times New Roman" charset="0"/>
            </a:endParaRPr>
          </a:p>
          <a:p>
            <a:r>
              <a:rPr lang="en-US" sz="2000" b="1" u="sng" dirty="0">
                <a:solidFill>
                  <a:srgbClr val="000000"/>
                </a:solidFill>
                <a:latin typeface="Times New Roman" charset="0"/>
              </a:rPr>
              <a:t>Power</a:t>
            </a:r>
            <a:r>
              <a:rPr lang="en-US" sz="2000" b="0" dirty="0">
                <a:solidFill>
                  <a:srgbClr val="000000"/>
                </a:solidFill>
                <a:latin typeface="Times New Roman" charset="0"/>
              </a:rPr>
              <a:t> - Quarterback meshes with the </a:t>
            </a:r>
            <a:r>
              <a:rPr lang="en-US" sz="2000" b="0" dirty="0" smtClean="0">
                <a:solidFill>
                  <a:srgbClr val="000000"/>
                </a:solidFill>
                <a:latin typeface="Times New Roman" charset="0"/>
              </a:rPr>
              <a:t>F </a:t>
            </a:r>
            <a:r>
              <a:rPr lang="en-US" sz="2000" b="0" dirty="0">
                <a:solidFill>
                  <a:srgbClr val="000000"/>
                </a:solidFill>
                <a:latin typeface="Times New Roman" charset="0"/>
              </a:rPr>
              <a:t>or H going across the formation.  We will pull the backside guard and block down with the </a:t>
            </a:r>
            <a:r>
              <a:rPr lang="en-US" sz="2000" b="0" dirty="0" err="1">
                <a:solidFill>
                  <a:srgbClr val="000000"/>
                </a:solidFill>
                <a:latin typeface="Times New Roman" charset="0"/>
              </a:rPr>
              <a:t>playside</a:t>
            </a:r>
            <a:r>
              <a:rPr lang="en-US" sz="2000" b="0" dirty="0">
                <a:solidFill>
                  <a:srgbClr val="000000"/>
                </a:solidFill>
                <a:latin typeface="Times New Roman" charset="0"/>
              </a:rPr>
              <a:t> line.</a:t>
            </a:r>
          </a:p>
          <a:p>
            <a:endParaRPr lang="en-US" sz="2000" b="0" dirty="0">
              <a:solidFill>
                <a:srgbClr val="000000"/>
              </a:solidFill>
              <a:latin typeface="Times New Roman" charset="0"/>
            </a:endParaRPr>
          </a:p>
          <a:p>
            <a:r>
              <a:rPr lang="en-US" sz="2000" b="1" u="sng" dirty="0">
                <a:solidFill>
                  <a:srgbClr val="000000"/>
                </a:solidFill>
                <a:latin typeface="Times New Roman" charset="0"/>
              </a:rPr>
              <a:t>Play-Action Pass </a:t>
            </a:r>
            <a:r>
              <a:rPr lang="en-US" sz="2000" b="0" dirty="0">
                <a:solidFill>
                  <a:srgbClr val="000000"/>
                </a:solidFill>
                <a:latin typeface="Times New Roman" charset="0"/>
              </a:rPr>
              <a:t>- A passing play after the quarterback has faked a hand-off.</a:t>
            </a:r>
          </a:p>
          <a:p>
            <a:endParaRPr lang="en-US" sz="2000" b="0" dirty="0">
              <a:solidFill>
                <a:srgbClr val="000000"/>
              </a:solidFill>
              <a:latin typeface="Times New Roman" charset="0"/>
            </a:endParaRPr>
          </a:p>
          <a:p>
            <a:endParaRPr lang="en-US" sz="2000" b="0" dirty="0">
              <a:solidFill>
                <a:srgbClr val="000000"/>
              </a:solidFill>
              <a:latin typeface="Times New Roman" charset="0"/>
            </a:endParaRPr>
          </a:p>
        </p:txBody>
      </p:sp>
    </p:spTree>
    <p:extLst>
      <p:ext uri="{BB962C8B-B14F-4D97-AF65-F5344CB8AC3E}">
        <p14:creationId xmlns="" xmlns:p14="http://schemas.microsoft.com/office/powerpoint/2010/main" val="31650546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685800" y="228600"/>
            <a:ext cx="81534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OFFENSIVE LINE TERMINOLOGY</a:t>
            </a:r>
            <a:endParaRPr lang="en-US" sz="5400" b="0">
              <a:solidFill>
                <a:srgbClr val="154BEB"/>
              </a:solidFill>
              <a:effectLst>
                <a:outerShdw blurRad="38100" dist="38100" dir="2700000" algn="tl">
                  <a:srgbClr val="C0C0C0"/>
                </a:outerShdw>
              </a:effectLst>
              <a:latin typeface="Impact" charset="0"/>
            </a:endParaRPr>
          </a:p>
        </p:txBody>
      </p:sp>
      <p:sp>
        <p:nvSpPr>
          <p:cNvPr id="80899" name="Rectangle 3"/>
          <p:cNvSpPr>
            <a:spLocks noChangeArrowheads="1"/>
          </p:cNvSpPr>
          <p:nvPr/>
        </p:nvSpPr>
        <p:spPr bwMode="auto">
          <a:xfrm>
            <a:off x="457200" y="1295400"/>
            <a:ext cx="8305800" cy="2769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b="0" dirty="0" smtClean="0">
                <a:solidFill>
                  <a:srgbClr val="000000"/>
                </a:solidFill>
                <a:latin typeface="Times New Roman" charset="0"/>
              </a:rPr>
              <a:t>You </a:t>
            </a:r>
            <a:r>
              <a:rPr lang="en-US" sz="1600" b="0" dirty="0">
                <a:solidFill>
                  <a:srgbClr val="000000"/>
                </a:solidFill>
                <a:latin typeface="Times New Roman" charset="0"/>
              </a:rPr>
              <a:t>must know how your blocking scheme is set up as well as what position you play.</a:t>
            </a:r>
          </a:p>
          <a:p>
            <a:endParaRPr lang="en-US" sz="1600" b="0" dirty="0">
              <a:solidFill>
                <a:srgbClr val="000000"/>
              </a:solidFill>
              <a:latin typeface="Times New Roman" charset="0"/>
            </a:endParaRPr>
          </a:p>
          <a:p>
            <a:r>
              <a:rPr lang="en-US" sz="1600" b="0" dirty="0">
                <a:solidFill>
                  <a:srgbClr val="FF1A05"/>
                </a:solidFill>
                <a:latin typeface="Times New Roman" charset="0"/>
              </a:rPr>
              <a:t>Backside</a:t>
            </a:r>
            <a:r>
              <a:rPr lang="en-US" sz="1600" b="0" dirty="0">
                <a:solidFill>
                  <a:srgbClr val="000000"/>
                </a:solidFill>
                <a:latin typeface="Times New Roman" charset="0"/>
              </a:rPr>
              <a:t> refers to the part of the OL away from the play.  </a:t>
            </a:r>
            <a:r>
              <a:rPr lang="en-US" sz="1600" b="0" dirty="0" err="1">
                <a:solidFill>
                  <a:srgbClr val="FF1A05"/>
                </a:solidFill>
                <a:latin typeface="Times New Roman" charset="0"/>
              </a:rPr>
              <a:t>Playside</a:t>
            </a:r>
            <a:r>
              <a:rPr lang="en-US" sz="1600" b="0" dirty="0">
                <a:solidFill>
                  <a:srgbClr val="000000"/>
                </a:solidFill>
                <a:latin typeface="Times New Roman" charset="0"/>
              </a:rPr>
              <a:t> is the side the play is run.</a:t>
            </a:r>
          </a:p>
          <a:p>
            <a:endParaRPr lang="en-US" sz="1600" b="0" dirty="0">
              <a:solidFill>
                <a:srgbClr val="000000"/>
              </a:solidFill>
              <a:latin typeface="Times New Roman" charset="0"/>
            </a:endParaRPr>
          </a:p>
          <a:p>
            <a:r>
              <a:rPr lang="en-US" sz="2200" b="0" dirty="0">
                <a:solidFill>
                  <a:srgbClr val="0411D7"/>
                </a:solidFill>
                <a:latin typeface="Times New Roman" charset="0"/>
              </a:rPr>
              <a:t>PSG - </a:t>
            </a:r>
            <a:r>
              <a:rPr lang="en-US" sz="2200" b="0" dirty="0" err="1">
                <a:solidFill>
                  <a:srgbClr val="0411D7"/>
                </a:solidFill>
                <a:latin typeface="Times New Roman" charset="0"/>
              </a:rPr>
              <a:t>Playside</a:t>
            </a:r>
            <a:r>
              <a:rPr lang="en-US" sz="2200" b="0" dirty="0">
                <a:solidFill>
                  <a:srgbClr val="0411D7"/>
                </a:solidFill>
                <a:latin typeface="Times New Roman" charset="0"/>
              </a:rPr>
              <a:t> Guard</a:t>
            </a:r>
          </a:p>
          <a:p>
            <a:r>
              <a:rPr lang="en-US" sz="2200" b="0" dirty="0">
                <a:solidFill>
                  <a:srgbClr val="0411D7"/>
                </a:solidFill>
                <a:latin typeface="Times New Roman" charset="0"/>
              </a:rPr>
              <a:t>PST - </a:t>
            </a:r>
            <a:r>
              <a:rPr lang="en-US" sz="2200" b="0" dirty="0" err="1">
                <a:solidFill>
                  <a:srgbClr val="0411D7"/>
                </a:solidFill>
                <a:latin typeface="Times New Roman" charset="0"/>
              </a:rPr>
              <a:t>Playside</a:t>
            </a:r>
            <a:r>
              <a:rPr lang="en-US" sz="2200" b="0" dirty="0">
                <a:solidFill>
                  <a:srgbClr val="0411D7"/>
                </a:solidFill>
                <a:latin typeface="Times New Roman" charset="0"/>
              </a:rPr>
              <a:t> Tackle</a:t>
            </a:r>
          </a:p>
          <a:p>
            <a:r>
              <a:rPr lang="en-US" sz="2200" b="0" dirty="0">
                <a:solidFill>
                  <a:srgbClr val="0411D7"/>
                </a:solidFill>
                <a:latin typeface="Times New Roman" charset="0"/>
              </a:rPr>
              <a:t>C - Center</a:t>
            </a:r>
          </a:p>
          <a:p>
            <a:r>
              <a:rPr lang="en-US" sz="2200" b="0" dirty="0">
                <a:solidFill>
                  <a:srgbClr val="0411D7"/>
                </a:solidFill>
                <a:latin typeface="Times New Roman" charset="0"/>
              </a:rPr>
              <a:t>BSG - Backside Guard</a:t>
            </a:r>
          </a:p>
          <a:p>
            <a:r>
              <a:rPr lang="en-US" sz="2200" b="0" dirty="0">
                <a:solidFill>
                  <a:srgbClr val="0411D7"/>
                </a:solidFill>
                <a:latin typeface="Times New Roman" charset="0"/>
              </a:rPr>
              <a:t>BST - Backside Tackle</a:t>
            </a:r>
            <a:endParaRPr lang="en-US" sz="1600" b="0" dirty="0">
              <a:solidFill>
                <a:srgbClr val="000000"/>
              </a:solidFill>
              <a:latin typeface="Times New Roman" charset="0"/>
            </a:endParaRPr>
          </a:p>
        </p:txBody>
      </p:sp>
      <p:sp>
        <p:nvSpPr>
          <p:cNvPr id="80900"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
        <p:nvSpPr>
          <p:cNvPr id="80901" name="Oval 8"/>
          <p:cNvSpPr>
            <a:spLocks noChangeArrowheads="1"/>
          </p:cNvSpPr>
          <p:nvPr/>
        </p:nvSpPr>
        <p:spPr bwMode="auto">
          <a:xfrm>
            <a:off x="4876800" y="4648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G</a:t>
            </a:r>
          </a:p>
        </p:txBody>
      </p:sp>
      <p:sp>
        <p:nvSpPr>
          <p:cNvPr id="80902" name="Oval 9"/>
          <p:cNvSpPr>
            <a:spLocks noChangeArrowheads="1"/>
          </p:cNvSpPr>
          <p:nvPr/>
        </p:nvSpPr>
        <p:spPr bwMode="auto">
          <a:xfrm>
            <a:off x="3505200" y="4648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G</a:t>
            </a:r>
          </a:p>
        </p:txBody>
      </p:sp>
      <p:sp>
        <p:nvSpPr>
          <p:cNvPr id="80903" name="Oval 10"/>
          <p:cNvSpPr>
            <a:spLocks noChangeArrowheads="1"/>
          </p:cNvSpPr>
          <p:nvPr/>
        </p:nvSpPr>
        <p:spPr bwMode="auto">
          <a:xfrm>
            <a:off x="2819400" y="4648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80904" name="Oval 11"/>
          <p:cNvSpPr>
            <a:spLocks noChangeArrowheads="1"/>
          </p:cNvSpPr>
          <p:nvPr/>
        </p:nvSpPr>
        <p:spPr bwMode="auto">
          <a:xfrm>
            <a:off x="5562600" y="4648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80905" name="Oval 12"/>
          <p:cNvSpPr>
            <a:spLocks noChangeArrowheads="1"/>
          </p:cNvSpPr>
          <p:nvPr/>
        </p:nvSpPr>
        <p:spPr bwMode="auto">
          <a:xfrm>
            <a:off x="4191000" y="4648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C</a:t>
            </a:r>
          </a:p>
        </p:txBody>
      </p:sp>
      <p:sp>
        <p:nvSpPr>
          <p:cNvPr id="80906" name="Oval 13"/>
          <p:cNvSpPr>
            <a:spLocks noChangeArrowheads="1"/>
          </p:cNvSpPr>
          <p:nvPr/>
        </p:nvSpPr>
        <p:spPr bwMode="auto">
          <a:xfrm>
            <a:off x="4267200" y="6172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Q</a:t>
            </a:r>
          </a:p>
        </p:txBody>
      </p:sp>
      <p:sp>
        <p:nvSpPr>
          <p:cNvPr id="80907" name="Oval 14"/>
          <p:cNvSpPr>
            <a:spLocks noChangeArrowheads="1"/>
          </p:cNvSpPr>
          <p:nvPr/>
        </p:nvSpPr>
        <p:spPr bwMode="auto">
          <a:xfrm>
            <a:off x="5486400" y="6172200"/>
            <a:ext cx="533400" cy="533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B</a:t>
            </a:r>
          </a:p>
        </p:txBody>
      </p:sp>
      <p:sp>
        <p:nvSpPr>
          <p:cNvPr id="80908" name="Line 15"/>
          <p:cNvSpPr>
            <a:spLocks noChangeShapeType="1"/>
          </p:cNvSpPr>
          <p:nvPr/>
        </p:nvSpPr>
        <p:spPr bwMode="auto">
          <a:xfrm flipV="1">
            <a:off x="4572000" y="4876800"/>
            <a:ext cx="2209800" cy="1295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09" name="Line 16"/>
          <p:cNvSpPr>
            <a:spLocks noChangeShapeType="1"/>
          </p:cNvSpPr>
          <p:nvPr/>
        </p:nvSpPr>
        <p:spPr bwMode="auto">
          <a:xfrm flipV="1">
            <a:off x="5715000" y="5029200"/>
            <a:ext cx="205740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0" name="Line 17"/>
          <p:cNvSpPr>
            <a:spLocks noChangeShapeType="1"/>
          </p:cNvSpPr>
          <p:nvPr/>
        </p:nvSpPr>
        <p:spPr bwMode="auto">
          <a:xfrm flipV="1">
            <a:off x="2743200" y="4419600"/>
            <a:ext cx="1371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1" name="Line 18"/>
          <p:cNvSpPr>
            <a:spLocks noChangeShapeType="1"/>
          </p:cNvSpPr>
          <p:nvPr/>
        </p:nvSpPr>
        <p:spPr bwMode="auto">
          <a:xfrm flipV="1">
            <a:off x="4800600" y="4419600"/>
            <a:ext cx="1371600" cy="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2" name="Line 19"/>
          <p:cNvSpPr>
            <a:spLocks noChangeShapeType="1"/>
          </p:cNvSpPr>
          <p:nvPr/>
        </p:nvSpPr>
        <p:spPr bwMode="auto">
          <a:xfrm flipV="1">
            <a:off x="6172200" y="4419600"/>
            <a:ext cx="0" cy="6096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3" name="Line 20"/>
          <p:cNvSpPr>
            <a:spLocks noChangeShapeType="1"/>
          </p:cNvSpPr>
          <p:nvPr/>
        </p:nvSpPr>
        <p:spPr bwMode="auto">
          <a:xfrm flipV="1">
            <a:off x="4800600" y="4419600"/>
            <a:ext cx="0" cy="6096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4" name="Line 21"/>
          <p:cNvSpPr>
            <a:spLocks noChangeShapeType="1"/>
          </p:cNvSpPr>
          <p:nvPr/>
        </p:nvSpPr>
        <p:spPr bwMode="auto">
          <a:xfrm flipV="1">
            <a:off x="4114800" y="4419600"/>
            <a:ext cx="0" cy="6096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5" name="Line 22"/>
          <p:cNvSpPr>
            <a:spLocks noChangeShapeType="1"/>
          </p:cNvSpPr>
          <p:nvPr/>
        </p:nvSpPr>
        <p:spPr bwMode="auto">
          <a:xfrm flipV="1">
            <a:off x="2743200" y="4419600"/>
            <a:ext cx="0" cy="609600"/>
          </a:xfrm>
          <a:prstGeom prst="line">
            <a:avLst/>
          </a:prstGeom>
          <a:noFill/>
          <a:ln w="317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6" name="Line 23"/>
          <p:cNvSpPr>
            <a:spLocks noChangeShapeType="1"/>
          </p:cNvSpPr>
          <p:nvPr/>
        </p:nvSpPr>
        <p:spPr bwMode="auto">
          <a:xfrm flipH="1">
            <a:off x="5562600" y="3657600"/>
            <a:ext cx="685800" cy="6858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7" name="Line 24"/>
          <p:cNvSpPr>
            <a:spLocks noChangeShapeType="1"/>
          </p:cNvSpPr>
          <p:nvPr/>
        </p:nvSpPr>
        <p:spPr bwMode="auto">
          <a:xfrm flipH="1">
            <a:off x="3352800" y="3657600"/>
            <a:ext cx="685800" cy="6858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918" name="Text Box 25"/>
          <p:cNvSpPr txBox="1">
            <a:spLocks noChangeArrowheads="1"/>
          </p:cNvSpPr>
          <p:nvPr/>
        </p:nvSpPr>
        <p:spPr bwMode="auto">
          <a:xfrm>
            <a:off x="5562600" y="3200400"/>
            <a:ext cx="1371600" cy="377825"/>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lnSpc>
                <a:spcPct val="95000"/>
              </a:lnSpc>
              <a:spcBef>
                <a:spcPct val="50000"/>
              </a:spcBef>
            </a:pPr>
            <a:r>
              <a:rPr lang="en-US" sz="1800" b="0">
                <a:latin typeface="Times New Roman" charset="0"/>
              </a:rPr>
              <a:t>Playside</a:t>
            </a:r>
          </a:p>
        </p:txBody>
      </p:sp>
      <p:sp>
        <p:nvSpPr>
          <p:cNvPr id="80919" name="Text Box 26"/>
          <p:cNvSpPr txBox="1">
            <a:spLocks noChangeArrowheads="1"/>
          </p:cNvSpPr>
          <p:nvPr/>
        </p:nvSpPr>
        <p:spPr bwMode="auto">
          <a:xfrm>
            <a:off x="3429000" y="3200400"/>
            <a:ext cx="1371600" cy="377825"/>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lnSpc>
                <a:spcPct val="95000"/>
              </a:lnSpc>
              <a:spcBef>
                <a:spcPct val="50000"/>
              </a:spcBef>
            </a:pPr>
            <a:r>
              <a:rPr lang="en-US" sz="1800" b="0">
                <a:latin typeface="Times New Roman" charset="0"/>
              </a:rPr>
              <a:t>Backside</a:t>
            </a:r>
          </a:p>
        </p:txBody>
      </p:sp>
    </p:spTree>
    <p:extLst>
      <p:ext uri="{BB962C8B-B14F-4D97-AF65-F5344CB8AC3E}">
        <p14:creationId xmlns:p14="http://schemas.microsoft.com/office/powerpoint/2010/main" xmlns="" val="35168154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838200" y="304800"/>
            <a:ext cx="736282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KNOW YOUR ASSIGNMENTS</a:t>
            </a:r>
          </a:p>
        </p:txBody>
      </p:sp>
      <p:sp>
        <p:nvSpPr>
          <p:cNvPr id="79875" name="Rectangle 6"/>
          <p:cNvSpPr>
            <a:spLocks noChangeArrowheads="1"/>
          </p:cNvSpPr>
          <p:nvPr/>
        </p:nvSpPr>
        <p:spPr bwMode="auto">
          <a:xfrm>
            <a:off x="381000" y="1219200"/>
            <a:ext cx="82296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0" dirty="0">
                <a:solidFill>
                  <a:srgbClr val="000000"/>
                </a:solidFill>
                <a:latin typeface="Times New Roman" charset="0"/>
              </a:rPr>
              <a:t>After the offensive line gets the number and play call (with direction), each player has got to know what blocking scheme we will use. </a:t>
            </a:r>
          </a:p>
          <a:p>
            <a:endParaRPr lang="en-US" sz="2000" b="0" dirty="0">
              <a:solidFill>
                <a:srgbClr val="000000"/>
              </a:solidFill>
              <a:latin typeface="Times New Roman" charset="0"/>
            </a:endParaRPr>
          </a:p>
          <a:p>
            <a:r>
              <a:rPr lang="en-US" sz="2000" b="0" dirty="0">
                <a:solidFill>
                  <a:srgbClr val="000000"/>
                </a:solidFill>
                <a:latin typeface="Times New Roman" charset="0"/>
              </a:rPr>
              <a:t>Because of this, we have </a:t>
            </a:r>
            <a:r>
              <a:rPr lang="en-US" sz="2000" b="0" dirty="0" smtClean="0">
                <a:solidFill>
                  <a:srgbClr val="000000"/>
                </a:solidFill>
                <a:latin typeface="Times New Roman" charset="0"/>
              </a:rPr>
              <a:t>6 </a:t>
            </a:r>
            <a:r>
              <a:rPr lang="en-US" sz="2000" b="0" dirty="0">
                <a:solidFill>
                  <a:srgbClr val="000000"/>
                </a:solidFill>
                <a:latin typeface="Times New Roman" charset="0"/>
              </a:rPr>
              <a:t>main blocking schemes that employ the </a:t>
            </a:r>
            <a:r>
              <a:rPr lang="en-US" sz="2000" b="0" i="1" dirty="0">
                <a:solidFill>
                  <a:srgbClr val="000000"/>
                </a:solidFill>
                <a:latin typeface="Times New Roman" charset="0"/>
              </a:rPr>
              <a:t>types</a:t>
            </a:r>
            <a:r>
              <a:rPr lang="en-US" sz="2000" b="0" dirty="0">
                <a:solidFill>
                  <a:srgbClr val="000000"/>
                </a:solidFill>
                <a:latin typeface="Times New Roman" charset="0"/>
              </a:rPr>
              <a:t> of blocks on the previous pages.  </a:t>
            </a:r>
          </a:p>
          <a:p>
            <a:endParaRPr lang="en-US" sz="2000" b="0" dirty="0">
              <a:solidFill>
                <a:srgbClr val="000000"/>
              </a:solidFill>
              <a:latin typeface="Times New Roman" charset="0"/>
            </a:endParaRPr>
          </a:p>
          <a:p>
            <a:r>
              <a:rPr lang="en-US" sz="2000" b="0" dirty="0">
                <a:solidFill>
                  <a:srgbClr val="000000"/>
                </a:solidFill>
                <a:latin typeface="Times New Roman" charset="0"/>
              </a:rPr>
              <a:t>The </a:t>
            </a:r>
            <a:r>
              <a:rPr lang="en-US" sz="2000" b="0" dirty="0" smtClean="0">
                <a:solidFill>
                  <a:srgbClr val="000000"/>
                </a:solidFill>
                <a:latin typeface="Times New Roman" charset="0"/>
              </a:rPr>
              <a:t>6 </a:t>
            </a:r>
            <a:r>
              <a:rPr lang="en-US" sz="2000" b="0" i="1" dirty="0">
                <a:solidFill>
                  <a:srgbClr val="000000"/>
                </a:solidFill>
                <a:latin typeface="Times New Roman" charset="0"/>
              </a:rPr>
              <a:t>types</a:t>
            </a:r>
            <a:r>
              <a:rPr lang="en-US" sz="2000" b="0" dirty="0">
                <a:solidFill>
                  <a:srgbClr val="000000"/>
                </a:solidFill>
                <a:latin typeface="Times New Roman" charset="0"/>
              </a:rPr>
              <a:t> of blocks are</a:t>
            </a:r>
          </a:p>
        </p:txBody>
      </p:sp>
      <p:sp>
        <p:nvSpPr>
          <p:cNvPr id="79876" name="Rectangle 7"/>
          <p:cNvSpPr>
            <a:spLocks noChangeArrowheads="1"/>
          </p:cNvSpPr>
          <p:nvPr/>
        </p:nvSpPr>
        <p:spPr bwMode="auto">
          <a:xfrm>
            <a:off x="381000" y="3505200"/>
            <a:ext cx="44196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u="sng" dirty="0" smtClean="0">
                <a:solidFill>
                  <a:srgbClr val="000000"/>
                </a:solidFill>
                <a:latin typeface="Times New Roman" charset="0"/>
              </a:rPr>
              <a:t>Power/Counter</a:t>
            </a:r>
            <a:r>
              <a:rPr lang="en-US" sz="1600" b="0" dirty="0" smtClean="0">
                <a:solidFill>
                  <a:srgbClr val="000000"/>
                </a:solidFill>
                <a:latin typeface="Times New Roman" charset="0"/>
              </a:rPr>
              <a:t> </a:t>
            </a:r>
            <a:r>
              <a:rPr lang="en-US" sz="1600" b="0" dirty="0">
                <a:solidFill>
                  <a:srgbClr val="000000"/>
                </a:solidFill>
                <a:latin typeface="Times New Roman" charset="0"/>
              </a:rPr>
              <a:t>-- Center and </a:t>
            </a:r>
            <a:r>
              <a:rPr lang="en-US" sz="1600" b="0" dirty="0" err="1">
                <a:solidFill>
                  <a:srgbClr val="000000"/>
                </a:solidFill>
                <a:latin typeface="Times New Roman" charset="0"/>
              </a:rPr>
              <a:t>playside</a:t>
            </a:r>
            <a:r>
              <a:rPr lang="en-US" sz="1600" b="0" dirty="0">
                <a:solidFill>
                  <a:srgbClr val="000000"/>
                </a:solidFill>
                <a:latin typeface="Times New Roman" charset="0"/>
              </a:rPr>
              <a:t> guard and tackle </a:t>
            </a:r>
            <a:r>
              <a:rPr lang="en-US" sz="1600" dirty="0">
                <a:solidFill>
                  <a:srgbClr val="FF1A05"/>
                </a:solidFill>
                <a:latin typeface="Times New Roman" charset="0"/>
              </a:rPr>
              <a:t>down</a:t>
            </a:r>
            <a:r>
              <a:rPr lang="en-US" sz="1600" b="0" dirty="0">
                <a:solidFill>
                  <a:srgbClr val="000000"/>
                </a:solidFill>
                <a:latin typeface="Times New Roman" charset="0"/>
              </a:rPr>
              <a:t> block and the backside guard </a:t>
            </a:r>
            <a:r>
              <a:rPr lang="en-US" sz="1600" dirty="0">
                <a:solidFill>
                  <a:srgbClr val="FF1A05"/>
                </a:solidFill>
                <a:latin typeface="Times New Roman" charset="0"/>
              </a:rPr>
              <a:t>trap</a:t>
            </a:r>
            <a:r>
              <a:rPr lang="en-US" sz="1600" b="0" dirty="0">
                <a:solidFill>
                  <a:srgbClr val="000000"/>
                </a:solidFill>
                <a:latin typeface="Times New Roman" charset="0"/>
              </a:rPr>
              <a:t> blocks the EMLOS backside tackle </a:t>
            </a:r>
            <a:r>
              <a:rPr lang="en-US" sz="1600" dirty="0">
                <a:solidFill>
                  <a:srgbClr val="FF1A05"/>
                </a:solidFill>
                <a:latin typeface="Times New Roman" charset="0"/>
              </a:rPr>
              <a:t>reach</a:t>
            </a:r>
            <a:r>
              <a:rPr lang="en-US" sz="1600" b="0" dirty="0">
                <a:solidFill>
                  <a:srgbClr val="000000"/>
                </a:solidFill>
                <a:latin typeface="Times New Roman" charset="0"/>
              </a:rPr>
              <a:t> blocks.</a:t>
            </a:r>
          </a:p>
          <a:p>
            <a:r>
              <a:rPr lang="en-US" sz="1600" u="sng" dirty="0">
                <a:solidFill>
                  <a:srgbClr val="000000"/>
                </a:solidFill>
                <a:latin typeface="Times New Roman" charset="0"/>
              </a:rPr>
              <a:t>Zone</a:t>
            </a:r>
            <a:r>
              <a:rPr lang="en-US" sz="1600" b="0" dirty="0">
                <a:solidFill>
                  <a:srgbClr val="000000"/>
                </a:solidFill>
                <a:latin typeface="Times New Roman" charset="0"/>
              </a:rPr>
              <a:t> - Line </a:t>
            </a:r>
            <a:r>
              <a:rPr lang="en-US" sz="1600" dirty="0">
                <a:solidFill>
                  <a:srgbClr val="FF1A05"/>
                </a:solidFill>
                <a:latin typeface="Times New Roman" charset="0"/>
              </a:rPr>
              <a:t>drive</a:t>
            </a:r>
            <a:r>
              <a:rPr lang="en-US" sz="1600" b="0" dirty="0">
                <a:solidFill>
                  <a:srgbClr val="000000"/>
                </a:solidFill>
                <a:latin typeface="Times New Roman" charset="0"/>
              </a:rPr>
              <a:t> blocks the man in front of them (DL or LB).  Worked like a combo block.  Double team DL on </a:t>
            </a:r>
            <a:r>
              <a:rPr lang="en-US" sz="1600" b="0" dirty="0" err="1">
                <a:solidFill>
                  <a:srgbClr val="000000"/>
                </a:solidFill>
                <a:latin typeface="Times New Roman" charset="0"/>
              </a:rPr>
              <a:t>playside</a:t>
            </a:r>
            <a:r>
              <a:rPr lang="en-US" sz="1600" b="0" dirty="0">
                <a:solidFill>
                  <a:srgbClr val="000000"/>
                </a:solidFill>
                <a:latin typeface="Times New Roman" charset="0"/>
              </a:rPr>
              <a:t> (G/T).  Backside T or TE does not block the EMLOS.  Get to second level/cut.</a:t>
            </a:r>
          </a:p>
          <a:p>
            <a:r>
              <a:rPr lang="en-US" sz="1600" u="sng" dirty="0" smtClean="0">
                <a:solidFill>
                  <a:srgbClr val="000000"/>
                </a:solidFill>
                <a:latin typeface="Times New Roman" charset="0"/>
              </a:rPr>
              <a:t>Trap</a:t>
            </a:r>
            <a:r>
              <a:rPr lang="en-US" sz="1600" b="0" dirty="0" smtClean="0">
                <a:solidFill>
                  <a:srgbClr val="000000"/>
                </a:solidFill>
                <a:latin typeface="Times New Roman" charset="0"/>
              </a:rPr>
              <a:t> </a:t>
            </a:r>
            <a:r>
              <a:rPr lang="en-US" sz="1600" b="0" dirty="0">
                <a:solidFill>
                  <a:srgbClr val="000000"/>
                </a:solidFill>
                <a:latin typeface="Times New Roman" charset="0"/>
              </a:rPr>
              <a:t>-- Center and </a:t>
            </a:r>
            <a:r>
              <a:rPr lang="en-US" sz="1600" b="0" dirty="0" err="1">
                <a:solidFill>
                  <a:srgbClr val="000000"/>
                </a:solidFill>
                <a:latin typeface="Times New Roman" charset="0"/>
              </a:rPr>
              <a:t>playside</a:t>
            </a:r>
            <a:r>
              <a:rPr lang="en-US" sz="1600" b="0" dirty="0">
                <a:solidFill>
                  <a:srgbClr val="000000"/>
                </a:solidFill>
                <a:latin typeface="Times New Roman" charset="0"/>
              </a:rPr>
              <a:t> guard </a:t>
            </a:r>
            <a:r>
              <a:rPr lang="en-US" sz="1600" dirty="0">
                <a:solidFill>
                  <a:srgbClr val="FF1A05"/>
                </a:solidFill>
                <a:latin typeface="Times New Roman" charset="0"/>
              </a:rPr>
              <a:t>down</a:t>
            </a:r>
            <a:r>
              <a:rPr lang="en-US" sz="1600" b="0" dirty="0">
                <a:solidFill>
                  <a:srgbClr val="000000"/>
                </a:solidFill>
                <a:latin typeface="Times New Roman" charset="0"/>
              </a:rPr>
              <a:t> block and the backside guard </a:t>
            </a:r>
            <a:r>
              <a:rPr lang="en-US" sz="1600" dirty="0">
                <a:solidFill>
                  <a:srgbClr val="FF1A05"/>
                </a:solidFill>
                <a:latin typeface="Times New Roman" charset="0"/>
              </a:rPr>
              <a:t>trap</a:t>
            </a:r>
            <a:r>
              <a:rPr lang="en-US" sz="1600" b="0" dirty="0">
                <a:solidFill>
                  <a:srgbClr val="000000"/>
                </a:solidFill>
                <a:latin typeface="Times New Roman" charset="0"/>
              </a:rPr>
              <a:t> blocks the defensive tackle.</a:t>
            </a:r>
          </a:p>
        </p:txBody>
      </p:sp>
      <p:sp>
        <p:nvSpPr>
          <p:cNvPr id="79877" name="Rectangle 8"/>
          <p:cNvSpPr>
            <a:spLocks noChangeArrowheads="1"/>
          </p:cNvSpPr>
          <p:nvPr/>
        </p:nvSpPr>
        <p:spPr bwMode="auto">
          <a:xfrm>
            <a:off x="4800600" y="3505200"/>
            <a:ext cx="41910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u="sng" dirty="0" smtClean="0">
                <a:solidFill>
                  <a:srgbClr val="000000"/>
                </a:solidFill>
                <a:latin typeface="Times New Roman" charset="0"/>
              </a:rPr>
              <a:t>Option</a:t>
            </a:r>
            <a:r>
              <a:rPr lang="en-US" sz="1600" b="0" dirty="0" smtClean="0">
                <a:solidFill>
                  <a:srgbClr val="000000"/>
                </a:solidFill>
                <a:latin typeface="Times New Roman" charset="0"/>
              </a:rPr>
              <a:t> </a:t>
            </a:r>
            <a:r>
              <a:rPr lang="en-US" sz="1600" b="0" dirty="0">
                <a:solidFill>
                  <a:srgbClr val="000000"/>
                </a:solidFill>
                <a:latin typeface="Times New Roman" charset="0"/>
              </a:rPr>
              <a:t>-- Line </a:t>
            </a:r>
            <a:r>
              <a:rPr lang="en-US" sz="1600" dirty="0">
                <a:solidFill>
                  <a:srgbClr val="FF1A05"/>
                </a:solidFill>
                <a:latin typeface="Times New Roman" charset="0"/>
              </a:rPr>
              <a:t>drive</a:t>
            </a:r>
            <a:r>
              <a:rPr lang="en-US" sz="1600" b="0" dirty="0">
                <a:solidFill>
                  <a:srgbClr val="000000"/>
                </a:solidFill>
                <a:latin typeface="Times New Roman" charset="0"/>
              </a:rPr>
              <a:t> blocks the man in front of them (DL or LB)  However…DO NOT BLOCK EMLOS to the </a:t>
            </a:r>
            <a:r>
              <a:rPr lang="en-US" sz="1600" b="0" dirty="0" err="1">
                <a:solidFill>
                  <a:srgbClr val="000000"/>
                </a:solidFill>
                <a:latin typeface="Times New Roman" charset="0"/>
              </a:rPr>
              <a:t>playside</a:t>
            </a:r>
            <a:r>
              <a:rPr lang="en-US" sz="1600" b="0" dirty="0">
                <a:solidFill>
                  <a:srgbClr val="000000"/>
                </a:solidFill>
                <a:latin typeface="Times New Roman" charset="0"/>
              </a:rPr>
              <a:t> </a:t>
            </a:r>
            <a:r>
              <a:rPr lang="en-US" sz="1600" b="0" dirty="0">
                <a:solidFill>
                  <a:schemeClr val="tx2">
                    <a:lumMod val="60000"/>
                    <a:lumOff val="40000"/>
                  </a:schemeClr>
                </a:solidFill>
                <a:latin typeface="Times New Roman" charset="0"/>
              </a:rPr>
              <a:t>(who will be DE or OLB, depending on the front.)</a:t>
            </a:r>
          </a:p>
          <a:p>
            <a:r>
              <a:rPr lang="en-US" sz="1600" u="sng" dirty="0">
                <a:solidFill>
                  <a:srgbClr val="000000"/>
                </a:solidFill>
                <a:latin typeface="Times New Roman" charset="0"/>
              </a:rPr>
              <a:t>Jet</a:t>
            </a:r>
            <a:r>
              <a:rPr lang="en-US" sz="1600" b="0" dirty="0">
                <a:solidFill>
                  <a:srgbClr val="000000"/>
                </a:solidFill>
                <a:latin typeface="Times New Roman" charset="0"/>
              </a:rPr>
              <a:t> -- Line </a:t>
            </a:r>
            <a:r>
              <a:rPr lang="en-US" sz="1600" dirty="0">
                <a:solidFill>
                  <a:srgbClr val="FF1A05"/>
                </a:solidFill>
                <a:latin typeface="Times New Roman" charset="0"/>
              </a:rPr>
              <a:t>reach</a:t>
            </a:r>
            <a:r>
              <a:rPr lang="en-US" sz="1600" b="0" dirty="0">
                <a:solidFill>
                  <a:srgbClr val="000000"/>
                </a:solidFill>
                <a:latin typeface="Times New Roman" charset="0"/>
              </a:rPr>
              <a:t> blocks the man in front of them (DL or LB) to the </a:t>
            </a:r>
            <a:r>
              <a:rPr lang="en-US" sz="1600" b="0" dirty="0" err="1">
                <a:solidFill>
                  <a:srgbClr val="000000"/>
                </a:solidFill>
                <a:latin typeface="Times New Roman" charset="0"/>
              </a:rPr>
              <a:t>playside</a:t>
            </a:r>
            <a:r>
              <a:rPr lang="en-US" sz="1600" b="0" dirty="0">
                <a:solidFill>
                  <a:srgbClr val="000000"/>
                </a:solidFill>
                <a:latin typeface="Times New Roman" charset="0"/>
              </a:rPr>
              <a:t> (best cut block)</a:t>
            </a:r>
          </a:p>
          <a:p>
            <a:r>
              <a:rPr lang="en-US" sz="1600" u="sng" dirty="0">
                <a:solidFill>
                  <a:srgbClr val="000000"/>
                </a:solidFill>
                <a:latin typeface="Times New Roman" charset="0"/>
              </a:rPr>
              <a:t>Stretch/Pitch</a:t>
            </a:r>
            <a:r>
              <a:rPr lang="en-US" sz="1600" b="0" dirty="0">
                <a:solidFill>
                  <a:srgbClr val="000000"/>
                </a:solidFill>
                <a:latin typeface="Times New Roman" charset="0"/>
              </a:rPr>
              <a:t> -- </a:t>
            </a:r>
            <a:r>
              <a:rPr lang="en-US" sz="1600" b="0" dirty="0" err="1">
                <a:solidFill>
                  <a:srgbClr val="000000"/>
                </a:solidFill>
                <a:latin typeface="Times New Roman" charset="0"/>
              </a:rPr>
              <a:t>Playside</a:t>
            </a:r>
            <a:r>
              <a:rPr lang="en-US" sz="1600" b="0" dirty="0">
                <a:solidFill>
                  <a:srgbClr val="000000"/>
                </a:solidFill>
                <a:latin typeface="Times New Roman" charset="0"/>
              </a:rPr>
              <a:t> and Backside guard </a:t>
            </a:r>
            <a:r>
              <a:rPr lang="en-US" sz="1600" dirty="0">
                <a:solidFill>
                  <a:srgbClr val="FF1A05"/>
                </a:solidFill>
                <a:latin typeface="Times New Roman" charset="0"/>
              </a:rPr>
              <a:t>pull</a:t>
            </a:r>
            <a:r>
              <a:rPr lang="en-US" sz="1600" b="0" dirty="0">
                <a:solidFill>
                  <a:srgbClr val="000000"/>
                </a:solidFill>
                <a:latin typeface="Times New Roman" charset="0"/>
              </a:rPr>
              <a:t> block around </a:t>
            </a:r>
            <a:r>
              <a:rPr lang="en-US" sz="1600" dirty="0">
                <a:solidFill>
                  <a:srgbClr val="FF1A05"/>
                </a:solidFill>
                <a:latin typeface="Times New Roman" charset="0"/>
              </a:rPr>
              <a:t>reach</a:t>
            </a:r>
            <a:r>
              <a:rPr lang="en-US" sz="1600" b="0" dirty="0">
                <a:solidFill>
                  <a:srgbClr val="000000"/>
                </a:solidFill>
                <a:latin typeface="Times New Roman" charset="0"/>
              </a:rPr>
              <a:t> block of the </a:t>
            </a:r>
            <a:r>
              <a:rPr lang="en-US" sz="1600" b="0" dirty="0" err="1">
                <a:solidFill>
                  <a:srgbClr val="000000"/>
                </a:solidFill>
                <a:latin typeface="Times New Roman" charset="0"/>
              </a:rPr>
              <a:t>playside</a:t>
            </a:r>
            <a:r>
              <a:rPr lang="en-US" sz="1600" b="0" dirty="0">
                <a:solidFill>
                  <a:srgbClr val="000000"/>
                </a:solidFill>
                <a:latin typeface="Times New Roman" charset="0"/>
              </a:rPr>
              <a:t> tackle/Center</a:t>
            </a:r>
          </a:p>
        </p:txBody>
      </p:sp>
      <p:sp>
        <p:nvSpPr>
          <p:cNvPr id="79878" name="Line 9"/>
          <p:cNvSpPr>
            <a:spLocks noChangeShapeType="1"/>
          </p:cNvSpPr>
          <p:nvPr/>
        </p:nvSpPr>
        <p:spPr bwMode="auto">
          <a:xfrm>
            <a:off x="228600" y="3505200"/>
            <a:ext cx="86106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9879" name="Line 10"/>
          <p:cNvSpPr>
            <a:spLocks noChangeShapeType="1"/>
          </p:cNvSpPr>
          <p:nvPr/>
        </p:nvSpPr>
        <p:spPr bwMode="auto">
          <a:xfrm flipV="1">
            <a:off x="4800600" y="3505200"/>
            <a:ext cx="0" cy="3124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790661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381000" y="304800"/>
            <a:ext cx="85344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dirty="0">
                <a:solidFill>
                  <a:schemeClr val="tx2">
                    <a:lumMod val="60000"/>
                    <a:lumOff val="40000"/>
                  </a:schemeClr>
                </a:solidFill>
                <a:effectLst>
                  <a:outerShdw blurRad="38100" dist="38100" dir="2700000" algn="tl">
                    <a:srgbClr val="C0C0C0"/>
                  </a:outerShdw>
                </a:effectLst>
                <a:latin typeface="Impact" charset="0"/>
              </a:rPr>
              <a:t>UNDERSTANDING DEFENSIVE FRONTS</a:t>
            </a:r>
          </a:p>
        </p:txBody>
      </p:sp>
      <p:sp>
        <p:nvSpPr>
          <p:cNvPr id="74755" name="Rectangle 3"/>
          <p:cNvSpPr>
            <a:spLocks noChangeArrowheads="1"/>
          </p:cNvSpPr>
          <p:nvPr/>
        </p:nvSpPr>
        <p:spPr bwMode="auto">
          <a:xfrm>
            <a:off x="457200" y="2286000"/>
            <a:ext cx="83058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0" dirty="0">
                <a:solidFill>
                  <a:srgbClr val="000000"/>
                </a:solidFill>
                <a:latin typeface="Times New Roman" charset="0"/>
              </a:rPr>
              <a:t>It is imperative that our offensive linemen learn and understand the different fronts that they will be </a:t>
            </a:r>
            <a:r>
              <a:rPr lang="en-US" b="0" dirty="0" smtClean="0">
                <a:solidFill>
                  <a:srgbClr val="000000"/>
                </a:solidFill>
                <a:latin typeface="Times New Roman" charset="0"/>
              </a:rPr>
              <a:t>facing. </a:t>
            </a:r>
            <a:r>
              <a:rPr lang="en-US" b="0" dirty="0">
                <a:solidFill>
                  <a:srgbClr val="000000"/>
                </a:solidFill>
                <a:latin typeface="Times New Roman" charset="0"/>
              </a:rPr>
              <a:t>You have to be able to ask yourself the following questions and understand the following points:</a:t>
            </a:r>
          </a:p>
          <a:p>
            <a:endParaRPr lang="en-US" b="0" dirty="0">
              <a:solidFill>
                <a:srgbClr val="000000"/>
              </a:solidFill>
              <a:latin typeface="Times New Roman" charset="0"/>
            </a:endParaRPr>
          </a:p>
          <a:p>
            <a:r>
              <a:rPr lang="en-US" b="0" dirty="0">
                <a:solidFill>
                  <a:srgbClr val="FF1A05"/>
                </a:solidFill>
                <a:latin typeface="Times New Roman" charset="0"/>
              </a:rPr>
              <a:t>1.  Is the front a 3, 4, or 5 man?</a:t>
            </a:r>
          </a:p>
          <a:p>
            <a:r>
              <a:rPr lang="en-US" b="0" dirty="0">
                <a:solidFill>
                  <a:srgbClr val="FF1A05"/>
                </a:solidFill>
                <a:latin typeface="Times New Roman" charset="0"/>
              </a:rPr>
              <a:t>2.  Is the man across from me head up, inside eye, or outside eye?</a:t>
            </a:r>
          </a:p>
          <a:p>
            <a:r>
              <a:rPr lang="en-US" b="0" dirty="0">
                <a:solidFill>
                  <a:srgbClr val="FF1A05"/>
                </a:solidFill>
                <a:latin typeface="Times New Roman" charset="0"/>
              </a:rPr>
              <a:t>3.  What linebackers in their defense like to blitz?</a:t>
            </a:r>
          </a:p>
          <a:p>
            <a:r>
              <a:rPr lang="en-US" b="0" dirty="0">
                <a:solidFill>
                  <a:srgbClr val="FF1A05"/>
                </a:solidFill>
                <a:latin typeface="Times New Roman" charset="0"/>
              </a:rPr>
              <a:t>4.  Can I see what I am blocking prior to the play(is my head up)?</a:t>
            </a:r>
            <a:endParaRPr lang="en-US" b="0" dirty="0">
              <a:solidFill>
                <a:srgbClr val="000000"/>
              </a:solidFill>
              <a:latin typeface="Times New Roman" charset="0"/>
            </a:endParaRPr>
          </a:p>
        </p:txBody>
      </p:sp>
      <p:sp>
        <p:nvSpPr>
          <p:cNvPr id="74756"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Tree>
    <p:extLst>
      <p:ext uri="{BB962C8B-B14F-4D97-AF65-F5344CB8AC3E}">
        <p14:creationId xmlns:p14="http://schemas.microsoft.com/office/powerpoint/2010/main" xmlns="" val="1128267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1600200" y="533400"/>
            <a:ext cx="5791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5400" b="0" dirty="0">
                <a:solidFill>
                  <a:schemeClr val="tx2">
                    <a:lumMod val="60000"/>
                    <a:lumOff val="40000"/>
                  </a:schemeClr>
                </a:solidFill>
                <a:effectLst>
                  <a:outerShdw blurRad="38100" dist="38100" dir="2700000" algn="tl">
                    <a:srgbClr val="C0C0C0"/>
                  </a:outerShdw>
                </a:effectLst>
                <a:latin typeface="Impact" charset="0"/>
              </a:rPr>
              <a:t>DEFENSIVE FRONTS</a:t>
            </a:r>
          </a:p>
        </p:txBody>
      </p:sp>
      <p:sp>
        <p:nvSpPr>
          <p:cNvPr id="75779" name="Rectangle 3"/>
          <p:cNvSpPr>
            <a:spLocks noChangeArrowheads="1"/>
          </p:cNvSpPr>
          <p:nvPr/>
        </p:nvSpPr>
        <p:spPr bwMode="auto">
          <a:xfrm>
            <a:off x="381000" y="1524000"/>
            <a:ext cx="83058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b="0">
                <a:solidFill>
                  <a:srgbClr val="000000"/>
                </a:solidFill>
                <a:latin typeface="Times New Roman" charset="0"/>
              </a:rPr>
              <a:t>We will identify the following fronts that we will see from our opponents.  </a:t>
            </a:r>
          </a:p>
        </p:txBody>
      </p:sp>
      <p:sp>
        <p:nvSpPr>
          <p:cNvPr id="75780"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endParaRPr lang="en-US" b="0"/>
          </a:p>
        </p:txBody>
      </p:sp>
      <p:sp>
        <p:nvSpPr>
          <p:cNvPr id="75781" name="Rectangle 5"/>
          <p:cNvSpPr>
            <a:spLocks noChangeArrowheads="1"/>
          </p:cNvSpPr>
          <p:nvPr/>
        </p:nvSpPr>
        <p:spPr bwMode="auto">
          <a:xfrm>
            <a:off x="609600" y="2514600"/>
            <a:ext cx="1708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0"/>
              <a:t>3 Man Front</a:t>
            </a:r>
          </a:p>
        </p:txBody>
      </p:sp>
      <p:sp>
        <p:nvSpPr>
          <p:cNvPr id="75782" name="Rectangle 6"/>
          <p:cNvSpPr>
            <a:spLocks noChangeArrowheads="1"/>
          </p:cNvSpPr>
          <p:nvPr/>
        </p:nvSpPr>
        <p:spPr bwMode="auto">
          <a:xfrm>
            <a:off x="3581400" y="2514600"/>
            <a:ext cx="1708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0"/>
              <a:t>4 Man Front</a:t>
            </a:r>
          </a:p>
        </p:txBody>
      </p:sp>
      <p:sp>
        <p:nvSpPr>
          <p:cNvPr id="75783" name="Rectangle 7"/>
          <p:cNvSpPr>
            <a:spLocks noChangeArrowheads="1"/>
          </p:cNvSpPr>
          <p:nvPr/>
        </p:nvSpPr>
        <p:spPr bwMode="auto">
          <a:xfrm>
            <a:off x="6629400" y="2514600"/>
            <a:ext cx="1708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0"/>
              <a:t>5 Man Front</a:t>
            </a:r>
          </a:p>
        </p:txBody>
      </p:sp>
      <p:sp>
        <p:nvSpPr>
          <p:cNvPr id="75784" name="Line 8"/>
          <p:cNvSpPr>
            <a:spLocks noChangeShapeType="1"/>
          </p:cNvSpPr>
          <p:nvPr/>
        </p:nvSpPr>
        <p:spPr bwMode="auto">
          <a:xfrm>
            <a:off x="381000" y="2438400"/>
            <a:ext cx="83820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5" name="Line 9"/>
          <p:cNvSpPr>
            <a:spLocks noChangeShapeType="1"/>
          </p:cNvSpPr>
          <p:nvPr/>
        </p:nvSpPr>
        <p:spPr bwMode="auto">
          <a:xfrm>
            <a:off x="2895600" y="2438400"/>
            <a:ext cx="76200" cy="4114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6" name="Line 10"/>
          <p:cNvSpPr>
            <a:spLocks noChangeShapeType="1"/>
          </p:cNvSpPr>
          <p:nvPr/>
        </p:nvSpPr>
        <p:spPr bwMode="auto">
          <a:xfrm>
            <a:off x="5943600" y="2438400"/>
            <a:ext cx="76200" cy="41148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Line 11"/>
          <p:cNvSpPr>
            <a:spLocks noChangeShapeType="1"/>
          </p:cNvSpPr>
          <p:nvPr/>
        </p:nvSpPr>
        <p:spPr bwMode="auto">
          <a:xfrm>
            <a:off x="457200" y="2971800"/>
            <a:ext cx="83820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8" name="Oval 12"/>
          <p:cNvSpPr>
            <a:spLocks noChangeArrowheads="1"/>
          </p:cNvSpPr>
          <p:nvPr/>
        </p:nvSpPr>
        <p:spPr bwMode="auto">
          <a:xfrm>
            <a:off x="533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9" name="Oval 13"/>
          <p:cNvSpPr>
            <a:spLocks noChangeArrowheads="1"/>
          </p:cNvSpPr>
          <p:nvPr/>
        </p:nvSpPr>
        <p:spPr bwMode="auto">
          <a:xfrm>
            <a:off x="914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Oval 14"/>
          <p:cNvSpPr>
            <a:spLocks noChangeArrowheads="1"/>
          </p:cNvSpPr>
          <p:nvPr/>
        </p:nvSpPr>
        <p:spPr bwMode="auto">
          <a:xfrm>
            <a:off x="1676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1" name="Oval 15"/>
          <p:cNvSpPr>
            <a:spLocks noChangeArrowheads="1"/>
          </p:cNvSpPr>
          <p:nvPr/>
        </p:nvSpPr>
        <p:spPr bwMode="auto">
          <a:xfrm>
            <a:off x="2057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2" name="Rectangle 16"/>
          <p:cNvSpPr>
            <a:spLocks noChangeArrowheads="1"/>
          </p:cNvSpPr>
          <p:nvPr/>
        </p:nvSpPr>
        <p:spPr bwMode="auto">
          <a:xfrm>
            <a:off x="1295400" y="4419600"/>
            <a:ext cx="2286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3" name="Oval 17"/>
          <p:cNvSpPr>
            <a:spLocks noChangeArrowheads="1"/>
          </p:cNvSpPr>
          <p:nvPr/>
        </p:nvSpPr>
        <p:spPr bwMode="auto">
          <a:xfrm>
            <a:off x="1295400" y="4724400"/>
            <a:ext cx="228600" cy="2286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4" name="Oval 24"/>
          <p:cNvSpPr>
            <a:spLocks noChangeArrowheads="1"/>
          </p:cNvSpPr>
          <p:nvPr/>
        </p:nvSpPr>
        <p:spPr bwMode="auto">
          <a:xfrm>
            <a:off x="5334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795" name="Oval 25"/>
          <p:cNvSpPr>
            <a:spLocks noChangeArrowheads="1"/>
          </p:cNvSpPr>
          <p:nvPr/>
        </p:nvSpPr>
        <p:spPr bwMode="auto">
          <a:xfrm>
            <a:off x="23622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6" name="Oval 26"/>
          <p:cNvSpPr>
            <a:spLocks noChangeArrowheads="1"/>
          </p:cNvSpPr>
          <p:nvPr/>
        </p:nvSpPr>
        <p:spPr bwMode="auto">
          <a:xfrm>
            <a:off x="1295400" y="5562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7" name="Oval 27"/>
          <p:cNvSpPr>
            <a:spLocks noChangeArrowheads="1"/>
          </p:cNvSpPr>
          <p:nvPr/>
        </p:nvSpPr>
        <p:spPr bwMode="auto">
          <a:xfrm>
            <a:off x="20574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798" name="Oval 28"/>
          <p:cNvSpPr>
            <a:spLocks noChangeArrowheads="1"/>
          </p:cNvSpPr>
          <p:nvPr/>
        </p:nvSpPr>
        <p:spPr bwMode="auto">
          <a:xfrm>
            <a:off x="12954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N</a:t>
            </a:r>
          </a:p>
        </p:txBody>
      </p:sp>
      <p:sp>
        <p:nvSpPr>
          <p:cNvPr id="75799" name="Oval 29"/>
          <p:cNvSpPr>
            <a:spLocks noChangeArrowheads="1"/>
          </p:cNvSpPr>
          <p:nvPr/>
        </p:nvSpPr>
        <p:spPr bwMode="auto">
          <a:xfrm>
            <a:off x="533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W</a:t>
            </a:r>
          </a:p>
        </p:txBody>
      </p:sp>
      <p:sp>
        <p:nvSpPr>
          <p:cNvPr id="75800" name="Oval 30"/>
          <p:cNvSpPr>
            <a:spLocks noChangeArrowheads="1"/>
          </p:cNvSpPr>
          <p:nvPr/>
        </p:nvSpPr>
        <p:spPr bwMode="auto">
          <a:xfrm>
            <a:off x="1295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M</a:t>
            </a:r>
          </a:p>
        </p:txBody>
      </p:sp>
      <p:sp>
        <p:nvSpPr>
          <p:cNvPr id="75801" name="Oval 31"/>
          <p:cNvSpPr>
            <a:spLocks noChangeArrowheads="1"/>
          </p:cNvSpPr>
          <p:nvPr/>
        </p:nvSpPr>
        <p:spPr bwMode="auto">
          <a:xfrm>
            <a:off x="2057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S</a:t>
            </a:r>
          </a:p>
        </p:txBody>
      </p:sp>
      <p:sp>
        <p:nvSpPr>
          <p:cNvPr id="75802" name="Oval 32"/>
          <p:cNvSpPr>
            <a:spLocks noChangeArrowheads="1"/>
          </p:cNvSpPr>
          <p:nvPr/>
        </p:nvSpPr>
        <p:spPr bwMode="auto">
          <a:xfrm>
            <a:off x="33528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3" name="Oval 33"/>
          <p:cNvSpPr>
            <a:spLocks noChangeArrowheads="1"/>
          </p:cNvSpPr>
          <p:nvPr/>
        </p:nvSpPr>
        <p:spPr bwMode="auto">
          <a:xfrm>
            <a:off x="37338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4" name="Oval 34"/>
          <p:cNvSpPr>
            <a:spLocks noChangeArrowheads="1"/>
          </p:cNvSpPr>
          <p:nvPr/>
        </p:nvSpPr>
        <p:spPr bwMode="auto">
          <a:xfrm>
            <a:off x="44958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5" name="Oval 35"/>
          <p:cNvSpPr>
            <a:spLocks noChangeArrowheads="1"/>
          </p:cNvSpPr>
          <p:nvPr/>
        </p:nvSpPr>
        <p:spPr bwMode="auto">
          <a:xfrm>
            <a:off x="48768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6" name="Rectangle 36"/>
          <p:cNvSpPr>
            <a:spLocks noChangeArrowheads="1"/>
          </p:cNvSpPr>
          <p:nvPr/>
        </p:nvSpPr>
        <p:spPr bwMode="auto">
          <a:xfrm>
            <a:off x="4114800" y="4419600"/>
            <a:ext cx="2286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7" name="Oval 37"/>
          <p:cNvSpPr>
            <a:spLocks noChangeArrowheads="1"/>
          </p:cNvSpPr>
          <p:nvPr/>
        </p:nvSpPr>
        <p:spPr bwMode="auto">
          <a:xfrm>
            <a:off x="4114800" y="4724400"/>
            <a:ext cx="228600" cy="2286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8" name="Oval 38"/>
          <p:cNvSpPr>
            <a:spLocks noChangeArrowheads="1"/>
          </p:cNvSpPr>
          <p:nvPr/>
        </p:nvSpPr>
        <p:spPr bwMode="auto">
          <a:xfrm>
            <a:off x="33528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809" name="Oval 39"/>
          <p:cNvSpPr>
            <a:spLocks noChangeArrowheads="1"/>
          </p:cNvSpPr>
          <p:nvPr/>
        </p:nvSpPr>
        <p:spPr bwMode="auto">
          <a:xfrm>
            <a:off x="51816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0" name="Oval 40"/>
          <p:cNvSpPr>
            <a:spLocks noChangeArrowheads="1"/>
          </p:cNvSpPr>
          <p:nvPr/>
        </p:nvSpPr>
        <p:spPr bwMode="auto">
          <a:xfrm>
            <a:off x="4114800" y="5562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1" name="Oval 41"/>
          <p:cNvSpPr>
            <a:spLocks noChangeArrowheads="1"/>
          </p:cNvSpPr>
          <p:nvPr/>
        </p:nvSpPr>
        <p:spPr bwMode="auto">
          <a:xfrm>
            <a:off x="53340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812" name="Oval 42"/>
          <p:cNvSpPr>
            <a:spLocks noChangeArrowheads="1"/>
          </p:cNvSpPr>
          <p:nvPr/>
        </p:nvSpPr>
        <p:spPr bwMode="auto">
          <a:xfrm>
            <a:off x="39624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5813" name="Oval 43"/>
          <p:cNvSpPr>
            <a:spLocks noChangeArrowheads="1"/>
          </p:cNvSpPr>
          <p:nvPr/>
        </p:nvSpPr>
        <p:spPr bwMode="auto">
          <a:xfrm>
            <a:off x="33528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W</a:t>
            </a:r>
          </a:p>
        </p:txBody>
      </p:sp>
      <p:sp>
        <p:nvSpPr>
          <p:cNvPr id="75814" name="Oval 44"/>
          <p:cNvSpPr>
            <a:spLocks noChangeArrowheads="1"/>
          </p:cNvSpPr>
          <p:nvPr/>
        </p:nvSpPr>
        <p:spPr bwMode="auto">
          <a:xfrm>
            <a:off x="41148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M</a:t>
            </a:r>
          </a:p>
        </p:txBody>
      </p:sp>
      <p:sp>
        <p:nvSpPr>
          <p:cNvPr id="75815" name="Oval 45"/>
          <p:cNvSpPr>
            <a:spLocks noChangeArrowheads="1"/>
          </p:cNvSpPr>
          <p:nvPr/>
        </p:nvSpPr>
        <p:spPr bwMode="auto">
          <a:xfrm>
            <a:off x="48768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S</a:t>
            </a:r>
          </a:p>
        </p:txBody>
      </p:sp>
      <p:sp>
        <p:nvSpPr>
          <p:cNvPr id="75816" name="Rectangle 46"/>
          <p:cNvSpPr>
            <a:spLocks noChangeArrowheads="1"/>
          </p:cNvSpPr>
          <p:nvPr/>
        </p:nvSpPr>
        <p:spPr bwMode="auto">
          <a:xfrm>
            <a:off x="3122613" y="6096000"/>
            <a:ext cx="27876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Typically known as a 4-3 or a 4-4 Defense</a:t>
            </a:r>
          </a:p>
        </p:txBody>
      </p:sp>
      <p:sp>
        <p:nvSpPr>
          <p:cNvPr id="75817" name="Rectangle 47"/>
          <p:cNvSpPr>
            <a:spLocks noChangeArrowheads="1"/>
          </p:cNvSpPr>
          <p:nvPr/>
        </p:nvSpPr>
        <p:spPr bwMode="auto">
          <a:xfrm>
            <a:off x="-3175" y="6096000"/>
            <a:ext cx="286067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Typically known as a 3-5or a stack Defense</a:t>
            </a:r>
          </a:p>
        </p:txBody>
      </p:sp>
      <p:sp>
        <p:nvSpPr>
          <p:cNvPr id="75818" name="Oval 49"/>
          <p:cNvSpPr>
            <a:spLocks noChangeArrowheads="1"/>
          </p:cNvSpPr>
          <p:nvPr/>
        </p:nvSpPr>
        <p:spPr bwMode="auto">
          <a:xfrm>
            <a:off x="46482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5819" name="Oval 50"/>
          <p:cNvSpPr>
            <a:spLocks noChangeArrowheads="1"/>
          </p:cNvSpPr>
          <p:nvPr/>
        </p:nvSpPr>
        <p:spPr bwMode="auto">
          <a:xfrm>
            <a:off x="6629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0" name="Oval 51"/>
          <p:cNvSpPr>
            <a:spLocks noChangeArrowheads="1"/>
          </p:cNvSpPr>
          <p:nvPr/>
        </p:nvSpPr>
        <p:spPr bwMode="auto">
          <a:xfrm>
            <a:off x="7010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1" name="Oval 52"/>
          <p:cNvSpPr>
            <a:spLocks noChangeArrowheads="1"/>
          </p:cNvSpPr>
          <p:nvPr/>
        </p:nvSpPr>
        <p:spPr bwMode="auto">
          <a:xfrm>
            <a:off x="7772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2" name="Oval 53"/>
          <p:cNvSpPr>
            <a:spLocks noChangeArrowheads="1"/>
          </p:cNvSpPr>
          <p:nvPr/>
        </p:nvSpPr>
        <p:spPr bwMode="auto">
          <a:xfrm>
            <a:off x="81534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3" name="Rectangle 54"/>
          <p:cNvSpPr>
            <a:spLocks noChangeArrowheads="1"/>
          </p:cNvSpPr>
          <p:nvPr/>
        </p:nvSpPr>
        <p:spPr bwMode="auto">
          <a:xfrm>
            <a:off x="7391400" y="4419600"/>
            <a:ext cx="228600" cy="228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4" name="Oval 55"/>
          <p:cNvSpPr>
            <a:spLocks noChangeArrowheads="1"/>
          </p:cNvSpPr>
          <p:nvPr/>
        </p:nvSpPr>
        <p:spPr bwMode="auto">
          <a:xfrm>
            <a:off x="7391400" y="4724400"/>
            <a:ext cx="228600" cy="2286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5" name="Oval 56"/>
          <p:cNvSpPr>
            <a:spLocks noChangeArrowheads="1"/>
          </p:cNvSpPr>
          <p:nvPr/>
        </p:nvSpPr>
        <p:spPr bwMode="auto">
          <a:xfrm>
            <a:off x="63246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826" name="Oval 57"/>
          <p:cNvSpPr>
            <a:spLocks noChangeArrowheads="1"/>
          </p:cNvSpPr>
          <p:nvPr/>
        </p:nvSpPr>
        <p:spPr bwMode="auto">
          <a:xfrm>
            <a:off x="8458200" y="4419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7" name="Oval 58"/>
          <p:cNvSpPr>
            <a:spLocks noChangeArrowheads="1"/>
          </p:cNvSpPr>
          <p:nvPr/>
        </p:nvSpPr>
        <p:spPr bwMode="auto">
          <a:xfrm>
            <a:off x="7391400" y="5562600"/>
            <a:ext cx="228600" cy="228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8" name="Oval 59"/>
          <p:cNvSpPr>
            <a:spLocks noChangeArrowheads="1"/>
          </p:cNvSpPr>
          <p:nvPr/>
        </p:nvSpPr>
        <p:spPr bwMode="auto">
          <a:xfrm>
            <a:off x="86868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E</a:t>
            </a:r>
          </a:p>
        </p:txBody>
      </p:sp>
      <p:sp>
        <p:nvSpPr>
          <p:cNvPr id="75829" name="Oval 60"/>
          <p:cNvSpPr>
            <a:spLocks noChangeArrowheads="1"/>
          </p:cNvSpPr>
          <p:nvPr/>
        </p:nvSpPr>
        <p:spPr bwMode="auto">
          <a:xfrm>
            <a:off x="67818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5830" name="Oval 61"/>
          <p:cNvSpPr>
            <a:spLocks noChangeArrowheads="1"/>
          </p:cNvSpPr>
          <p:nvPr/>
        </p:nvSpPr>
        <p:spPr bwMode="auto">
          <a:xfrm>
            <a:off x="6629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W</a:t>
            </a:r>
          </a:p>
        </p:txBody>
      </p:sp>
      <p:sp>
        <p:nvSpPr>
          <p:cNvPr id="75831" name="Oval 62"/>
          <p:cNvSpPr>
            <a:spLocks noChangeArrowheads="1"/>
          </p:cNvSpPr>
          <p:nvPr/>
        </p:nvSpPr>
        <p:spPr bwMode="auto">
          <a:xfrm>
            <a:off x="7391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M</a:t>
            </a:r>
          </a:p>
        </p:txBody>
      </p:sp>
      <p:sp>
        <p:nvSpPr>
          <p:cNvPr id="75832" name="Oval 63"/>
          <p:cNvSpPr>
            <a:spLocks noChangeArrowheads="1"/>
          </p:cNvSpPr>
          <p:nvPr/>
        </p:nvSpPr>
        <p:spPr bwMode="auto">
          <a:xfrm>
            <a:off x="8153400" y="35814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S</a:t>
            </a:r>
          </a:p>
        </p:txBody>
      </p:sp>
      <p:sp>
        <p:nvSpPr>
          <p:cNvPr id="75833" name="Rectangle 64"/>
          <p:cNvSpPr>
            <a:spLocks noChangeArrowheads="1"/>
          </p:cNvSpPr>
          <p:nvPr/>
        </p:nvSpPr>
        <p:spPr bwMode="auto">
          <a:xfrm>
            <a:off x="6099175" y="6096000"/>
            <a:ext cx="27876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Typically known as a 5-3 or a 5-2 Defense</a:t>
            </a:r>
          </a:p>
        </p:txBody>
      </p:sp>
      <p:sp>
        <p:nvSpPr>
          <p:cNvPr id="75834" name="Oval 65"/>
          <p:cNvSpPr>
            <a:spLocks noChangeArrowheads="1"/>
          </p:cNvSpPr>
          <p:nvPr/>
        </p:nvSpPr>
        <p:spPr bwMode="auto">
          <a:xfrm>
            <a:off x="80772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5835" name="Oval 83"/>
          <p:cNvSpPr>
            <a:spLocks noChangeArrowheads="1"/>
          </p:cNvSpPr>
          <p:nvPr/>
        </p:nvSpPr>
        <p:spPr bwMode="auto">
          <a:xfrm>
            <a:off x="7391400" y="4114800"/>
            <a:ext cx="228600" cy="228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N</a:t>
            </a:r>
          </a:p>
        </p:txBody>
      </p:sp>
    </p:spTree>
    <p:extLst>
      <p:ext uri="{BB962C8B-B14F-4D97-AF65-F5344CB8AC3E}">
        <p14:creationId xmlns="" xmlns:p14="http://schemas.microsoft.com/office/powerpoint/2010/main" val="12607447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1295400" y="533400"/>
            <a:ext cx="6705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DEFENSIVE TECHNIQUES</a:t>
            </a:r>
            <a:endParaRPr lang="en-US" sz="5400" b="0">
              <a:solidFill>
                <a:srgbClr val="154BEB"/>
              </a:solidFill>
              <a:effectLst>
                <a:outerShdw blurRad="38100" dist="38100" dir="2700000" algn="tl">
                  <a:srgbClr val="C0C0C0"/>
                </a:outerShdw>
              </a:effectLst>
              <a:latin typeface="Impact" charset="0"/>
            </a:endParaRPr>
          </a:p>
        </p:txBody>
      </p:sp>
      <p:sp>
        <p:nvSpPr>
          <p:cNvPr id="76803" name="Rectangle 3"/>
          <p:cNvSpPr>
            <a:spLocks noChangeArrowheads="1"/>
          </p:cNvSpPr>
          <p:nvPr/>
        </p:nvSpPr>
        <p:spPr bwMode="auto">
          <a:xfrm>
            <a:off x="381000" y="1524000"/>
            <a:ext cx="8305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0">
                <a:solidFill>
                  <a:srgbClr val="000000"/>
                </a:solidFill>
                <a:latin typeface="Times New Roman" charset="0"/>
              </a:rPr>
              <a:t>We will identify the following defensive line techniques that we will see from our opponents.  </a:t>
            </a:r>
          </a:p>
        </p:txBody>
      </p:sp>
      <p:sp>
        <p:nvSpPr>
          <p:cNvPr id="76804"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
        <p:nvSpPr>
          <p:cNvPr id="76805" name="Rectangle 5"/>
          <p:cNvSpPr>
            <a:spLocks noChangeArrowheads="1"/>
          </p:cNvSpPr>
          <p:nvPr/>
        </p:nvSpPr>
        <p:spPr bwMode="auto">
          <a:xfrm>
            <a:off x="685800" y="2514600"/>
            <a:ext cx="14779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0"/>
              <a:t>Inside Eye</a:t>
            </a:r>
          </a:p>
        </p:txBody>
      </p:sp>
      <p:sp>
        <p:nvSpPr>
          <p:cNvPr id="76806" name="Rectangle 6"/>
          <p:cNvSpPr>
            <a:spLocks noChangeArrowheads="1"/>
          </p:cNvSpPr>
          <p:nvPr/>
        </p:nvSpPr>
        <p:spPr bwMode="auto">
          <a:xfrm>
            <a:off x="3810000" y="2514600"/>
            <a:ext cx="1276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0"/>
              <a:t>Head Up</a:t>
            </a:r>
          </a:p>
        </p:txBody>
      </p:sp>
      <p:sp>
        <p:nvSpPr>
          <p:cNvPr id="76807" name="Rectangle 7"/>
          <p:cNvSpPr>
            <a:spLocks noChangeArrowheads="1"/>
          </p:cNvSpPr>
          <p:nvPr/>
        </p:nvSpPr>
        <p:spPr bwMode="auto">
          <a:xfrm>
            <a:off x="6477000" y="2514600"/>
            <a:ext cx="16811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0"/>
              <a:t>Outside Eye</a:t>
            </a:r>
          </a:p>
        </p:txBody>
      </p:sp>
      <p:sp>
        <p:nvSpPr>
          <p:cNvPr id="76808" name="Line 8"/>
          <p:cNvSpPr>
            <a:spLocks noChangeShapeType="1"/>
          </p:cNvSpPr>
          <p:nvPr/>
        </p:nvSpPr>
        <p:spPr bwMode="auto">
          <a:xfrm>
            <a:off x="381000" y="2438400"/>
            <a:ext cx="838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09" name="Line 9"/>
          <p:cNvSpPr>
            <a:spLocks noChangeShapeType="1"/>
          </p:cNvSpPr>
          <p:nvPr/>
        </p:nvSpPr>
        <p:spPr bwMode="auto">
          <a:xfrm>
            <a:off x="2895600" y="2438400"/>
            <a:ext cx="76200" cy="411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0" name="Line 10"/>
          <p:cNvSpPr>
            <a:spLocks noChangeShapeType="1"/>
          </p:cNvSpPr>
          <p:nvPr/>
        </p:nvSpPr>
        <p:spPr bwMode="auto">
          <a:xfrm>
            <a:off x="5943600" y="2438400"/>
            <a:ext cx="76200" cy="411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1" name="Line 11"/>
          <p:cNvSpPr>
            <a:spLocks noChangeShapeType="1"/>
          </p:cNvSpPr>
          <p:nvPr/>
        </p:nvSpPr>
        <p:spPr bwMode="auto">
          <a:xfrm>
            <a:off x="457200" y="2971800"/>
            <a:ext cx="8382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2" name="Oval 32"/>
          <p:cNvSpPr>
            <a:spLocks noChangeArrowheads="1"/>
          </p:cNvSpPr>
          <p:nvPr/>
        </p:nvSpPr>
        <p:spPr bwMode="auto">
          <a:xfrm>
            <a:off x="1524000" y="3962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13" name="Oval 37"/>
          <p:cNvSpPr>
            <a:spLocks noChangeArrowheads="1"/>
          </p:cNvSpPr>
          <p:nvPr/>
        </p:nvSpPr>
        <p:spPr bwMode="auto">
          <a:xfrm>
            <a:off x="1219200" y="3962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14" name="Oval 40"/>
          <p:cNvSpPr>
            <a:spLocks noChangeArrowheads="1"/>
          </p:cNvSpPr>
          <p:nvPr/>
        </p:nvSpPr>
        <p:spPr bwMode="auto">
          <a:xfrm>
            <a:off x="6096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5" name="Oval 41"/>
          <p:cNvSpPr>
            <a:spLocks noChangeArrowheads="1"/>
          </p:cNvSpPr>
          <p:nvPr/>
        </p:nvSpPr>
        <p:spPr bwMode="auto">
          <a:xfrm>
            <a:off x="9906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6" name="Oval 42"/>
          <p:cNvSpPr>
            <a:spLocks noChangeArrowheads="1"/>
          </p:cNvSpPr>
          <p:nvPr/>
        </p:nvSpPr>
        <p:spPr bwMode="auto">
          <a:xfrm>
            <a:off x="17526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7" name="Oval 43"/>
          <p:cNvSpPr>
            <a:spLocks noChangeArrowheads="1"/>
          </p:cNvSpPr>
          <p:nvPr/>
        </p:nvSpPr>
        <p:spPr bwMode="auto">
          <a:xfrm>
            <a:off x="21336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8" name="Rectangle 44"/>
          <p:cNvSpPr>
            <a:spLocks noChangeArrowheads="1"/>
          </p:cNvSpPr>
          <p:nvPr/>
        </p:nvSpPr>
        <p:spPr bwMode="auto">
          <a:xfrm>
            <a:off x="1371600" y="4191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19" name="Oval 45"/>
          <p:cNvSpPr>
            <a:spLocks noChangeArrowheads="1"/>
          </p:cNvSpPr>
          <p:nvPr/>
        </p:nvSpPr>
        <p:spPr bwMode="auto">
          <a:xfrm>
            <a:off x="1371600" y="44958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0" name="Oval 46"/>
          <p:cNvSpPr>
            <a:spLocks noChangeArrowheads="1"/>
          </p:cNvSpPr>
          <p:nvPr/>
        </p:nvSpPr>
        <p:spPr bwMode="auto">
          <a:xfrm>
            <a:off x="24384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1" name="Oval 47"/>
          <p:cNvSpPr>
            <a:spLocks noChangeArrowheads="1"/>
          </p:cNvSpPr>
          <p:nvPr/>
        </p:nvSpPr>
        <p:spPr bwMode="auto">
          <a:xfrm>
            <a:off x="1371600" y="5334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2" name="Rectangle 48"/>
          <p:cNvSpPr>
            <a:spLocks noChangeArrowheads="1"/>
          </p:cNvSpPr>
          <p:nvPr/>
        </p:nvSpPr>
        <p:spPr bwMode="auto">
          <a:xfrm>
            <a:off x="301625" y="5715000"/>
            <a:ext cx="24130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Both defensive tackles are shaded to</a:t>
            </a:r>
          </a:p>
          <a:p>
            <a:pPr algn="ctr" eaLnBrk="1" hangingPunct="1">
              <a:spcBef>
                <a:spcPct val="50000"/>
              </a:spcBef>
            </a:pPr>
            <a:r>
              <a:rPr lang="en-US" sz="1200" b="0">
                <a:latin typeface="Times New Roman" charset="0"/>
              </a:rPr>
              <a:t>the inside of the offensive guards</a:t>
            </a:r>
          </a:p>
        </p:txBody>
      </p:sp>
      <p:sp>
        <p:nvSpPr>
          <p:cNvPr id="76823" name="Oval 49"/>
          <p:cNvSpPr>
            <a:spLocks noChangeArrowheads="1"/>
          </p:cNvSpPr>
          <p:nvPr/>
        </p:nvSpPr>
        <p:spPr bwMode="auto">
          <a:xfrm>
            <a:off x="4648200" y="3886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24" name="Oval 50"/>
          <p:cNvSpPr>
            <a:spLocks noChangeArrowheads="1"/>
          </p:cNvSpPr>
          <p:nvPr/>
        </p:nvSpPr>
        <p:spPr bwMode="auto">
          <a:xfrm>
            <a:off x="3886200" y="38862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25" name="Oval 51"/>
          <p:cNvSpPr>
            <a:spLocks noChangeArrowheads="1"/>
          </p:cNvSpPr>
          <p:nvPr/>
        </p:nvSpPr>
        <p:spPr bwMode="auto">
          <a:xfrm>
            <a:off x="3505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6" name="Oval 52"/>
          <p:cNvSpPr>
            <a:spLocks noChangeArrowheads="1"/>
          </p:cNvSpPr>
          <p:nvPr/>
        </p:nvSpPr>
        <p:spPr bwMode="auto">
          <a:xfrm>
            <a:off x="3886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7" name="Oval 53"/>
          <p:cNvSpPr>
            <a:spLocks noChangeArrowheads="1"/>
          </p:cNvSpPr>
          <p:nvPr/>
        </p:nvSpPr>
        <p:spPr bwMode="auto">
          <a:xfrm>
            <a:off x="4648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8" name="Oval 54"/>
          <p:cNvSpPr>
            <a:spLocks noChangeArrowheads="1"/>
          </p:cNvSpPr>
          <p:nvPr/>
        </p:nvSpPr>
        <p:spPr bwMode="auto">
          <a:xfrm>
            <a:off x="5029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29" name="Rectangle 55"/>
          <p:cNvSpPr>
            <a:spLocks noChangeArrowheads="1"/>
          </p:cNvSpPr>
          <p:nvPr/>
        </p:nvSpPr>
        <p:spPr bwMode="auto">
          <a:xfrm>
            <a:off x="4267200" y="4191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0" name="Oval 56"/>
          <p:cNvSpPr>
            <a:spLocks noChangeArrowheads="1"/>
          </p:cNvSpPr>
          <p:nvPr/>
        </p:nvSpPr>
        <p:spPr bwMode="auto">
          <a:xfrm>
            <a:off x="4267200" y="44958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1" name="Oval 57"/>
          <p:cNvSpPr>
            <a:spLocks noChangeArrowheads="1"/>
          </p:cNvSpPr>
          <p:nvPr/>
        </p:nvSpPr>
        <p:spPr bwMode="auto">
          <a:xfrm>
            <a:off x="53340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2" name="Oval 58"/>
          <p:cNvSpPr>
            <a:spLocks noChangeArrowheads="1"/>
          </p:cNvSpPr>
          <p:nvPr/>
        </p:nvSpPr>
        <p:spPr bwMode="auto">
          <a:xfrm>
            <a:off x="4267200" y="5334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3" name="Rectangle 59"/>
          <p:cNvSpPr>
            <a:spLocks noChangeArrowheads="1"/>
          </p:cNvSpPr>
          <p:nvPr/>
        </p:nvSpPr>
        <p:spPr bwMode="auto">
          <a:xfrm>
            <a:off x="3151188" y="5715000"/>
            <a:ext cx="2503487"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Both defensive tackles are lined head </a:t>
            </a:r>
          </a:p>
          <a:p>
            <a:pPr algn="ctr" eaLnBrk="1" hangingPunct="1">
              <a:spcBef>
                <a:spcPct val="50000"/>
              </a:spcBef>
            </a:pPr>
            <a:r>
              <a:rPr lang="en-US" sz="1200" b="0">
                <a:latin typeface="Times New Roman" charset="0"/>
              </a:rPr>
              <a:t>up on the offensive guards</a:t>
            </a:r>
          </a:p>
        </p:txBody>
      </p:sp>
      <p:sp>
        <p:nvSpPr>
          <p:cNvPr id="76834" name="Oval 60"/>
          <p:cNvSpPr>
            <a:spLocks noChangeArrowheads="1"/>
          </p:cNvSpPr>
          <p:nvPr/>
        </p:nvSpPr>
        <p:spPr bwMode="auto">
          <a:xfrm>
            <a:off x="7924800" y="3962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35" name="Oval 61"/>
          <p:cNvSpPr>
            <a:spLocks noChangeArrowheads="1"/>
          </p:cNvSpPr>
          <p:nvPr/>
        </p:nvSpPr>
        <p:spPr bwMode="auto">
          <a:xfrm>
            <a:off x="6705600" y="39624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T</a:t>
            </a:r>
          </a:p>
        </p:txBody>
      </p:sp>
      <p:sp>
        <p:nvSpPr>
          <p:cNvPr id="76836" name="Oval 62"/>
          <p:cNvSpPr>
            <a:spLocks noChangeArrowheads="1"/>
          </p:cNvSpPr>
          <p:nvPr/>
        </p:nvSpPr>
        <p:spPr bwMode="auto">
          <a:xfrm>
            <a:off x="6553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7" name="Oval 63"/>
          <p:cNvSpPr>
            <a:spLocks noChangeArrowheads="1"/>
          </p:cNvSpPr>
          <p:nvPr/>
        </p:nvSpPr>
        <p:spPr bwMode="auto">
          <a:xfrm>
            <a:off x="6934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8" name="Oval 64"/>
          <p:cNvSpPr>
            <a:spLocks noChangeArrowheads="1"/>
          </p:cNvSpPr>
          <p:nvPr/>
        </p:nvSpPr>
        <p:spPr bwMode="auto">
          <a:xfrm>
            <a:off x="7696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39" name="Oval 65"/>
          <p:cNvSpPr>
            <a:spLocks noChangeArrowheads="1"/>
          </p:cNvSpPr>
          <p:nvPr/>
        </p:nvSpPr>
        <p:spPr bwMode="auto">
          <a:xfrm>
            <a:off x="80772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40" name="Rectangle 66"/>
          <p:cNvSpPr>
            <a:spLocks noChangeArrowheads="1"/>
          </p:cNvSpPr>
          <p:nvPr/>
        </p:nvSpPr>
        <p:spPr bwMode="auto">
          <a:xfrm>
            <a:off x="7315200" y="4191000"/>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41" name="Oval 67"/>
          <p:cNvSpPr>
            <a:spLocks noChangeArrowheads="1"/>
          </p:cNvSpPr>
          <p:nvPr/>
        </p:nvSpPr>
        <p:spPr bwMode="auto">
          <a:xfrm>
            <a:off x="7315200" y="4495800"/>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42" name="Oval 68"/>
          <p:cNvSpPr>
            <a:spLocks noChangeArrowheads="1"/>
          </p:cNvSpPr>
          <p:nvPr/>
        </p:nvSpPr>
        <p:spPr bwMode="auto">
          <a:xfrm>
            <a:off x="8382000" y="4191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43" name="Oval 69"/>
          <p:cNvSpPr>
            <a:spLocks noChangeArrowheads="1"/>
          </p:cNvSpPr>
          <p:nvPr/>
        </p:nvSpPr>
        <p:spPr bwMode="auto">
          <a:xfrm>
            <a:off x="7315200" y="5334000"/>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6844" name="Rectangle 70"/>
          <p:cNvSpPr>
            <a:spLocks noChangeArrowheads="1"/>
          </p:cNvSpPr>
          <p:nvPr/>
        </p:nvSpPr>
        <p:spPr bwMode="auto">
          <a:xfrm>
            <a:off x="6245225" y="5715000"/>
            <a:ext cx="24130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sz="1200" b="0">
                <a:latin typeface="Times New Roman" charset="0"/>
              </a:rPr>
              <a:t>Both defensive tackles are shaded to</a:t>
            </a:r>
          </a:p>
          <a:p>
            <a:pPr algn="ctr" eaLnBrk="1" hangingPunct="1">
              <a:spcBef>
                <a:spcPct val="50000"/>
              </a:spcBef>
            </a:pPr>
            <a:r>
              <a:rPr lang="en-US" sz="1200" b="0">
                <a:latin typeface="Times New Roman" charset="0"/>
              </a:rPr>
              <a:t>the outside of the offensive guards</a:t>
            </a:r>
          </a:p>
        </p:txBody>
      </p:sp>
    </p:spTree>
    <p:extLst>
      <p:ext uri="{BB962C8B-B14F-4D97-AF65-F5344CB8AC3E}">
        <p14:creationId xmlns:p14="http://schemas.microsoft.com/office/powerpoint/2010/main" xmlns="" val="25060585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2438400" y="304800"/>
            <a:ext cx="4279505"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dirty="0" smtClean="0">
                <a:solidFill>
                  <a:srgbClr val="0411D7"/>
                </a:solidFill>
                <a:effectLst>
                  <a:outerShdw blurRad="38100" dist="38100" dir="2700000" algn="tl">
                    <a:srgbClr val="C0C0C0"/>
                  </a:outerShdw>
                </a:effectLst>
                <a:latin typeface="Impact" charset="0"/>
              </a:rPr>
              <a:t> </a:t>
            </a:r>
            <a:r>
              <a:rPr lang="en-US" sz="5400" b="0" dirty="0">
                <a:solidFill>
                  <a:srgbClr val="0411D7"/>
                </a:solidFill>
                <a:effectLst>
                  <a:outerShdw blurRad="38100" dist="38100" dir="2700000" algn="tl">
                    <a:srgbClr val="C0C0C0"/>
                  </a:outerShdw>
                </a:effectLst>
                <a:latin typeface="Impact" charset="0"/>
              </a:rPr>
              <a:t>RUN BLOCKING</a:t>
            </a:r>
          </a:p>
        </p:txBody>
      </p:sp>
      <p:pic>
        <p:nvPicPr>
          <p:cNvPr id="4"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588770"/>
            <a:ext cx="5943600" cy="4656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2054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Line play</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Blocking </a:t>
            </a:r>
            <a:r>
              <a:rPr lang="en-US" dirty="0"/>
              <a:t>Rules: </a:t>
            </a:r>
          </a:p>
          <a:p>
            <a:r>
              <a:rPr lang="en-US" dirty="0"/>
              <a:t>This is your progression of who to block.   Fire out and step play side you first look to block the man which is: </a:t>
            </a:r>
          </a:p>
          <a:p>
            <a:r>
              <a:rPr lang="en-US" dirty="0" smtClean="0"/>
              <a:t>“</a:t>
            </a:r>
            <a:r>
              <a:rPr lang="en-US" dirty="0"/>
              <a:t>Head up” directly in front of you</a:t>
            </a:r>
          </a:p>
          <a:p>
            <a:r>
              <a:rPr lang="en-US" dirty="0"/>
              <a:t>“Gap away”   man lined on your inside shoulder of the play</a:t>
            </a:r>
          </a:p>
          <a:p>
            <a:r>
              <a:rPr lang="en-US" dirty="0"/>
              <a:t>“Gap to” – man lined up on outside shoulder</a:t>
            </a:r>
          </a:p>
          <a:p>
            <a:r>
              <a:rPr lang="en-US" dirty="0"/>
              <a:t>Linebacker- Block the LB going toward the play</a:t>
            </a:r>
          </a:p>
          <a:p>
            <a:r>
              <a:rPr lang="en-US" dirty="0"/>
              <a:t>(Weak side players’ progression is Head up, Gap to, Gap away and then LB)</a:t>
            </a:r>
          </a:p>
          <a:p>
            <a:endParaRPr lang="en-US" dirty="0"/>
          </a:p>
        </p:txBody>
      </p:sp>
      <p:sp>
        <p:nvSpPr>
          <p:cNvPr id="5" name="Down Arrow 4">
            <a:hlinkClick r:id="rId3" action="ppaction://hlinksldjump"/>
          </p:cNvPr>
          <p:cNvSpPr/>
          <p:nvPr/>
        </p:nvSpPr>
        <p:spPr>
          <a:xfrm>
            <a:off x="8422368" y="58578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75668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Play </a:t>
            </a:r>
            <a:r>
              <a:rPr lang="en-US" dirty="0" err="1"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Once the play is called lineman will be on the line of scrimmage. </a:t>
            </a:r>
            <a:endParaRPr lang="en-US" sz="2800" dirty="0"/>
          </a:p>
          <a:p>
            <a:pPr lvl="1"/>
            <a:r>
              <a:rPr lang="en-US" dirty="0"/>
              <a:t>Feet should be shoulder with apart with the line side foot’s toes lined to the other foot’s heel.  (i.e. If you are on the right side the right foot is back) </a:t>
            </a:r>
            <a:endParaRPr lang="en-US" sz="2400" dirty="0"/>
          </a:p>
          <a:p>
            <a:pPr lvl="1"/>
            <a:r>
              <a:rPr lang="en-US" dirty="0"/>
              <a:t>Players then Ramrod (bow out their chest) and squat putting their hand down on the ground into the “set position” (Coaching point you should be balanced enough, that if your hand is kicked out, you will remain in the set position)</a:t>
            </a:r>
            <a:endParaRPr lang="en-US" sz="2400" dirty="0"/>
          </a:p>
          <a:p>
            <a:r>
              <a:rPr lang="en-US" dirty="0"/>
              <a:t>Lastly the players head should be up and looking forward at the </a:t>
            </a:r>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63439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3"/>
          <p:cNvSpPr>
            <a:spLocks noChangeArrowheads="1"/>
          </p:cNvSpPr>
          <p:nvPr/>
        </p:nvSpPr>
        <p:spPr bwMode="auto">
          <a:xfrm>
            <a:off x="12192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27" name="Oval 4"/>
          <p:cNvSpPr>
            <a:spLocks noChangeArrowheads="1"/>
          </p:cNvSpPr>
          <p:nvPr/>
        </p:nvSpPr>
        <p:spPr bwMode="auto">
          <a:xfrm>
            <a:off x="14478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28" name="Oval 5"/>
          <p:cNvSpPr>
            <a:spLocks noChangeArrowheads="1"/>
          </p:cNvSpPr>
          <p:nvPr/>
        </p:nvSpPr>
        <p:spPr bwMode="auto">
          <a:xfrm>
            <a:off x="19050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29" name="Oval 6"/>
          <p:cNvSpPr>
            <a:spLocks noChangeArrowheads="1"/>
          </p:cNvSpPr>
          <p:nvPr/>
        </p:nvSpPr>
        <p:spPr bwMode="auto">
          <a:xfrm>
            <a:off x="21336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0" name="Rectangle 7"/>
          <p:cNvSpPr>
            <a:spLocks noChangeArrowheads="1"/>
          </p:cNvSpPr>
          <p:nvPr/>
        </p:nvSpPr>
        <p:spPr bwMode="auto">
          <a:xfrm>
            <a:off x="1676400" y="26670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1" name="Oval 8"/>
          <p:cNvSpPr>
            <a:spLocks noChangeArrowheads="1"/>
          </p:cNvSpPr>
          <p:nvPr/>
        </p:nvSpPr>
        <p:spPr bwMode="auto">
          <a:xfrm>
            <a:off x="1676400" y="31242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2" name="Rectangle 9"/>
          <p:cNvSpPr>
            <a:spLocks noChangeArrowheads="1"/>
          </p:cNvSpPr>
          <p:nvPr/>
        </p:nvSpPr>
        <p:spPr bwMode="auto">
          <a:xfrm>
            <a:off x="1066800" y="17526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3" name="Oval 10"/>
          <p:cNvSpPr>
            <a:spLocks noChangeArrowheads="1"/>
          </p:cNvSpPr>
          <p:nvPr/>
        </p:nvSpPr>
        <p:spPr bwMode="auto">
          <a:xfrm>
            <a:off x="2133600" y="2286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4" name="Freeform 11"/>
          <p:cNvSpPr>
            <a:spLocks/>
          </p:cNvSpPr>
          <p:nvPr/>
        </p:nvSpPr>
        <p:spPr bwMode="auto">
          <a:xfrm>
            <a:off x="2209800" y="2514600"/>
            <a:ext cx="1588" cy="152400"/>
          </a:xfrm>
          <a:custGeom>
            <a:avLst/>
            <a:gdLst>
              <a:gd name="T0" fmla="*/ 0 w 1"/>
              <a:gd name="T1" fmla="*/ 241935000 h 96"/>
              <a:gd name="T2" fmla="*/ 0 w 1"/>
              <a:gd name="T3" fmla="*/ 0 h 96"/>
              <a:gd name="T4" fmla="*/ 0 60000 65536"/>
              <a:gd name="T5" fmla="*/ 0 60000 65536"/>
            </a:gdLst>
            <a:ahLst/>
            <a:cxnLst>
              <a:cxn ang="T4">
                <a:pos x="T0" y="T1"/>
              </a:cxn>
              <a:cxn ang="T5">
                <a:pos x="T2" y="T3"/>
              </a:cxn>
            </a:cxnLst>
            <a:rect l="0" t="0" r="r" b="b"/>
            <a:pathLst>
              <a:path w="1" h="96">
                <a:moveTo>
                  <a:pt x="0" y="96"/>
                </a:moveTo>
                <a:lnTo>
                  <a:pt x="0"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35" name="Line 12"/>
          <p:cNvSpPr>
            <a:spLocks noChangeShapeType="1"/>
          </p:cNvSpPr>
          <p:nvPr/>
        </p:nvSpPr>
        <p:spPr bwMode="auto">
          <a:xfrm>
            <a:off x="2133600" y="2514600"/>
            <a:ext cx="1524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36" name="Line 13"/>
          <p:cNvSpPr>
            <a:spLocks noChangeShapeType="1"/>
          </p:cNvSpPr>
          <p:nvPr/>
        </p:nvSpPr>
        <p:spPr bwMode="auto">
          <a:xfrm flipV="1">
            <a:off x="2209800" y="2057400"/>
            <a:ext cx="1588"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37" name="Text Box 14"/>
          <p:cNvSpPr txBox="1">
            <a:spLocks noChangeArrowheads="1"/>
          </p:cNvSpPr>
          <p:nvPr/>
        </p:nvSpPr>
        <p:spPr bwMode="auto">
          <a:xfrm>
            <a:off x="990600" y="35052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Base/Zone</a:t>
            </a:r>
            <a:r>
              <a:rPr lang="en-US" sz="1200" b="0">
                <a:latin typeface="Times New Roman" charset="0"/>
              </a:rPr>
              <a:t> Block</a:t>
            </a:r>
          </a:p>
        </p:txBody>
      </p:sp>
      <p:sp>
        <p:nvSpPr>
          <p:cNvPr id="77838" name="Oval 15"/>
          <p:cNvSpPr>
            <a:spLocks noChangeArrowheads="1"/>
          </p:cNvSpPr>
          <p:nvPr/>
        </p:nvSpPr>
        <p:spPr bwMode="auto">
          <a:xfrm>
            <a:off x="30480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39" name="Oval 16"/>
          <p:cNvSpPr>
            <a:spLocks noChangeArrowheads="1"/>
          </p:cNvSpPr>
          <p:nvPr/>
        </p:nvSpPr>
        <p:spPr bwMode="auto">
          <a:xfrm>
            <a:off x="32766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0" name="Oval 17"/>
          <p:cNvSpPr>
            <a:spLocks noChangeArrowheads="1"/>
          </p:cNvSpPr>
          <p:nvPr/>
        </p:nvSpPr>
        <p:spPr bwMode="auto">
          <a:xfrm>
            <a:off x="37338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1" name="Oval 18"/>
          <p:cNvSpPr>
            <a:spLocks noChangeArrowheads="1"/>
          </p:cNvSpPr>
          <p:nvPr/>
        </p:nvSpPr>
        <p:spPr bwMode="auto">
          <a:xfrm>
            <a:off x="39624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2" name="Rectangle 19"/>
          <p:cNvSpPr>
            <a:spLocks noChangeArrowheads="1"/>
          </p:cNvSpPr>
          <p:nvPr/>
        </p:nvSpPr>
        <p:spPr bwMode="auto">
          <a:xfrm>
            <a:off x="3505200" y="26670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3" name="Oval 20"/>
          <p:cNvSpPr>
            <a:spLocks noChangeArrowheads="1"/>
          </p:cNvSpPr>
          <p:nvPr/>
        </p:nvSpPr>
        <p:spPr bwMode="auto">
          <a:xfrm>
            <a:off x="3505200" y="3124200"/>
            <a:ext cx="147638" cy="1476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4" name="Rectangle 21"/>
          <p:cNvSpPr>
            <a:spLocks noChangeArrowheads="1"/>
          </p:cNvSpPr>
          <p:nvPr/>
        </p:nvSpPr>
        <p:spPr bwMode="auto">
          <a:xfrm>
            <a:off x="2895600" y="17526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5" name="Oval 22"/>
          <p:cNvSpPr>
            <a:spLocks noChangeArrowheads="1"/>
          </p:cNvSpPr>
          <p:nvPr/>
        </p:nvSpPr>
        <p:spPr bwMode="auto">
          <a:xfrm>
            <a:off x="3810000" y="2286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6" name="Freeform 23"/>
          <p:cNvSpPr>
            <a:spLocks/>
          </p:cNvSpPr>
          <p:nvPr/>
        </p:nvSpPr>
        <p:spPr bwMode="auto">
          <a:xfrm>
            <a:off x="3975100" y="2476500"/>
            <a:ext cx="63500" cy="190500"/>
          </a:xfrm>
          <a:custGeom>
            <a:avLst/>
            <a:gdLst>
              <a:gd name="T0" fmla="*/ 100806250 w 40"/>
              <a:gd name="T1" fmla="*/ 302418750 h 120"/>
              <a:gd name="T2" fmla="*/ 0 w 40"/>
              <a:gd name="T3" fmla="*/ 0 h 120"/>
              <a:gd name="T4" fmla="*/ 0 60000 65536"/>
              <a:gd name="T5" fmla="*/ 0 60000 65536"/>
            </a:gdLst>
            <a:ahLst/>
            <a:cxnLst>
              <a:cxn ang="T4">
                <a:pos x="T0" y="T1"/>
              </a:cxn>
              <a:cxn ang="T5">
                <a:pos x="T2" y="T3"/>
              </a:cxn>
            </a:cxnLst>
            <a:rect l="0" t="0" r="r" b="b"/>
            <a:pathLst>
              <a:path w="40" h="120">
                <a:moveTo>
                  <a:pt x="40" y="120"/>
                </a:moveTo>
                <a:lnTo>
                  <a:pt x="0"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47" name="Text Box 24"/>
          <p:cNvSpPr txBox="1">
            <a:spLocks noChangeArrowheads="1"/>
          </p:cNvSpPr>
          <p:nvPr/>
        </p:nvSpPr>
        <p:spPr bwMode="auto">
          <a:xfrm>
            <a:off x="2819400" y="35052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Down</a:t>
            </a:r>
            <a:r>
              <a:rPr lang="en-US" sz="1200" b="0">
                <a:latin typeface="Times New Roman" charset="0"/>
              </a:rPr>
              <a:t> Block</a:t>
            </a:r>
          </a:p>
        </p:txBody>
      </p:sp>
      <p:sp>
        <p:nvSpPr>
          <p:cNvPr id="77848" name="Oval 25"/>
          <p:cNvSpPr>
            <a:spLocks noChangeArrowheads="1"/>
          </p:cNvSpPr>
          <p:nvPr/>
        </p:nvSpPr>
        <p:spPr bwMode="auto">
          <a:xfrm>
            <a:off x="47244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49" name="Oval 26"/>
          <p:cNvSpPr>
            <a:spLocks noChangeArrowheads="1"/>
          </p:cNvSpPr>
          <p:nvPr/>
        </p:nvSpPr>
        <p:spPr bwMode="auto">
          <a:xfrm>
            <a:off x="49530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0" name="Oval 27"/>
          <p:cNvSpPr>
            <a:spLocks noChangeArrowheads="1"/>
          </p:cNvSpPr>
          <p:nvPr/>
        </p:nvSpPr>
        <p:spPr bwMode="auto">
          <a:xfrm>
            <a:off x="54102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1" name="Oval 28"/>
          <p:cNvSpPr>
            <a:spLocks noChangeArrowheads="1"/>
          </p:cNvSpPr>
          <p:nvPr/>
        </p:nvSpPr>
        <p:spPr bwMode="auto">
          <a:xfrm>
            <a:off x="56388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2" name="Rectangle 29"/>
          <p:cNvSpPr>
            <a:spLocks noChangeArrowheads="1"/>
          </p:cNvSpPr>
          <p:nvPr/>
        </p:nvSpPr>
        <p:spPr bwMode="auto">
          <a:xfrm>
            <a:off x="5181600" y="26670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3" name="Rectangle 30"/>
          <p:cNvSpPr>
            <a:spLocks noChangeArrowheads="1"/>
          </p:cNvSpPr>
          <p:nvPr/>
        </p:nvSpPr>
        <p:spPr bwMode="auto">
          <a:xfrm>
            <a:off x="4648200" y="17526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4" name="Oval 31"/>
          <p:cNvSpPr>
            <a:spLocks noChangeArrowheads="1"/>
          </p:cNvSpPr>
          <p:nvPr/>
        </p:nvSpPr>
        <p:spPr bwMode="auto">
          <a:xfrm>
            <a:off x="5715000" y="2286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55" name="Text Box 32"/>
          <p:cNvSpPr txBox="1">
            <a:spLocks noChangeArrowheads="1"/>
          </p:cNvSpPr>
          <p:nvPr/>
        </p:nvSpPr>
        <p:spPr bwMode="auto">
          <a:xfrm>
            <a:off x="4572000" y="35052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Reach</a:t>
            </a:r>
            <a:r>
              <a:rPr lang="en-US" sz="1200" b="0">
                <a:latin typeface="Times New Roman" charset="0"/>
              </a:rPr>
              <a:t> or </a:t>
            </a:r>
            <a:r>
              <a:rPr lang="en-US" sz="1200" b="0" i="1">
                <a:latin typeface="Times New Roman" charset="0"/>
              </a:rPr>
              <a:t>Hook</a:t>
            </a:r>
            <a:r>
              <a:rPr lang="en-US" sz="1200" b="0">
                <a:latin typeface="Times New Roman" charset="0"/>
              </a:rPr>
              <a:t> Block</a:t>
            </a:r>
          </a:p>
        </p:txBody>
      </p:sp>
      <p:sp>
        <p:nvSpPr>
          <p:cNvPr id="77856" name="Freeform 33"/>
          <p:cNvSpPr>
            <a:spLocks/>
          </p:cNvSpPr>
          <p:nvPr/>
        </p:nvSpPr>
        <p:spPr bwMode="auto">
          <a:xfrm>
            <a:off x="3898900" y="2438400"/>
            <a:ext cx="139700" cy="88900"/>
          </a:xfrm>
          <a:custGeom>
            <a:avLst/>
            <a:gdLst>
              <a:gd name="T0" fmla="*/ 0 w 88"/>
              <a:gd name="T1" fmla="*/ 141128750 h 56"/>
              <a:gd name="T2" fmla="*/ 221773750 w 88"/>
              <a:gd name="T3" fmla="*/ 0 h 56"/>
              <a:gd name="T4" fmla="*/ 0 60000 65536"/>
              <a:gd name="T5" fmla="*/ 0 60000 65536"/>
            </a:gdLst>
            <a:ahLst/>
            <a:cxnLst>
              <a:cxn ang="T4">
                <a:pos x="T0" y="T1"/>
              </a:cxn>
              <a:cxn ang="T5">
                <a:pos x="T2" y="T3"/>
              </a:cxn>
            </a:cxnLst>
            <a:rect l="0" t="0" r="r" b="b"/>
            <a:pathLst>
              <a:path w="88" h="56">
                <a:moveTo>
                  <a:pt x="0" y="56"/>
                </a:moveTo>
                <a:lnTo>
                  <a:pt x="88"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57" name="Freeform 34"/>
          <p:cNvSpPr>
            <a:spLocks/>
          </p:cNvSpPr>
          <p:nvPr/>
        </p:nvSpPr>
        <p:spPr bwMode="auto">
          <a:xfrm>
            <a:off x="5791200" y="2438400"/>
            <a:ext cx="190500" cy="304800"/>
          </a:xfrm>
          <a:custGeom>
            <a:avLst/>
            <a:gdLst>
              <a:gd name="T0" fmla="*/ 0 w 120"/>
              <a:gd name="T1" fmla="*/ 483870000 h 192"/>
              <a:gd name="T2" fmla="*/ 262096250 w 120"/>
              <a:gd name="T3" fmla="*/ 322580000 h 192"/>
              <a:gd name="T4" fmla="*/ 302418750 w 120"/>
              <a:gd name="T5" fmla="*/ 141128750 h 192"/>
              <a:gd name="T6" fmla="*/ 161290000 w 120"/>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192">
                <a:moveTo>
                  <a:pt x="0" y="192"/>
                </a:moveTo>
                <a:lnTo>
                  <a:pt x="104" y="128"/>
                </a:lnTo>
                <a:lnTo>
                  <a:pt x="120" y="56"/>
                </a:lnTo>
                <a:lnTo>
                  <a:pt x="64"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58" name="Line 35"/>
          <p:cNvSpPr>
            <a:spLocks noChangeShapeType="1"/>
          </p:cNvSpPr>
          <p:nvPr/>
        </p:nvSpPr>
        <p:spPr bwMode="auto">
          <a:xfrm flipH="1" flipV="1">
            <a:off x="5486400" y="21336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59" name="Freeform 36"/>
          <p:cNvSpPr>
            <a:spLocks/>
          </p:cNvSpPr>
          <p:nvPr/>
        </p:nvSpPr>
        <p:spPr bwMode="auto">
          <a:xfrm>
            <a:off x="3581400" y="2171700"/>
            <a:ext cx="228600" cy="114300"/>
          </a:xfrm>
          <a:custGeom>
            <a:avLst/>
            <a:gdLst>
              <a:gd name="T0" fmla="*/ 362902500 w 144"/>
              <a:gd name="T1" fmla="*/ 181451250 h 72"/>
              <a:gd name="T2" fmla="*/ 0 w 144"/>
              <a:gd name="T3" fmla="*/ 0 h 72"/>
              <a:gd name="T4" fmla="*/ 0 60000 65536"/>
              <a:gd name="T5" fmla="*/ 0 60000 65536"/>
            </a:gdLst>
            <a:ahLst/>
            <a:cxnLst>
              <a:cxn ang="T4">
                <a:pos x="T0" y="T1"/>
              </a:cxn>
              <a:cxn ang="T5">
                <a:pos x="T2" y="T3"/>
              </a:cxn>
            </a:cxnLst>
            <a:rect l="0" t="0" r="r" b="b"/>
            <a:pathLst>
              <a:path w="144" h="72">
                <a:moveTo>
                  <a:pt x="144" y="72"/>
                </a:move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60" name="Oval 37"/>
          <p:cNvSpPr>
            <a:spLocks noChangeArrowheads="1"/>
          </p:cNvSpPr>
          <p:nvPr/>
        </p:nvSpPr>
        <p:spPr bwMode="auto">
          <a:xfrm>
            <a:off x="64008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1" name="Oval 38"/>
          <p:cNvSpPr>
            <a:spLocks noChangeArrowheads="1"/>
          </p:cNvSpPr>
          <p:nvPr/>
        </p:nvSpPr>
        <p:spPr bwMode="auto">
          <a:xfrm>
            <a:off x="66294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2" name="Oval 39"/>
          <p:cNvSpPr>
            <a:spLocks noChangeArrowheads="1"/>
          </p:cNvSpPr>
          <p:nvPr/>
        </p:nvSpPr>
        <p:spPr bwMode="auto">
          <a:xfrm>
            <a:off x="70866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3" name="Oval 40"/>
          <p:cNvSpPr>
            <a:spLocks noChangeArrowheads="1"/>
          </p:cNvSpPr>
          <p:nvPr/>
        </p:nvSpPr>
        <p:spPr bwMode="auto">
          <a:xfrm>
            <a:off x="7315200" y="26670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4" name="Rectangle 41"/>
          <p:cNvSpPr>
            <a:spLocks noChangeArrowheads="1"/>
          </p:cNvSpPr>
          <p:nvPr/>
        </p:nvSpPr>
        <p:spPr bwMode="auto">
          <a:xfrm>
            <a:off x="6858000" y="26670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5" name="Rectangle 42"/>
          <p:cNvSpPr>
            <a:spLocks noChangeArrowheads="1"/>
          </p:cNvSpPr>
          <p:nvPr/>
        </p:nvSpPr>
        <p:spPr bwMode="auto">
          <a:xfrm>
            <a:off x="6400800" y="17526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6" name="Text Box 43"/>
          <p:cNvSpPr txBox="1">
            <a:spLocks noChangeArrowheads="1"/>
          </p:cNvSpPr>
          <p:nvPr/>
        </p:nvSpPr>
        <p:spPr bwMode="auto">
          <a:xfrm>
            <a:off x="6248400" y="35052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Fan</a:t>
            </a:r>
            <a:r>
              <a:rPr lang="en-US" sz="1200" b="0">
                <a:latin typeface="Times New Roman" charset="0"/>
              </a:rPr>
              <a:t> Block</a:t>
            </a:r>
          </a:p>
        </p:txBody>
      </p:sp>
      <p:sp>
        <p:nvSpPr>
          <p:cNvPr id="77867" name="Oval 44"/>
          <p:cNvSpPr>
            <a:spLocks noChangeArrowheads="1"/>
          </p:cNvSpPr>
          <p:nvPr/>
        </p:nvSpPr>
        <p:spPr bwMode="auto">
          <a:xfrm>
            <a:off x="13716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8" name="Oval 45"/>
          <p:cNvSpPr>
            <a:spLocks noChangeArrowheads="1"/>
          </p:cNvSpPr>
          <p:nvPr/>
        </p:nvSpPr>
        <p:spPr bwMode="auto">
          <a:xfrm>
            <a:off x="16002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69" name="Oval 46"/>
          <p:cNvSpPr>
            <a:spLocks noChangeArrowheads="1"/>
          </p:cNvSpPr>
          <p:nvPr/>
        </p:nvSpPr>
        <p:spPr bwMode="auto">
          <a:xfrm>
            <a:off x="20574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0" name="Oval 47"/>
          <p:cNvSpPr>
            <a:spLocks noChangeArrowheads="1"/>
          </p:cNvSpPr>
          <p:nvPr/>
        </p:nvSpPr>
        <p:spPr bwMode="auto">
          <a:xfrm>
            <a:off x="22860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1" name="Rectangle 48"/>
          <p:cNvSpPr>
            <a:spLocks noChangeArrowheads="1"/>
          </p:cNvSpPr>
          <p:nvPr/>
        </p:nvSpPr>
        <p:spPr bwMode="auto">
          <a:xfrm>
            <a:off x="1828800" y="50292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2" name="Rectangle 49"/>
          <p:cNvSpPr>
            <a:spLocks noChangeArrowheads="1"/>
          </p:cNvSpPr>
          <p:nvPr/>
        </p:nvSpPr>
        <p:spPr bwMode="auto">
          <a:xfrm>
            <a:off x="1066800" y="41148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3" name="Oval 50"/>
          <p:cNvSpPr>
            <a:spLocks noChangeArrowheads="1"/>
          </p:cNvSpPr>
          <p:nvPr/>
        </p:nvSpPr>
        <p:spPr bwMode="auto">
          <a:xfrm>
            <a:off x="1143000" y="4724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4" name="Text Box 51"/>
          <p:cNvSpPr txBox="1">
            <a:spLocks noChangeArrowheads="1"/>
          </p:cNvSpPr>
          <p:nvPr/>
        </p:nvSpPr>
        <p:spPr bwMode="auto">
          <a:xfrm>
            <a:off x="914400" y="58674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a:latin typeface="Times New Roman" charset="0"/>
              </a:rPr>
              <a:t>  </a:t>
            </a:r>
            <a:r>
              <a:rPr lang="en-US" sz="1200" b="0" i="1">
                <a:latin typeface="Times New Roman" charset="0"/>
              </a:rPr>
              <a:t>Pull</a:t>
            </a:r>
            <a:r>
              <a:rPr lang="en-US" sz="1200" b="0">
                <a:latin typeface="Times New Roman" charset="0"/>
              </a:rPr>
              <a:t> Block</a:t>
            </a:r>
          </a:p>
        </p:txBody>
      </p:sp>
      <p:sp>
        <p:nvSpPr>
          <p:cNvPr id="77875" name="Freeform 52"/>
          <p:cNvSpPr>
            <a:spLocks/>
          </p:cNvSpPr>
          <p:nvPr/>
        </p:nvSpPr>
        <p:spPr bwMode="auto">
          <a:xfrm>
            <a:off x="5829300" y="2362200"/>
            <a:ext cx="114300" cy="139700"/>
          </a:xfrm>
          <a:custGeom>
            <a:avLst/>
            <a:gdLst>
              <a:gd name="T0" fmla="*/ 0 w 72"/>
              <a:gd name="T1" fmla="*/ 221773750 h 88"/>
              <a:gd name="T2" fmla="*/ 181451250 w 72"/>
              <a:gd name="T3" fmla="*/ 0 h 88"/>
              <a:gd name="T4" fmla="*/ 0 60000 65536"/>
              <a:gd name="T5" fmla="*/ 0 60000 65536"/>
            </a:gdLst>
            <a:ahLst/>
            <a:cxnLst>
              <a:cxn ang="T4">
                <a:pos x="T0" y="T1"/>
              </a:cxn>
              <a:cxn ang="T5">
                <a:pos x="T2" y="T3"/>
              </a:cxn>
            </a:cxnLst>
            <a:rect l="0" t="0" r="r" b="b"/>
            <a:pathLst>
              <a:path w="72" h="88">
                <a:moveTo>
                  <a:pt x="0" y="88"/>
                </a:moveTo>
                <a:lnTo>
                  <a:pt x="72"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76" name="Oval 53"/>
          <p:cNvSpPr>
            <a:spLocks noChangeArrowheads="1"/>
          </p:cNvSpPr>
          <p:nvPr/>
        </p:nvSpPr>
        <p:spPr bwMode="auto">
          <a:xfrm>
            <a:off x="5181600" y="31242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7" name="Oval 54"/>
          <p:cNvSpPr>
            <a:spLocks noChangeArrowheads="1"/>
          </p:cNvSpPr>
          <p:nvPr/>
        </p:nvSpPr>
        <p:spPr bwMode="auto">
          <a:xfrm>
            <a:off x="6858000" y="31242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8" name="Oval 55"/>
          <p:cNvSpPr>
            <a:spLocks noChangeArrowheads="1"/>
          </p:cNvSpPr>
          <p:nvPr/>
        </p:nvSpPr>
        <p:spPr bwMode="auto">
          <a:xfrm>
            <a:off x="1828800" y="54864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79" name="Freeform 56"/>
          <p:cNvSpPr>
            <a:spLocks/>
          </p:cNvSpPr>
          <p:nvPr/>
        </p:nvSpPr>
        <p:spPr bwMode="auto">
          <a:xfrm>
            <a:off x="5257800" y="2781300"/>
            <a:ext cx="723900" cy="419100"/>
          </a:xfrm>
          <a:custGeom>
            <a:avLst/>
            <a:gdLst>
              <a:gd name="T0" fmla="*/ 0 w 456"/>
              <a:gd name="T1" fmla="*/ 562964135 h 312"/>
              <a:gd name="T2" fmla="*/ 987901250 w 456"/>
              <a:gd name="T3" fmla="*/ 548529363 h 312"/>
              <a:gd name="T4" fmla="*/ 1149191250 w 456"/>
              <a:gd name="T5" fmla="*/ 0 h 312"/>
              <a:gd name="T6" fmla="*/ 0 60000 65536"/>
              <a:gd name="T7" fmla="*/ 0 60000 65536"/>
              <a:gd name="T8" fmla="*/ 0 60000 65536"/>
            </a:gdLst>
            <a:ahLst/>
            <a:cxnLst>
              <a:cxn ang="T6">
                <a:pos x="T0" y="T1"/>
              </a:cxn>
              <a:cxn ang="T7">
                <a:pos x="T2" y="T3"/>
              </a:cxn>
              <a:cxn ang="T8">
                <a:pos x="T4" y="T5"/>
              </a:cxn>
            </a:cxnLst>
            <a:rect l="0" t="0" r="r" b="b"/>
            <a:pathLst>
              <a:path w="456" h="312">
                <a:moveTo>
                  <a:pt x="0" y="312"/>
                </a:moveTo>
                <a:lnTo>
                  <a:pt x="392" y="304"/>
                </a:lnTo>
                <a:lnTo>
                  <a:pt x="456"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0" name="Freeform 57"/>
          <p:cNvSpPr>
            <a:spLocks/>
          </p:cNvSpPr>
          <p:nvPr/>
        </p:nvSpPr>
        <p:spPr bwMode="auto">
          <a:xfrm>
            <a:off x="3581400" y="2451100"/>
            <a:ext cx="647700" cy="762000"/>
          </a:xfrm>
          <a:custGeom>
            <a:avLst/>
            <a:gdLst>
              <a:gd name="T0" fmla="*/ 0 w 408"/>
              <a:gd name="T1" fmla="*/ 1209675000 h 480"/>
              <a:gd name="T2" fmla="*/ 907256250 w 408"/>
              <a:gd name="T3" fmla="*/ 967740000 h 480"/>
              <a:gd name="T4" fmla="*/ 1028223750 w 408"/>
              <a:gd name="T5" fmla="*/ 0 h 480"/>
              <a:gd name="T6" fmla="*/ 0 60000 65536"/>
              <a:gd name="T7" fmla="*/ 0 60000 65536"/>
              <a:gd name="T8" fmla="*/ 0 60000 65536"/>
            </a:gdLst>
            <a:ahLst/>
            <a:cxnLst>
              <a:cxn ang="T6">
                <a:pos x="T0" y="T1"/>
              </a:cxn>
              <a:cxn ang="T7">
                <a:pos x="T2" y="T3"/>
              </a:cxn>
              <a:cxn ang="T8">
                <a:pos x="T4" y="T5"/>
              </a:cxn>
            </a:cxnLst>
            <a:rect l="0" t="0" r="r" b="b"/>
            <a:pathLst>
              <a:path w="408" h="480">
                <a:moveTo>
                  <a:pt x="0" y="480"/>
                </a:moveTo>
                <a:lnTo>
                  <a:pt x="360" y="384"/>
                </a:lnTo>
                <a:lnTo>
                  <a:pt x="40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1" name="Line 58"/>
          <p:cNvSpPr>
            <a:spLocks noChangeShapeType="1"/>
          </p:cNvSpPr>
          <p:nvPr/>
        </p:nvSpPr>
        <p:spPr bwMode="auto">
          <a:xfrm flipV="1">
            <a:off x="1828800" y="28956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2" name="Oval 59"/>
          <p:cNvSpPr>
            <a:spLocks noChangeArrowheads="1"/>
          </p:cNvSpPr>
          <p:nvPr/>
        </p:nvSpPr>
        <p:spPr bwMode="auto">
          <a:xfrm>
            <a:off x="7543800" y="2362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83" name="Line 60"/>
          <p:cNvSpPr>
            <a:spLocks noChangeShapeType="1"/>
          </p:cNvSpPr>
          <p:nvPr/>
        </p:nvSpPr>
        <p:spPr bwMode="auto">
          <a:xfrm>
            <a:off x="7467600" y="2438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4" name="Freeform 61"/>
          <p:cNvSpPr>
            <a:spLocks/>
          </p:cNvSpPr>
          <p:nvPr/>
        </p:nvSpPr>
        <p:spPr bwMode="auto">
          <a:xfrm>
            <a:off x="7010400" y="2209800"/>
            <a:ext cx="533400" cy="990600"/>
          </a:xfrm>
          <a:custGeom>
            <a:avLst/>
            <a:gdLst>
              <a:gd name="T0" fmla="*/ 0 w 336"/>
              <a:gd name="T1" fmla="*/ 1572577500 h 624"/>
              <a:gd name="T2" fmla="*/ 504031250 w 336"/>
              <a:gd name="T3" fmla="*/ 1209675000 h 624"/>
              <a:gd name="T4" fmla="*/ 846772500 w 336"/>
              <a:gd name="T5" fmla="*/ 0 h 624"/>
              <a:gd name="T6" fmla="*/ 0 60000 65536"/>
              <a:gd name="T7" fmla="*/ 0 60000 65536"/>
              <a:gd name="T8" fmla="*/ 0 60000 65536"/>
            </a:gdLst>
            <a:ahLst/>
            <a:cxnLst>
              <a:cxn ang="T6">
                <a:pos x="T0" y="T1"/>
              </a:cxn>
              <a:cxn ang="T7">
                <a:pos x="T2" y="T3"/>
              </a:cxn>
              <a:cxn ang="T8">
                <a:pos x="T4" y="T5"/>
              </a:cxn>
            </a:cxnLst>
            <a:rect l="0" t="0" r="r" b="b"/>
            <a:pathLst>
              <a:path w="336" h="624">
                <a:moveTo>
                  <a:pt x="0" y="624"/>
                </a:moveTo>
                <a:lnTo>
                  <a:pt x="200" y="480"/>
                </a:lnTo>
                <a:lnTo>
                  <a:pt x="336"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5" name="Line 62"/>
          <p:cNvSpPr>
            <a:spLocks noChangeShapeType="1"/>
          </p:cNvSpPr>
          <p:nvPr/>
        </p:nvSpPr>
        <p:spPr bwMode="auto">
          <a:xfrm flipV="1">
            <a:off x="1143000" y="49530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6" name="Line 63"/>
          <p:cNvSpPr>
            <a:spLocks noChangeShapeType="1"/>
          </p:cNvSpPr>
          <p:nvPr/>
        </p:nvSpPr>
        <p:spPr bwMode="auto">
          <a:xfrm>
            <a:off x="1143000" y="4953000"/>
            <a:ext cx="1524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7" name="Line 66"/>
          <p:cNvSpPr>
            <a:spLocks noChangeShapeType="1"/>
          </p:cNvSpPr>
          <p:nvPr/>
        </p:nvSpPr>
        <p:spPr bwMode="auto">
          <a:xfrm flipV="1">
            <a:off x="12192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8" name="Line 67"/>
          <p:cNvSpPr>
            <a:spLocks noChangeShapeType="1"/>
          </p:cNvSpPr>
          <p:nvPr/>
        </p:nvSpPr>
        <p:spPr bwMode="auto">
          <a:xfrm flipH="1" flipV="1">
            <a:off x="1143000" y="5486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89" name="Line 68"/>
          <p:cNvSpPr>
            <a:spLocks noChangeShapeType="1"/>
          </p:cNvSpPr>
          <p:nvPr/>
        </p:nvSpPr>
        <p:spPr bwMode="auto">
          <a:xfrm flipV="1">
            <a:off x="7467600" y="25146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890" name="Oval 69"/>
          <p:cNvSpPr>
            <a:spLocks noChangeArrowheads="1"/>
          </p:cNvSpPr>
          <p:nvPr/>
        </p:nvSpPr>
        <p:spPr bwMode="auto">
          <a:xfrm>
            <a:off x="29718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1" name="Oval 70"/>
          <p:cNvSpPr>
            <a:spLocks noChangeArrowheads="1"/>
          </p:cNvSpPr>
          <p:nvPr/>
        </p:nvSpPr>
        <p:spPr bwMode="auto">
          <a:xfrm>
            <a:off x="32004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2" name="Oval 71"/>
          <p:cNvSpPr>
            <a:spLocks noChangeArrowheads="1"/>
          </p:cNvSpPr>
          <p:nvPr/>
        </p:nvSpPr>
        <p:spPr bwMode="auto">
          <a:xfrm>
            <a:off x="36576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3" name="Oval 72"/>
          <p:cNvSpPr>
            <a:spLocks noChangeArrowheads="1"/>
          </p:cNvSpPr>
          <p:nvPr/>
        </p:nvSpPr>
        <p:spPr bwMode="auto">
          <a:xfrm>
            <a:off x="38862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4" name="Rectangle 73"/>
          <p:cNvSpPr>
            <a:spLocks noChangeArrowheads="1"/>
          </p:cNvSpPr>
          <p:nvPr/>
        </p:nvSpPr>
        <p:spPr bwMode="auto">
          <a:xfrm>
            <a:off x="3429000" y="50292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5" name="Rectangle 74"/>
          <p:cNvSpPr>
            <a:spLocks noChangeArrowheads="1"/>
          </p:cNvSpPr>
          <p:nvPr/>
        </p:nvSpPr>
        <p:spPr bwMode="auto">
          <a:xfrm>
            <a:off x="2895600" y="41148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6" name="Oval 75"/>
          <p:cNvSpPr>
            <a:spLocks noChangeArrowheads="1"/>
          </p:cNvSpPr>
          <p:nvPr/>
        </p:nvSpPr>
        <p:spPr bwMode="auto">
          <a:xfrm>
            <a:off x="41148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7" name="Text Box 76"/>
          <p:cNvSpPr txBox="1">
            <a:spLocks noChangeArrowheads="1"/>
          </p:cNvSpPr>
          <p:nvPr/>
        </p:nvSpPr>
        <p:spPr bwMode="auto">
          <a:xfrm>
            <a:off x="2819400" y="58674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Kick Out</a:t>
            </a:r>
            <a:r>
              <a:rPr lang="en-US" sz="1200" b="0">
                <a:latin typeface="Times New Roman" charset="0"/>
              </a:rPr>
              <a:t> Block</a:t>
            </a:r>
            <a:endParaRPr lang="en-US" sz="1200" b="0" i="1">
              <a:latin typeface="Times New Roman" charset="0"/>
            </a:endParaRPr>
          </a:p>
        </p:txBody>
      </p:sp>
      <p:sp>
        <p:nvSpPr>
          <p:cNvPr id="77898" name="Oval 77"/>
          <p:cNvSpPr>
            <a:spLocks noChangeArrowheads="1"/>
          </p:cNvSpPr>
          <p:nvPr/>
        </p:nvSpPr>
        <p:spPr bwMode="auto">
          <a:xfrm>
            <a:off x="3429000" y="54864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899" name="Line 78"/>
          <p:cNvSpPr>
            <a:spLocks noChangeShapeType="1"/>
          </p:cNvSpPr>
          <p:nvPr/>
        </p:nvSpPr>
        <p:spPr bwMode="auto">
          <a:xfrm flipV="1">
            <a:off x="3581400" y="4724400"/>
            <a:ext cx="381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00" name="Line 80"/>
          <p:cNvSpPr>
            <a:spLocks noChangeShapeType="1"/>
          </p:cNvSpPr>
          <p:nvPr/>
        </p:nvSpPr>
        <p:spPr bwMode="auto">
          <a:xfrm flipV="1">
            <a:off x="4191000" y="5181600"/>
            <a:ext cx="1588"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01" name="Oval 81"/>
          <p:cNvSpPr>
            <a:spLocks noChangeArrowheads="1"/>
          </p:cNvSpPr>
          <p:nvPr/>
        </p:nvSpPr>
        <p:spPr bwMode="auto">
          <a:xfrm>
            <a:off x="49530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2" name="Oval 82"/>
          <p:cNvSpPr>
            <a:spLocks noChangeArrowheads="1"/>
          </p:cNvSpPr>
          <p:nvPr/>
        </p:nvSpPr>
        <p:spPr bwMode="auto">
          <a:xfrm>
            <a:off x="51816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3" name="Oval 83"/>
          <p:cNvSpPr>
            <a:spLocks noChangeArrowheads="1"/>
          </p:cNvSpPr>
          <p:nvPr/>
        </p:nvSpPr>
        <p:spPr bwMode="auto">
          <a:xfrm>
            <a:off x="56388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4" name="Oval 84"/>
          <p:cNvSpPr>
            <a:spLocks noChangeArrowheads="1"/>
          </p:cNvSpPr>
          <p:nvPr/>
        </p:nvSpPr>
        <p:spPr bwMode="auto">
          <a:xfrm>
            <a:off x="58674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5" name="Rectangle 85"/>
          <p:cNvSpPr>
            <a:spLocks noChangeArrowheads="1"/>
          </p:cNvSpPr>
          <p:nvPr/>
        </p:nvSpPr>
        <p:spPr bwMode="auto">
          <a:xfrm>
            <a:off x="5410200" y="50292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6" name="Rectangle 86"/>
          <p:cNvSpPr>
            <a:spLocks noChangeArrowheads="1"/>
          </p:cNvSpPr>
          <p:nvPr/>
        </p:nvSpPr>
        <p:spPr bwMode="auto">
          <a:xfrm>
            <a:off x="4648200" y="41148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7" name="Text Box 87"/>
          <p:cNvSpPr txBox="1">
            <a:spLocks noChangeArrowheads="1"/>
          </p:cNvSpPr>
          <p:nvPr/>
        </p:nvSpPr>
        <p:spPr bwMode="auto">
          <a:xfrm>
            <a:off x="4572000" y="5867400"/>
            <a:ext cx="16764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Trap</a:t>
            </a:r>
            <a:r>
              <a:rPr lang="en-US" sz="1200" b="0">
                <a:latin typeface="Times New Roman" charset="0"/>
              </a:rPr>
              <a:t> Block</a:t>
            </a:r>
            <a:endParaRPr lang="en-US" sz="1200" b="0" i="1">
              <a:latin typeface="Times New Roman" charset="0"/>
            </a:endParaRPr>
          </a:p>
        </p:txBody>
      </p:sp>
      <p:sp>
        <p:nvSpPr>
          <p:cNvPr id="77908" name="Oval 88"/>
          <p:cNvSpPr>
            <a:spLocks noChangeArrowheads="1"/>
          </p:cNvSpPr>
          <p:nvPr/>
        </p:nvSpPr>
        <p:spPr bwMode="auto">
          <a:xfrm>
            <a:off x="5410200" y="54864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09" name="Oval 89"/>
          <p:cNvSpPr>
            <a:spLocks noChangeArrowheads="1"/>
          </p:cNvSpPr>
          <p:nvPr/>
        </p:nvSpPr>
        <p:spPr bwMode="auto">
          <a:xfrm>
            <a:off x="57150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0" name="Freeform 90"/>
          <p:cNvSpPr>
            <a:spLocks/>
          </p:cNvSpPr>
          <p:nvPr/>
        </p:nvSpPr>
        <p:spPr bwMode="auto">
          <a:xfrm>
            <a:off x="5257800" y="5181600"/>
            <a:ext cx="368300" cy="88900"/>
          </a:xfrm>
          <a:custGeom>
            <a:avLst/>
            <a:gdLst>
              <a:gd name="T0" fmla="*/ 0 w 232"/>
              <a:gd name="T1" fmla="*/ 0 h 56"/>
              <a:gd name="T2" fmla="*/ 40322500 w 232"/>
              <a:gd name="T3" fmla="*/ 141128750 h 56"/>
              <a:gd name="T4" fmla="*/ 584676250 w 232"/>
              <a:gd name="T5" fmla="*/ 100806250 h 56"/>
              <a:gd name="T6" fmla="*/ 0 60000 65536"/>
              <a:gd name="T7" fmla="*/ 0 60000 65536"/>
              <a:gd name="T8" fmla="*/ 0 60000 65536"/>
            </a:gdLst>
            <a:ahLst/>
            <a:cxnLst>
              <a:cxn ang="T6">
                <a:pos x="T0" y="T1"/>
              </a:cxn>
              <a:cxn ang="T7">
                <a:pos x="T2" y="T3"/>
              </a:cxn>
              <a:cxn ang="T8">
                <a:pos x="T4" y="T5"/>
              </a:cxn>
            </a:cxnLst>
            <a:rect l="0" t="0" r="r" b="b"/>
            <a:pathLst>
              <a:path w="232" h="56">
                <a:moveTo>
                  <a:pt x="0" y="0"/>
                </a:moveTo>
                <a:lnTo>
                  <a:pt x="16" y="56"/>
                </a:lnTo>
                <a:lnTo>
                  <a:pt x="232" y="4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11" name="Line 91"/>
          <p:cNvSpPr>
            <a:spLocks noChangeShapeType="1"/>
          </p:cNvSpPr>
          <p:nvPr/>
        </p:nvSpPr>
        <p:spPr bwMode="auto">
          <a:xfrm>
            <a:off x="5638800" y="5181600"/>
            <a:ext cx="1588"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12" name="Line 92"/>
          <p:cNvSpPr>
            <a:spLocks noChangeShapeType="1"/>
          </p:cNvSpPr>
          <p:nvPr/>
        </p:nvSpPr>
        <p:spPr bwMode="auto">
          <a:xfrm>
            <a:off x="5791200" y="4953000"/>
            <a:ext cx="1588"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13" name="Oval 93"/>
          <p:cNvSpPr>
            <a:spLocks noChangeArrowheads="1"/>
          </p:cNvSpPr>
          <p:nvPr/>
        </p:nvSpPr>
        <p:spPr bwMode="auto">
          <a:xfrm>
            <a:off x="67056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4" name="Oval 94"/>
          <p:cNvSpPr>
            <a:spLocks noChangeArrowheads="1"/>
          </p:cNvSpPr>
          <p:nvPr/>
        </p:nvSpPr>
        <p:spPr bwMode="auto">
          <a:xfrm>
            <a:off x="69342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5" name="Oval 95"/>
          <p:cNvSpPr>
            <a:spLocks noChangeArrowheads="1"/>
          </p:cNvSpPr>
          <p:nvPr/>
        </p:nvSpPr>
        <p:spPr bwMode="auto">
          <a:xfrm>
            <a:off x="73914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6" name="Oval 96"/>
          <p:cNvSpPr>
            <a:spLocks noChangeArrowheads="1"/>
          </p:cNvSpPr>
          <p:nvPr/>
        </p:nvSpPr>
        <p:spPr bwMode="auto">
          <a:xfrm>
            <a:off x="7620000" y="5029200"/>
            <a:ext cx="147638" cy="14763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7" name="Rectangle 97"/>
          <p:cNvSpPr>
            <a:spLocks noChangeArrowheads="1"/>
          </p:cNvSpPr>
          <p:nvPr/>
        </p:nvSpPr>
        <p:spPr bwMode="auto">
          <a:xfrm>
            <a:off x="7162800" y="5029200"/>
            <a:ext cx="147638" cy="1476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8" name="Rectangle 98"/>
          <p:cNvSpPr>
            <a:spLocks noChangeArrowheads="1"/>
          </p:cNvSpPr>
          <p:nvPr/>
        </p:nvSpPr>
        <p:spPr bwMode="auto">
          <a:xfrm>
            <a:off x="6400800" y="4114800"/>
            <a:ext cx="1447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19" name="Text Box 99"/>
          <p:cNvSpPr txBox="1">
            <a:spLocks noChangeArrowheads="1"/>
          </p:cNvSpPr>
          <p:nvPr/>
        </p:nvSpPr>
        <p:spPr bwMode="auto">
          <a:xfrm>
            <a:off x="6172200" y="5867400"/>
            <a:ext cx="1905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i="1">
                <a:latin typeface="Times New Roman" charset="0"/>
              </a:rPr>
              <a:t>Chip/Combo </a:t>
            </a:r>
            <a:r>
              <a:rPr lang="en-US" sz="1200" b="0">
                <a:latin typeface="Times New Roman" charset="0"/>
              </a:rPr>
              <a:t>Block </a:t>
            </a:r>
          </a:p>
        </p:txBody>
      </p:sp>
      <p:sp>
        <p:nvSpPr>
          <p:cNvPr id="77920" name="Oval 100"/>
          <p:cNvSpPr>
            <a:spLocks noChangeArrowheads="1"/>
          </p:cNvSpPr>
          <p:nvPr/>
        </p:nvSpPr>
        <p:spPr bwMode="auto">
          <a:xfrm>
            <a:off x="7162800" y="5486400"/>
            <a:ext cx="147638" cy="1476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21" name="Oval 101"/>
          <p:cNvSpPr>
            <a:spLocks noChangeArrowheads="1"/>
          </p:cNvSpPr>
          <p:nvPr/>
        </p:nvSpPr>
        <p:spPr bwMode="auto">
          <a:xfrm>
            <a:off x="7010400" y="4419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22" name="Oval 102"/>
          <p:cNvSpPr>
            <a:spLocks noChangeArrowheads="1"/>
          </p:cNvSpPr>
          <p:nvPr/>
        </p:nvSpPr>
        <p:spPr bwMode="auto">
          <a:xfrm>
            <a:off x="7391400" y="4724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7923" name="Line 103"/>
          <p:cNvSpPr>
            <a:spLocks noChangeShapeType="1"/>
          </p:cNvSpPr>
          <p:nvPr/>
        </p:nvSpPr>
        <p:spPr bwMode="auto">
          <a:xfrm>
            <a:off x="7162800" y="4495800"/>
            <a:ext cx="152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24" name="Freeform 104"/>
          <p:cNvSpPr>
            <a:spLocks/>
          </p:cNvSpPr>
          <p:nvPr/>
        </p:nvSpPr>
        <p:spPr bwMode="auto">
          <a:xfrm>
            <a:off x="7391400" y="4483100"/>
            <a:ext cx="304800" cy="546100"/>
          </a:xfrm>
          <a:custGeom>
            <a:avLst/>
            <a:gdLst>
              <a:gd name="T0" fmla="*/ 483870000 w 192"/>
              <a:gd name="T1" fmla="*/ 866933750 h 344"/>
              <a:gd name="T2" fmla="*/ 423386250 w 192"/>
              <a:gd name="T3" fmla="*/ 544353750 h 344"/>
              <a:gd name="T4" fmla="*/ 322580000 w 192"/>
              <a:gd name="T5" fmla="*/ 423386250 h 344"/>
              <a:gd name="T6" fmla="*/ 423386250 w 192"/>
              <a:gd name="T7" fmla="*/ 322580000 h 344"/>
              <a:gd name="T8" fmla="*/ 403225000 w 192"/>
              <a:gd name="T9" fmla="*/ 0 h 344"/>
              <a:gd name="T10" fmla="*/ 0 w 192"/>
              <a:gd name="T11" fmla="*/ 20161250 h 3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344">
                <a:moveTo>
                  <a:pt x="192" y="344"/>
                </a:moveTo>
                <a:lnTo>
                  <a:pt x="168" y="216"/>
                </a:lnTo>
                <a:lnTo>
                  <a:pt x="128" y="168"/>
                </a:lnTo>
                <a:lnTo>
                  <a:pt x="168" y="128"/>
                </a:lnTo>
                <a:lnTo>
                  <a:pt x="160" y="0"/>
                </a:lnTo>
                <a:lnTo>
                  <a:pt x="0" y="8"/>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25" name="Line 105"/>
          <p:cNvSpPr>
            <a:spLocks noChangeShapeType="1"/>
          </p:cNvSpPr>
          <p:nvPr/>
        </p:nvSpPr>
        <p:spPr bwMode="auto">
          <a:xfrm>
            <a:off x="7391400" y="4419600"/>
            <a:ext cx="1588"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26" name="Freeform 106"/>
          <p:cNvSpPr>
            <a:spLocks/>
          </p:cNvSpPr>
          <p:nvPr/>
        </p:nvSpPr>
        <p:spPr bwMode="auto">
          <a:xfrm>
            <a:off x="7581900" y="4660900"/>
            <a:ext cx="1588" cy="165100"/>
          </a:xfrm>
          <a:custGeom>
            <a:avLst/>
            <a:gdLst>
              <a:gd name="T0" fmla="*/ 0 w 1"/>
              <a:gd name="T1" fmla="*/ 0 h 104"/>
              <a:gd name="T2" fmla="*/ 0 w 1"/>
              <a:gd name="T3" fmla="*/ 262096250 h 104"/>
              <a:gd name="T4" fmla="*/ 0 60000 65536"/>
              <a:gd name="T5" fmla="*/ 0 60000 65536"/>
            </a:gdLst>
            <a:ahLst/>
            <a:cxnLst>
              <a:cxn ang="T4">
                <a:pos x="T0" y="T1"/>
              </a:cxn>
              <a:cxn ang="T5">
                <a:pos x="T2" y="T3"/>
              </a:cxn>
            </a:cxnLst>
            <a:rect l="0" t="0" r="r" b="b"/>
            <a:pathLst>
              <a:path w="1" h="104">
                <a:moveTo>
                  <a:pt x="0" y="0"/>
                </a:moveTo>
                <a:lnTo>
                  <a:pt x="0" y="104"/>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27" name="Line 107"/>
          <p:cNvSpPr>
            <a:spLocks noChangeShapeType="1"/>
          </p:cNvSpPr>
          <p:nvPr/>
        </p:nvSpPr>
        <p:spPr bwMode="auto">
          <a:xfrm flipV="1">
            <a:off x="5486400" y="4419600"/>
            <a:ext cx="1588"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28" name="Line 108"/>
          <p:cNvSpPr>
            <a:spLocks noChangeShapeType="1"/>
          </p:cNvSpPr>
          <p:nvPr/>
        </p:nvSpPr>
        <p:spPr bwMode="auto">
          <a:xfrm flipV="1">
            <a:off x="7239000" y="53340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4493" name="Rectangle 109"/>
          <p:cNvSpPr>
            <a:spLocks noChangeArrowheads="1"/>
          </p:cNvSpPr>
          <p:nvPr/>
        </p:nvSpPr>
        <p:spPr bwMode="auto">
          <a:xfrm>
            <a:off x="1143000" y="457200"/>
            <a:ext cx="675640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BLOCKING TERMINOLOGY</a:t>
            </a:r>
          </a:p>
        </p:txBody>
      </p:sp>
      <p:sp>
        <p:nvSpPr>
          <p:cNvPr id="77930" name="Freeform 110"/>
          <p:cNvSpPr>
            <a:spLocks/>
          </p:cNvSpPr>
          <p:nvPr/>
        </p:nvSpPr>
        <p:spPr bwMode="auto">
          <a:xfrm>
            <a:off x="3733800" y="5181600"/>
            <a:ext cx="457200" cy="76200"/>
          </a:xfrm>
          <a:custGeom>
            <a:avLst/>
            <a:gdLst>
              <a:gd name="T0" fmla="*/ 0 w 232"/>
              <a:gd name="T1" fmla="*/ 0 h 56"/>
              <a:gd name="T2" fmla="*/ 62137816 w 232"/>
              <a:gd name="T3" fmla="*/ 103686429 h 56"/>
              <a:gd name="T4" fmla="*/ 900999310 w 232"/>
              <a:gd name="T5" fmla="*/ 74062318 h 56"/>
              <a:gd name="T6" fmla="*/ 0 60000 65536"/>
              <a:gd name="T7" fmla="*/ 0 60000 65536"/>
              <a:gd name="T8" fmla="*/ 0 60000 65536"/>
            </a:gdLst>
            <a:ahLst/>
            <a:cxnLst>
              <a:cxn ang="T6">
                <a:pos x="T0" y="T1"/>
              </a:cxn>
              <a:cxn ang="T7">
                <a:pos x="T2" y="T3"/>
              </a:cxn>
              <a:cxn ang="T8">
                <a:pos x="T4" y="T5"/>
              </a:cxn>
            </a:cxnLst>
            <a:rect l="0" t="0" r="r" b="b"/>
            <a:pathLst>
              <a:path w="232" h="56">
                <a:moveTo>
                  <a:pt x="0" y="0"/>
                </a:moveTo>
                <a:lnTo>
                  <a:pt x="16" y="56"/>
                </a:lnTo>
                <a:lnTo>
                  <a:pt x="232" y="4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31" name="Line 111"/>
          <p:cNvSpPr>
            <a:spLocks noChangeShapeType="1"/>
          </p:cNvSpPr>
          <p:nvPr/>
        </p:nvSpPr>
        <p:spPr bwMode="auto">
          <a:xfrm>
            <a:off x="4191000" y="49530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32" name="Line 112"/>
          <p:cNvSpPr>
            <a:spLocks noChangeShapeType="1"/>
          </p:cNvSpPr>
          <p:nvPr/>
        </p:nvSpPr>
        <p:spPr bwMode="auto">
          <a:xfrm flipV="1">
            <a:off x="7696200" y="2209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33" name="Freeform 113"/>
          <p:cNvSpPr>
            <a:spLocks/>
          </p:cNvSpPr>
          <p:nvPr/>
        </p:nvSpPr>
        <p:spPr bwMode="auto">
          <a:xfrm flipH="1">
            <a:off x="1143000" y="5181600"/>
            <a:ext cx="533400" cy="228600"/>
          </a:xfrm>
          <a:custGeom>
            <a:avLst/>
            <a:gdLst>
              <a:gd name="T0" fmla="*/ 0 w 232"/>
              <a:gd name="T1" fmla="*/ 0 h 56"/>
              <a:gd name="T2" fmla="*/ 84576088 w 232"/>
              <a:gd name="T3" fmla="*/ 933177857 h 56"/>
              <a:gd name="T4" fmla="*/ 1226360172 w 232"/>
              <a:gd name="T5" fmla="*/ 666556779 h 56"/>
              <a:gd name="T6" fmla="*/ 0 60000 65536"/>
              <a:gd name="T7" fmla="*/ 0 60000 65536"/>
              <a:gd name="T8" fmla="*/ 0 60000 65536"/>
            </a:gdLst>
            <a:ahLst/>
            <a:cxnLst>
              <a:cxn ang="T6">
                <a:pos x="T0" y="T1"/>
              </a:cxn>
              <a:cxn ang="T7">
                <a:pos x="T2" y="T3"/>
              </a:cxn>
              <a:cxn ang="T8">
                <a:pos x="T4" y="T5"/>
              </a:cxn>
            </a:cxnLst>
            <a:rect l="0" t="0" r="r" b="b"/>
            <a:pathLst>
              <a:path w="232" h="56">
                <a:moveTo>
                  <a:pt x="0" y="0"/>
                </a:moveTo>
                <a:lnTo>
                  <a:pt x="16" y="56"/>
                </a:lnTo>
                <a:lnTo>
                  <a:pt x="232" y="4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34" name="Freeform 114"/>
          <p:cNvSpPr>
            <a:spLocks/>
          </p:cNvSpPr>
          <p:nvPr/>
        </p:nvSpPr>
        <p:spPr bwMode="auto">
          <a:xfrm>
            <a:off x="7467600" y="4953000"/>
            <a:ext cx="77788" cy="76200"/>
          </a:xfrm>
          <a:custGeom>
            <a:avLst/>
            <a:gdLst>
              <a:gd name="T0" fmla="*/ 0 w 1"/>
              <a:gd name="T1" fmla="*/ 60483750 h 96"/>
              <a:gd name="T2" fmla="*/ 0 w 1"/>
              <a:gd name="T3" fmla="*/ 0 h 96"/>
              <a:gd name="T4" fmla="*/ 0 60000 65536"/>
              <a:gd name="T5" fmla="*/ 0 60000 65536"/>
            </a:gdLst>
            <a:ahLst/>
            <a:cxnLst>
              <a:cxn ang="T4">
                <a:pos x="T0" y="T1"/>
              </a:cxn>
              <a:cxn ang="T5">
                <a:pos x="T2" y="T3"/>
              </a:cxn>
            </a:cxnLst>
            <a:rect l="0" t="0" r="r" b="b"/>
            <a:pathLst>
              <a:path w="1" h="96">
                <a:moveTo>
                  <a:pt x="0" y="96"/>
                </a:moveTo>
                <a:lnTo>
                  <a:pt x="0"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935" name="Line 115"/>
          <p:cNvSpPr>
            <a:spLocks noChangeShapeType="1"/>
          </p:cNvSpPr>
          <p:nvPr/>
        </p:nvSpPr>
        <p:spPr bwMode="auto">
          <a:xfrm>
            <a:off x="7391400" y="4953000"/>
            <a:ext cx="1524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883140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t>
            </a:r>
            <a:r>
              <a:rPr lang="en-US" dirty="0" err="1" smtClean="0"/>
              <a:t>Con’t</a:t>
            </a:r>
            <a:endParaRPr lang="en-US" dirty="0"/>
          </a:p>
        </p:txBody>
      </p:sp>
      <p:sp>
        <p:nvSpPr>
          <p:cNvPr id="3" name="Content Placeholder 2"/>
          <p:cNvSpPr>
            <a:spLocks noGrp="1"/>
          </p:cNvSpPr>
          <p:nvPr>
            <p:ph idx="1"/>
          </p:nvPr>
        </p:nvSpPr>
        <p:spPr/>
        <p:txBody>
          <a:bodyPr/>
          <a:lstStyle/>
          <a:p>
            <a:pPr lvl="0"/>
            <a:r>
              <a:rPr lang="en-US" dirty="0"/>
              <a:t>The pod is the style of play named with </a:t>
            </a:r>
            <a:r>
              <a:rPr lang="en-US" dirty="0" smtClean="0"/>
              <a:t>4 </a:t>
            </a:r>
            <a:r>
              <a:rPr lang="en-US" dirty="0"/>
              <a:t>similar names: We </a:t>
            </a:r>
            <a:r>
              <a:rPr lang="en-US" dirty="0" smtClean="0"/>
              <a:t>use </a:t>
            </a:r>
            <a:r>
              <a:rPr lang="en-US" dirty="0"/>
              <a:t>NFL </a:t>
            </a:r>
            <a:r>
              <a:rPr lang="en-US" dirty="0" smtClean="0"/>
              <a:t>and NCAA teams</a:t>
            </a:r>
            <a:r>
              <a:rPr lang="en-US" dirty="0"/>
              <a:t>. Example: Oakland and Raiders for outside runs or </a:t>
            </a:r>
            <a:r>
              <a:rPr lang="en-US" dirty="0" smtClean="0"/>
              <a:t>Indy  </a:t>
            </a:r>
            <a:r>
              <a:rPr lang="en-US" dirty="0"/>
              <a:t>and </a:t>
            </a:r>
            <a:r>
              <a:rPr lang="en-US" dirty="0" smtClean="0"/>
              <a:t>Colts </a:t>
            </a:r>
            <a:r>
              <a:rPr lang="en-US" dirty="0"/>
              <a:t>for </a:t>
            </a:r>
            <a:r>
              <a:rPr lang="en-US" dirty="0" smtClean="0"/>
              <a:t>inside runs.  </a:t>
            </a:r>
            <a:r>
              <a:rPr lang="en-US" dirty="0"/>
              <a:t>We </a:t>
            </a:r>
            <a:r>
              <a:rPr lang="en-US" dirty="0" smtClean="0"/>
              <a:t>use four </a:t>
            </a:r>
            <a:r>
              <a:rPr lang="en-US" dirty="0"/>
              <a:t>names so the defense will not be able to identify plays</a:t>
            </a:r>
            <a:endParaRPr lang="en-US" sz="2800" dirty="0"/>
          </a:p>
          <a:p>
            <a:endParaRPr lang="en-US" dirty="0"/>
          </a:p>
        </p:txBody>
      </p:sp>
      <p:sp>
        <p:nvSpPr>
          <p:cNvPr id="4" name="Down Arrow 3">
            <a:hlinkClick r:id="rId3" action="ppaction://hlinksldjump"/>
          </p:cNvPr>
          <p:cNvSpPr/>
          <p:nvPr/>
        </p:nvSpPr>
        <p:spPr>
          <a:xfrm>
            <a:off x="8493687" y="568299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9284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Blocking: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a:t>
            </a:r>
            <a:r>
              <a:rPr lang="en-US" dirty="0"/>
              <a:t>step is out to play side. Lineman should fire up and out staying low with hands cocked and ready to fire into a man.  </a:t>
            </a:r>
          </a:p>
          <a:p>
            <a:r>
              <a:rPr lang="en-US" dirty="0"/>
              <a:t>Aiming point is the numbers of the jersey for being head or squared up or outside number and shoulder if we are trying to seal a defender to the inside.</a:t>
            </a:r>
          </a:p>
          <a:p>
            <a:r>
              <a:rPr lang="en-US" dirty="0"/>
              <a:t>Once engaged we use short choppy and repeat short jabs with our hands to maintain a block. If you “lean on” a defender (engage him and don’t jab or chop your feet) the defender will drive you back into the play or shed you to make a tackle.  </a:t>
            </a:r>
          </a:p>
          <a:p>
            <a:r>
              <a:rPr lang="en-US" dirty="0"/>
              <a:t>(Coaching point, try to stay under your opponent and drive him up and out)</a:t>
            </a:r>
          </a:p>
          <a:p>
            <a:endParaRPr lang="en-US" dirty="0"/>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973764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dirty="0">
                <a:solidFill>
                  <a:schemeClr val="tx2">
                    <a:lumMod val="60000"/>
                    <a:lumOff val="40000"/>
                  </a:schemeClr>
                </a:solidFill>
                <a:effectLst>
                  <a:outerShdw blurRad="38100" dist="38100" dir="2700000" algn="tl">
                    <a:srgbClr val="C0C0C0"/>
                  </a:outerShdw>
                </a:effectLst>
                <a:latin typeface="Impact" charset="0"/>
              </a:rPr>
              <a:t>TIGHT END BLOCKING</a:t>
            </a:r>
          </a:p>
        </p:txBody>
      </p:sp>
      <p:sp>
        <p:nvSpPr>
          <p:cNvPr id="81923" name="Rectangle 3"/>
          <p:cNvSpPr>
            <a:spLocks noChangeArrowheads="1"/>
          </p:cNvSpPr>
          <p:nvPr/>
        </p:nvSpPr>
        <p:spPr bwMode="auto">
          <a:xfrm>
            <a:off x="457200" y="1524000"/>
            <a:ext cx="8305800" cy="498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b="0" i="1" dirty="0">
                <a:solidFill>
                  <a:srgbClr val="000000"/>
                </a:solidFill>
                <a:latin typeface="Times New Roman" charset="0"/>
              </a:rPr>
              <a:t>1.  Hook -- </a:t>
            </a:r>
            <a:r>
              <a:rPr lang="en-US" sz="1600" b="0" dirty="0">
                <a:solidFill>
                  <a:srgbClr val="000000"/>
                </a:solidFill>
                <a:latin typeface="Times New Roman" charset="0"/>
              </a:rPr>
              <a:t>On the snap take a short step straight </a:t>
            </a:r>
            <a:r>
              <a:rPr lang="en-US" sz="1600" b="0" dirty="0" err="1">
                <a:solidFill>
                  <a:srgbClr val="000000"/>
                </a:solidFill>
                <a:latin typeface="Times New Roman" charset="0"/>
              </a:rPr>
              <a:t>upfield</a:t>
            </a:r>
            <a:r>
              <a:rPr lang="en-US" sz="1600" b="0" dirty="0">
                <a:solidFill>
                  <a:srgbClr val="000000"/>
                </a:solidFill>
                <a:latin typeface="Times New Roman" charset="0"/>
              </a:rPr>
              <a:t> with your inside foot.  If the DE is coming hard lock onto him and cave him down the LOS.  If he is not coming hard, rub your outside arm and shoulder through the DE working from low to high.  You should almost be scrambling </a:t>
            </a:r>
            <a:r>
              <a:rPr lang="en-US" sz="1600" b="0" dirty="0" err="1">
                <a:solidFill>
                  <a:srgbClr val="000000"/>
                </a:solidFill>
                <a:latin typeface="Times New Roman" charset="0"/>
              </a:rPr>
              <a:t>upfield</a:t>
            </a:r>
            <a:r>
              <a:rPr lang="en-US" sz="1600" b="0" dirty="0">
                <a:solidFill>
                  <a:srgbClr val="000000"/>
                </a:solidFill>
                <a:latin typeface="Times New Roman" charset="0"/>
              </a:rPr>
              <a:t> with your eyes on the LB.  Step on the LB's toes and get to the </a:t>
            </a:r>
            <a:r>
              <a:rPr lang="en-US" sz="1600" b="0" dirty="0" err="1">
                <a:solidFill>
                  <a:srgbClr val="000000"/>
                </a:solidFill>
                <a:latin typeface="Times New Roman" charset="0"/>
              </a:rPr>
              <a:t>upfield</a:t>
            </a:r>
            <a:r>
              <a:rPr lang="en-US" sz="1600" b="0" dirty="0">
                <a:solidFill>
                  <a:srgbClr val="000000"/>
                </a:solidFill>
                <a:latin typeface="Times New Roman" charset="0"/>
              </a:rPr>
              <a:t> side and push him back to the LOS.  If you miss the LB make him come underneath you not over the top.  Do Dad 100% of the time on short yardage, goal line or keep.</a:t>
            </a:r>
          </a:p>
          <a:p>
            <a:endParaRPr lang="en-US" sz="1600" b="0" dirty="0">
              <a:solidFill>
                <a:srgbClr val="000000"/>
              </a:solidFill>
              <a:latin typeface="Times New Roman" charset="0"/>
            </a:endParaRPr>
          </a:p>
          <a:p>
            <a:r>
              <a:rPr lang="en-US" sz="1600" b="0" i="1" dirty="0">
                <a:solidFill>
                  <a:srgbClr val="000000"/>
                </a:solidFill>
                <a:latin typeface="Times New Roman" charset="0"/>
              </a:rPr>
              <a:t>2.  Quick Veer Release  (QVR) -- </a:t>
            </a:r>
            <a:r>
              <a:rPr lang="en-US" sz="1600" b="0" dirty="0">
                <a:solidFill>
                  <a:srgbClr val="000000"/>
                </a:solidFill>
                <a:latin typeface="Times New Roman" charset="0"/>
              </a:rPr>
              <a:t>In most cases when you have a QVR you will be double teaming the LB with your OT.  When executing this block, the TE </a:t>
            </a:r>
            <a:r>
              <a:rPr lang="en-US" sz="1600" b="0" u="sng" dirty="0">
                <a:solidFill>
                  <a:srgbClr val="000000"/>
                </a:solidFill>
                <a:latin typeface="Times New Roman" charset="0"/>
              </a:rPr>
              <a:t>MUST</a:t>
            </a:r>
            <a:r>
              <a:rPr lang="en-US" sz="1600" b="0" dirty="0">
                <a:solidFill>
                  <a:srgbClr val="000000"/>
                </a:solidFill>
                <a:latin typeface="Times New Roman" charset="0"/>
              </a:rPr>
              <a:t> get outside leverage.  As you make contact, maintain this outside leverage, keep the LB and get movement.  The OT is your backside partner, it is his responsibility to step to you so the double team doesn’t get split.</a:t>
            </a:r>
          </a:p>
          <a:p>
            <a:endParaRPr lang="en-US" sz="1600" b="0" dirty="0">
              <a:solidFill>
                <a:srgbClr val="000000"/>
              </a:solidFill>
              <a:latin typeface="Times New Roman" charset="0"/>
            </a:endParaRPr>
          </a:p>
          <a:p>
            <a:r>
              <a:rPr lang="en-US" sz="1600" b="0" i="1" dirty="0">
                <a:solidFill>
                  <a:srgbClr val="000000"/>
                </a:solidFill>
                <a:latin typeface="Times New Roman" charset="0"/>
              </a:rPr>
              <a:t>3.  Veer Release  (VR) -- </a:t>
            </a:r>
            <a:r>
              <a:rPr lang="en-US" sz="1600" b="0" dirty="0">
                <a:solidFill>
                  <a:srgbClr val="000000"/>
                </a:solidFill>
                <a:latin typeface="Times New Roman" charset="0"/>
              </a:rPr>
              <a:t>On the snap your first step is a lead step with your outside foot.  Continue to pull outside to spot the man who has force.  As you pull, it is crucial that you </a:t>
            </a:r>
            <a:r>
              <a:rPr lang="en-US" sz="1600" b="0" u="sng" dirty="0">
                <a:solidFill>
                  <a:srgbClr val="000000"/>
                </a:solidFill>
                <a:latin typeface="Times New Roman" charset="0"/>
              </a:rPr>
              <a:t>GET WIDTH - NOT DEPTH!</a:t>
            </a:r>
            <a:r>
              <a:rPr lang="en-US" sz="1600" b="0" dirty="0">
                <a:solidFill>
                  <a:srgbClr val="000000"/>
                </a:solidFill>
                <a:latin typeface="Times New Roman" charset="0"/>
              </a:rPr>
              <a:t>  Do NOT turn </a:t>
            </a:r>
            <a:r>
              <a:rPr lang="en-US" sz="1600" b="0" dirty="0" err="1">
                <a:solidFill>
                  <a:srgbClr val="000000"/>
                </a:solidFill>
                <a:latin typeface="Times New Roman" charset="0"/>
              </a:rPr>
              <a:t>upfield</a:t>
            </a:r>
            <a:r>
              <a:rPr lang="en-US" sz="1600" b="0" dirty="0">
                <a:solidFill>
                  <a:srgbClr val="000000"/>
                </a:solidFill>
                <a:latin typeface="Times New Roman" charset="0"/>
              </a:rPr>
              <a:t> until you are 1 yard outside the force man.  Keep outside leverage on the defender and hook him by attacking his outside armpit.  We want this block to occur about 2 or 3 yards from the LOS.  Make contact by sticking your facemask into the defender’s outside armpit; attack the defender high and run over him by accelerating your feet.  (Make sure you keep your feet)  If you lose the defender, lose him underneath you - DO NOT allow him to go over the top of you.</a:t>
            </a:r>
          </a:p>
        </p:txBody>
      </p:sp>
      <p:sp>
        <p:nvSpPr>
          <p:cNvPr id="81924"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Tree>
    <p:extLst>
      <p:ext uri="{BB962C8B-B14F-4D97-AF65-F5344CB8AC3E}">
        <p14:creationId xmlns:p14="http://schemas.microsoft.com/office/powerpoint/2010/main" xmlns="" val="2204242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eaLnBrk="1" hangingPunct="1">
              <a:defRPr/>
            </a:pPr>
            <a:r>
              <a:rPr lang="en-US" sz="5400" b="0">
                <a:solidFill>
                  <a:srgbClr val="0411D7"/>
                </a:solidFill>
                <a:effectLst>
                  <a:outerShdw blurRad="38100" dist="38100" dir="2700000" algn="tl">
                    <a:srgbClr val="C0C0C0"/>
                  </a:outerShdw>
                </a:effectLst>
                <a:latin typeface="Impact" charset="0"/>
              </a:rPr>
              <a:t>WIDE RECEIVER BLOCKING</a:t>
            </a:r>
            <a:endParaRPr lang="en-US" sz="5400" b="0">
              <a:solidFill>
                <a:srgbClr val="154BEB"/>
              </a:solidFill>
              <a:effectLst>
                <a:outerShdw blurRad="38100" dist="38100" dir="2700000" algn="tl">
                  <a:srgbClr val="C0C0C0"/>
                </a:outerShdw>
              </a:effectLst>
              <a:latin typeface="Impact" charset="0"/>
            </a:endParaRPr>
          </a:p>
        </p:txBody>
      </p:sp>
      <p:sp>
        <p:nvSpPr>
          <p:cNvPr id="82947" name="Rectangle 3"/>
          <p:cNvSpPr>
            <a:spLocks noChangeArrowheads="1"/>
          </p:cNvSpPr>
          <p:nvPr/>
        </p:nvSpPr>
        <p:spPr bwMode="auto">
          <a:xfrm>
            <a:off x="457200" y="1371600"/>
            <a:ext cx="8305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sz="1600" b="0">
              <a:solidFill>
                <a:srgbClr val="000000"/>
              </a:solidFill>
              <a:latin typeface="Times New Roman" charset="0"/>
            </a:endParaRPr>
          </a:p>
        </p:txBody>
      </p:sp>
      <p:sp>
        <p:nvSpPr>
          <p:cNvPr id="82948" name="Rectangle 4"/>
          <p:cNvSpPr>
            <a:spLocks noChangeArrowheads="1"/>
          </p:cNvSpPr>
          <p:nvPr/>
        </p:nvSpPr>
        <p:spPr bwMode="auto">
          <a:xfrm>
            <a:off x="7153275" y="3079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b="0"/>
          </a:p>
        </p:txBody>
      </p:sp>
      <p:sp>
        <p:nvSpPr>
          <p:cNvPr id="82949" name="Rectangle 5"/>
          <p:cNvSpPr>
            <a:spLocks noChangeArrowheads="1"/>
          </p:cNvSpPr>
          <p:nvPr/>
        </p:nvSpPr>
        <p:spPr bwMode="auto">
          <a:xfrm>
            <a:off x="457200" y="1371600"/>
            <a:ext cx="8382000"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b="0" i="1" dirty="0">
                <a:solidFill>
                  <a:srgbClr val="000000"/>
                </a:solidFill>
                <a:latin typeface="Times New Roman" charset="0"/>
              </a:rPr>
              <a:t>1.  Stalk </a:t>
            </a:r>
            <a:r>
              <a:rPr lang="en-US" sz="1800" b="0" dirty="0">
                <a:solidFill>
                  <a:srgbClr val="000000"/>
                </a:solidFill>
                <a:latin typeface="Times New Roman" charset="0"/>
              </a:rPr>
              <a:t>Block -- On the snap come off the line hard in a fly pattern.  Do not get bumped inside.  Take your man as deep as he will go.  When he reads run, he will stop.  </a:t>
            </a:r>
            <a:r>
              <a:rPr lang="en-US" sz="1800" b="0" u="sng" dirty="0">
                <a:solidFill>
                  <a:srgbClr val="000000"/>
                </a:solidFill>
                <a:latin typeface="Times New Roman" charset="0"/>
              </a:rPr>
              <a:t>STOP WHEN HE STOPS AND NOT BEFORE.</a:t>
            </a:r>
            <a:r>
              <a:rPr lang="en-US" sz="1800" b="0" dirty="0">
                <a:solidFill>
                  <a:srgbClr val="000000"/>
                </a:solidFill>
                <a:latin typeface="Times New Roman" charset="0"/>
              </a:rPr>
              <a:t>  When he plants in his backpedal, you should breakdown and backpedal 3 steps.  Stay square to the defender and mirror him by shuffling from side to side.  Wait for the DB to close on you, then attack him and stay high.</a:t>
            </a:r>
          </a:p>
          <a:p>
            <a:endParaRPr lang="en-US" sz="1800" b="0" dirty="0">
              <a:solidFill>
                <a:srgbClr val="000000"/>
              </a:solidFill>
              <a:latin typeface="Times New Roman" charset="0"/>
            </a:endParaRPr>
          </a:p>
          <a:p>
            <a:pPr>
              <a:buFont typeface="Wingdings" charset="2"/>
              <a:buChar char="q"/>
            </a:pPr>
            <a:r>
              <a:rPr lang="en-US" sz="1800" b="0" dirty="0">
                <a:solidFill>
                  <a:srgbClr val="000000"/>
                </a:solidFill>
                <a:latin typeface="Times New Roman" charset="0"/>
              </a:rPr>
              <a:t>Keys:</a:t>
            </a:r>
          </a:p>
          <a:p>
            <a:pPr>
              <a:buFont typeface="Times" charset="0"/>
              <a:buChar char="•"/>
            </a:pPr>
            <a:r>
              <a:rPr lang="en-US" sz="1800" b="0" dirty="0">
                <a:solidFill>
                  <a:srgbClr val="000000"/>
                </a:solidFill>
                <a:latin typeface="Times New Roman" charset="0"/>
              </a:rPr>
              <a:t>Come off the line hard - sell the fly pattern</a:t>
            </a:r>
          </a:p>
          <a:p>
            <a:pPr>
              <a:buFont typeface="Times" charset="0"/>
              <a:buChar char="•"/>
            </a:pPr>
            <a:r>
              <a:rPr lang="en-US" sz="1800" b="0" dirty="0">
                <a:solidFill>
                  <a:srgbClr val="000000"/>
                </a:solidFill>
                <a:latin typeface="Times New Roman" charset="0"/>
              </a:rPr>
              <a:t>Stop when the defense stops - breakdown</a:t>
            </a:r>
          </a:p>
          <a:p>
            <a:pPr>
              <a:buFont typeface="Times" charset="0"/>
              <a:buChar char="•"/>
            </a:pPr>
            <a:r>
              <a:rPr lang="en-US" sz="1800" b="0" dirty="0">
                <a:solidFill>
                  <a:srgbClr val="000000"/>
                </a:solidFill>
                <a:latin typeface="Times New Roman" charset="0"/>
              </a:rPr>
              <a:t>Make the DB come to you</a:t>
            </a:r>
          </a:p>
          <a:p>
            <a:endParaRPr lang="en-US" sz="1800" b="0" dirty="0">
              <a:solidFill>
                <a:srgbClr val="000000"/>
              </a:solidFill>
              <a:latin typeface="Times New Roman" charset="0"/>
            </a:endParaRPr>
          </a:p>
          <a:p>
            <a:r>
              <a:rPr lang="en-US" sz="1800" b="0" i="1" dirty="0">
                <a:solidFill>
                  <a:srgbClr val="000000"/>
                </a:solidFill>
                <a:latin typeface="Times New Roman" charset="0"/>
              </a:rPr>
              <a:t>2.  </a:t>
            </a:r>
            <a:r>
              <a:rPr lang="en-US" sz="1800" b="0" i="1" dirty="0" smtClean="0">
                <a:solidFill>
                  <a:srgbClr val="000000"/>
                </a:solidFill>
                <a:latin typeface="Times New Roman" charset="0"/>
              </a:rPr>
              <a:t>Route Block </a:t>
            </a:r>
            <a:r>
              <a:rPr lang="en-US" sz="1800" b="0" i="1" dirty="0">
                <a:solidFill>
                  <a:srgbClr val="000000"/>
                </a:solidFill>
                <a:latin typeface="Times New Roman" charset="0"/>
              </a:rPr>
              <a:t>-- </a:t>
            </a:r>
            <a:r>
              <a:rPr lang="en-US" sz="1800" b="0" dirty="0">
                <a:solidFill>
                  <a:srgbClr val="000000"/>
                </a:solidFill>
                <a:latin typeface="Times New Roman" charset="0"/>
              </a:rPr>
              <a:t>On the snap of the </a:t>
            </a:r>
            <a:r>
              <a:rPr lang="en-US" sz="1800" b="0" dirty="0" smtClean="0">
                <a:solidFill>
                  <a:srgbClr val="000000"/>
                </a:solidFill>
                <a:latin typeface="Times New Roman" charset="0"/>
              </a:rPr>
              <a:t>ball you will run a  PRE-DETERMINED route if the defense is in man to man coverage. The defender covering you will be essentially blocked because she will be running with you away from the ball carrier.</a:t>
            </a:r>
            <a:endParaRPr lang="en-US" sz="1800" b="0" dirty="0">
              <a:solidFill>
                <a:srgbClr val="000000"/>
              </a:solidFill>
              <a:latin typeface="Times New Roman" charset="0"/>
            </a:endParaRPr>
          </a:p>
        </p:txBody>
      </p:sp>
      <p:sp>
        <p:nvSpPr>
          <p:cNvPr id="82950" name="AutoShape 6">
            <a:hlinkClick r:id="rId3" action="ppaction://hlinksldjump" highlightClick="1"/>
          </p:cNvPr>
          <p:cNvSpPr>
            <a:spLocks noChangeArrowheads="1"/>
          </p:cNvSpPr>
          <p:nvPr/>
        </p:nvSpPr>
        <p:spPr bwMode="auto">
          <a:xfrm>
            <a:off x="8305800" y="5943600"/>
            <a:ext cx="685800" cy="762000"/>
          </a:xfrm>
          <a:prstGeom prst="actionButtonHome">
            <a:avLst/>
          </a:prstGeom>
          <a:solidFill>
            <a:srgbClr val="FCFF68"/>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4227680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ChangeArrowheads="1"/>
          </p:cNvSpPr>
          <p:nvPr/>
        </p:nvSpPr>
        <p:spPr bwMode="auto">
          <a:xfrm>
            <a:off x="2057400" y="304800"/>
            <a:ext cx="4468659"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smtClean="0">
                <a:solidFill>
                  <a:srgbClr val="0411D7"/>
                </a:solidFill>
                <a:effectLst>
                  <a:outerShdw blurRad="38100" dist="38100" dir="2700000" algn="tl">
                    <a:srgbClr val="C0C0C0"/>
                  </a:outerShdw>
                </a:effectLst>
                <a:latin typeface="Impact" charset="0"/>
              </a:rPr>
              <a:t> </a:t>
            </a:r>
            <a:r>
              <a:rPr lang="en-US" sz="5400" b="0" dirty="0">
                <a:solidFill>
                  <a:schemeClr val="tx2">
                    <a:lumMod val="60000"/>
                    <a:lumOff val="40000"/>
                  </a:schemeClr>
                </a:solidFill>
                <a:effectLst>
                  <a:outerShdw blurRad="38100" dist="38100" dir="2700000" algn="tl">
                    <a:srgbClr val="C0C0C0"/>
                  </a:outerShdw>
                </a:effectLst>
                <a:latin typeface="Impact" charset="0"/>
              </a:rPr>
              <a:t>ZONE BLOCKING</a:t>
            </a:r>
          </a:p>
        </p:txBody>
      </p:sp>
      <p:pic>
        <p:nvPicPr>
          <p:cNvPr id="4"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588770"/>
            <a:ext cx="5943600" cy="4656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31914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70" name="Rectangle 1030"/>
          <p:cNvSpPr>
            <a:spLocks noChangeArrowheads="1"/>
          </p:cNvSpPr>
          <p:nvPr/>
        </p:nvSpPr>
        <p:spPr bwMode="auto">
          <a:xfrm>
            <a:off x="914400" y="457200"/>
            <a:ext cx="707231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WHAT IS ZONE BLOCKING?</a:t>
            </a:r>
          </a:p>
        </p:txBody>
      </p:sp>
      <p:sp>
        <p:nvSpPr>
          <p:cNvPr id="84995" name="Rectangle 1031"/>
          <p:cNvSpPr>
            <a:spLocks noChangeArrowheads="1"/>
          </p:cNvSpPr>
          <p:nvPr/>
        </p:nvSpPr>
        <p:spPr bwMode="auto">
          <a:xfrm>
            <a:off x="457200" y="1676400"/>
            <a:ext cx="7974013" cy="43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buFont typeface="Times" charset="0"/>
              <a:buChar char="•"/>
            </a:pPr>
            <a:r>
              <a:rPr lang="en-US" sz="3200" b="0">
                <a:solidFill>
                  <a:srgbClr val="000000"/>
                </a:solidFill>
                <a:latin typeface="Times New Roman" charset="0"/>
              </a:rPr>
              <a:t>Zone blocking is simply a style of blocking that allows for those blocking to block an area and not be specifically tied to a particular defender. </a:t>
            </a:r>
          </a:p>
          <a:p>
            <a:pPr>
              <a:lnSpc>
                <a:spcPct val="125000"/>
              </a:lnSpc>
              <a:buFont typeface="Times" charset="0"/>
              <a:buChar char="•"/>
            </a:pPr>
            <a:r>
              <a:rPr lang="en-US" sz="3200" b="0">
                <a:solidFill>
                  <a:srgbClr val="000000"/>
                </a:solidFill>
                <a:latin typeface="Times New Roman" charset="0"/>
              </a:rPr>
              <a:t>Two or three players work in unison to block an area for the ball carrier, rather than working alone.</a:t>
            </a:r>
            <a:endParaRPr lang="en-US" sz="3200"/>
          </a:p>
        </p:txBody>
      </p:sp>
    </p:spTree>
    <p:extLst>
      <p:ext uri="{BB962C8B-B14F-4D97-AF65-F5344CB8AC3E}">
        <p14:creationId xmlns:p14="http://schemas.microsoft.com/office/powerpoint/2010/main" xmlns="" val="22317375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4810" y="16764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lnSpc>
                <a:spcPct val="110000"/>
              </a:lnSpc>
              <a:spcBef>
                <a:spcPct val="20000"/>
              </a:spcBef>
              <a:buFontTx/>
              <a:buChar char="•"/>
            </a:pPr>
            <a:r>
              <a:rPr lang="en-US" sz="2000" b="0">
                <a:latin typeface="Times New Roman" charset="0"/>
              </a:rPr>
              <a:t>Our offensive line rules begin with the playside gap</a:t>
            </a:r>
          </a:p>
          <a:p>
            <a:pPr marL="342900" indent="-342900" eaLnBrk="1" hangingPunct="1">
              <a:lnSpc>
                <a:spcPct val="110000"/>
              </a:lnSpc>
              <a:spcBef>
                <a:spcPct val="20000"/>
              </a:spcBef>
              <a:buFontTx/>
              <a:buChar char="•"/>
            </a:pPr>
            <a:r>
              <a:rPr lang="en-US" sz="2000" b="0">
                <a:latin typeface="Times New Roman" charset="0"/>
              </a:rPr>
              <a:t>Our landmark is the playside jersey number of the defensive lineman</a:t>
            </a:r>
          </a:p>
          <a:p>
            <a:pPr marL="342900" indent="-342900" eaLnBrk="1" hangingPunct="1">
              <a:lnSpc>
                <a:spcPct val="110000"/>
              </a:lnSpc>
              <a:spcBef>
                <a:spcPct val="20000"/>
              </a:spcBef>
              <a:buFontTx/>
              <a:buChar char="•"/>
            </a:pPr>
            <a:r>
              <a:rPr lang="en-US" sz="2000" b="0">
                <a:latin typeface="Times New Roman" charset="0"/>
              </a:rPr>
              <a:t>Our offensive line takes a six inch zone step to the play side at a 45 degree angle, depending on the technique of the defensive lineman</a:t>
            </a:r>
          </a:p>
          <a:p>
            <a:pPr marL="342900" indent="-342900" eaLnBrk="1" hangingPunct="1">
              <a:lnSpc>
                <a:spcPct val="110000"/>
              </a:lnSpc>
              <a:spcBef>
                <a:spcPct val="20000"/>
              </a:spcBef>
              <a:buFontTx/>
              <a:buChar char="•"/>
            </a:pPr>
            <a:r>
              <a:rPr lang="en-US" sz="2000" b="0">
                <a:latin typeface="Times New Roman" charset="0"/>
              </a:rPr>
              <a:t>On our first step, our offensive lineman will grab their guns (This term tells our lineman to get their hands cocked)</a:t>
            </a:r>
          </a:p>
          <a:p>
            <a:pPr marL="342900" indent="-342900" eaLnBrk="1" hangingPunct="1">
              <a:lnSpc>
                <a:spcPct val="110000"/>
              </a:lnSpc>
              <a:spcBef>
                <a:spcPct val="20000"/>
              </a:spcBef>
              <a:buFontTx/>
              <a:buChar char="•"/>
            </a:pPr>
            <a:r>
              <a:rPr lang="en-US" sz="2000" b="0">
                <a:latin typeface="Times New Roman" charset="0"/>
              </a:rPr>
              <a:t>The second step is through the crotch of the defender </a:t>
            </a:r>
          </a:p>
          <a:p>
            <a:pPr marL="342900" indent="-342900" eaLnBrk="1" hangingPunct="1">
              <a:lnSpc>
                <a:spcPct val="110000"/>
              </a:lnSpc>
              <a:spcBef>
                <a:spcPct val="20000"/>
              </a:spcBef>
              <a:buFontTx/>
              <a:buChar char="•"/>
            </a:pPr>
            <a:r>
              <a:rPr lang="en-US" sz="2000" b="0">
                <a:latin typeface="Times New Roman" charset="0"/>
              </a:rPr>
              <a:t>The offensive lineman is trying to punch through the playside jersey number </a:t>
            </a:r>
          </a:p>
          <a:p>
            <a:pPr marL="342900" indent="-342900" eaLnBrk="1" hangingPunct="1">
              <a:lnSpc>
                <a:spcPct val="110000"/>
              </a:lnSpc>
              <a:spcBef>
                <a:spcPct val="20000"/>
              </a:spcBef>
              <a:buFontTx/>
              <a:buChar char="•"/>
            </a:pPr>
            <a:r>
              <a:rPr lang="en-US" sz="2000" b="0">
                <a:latin typeface="Times New Roman" charset="0"/>
              </a:rPr>
              <a:t>We keep our feet moving to get our head across the midpoint of the defender</a:t>
            </a:r>
          </a:p>
          <a:p>
            <a:pPr marL="342900" indent="-342900" eaLnBrk="1" hangingPunct="1">
              <a:lnSpc>
                <a:spcPct val="110000"/>
              </a:lnSpc>
              <a:spcBef>
                <a:spcPct val="20000"/>
              </a:spcBef>
              <a:buFontTx/>
              <a:buChar char="•"/>
            </a:pPr>
            <a:r>
              <a:rPr lang="en-US" sz="2000" b="0">
                <a:latin typeface="Times New Roman" charset="0"/>
              </a:rPr>
              <a:t>We must keep our feet moving to get to the playside</a:t>
            </a:r>
          </a:p>
        </p:txBody>
      </p:sp>
      <p:sp>
        <p:nvSpPr>
          <p:cNvPr id="1024003" name="Rectangle 3"/>
          <p:cNvSpPr>
            <a:spLocks noChangeArrowheads="1"/>
          </p:cNvSpPr>
          <p:nvPr/>
        </p:nvSpPr>
        <p:spPr bwMode="auto">
          <a:xfrm>
            <a:off x="1143000" y="304800"/>
            <a:ext cx="69342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defRPr/>
            </a:pPr>
            <a:r>
              <a:rPr lang="en-US" sz="5400" b="0" dirty="0" smtClean="0">
                <a:solidFill>
                  <a:schemeClr val="tx2">
                    <a:lumMod val="60000"/>
                    <a:lumOff val="40000"/>
                  </a:schemeClr>
                </a:solidFill>
                <a:effectLst>
                  <a:outerShdw blurRad="38100" dist="38100" dir="2700000" algn="tl">
                    <a:srgbClr val="C0C0C0"/>
                  </a:outerShdw>
                </a:effectLst>
                <a:latin typeface="Impact" charset="0"/>
              </a:rPr>
              <a:t> RULES</a:t>
            </a:r>
            <a:endParaRPr lang="en-US" sz="5400" b="0" dirty="0">
              <a:solidFill>
                <a:schemeClr val="tx2">
                  <a:lumMod val="60000"/>
                  <a:lumOff val="40000"/>
                </a:schemeClr>
              </a:solidFill>
              <a:effectLst>
                <a:outerShdw blurRad="38100" dist="38100" dir="2700000" algn="tl">
                  <a:srgbClr val="C0C0C0"/>
                </a:outerShdw>
              </a:effectLst>
              <a:latin typeface="Impact" charset="0"/>
            </a:endParaRPr>
          </a:p>
        </p:txBody>
      </p:sp>
    </p:spTree>
    <p:extLst>
      <p:ext uri="{BB962C8B-B14F-4D97-AF65-F5344CB8AC3E}">
        <p14:creationId xmlns:p14="http://schemas.microsoft.com/office/powerpoint/2010/main" xmlns="" val="2652380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ChangeArrowheads="1"/>
          </p:cNvSpPr>
          <p:nvPr/>
        </p:nvSpPr>
        <p:spPr bwMode="auto">
          <a:xfrm>
            <a:off x="76200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TE</a:t>
            </a:r>
          </a:p>
        </p:txBody>
      </p:sp>
      <p:sp>
        <p:nvSpPr>
          <p:cNvPr id="1020931" name="Rectangle 3"/>
          <p:cNvSpPr>
            <a:spLocks noChangeArrowheads="1"/>
          </p:cNvSpPr>
          <p:nvPr/>
        </p:nvSpPr>
        <p:spPr bwMode="auto">
          <a:xfrm>
            <a:off x="64770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T</a:t>
            </a:r>
          </a:p>
        </p:txBody>
      </p:sp>
      <p:sp>
        <p:nvSpPr>
          <p:cNvPr id="1020932" name="Rectangle 4"/>
          <p:cNvSpPr>
            <a:spLocks noChangeArrowheads="1"/>
          </p:cNvSpPr>
          <p:nvPr/>
        </p:nvSpPr>
        <p:spPr bwMode="auto">
          <a:xfrm>
            <a:off x="54102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G</a:t>
            </a:r>
          </a:p>
        </p:txBody>
      </p:sp>
      <p:sp>
        <p:nvSpPr>
          <p:cNvPr id="1020933" name="Rectangle 5"/>
          <p:cNvSpPr>
            <a:spLocks noChangeArrowheads="1"/>
          </p:cNvSpPr>
          <p:nvPr/>
        </p:nvSpPr>
        <p:spPr bwMode="auto">
          <a:xfrm>
            <a:off x="42672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C</a:t>
            </a:r>
          </a:p>
        </p:txBody>
      </p:sp>
      <p:sp>
        <p:nvSpPr>
          <p:cNvPr id="1020934" name="Rectangle 6"/>
          <p:cNvSpPr>
            <a:spLocks noChangeArrowheads="1"/>
          </p:cNvSpPr>
          <p:nvPr/>
        </p:nvSpPr>
        <p:spPr bwMode="auto">
          <a:xfrm>
            <a:off x="31242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G</a:t>
            </a:r>
          </a:p>
        </p:txBody>
      </p:sp>
      <p:sp>
        <p:nvSpPr>
          <p:cNvPr id="1020935" name="Rectangle 7"/>
          <p:cNvSpPr>
            <a:spLocks noChangeArrowheads="1"/>
          </p:cNvSpPr>
          <p:nvPr/>
        </p:nvSpPr>
        <p:spPr bwMode="auto">
          <a:xfrm>
            <a:off x="19812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T</a:t>
            </a:r>
          </a:p>
        </p:txBody>
      </p:sp>
      <p:sp>
        <p:nvSpPr>
          <p:cNvPr id="1020936" name="Rectangle 8"/>
          <p:cNvSpPr>
            <a:spLocks noChangeArrowheads="1"/>
          </p:cNvSpPr>
          <p:nvPr/>
        </p:nvSpPr>
        <p:spPr bwMode="auto">
          <a:xfrm>
            <a:off x="838200" y="2133600"/>
            <a:ext cx="1143000" cy="20574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b="0"/>
              <a:t>TE</a:t>
            </a:r>
          </a:p>
        </p:txBody>
      </p:sp>
      <p:grpSp>
        <p:nvGrpSpPr>
          <p:cNvPr id="2" name="Group 9"/>
          <p:cNvGrpSpPr>
            <a:grpSpLocks/>
          </p:cNvGrpSpPr>
          <p:nvPr/>
        </p:nvGrpSpPr>
        <p:grpSpPr bwMode="auto">
          <a:xfrm>
            <a:off x="381000" y="4038600"/>
            <a:ext cx="7543800" cy="685800"/>
            <a:chOff x="0" y="2400"/>
            <a:chExt cx="4752" cy="432"/>
          </a:xfrm>
        </p:grpSpPr>
        <p:sp>
          <p:nvSpPr>
            <p:cNvPr id="87054" name="Rectangle 10"/>
            <p:cNvSpPr>
              <a:spLocks noChangeArrowheads="1"/>
            </p:cNvSpPr>
            <p:nvPr/>
          </p:nvSpPr>
          <p:spPr bwMode="auto">
            <a:xfrm>
              <a:off x="2256" y="2400"/>
              <a:ext cx="384" cy="384"/>
            </a:xfrm>
            <a:prstGeom prst="rect">
              <a:avLst/>
            </a:prstGeom>
            <a:solidFill>
              <a:srgbClr val="FF1A05"/>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5" name="Oval 11"/>
            <p:cNvSpPr>
              <a:spLocks noChangeArrowheads="1"/>
            </p:cNvSpPr>
            <p:nvPr/>
          </p:nvSpPr>
          <p:spPr bwMode="auto">
            <a:xfrm>
              <a:off x="2928"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6" name="Oval 12"/>
            <p:cNvSpPr>
              <a:spLocks noChangeArrowheads="1"/>
            </p:cNvSpPr>
            <p:nvPr/>
          </p:nvSpPr>
          <p:spPr bwMode="auto">
            <a:xfrm>
              <a:off x="3648"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7" name="Oval 13"/>
            <p:cNvSpPr>
              <a:spLocks noChangeArrowheads="1"/>
            </p:cNvSpPr>
            <p:nvPr/>
          </p:nvSpPr>
          <p:spPr bwMode="auto">
            <a:xfrm>
              <a:off x="4320"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8" name="Oval 14"/>
            <p:cNvSpPr>
              <a:spLocks noChangeArrowheads="1"/>
            </p:cNvSpPr>
            <p:nvPr/>
          </p:nvSpPr>
          <p:spPr bwMode="auto">
            <a:xfrm>
              <a:off x="1536"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9" name="Oval 15"/>
            <p:cNvSpPr>
              <a:spLocks noChangeArrowheads="1"/>
            </p:cNvSpPr>
            <p:nvPr/>
          </p:nvSpPr>
          <p:spPr bwMode="auto">
            <a:xfrm>
              <a:off x="768"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60" name="Oval 16"/>
            <p:cNvSpPr>
              <a:spLocks noChangeArrowheads="1"/>
            </p:cNvSpPr>
            <p:nvPr/>
          </p:nvSpPr>
          <p:spPr bwMode="auto">
            <a:xfrm>
              <a:off x="0" y="2400"/>
              <a:ext cx="432" cy="432"/>
            </a:xfrm>
            <a:prstGeom prst="ellipse">
              <a:avLst/>
            </a:prstGeom>
            <a:solidFill>
              <a:srgbClr val="FF1A05"/>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3" name="Group 17"/>
          <p:cNvGrpSpPr>
            <a:grpSpLocks/>
          </p:cNvGrpSpPr>
          <p:nvPr/>
        </p:nvGrpSpPr>
        <p:grpSpPr bwMode="auto">
          <a:xfrm>
            <a:off x="3429000" y="5715000"/>
            <a:ext cx="2590800" cy="517525"/>
            <a:chOff x="1920" y="3456"/>
            <a:chExt cx="1632" cy="326"/>
          </a:xfrm>
        </p:grpSpPr>
        <p:sp>
          <p:nvSpPr>
            <p:cNvPr id="87052" name="Line 18"/>
            <p:cNvSpPr>
              <a:spLocks noChangeShapeType="1"/>
            </p:cNvSpPr>
            <p:nvPr/>
          </p:nvSpPr>
          <p:spPr bwMode="auto">
            <a:xfrm>
              <a:off x="1920" y="3456"/>
              <a:ext cx="163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7053" name="Text Box 19"/>
            <p:cNvSpPr txBox="1">
              <a:spLocks noChangeArrowheads="1"/>
            </p:cNvSpPr>
            <p:nvPr/>
          </p:nvSpPr>
          <p:spPr bwMode="auto">
            <a:xfrm>
              <a:off x="2006" y="3494"/>
              <a:ext cx="122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Play Direction</a:t>
              </a:r>
            </a:p>
          </p:txBody>
        </p:sp>
      </p:grpSp>
      <p:sp>
        <p:nvSpPr>
          <p:cNvPr id="1020948" name="Rectangle 20"/>
          <p:cNvSpPr>
            <a:spLocks noChangeArrowheads="1"/>
          </p:cNvSpPr>
          <p:nvPr/>
        </p:nvSpPr>
        <p:spPr bwMode="auto">
          <a:xfrm>
            <a:off x="1981200" y="457200"/>
            <a:ext cx="51228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GAP RESPONSILITY</a:t>
            </a:r>
          </a:p>
        </p:txBody>
      </p:sp>
    </p:spTree>
    <p:extLst>
      <p:ext uri="{BB962C8B-B14F-4D97-AF65-F5344CB8AC3E}">
        <p14:creationId xmlns:p14="http://schemas.microsoft.com/office/powerpoint/2010/main" xmlns="" val="13045912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093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0931"/>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09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09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amera"/>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0934"/>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amera"/>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0935"/>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093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0" grpId="0" animBg="1" autoUpdateAnimBg="0"/>
      <p:bldP spid="1020931" grpId="0" animBg="1" autoUpdateAnimBg="0"/>
      <p:bldP spid="1020932" grpId="0" animBg="1" autoUpdateAnimBg="0"/>
      <p:bldP spid="1020933" grpId="0" animBg="1" autoUpdateAnimBg="0"/>
      <p:bldP spid="1020934" grpId="0" animBg="1" autoUpdateAnimBg="0"/>
      <p:bldP spid="1020935" grpId="0" animBg="1" autoUpdateAnimBg="0"/>
      <p:bldP spid="102093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8" name="Rectangle 6"/>
          <p:cNvSpPr>
            <a:spLocks noChangeArrowheads="1"/>
          </p:cNvSpPr>
          <p:nvPr/>
        </p:nvSpPr>
        <p:spPr bwMode="auto">
          <a:xfrm>
            <a:off x="1905000" y="381000"/>
            <a:ext cx="4899868"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FIRST TWO STEPS</a:t>
            </a:r>
          </a:p>
        </p:txBody>
      </p:sp>
      <p:sp>
        <p:nvSpPr>
          <p:cNvPr id="88067" name="Rectangle 7"/>
          <p:cNvSpPr>
            <a:spLocks noChangeArrowheads="1"/>
          </p:cNvSpPr>
          <p:nvPr/>
        </p:nvSpPr>
        <p:spPr bwMode="auto">
          <a:xfrm>
            <a:off x="609600" y="1447800"/>
            <a:ext cx="7708900" cy="496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buFont typeface="Times" charset="0"/>
              <a:buChar char="•"/>
            </a:pPr>
            <a:r>
              <a:rPr lang="en-US" sz="3200" b="0">
                <a:solidFill>
                  <a:srgbClr val="000000"/>
                </a:solidFill>
                <a:latin typeface="Times New Roman" charset="0"/>
              </a:rPr>
              <a:t>The initial movement of the lineman begins with two steps. If a lineman is covered, there is a jab step and a gather step</a:t>
            </a:r>
          </a:p>
          <a:p>
            <a:pPr>
              <a:lnSpc>
                <a:spcPct val="125000"/>
              </a:lnSpc>
              <a:buFont typeface="Times" charset="0"/>
              <a:buChar char="•"/>
            </a:pPr>
            <a:r>
              <a:rPr lang="en-US" sz="3200" b="0">
                <a:solidFill>
                  <a:srgbClr val="000000"/>
                </a:solidFill>
                <a:latin typeface="Times New Roman" charset="0"/>
              </a:rPr>
              <a:t>If a lineman is uncovered, there is a scoop step and a gather step.</a:t>
            </a:r>
          </a:p>
          <a:p>
            <a:pPr>
              <a:lnSpc>
                <a:spcPct val="125000"/>
              </a:lnSpc>
              <a:buFont typeface="Times" charset="0"/>
              <a:buChar char="•"/>
            </a:pPr>
            <a:endParaRPr lang="en-US" sz="3200" b="0">
              <a:solidFill>
                <a:srgbClr val="000000"/>
              </a:solidFill>
              <a:latin typeface="Times New Roman" charset="0"/>
            </a:endParaRPr>
          </a:p>
          <a:p>
            <a:pPr>
              <a:lnSpc>
                <a:spcPct val="125000"/>
              </a:lnSpc>
              <a:buFont typeface="Times" charset="0"/>
              <a:buChar char="•"/>
            </a:pPr>
            <a:r>
              <a:rPr lang="en-US" sz="3200" b="0" i="1">
                <a:solidFill>
                  <a:srgbClr val="FF1A05"/>
                </a:solidFill>
                <a:latin typeface="Times New Roman" charset="0"/>
              </a:rPr>
              <a:t>Note -- Players must know if they are going to come off the combo block or stay on it.</a:t>
            </a:r>
            <a:endParaRPr lang="en-US" sz="3200" i="1">
              <a:solidFill>
                <a:srgbClr val="FF1A05"/>
              </a:solidFill>
            </a:endParaRPr>
          </a:p>
        </p:txBody>
      </p:sp>
    </p:spTree>
    <p:extLst>
      <p:ext uri="{BB962C8B-B14F-4D97-AF65-F5344CB8AC3E}">
        <p14:creationId xmlns:p14="http://schemas.microsoft.com/office/powerpoint/2010/main" xmlns="" val="3450246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6"/>
          <p:cNvGraphicFramePr>
            <a:graphicFrameLocks noChangeAspect="1"/>
          </p:cNvGraphicFramePr>
          <p:nvPr/>
        </p:nvGraphicFramePr>
        <p:xfrm>
          <a:off x="6324600" y="2971800"/>
          <a:ext cx="304800" cy="533400"/>
        </p:xfrm>
        <a:graphic>
          <a:graphicData uri="http://schemas.openxmlformats.org/presentationml/2006/ole">
            <p:oleObj spid="_x0000_s1026" name="Bitmap Image" r:id="rId4" imgW="304923" imgH="533474" progId="PBrush">
              <p:embed/>
            </p:oleObj>
          </a:graphicData>
        </a:graphic>
      </p:graphicFrame>
      <p:graphicFrame>
        <p:nvGraphicFramePr>
          <p:cNvPr id="89091" name="Object 7"/>
          <p:cNvGraphicFramePr>
            <a:graphicFrameLocks noChangeAspect="1"/>
          </p:cNvGraphicFramePr>
          <p:nvPr/>
        </p:nvGraphicFramePr>
        <p:xfrm>
          <a:off x="5638800" y="2971800"/>
          <a:ext cx="304800" cy="533400"/>
        </p:xfrm>
        <a:graphic>
          <a:graphicData uri="http://schemas.openxmlformats.org/presentationml/2006/ole">
            <p:oleObj spid="_x0000_s1027" name="Bitmap Image" r:id="rId5" imgW="304923" imgH="533474" progId="PBrush">
              <p:embed/>
            </p:oleObj>
          </a:graphicData>
        </a:graphic>
      </p:graphicFrame>
      <p:graphicFrame>
        <p:nvGraphicFramePr>
          <p:cNvPr id="89092" name="Object 8"/>
          <p:cNvGraphicFramePr>
            <a:graphicFrameLocks noChangeAspect="1"/>
          </p:cNvGraphicFramePr>
          <p:nvPr/>
        </p:nvGraphicFramePr>
        <p:xfrm>
          <a:off x="6934200" y="4800600"/>
          <a:ext cx="304800" cy="533400"/>
        </p:xfrm>
        <a:graphic>
          <a:graphicData uri="http://schemas.openxmlformats.org/presentationml/2006/ole">
            <p:oleObj spid="_x0000_s1028" name="Bitmap Image" r:id="rId6" imgW="304923" imgH="533474" progId="PBrush">
              <p:embed/>
            </p:oleObj>
          </a:graphicData>
        </a:graphic>
      </p:graphicFrame>
      <p:graphicFrame>
        <p:nvGraphicFramePr>
          <p:cNvPr id="89093" name="Object 9"/>
          <p:cNvGraphicFramePr>
            <a:graphicFrameLocks noChangeAspect="1"/>
          </p:cNvGraphicFramePr>
          <p:nvPr/>
        </p:nvGraphicFramePr>
        <p:xfrm>
          <a:off x="7467600" y="5029200"/>
          <a:ext cx="304800" cy="533400"/>
        </p:xfrm>
        <a:graphic>
          <a:graphicData uri="http://schemas.openxmlformats.org/presentationml/2006/ole">
            <p:oleObj spid="_x0000_s1029" name="Bitmap Image" r:id="rId7" imgW="304923" imgH="533474" progId="PBrush">
              <p:embed/>
            </p:oleObj>
          </a:graphicData>
        </a:graphic>
      </p:graphicFrame>
      <p:sp>
        <p:nvSpPr>
          <p:cNvPr id="89094" name="AutoShape 10"/>
          <p:cNvSpPr>
            <a:spLocks noChangeArrowheads="1"/>
          </p:cNvSpPr>
          <p:nvPr/>
        </p:nvSpPr>
        <p:spPr bwMode="auto">
          <a:xfrm>
            <a:off x="5791200" y="1752600"/>
            <a:ext cx="609600" cy="685800"/>
          </a:xfrm>
          <a:prstGeom prst="flowChartExtract">
            <a:avLst/>
          </a:prstGeom>
          <a:solidFill>
            <a:schemeClr val="bg1"/>
          </a:solidFill>
          <a:ln w="38100">
            <a:solidFill>
              <a:schemeClr val="tx1"/>
            </a:solidFill>
            <a:miter lim="800000"/>
            <a:headEnd/>
            <a:tailEnd/>
          </a:ln>
          <a:effectLst/>
        </p:spPr>
        <p:txBody>
          <a:bodyPr wrap="none" anchor="ctr"/>
          <a:lstStyle/>
          <a:p>
            <a:endParaRPr lang="en-US" b="1" dirty="0"/>
          </a:p>
        </p:txBody>
      </p:sp>
      <p:sp>
        <p:nvSpPr>
          <p:cNvPr id="89095" name="AutoShape 11"/>
          <p:cNvSpPr>
            <a:spLocks noChangeArrowheads="1"/>
          </p:cNvSpPr>
          <p:nvPr/>
        </p:nvSpPr>
        <p:spPr bwMode="auto">
          <a:xfrm>
            <a:off x="6781800" y="41148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89096" name="Object 12"/>
          <p:cNvGraphicFramePr>
            <a:graphicFrameLocks noChangeAspect="1"/>
          </p:cNvGraphicFramePr>
          <p:nvPr/>
        </p:nvGraphicFramePr>
        <p:xfrm>
          <a:off x="8001000" y="2667000"/>
          <a:ext cx="304800" cy="533400"/>
        </p:xfrm>
        <a:graphic>
          <a:graphicData uri="http://schemas.openxmlformats.org/presentationml/2006/ole">
            <p:oleObj spid="_x0000_s1030" name="Bitmap Image" r:id="rId8" imgW="304923" imgH="533474" progId="PBrush">
              <p:embed/>
            </p:oleObj>
          </a:graphicData>
        </a:graphic>
      </p:graphicFrame>
      <p:graphicFrame>
        <p:nvGraphicFramePr>
          <p:cNvPr id="89097" name="Object 13"/>
          <p:cNvGraphicFramePr>
            <a:graphicFrameLocks noChangeAspect="1"/>
          </p:cNvGraphicFramePr>
          <p:nvPr/>
        </p:nvGraphicFramePr>
        <p:xfrm>
          <a:off x="7239000" y="2895600"/>
          <a:ext cx="304800" cy="533400"/>
        </p:xfrm>
        <a:graphic>
          <a:graphicData uri="http://schemas.openxmlformats.org/presentationml/2006/ole">
            <p:oleObj spid="_x0000_s1031" name="Bitmap Image" r:id="rId9" imgW="304923" imgH="533474" progId="PBrush">
              <p:embed/>
            </p:oleObj>
          </a:graphicData>
        </a:graphic>
      </p:graphicFrame>
      <p:sp>
        <p:nvSpPr>
          <p:cNvPr id="89098" name="AutoShape 14"/>
          <p:cNvSpPr>
            <a:spLocks noChangeArrowheads="1"/>
          </p:cNvSpPr>
          <p:nvPr/>
        </p:nvSpPr>
        <p:spPr bwMode="auto">
          <a:xfrm>
            <a:off x="7391400" y="1752600"/>
            <a:ext cx="609600" cy="685800"/>
          </a:xfrm>
          <a:prstGeom prst="flowChartExtract">
            <a:avLst/>
          </a:prstGeom>
          <a:solidFill>
            <a:schemeClr val="bg1"/>
          </a:solidFill>
          <a:ln w="38100">
            <a:solidFill>
              <a:schemeClr val="tx1"/>
            </a:solidFill>
            <a:miter lim="800000"/>
            <a:headEnd/>
            <a:tailEnd/>
          </a:ln>
          <a:effectLst/>
        </p:spPr>
        <p:txBody>
          <a:bodyPr wrap="none" anchor="ctr"/>
          <a:lstStyle/>
          <a:p>
            <a:endParaRPr lang="en-US"/>
          </a:p>
        </p:txBody>
      </p:sp>
      <p:sp>
        <p:nvSpPr>
          <p:cNvPr id="89099" name="Line 15"/>
          <p:cNvSpPr>
            <a:spLocks noChangeShapeType="1"/>
          </p:cNvSpPr>
          <p:nvPr/>
        </p:nvSpPr>
        <p:spPr bwMode="auto">
          <a:xfrm flipV="1">
            <a:off x="8382000" y="26670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9100" name="Freeform 16"/>
          <p:cNvSpPr>
            <a:spLocks/>
          </p:cNvSpPr>
          <p:nvPr/>
        </p:nvSpPr>
        <p:spPr bwMode="auto">
          <a:xfrm>
            <a:off x="6705600" y="4953000"/>
            <a:ext cx="228600" cy="609600"/>
          </a:xfrm>
          <a:custGeom>
            <a:avLst/>
            <a:gdLst>
              <a:gd name="T0" fmla="*/ 0 w 144"/>
              <a:gd name="T1" fmla="*/ 967740000 h 384"/>
              <a:gd name="T2" fmla="*/ 241935000 w 144"/>
              <a:gd name="T3" fmla="*/ 483870000 h 384"/>
              <a:gd name="T4" fmla="*/ 362902500 w 144"/>
              <a:gd name="T5" fmla="*/ 0 h 384"/>
              <a:gd name="T6" fmla="*/ 0 60000 65536"/>
              <a:gd name="T7" fmla="*/ 0 60000 65536"/>
              <a:gd name="T8" fmla="*/ 0 60000 65536"/>
            </a:gdLst>
            <a:ahLst/>
            <a:cxnLst>
              <a:cxn ang="T6">
                <a:pos x="T0" y="T1"/>
              </a:cxn>
              <a:cxn ang="T7">
                <a:pos x="T2" y="T3"/>
              </a:cxn>
              <a:cxn ang="T8">
                <a:pos x="T4" y="T5"/>
              </a:cxn>
            </a:cxnLst>
            <a:rect l="0" t="0" r="r" b="b"/>
            <a:pathLst>
              <a:path w="144" h="384">
                <a:moveTo>
                  <a:pt x="0" y="384"/>
                </a:moveTo>
                <a:cubicBezTo>
                  <a:pt x="36" y="320"/>
                  <a:pt x="72" y="256"/>
                  <a:pt x="96" y="192"/>
                </a:cubicBezTo>
                <a:cubicBezTo>
                  <a:pt x="120" y="128"/>
                  <a:pt x="132" y="64"/>
                  <a:pt x="144" y="0"/>
                </a:cubicBez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7154" name="Rectangle 18"/>
          <p:cNvSpPr>
            <a:spLocks noChangeArrowheads="1"/>
          </p:cNvSpPr>
          <p:nvPr/>
        </p:nvSpPr>
        <p:spPr bwMode="auto">
          <a:xfrm>
            <a:off x="1905000" y="381000"/>
            <a:ext cx="500221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COVERED LINEMEN</a:t>
            </a:r>
          </a:p>
        </p:txBody>
      </p:sp>
      <p:sp>
        <p:nvSpPr>
          <p:cNvPr id="89102" name="Rectangle 19"/>
          <p:cNvSpPr>
            <a:spLocks noChangeArrowheads="1"/>
          </p:cNvSpPr>
          <p:nvPr/>
        </p:nvSpPr>
        <p:spPr bwMode="auto">
          <a:xfrm>
            <a:off x="638175" y="1528763"/>
            <a:ext cx="4391025" cy="43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buFont typeface="Times" charset="0"/>
              <a:buChar char="•"/>
            </a:pPr>
            <a:r>
              <a:rPr lang="en-US" sz="2800" b="0">
                <a:solidFill>
                  <a:srgbClr val="000000"/>
                </a:solidFill>
                <a:latin typeface="Times New Roman" charset="0"/>
              </a:rPr>
              <a:t>1st step is a six inch playside jab step, drawing elbows back</a:t>
            </a:r>
          </a:p>
          <a:p>
            <a:pPr>
              <a:lnSpc>
                <a:spcPct val="125000"/>
              </a:lnSpc>
              <a:buFont typeface="Times" charset="0"/>
              <a:buChar char="•"/>
            </a:pPr>
            <a:r>
              <a:rPr lang="en-US" sz="2800" b="0">
                <a:solidFill>
                  <a:srgbClr val="000000"/>
                </a:solidFill>
                <a:latin typeface="Times New Roman" charset="0"/>
              </a:rPr>
              <a:t>2nd step brings the trailing foot up field in between defenders feet, explode arms forward at the defenders #’s</a:t>
            </a:r>
          </a:p>
          <a:p>
            <a:pPr>
              <a:lnSpc>
                <a:spcPct val="125000"/>
              </a:lnSpc>
              <a:buFont typeface="Times" charset="0"/>
              <a:buChar char="•"/>
            </a:pPr>
            <a:r>
              <a:rPr lang="en-US" sz="2800" b="0">
                <a:solidFill>
                  <a:srgbClr val="000000"/>
                </a:solidFill>
                <a:latin typeface="Times New Roman" charset="0"/>
              </a:rPr>
              <a:t>Shoulders square to LOS</a:t>
            </a:r>
            <a:endParaRPr lang="en-US" sz="2800"/>
          </a:p>
        </p:txBody>
      </p:sp>
    </p:spTree>
    <p:extLst>
      <p:ext uri="{BB962C8B-B14F-4D97-AF65-F5344CB8AC3E}">
        <p14:creationId xmlns:p14="http://schemas.microsoft.com/office/powerpoint/2010/main" xmlns="" val="13361018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6"/>
          <p:cNvGraphicFramePr>
            <a:graphicFrameLocks noChangeAspect="1"/>
          </p:cNvGraphicFramePr>
          <p:nvPr/>
        </p:nvGraphicFramePr>
        <p:xfrm>
          <a:off x="6477000" y="4876800"/>
          <a:ext cx="304800" cy="533400"/>
        </p:xfrm>
        <a:graphic>
          <a:graphicData uri="http://schemas.openxmlformats.org/presentationml/2006/ole">
            <p:oleObj spid="_x0000_s2050" name="Bitmap Image" r:id="rId4" imgW="304923" imgH="533474" progId="PBrush">
              <p:embed/>
            </p:oleObj>
          </a:graphicData>
        </a:graphic>
      </p:graphicFrame>
      <p:graphicFrame>
        <p:nvGraphicFramePr>
          <p:cNvPr id="90115" name="Object 7"/>
          <p:cNvGraphicFramePr>
            <a:graphicFrameLocks noChangeAspect="1"/>
          </p:cNvGraphicFramePr>
          <p:nvPr/>
        </p:nvGraphicFramePr>
        <p:xfrm>
          <a:off x="7086600" y="5181600"/>
          <a:ext cx="304800" cy="533400"/>
        </p:xfrm>
        <a:graphic>
          <a:graphicData uri="http://schemas.openxmlformats.org/presentationml/2006/ole">
            <p:oleObj spid="_x0000_s2051" name="Bitmap Image" r:id="rId5" imgW="304923" imgH="533474" progId="PBrush">
              <p:embed/>
            </p:oleObj>
          </a:graphicData>
        </a:graphic>
      </p:graphicFrame>
      <p:sp>
        <p:nvSpPr>
          <p:cNvPr id="90116" name="AutoShape 8"/>
          <p:cNvSpPr>
            <a:spLocks noChangeArrowheads="1"/>
          </p:cNvSpPr>
          <p:nvPr/>
        </p:nvSpPr>
        <p:spPr bwMode="auto">
          <a:xfrm>
            <a:off x="6858000" y="42672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90117" name="Object 9"/>
          <p:cNvGraphicFramePr>
            <a:graphicFrameLocks noChangeAspect="1"/>
          </p:cNvGraphicFramePr>
          <p:nvPr/>
        </p:nvGraphicFramePr>
        <p:xfrm>
          <a:off x="7391400" y="2895600"/>
          <a:ext cx="304800" cy="533400"/>
        </p:xfrm>
        <a:graphic>
          <a:graphicData uri="http://schemas.openxmlformats.org/presentationml/2006/ole">
            <p:oleObj spid="_x0000_s2052" name="Bitmap Image" r:id="rId6" imgW="304923" imgH="533474" progId="PBrush">
              <p:embed/>
            </p:oleObj>
          </a:graphicData>
        </a:graphic>
      </p:graphicFrame>
      <p:graphicFrame>
        <p:nvGraphicFramePr>
          <p:cNvPr id="90118" name="Object 10"/>
          <p:cNvGraphicFramePr>
            <a:graphicFrameLocks noChangeAspect="1"/>
          </p:cNvGraphicFramePr>
          <p:nvPr/>
        </p:nvGraphicFramePr>
        <p:xfrm>
          <a:off x="5638800" y="3048000"/>
          <a:ext cx="304800" cy="533400"/>
        </p:xfrm>
        <a:graphic>
          <a:graphicData uri="http://schemas.openxmlformats.org/presentationml/2006/ole">
            <p:oleObj spid="_x0000_s2053" name="Bitmap Image" r:id="rId7" imgW="304923" imgH="533474" progId="PBrush">
              <p:embed/>
            </p:oleObj>
          </a:graphicData>
        </a:graphic>
      </p:graphicFrame>
      <p:sp>
        <p:nvSpPr>
          <p:cNvPr id="90119" name="AutoShape 11"/>
          <p:cNvSpPr>
            <a:spLocks noChangeArrowheads="1"/>
          </p:cNvSpPr>
          <p:nvPr/>
        </p:nvSpPr>
        <p:spPr bwMode="auto">
          <a:xfrm>
            <a:off x="7162800" y="19050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0120" name="Freeform 12"/>
          <p:cNvSpPr>
            <a:spLocks/>
          </p:cNvSpPr>
          <p:nvPr/>
        </p:nvSpPr>
        <p:spPr bwMode="auto">
          <a:xfrm>
            <a:off x="6400800" y="3352800"/>
            <a:ext cx="1460500" cy="431800"/>
          </a:xfrm>
          <a:custGeom>
            <a:avLst/>
            <a:gdLst>
              <a:gd name="T0" fmla="*/ 0 w 920"/>
              <a:gd name="T1" fmla="*/ 241935000 h 272"/>
              <a:gd name="T2" fmla="*/ 120967500 w 920"/>
              <a:gd name="T3" fmla="*/ 241935000 h 272"/>
              <a:gd name="T4" fmla="*/ 725805000 w 920"/>
              <a:gd name="T5" fmla="*/ 483870000 h 272"/>
              <a:gd name="T6" fmla="*/ 2056447500 w 920"/>
              <a:gd name="T7" fmla="*/ 604837500 h 272"/>
              <a:gd name="T8" fmla="*/ 2147483647 w 920"/>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0" h="272">
                <a:moveTo>
                  <a:pt x="0" y="96"/>
                </a:moveTo>
                <a:cubicBezTo>
                  <a:pt x="0" y="88"/>
                  <a:pt x="0" y="80"/>
                  <a:pt x="48" y="96"/>
                </a:cubicBezTo>
                <a:cubicBezTo>
                  <a:pt x="96" y="112"/>
                  <a:pt x="160" y="168"/>
                  <a:pt x="288" y="192"/>
                </a:cubicBezTo>
                <a:cubicBezTo>
                  <a:pt x="416" y="216"/>
                  <a:pt x="712" y="272"/>
                  <a:pt x="816" y="240"/>
                </a:cubicBezTo>
                <a:cubicBezTo>
                  <a:pt x="920" y="208"/>
                  <a:pt x="916" y="104"/>
                  <a:pt x="912" y="0"/>
                </a:cubicBez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0121" name="Freeform 13"/>
          <p:cNvSpPr>
            <a:spLocks/>
          </p:cNvSpPr>
          <p:nvPr/>
        </p:nvSpPr>
        <p:spPr bwMode="auto">
          <a:xfrm>
            <a:off x="5943600" y="5105400"/>
            <a:ext cx="990600" cy="800100"/>
          </a:xfrm>
          <a:custGeom>
            <a:avLst/>
            <a:gdLst>
              <a:gd name="T0" fmla="*/ 0 w 624"/>
              <a:gd name="T1" fmla="*/ 1209675000 h 504"/>
              <a:gd name="T2" fmla="*/ 846772500 w 624"/>
              <a:gd name="T3" fmla="*/ 1209675000 h 504"/>
              <a:gd name="T4" fmla="*/ 1451610000 w 624"/>
              <a:gd name="T5" fmla="*/ 846772500 h 504"/>
              <a:gd name="T6" fmla="*/ 1572577500 w 624"/>
              <a:gd name="T7" fmla="*/ 0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504">
                <a:moveTo>
                  <a:pt x="0" y="480"/>
                </a:moveTo>
                <a:cubicBezTo>
                  <a:pt x="120" y="492"/>
                  <a:pt x="240" y="504"/>
                  <a:pt x="336" y="480"/>
                </a:cubicBezTo>
                <a:cubicBezTo>
                  <a:pt x="432" y="456"/>
                  <a:pt x="528" y="416"/>
                  <a:pt x="576" y="336"/>
                </a:cubicBezTo>
                <a:cubicBezTo>
                  <a:pt x="624" y="256"/>
                  <a:pt x="624" y="128"/>
                  <a:pt x="624" y="0"/>
                </a:cubicBez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8176" name="Rectangle 16"/>
          <p:cNvSpPr>
            <a:spLocks noChangeArrowheads="1"/>
          </p:cNvSpPr>
          <p:nvPr/>
        </p:nvSpPr>
        <p:spPr bwMode="auto">
          <a:xfrm>
            <a:off x="1752600" y="381000"/>
            <a:ext cx="574833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UNCOVERED LINEMEN</a:t>
            </a:r>
          </a:p>
        </p:txBody>
      </p:sp>
      <p:sp>
        <p:nvSpPr>
          <p:cNvPr id="90123" name="Rectangle 17"/>
          <p:cNvSpPr>
            <a:spLocks noChangeArrowheads="1"/>
          </p:cNvSpPr>
          <p:nvPr/>
        </p:nvSpPr>
        <p:spPr bwMode="auto">
          <a:xfrm>
            <a:off x="685800" y="1905000"/>
            <a:ext cx="4276725" cy="3825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buFont typeface="Times" charset="0"/>
              <a:buChar char="•"/>
            </a:pPr>
            <a:r>
              <a:rPr lang="en-US" sz="2800" b="0">
                <a:solidFill>
                  <a:srgbClr val="000000"/>
                </a:solidFill>
                <a:latin typeface="Times New Roman" charset="0"/>
              </a:rPr>
              <a:t>1st step is a playside scoop step, drawing elbows back</a:t>
            </a:r>
          </a:p>
          <a:p>
            <a:pPr>
              <a:lnSpc>
                <a:spcPct val="125000"/>
              </a:lnSpc>
              <a:buFont typeface="Times" charset="0"/>
              <a:buChar char="•"/>
            </a:pPr>
            <a:r>
              <a:rPr lang="en-US" sz="2800" b="0">
                <a:solidFill>
                  <a:srgbClr val="000000"/>
                </a:solidFill>
                <a:latin typeface="Times New Roman" charset="0"/>
              </a:rPr>
              <a:t>2nd step brings the trailing foot up field in a sweeping manner, explode arms forward</a:t>
            </a:r>
          </a:p>
          <a:p>
            <a:pPr>
              <a:lnSpc>
                <a:spcPct val="125000"/>
              </a:lnSpc>
              <a:buFont typeface="Times" charset="0"/>
              <a:buChar char="•"/>
            </a:pPr>
            <a:r>
              <a:rPr lang="en-US" sz="2800" b="0">
                <a:solidFill>
                  <a:srgbClr val="000000"/>
                </a:solidFill>
                <a:latin typeface="Times New Roman" charset="0"/>
              </a:rPr>
              <a:t>Shoulders square to LOS</a:t>
            </a:r>
            <a:endParaRPr lang="en-US" sz="2800"/>
          </a:p>
        </p:txBody>
      </p:sp>
    </p:spTree>
    <p:extLst>
      <p:ext uri="{BB962C8B-B14F-4D97-AF65-F5344CB8AC3E}">
        <p14:creationId xmlns:p14="http://schemas.microsoft.com/office/powerpoint/2010/main" xmlns="" val="27734957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Cadence and Count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Know </a:t>
            </a:r>
            <a:r>
              <a:rPr lang="en-US" dirty="0"/>
              <a:t>the count</a:t>
            </a:r>
          </a:p>
          <a:p>
            <a:pPr lvl="0"/>
            <a:r>
              <a:rPr lang="en-US" dirty="0"/>
              <a:t>Hear the play and echo if needed</a:t>
            </a:r>
          </a:p>
          <a:p>
            <a:pPr lvl="0"/>
            <a:r>
              <a:rPr lang="en-US" dirty="0"/>
              <a:t>ready position – 2 point stance for linemen</a:t>
            </a:r>
          </a:p>
          <a:p>
            <a:pPr lvl="0"/>
            <a:r>
              <a:rPr lang="en-US" dirty="0"/>
              <a:t>QB yells, “Down!” or Ready</a:t>
            </a:r>
          </a:p>
          <a:p>
            <a:pPr lvl="0"/>
            <a:r>
              <a:rPr lang="en-US" dirty="0"/>
              <a:t>everyone snaps into their stance – no movement</a:t>
            </a:r>
          </a:p>
          <a:p>
            <a:pPr lvl="0"/>
            <a:r>
              <a:rPr lang="en-US" dirty="0"/>
              <a:t>QB yells a color and number twice, “Blue 14!”, “Blue 14!”</a:t>
            </a:r>
          </a:p>
          <a:p>
            <a:pPr lvl="0"/>
            <a:r>
              <a:rPr lang="en-US" dirty="0"/>
              <a:t>QB yells, “Go!” as many times as the count</a:t>
            </a:r>
          </a:p>
          <a:p>
            <a:r>
              <a:rPr lang="en-US" dirty="0"/>
              <a:t>fire out to your assignment</a:t>
            </a:r>
          </a:p>
          <a:p>
            <a:endParaRPr lang="en-US" dirty="0"/>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29672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4600" y="2286000"/>
            <a:ext cx="1524000" cy="2057400"/>
            <a:chOff x="336" y="1536"/>
            <a:chExt cx="960" cy="1296"/>
          </a:xfrm>
        </p:grpSpPr>
        <p:sp>
          <p:nvSpPr>
            <p:cNvPr id="91147" name="AutoShape 3"/>
            <p:cNvSpPr>
              <a:spLocks noChangeArrowheads="1"/>
            </p:cNvSpPr>
            <p:nvPr/>
          </p:nvSpPr>
          <p:spPr bwMode="auto">
            <a:xfrm>
              <a:off x="528" y="2112"/>
              <a:ext cx="624" cy="720"/>
            </a:xfrm>
            <a:custGeom>
              <a:avLst/>
              <a:gdLst>
                <a:gd name="T0" fmla="*/ 16 w 21600"/>
                <a:gd name="T1" fmla="*/ 12 h 21600"/>
                <a:gd name="T2" fmla="*/ 9 w 21600"/>
                <a:gd name="T3" fmla="*/ 24 h 21600"/>
                <a:gd name="T4" fmla="*/ 2 w 21600"/>
                <a:gd name="T5" fmla="*/ 12 h 21600"/>
                <a:gd name="T6" fmla="*/ 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5400" b="0"/>
                <a:t>98</a:t>
              </a:r>
              <a:endParaRPr lang="en-US" b="0"/>
            </a:p>
          </p:txBody>
        </p:sp>
        <p:sp>
          <p:nvSpPr>
            <p:cNvPr id="91148" name="AutoShape 4"/>
            <p:cNvSpPr>
              <a:spLocks noChangeArrowheads="1"/>
            </p:cNvSpPr>
            <p:nvPr/>
          </p:nvSpPr>
          <p:spPr bwMode="auto">
            <a:xfrm>
              <a:off x="336" y="1920"/>
              <a:ext cx="960"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1149" name="Oval 5"/>
            <p:cNvSpPr>
              <a:spLocks noChangeArrowheads="1"/>
            </p:cNvSpPr>
            <p:nvPr/>
          </p:nvSpPr>
          <p:spPr bwMode="auto">
            <a:xfrm>
              <a:off x="672" y="153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91139" name="Oval 6"/>
          <p:cNvSpPr>
            <a:spLocks noChangeArrowheads="1"/>
          </p:cNvSpPr>
          <p:nvPr/>
        </p:nvSpPr>
        <p:spPr bwMode="auto">
          <a:xfrm>
            <a:off x="1981200" y="4724400"/>
            <a:ext cx="914400" cy="8382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 name="Group 7"/>
          <p:cNvGrpSpPr>
            <a:grpSpLocks/>
          </p:cNvGrpSpPr>
          <p:nvPr/>
        </p:nvGrpSpPr>
        <p:grpSpPr bwMode="auto">
          <a:xfrm>
            <a:off x="1524000" y="5867400"/>
            <a:ext cx="2209800" cy="593725"/>
            <a:chOff x="1776" y="3792"/>
            <a:chExt cx="1392" cy="374"/>
          </a:xfrm>
        </p:grpSpPr>
        <p:sp>
          <p:nvSpPr>
            <p:cNvPr id="91145" name="Line 8"/>
            <p:cNvSpPr>
              <a:spLocks noChangeShapeType="1"/>
            </p:cNvSpPr>
            <p:nvPr/>
          </p:nvSpPr>
          <p:spPr bwMode="auto">
            <a:xfrm>
              <a:off x="1776" y="3792"/>
              <a:ext cx="139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1146" name="Text Box 9"/>
            <p:cNvSpPr txBox="1">
              <a:spLocks noChangeArrowheads="1"/>
            </p:cNvSpPr>
            <p:nvPr/>
          </p:nvSpPr>
          <p:spPr bwMode="auto">
            <a:xfrm>
              <a:off x="1814" y="3878"/>
              <a:ext cx="122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Play Direction</a:t>
              </a:r>
            </a:p>
          </p:txBody>
        </p:sp>
      </p:grpSp>
      <p:sp>
        <p:nvSpPr>
          <p:cNvPr id="1021962" name="Text Box 10"/>
          <p:cNvSpPr txBox="1">
            <a:spLocks noChangeArrowheads="1"/>
          </p:cNvSpPr>
          <p:nvPr/>
        </p:nvSpPr>
        <p:spPr bwMode="auto">
          <a:xfrm>
            <a:off x="4724400" y="2590800"/>
            <a:ext cx="30257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Step at 45 degrees with</a:t>
            </a:r>
          </a:p>
          <a:p>
            <a:r>
              <a:rPr lang="en-US" b="0"/>
              <a:t>The outside foot at the</a:t>
            </a:r>
          </a:p>
          <a:p>
            <a:r>
              <a:rPr lang="en-US" b="0"/>
              <a:t>DL’s outside #.</a:t>
            </a:r>
          </a:p>
        </p:txBody>
      </p:sp>
      <p:sp>
        <p:nvSpPr>
          <p:cNvPr id="1021963" name="Text Box 11"/>
          <p:cNvSpPr txBox="1">
            <a:spLocks noChangeArrowheads="1"/>
          </p:cNvSpPr>
          <p:nvPr/>
        </p:nvSpPr>
        <p:spPr bwMode="auto">
          <a:xfrm>
            <a:off x="4730750" y="4191000"/>
            <a:ext cx="357505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Most likely he is outside</a:t>
            </a:r>
          </a:p>
          <a:p>
            <a:r>
              <a:rPr lang="en-US" b="0"/>
              <a:t>Gap responsible, so we</a:t>
            </a:r>
          </a:p>
          <a:p>
            <a:r>
              <a:rPr lang="en-US" b="0"/>
              <a:t>Want a hat on his outside #.</a:t>
            </a:r>
          </a:p>
        </p:txBody>
      </p:sp>
      <p:sp>
        <p:nvSpPr>
          <p:cNvPr id="1021964" name="Line 12"/>
          <p:cNvSpPr>
            <a:spLocks noChangeShapeType="1"/>
          </p:cNvSpPr>
          <p:nvPr/>
        </p:nvSpPr>
        <p:spPr bwMode="auto">
          <a:xfrm flipV="1">
            <a:off x="2667000" y="4114800"/>
            <a:ext cx="838200" cy="6858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1965" name="Rectangle 13"/>
          <p:cNvSpPr>
            <a:spLocks noChangeArrowheads="1"/>
          </p:cNvSpPr>
          <p:nvPr/>
        </p:nvSpPr>
        <p:spPr bwMode="auto">
          <a:xfrm>
            <a:off x="990600" y="304800"/>
            <a:ext cx="6832600"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STEPPING PLAYSIDE…</a:t>
            </a:r>
          </a:p>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PUNCHING THE NUMBERS</a:t>
            </a:r>
          </a:p>
        </p:txBody>
      </p:sp>
    </p:spTree>
    <p:extLst>
      <p:ext uri="{BB962C8B-B14F-4D97-AF65-F5344CB8AC3E}">
        <p14:creationId xmlns:p14="http://schemas.microsoft.com/office/powerpoint/2010/main" xmlns="" val="9093507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1962"/>
                                        </p:tgtEl>
                                        <p:attrNameLst>
                                          <p:attrName>style.visibility</p:attrName>
                                        </p:attrNameLst>
                                      </p:cBhvr>
                                      <p:to>
                                        <p:strVal val="visible"/>
                                      </p:to>
                                    </p:set>
                                    <p:animEffect transition="in" filter="blinds(horizontal)">
                                      <p:cBhvr>
                                        <p:cTn id="12" dur="500"/>
                                        <p:tgtEl>
                                          <p:spTgt spid="1021962"/>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riter"/>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1964"/>
                                        </p:tgtEl>
                                        <p:attrNameLst>
                                          <p:attrName>style.visibility</p:attrName>
                                        </p:attrNameLst>
                                      </p:cBhvr>
                                      <p:to>
                                        <p:strVal val="visible"/>
                                      </p:to>
                                    </p:set>
                                    <p:animEffect transition="in" filter="wipe(down)">
                                      <p:cBhvr>
                                        <p:cTn id="17" dur="500"/>
                                        <p:tgtEl>
                                          <p:spTgt spid="1021964"/>
                                        </p:tgtEl>
                                      </p:cBhvr>
                                    </p:animEffect>
                                  </p:childTnLst>
                                  <p:subTnLst>
                                    <p:audio>
                                      <p:cMediaNode>
                                        <p:cTn display="0" masterRel="sameClick">
                                          <p:stCondLst>
                                            <p:cond evt="begin" delay="0">
                                              <p:tn val="15"/>
                                            </p:cond>
                                          </p:stCondLst>
                                          <p:endCondLst>
                                            <p:cond evt="onStopAudio" delay="0">
                                              <p:tgtEl>
                                                <p:sldTgt/>
                                              </p:tgtEl>
                                            </p:cond>
                                          </p:endCondLst>
                                        </p:cTn>
                                        <p:tgtEl>
                                          <p:sndTgt r:embed="rId5" name="Explosion"/>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1963"/>
                                        </p:tgtEl>
                                        <p:attrNameLst>
                                          <p:attrName>style.visibility</p:attrName>
                                        </p:attrNameLst>
                                      </p:cBhvr>
                                      <p:to>
                                        <p:strVal val="visible"/>
                                      </p:to>
                                    </p:set>
                                    <p:animEffect transition="in" filter="blinds(horizontal)">
                                      <p:cBhvr>
                                        <p:cTn id="22" dur="500"/>
                                        <p:tgtEl>
                                          <p:spTgt spid="1021963"/>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ri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62" grpId="0" autoUpdateAnimBg="0"/>
      <p:bldP spid="1021963" grpId="0" autoUpdateAnimBg="0"/>
      <p:bldP spid="102196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47800" y="2209800"/>
            <a:ext cx="1524000" cy="2057400"/>
            <a:chOff x="336" y="1536"/>
            <a:chExt cx="960" cy="1296"/>
          </a:xfrm>
        </p:grpSpPr>
        <p:sp>
          <p:nvSpPr>
            <p:cNvPr id="92177" name="AutoShape 3"/>
            <p:cNvSpPr>
              <a:spLocks noChangeArrowheads="1"/>
            </p:cNvSpPr>
            <p:nvPr/>
          </p:nvSpPr>
          <p:spPr bwMode="auto">
            <a:xfrm>
              <a:off x="528" y="2112"/>
              <a:ext cx="624" cy="720"/>
            </a:xfrm>
            <a:custGeom>
              <a:avLst/>
              <a:gdLst>
                <a:gd name="T0" fmla="*/ 16 w 21600"/>
                <a:gd name="T1" fmla="*/ 12 h 21600"/>
                <a:gd name="T2" fmla="*/ 9 w 21600"/>
                <a:gd name="T3" fmla="*/ 24 h 21600"/>
                <a:gd name="T4" fmla="*/ 2 w 21600"/>
                <a:gd name="T5" fmla="*/ 12 h 21600"/>
                <a:gd name="T6" fmla="*/ 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5400" b="0"/>
                <a:t>98</a:t>
              </a:r>
              <a:endParaRPr lang="en-US" b="0"/>
            </a:p>
          </p:txBody>
        </p:sp>
        <p:sp>
          <p:nvSpPr>
            <p:cNvPr id="92178" name="AutoShape 4"/>
            <p:cNvSpPr>
              <a:spLocks noChangeArrowheads="1"/>
            </p:cNvSpPr>
            <p:nvPr/>
          </p:nvSpPr>
          <p:spPr bwMode="auto">
            <a:xfrm>
              <a:off x="336" y="1920"/>
              <a:ext cx="960"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9" name="Oval 5"/>
            <p:cNvSpPr>
              <a:spLocks noChangeArrowheads="1"/>
            </p:cNvSpPr>
            <p:nvPr/>
          </p:nvSpPr>
          <p:spPr bwMode="auto">
            <a:xfrm>
              <a:off x="672" y="153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92163" name="Oval 6"/>
          <p:cNvSpPr>
            <a:spLocks noChangeArrowheads="1"/>
          </p:cNvSpPr>
          <p:nvPr/>
        </p:nvSpPr>
        <p:spPr bwMode="auto">
          <a:xfrm>
            <a:off x="1752600" y="4800600"/>
            <a:ext cx="914400" cy="8382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83" name="Text Box 7"/>
          <p:cNvSpPr txBox="1">
            <a:spLocks noChangeArrowheads="1"/>
          </p:cNvSpPr>
          <p:nvPr/>
        </p:nvSpPr>
        <p:spPr bwMode="auto">
          <a:xfrm>
            <a:off x="4100513" y="2209800"/>
            <a:ext cx="384492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Step is straight ahead with the</a:t>
            </a:r>
          </a:p>
          <a:p>
            <a:r>
              <a:rPr lang="en-US" b="0"/>
              <a:t>Outside foot at the outside #.</a:t>
            </a:r>
          </a:p>
        </p:txBody>
      </p:sp>
      <p:sp>
        <p:nvSpPr>
          <p:cNvPr id="1022984" name="Text Box 8"/>
          <p:cNvSpPr txBox="1">
            <a:spLocks noChangeArrowheads="1"/>
          </p:cNvSpPr>
          <p:nvPr/>
        </p:nvSpPr>
        <p:spPr bwMode="auto">
          <a:xfrm>
            <a:off x="4084638" y="3032125"/>
            <a:ext cx="40417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The DL has a 2-way go, but the</a:t>
            </a:r>
          </a:p>
          <a:p>
            <a:r>
              <a:rPr lang="en-US" b="0"/>
              <a:t>OL is outside gap  responsible.</a:t>
            </a:r>
          </a:p>
        </p:txBody>
      </p:sp>
      <p:sp>
        <p:nvSpPr>
          <p:cNvPr id="1022985" name="Text Box 9"/>
          <p:cNvSpPr txBox="1">
            <a:spLocks noChangeArrowheads="1"/>
          </p:cNvSpPr>
          <p:nvPr/>
        </p:nvSpPr>
        <p:spPr bwMode="auto">
          <a:xfrm>
            <a:off x="4084638" y="4022725"/>
            <a:ext cx="4116387"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If he comes outside the OL will </a:t>
            </a:r>
          </a:p>
          <a:p>
            <a:r>
              <a:rPr lang="en-US" b="0"/>
              <a:t>Still have outside leverage.</a:t>
            </a:r>
          </a:p>
        </p:txBody>
      </p:sp>
      <p:sp>
        <p:nvSpPr>
          <p:cNvPr id="1022986" name="Text Box 10"/>
          <p:cNvSpPr txBox="1">
            <a:spLocks noChangeArrowheads="1"/>
          </p:cNvSpPr>
          <p:nvPr/>
        </p:nvSpPr>
        <p:spPr bwMode="auto">
          <a:xfrm>
            <a:off x="4114800" y="5029200"/>
            <a:ext cx="4405313"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If he goes inside, it is not the OL’s</a:t>
            </a:r>
          </a:p>
          <a:p>
            <a:r>
              <a:rPr lang="en-US" b="0"/>
              <a:t>Gap responsibility.  He will punch</a:t>
            </a:r>
          </a:p>
          <a:p>
            <a:r>
              <a:rPr lang="en-US" b="0"/>
              <a:t>&amp; go to level 2.</a:t>
            </a:r>
          </a:p>
        </p:txBody>
      </p:sp>
      <p:grpSp>
        <p:nvGrpSpPr>
          <p:cNvPr id="3" name="Group 11"/>
          <p:cNvGrpSpPr>
            <a:grpSpLocks/>
          </p:cNvGrpSpPr>
          <p:nvPr/>
        </p:nvGrpSpPr>
        <p:grpSpPr bwMode="auto">
          <a:xfrm>
            <a:off x="1371600" y="5943600"/>
            <a:ext cx="2209800" cy="593725"/>
            <a:chOff x="1776" y="3792"/>
            <a:chExt cx="1392" cy="374"/>
          </a:xfrm>
        </p:grpSpPr>
        <p:sp>
          <p:nvSpPr>
            <p:cNvPr id="92175" name="Line 12"/>
            <p:cNvSpPr>
              <a:spLocks noChangeShapeType="1"/>
            </p:cNvSpPr>
            <p:nvPr/>
          </p:nvSpPr>
          <p:spPr bwMode="auto">
            <a:xfrm>
              <a:off x="1776" y="3792"/>
              <a:ext cx="139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2176" name="Text Box 13"/>
            <p:cNvSpPr txBox="1">
              <a:spLocks noChangeArrowheads="1"/>
            </p:cNvSpPr>
            <p:nvPr/>
          </p:nvSpPr>
          <p:spPr bwMode="auto">
            <a:xfrm>
              <a:off x="1814" y="3878"/>
              <a:ext cx="122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r>
                <a:rPr lang="en-US" b="0"/>
                <a:t>Play Direction</a:t>
              </a:r>
            </a:p>
          </p:txBody>
        </p:sp>
      </p:grpSp>
      <p:sp>
        <p:nvSpPr>
          <p:cNvPr id="1022990" name="Line 14"/>
          <p:cNvSpPr>
            <a:spLocks noChangeShapeType="1"/>
          </p:cNvSpPr>
          <p:nvPr/>
        </p:nvSpPr>
        <p:spPr bwMode="auto">
          <a:xfrm flipV="1">
            <a:off x="2438400" y="4114800"/>
            <a:ext cx="0" cy="762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91" name="Line 15"/>
          <p:cNvSpPr>
            <a:spLocks noChangeShapeType="1"/>
          </p:cNvSpPr>
          <p:nvPr/>
        </p:nvSpPr>
        <p:spPr bwMode="auto">
          <a:xfrm flipH="1">
            <a:off x="1066800" y="4191000"/>
            <a:ext cx="838200" cy="609600"/>
          </a:xfrm>
          <a:prstGeom prst="line">
            <a:avLst/>
          </a:prstGeom>
          <a:noFill/>
          <a:ln w="9525">
            <a:solidFill>
              <a:schemeClr val="tx1"/>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92" name="Line 16"/>
          <p:cNvSpPr>
            <a:spLocks noChangeShapeType="1"/>
          </p:cNvSpPr>
          <p:nvPr/>
        </p:nvSpPr>
        <p:spPr bwMode="auto">
          <a:xfrm>
            <a:off x="2590800" y="3886200"/>
            <a:ext cx="3048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93" name="Line 17"/>
          <p:cNvSpPr>
            <a:spLocks noChangeShapeType="1"/>
          </p:cNvSpPr>
          <p:nvPr/>
        </p:nvSpPr>
        <p:spPr bwMode="auto">
          <a:xfrm>
            <a:off x="2057400" y="4114800"/>
            <a:ext cx="9144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94" name="Line 18"/>
          <p:cNvSpPr>
            <a:spLocks noChangeShapeType="1"/>
          </p:cNvSpPr>
          <p:nvPr/>
        </p:nvSpPr>
        <p:spPr bwMode="auto">
          <a:xfrm flipV="1">
            <a:off x="2362200" y="2971800"/>
            <a:ext cx="914400" cy="11430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2995" name="Rectangle 19"/>
          <p:cNvSpPr>
            <a:spLocks noChangeArrowheads="1"/>
          </p:cNvSpPr>
          <p:nvPr/>
        </p:nvSpPr>
        <p:spPr bwMode="auto">
          <a:xfrm>
            <a:off x="381000" y="228600"/>
            <a:ext cx="8353425"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STEPPING PLAYSIDE…</a:t>
            </a:r>
          </a:p>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STRAIGHT UP TECHNIQUE BY DL</a:t>
            </a:r>
          </a:p>
        </p:txBody>
      </p:sp>
    </p:spTree>
    <p:extLst>
      <p:ext uri="{BB962C8B-B14F-4D97-AF65-F5344CB8AC3E}">
        <p14:creationId xmlns:p14="http://schemas.microsoft.com/office/powerpoint/2010/main" xmlns="" val="32700984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2983"/>
                                        </p:tgtEl>
                                        <p:attrNameLst>
                                          <p:attrName>style.visibility</p:attrName>
                                        </p:attrNameLst>
                                      </p:cBhvr>
                                      <p:to>
                                        <p:strVal val="visible"/>
                                      </p:to>
                                    </p:set>
                                    <p:animEffect transition="in" filter="blinds(horizontal)">
                                      <p:cBhvr>
                                        <p:cTn id="12" dur="500"/>
                                        <p:tgtEl>
                                          <p:spTgt spid="1022983"/>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riter"/>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2990"/>
                                        </p:tgtEl>
                                        <p:attrNameLst>
                                          <p:attrName>style.visibility</p:attrName>
                                        </p:attrNameLst>
                                      </p:cBhvr>
                                      <p:to>
                                        <p:strVal val="visible"/>
                                      </p:to>
                                    </p:set>
                                    <p:animEffect transition="in" filter="wipe(down)">
                                      <p:cBhvr>
                                        <p:cTn id="17" dur="500"/>
                                        <p:tgtEl>
                                          <p:spTgt spid="1022990"/>
                                        </p:tgtEl>
                                      </p:cBhvr>
                                    </p:animEffect>
                                  </p:childTnLst>
                                  <p:subTnLst>
                                    <p:audio>
                                      <p:cMediaNode>
                                        <p:cTn display="0" masterRel="sameClick">
                                          <p:stCondLst>
                                            <p:cond evt="begin" delay="0">
                                              <p:tn val="15"/>
                                            </p:cond>
                                          </p:stCondLst>
                                          <p:endCondLst>
                                            <p:cond evt="onStopAudio" delay="0">
                                              <p:tgtEl>
                                                <p:sldTgt/>
                                              </p:tgtEl>
                                            </p:cond>
                                          </p:endCondLst>
                                        </p:cTn>
                                        <p:tgtEl>
                                          <p:sndTgt r:embed="rId5" name="Gunshot"/>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2984"/>
                                        </p:tgtEl>
                                        <p:attrNameLst>
                                          <p:attrName>style.visibility</p:attrName>
                                        </p:attrNameLst>
                                      </p:cBhvr>
                                      <p:to>
                                        <p:strVal val="visible"/>
                                      </p:to>
                                    </p:set>
                                    <p:animEffect transition="in" filter="blinds(horizontal)">
                                      <p:cBhvr>
                                        <p:cTn id="22" dur="500"/>
                                        <p:tgtEl>
                                          <p:spTgt spid="1022984"/>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riter"/>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2985"/>
                                        </p:tgtEl>
                                        <p:attrNameLst>
                                          <p:attrName>style.visibility</p:attrName>
                                        </p:attrNameLst>
                                      </p:cBhvr>
                                      <p:to>
                                        <p:strVal val="visible"/>
                                      </p:to>
                                    </p:set>
                                    <p:animEffect transition="in" filter="blinds(horizontal)">
                                      <p:cBhvr>
                                        <p:cTn id="27" dur="500"/>
                                        <p:tgtEl>
                                          <p:spTgt spid="1022985"/>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riter"/>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22992"/>
                                        </p:tgtEl>
                                        <p:attrNameLst>
                                          <p:attrName>style.visibility</p:attrName>
                                        </p:attrNameLst>
                                      </p:cBhvr>
                                      <p:to>
                                        <p:strVal val="visible"/>
                                      </p:to>
                                    </p:set>
                                    <p:animEffect transition="in" filter="wipe(up)">
                                      <p:cBhvr>
                                        <p:cTn id="32" dur="500"/>
                                        <p:tgtEl>
                                          <p:spTgt spid="1022992"/>
                                        </p:tgtEl>
                                      </p:cBhvr>
                                    </p:animEffect>
                                  </p:childTnLst>
                                  <p:subTnLst>
                                    <p:audio>
                                      <p:cMediaNode>
                                        <p:cTn display="0" masterRel="sameClick">
                                          <p:stCondLst>
                                            <p:cond evt="begin" delay="0">
                                              <p:tn val="30"/>
                                            </p:cond>
                                          </p:stCondLst>
                                          <p:endCondLst>
                                            <p:cond evt="onStopAudio" delay="0">
                                              <p:tgtEl>
                                                <p:sldTgt/>
                                              </p:tgtEl>
                                            </p:cond>
                                          </p:endCondLst>
                                        </p:cTn>
                                        <p:tgtEl>
                                          <p:sndTgt r:embed="rId6" name="Chimes"/>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22993"/>
                                        </p:tgtEl>
                                        <p:attrNameLst>
                                          <p:attrName>style.visibility</p:attrName>
                                        </p:attrNameLst>
                                      </p:cBhvr>
                                      <p:to>
                                        <p:strVal val="visible"/>
                                      </p:to>
                                    </p:set>
                                    <p:animEffect transition="in" filter="wipe(down)">
                                      <p:cBhvr>
                                        <p:cTn id="37" dur="500"/>
                                        <p:tgtEl>
                                          <p:spTgt spid="1022993"/>
                                        </p:tgtEl>
                                      </p:cBhvr>
                                    </p:animEffect>
                                  </p:childTnLst>
                                  <p:subTnLst>
                                    <p:audio>
                                      <p:cMediaNode>
                                        <p:cTn display="0" masterRel="sameClick">
                                          <p:stCondLst>
                                            <p:cond evt="begin" delay="0">
                                              <p:tn val="35"/>
                                            </p:cond>
                                          </p:stCondLst>
                                          <p:endCondLst>
                                            <p:cond evt="onStopAudio" delay="0">
                                              <p:tgtEl>
                                                <p:sldTgt/>
                                              </p:tgtEl>
                                            </p:cond>
                                          </p:endCondLst>
                                        </p:cTn>
                                        <p:tgtEl>
                                          <p:sndTgt r:embed="rId7" name="Explosion"/>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2986"/>
                                        </p:tgtEl>
                                        <p:attrNameLst>
                                          <p:attrName>style.visibility</p:attrName>
                                        </p:attrNameLst>
                                      </p:cBhvr>
                                      <p:to>
                                        <p:strVal val="visible"/>
                                      </p:to>
                                    </p:set>
                                    <p:animEffect transition="in" filter="blinds(horizontal)">
                                      <p:cBhvr>
                                        <p:cTn id="42" dur="500"/>
                                        <p:tgtEl>
                                          <p:spTgt spid="1022986"/>
                                        </p:tgtEl>
                                      </p:cBhvr>
                                    </p:animEffect>
                                  </p:childTnLst>
                                  <p:subTnLst>
                                    <p:audio>
                                      <p:cMediaNode>
                                        <p:cTn display="0" masterRel="sameClick">
                                          <p:stCondLst>
                                            <p:cond evt="begin" delay="0">
                                              <p:tn val="40"/>
                                            </p:cond>
                                          </p:stCondLst>
                                          <p:endCondLst>
                                            <p:cond evt="onStopAudio" delay="0">
                                              <p:tgtEl>
                                                <p:sldTgt/>
                                              </p:tgtEl>
                                            </p:cond>
                                          </p:endCondLst>
                                        </p:cTn>
                                        <p:tgtEl>
                                          <p:sndTgt r:embed="rId4" name="Typewriter"/>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22991"/>
                                        </p:tgtEl>
                                        <p:attrNameLst>
                                          <p:attrName>style.visibility</p:attrName>
                                        </p:attrNameLst>
                                      </p:cBhvr>
                                      <p:to>
                                        <p:strVal val="visible"/>
                                      </p:to>
                                    </p:set>
                                    <p:animEffect transition="in" filter="wipe(up)">
                                      <p:cBhvr>
                                        <p:cTn id="47" dur="500"/>
                                        <p:tgtEl>
                                          <p:spTgt spid="1022991"/>
                                        </p:tgtEl>
                                      </p:cBhvr>
                                    </p:animEffect>
                                  </p:childTnLst>
                                  <p:subTnLst>
                                    <p:audio>
                                      <p:cMediaNode>
                                        <p:cTn display="0" masterRel="sameClick">
                                          <p:stCondLst>
                                            <p:cond evt="begin" delay="0">
                                              <p:tn val="45"/>
                                            </p:cond>
                                          </p:stCondLst>
                                          <p:endCondLst>
                                            <p:cond evt="onStopAudio" delay="0">
                                              <p:tgtEl>
                                                <p:sldTgt/>
                                              </p:tgtEl>
                                            </p:cond>
                                          </p:endCondLst>
                                        </p:cTn>
                                        <p:tgtEl>
                                          <p:sndTgt r:embed="rId6" name="Chimes"/>
                                        </p:tgtEl>
                                      </p:cMediaNode>
                                    </p:audio>
                                  </p:sub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022994"/>
                                        </p:tgtEl>
                                        <p:attrNameLst>
                                          <p:attrName>style.visibility</p:attrName>
                                        </p:attrNameLst>
                                      </p:cBhvr>
                                      <p:to>
                                        <p:strVal val="visible"/>
                                      </p:to>
                                    </p:set>
                                    <p:animEffect transition="in" filter="wipe(down)">
                                      <p:cBhvr>
                                        <p:cTn id="51" dur="500"/>
                                        <p:tgtEl>
                                          <p:spTgt spid="1022994"/>
                                        </p:tgtEl>
                                      </p:cBhvr>
                                    </p:animEffect>
                                  </p:childTnLst>
                                  <p:subTnLst>
                                    <p:audio>
                                      <p:cMediaNode>
                                        <p:cTn display="0" masterRel="sameClick">
                                          <p:stCondLst>
                                            <p:cond evt="begin" delay="0">
                                              <p:tn val="49"/>
                                            </p:cond>
                                          </p:stCondLst>
                                          <p:endCondLst>
                                            <p:cond evt="onStopAudio" delay="0">
                                              <p:tgtEl>
                                                <p:sldTgt/>
                                              </p:tgtEl>
                                            </p:cond>
                                          </p:endCondLst>
                                        </p:cTn>
                                        <p:tgtEl>
                                          <p:sndTgt r:embed="rId8" name="Ricochet"/>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3" grpId="0" autoUpdateAnimBg="0"/>
      <p:bldP spid="1022984" grpId="0" autoUpdateAnimBg="0"/>
      <p:bldP spid="1022985" grpId="0" autoUpdateAnimBg="0"/>
      <p:bldP spid="1022986" grpId="0" autoUpdateAnimBg="0"/>
      <p:bldP spid="1022990" grpId="0" animBg="1"/>
      <p:bldP spid="1022991" grpId="0" animBg="1"/>
      <p:bldP spid="1022992" grpId="0" animBg="1"/>
      <p:bldP spid="1022993" grpId="0" animBg="1"/>
      <p:bldP spid="102299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val 1027"/>
          <p:cNvSpPr>
            <a:spLocks noChangeArrowheads="1"/>
          </p:cNvSpPr>
          <p:nvPr/>
        </p:nvSpPr>
        <p:spPr bwMode="auto">
          <a:xfrm>
            <a:off x="2057400" y="5257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87" name="AutoShape 1028"/>
          <p:cNvSpPr>
            <a:spLocks noChangeArrowheads="1"/>
          </p:cNvSpPr>
          <p:nvPr/>
        </p:nvSpPr>
        <p:spPr bwMode="auto">
          <a:xfrm>
            <a:off x="3048000" y="41148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88" name="Oval 1029"/>
          <p:cNvSpPr>
            <a:spLocks noChangeArrowheads="1"/>
          </p:cNvSpPr>
          <p:nvPr/>
        </p:nvSpPr>
        <p:spPr bwMode="auto">
          <a:xfrm>
            <a:off x="3048000" y="5257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89" name="AutoShape 1030"/>
          <p:cNvSpPr>
            <a:spLocks noChangeArrowheads="1"/>
          </p:cNvSpPr>
          <p:nvPr/>
        </p:nvSpPr>
        <p:spPr bwMode="auto">
          <a:xfrm>
            <a:off x="1600200" y="41148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0" name="Oval 1031"/>
          <p:cNvSpPr>
            <a:spLocks noChangeArrowheads="1"/>
          </p:cNvSpPr>
          <p:nvPr/>
        </p:nvSpPr>
        <p:spPr bwMode="auto">
          <a:xfrm>
            <a:off x="5105400" y="5257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1" name="AutoShape 1032"/>
          <p:cNvSpPr>
            <a:spLocks noChangeArrowheads="1"/>
          </p:cNvSpPr>
          <p:nvPr/>
        </p:nvSpPr>
        <p:spPr bwMode="auto">
          <a:xfrm>
            <a:off x="5181600" y="41148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2" name="Oval 1033"/>
          <p:cNvSpPr>
            <a:spLocks noChangeArrowheads="1"/>
          </p:cNvSpPr>
          <p:nvPr/>
        </p:nvSpPr>
        <p:spPr bwMode="auto">
          <a:xfrm>
            <a:off x="6248400" y="5257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3" name="AutoShape 1034"/>
          <p:cNvSpPr>
            <a:spLocks noChangeArrowheads="1"/>
          </p:cNvSpPr>
          <p:nvPr/>
        </p:nvSpPr>
        <p:spPr bwMode="auto">
          <a:xfrm>
            <a:off x="6553200" y="41148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4" name="Rectangle 1036"/>
          <p:cNvSpPr>
            <a:spLocks noChangeArrowheads="1"/>
          </p:cNvSpPr>
          <p:nvPr/>
        </p:nvSpPr>
        <p:spPr bwMode="auto">
          <a:xfrm>
            <a:off x="4191000" y="5334000"/>
            <a:ext cx="685800" cy="685800"/>
          </a:xfrm>
          <a:prstGeom prst="rect">
            <a:avLst/>
          </a:prstGeom>
          <a:solidFill>
            <a:schemeClr val="tx1"/>
          </a:solidFill>
          <a:ln w="3810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3195" name="Freeform 1037"/>
          <p:cNvSpPr>
            <a:spLocks/>
          </p:cNvSpPr>
          <p:nvPr/>
        </p:nvSpPr>
        <p:spPr bwMode="auto">
          <a:xfrm>
            <a:off x="7010400" y="5029200"/>
            <a:ext cx="457200" cy="546100"/>
          </a:xfrm>
          <a:custGeom>
            <a:avLst/>
            <a:gdLst>
              <a:gd name="T0" fmla="*/ 0 w 288"/>
              <a:gd name="T1" fmla="*/ 846772500 h 344"/>
              <a:gd name="T2" fmla="*/ 604837500 w 288"/>
              <a:gd name="T3" fmla="*/ 725805000 h 344"/>
              <a:gd name="T4" fmla="*/ 725805000 w 288"/>
              <a:gd name="T5" fmla="*/ 0 h 344"/>
              <a:gd name="T6" fmla="*/ 0 60000 65536"/>
              <a:gd name="T7" fmla="*/ 0 60000 65536"/>
              <a:gd name="T8" fmla="*/ 0 60000 65536"/>
            </a:gdLst>
            <a:ahLst/>
            <a:cxnLst>
              <a:cxn ang="T6">
                <a:pos x="T0" y="T1"/>
              </a:cxn>
              <a:cxn ang="T7">
                <a:pos x="T2" y="T3"/>
              </a:cxn>
              <a:cxn ang="T8">
                <a:pos x="T4" y="T5"/>
              </a:cxn>
            </a:cxnLst>
            <a:rect l="0" t="0" r="r" b="b"/>
            <a:pathLst>
              <a:path w="288" h="344">
                <a:moveTo>
                  <a:pt x="0" y="336"/>
                </a:moveTo>
                <a:cubicBezTo>
                  <a:pt x="96" y="340"/>
                  <a:pt x="192" y="344"/>
                  <a:pt x="240" y="288"/>
                </a:cubicBezTo>
                <a:cubicBezTo>
                  <a:pt x="288" y="232"/>
                  <a:pt x="288" y="116"/>
                  <a:pt x="288" y="0"/>
                </a:cubicBezTo>
              </a:path>
            </a:pathLst>
          </a:custGeom>
          <a:noFill/>
          <a:ln w="571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196" name="Freeform 1038"/>
          <p:cNvSpPr>
            <a:spLocks/>
          </p:cNvSpPr>
          <p:nvPr/>
        </p:nvSpPr>
        <p:spPr bwMode="auto">
          <a:xfrm>
            <a:off x="5867400" y="5029200"/>
            <a:ext cx="457200" cy="546100"/>
          </a:xfrm>
          <a:custGeom>
            <a:avLst/>
            <a:gdLst>
              <a:gd name="T0" fmla="*/ 0 w 288"/>
              <a:gd name="T1" fmla="*/ 846772500 h 344"/>
              <a:gd name="T2" fmla="*/ 604837500 w 288"/>
              <a:gd name="T3" fmla="*/ 725805000 h 344"/>
              <a:gd name="T4" fmla="*/ 725805000 w 288"/>
              <a:gd name="T5" fmla="*/ 0 h 344"/>
              <a:gd name="T6" fmla="*/ 0 60000 65536"/>
              <a:gd name="T7" fmla="*/ 0 60000 65536"/>
              <a:gd name="T8" fmla="*/ 0 60000 65536"/>
            </a:gdLst>
            <a:ahLst/>
            <a:cxnLst>
              <a:cxn ang="T6">
                <a:pos x="T0" y="T1"/>
              </a:cxn>
              <a:cxn ang="T7">
                <a:pos x="T2" y="T3"/>
              </a:cxn>
              <a:cxn ang="T8">
                <a:pos x="T4" y="T5"/>
              </a:cxn>
            </a:cxnLst>
            <a:rect l="0" t="0" r="r" b="b"/>
            <a:pathLst>
              <a:path w="288" h="344">
                <a:moveTo>
                  <a:pt x="0" y="336"/>
                </a:moveTo>
                <a:cubicBezTo>
                  <a:pt x="96" y="340"/>
                  <a:pt x="192" y="344"/>
                  <a:pt x="240" y="288"/>
                </a:cubicBezTo>
                <a:cubicBezTo>
                  <a:pt x="288" y="232"/>
                  <a:pt x="288" y="116"/>
                  <a:pt x="288" y="0"/>
                </a:cubicBezTo>
              </a:path>
            </a:pathLst>
          </a:custGeom>
          <a:noFill/>
          <a:ln w="571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197" name="Freeform 1039"/>
          <p:cNvSpPr>
            <a:spLocks/>
          </p:cNvSpPr>
          <p:nvPr/>
        </p:nvSpPr>
        <p:spPr bwMode="auto">
          <a:xfrm>
            <a:off x="4876800" y="5029200"/>
            <a:ext cx="457200" cy="546100"/>
          </a:xfrm>
          <a:custGeom>
            <a:avLst/>
            <a:gdLst>
              <a:gd name="T0" fmla="*/ 0 w 288"/>
              <a:gd name="T1" fmla="*/ 846772500 h 344"/>
              <a:gd name="T2" fmla="*/ 604837500 w 288"/>
              <a:gd name="T3" fmla="*/ 725805000 h 344"/>
              <a:gd name="T4" fmla="*/ 725805000 w 288"/>
              <a:gd name="T5" fmla="*/ 0 h 344"/>
              <a:gd name="T6" fmla="*/ 0 60000 65536"/>
              <a:gd name="T7" fmla="*/ 0 60000 65536"/>
              <a:gd name="T8" fmla="*/ 0 60000 65536"/>
            </a:gdLst>
            <a:ahLst/>
            <a:cxnLst>
              <a:cxn ang="T6">
                <a:pos x="T0" y="T1"/>
              </a:cxn>
              <a:cxn ang="T7">
                <a:pos x="T2" y="T3"/>
              </a:cxn>
              <a:cxn ang="T8">
                <a:pos x="T4" y="T5"/>
              </a:cxn>
            </a:cxnLst>
            <a:rect l="0" t="0" r="r" b="b"/>
            <a:pathLst>
              <a:path w="288" h="344">
                <a:moveTo>
                  <a:pt x="0" y="336"/>
                </a:moveTo>
                <a:cubicBezTo>
                  <a:pt x="96" y="340"/>
                  <a:pt x="192" y="344"/>
                  <a:pt x="240" y="288"/>
                </a:cubicBezTo>
                <a:cubicBezTo>
                  <a:pt x="288" y="232"/>
                  <a:pt x="288" y="116"/>
                  <a:pt x="288" y="0"/>
                </a:cubicBezTo>
              </a:path>
            </a:pathLst>
          </a:custGeom>
          <a:noFill/>
          <a:ln w="571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198" name="Freeform 1040"/>
          <p:cNvSpPr>
            <a:spLocks/>
          </p:cNvSpPr>
          <p:nvPr/>
        </p:nvSpPr>
        <p:spPr bwMode="auto">
          <a:xfrm>
            <a:off x="3810000" y="5029200"/>
            <a:ext cx="457200" cy="546100"/>
          </a:xfrm>
          <a:custGeom>
            <a:avLst/>
            <a:gdLst>
              <a:gd name="T0" fmla="*/ 0 w 288"/>
              <a:gd name="T1" fmla="*/ 846772500 h 344"/>
              <a:gd name="T2" fmla="*/ 604837500 w 288"/>
              <a:gd name="T3" fmla="*/ 725805000 h 344"/>
              <a:gd name="T4" fmla="*/ 725805000 w 288"/>
              <a:gd name="T5" fmla="*/ 0 h 344"/>
              <a:gd name="T6" fmla="*/ 0 60000 65536"/>
              <a:gd name="T7" fmla="*/ 0 60000 65536"/>
              <a:gd name="T8" fmla="*/ 0 60000 65536"/>
            </a:gdLst>
            <a:ahLst/>
            <a:cxnLst>
              <a:cxn ang="T6">
                <a:pos x="T0" y="T1"/>
              </a:cxn>
              <a:cxn ang="T7">
                <a:pos x="T2" y="T3"/>
              </a:cxn>
              <a:cxn ang="T8">
                <a:pos x="T4" y="T5"/>
              </a:cxn>
            </a:cxnLst>
            <a:rect l="0" t="0" r="r" b="b"/>
            <a:pathLst>
              <a:path w="288" h="344">
                <a:moveTo>
                  <a:pt x="0" y="336"/>
                </a:moveTo>
                <a:cubicBezTo>
                  <a:pt x="96" y="340"/>
                  <a:pt x="192" y="344"/>
                  <a:pt x="240" y="288"/>
                </a:cubicBezTo>
                <a:cubicBezTo>
                  <a:pt x="288" y="232"/>
                  <a:pt x="288" y="116"/>
                  <a:pt x="288" y="0"/>
                </a:cubicBezTo>
              </a:path>
            </a:pathLst>
          </a:custGeom>
          <a:noFill/>
          <a:ln w="571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199" name="Freeform 1041"/>
          <p:cNvSpPr>
            <a:spLocks/>
          </p:cNvSpPr>
          <p:nvPr/>
        </p:nvSpPr>
        <p:spPr bwMode="auto">
          <a:xfrm>
            <a:off x="2819400" y="5029200"/>
            <a:ext cx="457200" cy="546100"/>
          </a:xfrm>
          <a:custGeom>
            <a:avLst/>
            <a:gdLst>
              <a:gd name="T0" fmla="*/ 0 w 288"/>
              <a:gd name="T1" fmla="*/ 846772500 h 344"/>
              <a:gd name="T2" fmla="*/ 604837500 w 288"/>
              <a:gd name="T3" fmla="*/ 725805000 h 344"/>
              <a:gd name="T4" fmla="*/ 725805000 w 288"/>
              <a:gd name="T5" fmla="*/ 0 h 344"/>
              <a:gd name="T6" fmla="*/ 0 60000 65536"/>
              <a:gd name="T7" fmla="*/ 0 60000 65536"/>
              <a:gd name="T8" fmla="*/ 0 60000 65536"/>
            </a:gdLst>
            <a:ahLst/>
            <a:cxnLst>
              <a:cxn ang="T6">
                <a:pos x="T0" y="T1"/>
              </a:cxn>
              <a:cxn ang="T7">
                <a:pos x="T2" y="T3"/>
              </a:cxn>
              <a:cxn ang="T8">
                <a:pos x="T4" y="T5"/>
              </a:cxn>
            </a:cxnLst>
            <a:rect l="0" t="0" r="r" b="b"/>
            <a:pathLst>
              <a:path w="288" h="344">
                <a:moveTo>
                  <a:pt x="0" y="336"/>
                </a:moveTo>
                <a:cubicBezTo>
                  <a:pt x="96" y="340"/>
                  <a:pt x="192" y="344"/>
                  <a:pt x="240" y="288"/>
                </a:cubicBezTo>
                <a:cubicBezTo>
                  <a:pt x="288" y="232"/>
                  <a:pt x="288" y="116"/>
                  <a:pt x="288" y="0"/>
                </a:cubicBezTo>
              </a:path>
            </a:pathLst>
          </a:custGeom>
          <a:noFill/>
          <a:ln w="571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200" name="Line 1042"/>
          <p:cNvSpPr>
            <a:spLocks noChangeShapeType="1"/>
          </p:cNvSpPr>
          <p:nvPr/>
        </p:nvSpPr>
        <p:spPr bwMode="auto">
          <a:xfrm>
            <a:off x="7239000" y="5029200"/>
            <a:ext cx="457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201" name="Line 1043"/>
          <p:cNvSpPr>
            <a:spLocks noChangeShapeType="1"/>
          </p:cNvSpPr>
          <p:nvPr/>
        </p:nvSpPr>
        <p:spPr bwMode="auto">
          <a:xfrm>
            <a:off x="6096000" y="5029200"/>
            <a:ext cx="457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202" name="Line 1044"/>
          <p:cNvSpPr>
            <a:spLocks noChangeShapeType="1"/>
          </p:cNvSpPr>
          <p:nvPr/>
        </p:nvSpPr>
        <p:spPr bwMode="auto">
          <a:xfrm>
            <a:off x="5105400" y="5029200"/>
            <a:ext cx="457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203" name="Line 1045"/>
          <p:cNvSpPr>
            <a:spLocks noChangeShapeType="1"/>
          </p:cNvSpPr>
          <p:nvPr/>
        </p:nvSpPr>
        <p:spPr bwMode="auto">
          <a:xfrm>
            <a:off x="4038600" y="5029200"/>
            <a:ext cx="457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3204" name="Line 1046"/>
          <p:cNvSpPr>
            <a:spLocks noChangeShapeType="1"/>
          </p:cNvSpPr>
          <p:nvPr/>
        </p:nvSpPr>
        <p:spPr bwMode="auto">
          <a:xfrm>
            <a:off x="3048000" y="5029200"/>
            <a:ext cx="457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0233" name="Rectangle 1049"/>
          <p:cNvSpPr>
            <a:spLocks noChangeArrowheads="1"/>
          </p:cNvSpPr>
          <p:nvPr/>
        </p:nvSpPr>
        <p:spPr bwMode="auto">
          <a:xfrm>
            <a:off x="2209800" y="304800"/>
            <a:ext cx="453548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THE SCOOP STEP</a:t>
            </a:r>
          </a:p>
        </p:txBody>
      </p:sp>
      <p:sp>
        <p:nvSpPr>
          <p:cNvPr id="93206" name="Rectangle 1050"/>
          <p:cNvSpPr>
            <a:spLocks noChangeArrowheads="1"/>
          </p:cNvSpPr>
          <p:nvPr/>
        </p:nvSpPr>
        <p:spPr bwMode="auto">
          <a:xfrm>
            <a:off x="533400" y="1600200"/>
            <a:ext cx="7689850" cy="180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5000"/>
              </a:lnSpc>
              <a:buFont typeface="Times" charset="0"/>
              <a:buChar char="•"/>
            </a:pPr>
            <a:r>
              <a:rPr lang="en-US" sz="3000" b="0">
                <a:solidFill>
                  <a:srgbClr val="000000"/>
                </a:solidFill>
                <a:latin typeface="Times New Roman" charset="0"/>
              </a:rPr>
              <a:t>Used for the 34/35 zone and some midline plays</a:t>
            </a:r>
          </a:p>
          <a:p>
            <a:pPr>
              <a:lnSpc>
                <a:spcPct val="125000"/>
              </a:lnSpc>
              <a:buFont typeface="Times" charset="0"/>
              <a:buChar char="•"/>
            </a:pPr>
            <a:r>
              <a:rPr lang="en-US" sz="3000" b="0">
                <a:solidFill>
                  <a:srgbClr val="000000"/>
                </a:solidFill>
                <a:latin typeface="Times New Roman" charset="0"/>
              </a:rPr>
              <a:t>Each lineman zone scoop steps playside</a:t>
            </a:r>
          </a:p>
          <a:p>
            <a:pPr>
              <a:lnSpc>
                <a:spcPct val="125000"/>
              </a:lnSpc>
              <a:buFont typeface="Times" charset="0"/>
              <a:buChar char="•"/>
            </a:pPr>
            <a:r>
              <a:rPr lang="en-US" sz="3000" b="0">
                <a:solidFill>
                  <a:srgbClr val="000000"/>
                </a:solidFill>
                <a:latin typeface="Times New Roman" charset="0"/>
              </a:rPr>
              <a:t>Blocking an area, not necessarily a set defender</a:t>
            </a:r>
          </a:p>
        </p:txBody>
      </p:sp>
    </p:spTree>
    <p:extLst>
      <p:ext uri="{BB962C8B-B14F-4D97-AF65-F5344CB8AC3E}">
        <p14:creationId xmlns:p14="http://schemas.microsoft.com/office/powerpoint/2010/main" xmlns="" val="31682000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Oval 1028"/>
          <p:cNvSpPr>
            <a:spLocks noChangeArrowheads="1"/>
          </p:cNvSpPr>
          <p:nvPr/>
        </p:nvSpPr>
        <p:spPr bwMode="auto">
          <a:xfrm>
            <a:off x="5410200" y="47244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1" name="AutoShape 1029"/>
          <p:cNvSpPr>
            <a:spLocks noChangeArrowheads="1"/>
          </p:cNvSpPr>
          <p:nvPr/>
        </p:nvSpPr>
        <p:spPr bwMode="auto">
          <a:xfrm>
            <a:off x="6781800" y="36576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2" name="Oval 1030"/>
          <p:cNvSpPr>
            <a:spLocks noChangeArrowheads="1"/>
          </p:cNvSpPr>
          <p:nvPr/>
        </p:nvSpPr>
        <p:spPr bwMode="auto">
          <a:xfrm>
            <a:off x="7010400" y="46482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 name="AutoShape 1031"/>
          <p:cNvSpPr>
            <a:spLocks noChangeArrowheads="1"/>
          </p:cNvSpPr>
          <p:nvPr/>
        </p:nvSpPr>
        <p:spPr bwMode="auto">
          <a:xfrm>
            <a:off x="5486400" y="25146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4" name="Line 1032"/>
          <p:cNvSpPr>
            <a:spLocks noChangeShapeType="1"/>
          </p:cNvSpPr>
          <p:nvPr/>
        </p:nvSpPr>
        <p:spPr bwMode="auto">
          <a:xfrm flipV="1">
            <a:off x="6172200" y="5029200"/>
            <a:ext cx="685800" cy="228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4215" name="Line 1033"/>
          <p:cNvSpPr>
            <a:spLocks noChangeShapeType="1"/>
          </p:cNvSpPr>
          <p:nvPr/>
        </p:nvSpPr>
        <p:spPr bwMode="auto">
          <a:xfrm flipV="1">
            <a:off x="6858000" y="4343400"/>
            <a:ext cx="0" cy="685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4216" name="Line 1034"/>
          <p:cNvSpPr>
            <a:spLocks noChangeShapeType="1"/>
          </p:cNvSpPr>
          <p:nvPr/>
        </p:nvSpPr>
        <p:spPr bwMode="auto">
          <a:xfrm flipV="1">
            <a:off x="6629400" y="4343400"/>
            <a:ext cx="3810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4217" name="Line 1035"/>
          <p:cNvSpPr>
            <a:spLocks noChangeShapeType="1"/>
          </p:cNvSpPr>
          <p:nvPr/>
        </p:nvSpPr>
        <p:spPr bwMode="auto">
          <a:xfrm flipH="1" flipV="1">
            <a:off x="7315200" y="4343400"/>
            <a:ext cx="0" cy="304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4218" name="Line 1036"/>
          <p:cNvSpPr>
            <a:spLocks noChangeShapeType="1"/>
          </p:cNvSpPr>
          <p:nvPr/>
        </p:nvSpPr>
        <p:spPr bwMode="auto">
          <a:xfrm>
            <a:off x="7086600" y="4343400"/>
            <a:ext cx="4572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1247" name="Rectangle 1039"/>
          <p:cNvSpPr>
            <a:spLocks noChangeArrowheads="1"/>
          </p:cNvSpPr>
          <p:nvPr/>
        </p:nvSpPr>
        <p:spPr bwMode="auto">
          <a:xfrm>
            <a:off x="533400" y="457200"/>
            <a:ext cx="779938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ZONE BLOCKING:  THE COMBO</a:t>
            </a:r>
          </a:p>
        </p:txBody>
      </p:sp>
      <p:sp>
        <p:nvSpPr>
          <p:cNvPr id="94220" name="Rectangle 1040"/>
          <p:cNvSpPr>
            <a:spLocks noChangeArrowheads="1"/>
          </p:cNvSpPr>
          <p:nvPr/>
        </p:nvSpPr>
        <p:spPr bwMode="auto">
          <a:xfrm>
            <a:off x="609600" y="2209800"/>
            <a:ext cx="4119563"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buFont typeface="Times" charset="0"/>
              <a:buChar char="•"/>
            </a:pPr>
            <a:r>
              <a:rPr lang="en-US" sz="3200" b="0">
                <a:solidFill>
                  <a:srgbClr val="000000"/>
                </a:solidFill>
                <a:latin typeface="Times New Roman" charset="0"/>
              </a:rPr>
              <a:t>Basis for all zone blocking</a:t>
            </a:r>
          </a:p>
          <a:p>
            <a:pPr>
              <a:lnSpc>
                <a:spcPct val="125000"/>
              </a:lnSpc>
              <a:buFont typeface="Times" charset="0"/>
              <a:buChar char="•"/>
            </a:pPr>
            <a:r>
              <a:rPr lang="en-US" sz="3200" b="0">
                <a:solidFill>
                  <a:srgbClr val="000000"/>
                </a:solidFill>
                <a:latin typeface="Times New Roman" charset="0"/>
              </a:rPr>
              <a:t>Covered man posts up</a:t>
            </a:r>
          </a:p>
          <a:p>
            <a:pPr>
              <a:lnSpc>
                <a:spcPct val="125000"/>
              </a:lnSpc>
              <a:buFont typeface="Times" charset="0"/>
              <a:buChar char="•"/>
            </a:pPr>
            <a:r>
              <a:rPr lang="en-US" sz="3200" b="0">
                <a:solidFill>
                  <a:srgbClr val="000000"/>
                </a:solidFill>
                <a:latin typeface="Times New Roman" charset="0"/>
              </a:rPr>
              <a:t>Uncovered scoop steps towards DL</a:t>
            </a:r>
            <a:endParaRPr lang="en-US" sz="3200"/>
          </a:p>
        </p:txBody>
      </p:sp>
    </p:spTree>
    <p:extLst>
      <p:ext uri="{BB962C8B-B14F-4D97-AF65-F5344CB8AC3E}">
        <p14:creationId xmlns:p14="http://schemas.microsoft.com/office/powerpoint/2010/main" xmlns="" val="12895458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Oval 1028"/>
          <p:cNvSpPr>
            <a:spLocks noChangeArrowheads="1"/>
          </p:cNvSpPr>
          <p:nvPr/>
        </p:nvSpPr>
        <p:spPr bwMode="auto">
          <a:xfrm>
            <a:off x="990600" y="58674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35" name="AutoShape 1029"/>
          <p:cNvSpPr>
            <a:spLocks noChangeArrowheads="1"/>
          </p:cNvSpPr>
          <p:nvPr/>
        </p:nvSpPr>
        <p:spPr bwMode="auto">
          <a:xfrm>
            <a:off x="2362200" y="4800600"/>
            <a:ext cx="609600" cy="685800"/>
          </a:xfrm>
          <a:prstGeom prst="flowChartExtract">
            <a:avLst/>
          </a:prstGeom>
          <a:solidFill>
            <a:srgbClr val="FFFFFF"/>
          </a:solidFill>
          <a:ln w="3810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36" name="Oval 1030"/>
          <p:cNvSpPr>
            <a:spLocks noChangeArrowheads="1"/>
          </p:cNvSpPr>
          <p:nvPr/>
        </p:nvSpPr>
        <p:spPr bwMode="auto">
          <a:xfrm>
            <a:off x="2590800" y="57912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37" name="AutoShape 1031"/>
          <p:cNvSpPr>
            <a:spLocks noChangeArrowheads="1"/>
          </p:cNvSpPr>
          <p:nvPr/>
        </p:nvSpPr>
        <p:spPr bwMode="auto">
          <a:xfrm>
            <a:off x="1219200" y="3657600"/>
            <a:ext cx="609600" cy="685800"/>
          </a:xfrm>
          <a:prstGeom prst="flowChartExtract">
            <a:avLst/>
          </a:prstGeom>
          <a:solidFill>
            <a:srgbClr val="FFFFFF"/>
          </a:solidFill>
          <a:ln w="3810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38" name="Line 1032"/>
          <p:cNvSpPr>
            <a:spLocks noChangeShapeType="1"/>
          </p:cNvSpPr>
          <p:nvPr/>
        </p:nvSpPr>
        <p:spPr bwMode="auto">
          <a:xfrm flipV="1">
            <a:off x="1752600" y="6172200"/>
            <a:ext cx="685800" cy="2286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39" name="Line 1033"/>
          <p:cNvSpPr>
            <a:spLocks noChangeShapeType="1"/>
          </p:cNvSpPr>
          <p:nvPr/>
        </p:nvSpPr>
        <p:spPr bwMode="auto">
          <a:xfrm flipV="1">
            <a:off x="2438400" y="5486400"/>
            <a:ext cx="0" cy="6858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0" name="Line 1034"/>
          <p:cNvSpPr>
            <a:spLocks noChangeShapeType="1"/>
          </p:cNvSpPr>
          <p:nvPr/>
        </p:nvSpPr>
        <p:spPr bwMode="auto">
          <a:xfrm flipV="1">
            <a:off x="2209800" y="5486400"/>
            <a:ext cx="3810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1" name="Line 1035"/>
          <p:cNvSpPr>
            <a:spLocks noChangeShapeType="1"/>
          </p:cNvSpPr>
          <p:nvPr/>
        </p:nvSpPr>
        <p:spPr bwMode="auto">
          <a:xfrm flipH="1" flipV="1">
            <a:off x="2895600" y="5486400"/>
            <a:ext cx="0" cy="3048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2" name="Line 1036"/>
          <p:cNvSpPr>
            <a:spLocks noChangeShapeType="1"/>
          </p:cNvSpPr>
          <p:nvPr/>
        </p:nvSpPr>
        <p:spPr bwMode="auto">
          <a:xfrm>
            <a:off x="2667000" y="5486400"/>
            <a:ext cx="457200" cy="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3" name="Line 1037"/>
          <p:cNvSpPr>
            <a:spLocks noChangeShapeType="1"/>
          </p:cNvSpPr>
          <p:nvPr/>
        </p:nvSpPr>
        <p:spPr bwMode="auto">
          <a:xfrm>
            <a:off x="1524000" y="4343400"/>
            <a:ext cx="381000" cy="68580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4" name="Line 1038"/>
          <p:cNvSpPr>
            <a:spLocks noChangeShapeType="1"/>
          </p:cNvSpPr>
          <p:nvPr/>
        </p:nvSpPr>
        <p:spPr bwMode="auto">
          <a:xfrm flipH="1" flipV="1">
            <a:off x="2057400" y="5029200"/>
            <a:ext cx="304800" cy="3810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5" name="Line 1039"/>
          <p:cNvSpPr>
            <a:spLocks noChangeShapeType="1"/>
          </p:cNvSpPr>
          <p:nvPr/>
        </p:nvSpPr>
        <p:spPr bwMode="auto">
          <a:xfrm flipV="1">
            <a:off x="1905000" y="4800600"/>
            <a:ext cx="304800" cy="3810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46" name="Oval 1040"/>
          <p:cNvSpPr>
            <a:spLocks noChangeArrowheads="1"/>
          </p:cNvSpPr>
          <p:nvPr/>
        </p:nvSpPr>
        <p:spPr bwMode="auto">
          <a:xfrm>
            <a:off x="5486400" y="57912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47" name="AutoShape 1041"/>
          <p:cNvSpPr>
            <a:spLocks noChangeArrowheads="1"/>
          </p:cNvSpPr>
          <p:nvPr/>
        </p:nvSpPr>
        <p:spPr bwMode="auto">
          <a:xfrm>
            <a:off x="6858000" y="4724400"/>
            <a:ext cx="609600" cy="685800"/>
          </a:xfrm>
          <a:prstGeom prst="flowChartExtract">
            <a:avLst/>
          </a:prstGeom>
          <a:solidFill>
            <a:srgbClr val="FFFFFF"/>
          </a:solidFill>
          <a:ln w="3810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48" name="Oval 1042"/>
          <p:cNvSpPr>
            <a:spLocks noChangeArrowheads="1"/>
          </p:cNvSpPr>
          <p:nvPr/>
        </p:nvSpPr>
        <p:spPr bwMode="auto">
          <a:xfrm>
            <a:off x="7086600" y="5715000"/>
            <a:ext cx="762000" cy="7620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49" name="AutoShape 1043"/>
          <p:cNvSpPr>
            <a:spLocks noChangeArrowheads="1"/>
          </p:cNvSpPr>
          <p:nvPr/>
        </p:nvSpPr>
        <p:spPr bwMode="auto">
          <a:xfrm>
            <a:off x="5715000" y="35814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5250" name="Line 1044"/>
          <p:cNvSpPr>
            <a:spLocks noChangeShapeType="1"/>
          </p:cNvSpPr>
          <p:nvPr/>
        </p:nvSpPr>
        <p:spPr bwMode="auto">
          <a:xfrm flipV="1">
            <a:off x="6248400" y="6096000"/>
            <a:ext cx="685800" cy="228600"/>
          </a:xfrm>
          <a:prstGeom prst="line">
            <a:avLst/>
          </a:prstGeom>
          <a:noFill/>
          <a:ln w="762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1" name="Line 1045"/>
          <p:cNvSpPr>
            <a:spLocks noChangeShapeType="1"/>
          </p:cNvSpPr>
          <p:nvPr/>
        </p:nvSpPr>
        <p:spPr bwMode="auto">
          <a:xfrm flipV="1">
            <a:off x="6934200" y="5410200"/>
            <a:ext cx="0" cy="6858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2" name="Line 1046"/>
          <p:cNvSpPr>
            <a:spLocks noChangeShapeType="1"/>
          </p:cNvSpPr>
          <p:nvPr/>
        </p:nvSpPr>
        <p:spPr bwMode="auto">
          <a:xfrm flipV="1">
            <a:off x="6705600" y="5410200"/>
            <a:ext cx="381000" cy="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3" name="Line 1047"/>
          <p:cNvSpPr>
            <a:spLocks noChangeShapeType="1"/>
          </p:cNvSpPr>
          <p:nvPr/>
        </p:nvSpPr>
        <p:spPr bwMode="auto">
          <a:xfrm flipH="1" flipV="1">
            <a:off x="7391400" y="5410200"/>
            <a:ext cx="0" cy="3048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4" name="Line 1048"/>
          <p:cNvSpPr>
            <a:spLocks noChangeShapeType="1"/>
          </p:cNvSpPr>
          <p:nvPr/>
        </p:nvSpPr>
        <p:spPr bwMode="auto">
          <a:xfrm>
            <a:off x="7162800" y="5410200"/>
            <a:ext cx="457200" cy="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5" name="Line 1049"/>
          <p:cNvSpPr>
            <a:spLocks noChangeShapeType="1"/>
          </p:cNvSpPr>
          <p:nvPr/>
        </p:nvSpPr>
        <p:spPr bwMode="auto">
          <a:xfrm>
            <a:off x="6248400" y="4114800"/>
            <a:ext cx="1219200" cy="45720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6" name="Line 1050"/>
          <p:cNvSpPr>
            <a:spLocks noChangeShapeType="1"/>
          </p:cNvSpPr>
          <p:nvPr/>
        </p:nvSpPr>
        <p:spPr bwMode="auto">
          <a:xfrm flipH="1" flipV="1">
            <a:off x="7467600" y="4724400"/>
            <a:ext cx="0" cy="6096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7" name="Line 1051"/>
          <p:cNvSpPr>
            <a:spLocks noChangeShapeType="1"/>
          </p:cNvSpPr>
          <p:nvPr/>
        </p:nvSpPr>
        <p:spPr bwMode="auto">
          <a:xfrm flipV="1">
            <a:off x="7239000" y="4572000"/>
            <a:ext cx="381000" cy="228600"/>
          </a:xfrm>
          <a:prstGeom prst="line">
            <a:avLst/>
          </a:prstGeom>
          <a:noFill/>
          <a:ln w="762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5258" name="Rectangle 1054"/>
          <p:cNvSpPr>
            <a:spLocks noChangeArrowheads="1"/>
          </p:cNvSpPr>
          <p:nvPr/>
        </p:nvSpPr>
        <p:spPr bwMode="auto">
          <a:xfrm>
            <a:off x="609600" y="2057400"/>
            <a:ext cx="7696200"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 typeface="Times" charset="0"/>
              <a:buChar char="•"/>
            </a:pPr>
            <a:r>
              <a:rPr lang="en-US" sz="3200" b="0">
                <a:solidFill>
                  <a:srgbClr val="000000"/>
                </a:solidFill>
                <a:latin typeface="Times New Roman" charset="0"/>
              </a:rPr>
              <a:t>Used with Combo  block</a:t>
            </a:r>
          </a:p>
          <a:p>
            <a:pPr>
              <a:buFont typeface="Times" charset="0"/>
              <a:buChar char="•"/>
            </a:pPr>
            <a:r>
              <a:rPr lang="en-US" sz="3200" b="0">
                <a:solidFill>
                  <a:srgbClr val="000000"/>
                </a:solidFill>
                <a:latin typeface="Times New Roman" charset="0"/>
              </a:rPr>
              <a:t>Use double team to LB</a:t>
            </a:r>
          </a:p>
          <a:p>
            <a:pPr>
              <a:buFont typeface="Times" charset="0"/>
              <a:buChar char="•"/>
            </a:pPr>
            <a:r>
              <a:rPr lang="en-US" sz="3200" b="0">
                <a:solidFill>
                  <a:srgbClr val="000000"/>
                </a:solidFill>
                <a:latin typeface="Times New Roman" charset="0"/>
              </a:rPr>
              <a:t>Let the defenders decide who you will block</a:t>
            </a:r>
            <a:endParaRPr lang="en-US" sz="3200"/>
          </a:p>
        </p:txBody>
      </p:sp>
      <p:sp>
        <p:nvSpPr>
          <p:cNvPr id="992287" name="Rectangle 1055"/>
          <p:cNvSpPr>
            <a:spLocks noChangeArrowheads="1"/>
          </p:cNvSpPr>
          <p:nvPr/>
        </p:nvSpPr>
        <p:spPr bwMode="auto">
          <a:xfrm>
            <a:off x="187325" y="304800"/>
            <a:ext cx="8912225"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STAY ON YOUR BLOCK…</a:t>
            </a:r>
          </a:p>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LET THE DEFENDERS COME TO YOU</a:t>
            </a:r>
          </a:p>
        </p:txBody>
      </p:sp>
      <p:sp>
        <p:nvSpPr>
          <p:cNvPr id="28" name="AutoShape 1029"/>
          <p:cNvSpPr>
            <a:spLocks noChangeArrowheads="1"/>
          </p:cNvSpPr>
          <p:nvPr/>
        </p:nvSpPr>
        <p:spPr bwMode="auto">
          <a:xfrm>
            <a:off x="2362200" y="474345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9" name="AutoShape 1031"/>
          <p:cNvSpPr>
            <a:spLocks noChangeArrowheads="1"/>
          </p:cNvSpPr>
          <p:nvPr/>
        </p:nvSpPr>
        <p:spPr bwMode="auto">
          <a:xfrm>
            <a:off x="1219200" y="360045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 name="Line 1032"/>
          <p:cNvSpPr>
            <a:spLocks noChangeShapeType="1"/>
          </p:cNvSpPr>
          <p:nvPr/>
        </p:nvSpPr>
        <p:spPr bwMode="auto">
          <a:xfrm flipV="1">
            <a:off x="1752600" y="6115050"/>
            <a:ext cx="685800" cy="228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1" name="Line 1033"/>
          <p:cNvSpPr>
            <a:spLocks noChangeShapeType="1"/>
          </p:cNvSpPr>
          <p:nvPr/>
        </p:nvSpPr>
        <p:spPr bwMode="auto">
          <a:xfrm flipV="1">
            <a:off x="2438400" y="5429250"/>
            <a:ext cx="0" cy="685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 name="Line 1035"/>
          <p:cNvSpPr>
            <a:spLocks noChangeShapeType="1"/>
          </p:cNvSpPr>
          <p:nvPr/>
        </p:nvSpPr>
        <p:spPr bwMode="auto">
          <a:xfrm flipH="1" flipV="1">
            <a:off x="2895600" y="5429250"/>
            <a:ext cx="0" cy="304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3" name="Line 1036"/>
          <p:cNvSpPr>
            <a:spLocks noChangeShapeType="1"/>
          </p:cNvSpPr>
          <p:nvPr/>
        </p:nvSpPr>
        <p:spPr bwMode="auto">
          <a:xfrm>
            <a:off x="2667000" y="5429250"/>
            <a:ext cx="4572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4" name="Line 1037"/>
          <p:cNvSpPr>
            <a:spLocks noChangeShapeType="1"/>
          </p:cNvSpPr>
          <p:nvPr/>
        </p:nvSpPr>
        <p:spPr bwMode="auto">
          <a:xfrm>
            <a:off x="1524000" y="4286250"/>
            <a:ext cx="381000" cy="685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Line 1038"/>
          <p:cNvSpPr>
            <a:spLocks noChangeShapeType="1"/>
          </p:cNvSpPr>
          <p:nvPr/>
        </p:nvSpPr>
        <p:spPr bwMode="auto">
          <a:xfrm flipH="1" flipV="1">
            <a:off x="2057400" y="4972050"/>
            <a:ext cx="30480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 name="Line 1039"/>
          <p:cNvSpPr>
            <a:spLocks noChangeShapeType="1"/>
          </p:cNvSpPr>
          <p:nvPr/>
        </p:nvSpPr>
        <p:spPr bwMode="auto">
          <a:xfrm flipV="1">
            <a:off x="1905000" y="4743450"/>
            <a:ext cx="304800" cy="3810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 name="AutoShape 1041"/>
          <p:cNvSpPr>
            <a:spLocks noChangeArrowheads="1"/>
          </p:cNvSpPr>
          <p:nvPr/>
        </p:nvSpPr>
        <p:spPr bwMode="auto">
          <a:xfrm>
            <a:off x="6858000" y="466725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 name="Line 1044"/>
          <p:cNvSpPr>
            <a:spLocks noChangeShapeType="1"/>
          </p:cNvSpPr>
          <p:nvPr/>
        </p:nvSpPr>
        <p:spPr bwMode="auto">
          <a:xfrm flipV="1">
            <a:off x="6248400" y="6038850"/>
            <a:ext cx="685800" cy="228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Line 1045"/>
          <p:cNvSpPr>
            <a:spLocks noChangeShapeType="1"/>
          </p:cNvSpPr>
          <p:nvPr/>
        </p:nvSpPr>
        <p:spPr bwMode="auto">
          <a:xfrm flipV="1">
            <a:off x="6934200" y="5353050"/>
            <a:ext cx="0" cy="685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Line 1046"/>
          <p:cNvSpPr>
            <a:spLocks noChangeShapeType="1"/>
          </p:cNvSpPr>
          <p:nvPr/>
        </p:nvSpPr>
        <p:spPr bwMode="auto">
          <a:xfrm flipV="1">
            <a:off x="6705600" y="5353050"/>
            <a:ext cx="3810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1047"/>
          <p:cNvSpPr>
            <a:spLocks noChangeShapeType="1"/>
          </p:cNvSpPr>
          <p:nvPr/>
        </p:nvSpPr>
        <p:spPr bwMode="auto">
          <a:xfrm flipH="1" flipV="1">
            <a:off x="7391400" y="5353050"/>
            <a:ext cx="0" cy="3048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1048"/>
          <p:cNvSpPr>
            <a:spLocks noChangeShapeType="1"/>
          </p:cNvSpPr>
          <p:nvPr/>
        </p:nvSpPr>
        <p:spPr bwMode="auto">
          <a:xfrm>
            <a:off x="7162800" y="5353050"/>
            <a:ext cx="4572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1049"/>
          <p:cNvSpPr>
            <a:spLocks noChangeShapeType="1"/>
          </p:cNvSpPr>
          <p:nvPr/>
        </p:nvSpPr>
        <p:spPr bwMode="auto">
          <a:xfrm>
            <a:off x="6248400" y="4057650"/>
            <a:ext cx="1219200" cy="457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1050"/>
          <p:cNvSpPr>
            <a:spLocks noChangeShapeType="1"/>
          </p:cNvSpPr>
          <p:nvPr/>
        </p:nvSpPr>
        <p:spPr bwMode="auto">
          <a:xfrm flipH="1" flipV="1">
            <a:off x="7467600" y="4667250"/>
            <a:ext cx="0" cy="609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1051"/>
          <p:cNvSpPr>
            <a:spLocks noChangeShapeType="1"/>
          </p:cNvSpPr>
          <p:nvPr/>
        </p:nvSpPr>
        <p:spPr bwMode="auto">
          <a:xfrm flipV="1">
            <a:off x="7239000" y="4514850"/>
            <a:ext cx="381000" cy="22860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3566030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ChangeArrowheads="1"/>
          </p:cNvSpPr>
          <p:nvPr/>
        </p:nvSpPr>
        <p:spPr bwMode="auto">
          <a:xfrm rot="10800000">
            <a:off x="3200400" y="35052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DT</a:t>
            </a:r>
          </a:p>
        </p:txBody>
      </p:sp>
      <p:sp>
        <p:nvSpPr>
          <p:cNvPr id="96259" name="AutoShape 3"/>
          <p:cNvSpPr>
            <a:spLocks noChangeArrowheads="1"/>
          </p:cNvSpPr>
          <p:nvPr/>
        </p:nvSpPr>
        <p:spPr bwMode="auto">
          <a:xfrm rot="10800000">
            <a:off x="4191000" y="35052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NG</a:t>
            </a:r>
          </a:p>
        </p:txBody>
      </p:sp>
      <p:sp>
        <p:nvSpPr>
          <p:cNvPr id="96260" name="AutoShape 4"/>
          <p:cNvSpPr>
            <a:spLocks noChangeArrowheads="1"/>
          </p:cNvSpPr>
          <p:nvPr/>
        </p:nvSpPr>
        <p:spPr bwMode="auto">
          <a:xfrm rot="10800000">
            <a:off x="2362200" y="35052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DE</a:t>
            </a:r>
          </a:p>
        </p:txBody>
      </p:sp>
      <p:sp>
        <p:nvSpPr>
          <p:cNvPr id="96261" name="AutoShape 5"/>
          <p:cNvSpPr>
            <a:spLocks noChangeArrowheads="1"/>
          </p:cNvSpPr>
          <p:nvPr/>
        </p:nvSpPr>
        <p:spPr bwMode="auto">
          <a:xfrm rot="10800000">
            <a:off x="5562600" y="35052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DT</a:t>
            </a:r>
          </a:p>
        </p:txBody>
      </p:sp>
      <p:sp>
        <p:nvSpPr>
          <p:cNvPr id="96262" name="AutoShape 6"/>
          <p:cNvSpPr>
            <a:spLocks noChangeArrowheads="1"/>
          </p:cNvSpPr>
          <p:nvPr/>
        </p:nvSpPr>
        <p:spPr bwMode="auto">
          <a:xfrm rot="10800000">
            <a:off x="6477000" y="35052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DE</a:t>
            </a:r>
          </a:p>
        </p:txBody>
      </p:sp>
      <p:sp>
        <p:nvSpPr>
          <p:cNvPr id="96263" name="Oval 7"/>
          <p:cNvSpPr>
            <a:spLocks noChangeArrowheads="1"/>
          </p:cNvSpPr>
          <p:nvPr/>
        </p:nvSpPr>
        <p:spPr bwMode="auto">
          <a:xfrm>
            <a:off x="2971800" y="4267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T</a:t>
            </a:r>
          </a:p>
        </p:txBody>
      </p:sp>
      <p:sp>
        <p:nvSpPr>
          <p:cNvPr id="96264" name="Oval 8"/>
          <p:cNvSpPr>
            <a:spLocks noChangeArrowheads="1"/>
          </p:cNvSpPr>
          <p:nvPr/>
        </p:nvSpPr>
        <p:spPr bwMode="auto">
          <a:xfrm>
            <a:off x="3581400" y="4267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G</a:t>
            </a:r>
          </a:p>
        </p:txBody>
      </p:sp>
      <p:sp>
        <p:nvSpPr>
          <p:cNvPr id="96265" name="Oval 9"/>
          <p:cNvSpPr>
            <a:spLocks noChangeArrowheads="1"/>
          </p:cNvSpPr>
          <p:nvPr/>
        </p:nvSpPr>
        <p:spPr bwMode="auto">
          <a:xfrm>
            <a:off x="5562600" y="4267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T</a:t>
            </a:r>
          </a:p>
        </p:txBody>
      </p:sp>
      <p:sp>
        <p:nvSpPr>
          <p:cNvPr id="96266" name="Oval 10"/>
          <p:cNvSpPr>
            <a:spLocks noChangeArrowheads="1"/>
          </p:cNvSpPr>
          <p:nvPr/>
        </p:nvSpPr>
        <p:spPr bwMode="auto">
          <a:xfrm>
            <a:off x="4876800" y="4267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G</a:t>
            </a:r>
          </a:p>
        </p:txBody>
      </p:sp>
      <p:sp>
        <p:nvSpPr>
          <p:cNvPr id="96267" name="Oval 11"/>
          <p:cNvSpPr>
            <a:spLocks noChangeArrowheads="1"/>
          </p:cNvSpPr>
          <p:nvPr/>
        </p:nvSpPr>
        <p:spPr bwMode="auto">
          <a:xfrm>
            <a:off x="6096000" y="4267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Y</a:t>
            </a:r>
          </a:p>
        </p:txBody>
      </p:sp>
      <p:sp>
        <p:nvSpPr>
          <p:cNvPr id="96268" name="AutoShape 12"/>
          <p:cNvSpPr>
            <a:spLocks noChangeArrowheads="1"/>
          </p:cNvSpPr>
          <p:nvPr/>
        </p:nvSpPr>
        <p:spPr bwMode="auto">
          <a:xfrm>
            <a:off x="4191000" y="4114800"/>
            <a:ext cx="465138" cy="465138"/>
          </a:xfrm>
          <a:prstGeom prst="diamond">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C</a:t>
            </a:r>
          </a:p>
        </p:txBody>
      </p:sp>
      <p:sp>
        <p:nvSpPr>
          <p:cNvPr id="96269" name="AutoShape 13"/>
          <p:cNvSpPr>
            <a:spLocks noChangeArrowheads="1"/>
          </p:cNvSpPr>
          <p:nvPr/>
        </p:nvSpPr>
        <p:spPr bwMode="auto">
          <a:xfrm rot="10800000">
            <a:off x="1828800" y="25908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LB</a:t>
            </a:r>
          </a:p>
        </p:txBody>
      </p:sp>
      <p:sp>
        <p:nvSpPr>
          <p:cNvPr id="96270" name="AutoShape 14"/>
          <p:cNvSpPr>
            <a:spLocks noChangeArrowheads="1"/>
          </p:cNvSpPr>
          <p:nvPr/>
        </p:nvSpPr>
        <p:spPr bwMode="auto">
          <a:xfrm rot="10800000">
            <a:off x="4191000" y="26670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LB</a:t>
            </a:r>
          </a:p>
        </p:txBody>
      </p:sp>
      <p:sp>
        <p:nvSpPr>
          <p:cNvPr id="96271" name="AutoShape 15"/>
          <p:cNvSpPr>
            <a:spLocks noChangeArrowheads="1"/>
          </p:cNvSpPr>
          <p:nvPr/>
        </p:nvSpPr>
        <p:spPr bwMode="auto">
          <a:xfrm rot="10800000">
            <a:off x="6705600" y="26670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LB</a:t>
            </a:r>
          </a:p>
        </p:txBody>
      </p:sp>
      <p:sp>
        <p:nvSpPr>
          <p:cNvPr id="96272" name="Oval 16"/>
          <p:cNvSpPr>
            <a:spLocks noChangeArrowheads="1"/>
          </p:cNvSpPr>
          <p:nvPr/>
        </p:nvSpPr>
        <p:spPr bwMode="auto">
          <a:xfrm>
            <a:off x="4267200" y="6248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A</a:t>
            </a:r>
          </a:p>
        </p:txBody>
      </p:sp>
      <p:sp>
        <p:nvSpPr>
          <p:cNvPr id="96273" name="Oval 17"/>
          <p:cNvSpPr>
            <a:spLocks noChangeArrowheads="1"/>
          </p:cNvSpPr>
          <p:nvPr/>
        </p:nvSpPr>
        <p:spPr bwMode="auto">
          <a:xfrm>
            <a:off x="3352800" y="5334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H</a:t>
            </a:r>
          </a:p>
        </p:txBody>
      </p:sp>
      <p:sp>
        <p:nvSpPr>
          <p:cNvPr id="96274" name="Oval 18"/>
          <p:cNvSpPr>
            <a:spLocks noChangeArrowheads="1"/>
          </p:cNvSpPr>
          <p:nvPr/>
        </p:nvSpPr>
        <p:spPr bwMode="auto">
          <a:xfrm>
            <a:off x="4267200" y="54102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QB</a:t>
            </a:r>
          </a:p>
        </p:txBody>
      </p:sp>
      <p:sp>
        <p:nvSpPr>
          <p:cNvPr id="96275" name="Oval 19"/>
          <p:cNvSpPr>
            <a:spLocks noChangeArrowheads="1"/>
          </p:cNvSpPr>
          <p:nvPr/>
        </p:nvSpPr>
        <p:spPr bwMode="auto">
          <a:xfrm>
            <a:off x="381000" y="4191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X</a:t>
            </a:r>
          </a:p>
        </p:txBody>
      </p:sp>
      <p:sp>
        <p:nvSpPr>
          <p:cNvPr id="96276" name="Oval 20"/>
          <p:cNvSpPr>
            <a:spLocks noChangeArrowheads="1"/>
          </p:cNvSpPr>
          <p:nvPr/>
        </p:nvSpPr>
        <p:spPr bwMode="auto">
          <a:xfrm>
            <a:off x="8458200" y="47244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lstStyle/>
          <a:p>
            <a:pPr algn="ctr"/>
            <a:r>
              <a:rPr lang="en-US" sz="1400">
                <a:latin typeface="Times New Roman" charset="0"/>
              </a:rPr>
              <a:t>Z</a:t>
            </a:r>
          </a:p>
        </p:txBody>
      </p:sp>
      <p:sp>
        <p:nvSpPr>
          <p:cNvPr id="96277" name="AutoShape 21"/>
          <p:cNvSpPr>
            <a:spLocks noChangeArrowheads="1"/>
          </p:cNvSpPr>
          <p:nvPr/>
        </p:nvSpPr>
        <p:spPr bwMode="auto">
          <a:xfrm rot="10800000">
            <a:off x="381000" y="22860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CB</a:t>
            </a:r>
          </a:p>
        </p:txBody>
      </p:sp>
      <p:sp>
        <p:nvSpPr>
          <p:cNvPr id="96278" name="AutoShape 22"/>
          <p:cNvSpPr>
            <a:spLocks noChangeArrowheads="1"/>
          </p:cNvSpPr>
          <p:nvPr/>
        </p:nvSpPr>
        <p:spPr bwMode="auto">
          <a:xfrm rot="10800000">
            <a:off x="4114800" y="14478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FS</a:t>
            </a:r>
          </a:p>
        </p:txBody>
      </p:sp>
      <p:sp>
        <p:nvSpPr>
          <p:cNvPr id="96279" name="AutoShape 23"/>
          <p:cNvSpPr>
            <a:spLocks noChangeArrowheads="1"/>
          </p:cNvSpPr>
          <p:nvPr/>
        </p:nvSpPr>
        <p:spPr bwMode="auto">
          <a:xfrm rot="10800000">
            <a:off x="8458200" y="2514600"/>
            <a:ext cx="4191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lIns="45720" rIns="45720" anchor="ctr"/>
          <a:lstStyle/>
          <a:p>
            <a:pPr algn="ctr"/>
            <a:r>
              <a:rPr lang="en-US" sz="1400">
                <a:latin typeface="Times New Roman" charset="0"/>
              </a:rPr>
              <a:t>CB</a:t>
            </a:r>
          </a:p>
        </p:txBody>
      </p:sp>
      <p:sp>
        <p:nvSpPr>
          <p:cNvPr id="96280" name="Text Box 24"/>
          <p:cNvSpPr txBox="1">
            <a:spLocks noChangeArrowheads="1"/>
          </p:cNvSpPr>
          <p:nvPr/>
        </p:nvSpPr>
        <p:spPr bwMode="auto">
          <a:xfrm>
            <a:off x="5588207" y="5650190"/>
            <a:ext cx="3076163" cy="3693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rIns="45720" anchor="ct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a:spcBef>
                <a:spcPct val="50000"/>
              </a:spcBef>
            </a:pPr>
            <a:r>
              <a:rPr lang="en-US" sz="1800" dirty="0">
                <a:latin typeface="Times New Roman" charset="0"/>
              </a:rPr>
              <a:t>PRO RIGHT </a:t>
            </a:r>
            <a:r>
              <a:rPr lang="en-US" sz="1800" dirty="0" smtClean="0">
                <a:latin typeface="Times New Roman" charset="0"/>
              </a:rPr>
              <a:t>KING </a:t>
            </a:r>
            <a:r>
              <a:rPr lang="en-US" sz="1800" dirty="0">
                <a:latin typeface="Times New Roman" charset="0"/>
              </a:rPr>
              <a:t>34 ZONE</a:t>
            </a:r>
            <a:endParaRPr lang="en-US" sz="1400" dirty="0">
              <a:latin typeface="Times New Roman" charset="0"/>
            </a:endParaRPr>
          </a:p>
        </p:txBody>
      </p:sp>
      <p:sp>
        <p:nvSpPr>
          <p:cNvPr id="96281" name="Line 25"/>
          <p:cNvSpPr>
            <a:spLocks noChangeShapeType="1"/>
          </p:cNvSpPr>
          <p:nvPr/>
        </p:nvSpPr>
        <p:spPr bwMode="auto">
          <a:xfrm flipH="1" flipV="1">
            <a:off x="6096000" y="2590800"/>
            <a:ext cx="636588" cy="9017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288" tIns="18288" rIns="18288" bIns="18288" anchor="ctr">
            <a:spAutoFit/>
          </a:bodyPr>
          <a:lstStyle/>
          <a:p>
            <a:endParaRPr lang="en-US"/>
          </a:p>
        </p:txBody>
      </p:sp>
      <p:sp>
        <p:nvSpPr>
          <p:cNvPr id="96282" name="Line 26"/>
          <p:cNvSpPr>
            <a:spLocks noChangeShapeType="1"/>
          </p:cNvSpPr>
          <p:nvPr/>
        </p:nvSpPr>
        <p:spPr bwMode="auto">
          <a:xfrm>
            <a:off x="5867400" y="2362200"/>
            <a:ext cx="636588" cy="79533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 tIns="18288" rIns="18288" bIns="18288" anchor="ctr">
            <a:spAutoFit/>
          </a:bodyPr>
          <a:lstStyle/>
          <a:p>
            <a:endParaRPr lang="en-US"/>
          </a:p>
        </p:txBody>
      </p:sp>
      <p:sp>
        <p:nvSpPr>
          <p:cNvPr id="96283" name="Freeform 27"/>
          <p:cNvSpPr>
            <a:spLocks/>
          </p:cNvSpPr>
          <p:nvPr/>
        </p:nvSpPr>
        <p:spPr bwMode="auto">
          <a:xfrm>
            <a:off x="4575175" y="3968750"/>
            <a:ext cx="82550" cy="279400"/>
          </a:xfrm>
          <a:custGeom>
            <a:avLst/>
            <a:gdLst>
              <a:gd name="T0" fmla="*/ 0 w 52"/>
              <a:gd name="T1" fmla="*/ 443547500 h 176"/>
              <a:gd name="T2" fmla="*/ 131048125 w 52"/>
              <a:gd name="T3" fmla="*/ 259576888 h 176"/>
              <a:gd name="T4" fmla="*/ 0 w 52"/>
              <a:gd name="T5" fmla="*/ 0 h 176"/>
              <a:gd name="T6" fmla="*/ 0 60000 65536"/>
              <a:gd name="T7" fmla="*/ 0 60000 65536"/>
              <a:gd name="T8" fmla="*/ 0 60000 65536"/>
            </a:gdLst>
            <a:ahLst/>
            <a:cxnLst>
              <a:cxn ang="T6">
                <a:pos x="T0" y="T1"/>
              </a:cxn>
              <a:cxn ang="T7">
                <a:pos x="T2" y="T3"/>
              </a:cxn>
              <a:cxn ang="T8">
                <a:pos x="T4" y="T5"/>
              </a:cxn>
            </a:cxnLst>
            <a:rect l="0" t="0" r="r" b="b"/>
            <a:pathLst>
              <a:path w="52" h="176">
                <a:moveTo>
                  <a:pt x="0" y="176"/>
                </a:moveTo>
                <a:lnTo>
                  <a:pt x="52" y="103"/>
                </a:lnTo>
                <a:lnTo>
                  <a:pt x="0"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84" name="Freeform 28"/>
          <p:cNvSpPr>
            <a:spLocks/>
          </p:cNvSpPr>
          <p:nvPr/>
        </p:nvSpPr>
        <p:spPr bwMode="auto">
          <a:xfrm>
            <a:off x="3984625" y="3962400"/>
            <a:ext cx="358775" cy="384175"/>
          </a:xfrm>
          <a:custGeom>
            <a:avLst/>
            <a:gdLst>
              <a:gd name="T0" fmla="*/ 0 w 226"/>
              <a:gd name="T1" fmla="*/ 609877813 h 242"/>
              <a:gd name="T2" fmla="*/ 181451250 w 226"/>
              <a:gd name="T3" fmla="*/ 478829688 h 242"/>
              <a:gd name="T4" fmla="*/ 569555313 w 226"/>
              <a:gd name="T5" fmla="*/ 0 h 242"/>
              <a:gd name="T6" fmla="*/ 0 60000 65536"/>
              <a:gd name="T7" fmla="*/ 0 60000 65536"/>
              <a:gd name="T8" fmla="*/ 0 60000 65536"/>
            </a:gdLst>
            <a:ahLst/>
            <a:cxnLst>
              <a:cxn ang="T6">
                <a:pos x="T0" y="T1"/>
              </a:cxn>
              <a:cxn ang="T7">
                <a:pos x="T2" y="T3"/>
              </a:cxn>
              <a:cxn ang="T8">
                <a:pos x="T4" y="T5"/>
              </a:cxn>
            </a:cxnLst>
            <a:rect l="0" t="0" r="r" b="b"/>
            <a:pathLst>
              <a:path w="226" h="242">
                <a:moveTo>
                  <a:pt x="0" y="242"/>
                </a:moveTo>
                <a:lnTo>
                  <a:pt x="72" y="190"/>
                </a:lnTo>
                <a:lnTo>
                  <a:pt x="22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85" name="Line 29"/>
          <p:cNvSpPr>
            <a:spLocks noChangeShapeType="1"/>
          </p:cNvSpPr>
          <p:nvPr/>
        </p:nvSpPr>
        <p:spPr bwMode="auto">
          <a:xfrm>
            <a:off x="4114800" y="3962400"/>
            <a:ext cx="60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86" name="Freeform 30"/>
          <p:cNvSpPr>
            <a:spLocks/>
          </p:cNvSpPr>
          <p:nvPr/>
        </p:nvSpPr>
        <p:spPr bwMode="auto">
          <a:xfrm>
            <a:off x="4495800" y="3278188"/>
            <a:ext cx="309563" cy="684212"/>
          </a:xfrm>
          <a:custGeom>
            <a:avLst/>
            <a:gdLst>
              <a:gd name="T0" fmla="*/ 0 w 195"/>
              <a:gd name="T1" fmla="*/ 1086185756 h 431"/>
              <a:gd name="T2" fmla="*/ 388104689 w 195"/>
              <a:gd name="T3" fmla="*/ 730844778 h 431"/>
              <a:gd name="T4" fmla="*/ 491432056 w 195"/>
              <a:gd name="T5" fmla="*/ 0 h 431"/>
              <a:gd name="T6" fmla="*/ 0 60000 65536"/>
              <a:gd name="T7" fmla="*/ 0 60000 65536"/>
              <a:gd name="T8" fmla="*/ 0 60000 65536"/>
            </a:gdLst>
            <a:ahLst/>
            <a:cxnLst>
              <a:cxn ang="T6">
                <a:pos x="T0" y="T1"/>
              </a:cxn>
              <a:cxn ang="T7">
                <a:pos x="T2" y="T3"/>
              </a:cxn>
              <a:cxn ang="T8">
                <a:pos x="T4" y="T5"/>
              </a:cxn>
            </a:cxnLst>
            <a:rect l="0" t="0" r="r" b="b"/>
            <a:pathLst>
              <a:path w="195" h="431">
                <a:moveTo>
                  <a:pt x="0" y="431"/>
                </a:moveTo>
                <a:lnTo>
                  <a:pt x="154" y="290"/>
                </a:lnTo>
                <a:lnTo>
                  <a:pt x="195" y="0"/>
                </a:lnTo>
              </a:path>
            </a:pathLst>
          </a:custGeom>
          <a:solidFill>
            <a:schemeClr val="bg1"/>
          </a:solidFill>
          <a:ln w="9525" cap="rnd">
            <a:solidFill>
              <a:schemeClr val="tx1"/>
            </a:solidFill>
            <a:prstDash val="sysDot"/>
            <a:round/>
            <a:headEnd type="none" w="med" len="med"/>
            <a:tailEnd type="none" w="med" len="med"/>
          </a:ln>
          <a:effectLst/>
        </p:spPr>
        <p:txBody>
          <a:bodyPr wrap="none" anchor="ctr"/>
          <a:lstStyle/>
          <a:p>
            <a:endParaRPr lang="en-US"/>
          </a:p>
        </p:txBody>
      </p:sp>
      <p:sp>
        <p:nvSpPr>
          <p:cNvPr id="96287" name="Line 31"/>
          <p:cNvSpPr>
            <a:spLocks noChangeShapeType="1"/>
          </p:cNvSpPr>
          <p:nvPr/>
        </p:nvSpPr>
        <p:spPr bwMode="auto">
          <a:xfrm flipV="1">
            <a:off x="4648200" y="3200400"/>
            <a:ext cx="304800" cy="152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88" name="Freeform 32"/>
          <p:cNvSpPr>
            <a:spLocks/>
          </p:cNvSpPr>
          <p:nvPr/>
        </p:nvSpPr>
        <p:spPr bwMode="auto">
          <a:xfrm>
            <a:off x="5867400" y="3962400"/>
            <a:ext cx="82550" cy="279400"/>
          </a:xfrm>
          <a:custGeom>
            <a:avLst/>
            <a:gdLst>
              <a:gd name="T0" fmla="*/ 0 w 52"/>
              <a:gd name="T1" fmla="*/ 443547500 h 176"/>
              <a:gd name="T2" fmla="*/ 131048125 w 52"/>
              <a:gd name="T3" fmla="*/ 259576888 h 176"/>
              <a:gd name="T4" fmla="*/ 0 w 52"/>
              <a:gd name="T5" fmla="*/ 0 h 176"/>
              <a:gd name="T6" fmla="*/ 0 60000 65536"/>
              <a:gd name="T7" fmla="*/ 0 60000 65536"/>
              <a:gd name="T8" fmla="*/ 0 60000 65536"/>
            </a:gdLst>
            <a:ahLst/>
            <a:cxnLst>
              <a:cxn ang="T6">
                <a:pos x="T0" y="T1"/>
              </a:cxn>
              <a:cxn ang="T7">
                <a:pos x="T2" y="T3"/>
              </a:cxn>
              <a:cxn ang="T8">
                <a:pos x="T4" y="T5"/>
              </a:cxn>
            </a:cxnLst>
            <a:rect l="0" t="0" r="r" b="b"/>
            <a:pathLst>
              <a:path w="52" h="176">
                <a:moveTo>
                  <a:pt x="0" y="176"/>
                </a:moveTo>
                <a:lnTo>
                  <a:pt x="52" y="103"/>
                </a:lnTo>
                <a:lnTo>
                  <a:pt x="0"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89" name="Freeform 33"/>
          <p:cNvSpPr>
            <a:spLocks/>
          </p:cNvSpPr>
          <p:nvPr/>
        </p:nvSpPr>
        <p:spPr bwMode="auto">
          <a:xfrm>
            <a:off x="5276850" y="3956050"/>
            <a:ext cx="358775" cy="384175"/>
          </a:xfrm>
          <a:custGeom>
            <a:avLst/>
            <a:gdLst>
              <a:gd name="T0" fmla="*/ 0 w 226"/>
              <a:gd name="T1" fmla="*/ 609877813 h 242"/>
              <a:gd name="T2" fmla="*/ 181451250 w 226"/>
              <a:gd name="T3" fmla="*/ 478829688 h 242"/>
              <a:gd name="T4" fmla="*/ 569555313 w 226"/>
              <a:gd name="T5" fmla="*/ 0 h 242"/>
              <a:gd name="T6" fmla="*/ 0 60000 65536"/>
              <a:gd name="T7" fmla="*/ 0 60000 65536"/>
              <a:gd name="T8" fmla="*/ 0 60000 65536"/>
            </a:gdLst>
            <a:ahLst/>
            <a:cxnLst>
              <a:cxn ang="T6">
                <a:pos x="T0" y="T1"/>
              </a:cxn>
              <a:cxn ang="T7">
                <a:pos x="T2" y="T3"/>
              </a:cxn>
              <a:cxn ang="T8">
                <a:pos x="T4" y="T5"/>
              </a:cxn>
            </a:cxnLst>
            <a:rect l="0" t="0" r="r" b="b"/>
            <a:pathLst>
              <a:path w="226" h="242">
                <a:moveTo>
                  <a:pt x="0" y="242"/>
                </a:moveTo>
                <a:lnTo>
                  <a:pt x="72" y="190"/>
                </a:lnTo>
                <a:lnTo>
                  <a:pt x="22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0" name="Line 34"/>
          <p:cNvSpPr>
            <a:spLocks noChangeShapeType="1"/>
          </p:cNvSpPr>
          <p:nvPr/>
        </p:nvSpPr>
        <p:spPr bwMode="auto">
          <a:xfrm>
            <a:off x="5407025" y="3956050"/>
            <a:ext cx="60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1" name="Freeform 35"/>
          <p:cNvSpPr>
            <a:spLocks/>
          </p:cNvSpPr>
          <p:nvPr/>
        </p:nvSpPr>
        <p:spPr bwMode="auto">
          <a:xfrm>
            <a:off x="6477000" y="3962400"/>
            <a:ext cx="228600" cy="304800"/>
          </a:xfrm>
          <a:custGeom>
            <a:avLst/>
            <a:gdLst>
              <a:gd name="T0" fmla="*/ 0 w 144"/>
              <a:gd name="T1" fmla="*/ 483870000 h 192"/>
              <a:gd name="T2" fmla="*/ 239415638 w 144"/>
              <a:gd name="T3" fmla="*/ 347781563 h 192"/>
              <a:gd name="T4" fmla="*/ 362902500 w 144"/>
              <a:gd name="T5" fmla="*/ 0 h 192"/>
              <a:gd name="T6" fmla="*/ 0 60000 65536"/>
              <a:gd name="T7" fmla="*/ 0 60000 65536"/>
              <a:gd name="T8" fmla="*/ 0 60000 65536"/>
            </a:gdLst>
            <a:ahLst/>
            <a:cxnLst>
              <a:cxn ang="T6">
                <a:pos x="T0" y="T1"/>
              </a:cxn>
              <a:cxn ang="T7">
                <a:pos x="T2" y="T3"/>
              </a:cxn>
              <a:cxn ang="T8">
                <a:pos x="T4" y="T5"/>
              </a:cxn>
            </a:cxnLst>
            <a:rect l="0" t="0" r="r" b="b"/>
            <a:pathLst>
              <a:path w="144" h="192">
                <a:moveTo>
                  <a:pt x="0" y="192"/>
                </a:moveTo>
                <a:lnTo>
                  <a:pt x="95" y="138"/>
                </a:lnTo>
                <a:lnTo>
                  <a:pt x="144"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2" name="Line 36"/>
          <p:cNvSpPr>
            <a:spLocks noChangeShapeType="1"/>
          </p:cNvSpPr>
          <p:nvPr/>
        </p:nvSpPr>
        <p:spPr bwMode="auto">
          <a:xfrm>
            <a:off x="6477000" y="3962400"/>
            <a:ext cx="381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3" name="Line 37"/>
          <p:cNvSpPr>
            <a:spLocks noChangeShapeType="1"/>
          </p:cNvSpPr>
          <p:nvPr/>
        </p:nvSpPr>
        <p:spPr bwMode="auto">
          <a:xfrm flipV="1">
            <a:off x="5791200" y="3124200"/>
            <a:ext cx="152400"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4" name="Line 38"/>
          <p:cNvSpPr>
            <a:spLocks noChangeShapeType="1"/>
          </p:cNvSpPr>
          <p:nvPr/>
        </p:nvSpPr>
        <p:spPr bwMode="auto">
          <a:xfrm>
            <a:off x="5715000" y="3124200"/>
            <a:ext cx="45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5" name="Freeform 39"/>
          <p:cNvSpPr>
            <a:spLocks/>
          </p:cNvSpPr>
          <p:nvPr/>
        </p:nvSpPr>
        <p:spPr bwMode="auto">
          <a:xfrm>
            <a:off x="3360738" y="4038600"/>
            <a:ext cx="68262" cy="307975"/>
          </a:xfrm>
          <a:custGeom>
            <a:avLst/>
            <a:gdLst>
              <a:gd name="T0" fmla="*/ 0 w 43"/>
              <a:gd name="T1" fmla="*/ 488910313 h 194"/>
              <a:gd name="T2" fmla="*/ 78123478 w 43"/>
              <a:gd name="T3" fmla="*/ 304939700 h 194"/>
              <a:gd name="T4" fmla="*/ 108365131 w 43"/>
              <a:gd name="T5" fmla="*/ 0 h 194"/>
              <a:gd name="T6" fmla="*/ 0 60000 65536"/>
              <a:gd name="T7" fmla="*/ 0 60000 65536"/>
              <a:gd name="T8" fmla="*/ 0 60000 65536"/>
            </a:gdLst>
            <a:ahLst/>
            <a:cxnLst>
              <a:cxn ang="T6">
                <a:pos x="T0" y="T1"/>
              </a:cxn>
              <a:cxn ang="T7">
                <a:pos x="T2" y="T3"/>
              </a:cxn>
              <a:cxn ang="T8">
                <a:pos x="T4" y="T5"/>
              </a:cxn>
            </a:cxnLst>
            <a:rect l="0" t="0" r="r" b="b"/>
            <a:pathLst>
              <a:path w="43" h="194">
                <a:moveTo>
                  <a:pt x="0" y="194"/>
                </a:moveTo>
                <a:lnTo>
                  <a:pt x="31" y="121"/>
                </a:lnTo>
                <a:lnTo>
                  <a:pt x="43"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6" name="Line 40"/>
          <p:cNvSpPr>
            <a:spLocks noChangeShapeType="1"/>
          </p:cNvSpPr>
          <p:nvPr/>
        </p:nvSpPr>
        <p:spPr bwMode="auto">
          <a:xfrm>
            <a:off x="3276600" y="40386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7" name="Freeform 41"/>
          <p:cNvSpPr>
            <a:spLocks/>
          </p:cNvSpPr>
          <p:nvPr/>
        </p:nvSpPr>
        <p:spPr bwMode="auto">
          <a:xfrm>
            <a:off x="4648200" y="4641850"/>
            <a:ext cx="896938" cy="1682750"/>
          </a:xfrm>
          <a:custGeom>
            <a:avLst/>
            <a:gdLst>
              <a:gd name="T0" fmla="*/ 0 w 565"/>
              <a:gd name="T1" fmla="*/ 2147483647 h 1060"/>
              <a:gd name="T2" fmla="*/ 796369819 w 565"/>
              <a:gd name="T3" fmla="*/ 2147483647 h 1060"/>
              <a:gd name="T4" fmla="*/ 1423889869 w 565"/>
              <a:gd name="T5" fmla="*/ 0 h 1060"/>
              <a:gd name="T6" fmla="*/ 0 60000 65536"/>
              <a:gd name="T7" fmla="*/ 0 60000 65536"/>
              <a:gd name="T8" fmla="*/ 0 60000 65536"/>
            </a:gdLst>
            <a:ahLst/>
            <a:cxnLst>
              <a:cxn ang="T6">
                <a:pos x="T0" y="T1"/>
              </a:cxn>
              <a:cxn ang="T7">
                <a:pos x="T2" y="T3"/>
              </a:cxn>
              <a:cxn ang="T8">
                <a:pos x="T4" y="T5"/>
              </a:cxn>
            </a:cxnLst>
            <a:rect l="0" t="0" r="r" b="b"/>
            <a:pathLst>
              <a:path w="565" h="1060">
                <a:moveTo>
                  <a:pt x="0" y="1060"/>
                </a:moveTo>
                <a:lnTo>
                  <a:pt x="316" y="1045"/>
                </a:lnTo>
                <a:lnTo>
                  <a:pt x="565"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8" name="Freeform 42"/>
          <p:cNvSpPr>
            <a:spLocks/>
          </p:cNvSpPr>
          <p:nvPr/>
        </p:nvSpPr>
        <p:spPr bwMode="auto">
          <a:xfrm>
            <a:off x="2967038" y="4165600"/>
            <a:ext cx="508000" cy="1116013"/>
          </a:xfrm>
          <a:custGeom>
            <a:avLst/>
            <a:gdLst>
              <a:gd name="T0" fmla="*/ 806450000 w 320"/>
              <a:gd name="T1" fmla="*/ 1771671431 h 703"/>
              <a:gd name="T2" fmla="*/ 0 w 320"/>
              <a:gd name="T3" fmla="*/ 0 h 703"/>
              <a:gd name="T4" fmla="*/ 0 60000 65536"/>
              <a:gd name="T5" fmla="*/ 0 60000 65536"/>
            </a:gdLst>
            <a:ahLst/>
            <a:cxnLst>
              <a:cxn ang="T4">
                <a:pos x="T0" y="T1"/>
              </a:cxn>
              <a:cxn ang="T5">
                <a:pos x="T2" y="T3"/>
              </a:cxn>
            </a:cxnLst>
            <a:rect l="0" t="0" r="r" b="b"/>
            <a:pathLst>
              <a:path w="320" h="703">
                <a:moveTo>
                  <a:pt x="320" y="703"/>
                </a:moveTo>
                <a:lnTo>
                  <a:pt x="0"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299" name="Freeform 43"/>
          <p:cNvSpPr>
            <a:spLocks/>
          </p:cNvSpPr>
          <p:nvPr/>
        </p:nvSpPr>
        <p:spPr bwMode="auto">
          <a:xfrm>
            <a:off x="2819400" y="4067175"/>
            <a:ext cx="277813" cy="200025"/>
          </a:xfrm>
          <a:custGeom>
            <a:avLst/>
            <a:gdLst>
              <a:gd name="T0" fmla="*/ 0 w 175"/>
              <a:gd name="T1" fmla="*/ 317539688 h 126"/>
              <a:gd name="T2" fmla="*/ 441028931 w 175"/>
              <a:gd name="T3" fmla="*/ 0 h 126"/>
              <a:gd name="T4" fmla="*/ 0 60000 65536"/>
              <a:gd name="T5" fmla="*/ 0 60000 65536"/>
            </a:gdLst>
            <a:ahLst/>
            <a:cxnLst>
              <a:cxn ang="T4">
                <a:pos x="T0" y="T1"/>
              </a:cxn>
              <a:cxn ang="T5">
                <a:pos x="T2" y="T3"/>
              </a:cxn>
            </a:cxnLst>
            <a:rect l="0" t="0" r="r" b="b"/>
            <a:pathLst>
              <a:path w="175" h="126">
                <a:moveTo>
                  <a:pt x="0" y="126"/>
                </a:moveTo>
                <a:lnTo>
                  <a:pt x="175"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0" name="Freeform 44"/>
          <p:cNvSpPr>
            <a:spLocks/>
          </p:cNvSpPr>
          <p:nvPr/>
        </p:nvSpPr>
        <p:spPr bwMode="auto">
          <a:xfrm>
            <a:off x="7072313" y="3821113"/>
            <a:ext cx="114300" cy="1100137"/>
          </a:xfrm>
          <a:custGeom>
            <a:avLst/>
            <a:gdLst>
              <a:gd name="T0" fmla="*/ 181451250 w 72"/>
              <a:gd name="T1" fmla="*/ 1746466694 h 693"/>
              <a:gd name="T2" fmla="*/ 0 w 72"/>
              <a:gd name="T3" fmla="*/ 0 h 693"/>
              <a:gd name="T4" fmla="*/ 0 60000 65536"/>
              <a:gd name="T5" fmla="*/ 0 60000 65536"/>
            </a:gdLst>
            <a:ahLst/>
            <a:cxnLst>
              <a:cxn ang="T4">
                <a:pos x="T0" y="T1"/>
              </a:cxn>
              <a:cxn ang="T5">
                <a:pos x="T2" y="T3"/>
              </a:cxn>
            </a:cxnLst>
            <a:rect l="0" t="0" r="r" b="b"/>
            <a:pathLst>
              <a:path w="72" h="693">
                <a:moveTo>
                  <a:pt x="72" y="693"/>
                </a:moveTo>
                <a:lnTo>
                  <a:pt x="0"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1" name="Freeform 45"/>
          <p:cNvSpPr>
            <a:spLocks/>
          </p:cNvSpPr>
          <p:nvPr/>
        </p:nvSpPr>
        <p:spPr bwMode="auto">
          <a:xfrm>
            <a:off x="6858000" y="3657600"/>
            <a:ext cx="331788" cy="328613"/>
          </a:xfrm>
          <a:custGeom>
            <a:avLst/>
            <a:gdLst>
              <a:gd name="T0" fmla="*/ 0 w 209"/>
              <a:gd name="T1" fmla="*/ 521673931 h 207"/>
              <a:gd name="T2" fmla="*/ 526714244 w 209"/>
              <a:gd name="T3" fmla="*/ 0 h 207"/>
              <a:gd name="T4" fmla="*/ 0 60000 65536"/>
              <a:gd name="T5" fmla="*/ 0 60000 65536"/>
            </a:gdLst>
            <a:ahLst/>
            <a:cxnLst>
              <a:cxn ang="T4">
                <a:pos x="T0" y="T1"/>
              </a:cxn>
              <a:cxn ang="T5">
                <a:pos x="T2" y="T3"/>
              </a:cxn>
            </a:cxnLst>
            <a:rect l="0" t="0" r="r" b="b"/>
            <a:pathLst>
              <a:path w="209" h="207">
                <a:moveTo>
                  <a:pt x="0" y="207"/>
                </a:moveTo>
                <a:lnTo>
                  <a:pt x="209"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2" name="Line 46"/>
          <p:cNvSpPr>
            <a:spLocks noChangeShapeType="1"/>
          </p:cNvSpPr>
          <p:nvPr/>
        </p:nvSpPr>
        <p:spPr bwMode="auto">
          <a:xfrm flipV="1">
            <a:off x="838200" y="1676400"/>
            <a:ext cx="3200400" cy="2590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3" name="Line 47"/>
          <p:cNvSpPr>
            <a:spLocks noChangeShapeType="1"/>
          </p:cNvSpPr>
          <p:nvPr/>
        </p:nvSpPr>
        <p:spPr bwMode="auto">
          <a:xfrm>
            <a:off x="3886200" y="1600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4" name="Freeform 48"/>
          <p:cNvSpPr>
            <a:spLocks/>
          </p:cNvSpPr>
          <p:nvPr/>
        </p:nvSpPr>
        <p:spPr bwMode="auto">
          <a:xfrm>
            <a:off x="7202488" y="4903788"/>
            <a:ext cx="1231900" cy="1587"/>
          </a:xfrm>
          <a:custGeom>
            <a:avLst/>
            <a:gdLst>
              <a:gd name="T0" fmla="*/ 0 w 776"/>
              <a:gd name="T1" fmla="*/ 0 h 1"/>
              <a:gd name="T2" fmla="*/ 1955641250 w 776"/>
              <a:gd name="T3" fmla="*/ 0 h 1"/>
              <a:gd name="T4" fmla="*/ 0 60000 65536"/>
              <a:gd name="T5" fmla="*/ 0 60000 65536"/>
            </a:gdLst>
            <a:ahLst/>
            <a:cxnLst>
              <a:cxn ang="T4">
                <a:pos x="T0" y="T1"/>
              </a:cxn>
              <a:cxn ang="T5">
                <a:pos x="T2" y="T3"/>
              </a:cxn>
            </a:cxnLst>
            <a:rect l="0" t="0" r="r" b="b"/>
            <a:pathLst>
              <a:path w="776" h="1">
                <a:moveTo>
                  <a:pt x="0" y="0"/>
                </a:moveTo>
                <a:lnTo>
                  <a:pt x="776" y="0"/>
                </a:lnTo>
              </a:path>
            </a:pathLst>
          </a:custGeom>
          <a:noFill/>
          <a:ln w="6350"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7" name="Line 51"/>
          <p:cNvSpPr>
            <a:spLocks noChangeShapeType="1"/>
          </p:cNvSpPr>
          <p:nvPr/>
        </p:nvSpPr>
        <p:spPr bwMode="auto">
          <a:xfrm flipV="1">
            <a:off x="6858000" y="3124200"/>
            <a:ext cx="152400" cy="838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8" name="Line 52"/>
          <p:cNvSpPr>
            <a:spLocks noChangeShapeType="1"/>
          </p:cNvSpPr>
          <p:nvPr/>
        </p:nvSpPr>
        <p:spPr bwMode="auto">
          <a:xfrm>
            <a:off x="6781800" y="3124200"/>
            <a:ext cx="45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09" name="Freeform 53"/>
          <p:cNvSpPr>
            <a:spLocks/>
          </p:cNvSpPr>
          <p:nvPr/>
        </p:nvSpPr>
        <p:spPr bwMode="auto">
          <a:xfrm>
            <a:off x="2668588" y="5562600"/>
            <a:ext cx="2513012" cy="1066800"/>
          </a:xfrm>
          <a:custGeom>
            <a:avLst/>
            <a:gdLst>
              <a:gd name="T0" fmla="*/ 2147483647 w 1593"/>
              <a:gd name="T1" fmla="*/ 0 h 914"/>
              <a:gd name="T2" fmla="*/ 2147483647 w 1593"/>
              <a:gd name="T3" fmla="*/ 211156369 h 914"/>
              <a:gd name="T4" fmla="*/ 2147483647 w 1593"/>
              <a:gd name="T5" fmla="*/ 1197464325 h 914"/>
              <a:gd name="T6" fmla="*/ 2147483647 w 1593"/>
              <a:gd name="T7" fmla="*/ 1245144683 h 914"/>
              <a:gd name="T8" fmla="*/ 1956050926 w 1593"/>
              <a:gd name="T9" fmla="*/ 1014915470 h 914"/>
              <a:gd name="T10" fmla="*/ 0 w 1593"/>
              <a:gd name="T11" fmla="*/ 563992883 h 9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93" h="914">
                <a:moveTo>
                  <a:pt x="1252" y="0"/>
                </a:moveTo>
                <a:lnTo>
                  <a:pt x="1396" y="155"/>
                </a:lnTo>
                <a:lnTo>
                  <a:pt x="1593" y="879"/>
                </a:lnTo>
                <a:lnTo>
                  <a:pt x="1325" y="914"/>
                </a:lnTo>
                <a:lnTo>
                  <a:pt x="786" y="745"/>
                </a:lnTo>
                <a:lnTo>
                  <a:pt x="0" y="41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310" name="Text Box 54"/>
          <p:cNvSpPr txBox="1">
            <a:spLocks noChangeArrowheads="1"/>
          </p:cNvSpPr>
          <p:nvPr/>
        </p:nvSpPr>
        <p:spPr bwMode="auto">
          <a:xfrm>
            <a:off x="5410200" y="3200400"/>
            <a:ext cx="8382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spcBef>
                <a:spcPct val="50000"/>
              </a:spcBef>
            </a:pPr>
            <a:r>
              <a:rPr lang="en-US" sz="1100">
                <a:latin typeface="Times New Roman" charset="0"/>
              </a:rPr>
              <a:t>RB Read 1</a:t>
            </a:r>
          </a:p>
        </p:txBody>
      </p:sp>
      <p:sp>
        <p:nvSpPr>
          <p:cNvPr id="96311" name="Text Box 55"/>
          <p:cNvSpPr txBox="1">
            <a:spLocks noChangeArrowheads="1"/>
          </p:cNvSpPr>
          <p:nvPr/>
        </p:nvSpPr>
        <p:spPr bwMode="auto">
          <a:xfrm>
            <a:off x="3886200" y="3124200"/>
            <a:ext cx="9906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a:spcBef>
                <a:spcPct val="50000"/>
              </a:spcBef>
            </a:pPr>
            <a:r>
              <a:rPr lang="en-US" sz="1100">
                <a:latin typeface="Times New Roman" charset="0"/>
              </a:rPr>
              <a:t>RB Read 2</a:t>
            </a:r>
          </a:p>
        </p:txBody>
      </p:sp>
      <p:sp>
        <p:nvSpPr>
          <p:cNvPr id="1031225" name="Rectangle 57"/>
          <p:cNvSpPr>
            <a:spLocks noChangeArrowheads="1"/>
          </p:cNvSpPr>
          <p:nvPr/>
        </p:nvSpPr>
        <p:spPr bwMode="auto">
          <a:xfrm>
            <a:off x="3048000" y="228600"/>
            <a:ext cx="257115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EXAMPLE</a:t>
            </a:r>
          </a:p>
        </p:txBody>
      </p:sp>
    </p:spTree>
    <p:extLst>
      <p:ext uri="{BB962C8B-B14F-4D97-AF65-F5344CB8AC3E}">
        <p14:creationId xmlns:p14="http://schemas.microsoft.com/office/powerpoint/2010/main" xmlns="" val="297340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Oval 5"/>
          <p:cNvSpPr>
            <a:spLocks noChangeArrowheads="1"/>
          </p:cNvSpPr>
          <p:nvPr/>
        </p:nvSpPr>
        <p:spPr bwMode="auto">
          <a:xfrm>
            <a:off x="5105400" y="40386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3" name="Rectangle 6"/>
          <p:cNvSpPr>
            <a:spLocks noChangeArrowheads="1"/>
          </p:cNvSpPr>
          <p:nvPr/>
        </p:nvSpPr>
        <p:spPr bwMode="auto">
          <a:xfrm>
            <a:off x="3886200" y="3810000"/>
            <a:ext cx="762000" cy="685800"/>
          </a:xfrm>
          <a:prstGeom prst="rect">
            <a:avLst/>
          </a:prstGeom>
          <a:solidFill>
            <a:schemeClr val="tx1"/>
          </a:solidFill>
          <a:ln w="3810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4" name="Oval 7"/>
          <p:cNvSpPr>
            <a:spLocks noChangeArrowheads="1"/>
          </p:cNvSpPr>
          <p:nvPr/>
        </p:nvSpPr>
        <p:spPr bwMode="auto">
          <a:xfrm>
            <a:off x="2819400" y="4114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5" name="Oval 8"/>
          <p:cNvSpPr>
            <a:spLocks noChangeArrowheads="1"/>
          </p:cNvSpPr>
          <p:nvPr/>
        </p:nvSpPr>
        <p:spPr bwMode="auto">
          <a:xfrm>
            <a:off x="6019800" y="4495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6" name="Oval 9"/>
          <p:cNvSpPr>
            <a:spLocks noChangeArrowheads="1"/>
          </p:cNvSpPr>
          <p:nvPr/>
        </p:nvSpPr>
        <p:spPr bwMode="auto">
          <a:xfrm>
            <a:off x="1828800" y="4495800"/>
            <a:ext cx="762000" cy="762000"/>
          </a:xfrm>
          <a:prstGeom prst="ellipse">
            <a:avLst/>
          </a:prstGeom>
          <a:solidFill>
            <a:schemeClr val="tx1"/>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7" name="AutoShape 10"/>
          <p:cNvSpPr>
            <a:spLocks noChangeArrowheads="1"/>
          </p:cNvSpPr>
          <p:nvPr/>
        </p:nvSpPr>
        <p:spPr bwMode="auto">
          <a:xfrm>
            <a:off x="5257800" y="26670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8" name="AutoShape 11"/>
          <p:cNvSpPr>
            <a:spLocks noChangeArrowheads="1"/>
          </p:cNvSpPr>
          <p:nvPr/>
        </p:nvSpPr>
        <p:spPr bwMode="auto">
          <a:xfrm>
            <a:off x="6477000" y="2743200"/>
            <a:ext cx="609600" cy="685800"/>
          </a:xfrm>
          <a:prstGeom prst="flowChartExtra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289" name="Freeform 12"/>
          <p:cNvSpPr>
            <a:spLocks/>
          </p:cNvSpPr>
          <p:nvPr/>
        </p:nvSpPr>
        <p:spPr bwMode="auto">
          <a:xfrm>
            <a:off x="5638800" y="3009900"/>
            <a:ext cx="990600" cy="723900"/>
          </a:xfrm>
          <a:custGeom>
            <a:avLst/>
            <a:gdLst>
              <a:gd name="T0" fmla="*/ 1572577500 w 624"/>
              <a:gd name="T1" fmla="*/ 60483750 h 456"/>
              <a:gd name="T2" fmla="*/ 604837500 w 624"/>
              <a:gd name="T3" fmla="*/ 181451250 h 456"/>
              <a:gd name="T4" fmla="*/ 0 w 624"/>
              <a:gd name="T5" fmla="*/ 1149191250 h 456"/>
              <a:gd name="T6" fmla="*/ 0 60000 65536"/>
              <a:gd name="T7" fmla="*/ 0 60000 65536"/>
              <a:gd name="T8" fmla="*/ 0 60000 65536"/>
            </a:gdLst>
            <a:ahLst/>
            <a:cxnLst>
              <a:cxn ang="T6">
                <a:pos x="T0" y="T1"/>
              </a:cxn>
              <a:cxn ang="T7">
                <a:pos x="T2" y="T3"/>
              </a:cxn>
              <a:cxn ang="T8">
                <a:pos x="T4" y="T5"/>
              </a:cxn>
            </a:cxnLst>
            <a:rect l="0" t="0" r="r" b="b"/>
            <a:pathLst>
              <a:path w="624" h="456">
                <a:moveTo>
                  <a:pt x="624" y="24"/>
                </a:moveTo>
                <a:cubicBezTo>
                  <a:pt x="484" y="12"/>
                  <a:pt x="344" y="0"/>
                  <a:pt x="240" y="72"/>
                </a:cubicBezTo>
                <a:cubicBezTo>
                  <a:pt x="136" y="144"/>
                  <a:pt x="68" y="300"/>
                  <a:pt x="0" y="456"/>
                </a:cubicBezTo>
              </a:path>
            </a:pathLst>
          </a:custGeom>
          <a:noFill/>
          <a:ln w="762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7290" name="Freeform 13"/>
          <p:cNvSpPr>
            <a:spLocks/>
          </p:cNvSpPr>
          <p:nvPr/>
        </p:nvSpPr>
        <p:spPr bwMode="auto">
          <a:xfrm>
            <a:off x="5854700" y="3276600"/>
            <a:ext cx="635000" cy="914400"/>
          </a:xfrm>
          <a:custGeom>
            <a:avLst/>
            <a:gdLst>
              <a:gd name="T0" fmla="*/ 20161250 w 400"/>
              <a:gd name="T1" fmla="*/ 120967500 h 576"/>
              <a:gd name="T2" fmla="*/ 141128750 w 400"/>
              <a:gd name="T3" fmla="*/ 120967500 h 576"/>
              <a:gd name="T4" fmla="*/ 866933750 w 400"/>
              <a:gd name="T5" fmla="*/ 846772500 h 576"/>
              <a:gd name="T6" fmla="*/ 987901250 w 400"/>
              <a:gd name="T7" fmla="*/ 145161000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0" h="576">
                <a:moveTo>
                  <a:pt x="8" y="48"/>
                </a:moveTo>
                <a:cubicBezTo>
                  <a:pt x="4" y="24"/>
                  <a:pt x="0" y="0"/>
                  <a:pt x="56" y="48"/>
                </a:cubicBezTo>
                <a:cubicBezTo>
                  <a:pt x="112" y="96"/>
                  <a:pt x="288" y="248"/>
                  <a:pt x="344" y="336"/>
                </a:cubicBezTo>
                <a:cubicBezTo>
                  <a:pt x="400" y="424"/>
                  <a:pt x="396" y="500"/>
                  <a:pt x="392" y="576"/>
                </a:cubicBezTo>
              </a:path>
            </a:pathLst>
          </a:custGeom>
          <a:noFill/>
          <a:ln w="762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7291" name="WordArt 14"/>
          <p:cNvSpPr>
            <a:spLocks noChangeArrowheads="1" noChangeShapeType="1" noTextEdit="1"/>
          </p:cNvSpPr>
          <p:nvPr/>
        </p:nvSpPr>
        <p:spPr bwMode="auto">
          <a:xfrm>
            <a:off x="3124200" y="5334000"/>
            <a:ext cx="4419600" cy="838200"/>
          </a:xfrm>
          <a:prstGeom prst="rect">
            <a:avLst/>
          </a:prstGeom>
        </p:spPr>
        <p:txBody>
          <a:bodyPr wrap="none" fromWordArt="1">
            <a:prstTxWarp prst="textPlain">
              <a:avLst>
                <a:gd name="adj" fmla="val 50000"/>
              </a:avLst>
            </a:prstTxWarp>
          </a:bodyPr>
          <a:lstStyle/>
          <a:p>
            <a:pPr algn="ctr"/>
            <a:r>
              <a:rPr lang="en-US" sz="1800" kern="10">
                <a:ln w="9525">
                  <a:solidFill>
                    <a:srgbClr val="000000"/>
                  </a:solidFill>
                  <a:round/>
                  <a:headEnd/>
                  <a:tailEnd/>
                </a:ln>
                <a:latin typeface="Arial Black"/>
              </a:rPr>
              <a:t>Switch call used - </a:t>
            </a:r>
          </a:p>
          <a:p>
            <a:pPr algn="ctr"/>
            <a:r>
              <a:rPr lang="en-US" sz="1800" kern="10">
                <a:ln w="9525">
                  <a:solidFill>
                    <a:srgbClr val="000000"/>
                  </a:solidFill>
                  <a:round/>
                  <a:headEnd/>
                  <a:tailEnd/>
                </a:ln>
                <a:latin typeface="Arial Black"/>
              </a:rPr>
              <a:t>Guard takes DE and Tackle takes DT</a:t>
            </a:r>
          </a:p>
        </p:txBody>
      </p:sp>
      <p:sp>
        <p:nvSpPr>
          <p:cNvPr id="999439" name="Rectangle 15"/>
          <p:cNvSpPr>
            <a:spLocks noChangeArrowheads="1"/>
          </p:cNvSpPr>
          <p:nvPr/>
        </p:nvSpPr>
        <p:spPr bwMode="auto">
          <a:xfrm>
            <a:off x="381000" y="1066800"/>
            <a:ext cx="85344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defRPr/>
            </a:pPr>
            <a:r>
              <a:rPr lang="en-US" sz="5400" b="0" dirty="0">
                <a:solidFill>
                  <a:schemeClr val="tx2">
                    <a:lumMod val="60000"/>
                    <a:lumOff val="40000"/>
                  </a:schemeClr>
                </a:solidFill>
                <a:effectLst>
                  <a:outerShdw blurRad="38100" dist="38100" dir="2700000" algn="tl">
                    <a:srgbClr val="C0C0C0"/>
                  </a:outerShdw>
                </a:effectLst>
                <a:latin typeface="Impact" charset="0"/>
              </a:rPr>
              <a:t>ZONE BLOCKING </a:t>
            </a:r>
            <a:r>
              <a:rPr lang="en-US" sz="5400" b="0" dirty="0" smtClean="0">
                <a:solidFill>
                  <a:schemeClr val="tx2">
                    <a:lumMod val="60000"/>
                    <a:lumOff val="40000"/>
                  </a:schemeClr>
                </a:solidFill>
                <a:effectLst>
                  <a:outerShdw blurRad="38100" dist="38100" dir="2700000" algn="tl">
                    <a:srgbClr val="C0C0C0"/>
                  </a:outerShdw>
                </a:effectLst>
                <a:latin typeface="Impact" charset="0"/>
              </a:rPr>
              <a:t>PRINCIPLES</a:t>
            </a:r>
            <a:endParaRPr lang="en-US" sz="5400" b="0" dirty="0">
              <a:solidFill>
                <a:srgbClr val="0411D7"/>
              </a:solidFill>
              <a:effectLst>
                <a:outerShdw blurRad="38100" dist="38100" dir="2700000" algn="tl">
                  <a:srgbClr val="C0C0C0"/>
                </a:outerShdw>
              </a:effectLst>
              <a:latin typeface="Impact" charset="0"/>
            </a:endParaRPr>
          </a:p>
        </p:txBody>
      </p:sp>
    </p:spTree>
    <p:extLst>
      <p:ext uri="{BB962C8B-B14F-4D97-AF65-F5344CB8AC3E}">
        <p14:creationId xmlns:p14="http://schemas.microsoft.com/office/powerpoint/2010/main" xmlns="" val="12580875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ChangeArrowheads="1"/>
          </p:cNvSpPr>
          <p:nvPr/>
        </p:nvSpPr>
        <p:spPr bwMode="auto">
          <a:xfrm>
            <a:off x="762000" y="4495800"/>
            <a:ext cx="7696200" cy="2087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lang="en-US" sz="2800" b="0"/>
              <a:t>When the defensive line stunts, our lineman must understand their first responsibility is playside gap</a:t>
            </a:r>
          </a:p>
          <a:p>
            <a:pPr marL="342900" indent="-342900" eaLnBrk="1" hangingPunct="1">
              <a:lnSpc>
                <a:spcPct val="90000"/>
              </a:lnSpc>
              <a:spcBef>
                <a:spcPct val="20000"/>
              </a:spcBef>
              <a:buFontTx/>
              <a:buChar char="•"/>
            </a:pPr>
            <a:r>
              <a:rPr lang="en-US" sz="2800" b="0"/>
              <a:t>They must have their heads up and eyes open</a:t>
            </a:r>
          </a:p>
        </p:txBody>
      </p:sp>
      <p:sp>
        <p:nvSpPr>
          <p:cNvPr id="98307" name="Rectangle 4"/>
          <p:cNvSpPr>
            <a:spLocks noChangeArrowheads="1"/>
          </p:cNvSpPr>
          <p:nvPr/>
        </p:nvSpPr>
        <p:spPr bwMode="auto">
          <a:xfrm>
            <a:off x="4419600" y="2819400"/>
            <a:ext cx="304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08" name="Oval 5"/>
          <p:cNvSpPr>
            <a:spLocks noChangeArrowheads="1"/>
          </p:cNvSpPr>
          <p:nvPr/>
        </p:nvSpPr>
        <p:spPr bwMode="auto">
          <a:xfrm>
            <a:off x="48006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09" name="Oval 6"/>
          <p:cNvSpPr>
            <a:spLocks noChangeArrowheads="1"/>
          </p:cNvSpPr>
          <p:nvPr/>
        </p:nvSpPr>
        <p:spPr bwMode="auto">
          <a:xfrm>
            <a:off x="39624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0" name="Oval 7"/>
          <p:cNvSpPr>
            <a:spLocks noChangeArrowheads="1"/>
          </p:cNvSpPr>
          <p:nvPr/>
        </p:nvSpPr>
        <p:spPr bwMode="auto">
          <a:xfrm>
            <a:off x="52578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1" name="Oval 8"/>
          <p:cNvSpPr>
            <a:spLocks noChangeArrowheads="1"/>
          </p:cNvSpPr>
          <p:nvPr/>
        </p:nvSpPr>
        <p:spPr bwMode="auto">
          <a:xfrm>
            <a:off x="35052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2" name="Oval 9"/>
          <p:cNvSpPr>
            <a:spLocks noChangeArrowheads="1"/>
          </p:cNvSpPr>
          <p:nvPr/>
        </p:nvSpPr>
        <p:spPr bwMode="auto">
          <a:xfrm>
            <a:off x="57150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3" name="Oval 10"/>
          <p:cNvSpPr>
            <a:spLocks noChangeArrowheads="1"/>
          </p:cNvSpPr>
          <p:nvPr/>
        </p:nvSpPr>
        <p:spPr bwMode="auto">
          <a:xfrm>
            <a:off x="6781800" y="3124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4" name="Oval 11"/>
          <p:cNvSpPr>
            <a:spLocks noChangeArrowheads="1"/>
          </p:cNvSpPr>
          <p:nvPr/>
        </p:nvSpPr>
        <p:spPr bwMode="auto">
          <a:xfrm>
            <a:off x="2286000" y="2819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5" name="Oval 12"/>
          <p:cNvSpPr>
            <a:spLocks noChangeArrowheads="1"/>
          </p:cNvSpPr>
          <p:nvPr/>
        </p:nvSpPr>
        <p:spPr bwMode="auto">
          <a:xfrm>
            <a:off x="4419600" y="3962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6" name="Oval 13"/>
          <p:cNvSpPr>
            <a:spLocks noChangeArrowheads="1"/>
          </p:cNvSpPr>
          <p:nvPr/>
        </p:nvSpPr>
        <p:spPr bwMode="auto">
          <a:xfrm>
            <a:off x="2895600" y="32004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7" name="Oval 14"/>
          <p:cNvSpPr>
            <a:spLocks noChangeArrowheads="1"/>
          </p:cNvSpPr>
          <p:nvPr/>
        </p:nvSpPr>
        <p:spPr bwMode="auto">
          <a:xfrm>
            <a:off x="4419600" y="35052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18" name="Text Box 15"/>
          <p:cNvSpPr txBox="1">
            <a:spLocks noChangeArrowheads="1"/>
          </p:cNvSpPr>
          <p:nvPr/>
        </p:nvSpPr>
        <p:spPr bwMode="auto">
          <a:xfrm>
            <a:off x="4953000" y="2362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T</a:t>
            </a:r>
          </a:p>
        </p:txBody>
      </p:sp>
      <p:sp>
        <p:nvSpPr>
          <p:cNvPr id="98319" name="Text Box 16"/>
          <p:cNvSpPr txBox="1">
            <a:spLocks noChangeArrowheads="1"/>
          </p:cNvSpPr>
          <p:nvPr/>
        </p:nvSpPr>
        <p:spPr bwMode="auto">
          <a:xfrm>
            <a:off x="4572000" y="1981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M</a:t>
            </a:r>
          </a:p>
        </p:txBody>
      </p:sp>
      <p:sp>
        <p:nvSpPr>
          <p:cNvPr id="98320" name="Text Box 17"/>
          <p:cNvSpPr txBox="1">
            <a:spLocks noChangeArrowheads="1"/>
          </p:cNvSpPr>
          <p:nvPr/>
        </p:nvSpPr>
        <p:spPr bwMode="auto">
          <a:xfrm>
            <a:off x="5562600" y="1981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S</a:t>
            </a:r>
          </a:p>
        </p:txBody>
      </p:sp>
      <p:sp>
        <p:nvSpPr>
          <p:cNvPr id="98321" name="Text Box 18"/>
          <p:cNvSpPr txBox="1">
            <a:spLocks noChangeArrowheads="1"/>
          </p:cNvSpPr>
          <p:nvPr/>
        </p:nvSpPr>
        <p:spPr bwMode="auto">
          <a:xfrm>
            <a:off x="3733800" y="1981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W</a:t>
            </a:r>
          </a:p>
        </p:txBody>
      </p:sp>
      <p:sp>
        <p:nvSpPr>
          <p:cNvPr id="98322" name="Text Box 19"/>
          <p:cNvSpPr txBox="1">
            <a:spLocks noChangeArrowheads="1"/>
          </p:cNvSpPr>
          <p:nvPr/>
        </p:nvSpPr>
        <p:spPr bwMode="auto">
          <a:xfrm>
            <a:off x="5715000" y="2362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E</a:t>
            </a:r>
          </a:p>
        </p:txBody>
      </p:sp>
      <p:sp>
        <p:nvSpPr>
          <p:cNvPr id="98323" name="Text Box 20"/>
          <p:cNvSpPr txBox="1">
            <a:spLocks noChangeArrowheads="1"/>
          </p:cNvSpPr>
          <p:nvPr/>
        </p:nvSpPr>
        <p:spPr bwMode="auto">
          <a:xfrm>
            <a:off x="2971800" y="1981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R</a:t>
            </a:r>
          </a:p>
        </p:txBody>
      </p:sp>
      <p:sp>
        <p:nvSpPr>
          <p:cNvPr id="98324" name="Text Box 21"/>
          <p:cNvSpPr txBox="1">
            <a:spLocks noChangeArrowheads="1"/>
          </p:cNvSpPr>
          <p:nvPr/>
        </p:nvSpPr>
        <p:spPr bwMode="auto">
          <a:xfrm>
            <a:off x="3352800" y="2362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E</a:t>
            </a:r>
          </a:p>
        </p:txBody>
      </p:sp>
      <p:sp>
        <p:nvSpPr>
          <p:cNvPr id="98325" name="Text Box 22"/>
          <p:cNvSpPr txBox="1">
            <a:spLocks noChangeArrowheads="1"/>
          </p:cNvSpPr>
          <p:nvPr/>
        </p:nvSpPr>
        <p:spPr bwMode="auto">
          <a:xfrm>
            <a:off x="4114800" y="2362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T</a:t>
            </a:r>
          </a:p>
        </p:txBody>
      </p:sp>
      <p:sp>
        <p:nvSpPr>
          <p:cNvPr id="98326" name="Text Box 23"/>
          <p:cNvSpPr txBox="1">
            <a:spLocks noChangeArrowheads="1"/>
          </p:cNvSpPr>
          <p:nvPr/>
        </p:nvSpPr>
        <p:spPr bwMode="auto">
          <a:xfrm>
            <a:off x="6705600" y="2057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C</a:t>
            </a:r>
          </a:p>
        </p:txBody>
      </p:sp>
      <p:sp>
        <p:nvSpPr>
          <p:cNvPr id="98327" name="Text Box 24"/>
          <p:cNvSpPr txBox="1">
            <a:spLocks noChangeArrowheads="1"/>
          </p:cNvSpPr>
          <p:nvPr/>
        </p:nvSpPr>
        <p:spPr bwMode="auto">
          <a:xfrm>
            <a:off x="2286000" y="1981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C</a:t>
            </a:r>
          </a:p>
        </p:txBody>
      </p:sp>
      <p:sp>
        <p:nvSpPr>
          <p:cNvPr id="98328" name="Text Box 25"/>
          <p:cNvSpPr txBox="1">
            <a:spLocks noChangeArrowheads="1"/>
          </p:cNvSpPr>
          <p:nvPr/>
        </p:nvSpPr>
        <p:spPr bwMode="auto">
          <a:xfrm>
            <a:off x="5486400" y="1600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cs typeface="Arial" charset="0"/>
              </a:rPr>
              <a:t>F</a:t>
            </a:r>
          </a:p>
        </p:txBody>
      </p:sp>
      <p:sp>
        <p:nvSpPr>
          <p:cNvPr id="98329" name="Rectangle 26"/>
          <p:cNvSpPr>
            <a:spLocks noChangeArrowheads="1"/>
          </p:cNvSpPr>
          <p:nvPr/>
        </p:nvSpPr>
        <p:spPr bwMode="auto">
          <a:xfrm>
            <a:off x="1981200" y="1524000"/>
            <a:ext cx="5257800" cy="2819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30" name="Line 27"/>
          <p:cNvSpPr>
            <a:spLocks noChangeShapeType="1"/>
          </p:cNvSpPr>
          <p:nvPr/>
        </p:nvSpPr>
        <p:spPr bwMode="auto">
          <a:xfrm flipV="1">
            <a:off x="3733800" y="27432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1" name="Line 28"/>
          <p:cNvSpPr>
            <a:spLocks noChangeShapeType="1"/>
          </p:cNvSpPr>
          <p:nvPr/>
        </p:nvSpPr>
        <p:spPr bwMode="auto">
          <a:xfrm flipV="1">
            <a:off x="3886200" y="22860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2" name="Line 29"/>
          <p:cNvSpPr>
            <a:spLocks noChangeShapeType="1"/>
          </p:cNvSpPr>
          <p:nvPr/>
        </p:nvSpPr>
        <p:spPr bwMode="auto">
          <a:xfrm>
            <a:off x="3886200" y="2286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3" name="Line 30"/>
          <p:cNvSpPr>
            <a:spLocks noChangeShapeType="1"/>
          </p:cNvSpPr>
          <p:nvPr/>
        </p:nvSpPr>
        <p:spPr bwMode="auto">
          <a:xfrm flipV="1">
            <a:off x="4191000" y="27432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4" name="Line 31"/>
          <p:cNvSpPr>
            <a:spLocks noChangeShapeType="1"/>
          </p:cNvSpPr>
          <p:nvPr/>
        </p:nvSpPr>
        <p:spPr bwMode="auto">
          <a:xfrm flipV="1">
            <a:off x="4267200" y="2667000"/>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5" name="Line 32"/>
          <p:cNvSpPr>
            <a:spLocks noChangeShapeType="1"/>
          </p:cNvSpPr>
          <p:nvPr/>
        </p:nvSpPr>
        <p:spPr bwMode="auto">
          <a:xfrm>
            <a:off x="41910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6" name="Line 33"/>
          <p:cNvSpPr>
            <a:spLocks noChangeShapeType="1"/>
          </p:cNvSpPr>
          <p:nvPr/>
        </p:nvSpPr>
        <p:spPr bwMode="auto">
          <a:xfrm flipV="1">
            <a:off x="4648200" y="27432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7" name="Line 34"/>
          <p:cNvSpPr>
            <a:spLocks noChangeShapeType="1"/>
          </p:cNvSpPr>
          <p:nvPr/>
        </p:nvSpPr>
        <p:spPr bwMode="auto">
          <a:xfrm flipV="1">
            <a:off x="4724400" y="22860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8" name="Line 35"/>
          <p:cNvSpPr>
            <a:spLocks noChangeShapeType="1"/>
          </p:cNvSpPr>
          <p:nvPr/>
        </p:nvSpPr>
        <p:spPr bwMode="auto">
          <a:xfrm>
            <a:off x="4724400" y="2286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39" name="Line 36"/>
          <p:cNvSpPr>
            <a:spLocks noChangeShapeType="1"/>
          </p:cNvSpPr>
          <p:nvPr/>
        </p:nvSpPr>
        <p:spPr bwMode="auto">
          <a:xfrm flipV="1">
            <a:off x="5029200" y="2743200"/>
            <a:ext cx="762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0" name="Line 37"/>
          <p:cNvSpPr>
            <a:spLocks noChangeShapeType="1"/>
          </p:cNvSpPr>
          <p:nvPr/>
        </p:nvSpPr>
        <p:spPr bwMode="auto">
          <a:xfrm flipV="1">
            <a:off x="5105400" y="2667000"/>
            <a:ext cx="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1" name="Line 38"/>
          <p:cNvSpPr>
            <a:spLocks noChangeShapeType="1"/>
          </p:cNvSpPr>
          <p:nvPr/>
        </p:nvSpPr>
        <p:spPr bwMode="auto">
          <a:xfrm>
            <a:off x="50292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2" name="Line 39"/>
          <p:cNvSpPr>
            <a:spLocks noChangeShapeType="1"/>
          </p:cNvSpPr>
          <p:nvPr/>
        </p:nvSpPr>
        <p:spPr bwMode="auto">
          <a:xfrm flipV="1">
            <a:off x="5486400" y="27432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3" name="Line 40"/>
          <p:cNvSpPr>
            <a:spLocks noChangeShapeType="1"/>
          </p:cNvSpPr>
          <p:nvPr/>
        </p:nvSpPr>
        <p:spPr bwMode="auto">
          <a:xfrm flipV="1">
            <a:off x="5638800" y="22860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4" name="Line 41"/>
          <p:cNvSpPr>
            <a:spLocks noChangeShapeType="1"/>
          </p:cNvSpPr>
          <p:nvPr/>
        </p:nvSpPr>
        <p:spPr bwMode="auto">
          <a:xfrm>
            <a:off x="5638800" y="2286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5" name="Line 42"/>
          <p:cNvSpPr>
            <a:spLocks noChangeShapeType="1"/>
          </p:cNvSpPr>
          <p:nvPr/>
        </p:nvSpPr>
        <p:spPr bwMode="auto">
          <a:xfrm flipV="1">
            <a:off x="5867400" y="26670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6" name="Line 43"/>
          <p:cNvSpPr>
            <a:spLocks noChangeShapeType="1"/>
          </p:cNvSpPr>
          <p:nvPr/>
        </p:nvSpPr>
        <p:spPr bwMode="auto">
          <a:xfrm>
            <a:off x="58674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7" name="Line 45"/>
          <p:cNvSpPr>
            <a:spLocks noChangeShapeType="1"/>
          </p:cNvSpPr>
          <p:nvPr/>
        </p:nvSpPr>
        <p:spPr bwMode="auto">
          <a:xfrm flipV="1">
            <a:off x="4724400" y="32004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8" name="Line 46"/>
          <p:cNvSpPr>
            <a:spLocks noChangeShapeType="1"/>
          </p:cNvSpPr>
          <p:nvPr/>
        </p:nvSpPr>
        <p:spPr bwMode="auto">
          <a:xfrm flipH="1" flipV="1">
            <a:off x="4572000" y="1828800"/>
            <a:ext cx="762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49" name="Line 47"/>
          <p:cNvSpPr>
            <a:spLocks noChangeShapeType="1"/>
          </p:cNvSpPr>
          <p:nvPr/>
        </p:nvSpPr>
        <p:spPr bwMode="auto">
          <a:xfrm flipV="1">
            <a:off x="5181600" y="1905000"/>
            <a:ext cx="152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0" name="Line 49"/>
          <p:cNvSpPr>
            <a:spLocks noChangeShapeType="1"/>
          </p:cNvSpPr>
          <p:nvPr/>
        </p:nvSpPr>
        <p:spPr bwMode="auto">
          <a:xfrm flipH="1" flipV="1">
            <a:off x="3352800" y="30480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1" name="Oval 50"/>
          <p:cNvSpPr>
            <a:spLocks noChangeArrowheads="1"/>
          </p:cNvSpPr>
          <p:nvPr/>
        </p:nvSpPr>
        <p:spPr bwMode="auto">
          <a:xfrm>
            <a:off x="3352800" y="2362200"/>
            <a:ext cx="3048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52" name="Line 51"/>
          <p:cNvSpPr>
            <a:spLocks noChangeShapeType="1"/>
          </p:cNvSpPr>
          <p:nvPr/>
        </p:nvSpPr>
        <p:spPr bwMode="auto">
          <a:xfrm flipV="1">
            <a:off x="3124200" y="22860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3" name="Line 52"/>
          <p:cNvSpPr>
            <a:spLocks noChangeShapeType="1"/>
          </p:cNvSpPr>
          <p:nvPr/>
        </p:nvSpPr>
        <p:spPr bwMode="auto">
          <a:xfrm>
            <a:off x="3124200" y="2286000"/>
            <a:ext cx="152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4" name="Oval 53"/>
          <p:cNvSpPr>
            <a:spLocks noChangeArrowheads="1"/>
          </p:cNvSpPr>
          <p:nvPr/>
        </p:nvSpPr>
        <p:spPr bwMode="auto">
          <a:xfrm>
            <a:off x="4572000" y="1981200"/>
            <a:ext cx="381000" cy="381000"/>
          </a:xfrm>
          <a:prstGeom prst="ellipse">
            <a:avLst/>
          </a:prstGeom>
          <a:noFill/>
          <a:ln w="25400">
            <a:solidFill>
              <a:srgbClr val="FFFF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8355" name="Line 54"/>
          <p:cNvSpPr>
            <a:spLocks noChangeShapeType="1"/>
          </p:cNvSpPr>
          <p:nvPr/>
        </p:nvSpPr>
        <p:spPr bwMode="auto">
          <a:xfrm flipH="1">
            <a:off x="5715000" y="2590800"/>
            <a:ext cx="1524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6" name="Line 55"/>
          <p:cNvSpPr>
            <a:spLocks noChangeShapeType="1"/>
          </p:cNvSpPr>
          <p:nvPr/>
        </p:nvSpPr>
        <p:spPr bwMode="auto">
          <a:xfrm flipH="1">
            <a:off x="4876800" y="2590800"/>
            <a:ext cx="2286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7" name="Line 56"/>
          <p:cNvSpPr>
            <a:spLocks noChangeShapeType="1"/>
          </p:cNvSpPr>
          <p:nvPr/>
        </p:nvSpPr>
        <p:spPr bwMode="auto">
          <a:xfrm>
            <a:off x="4876800" y="2209800"/>
            <a:ext cx="2286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8" name="Line 57"/>
          <p:cNvSpPr>
            <a:spLocks noChangeShapeType="1"/>
          </p:cNvSpPr>
          <p:nvPr/>
        </p:nvSpPr>
        <p:spPr bwMode="auto">
          <a:xfrm>
            <a:off x="5791200" y="2209800"/>
            <a:ext cx="30480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59" name="Line 58"/>
          <p:cNvSpPr>
            <a:spLocks noChangeShapeType="1"/>
          </p:cNvSpPr>
          <p:nvPr/>
        </p:nvSpPr>
        <p:spPr bwMode="auto">
          <a:xfrm flipH="1">
            <a:off x="4038600" y="2590800"/>
            <a:ext cx="228600" cy="152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360" name="Line 59"/>
          <p:cNvSpPr>
            <a:spLocks noChangeShapeType="1"/>
          </p:cNvSpPr>
          <p:nvPr/>
        </p:nvSpPr>
        <p:spPr bwMode="auto">
          <a:xfrm>
            <a:off x="4038600" y="2209800"/>
            <a:ext cx="3048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77980" name="Rectangle 60"/>
          <p:cNvSpPr>
            <a:spLocks noChangeArrowheads="1"/>
          </p:cNvSpPr>
          <p:nvPr/>
        </p:nvSpPr>
        <p:spPr bwMode="auto">
          <a:xfrm>
            <a:off x="1524000" y="381000"/>
            <a:ext cx="618331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DEALING WITH STUNTS</a:t>
            </a:r>
          </a:p>
        </p:txBody>
      </p:sp>
    </p:spTree>
    <p:extLst>
      <p:ext uri="{BB962C8B-B14F-4D97-AF65-F5344CB8AC3E}">
        <p14:creationId xmlns:p14="http://schemas.microsoft.com/office/powerpoint/2010/main" xmlns="" val="2643377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Oval 3"/>
          <p:cNvSpPr>
            <a:spLocks noChangeArrowheads="1"/>
          </p:cNvSpPr>
          <p:nvPr/>
        </p:nvSpPr>
        <p:spPr bwMode="auto">
          <a:xfrm>
            <a:off x="838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31" name="Oval 4"/>
          <p:cNvSpPr>
            <a:spLocks noChangeArrowheads="1"/>
          </p:cNvSpPr>
          <p:nvPr/>
        </p:nvSpPr>
        <p:spPr bwMode="auto">
          <a:xfrm>
            <a:off x="16002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32" name="Text Box 5"/>
          <p:cNvSpPr txBox="1">
            <a:spLocks noChangeArrowheads="1"/>
          </p:cNvSpPr>
          <p:nvPr/>
        </p:nvSpPr>
        <p:spPr bwMode="auto">
          <a:xfrm>
            <a:off x="2133600" y="1828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latin typeface="Arial" charset="0"/>
                <a:cs typeface="Arial" charset="0"/>
              </a:rPr>
              <a:t>L</a:t>
            </a:r>
          </a:p>
        </p:txBody>
      </p:sp>
      <p:sp>
        <p:nvSpPr>
          <p:cNvPr id="99333" name="Text Box 6"/>
          <p:cNvSpPr txBox="1">
            <a:spLocks noChangeArrowheads="1"/>
          </p:cNvSpPr>
          <p:nvPr/>
        </p:nvSpPr>
        <p:spPr bwMode="auto">
          <a:xfrm>
            <a:off x="1524000" y="12192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latin typeface="Arial" charset="0"/>
                <a:cs typeface="Arial" charset="0"/>
              </a:rPr>
              <a:t>B</a:t>
            </a:r>
          </a:p>
        </p:txBody>
      </p:sp>
      <p:sp>
        <p:nvSpPr>
          <p:cNvPr id="99334" name="Line 7"/>
          <p:cNvSpPr>
            <a:spLocks noChangeShapeType="1"/>
          </p:cNvSpPr>
          <p:nvPr/>
        </p:nvSpPr>
        <p:spPr bwMode="auto">
          <a:xfrm flipV="1">
            <a:off x="1371600" y="2590800"/>
            <a:ext cx="152400" cy="76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35" name="Line 8"/>
          <p:cNvSpPr>
            <a:spLocks noChangeShapeType="1"/>
          </p:cNvSpPr>
          <p:nvPr/>
        </p:nvSpPr>
        <p:spPr bwMode="auto">
          <a:xfrm flipH="1">
            <a:off x="1752600" y="2057400"/>
            <a:ext cx="45720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36" name="Line 9"/>
          <p:cNvSpPr>
            <a:spLocks noChangeShapeType="1"/>
          </p:cNvSpPr>
          <p:nvPr/>
        </p:nvSpPr>
        <p:spPr bwMode="auto">
          <a:xfrm flipV="1">
            <a:off x="1524000" y="236220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37" name="Line 10"/>
          <p:cNvSpPr>
            <a:spLocks noChangeShapeType="1"/>
          </p:cNvSpPr>
          <p:nvPr/>
        </p:nvSpPr>
        <p:spPr bwMode="auto">
          <a:xfrm>
            <a:off x="1524000" y="2362200"/>
            <a:ext cx="2286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38" name="Line 11"/>
          <p:cNvSpPr>
            <a:spLocks noChangeShapeType="1"/>
          </p:cNvSpPr>
          <p:nvPr/>
        </p:nvSpPr>
        <p:spPr bwMode="auto">
          <a:xfrm flipV="1">
            <a:off x="2133600" y="2438400"/>
            <a:ext cx="2286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39" name="Line 12"/>
          <p:cNvSpPr>
            <a:spLocks noChangeShapeType="1"/>
          </p:cNvSpPr>
          <p:nvPr/>
        </p:nvSpPr>
        <p:spPr bwMode="auto">
          <a:xfrm>
            <a:off x="1828800" y="1447800"/>
            <a:ext cx="457200" cy="3048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40" name="Line 13"/>
          <p:cNvSpPr>
            <a:spLocks noChangeShapeType="1"/>
          </p:cNvSpPr>
          <p:nvPr/>
        </p:nvSpPr>
        <p:spPr bwMode="auto">
          <a:xfrm flipV="1">
            <a:off x="2362200" y="1828800"/>
            <a:ext cx="0" cy="609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41" name="Line 14"/>
          <p:cNvSpPr>
            <a:spLocks noChangeShapeType="1"/>
          </p:cNvSpPr>
          <p:nvPr/>
        </p:nvSpPr>
        <p:spPr bwMode="auto">
          <a:xfrm>
            <a:off x="2209800" y="1828800"/>
            <a:ext cx="381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42" name="Rectangle 15"/>
          <p:cNvSpPr>
            <a:spLocks noChangeArrowheads="1"/>
          </p:cNvSpPr>
          <p:nvPr/>
        </p:nvSpPr>
        <p:spPr bwMode="auto">
          <a:xfrm>
            <a:off x="381000" y="1066800"/>
            <a:ext cx="3429000" cy="556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43" name="Oval 16"/>
          <p:cNvSpPr>
            <a:spLocks noChangeArrowheads="1"/>
          </p:cNvSpPr>
          <p:nvPr/>
        </p:nvSpPr>
        <p:spPr bwMode="auto">
          <a:xfrm>
            <a:off x="6096000" y="2819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44" name="Oval 17"/>
          <p:cNvSpPr>
            <a:spLocks noChangeArrowheads="1"/>
          </p:cNvSpPr>
          <p:nvPr/>
        </p:nvSpPr>
        <p:spPr bwMode="auto">
          <a:xfrm>
            <a:off x="6858000" y="2819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45" name="Text Box 18"/>
          <p:cNvSpPr txBox="1">
            <a:spLocks noChangeArrowheads="1"/>
          </p:cNvSpPr>
          <p:nvPr/>
        </p:nvSpPr>
        <p:spPr bwMode="auto">
          <a:xfrm>
            <a:off x="6248400" y="21336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latin typeface="Arial" charset="0"/>
                <a:cs typeface="Arial" charset="0"/>
              </a:rPr>
              <a:t>T</a:t>
            </a:r>
          </a:p>
        </p:txBody>
      </p:sp>
      <p:sp>
        <p:nvSpPr>
          <p:cNvPr id="99346" name="Text Box 19"/>
          <p:cNvSpPr txBox="1">
            <a:spLocks noChangeArrowheads="1"/>
          </p:cNvSpPr>
          <p:nvPr/>
        </p:nvSpPr>
        <p:spPr bwMode="auto">
          <a:xfrm>
            <a:off x="7162800" y="21336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latin typeface="Arial" charset="0"/>
                <a:cs typeface="Arial" charset="0"/>
              </a:rPr>
              <a:t>E</a:t>
            </a:r>
          </a:p>
        </p:txBody>
      </p:sp>
      <p:sp>
        <p:nvSpPr>
          <p:cNvPr id="99347" name="Line 20"/>
          <p:cNvSpPr>
            <a:spLocks noChangeShapeType="1"/>
          </p:cNvSpPr>
          <p:nvPr/>
        </p:nvSpPr>
        <p:spPr bwMode="auto">
          <a:xfrm flipV="1">
            <a:off x="7391400" y="2971800"/>
            <a:ext cx="152400" cy="76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48" name="Line 21"/>
          <p:cNvSpPr>
            <a:spLocks noChangeShapeType="1"/>
          </p:cNvSpPr>
          <p:nvPr/>
        </p:nvSpPr>
        <p:spPr bwMode="auto">
          <a:xfrm>
            <a:off x="7391400" y="2438400"/>
            <a:ext cx="152400" cy="3048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49" name="Line 22"/>
          <p:cNvSpPr>
            <a:spLocks noChangeShapeType="1"/>
          </p:cNvSpPr>
          <p:nvPr/>
        </p:nvSpPr>
        <p:spPr bwMode="auto">
          <a:xfrm flipV="1">
            <a:off x="7543800" y="2743200"/>
            <a:ext cx="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0" name="Line 23"/>
          <p:cNvSpPr>
            <a:spLocks noChangeShapeType="1"/>
          </p:cNvSpPr>
          <p:nvPr/>
        </p:nvSpPr>
        <p:spPr bwMode="auto">
          <a:xfrm>
            <a:off x="7391400" y="2743200"/>
            <a:ext cx="2286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1" name="Line 24"/>
          <p:cNvSpPr>
            <a:spLocks noChangeShapeType="1"/>
          </p:cNvSpPr>
          <p:nvPr/>
        </p:nvSpPr>
        <p:spPr bwMode="auto">
          <a:xfrm flipV="1">
            <a:off x="6629400" y="2895600"/>
            <a:ext cx="2286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2" name="Line 25"/>
          <p:cNvSpPr>
            <a:spLocks noChangeShapeType="1"/>
          </p:cNvSpPr>
          <p:nvPr/>
        </p:nvSpPr>
        <p:spPr bwMode="auto">
          <a:xfrm>
            <a:off x="6477000" y="2438400"/>
            <a:ext cx="30480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3" name="Line 26"/>
          <p:cNvSpPr>
            <a:spLocks noChangeShapeType="1"/>
          </p:cNvSpPr>
          <p:nvPr/>
        </p:nvSpPr>
        <p:spPr bwMode="auto">
          <a:xfrm flipV="1">
            <a:off x="6858000" y="2667000"/>
            <a:ext cx="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4" name="Rectangle 27"/>
          <p:cNvSpPr>
            <a:spLocks noChangeArrowheads="1"/>
          </p:cNvSpPr>
          <p:nvPr/>
        </p:nvSpPr>
        <p:spPr bwMode="auto">
          <a:xfrm>
            <a:off x="5410200" y="2895600"/>
            <a:ext cx="533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55" name="Text Box 28"/>
          <p:cNvSpPr txBox="1">
            <a:spLocks noChangeArrowheads="1"/>
          </p:cNvSpPr>
          <p:nvPr/>
        </p:nvSpPr>
        <p:spPr bwMode="auto">
          <a:xfrm>
            <a:off x="6324600" y="15240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latin typeface="Arial" charset="0"/>
                <a:cs typeface="Arial" charset="0"/>
              </a:rPr>
              <a:t>B</a:t>
            </a:r>
          </a:p>
        </p:txBody>
      </p:sp>
      <p:sp>
        <p:nvSpPr>
          <p:cNvPr id="99356" name="Oval 29"/>
          <p:cNvSpPr>
            <a:spLocks noChangeArrowheads="1"/>
          </p:cNvSpPr>
          <p:nvPr/>
        </p:nvSpPr>
        <p:spPr bwMode="auto">
          <a:xfrm>
            <a:off x="4724400" y="2819400"/>
            <a:ext cx="533400" cy="533400"/>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57" name="Text Box 30"/>
          <p:cNvSpPr txBox="1">
            <a:spLocks noChangeArrowheads="1"/>
          </p:cNvSpPr>
          <p:nvPr/>
        </p:nvSpPr>
        <p:spPr bwMode="auto">
          <a:xfrm>
            <a:off x="4800600" y="2209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solidFill>
                  <a:srgbClr val="FF0000"/>
                </a:solidFill>
                <a:latin typeface="Arial" charset="0"/>
                <a:cs typeface="Arial" charset="0"/>
              </a:rPr>
              <a:t>T</a:t>
            </a:r>
          </a:p>
        </p:txBody>
      </p:sp>
      <p:sp>
        <p:nvSpPr>
          <p:cNvPr id="99358" name="Line 31"/>
          <p:cNvSpPr>
            <a:spLocks noChangeShapeType="1"/>
          </p:cNvSpPr>
          <p:nvPr/>
        </p:nvSpPr>
        <p:spPr bwMode="auto">
          <a:xfrm flipH="1">
            <a:off x="6019800" y="1828800"/>
            <a:ext cx="381000" cy="6858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59" name="Line 32"/>
          <p:cNvSpPr>
            <a:spLocks noChangeShapeType="1"/>
          </p:cNvSpPr>
          <p:nvPr/>
        </p:nvSpPr>
        <p:spPr bwMode="auto">
          <a:xfrm>
            <a:off x="5029200" y="2514600"/>
            <a:ext cx="3048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0" name="Line 33"/>
          <p:cNvSpPr>
            <a:spLocks noChangeShapeType="1"/>
          </p:cNvSpPr>
          <p:nvPr/>
        </p:nvSpPr>
        <p:spPr bwMode="auto">
          <a:xfrm flipV="1">
            <a:off x="5943600" y="3048000"/>
            <a:ext cx="152400" cy="76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1" name="Line 34"/>
          <p:cNvSpPr>
            <a:spLocks noChangeShapeType="1"/>
          </p:cNvSpPr>
          <p:nvPr/>
        </p:nvSpPr>
        <p:spPr bwMode="auto">
          <a:xfrm flipV="1">
            <a:off x="6096000" y="2514600"/>
            <a:ext cx="0" cy="533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2" name="Line 35"/>
          <p:cNvSpPr>
            <a:spLocks noChangeShapeType="1"/>
          </p:cNvSpPr>
          <p:nvPr/>
        </p:nvSpPr>
        <p:spPr bwMode="auto">
          <a:xfrm>
            <a:off x="5943600" y="2514600"/>
            <a:ext cx="304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3" name="Oval 36"/>
          <p:cNvSpPr>
            <a:spLocks noChangeArrowheads="1"/>
          </p:cNvSpPr>
          <p:nvPr/>
        </p:nvSpPr>
        <p:spPr bwMode="auto">
          <a:xfrm>
            <a:off x="4038600" y="2819400"/>
            <a:ext cx="533400" cy="533400"/>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9364" name="Text Box 37"/>
          <p:cNvSpPr txBox="1">
            <a:spLocks noChangeArrowheads="1"/>
          </p:cNvSpPr>
          <p:nvPr/>
        </p:nvSpPr>
        <p:spPr bwMode="auto">
          <a:xfrm>
            <a:off x="3962400" y="2209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solidFill>
                  <a:srgbClr val="FF0000"/>
                </a:solidFill>
                <a:latin typeface="Arial" charset="0"/>
                <a:cs typeface="Arial" charset="0"/>
              </a:rPr>
              <a:t>E</a:t>
            </a:r>
          </a:p>
        </p:txBody>
      </p:sp>
      <p:sp>
        <p:nvSpPr>
          <p:cNvPr id="99365" name="Line 38"/>
          <p:cNvSpPr>
            <a:spLocks noChangeShapeType="1"/>
          </p:cNvSpPr>
          <p:nvPr/>
        </p:nvSpPr>
        <p:spPr bwMode="auto">
          <a:xfrm flipH="1">
            <a:off x="3962400" y="2590800"/>
            <a:ext cx="1524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6" name="Line 39"/>
          <p:cNvSpPr>
            <a:spLocks noChangeShapeType="1"/>
          </p:cNvSpPr>
          <p:nvPr/>
        </p:nvSpPr>
        <p:spPr bwMode="auto">
          <a:xfrm>
            <a:off x="6705600" y="2667000"/>
            <a:ext cx="304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7" name="Text Box 40"/>
          <p:cNvSpPr txBox="1">
            <a:spLocks noChangeArrowheads="1"/>
          </p:cNvSpPr>
          <p:nvPr/>
        </p:nvSpPr>
        <p:spPr bwMode="auto">
          <a:xfrm>
            <a:off x="4495800" y="15240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b="0">
                <a:solidFill>
                  <a:srgbClr val="FF0000"/>
                </a:solidFill>
                <a:latin typeface="Arial" charset="0"/>
                <a:cs typeface="Arial" charset="0"/>
              </a:rPr>
              <a:t>B</a:t>
            </a:r>
          </a:p>
        </p:txBody>
      </p:sp>
      <p:sp>
        <p:nvSpPr>
          <p:cNvPr id="99368" name="Line 41"/>
          <p:cNvSpPr>
            <a:spLocks noChangeShapeType="1"/>
          </p:cNvSpPr>
          <p:nvPr/>
        </p:nvSpPr>
        <p:spPr bwMode="auto">
          <a:xfrm>
            <a:off x="4648200" y="1828800"/>
            <a:ext cx="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69" name="Line 42"/>
          <p:cNvSpPr>
            <a:spLocks noChangeShapeType="1"/>
          </p:cNvSpPr>
          <p:nvPr/>
        </p:nvSpPr>
        <p:spPr bwMode="auto">
          <a:xfrm>
            <a:off x="5257800" y="3124200"/>
            <a:ext cx="76200" cy="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0" name="Line 43"/>
          <p:cNvSpPr>
            <a:spLocks noChangeShapeType="1"/>
          </p:cNvSpPr>
          <p:nvPr/>
        </p:nvSpPr>
        <p:spPr bwMode="auto">
          <a:xfrm flipV="1">
            <a:off x="5334000" y="2895600"/>
            <a:ext cx="0" cy="22860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1" name="Line 44"/>
          <p:cNvSpPr>
            <a:spLocks noChangeShapeType="1"/>
          </p:cNvSpPr>
          <p:nvPr/>
        </p:nvSpPr>
        <p:spPr bwMode="auto">
          <a:xfrm>
            <a:off x="5257800" y="2895600"/>
            <a:ext cx="152400" cy="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2" name="Line 45"/>
          <p:cNvSpPr>
            <a:spLocks noChangeShapeType="1"/>
          </p:cNvSpPr>
          <p:nvPr/>
        </p:nvSpPr>
        <p:spPr bwMode="auto">
          <a:xfrm>
            <a:off x="4572000" y="3048000"/>
            <a:ext cx="152400" cy="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3" name="Line 46"/>
          <p:cNvSpPr>
            <a:spLocks noChangeShapeType="1"/>
          </p:cNvSpPr>
          <p:nvPr/>
        </p:nvSpPr>
        <p:spPr bwMode="auto">
          <a:xfrm flipV="1">
            <a:off x="4724400" y="2438400"/>
            <a:ext cx="0" cy="60960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4" name="Line 47"/>
          <p:cNvSpPr>
            <a:spLocks noChangeShapeType="1"/>
          </p:cNvSpPr>
          <p:nvPr/>
        </p:nvSpPr>
        <p:spPr bwMode="auto">
          <a:xfrm>
            <a:off x="4572000" y="2438400"/>
            <a:ext cx="228600" cy="0"/>
          </a:xfrm>
          <a:prstGeom prst="line">
            <a:avLst/>
          </a:prstGeom>
          <a:noFill/>
          <a:ln w="28575">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9375" name="Text Box 48"/>
          <p:cNvSpPr txBox="1">
            <a:spLocks noChangeArrowheads="1"/>
          </p:cNvSpPr>
          <p:nvPr/>
        </p:nvSpPr>
        <p:spPr bwMode="auto">
          <a:xfrm>
            <a:off x="533400" y="3124200"/>
            <a:ext cx="3124200" cy="325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Times New Roman" charset="0"/>
                <a:cs typeface="Arial" charset="0"/>
              </a:rPr>
              <a:t>This is a two-on-two drill working two offensive lineman vs. a defensive lineman and a backer.  This is a generic drill where we will put guards with tackles and centers with guards.  We want this to be a game speed drill once the initial teaching is done.</a:t>
            </a:r>
          </a:p>
          <a:p>
            <a:pPr eaLnBrk="1" hangingPunct="1">
              <a:spcBef>
                <a:spcPct val="50000"/>
              </a:spcBef>
            </a:pPr>
            <a:r>
              <a:rPr lang="en-US" sz="1800" b="0">
                <a:latin typeface="Times New Roman" charset="0"/>
                <a:cs typeface="Arial" charset="0"/>
              </a:rPr>
              <a:t>You must work against twists and loops</a:t>
            </a:r>
            <a:endParaRPr lang="en-US" sz="1800" b="0">
              <a:latin typeface="Arial" charset="0"/>
              <a:cs typeface="Arial" charset="0"/>
            </a:endParaRPr>
          </a:p>
        </p:txBody>
      </p:sp>
      <p:sp>
        <p:nvSpPr>
          <p:cNvPr id="99376" name="Text Box 49"/>
          <p:cNvSpPr txBox="1">
            <a:spLocks noChangeArrowheads="1"/>
          </p:cNvSpPr>
          <p:nvPr/>
        </p:nvSpPr>
        <p:spPr bwMode="auto">
          <a:xfrm>
            <a:off x="3962400" y="3581400"/>
            <a:ext cx="4648200" cy="228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Times New Roman" charset="0"/>
                <a:cs typeface="Arial" charset="0"/>
              </a:rPr>
              <a:t>This is our three on three drill we do a lot because of stacked fronts.  We get head up tackles that will slant.  We work this drill with the frontside, then the backside.  We get our eyes up and this teaches the kids to be able to work an inside threat.  We teach patience in this drill and we follow a very strict rule, “Don’t Chase Backers.”</a:t>
            </a:r>
            <a:endParaRPr lang="en-US" sz="1800" b="0">
              <a:latin typeface="Arial" charset="0"/>
              <a:cs typeface="Arial" charset="0"/>
            </a:endParaRPr>
          </a:p>
        </p:txBody>
      </p:sp>
      <p:sp>
        <p:nvSpPr>
          <p:cNvPr id="99377" name="Rectangle 50"/>
          <p:cNvSpPr>
            <a:spLocks noChangeArrowheads="1"/>
          </p:cNvSpPr>
          <p:nvPr/>
        </p:nvSpPr>
        <p:spPr bwMode="auto">
          <a:xfrm>
            <a:off x="3810000" y="1066800"/>
            <a:ext cx="4953000" cy="480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78995" name="Rectangle 51"/>
          <p:cNvSpPr>
            <a:spLocks noChangeArrowheads="1"/>
          </p:cNvSpPr>
          <p:nvPr/>
        </p:nvSpPr>
        <p:spPr bwMode="auto">
          <a:xfrm>
            <a:off x="1981200" y="228600"/>
            <a:ext cx="507682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HANDLING STUNTS</a:t>
            </a:r>
          </a:p>
        </p:txBody>
      </p:sp>
      <p:sp>
        <p:nvSpPr>
          <p:cNvPr id="99379" name="AutoShape 52">
            <a:hlinkClick r:id="rId3" action="ppaction://hlinksldjump" highlightClick="1"/>
          </p:cNvPr>
          <p:cNvSpPr>
            <a:spLocks noChangeArrowheads="1"/>
          </p:cNvSpPr>
          <p:nvPr/>
        </p:nvSpPr>
        <p:spPr bwMode="auto">
          <a:xfrm>
            <a:off x="8305800" y="5943600"/>
            <a:ext cx="685800" cy="762000"/>
          </a:xfrm>
          <a:prstGeom prst="actionButtonHome">
            <a:avLst/>
          </a:prstGeom>
          <a:solidFill>
            <a:srgbClr val="FCFF68"/>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4765616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2297403" y="309920"/>
            <a:ext cx="4549194"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smtClean="0">
                <a:solidFill>
                  <a:srgbClr val="0411D7"/>
                </a:solidFill>
                <a:effectLst>
                  <a:outerShdw blurRad="38100" dist="38100" dir="2700000" algn="tl">
                    <a:srgbClr val="C0C0C0"/>
                  </a:outerShdw>
                </a:effectLst>
                <a:latin typeface="Impact" charset="0"/>
              </a:rPr>
              <a:t> </a:t>
            </a:r>
            <a:r>
              <a:rPr lang="en-US" sz="5400" b="0" dirty="0">
                <a:solidFill>
                  <a:schemeClr val="tx2">
                    <a:lumMod val="60000"/>
                    <a:lumOff val="40000"/>
                  </a:schemeClr>
                </a:solidFill>
                <a:effectLst>
                  <a:outerShdw blurRad="38100" dist="38100" dir="2700000" algn="tl">
                    <a:srgbClr val="C0C0C0"/>
                  </a:outerShdw>
                </a:effectLst>
                <a:latin typeface="Impact" charset="0"/>
              </a:rPr>
              <a:t>PASS BLOCKING</a:t>
            </a:r>
          </a:p>
        </p:txBody>
      </p:sp>
      <p:pic>
        <p:nvPicPr>
          <p:cNvPr id="4"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588770"/>
            <a:ext cx="5943600" cy="4656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61910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plays/</a:t>
            </a:r>
            <a:r>
              <a:rPr lang="en-US" dirty="0" err="1" smtClean="0"/>
              <a:t>Audibles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Now </a:t>
            </a:r>
            <a:r>
              <a:rPr lang="en-US" dirty="0"/>
              <a:t>we can actually use colors to help us identify defense or plans</a:t>
            </a:r>
          </a:p>
          <a:p>
            <a:pPr marL="514350" indent="-514350">
              <a:buFont typeface="+mj-lt"/>
              <a:buAutoNum type="arabicPeriod"/>
            </a:pPr>
            <a:r>
              <a:rPr lang="en-US" dirty="0" smtClean="0"/>
              <a:t>Green/Blue= </a:t>
            </a:r>
            <a:r>
              <a:rPr lang="en-US" dirty="0"/>
              <a:t>play is regular</a:t>
            </a:r>
          </a:p>
          <a:p>
            <a:pPr marL="514350" indent="-514350">
              <a:buFont typeface="+mj-lt"/>
              <a:buAutoNum type="arabicPeriod"/>
            </a:pPr>
            <a:r>
              <a:rPr lang="en-US" dirty="0"/>
              <a:t>Red= Check to the homerun pass</a:t>
            </a:r>
          </a:p>
          <a:p>
            <a:pPr marL="514350" indent="-514350">
              <a:buFont typeface="+mj-lt"/>
              <a:buAutoNum type="arabicPeriod"/>
            </a:pPr>
            <a:r>
              <a:rPr lang="en-US" dirty="0"/>
              <a:t>Brown=Check to Bubble/Jailbreak screen</a:t>
            </a:r>
          </a:p>
          <a:p>
            <a:pPr marL="514350" indent="-514350">
              <a:buFont typeface="+mj-lt"/>
              <a:buAutoNum type="arabicPeriod"/>
            </a:pPr>
            <a:r>
              <a:rPr lang="en-US" dirty="0"/>
              <a:t>Orange=Check to a Run</a:t>
            </a:r>
          </a:p>
          <a:p>
            <a:pPr marL="514350" indent="-514350">
              <a:buFont typeface="+mj-lt"/>
              <a:buAutoNum type="arabicPeriod"/>
            </a:pPr>
            <a:r>
              <a:rPr lang="en-US" dirty="0"/>
              <a:t>White= QB sneak</a:t>
            </a:r>
          </a:p>
          <a:p>
            <a:pPr marL="514350" indent="-514350">
              <a:buFont typeface="+mj-lt"/>
              <a:buAutoNum type="arabicPeriod"/>
            </a:pPr>
            <a:r>
              <a:rPr lang="en-US" dirty="0"/>
              <a:t>Silver=fake audible</a:t>
            </a:r>
          </a:p>
          <a:p>
            <a:endParaRPr lang="en-US" dirty="0"/>
          </a:p>
        </p:txBody>
      </p:sp>
      <p:sp>
        <p:nvSpPr>
          <p:cNvPr id="4" name="Down Arrow 3">
            <a:hlinkClick r:id="rId3" action="ppaction://hlinksldjump"/>
          </p:cNvPr>
          <p:cNvSpPr/>
          <p:nvPr/>
        </p:nvSpPr>
        <p:spPr>
          <a:xfrm>
            <a:off x="8422368" y="58578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178054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 blocking: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Player </a:t>
            </a:r>
            <a:r>
              <a:rPr lang="en-US" dirty="0"/>
              <a:t>always fire out and never backwards or stand up. Once a player has fired out keep a good blocking base (knees bent in front of your belly and hand cocked and ready fire into a pass rusher. Your head should be on a swivel looking for someone to hit.  Punish them for trying to hit your QB. </a:t>
            </a:r>
          </a:p>
          <a:p>
            <a:endParaRPr lang="en-US" dirty="0"/>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789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228600" y="1371600"/>
            <a:ext cx="8686800"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b="0" dirty="0">
                <a:latin typeface="Times New Roman" charset="0"/>
              </a:rPr>
              <a:t>Any discussion of the passing game has to start with how you are going to block your opponent.</a:t>
            </a:r>
            <a:br>
              <a:rPr lang="en-US" sz="1800" b="0" dirty="0">
                <a:latin typeface="Times New Roman" charset="0"/>
              </a:rPr>
            </a:br>
            <a:endParaRPr lang="en-US" sz="1800" b="0" dirty="0">
              <a:latin typeface="Times New Roman" charset="0"/>
            </a:endParaRPr>
          </a:p>
          <a:p>
            <a:r>
              <a:rPr lang="en-US" sz="1800" b="0" dirty="0">
                <a:latin typeface="Times New Roman" charset="0"/>
              </a:rPr>
              <a:t>All of our pass protection schemes are rule oriented.  The lineman need to learn their rules and not what man they are blocking, this becomes very important when defenses begin to stem and stunt. For our diagrams on pass protection, we will diagram all plays with a TE (Y) as well as without.  The pass pro is easily changed with or without a TE.</a:t>
            </a:r>
          </a:p>
          <a:p>
            <a:endParaRPr lang="en-US" sz="1800" b="0" dirty="0">
              <a:latin typeface="Times New Roman" charset="0"/>
            </a:endParaRPr>
          </a:p>
          <a:p>
            <a:r>
              <a:rPr lang="en-US" sz="1800" b="0" dirty="0">
                <a:latin typeface="Times New Roman" charset="0"/>
              </a:rPr>
              <a:t>We use few as protections as possible to make the OL learning curve very easy.  Linemen that do not have to think are more aggressive.  </a:t>
            </a:r>
          </a:p>
          <a:p>
            <a:endParaRPr lang="en-US" sz="1800" b="0" dirty="0">
              <a:latin typeface="Times New Roman" charset="0"/>
            </a:endParaRPr>
          </a:p>
          <a:p>
            <a:r>
              <a:rPr lang="en-US" sz="1800" b="0" dirty="0">
                <a:latin typeface="Times New Roman" charset="0"/>
              </a:rPr>
              <a:t>Below are the 4 different </a:t>
            </a:r>
            <a:r>
              <a:rPr lang="en-US" sz="1800" b="0" dirty="0" smtClean="0">
                <a:latin typeface="Times New Roman" charset="0"/>
              </a:rPr>
              <a:t> pass </a:t>
            </a:r>
            <a:r>
              <a:rPr lang="en-US" sz="1800" b="0" dirty="0">
                <a:latin typeface="Times New Roman" charset="0"/>
              </a:rPr>
              <a:t>protection schemes:</a:t>
            </a:r>
          </a:p>
          <a:p>
            <a:endParaRPr lang="en-US" sz="1800" b="0" dirty="0">
              <a:latin typeface="Times New Roman" charset="0"/>
            </a:endParaRPr>
          </a:p>
          <a:p>
            <a:r>
              <a:rPr lang="en-US" b="0" dirty="0">
                <a:solidFill>
                  <a:srgbClr val="FF1A05"/>
                </a:solidFill>
                <a:latin typeface="Times New Roman" charset="0"/>
              </a:rPr>
              <a:t>--1 Step Drop -- </a:t>
            </a:r>
            <a:r>
              <a:rPr lang="en-US" u="sng" dirty="0" err="1">
                <a:solidFill>
                  <a:srgbClr val="FF1A05"/>
                </a:solidFill>
                <a:latin typeface="Times New Roman" charset="0"/>
              </a:rPr>
              <a:t>Cutblock</a:t>
            </a:r>
            <a:r>
              <a:rPr lang="en-US" b="0" dirty="0">
                <a:solidFill>
                  <a:srgbClr val="FF1A05"/>
                </a:solidFill>
                <a:latin typeface="Times New Roman" charset="0"/>
              </a:rPr>
              <a:t> Protection Scheme</a:t>
            </a:r>
          </a:p>
          <a:p>
            <a:r>
              <a:rPr lang="en-US" b="0" dirty="0">
                <a:solidFill>
                  <a:srgbClr val="FF1A05"/>
                </a:solidFill>
                <a:latin typeface="Times New Roman" charset="0"/>
              </a:rPr>
              <a:t>--3 Step Drop -- </a:t>
            </a:r>
            <a:r>
              <a:rPr lang="en-US" u="sng" dirty="0">
                <a:solidFill>
                  <a:srgbClr val="FF1A05"/>
                </a:solidFill>
                <a:latin typeface="Times New Roman" charset="0"/>
              </a:rPr>
              <a:t>Big on Big</a:t>
            </a:r>
            <a:r>
              <a:rPr lang="en-US" b="0" dirty="0">
                <a:solidFill>
                  <a:srgbClr val="FF1A05"/>
                </a:solidFill>
                <a:latin typeface="Times New Roman" charset="0"/>
              </a:rPr>
              <a:t> Protection Scheme</a:t>
            </a:r>
          </a:p>
          <a:p>
            <a:r>
              <a:rPr lang="en-US" b="0" dirty="0">
                <a:solidFill>
                  <a:srgbClr val="FF1A05"/>
                </a:solidFill>
                <a:latin typeface="Times New Roman" charset="0"/>
              </a:rPr>
              <a:t>--Sprint Out -- </a:t>
            </a:r>
            <a:r>
              <a:rPr lang="en-US" u="sng" dirty="0">
                <a:solidFill>
                  <a:srgbClr val="FF1A05"/>
                </a:solidFill>
                <a:latin typeface="Times New Roman" charset="0"/>
              </a:rPr>
              <a:t>Hip-Hinge/Reach</a:t>
            </a:r>
            <a:r>
              <a:rPr lang="en-US" b="0" dirty="0">
                <a:solidFill>
                  <a:srgbClr val="FF1A05"/>
                </a:solidFill>
                <a:latin typeface="Times New Roman" charset="0"/>
              </a:rPr>
              <a:t> Protection Scheme</a:t>
            </a:r>
          </a:p>
          <a:p>
            <a:r>
              <a:rPr lang="en-US" b="0" dirty="0">
                <a:solidFill>
                  <a:srgbClr val="FF1A05"/>
                </a:solidFill>
                <a:latin typeface="Times New Roman" charset="0"/>
              </a:rPr>
              <a:t>--Play Action -- </a:t>
            </a:r>
            <a:r>
              <a:rPr lang="en-US" u="sng" dirty="0">
                <a:solidFill>
                  <a:srgbClr val="FF1A05"/>
                </a:solidFill>
                <a:latin typeface="Times New Roman" charset="0"/>
              </a:rPr>
              <a:t>Waggle</a:t>
            </a:r>
            <a:r>
              <a:rPr lang="en-US" b="0" dirty="0">
                <a:solidFill>
                  <a:srgbClr val="FF1A05"/>
                </a:solidFill>
                <a:latin typeface="Times New Roman" charset="0"/>
              </a:rPr>
              <a:t> Protection Scheme</a:t>
            </a:r>
            <a:endParaRPr lang="en-US" sz="1800" b="0" dirty="0">
              <a:latin typeface="Times New Roman" charset="0"/>
            </a:endParaRPr>
          </a:p>
        </p:txBody>
      </p:sp>
      <p:sp>
        <p:nvSpPr>
          <p:cNvPr id="334851" name="Rectangle 3"/>
          <p:cNvSpPr>
            <a:spLocks noChangeArrowheads="1"/>
          </p:cNvSpPr>
          <p:nvPr/>
        </p:nvSpPr>
        <p:spPr bwMode="auto">
          <a:xfrm>
            <a:off x="914400" y="304800"/>
            <a:ext cx="70659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PASS BLOCKING SCHEMES</a:t>
            </a:r>
          </a:p>
        </p:txBody>
      </p:sp>
    </p:spTree>
    <p:extLst>
      <p:ext uri="{BB962C8B-B14F-4D97-AF65-F5344CB8AC3E}">
        <p14:creationId xmlns:p14="http://schemas.microsoft.com/office/powerpoint/2010/main" xmlns="" val="26466482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228600" y="1371600"/>
            <a:ext cx="8686800" cy="527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0" dirty="0">
                <a:latin typeface="Times New Roman" charset="0"/>
              </a:rPr>
              <a:t>When we call a one step passing play, the offensive line will be alerted that we will use “</a:t>
            </a:r>
            <a:r>
              <a:rPr lang="en-US" sz="2000" b="0" dirty="0" err="1">
                <a:latin typeface="Times New Roman" charset="0"/>
              </a:rPr>
              <a:t>cutblock</a:t>
            </a:r>
            <a:r>
              <a:rPr lang="en-US" sz="2000" b="0" dirty="0">
                <a:latin typeface="Times New Roman" charset="0"/>
              </a:rPr>
              <a:t>” protection.  The QB should receive the snap and deliver the ball right away to the open receiver.  He should know where he is going to throw the ball </a:t>
            </a:r>
            <a:r>
              <a:rPr lang="en-US" sz="2000" u="sng" dirty="0">
                <a:latin typeface="Times New Roman" charset="0"/>
              </a:rPr>
              <a:t>BEFORE</a:t>
            </a:r>
            <a:r>
              <a:rPr lang="en-US" sz="2000" b="0" dirty="0">
                <a:latin typeface="Times New Roman" charset="0"/>
              </a:rPr>
              <a:t> the snap.</a:t>
            </a:r>
          </a:p>
          <a:p>
            <a:endParaRPr lang="en-US" sz="2000" b="0" dirty="0">
              <a:latin typeface="Times New Roman" charset="0"/>
            </a:endParaRPr>
          </a:p>
          <a:p>
            <a:r>
              <a:rPr lang="en-US" sz="2000" b="0" dirty="0">
                <a:latin typeface="Times New Roman" charset="0"/>
              </a:rPr>
              <a:t>Here are the rules for the protection:</a:t>
            </a:r>
          </a:p>
          <a:p>
            <a:endParaRPr lang="en-US" sz="2000" b="0" dirty="0">
              <a:latin typeface="Times New Roman" charset="0"/>
            </a:endParaRPr>
          </a:p>
          <a:p>
            <a:r>
              <a:rPr lang="en-US" sz="2000" b="0" dirty="0">
                <a:solidFill>
                  <a:srgbClr val="FF1A05"/>
                </a:solidFill>
                <a:latin typeface="Times New Roman" charset="0"/>
                <a:sym typeface="Symbol" charset="2"/>
              </a:rPr>
              <a:t>--Tackles:  Aim for the thigh pads of the DL.  If you are not covered, then stay low to give the QB a good throwing lane.  </a:t>
            </a:r>
          </a:p>
          <a:p>
            <a:r>
              <a:rPr lang="en-US" sz="2000" b="0" dirty="0">
                <a:solidFill>
                  <a:srgbClr val="FF1A05"/>
                </a:solidFill>
                <a:latin typeface="Times New Roman" charset="0"/>
                <a:sym typeface="Symbol" charset="2"/>
              </a:rPr>
              <a:t>--Guards: Aim for the thigh pads of the DL.  If you are not covered, then stay low to give the QB a good throwing lane. </a:t>
            </a:r>
          </a:p>
          <a:p>
            <a:r>
              <a:rPr lang="en-US" sz="2000" b="0" dirty="0">
                <a:solidFill>
                  <a:srgbClr val="FF1A05"/>
                </a:solidFill>
                <a:latin typeface="Times New Roman" charset="0"/>
                <a:sym typeface="Symbol" charset="2"/>
              </a:rPr>
              <a:t>--Center: If covered, aim for the thigh pads of the DL.  If not, keep your head on a swivel for the MLB blitzing. </a:t>
            </a:r>
            <a:r>
              <a:rPr lang="en-US" sz="2000" b="0" i="1" dirty="0">
                <a:solidFill>
                  <a:srgbClr val="0411D7"/>
                </a:solidFill>
                <a:latin typeface="Times New Roman" charset="0"/>
                <a:sym typeface="Symbol" charset="2"/>
              </a:rPr>
              <a:t>With only one running back, look to the right side of the ball, because the RB will align on the left.</a:t>
            </a:r>
            <a:r>
              <a:rPr lang="en-US" sz="2000" b="0" dirty="0">
                <a:solidFill>
                  <a:srgbClr val="FF1A05"/>
                </a:solidFill>
                <a:latin typeface="Times New Roman" charset="0"/>
                <a:sym typeface="Symbol" charset="2"/>
              </a:rPr>
              <a:t> </a:t>
            </a:r>
          </a:p>
          <a:p>
            <a:r>
              <a:rPr lang="en-US" sz="2000" b="0" dirty="0">
                <a:solidFill>
                  <a:srgbClr val="FF1A05"/>
                </a:solidFill>
                <a:latin typeface="Times New Roman" charset="0"/>
                <a:sym typeface="Symbol" charset="2"/>
              </a:rPr>
              <a:t>--RB: Take three VERY quick steps to the </a:t>
            </a:r>
            <a:r>
              <a:rPr lang="en-US" sz="2000" b="0" dirty="0" smtClean="0">
                <a:solidFill>
                  <a:srgbClr val="FF1A05"/>
                </a:solidFill>
                <a:latin typeface="Times New Roman" charset="0"/>
                <a:sym typeface="Symbol" charset="2"/>
              </a:rPr>
              <a:t>Line Of Scrimmage (LOS), </a:t>
            </a:r>
            <a:r>
              <a:rPr lang="en-US" sz="2000" b="0" dirty="0">
                <a:solidFill>
                  <a:srgbClr val="FF1A05"/>
                </a:solidFill>
                <a:latin typeface="Times New Roman" charset="0"/>
                <a:sym typeface="Symbol" charset="2"/>
              </a:rPr>
              <a:t>looking at inside rusher.  Look for MLB to come shooting and block first color that shows.  Step to rush; do not wait for him to get to the QB.</a:t>
            </a:r>
          </a:p>
        </p:txBody>
      </p:sp>
      <p:sp>
        <p:nvSpPr>
          <p:cNvPr id="340995" name="Rectangle 3"/>
          <p:cNvSpPr>
            <a:spLocks noChangeArrowheads="1"/>
          </p:cNvSpPr>
          <p:nvPr/>
        </p:nvSpPr>
        <p:spPr bwMode="auto">
          <a:xfrm>
            <a:off x="1143000" y="304800"/>
            <a:ext cx="673100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THE QUICK GAME - 1 STEP</a:t>
            </a:r>
          </a:p>
        </p:txBody>
      </p:sp>
    </p:spTree>
    <p:extLst>
      <p:ext uri="{BB962C8B-B14F-4D97-AF65-F5344CB8AC3E}">
        <p14:creationId xmlns:p14="http://schemas.microsoft.com/office/powerpoint/2010/main" xmlns="" val="33187029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157163" y="3124200"/>
            <a:ext cx="830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          E           T                  T          E                           </a:t>
            </a:r>
          </a:p>
        </p:txBody>
      </p:sp>
      <p:sp>
        <p:nvSpPr>
          <p:cNvPr id="103427" name="Rectangle 4"/>
          <p:cNvSpPr>
            <a:spLocks noChangeAspect="1" noChangeArrowheads="1"/>
          </p:cNvSpPr>
          <p:nvPr/>
        </p:nvSpPr>
        <p:spPr bwMode="auto">
          <a:xfrm>
            <a:off x="3962400" y="3962400"/>
            <a:ext cx="498475" cy="3746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5" rIns="91429" bIns="45715" anchor="ctr"/>
          <a:lstStyle/>
          <a:p>
            <a:pPr algn="ctr" eaLnBrk="1" hangingPunct="1"/>
            <a:endParaRPr lang="en-US" sz="1800" b="0">
              <a:latin typeface="Arial" charset="0"/>
            </a:endParaRPr>
          </a:p>
        </p:txBody>
      </p:sp>
      <p:sp>
        <p:nvSpPr>
          <p:cNvPr id="103428" name="Oval 5"/>
          <p:cNvSpPr>
            <a:spLocks noChangeAspect="1" noChangeArrowheads="1"/>
          </p:cNvSpPr>
          <p:nvPr/>
        </p:nvSpPr>
        <p:spPr bwMode="auto">
          <a:xfrm>
            <a:off x="27479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429" name="Oval 6"/>
          <p:cNvSpPr>
            <a:spLocks noChangeAspect="1" noChangeArrowheads="1"/>
          </p:cNvSpPr>
          <p:nvPr/>
        </p:nvSpPr>
        <p:spPr bwMode="auto">
          <a:xfrm>
            <a:off x="15287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430" name="Oval 7"/>
          <p:cNvSpPr>
            <a:spLocks noChangeAspect="1" noChangeArrowheads="1"/>
          </p:cNvSpPr>
          <p:nvPr/>
        </p:nvSpPr>
        <p:spPr bwMode="auto">
          <a:xfrm>
            <a:off x="51101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431" name="Oval 8"/>
          <p:cNvSpPr>
            <a:spLocks noChangeAspect="1" noChangeArrowheads="1"/>
          </p:cNvSpPr>
          <p:nvPr/>
        </p:nvSpPr>
        <p:spPr bwMode="auto">
          <a:xfrm>
            <a:off x="62531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432" name="Line 10"/>
          <p:cNvSpPr>
            <a:spLocks noChangeShapeType="1"/>
          </p:cNvSpPr>
          <p:nvPr/>
        </p:nvSpPr>
        <p:spPr bwMode="auto">
          <a:xfrm flipH="1" flipV="1">
            <a:off x="1600200" y="3810000"/>
            <a:ext cx="7620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33" name="Line 11"/>
          <p:cNvSpPr>
            <a:spLocks noChangeShapeType="1"/>
          </p:cNvSpPr>
          <p:nvPr/>
        </p:nvSpPr>
        <p:spPr bwMode="auto">
          <a:xfrm>
            <a:off x="14478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18476" name="Text Box 12"/>
          <p:cNvSpPr txBox="1">
            <a:spLocks noChangeArrowheads="1"/>
          </p:cNvSpPr>
          <p:nvPr/>
        </p:nvSpPr>
        <p:spPr bwMode="auto">
          <a:xfrm>
            <a:off x="304800" y="4800600"/>
            <a:ext cx="2438400" cy="1216025"/>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1800" b="0" dirty="0">
                <a:latin typeface="Times New Roman" charset="0"/>
              </a:rPr>
              <a:t>Come </a:t>
            </a:r>
            <a:r>
              <a:rPr lang="en-US" sz="1800" b="0" dirty="0" smtClean="0">
                <a:latin typeface="Times New Roman" charset="0"/>
              </a:rPr>
              <a:t>off </a:t>
            </a:r>
            <a:r>
              <a:rPr lang="en-US" sz="1800" b="0" dirty="0">
                <a:latin typeface="Times New Roman" charset="0"/>
              </a:rPr>
              <a:t>the line hard into the DL knees.  The defender’s hands must be down.  </a:t>
            </a:r>
            <a:endParaRPr lang="en-US" sz="1800" dirty="0">
              <a:effectLst>
                <a:outerShdw blurRad="38100" dist="38100" dir="2700000" algn="tl">
                  <a:srgbClr val="FFFFFF"/>
                </a:outerShdw>
              </a:effectLst>
              <a:latin typeface="Arial" charset="0"/>
            </a:endParaRPr>
          </a:p>
        </p:txBody>
      </p:sp>
      <p:sp>
        <p:nvSpPr>
          <p:cNvPr id="103435" name="Line 13"/>
          <p:cNvSpPr>
            <a:spLocks noChangeShapeType="1"/>
          </p:cNvSpPr>
          <p:nvPr/>
        </p:nvSpPr>
        <p:spPr bwMode="auto">
          <a:xfrm flipV="1">
            <a:off x="2971800" y="3810000"/>
            <a:ext cx="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36" name="Line 14"/>
          <p:cNvSpPr>
            <a:spLocks noChangeShapeType="1"/>
          </p:cNvSpPr>
          <p:nvPr/>
        </p:nvSpPr>
        <p:spPr bwMode="auto">
          <a:xfrm>
            <a:off x="28194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37" name="Line 15"/>
          <p:cNvSpPr>
            <a:spLocks noChangeShapeType="1"/>
          </p:cNvSpPr>
          <p:nvPr/>
        </p:nvSpPr>
        <p:spPr bwMode="auto">
          <a:xfrm flipV="1">
            <a:off x="5334000" y="3810000"/>
            <a:ext cx="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38" name="Line 16"/>
          <p:cNvSpPr>
            <a:spLocks noChangeShapeType="1"/>
          </p:cNvSpPr>
          <p:nvPr/>
        </p:nvSpPr>
        <p:spPr bwMode="auto">
          <a:xfrm>
            <a:off x="51816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2" name="Group 17"/>
          <p:cNvGrpSpPr>
            <a:grpSpLocks/>
          </p:cNvGrpSpPr>
          <p:nvPr/>
        </p:nvGrpSpPr>
        <p:grpSpPr bwMode="auto">
          <a:xfrm flipH="1">
            <a:off x="6477000" y="3810000"/>
            <a:ext cx="304800" cy="152400"/>
            <a:chOff x="1008" y="2496"/>
            <a:chExt cx="192" cy="96"/>
          </a:xfrm>
        </p:grpSpPr>
        <p:sp>
          <p:nvSpPr>
            <p:cNvPr id="103453" name="Line 18"/>
            <p:cNvSpPr>
              <a:spLocks noChangeShapeType="1"/>
            </p:cNvSpPr>
            <p:nvPr/>
          </p:nvSpPr>
          <p:spPr bwMode="auto">
            <a:xfrm flipH="1" flipV="1">
              <a:off x="1104" y="2496"/>
              <a:ext cx="48" cy="96"/>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54" name="Line 19"/>
            <p:cNvSpPr>
              <a:spLocks noChangeShapeType="1"/>
            </p:cNvSpPr>
            <p:nvPr/>
          </p:nvSpPr>
          <p:spPr bwMode="auto">
            <a:xfrm>
              <a:off x="1008" y="2496"/>
              <a:ext cx="192"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03440" name="Text Box 20"/>
          <p:cNvSpPr txBox="1">
            <a:spLocks noChangeArrowheads="1"/>
          </p:cNvSpPr>
          <p:nvPr/>
        </p:nvSpPr>
        <p:spPr bwMode="auto">
          <a:xfrm>
            <a:off x="6477000" y="5029200"/>
            <a:ext cx="2286000" cy="898525"/>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lnSpc>
                <a:spcPct val="95000"/>
              </a:lnSpc>
              <a:spcBef>
                <a:spcPct val="50000"/>
              </a:spcBef>
            </a:pPr>
            <a:r>
              <a:rPr lang="en-US" sz="1800" b="0">
                <a:latin typeface="Times New Roman" charset="0"/>
              </a:rPr>
              <a:t>Center check the blitzing linebacker then continue drop</a:t>
            </a:r>
          </a:p>
        </p:txBody>
      </p:sp>
      <p:sp>
        <p:nvSpPr>
          <p:cNvPr id="103441" name="Freeform 21"/>
          <p:cNvSpPr>
            <a:spLocks/>
          </p:cNvSpPr>
          <p:nvPr/>
        </p:nvSpPr>
        <p:spPr bwMode="auto">
          <a:xfrm>
            <a:off x="3714750" y="4038600"/>
            <a:ext cx="247650" cy="1588"/>
          </a:xfrm>
          <a:custGeom>
            <a:avLst/>
            <a:gdLst>
              <a:gd name="T0" fmla="*/ 393144375 w 156"/>
              <a:gd name="T1" fmla="*/ 0 h 1"/>
              <a:gd name="T2" fmla="*/ 0 w 156"/>
              <a:gd name="T3" fmla="*/ 0 h 1"/>
              <a:gd name="T4" fmla="*/ 0 60000 65536"/>
              <a:gd name="T5" fmla="*/ 0 60000 65536"/>
            </a:gdLst>
            <a:ahLst/>
            <a:cxnLst>
              <a:cxn ang="T4">
                <a:pos x="T0" y="T1"/>
              </a:cxn>
              <a:cxn ang="T5">
                <a:pos x="T2" y="T3"/>
              </a:cxn>
            </a:cxnLst>
            <a:rect l="0" t="0" r="r" b="b"/>
            <a:pathLst>
              <a:path w="156" h="1">
                <a:moveTo>
                  <a:pt x="156" y="0"/>
                </a:moveTo>
                <a:lnTo>
                  <a:pt x="0"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42" name="Freeform 22"/>
          <p:cNvSpPr>
            <a:spLocks/>
          </p:cNvSpPr>
          <p:nvPr/>
        </p:nvSpPr>
        <p:spPr bwMode="auto">
          <a:xfrm>
            <a:off x="3730625" y="3810000"/>
            <a:ext cx="4763" cy="228600"/>
          </a:xfrm>
          <a:custGeom>
            <a:avLst/>
            <a:gdLst>
              <a:gd name="T0" fmla="*/ 0 w 3"/>
              <a:gd name="T1" fmla="*/ 362902500 h 144"/>
              <a:gd name="T2" fmla="*/ 7562056 w 3"/>
              <a:gd name="T3" fmla="*/ 0 h 144"/>
              <a:gd name="T4" fmla="*/ 0 60000 65536"/>
              <a:gd name="T5" fmla="*/ 0 60000 65536"/>
            </a:gdLst>
            <a:ahLst/>
            <a:cxnLst>
              <a:cxn ang="T4">
                <a:pos x="T0" y="T1"/>
              </a:cxn>
              <a:cxn ang="T5">
                <a:pos x="T2" y="T3"/>
              </a:cxn>
            </a:cxnLst>
            <a:rect l="0" t="0" r="r" b="b"/>
            <a:pathLst>
              <a:path w="3" h="144">
                <a:moveTo>
                  <a:pt x="0" y="144"/>
                </a:moveTo>
                <a:lnTo>
                  <a:pt x="3"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43" name="Line 23"/>
          <p:cNvSpPr>
            <a:spLocks noChangeShapeType="1"/>
          </p:cNvSpPr>
          <p:nvPr/>
        </p:nvSpPr>
        <p:spPr bwMode="auto">
          <a:xfrm>
            <a:off x="35814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44" name="Text Box 25"/>
          <p:cNvSpPr txBox="1">
            <a:spLocks noChangeArrowheads="1"/>
          </p:cNvSpPr>
          <p:nvPr/>
        </p:nvSpPr>
        <p:spPr bwMode="auto">
          <a:xfrm>
            <a:off x="4114800" y="1524000"/>
            <a:ext cx="45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M</a:t>
            </a:r>
          </a:p>
        </p:txBody>
      </p:sp>
      <p:sp>
        <p:nvSpPr>
          <p:cNvPr id="103445" name="Rectangle 26"/>
          <p:cNvSpPr>
            <a:spLocks noChangeArrowheads="1"/>
          </p:cNvSpPr>
          <p:nvPr/>
        </p:nvSpPr>
        <p:spPr bwMode="auto">
          <a:xfrm>
            <a:off x="1981200" y="1524000"/>
            <a:ext cx="4556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latin typeface="Arial" charset="0"/>
              </a:rPr>
              <a:t>S</a:t>
            </a:r>
          </a:p>
        </p:txBody>
      </p:sp>
      <p:sp>
        <p:nvSpPr>
          <p:cNvPr id="103446" name="Rectangle 27"/>
          <p:cNvSpPr>
            <a:spLocks noChangeArrowheads="1"/>
          </p:cNvSpPr>
          <p:nvPr/>
        </p:nvSpPr>
        <p:spPr bwMode="auto">
          <a:xfrm>
            <a:off x="6248400" y="1524000"/>
            <a:ext cx="5683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latin typeface="Arial" charset="0"/>
              </a:rPr>
              <a:t>W</a:t>
            </a:r>
          </a:p>
        </p:txBody>
      </p:sp>
      <p:sp>
        <p:nvSpPr>
          <p:cNvPr id="103447" name="Text Box 28"/>
          <p:cNvSpPr txBox="1">
            <a:spLocks noChangeArrowheads="1"/>
          </p:cNvSpPr>
          <p:nvPr/>
        </p:nvSpPr>
        <p:spPr bwMode="auto">
          <a:xfrm>
            <a:off x="2819400" y="5257800"/>
            <a:ext cx="3657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2800">
                <a:latin typeface="Arial" charset="0"/>
              </a:rPr>
              <a:t>Cutblock Protection</a:t>
            </a:r>
          </a:p>
        </p:txBody>
      </p:sp>
      <p:sp>
        <p:nvSpPr>
          <p:cNvPr id="103448" name="Rectangle 29"/>
          <p:cNvSpPr>
            <a:spLocks noChangeArrowheads="1"/>
          </p:cNvSpPr>
          <p:nvPr/>
        </p:nvSpPr>
        <p:spPr bwMode="auto">
          <a:xfrm>
            <a:off x="2438400" y="6248400"/>
            <a:ext cx="4610100" cy="392113"/>
          </a:xfrm>
          <a:prstGeom prst="rect">
            <a:avLst/>
          </a:prstGeom>
          <a:solidFill>
            <a:srgbClr val="FFFF00"/>
          </a:solidFill>
          <a:ln w="25400">
            <a:solidFill>
              <a:schemeClr val="tx1"/>
            </a:solidFill>
            <a:miter lim="800000"/>
            <a:headEnd/>
            <a:tailEnd/>
          </a:ln>
          <a:effectLst/>
        </p:spPr>
        <p:txBody>
          <a:bodyPr wrap="none">
            <a:spAutoFit/>
          </a:bodyPr>
          <a:lstStyle/>
          <a:p>
            <a:r>
              <a:rPr lang="en-US" sz="1800" b="0">
                <a:latin typeface="Times New Roman" charset="0"/>
              </a:rPr>
              <a:t>Running Backs will also step up into the A gaps</a:t>
            </a:r>
          </a:p>
        </p:txBody>
      </p:sp>
      <p:sp>
        <p:nvSpPr>
          <p:cNvPr id="318494" name="Rectangle 30"/>
          <p:cNvSpPr>
            <a:spLocks noChangeArrowheads="1"/>
          </p:cNvSpPr>
          <p:nvPr/>
        </p:nvSpPr>
        <p:spPr bwMode="auto">
          <a:xfrm>
            <a:off x="1600200" y="381000"/>
            <a:ext cx="576897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CUT BLOCK DIAGRAM</a:t>
            </a:r>
          </a:p>
        </p:txBody>
      </p:sp>
      <p:sp>
        <p:nvSpPr>
          <p:cNvPr id="103450" name="Freeform 31"/>
          <p:cNvSpPr>
            <a:spLocks/>
          </p:cNvSpPr>
          <p:nvPr/>
        </p:nvSpPr>
        <p:spPr bwMode="auto">
          <a:xfrm>
            <a:off x="4419600" y="4038600"/>
            <a:ext cx="323850" cy="76200"/>
          </a:xfrm>
          <a:custGeom>
            <a:avLst/>
            <a:gdLst>
              <a:gd name="T0" fmla="*/ 672300144 w 156"/>
              <a:gd name="T1" fmla="*/ 0 h 1"/>
              <a:gd name="T2" fmla="*/ 0 w 156"/>
              <a:gd name="T3" fmla="*/ 0 h 1"/>
              <a:gd name="T4" fmla="*/ 0 60000 65536"/>
              <a:gd name="T5" fmla="*/ 0 60000 65536"/>
            </a:gdLst>
            <a:ahLst/>
            <a:cxnLst>
              <a:cxn ang="T4">
                <a:pos x="T0" y="T1"/>
              </a:cxn>
              <a:cxn ang="T5">
                <a:pos x="T2" y="T3"/>
              </a:cxn>
            </a:cxnLst>
            <a:rect l="0" t="0" r="r" b="b"/>
            <a:pathLst>
              <a:path w="156" h="1">
                <a:moveTo>
                  <a:pt x="156" y="0"/>
                </a:moveTo>
                <a:lnTo>
                  <a:pt x="0"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51" name="Freeform 32"/>
          <p:cNvSpPr>
            <a:spLocks/>
          </p:cNvSpPr>
          <p:nvPr/>
        </p:nvSpPr>
        <p:spPr bwMode="auto">
          <a:xfrm>
            <a:off x="4724400" y="3810000"/>
            <a:ext cx="4763" cy="228600"/>
          </a:xfrm>
          <a:custGeom>
            <a:avLst/>
            <a:gdLst>
              <a:gd name="T0" fmla="*/ 0 w 3"/>
              <a:gd name="T1" fmla="*/ 362902500 h 144"/>
              <a:gd name="T2" fmla="*/ 7562056 w 3"/>
              <a:gd name="T3" fmla="*/ 0 h 144"/>
              <a:gd name="T4" fmla="*/ 0 60000 65536"/>
              <a:gd name="T5" fmla="*/ 0 60000 65536"/>
            </a:gdLst>
            <a:ahLst/>
            <a:cxnLst>
              <a:cxn ang="T4">
                <a:pos x="T0" y="T1"/>
              </a:cxn>
              <a:cxn ang="T5">
                <a:pos x="T2" y="T3"/>
              </a:cxn>
            </a:cxnLst>
            <a:rect l="0" t="0" r="r" b="b"/>
            <a:pathLst>
              <a:path w="3" h="144">
                <a:moveTo>
                  <a:pt x="0" y="144"/>
                </a:moveTo>
                <a:lnTo>
                  <a:pt x="3"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3452" name="Line 33"/>
          <p:cNvSpPr>
            <a:spLocks noChangeShapeType="1"/>
          </p:cNvSpPr>
          <p:nvPr/>
        </p:nvSpPr>
        <p:spPr bwMode="auto">
          <a:xfrm>
            <a:off x="45720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2399309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228600" y="1219200"/>
            <a:ext cx="8686800"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0" dirty="0">
                <a:latin typeface="Times New Roman" charset="0"/>
              </a:rPr>
              <a:t>The </a:t>
            </a:r>
            <a:r>
              <a:rPr lang="en-US" sz="2000" b="0" dirty="0" err="1" smtClean="0">
                <a:latin typeface="Times New Roman" charset="0"/>
              </a:rPr>
              <a:t>the</a:t>
            </a:r>
            <a:r>
              <a:rPr lang="en-US" sz="2000" b="0" dirty="0" smtClean="0">
                <a:latin typeface="Times New Roman" charset="0"/>
              </a:rPr>
              <a:t> </a:t>
            </a:r>
            <a:r>
              <a:rPr lang="en-US" sz="2000" b="0" dirty="0">
                <a:latin typeface="Times New Roman" charset="0"/>
              </a:rPr>
              <a:t>quick throw portion of the </a:t>
            </a:r>
            <a:r>
              <a:rPr lang="en-US" sz="2000" b="0" dirty="0" smtClean="0">
                <a:latin typeface="Times New Roman" charset="0"/>
              </a:rPr>
              <a:t>offense is </a:t>
            </a:r>
            <a:r>
              <a:rPr lang="en-US" sz="2000" b="0" dirty="0">
                <a:latin typeface="Times New Roman" charset="0"/>
              </a:rPr>
              <a:t>known as “Big on Big” protection.  We</a:t>
            </a:r>
            <a:r>
              <a:rPr lang="en-US" sz="2000" b="0" dirty="0">
                <a:latin typeface="Times New Roman" charset="0"/>
                <a:sym typeface="Wingdings" charset="2"/>
              </a:rPr>
              <a:t> use this protection with our quick game in order to open up throwing lanes for the QB and invite that rush end up field and keep him from swatting the ball down.  </a:t>
            </a:r>
          </a:p>
          <a:p>
            <a:endParaRPr lang="en-US" sz="2000" b="0" dirty="0">
              <a:latin typeface="Times New Roman" charset="0"/>
              <a:sym typeface="Wingdings" charset="2"/>
            </a:endParaRPr>
          </a:p>
          <a:p>
            <a:r>
              <a:rPr lang="en-US" sz="2000" b="0" dirty="0">
                <a:latin typeface="Times New Roman" charset="0"/>
              </a:rPr>
              <a:t>Here are the rules for the protection:</a:t>
            </a:r>
          </a:p>
          <a:p>
            <a:endParaRPr lang="en-US" sz="2000" b="0" dirty="0">
              <a:latin typeface="Times New Roman" charset="0"/>
            </a:endParaRPr>
          </a:p>
          <a:p>
            <a:r>
              <a:rPr lang="en-US" sz="2000" b="0" dirty="0">
                <a:solidFill>
                  <a:srgbClr val="FF1A05"/>
                </a:solidFill>
                <a:latin typeface="Times New Roman" charset="0"/>
                <a:sym typeface="Symbol" charset="2"/>
              </a:rPr>
              <a:t>--Tackles:  Kick slide protection.  You are blocking the </a:t>
            </a:r>
            <a:r>
              <a:rPr lang="en-US" sz="2000" b="0" dirty="0" smtClean="0">
                <a:solidFill>
                  <a:srgbClr val="FF1A05"/>
                </a:solidFill>
                <a:latin typeface="Times New Roman" charset="0"/>
                <a:sym typeface="Symbol" charset="2"/>
              </a:rPr>
              <a:t>End Man on the Line Of Scrimmage (EMLOS). </a:t>
            </a:r>
            <a:r>
              <a:rPr lang="en-US" sz="2000" b="0" dirty="0">
                <a:solidFill>
                  <a:srgbClr val="FF1A05"/>
                </a:solidFill>
                <a:latin typeface="Times New Roman" charset="0"/>
                <a:sym typeface="Symbol" charset="2"/>
              </a:rPr>
              <a:t>In a 4 man front, this is the DE.  In a 3 or a 5 man front, it will be the OLB.  Block whoever is OUTSIDE of your alignment.  </a:t>
            </a:r>
          </a:p>
          <a:p>
            <a:r>
              <a:rPr lang="en-US" sz="2000" b="0" dirty="0">
                <a:solidFill>
                  <a:srgbClr val="FF1A05"/>
                </a:solidFill>
                <a:latin typeface="Times New Roman" charset="0"/>
                <a:sym typeface="Symbol" charset="2"/>
              </a:rPr>
              <a:t>--Guards:  Kick slide protection.   You are blocking the defensive tackle.  </a:t>
            </a:r>
          </a:p>
          <a:p>
            <a:r>
              <a:rPr lang="en-US" sz="2000" b="0" dirty="0">
                <a:solidFill>
                  <a:srgbClr val="FF1A05"/>
                </a:solidFill>
                <a:latin typeface="Times New Roman" charset="0"/>
                <a:sym typeface="Symbol" charset="2"/>
              </a:rPr>
              <a:t>--Center: After securing the snap the QB, step up to immediately punch the nose guard vs. an odd front or a blitzing LB vs. an even front.  </a:t>
            </a:r>
            <a:r>
              <a:rPr lang="en-US" sz="2000" b="0" i="1" dirty="0">
                <a:solidFill>
                  <a:srgbClr val="0411D7"/>
                </a:solidFill>
                <a:latin typeface="Times New Roman" charset="0"/>
                <a:sym typeface="Symbol" charset="2"/>
              </a:rPr>
              <a:t>With only one running back, look to the right side of the ball, because the RB will align on the left.</a:t>
            </a:r>
            <a:r>
              <a:rPr lang="en-US" sz="2000" b="0" dirty="0">
                <a:solidFill>
                  <a:srgbClr val="FF1A05"/>
                </a:solidFill>
                <a:latin typeface="Times New Roman" charset="0"/>
                <a:sym typeface="Symbol" charset="2"/>
              </a:rPr>
              <a:t> </a:t>
            </a:r>
          </a:p>
          <a:p>
            <a:r>
              <a:rPr lang="en-US" sz="2000" b="0" dirty="0">
                <a:solidFill>
                  <a:srgbClr val="FF1A05"/>
                </a:solidFill>
                <a:latin typeface="Times New Roman" charset="0"/>
                <a:sym typeface="Symbol" charset="2"/>
              </a:rPr>
              <a:t>--RB: Take three VERY quick steps to the LOS, looking at inside rusher.  Look for MLB to come shooting and block first color that shows.  Step to rush; do not wait for him to get to the QB.</a:t>
            </a:r>
          </a:p>
        </p:txBody>
      </p:sp>
      <p:sp>
        <p:nvSpPr>
          <p:cNvPr id="339971" name="Rectangle 3"/>
          <p:cNvSpPr>
            <a:spLocks noChangeArrowheads="1"/>
          </p:cNvSpPr>
          <p:nvPr/>
        </p:nvSpPr>
        <p:spPr bwMode="auto">
          <a:xfrm>
            <a:off x="1143000" y="304800"/>
            <a:ext cx="683260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40000"/>
                    <a:lumOff val="60000"/>
                  </a:schemeClr>
                </a:solidFill>
                <a:effectLst>
                  <a:outerShdw blurRad="38100" dist="38100" dir="2700000" algn="tl">
                    <a:srgbClr val="C0C0C0"/>
                  </a:outerShdw>
                </a:effectLst>
                <a:latin typeface="Impact" charset="0"/>
              </a:rPr>
              <a:t>THE QUICK GAME - 3 STEP</a:t>
            </a:r>
          </a:p>
        </p:txBody>
      </p:sp>
    </p:spTree>
    <p:extLst>
      <p:ext uri="{BB962C8B-B14F-4D97-AF65-F5344CB8AC3E}">
        <p14:creationId xmlns:p14="http://schemas.microsoft.com/office/powerpoint/2010/main" xmlns="" val="41944572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343400" y="1295400"/>
            <a:ext cx="45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M</a:t>
            </a:r>
          </a:p>
        </p:txBody>
      </p:sp>
      <p:sp>
        <p:nvSpPr>
          <p:cNvPr id="105475" name="Text Box 3"/>
          <p:cNvSpPr txBox="1">
            <a:spLocks noChangeArrowheads="1"/>
          </p:cNvSpPr>
          <p:nvPr/>
        </p:nvSpPr>
        <p:spPr bwMode="auto">
          <a:xfrm>
            <a:off x="533400" y="2895600"/>
            <a:ext cx="830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          E          T                     T        E                           </a:t>
            </a:r>
          </a:p>
        </p:txBody>
      </p:sp>
      <p:sp>
        <p:nvSpPr>
          <p:cNvPr id="105476" name="Rectangle 4"/>
          <p:cNvSpPr>
            <a:spLocks noChangeAspect="1" noChangeArrowheads="1"/>
          </p:cNvSpPr>
          <p:nvPr/>
        </p:nvSpPr>
        <p:spPr bwMode="auto">
          <a:xfrm>
            <a:off x="4338638" y="3429000"/>
            <a:ext cx="498475" cy="3746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5" rIns="91429" bIns="45715" anchor="ctr"/>
          <a:lstStyle/>
          <a:p>
            <a:pPr algn="ctr" eaLnBrk="1" hangingPunct="1"/>
            <a:endParaRPr lang="en-US" sz="1800" b="0">
              <a:latin typeface="Arial" charset="0"/>
            </a:endParaRPr>
          </a:p>
        </p:txBody>
      </p:sp>
      <p:sp>
        <p:nvSpPr>
          <p:cNvPr id="105477" name="Freeform 5"/>
          <p:cNvSpPr>
            <a:spLocks/>
          </p:cNvSpPr>
          <p:nvPr/>
        </p:nvSpPr>
        <p:spPr bwMode="auto">
          <a:xfrm>
            <a:off x="2743200" y="36576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78" name="Line 6"/>
          <p:cNvSpPr>
            <a:spLocks noChangeShapeType="1"/>
          </p:cNvSpPr>
          <p:nvPr/>
        </p:nvSpPr>
        <p:spPr bwMode="auto">
          <a:xfrm flipV="1">
            <a:off x="2590800" y="3581400"/>
            <a:ext cx="304800" cy="15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79" name="Oval 7"/>
          <p:cNvSpPr>
            <a:spLocks noChangeAspect="1" noChangeArrowheads="1"/>
          </p:cNvSpPr>
          <p:nvPr/>
        </p:nvSpPr>
        <p:spPr bwMode="auto">
          <a:xfrm>
            <a:off x="3124200" y="34290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80" name="Freeform 8"/>
          <p:cNvSpPr>
            <a:spLocks/>
          </p:cNvSpPr>
          <p:nvPr/>
        </p:nvSpPr>
        <p:spPr bwMode="auto">
          <a:xfrm>
            <a:off x="1524000" y="36576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81" name="Line 9"/>
          <p:cNvSpPr>
            <a:spLocks noChangeShapeType="1"/>
          </p:cNvSpPr>
          <p:nvPr/>
        </p:nvSpPr>
        <p:spPr bwMode="auto">
          <a:xfrm flipV="1">
            <a:off x="1371600" y="3581400"/>
            <a:ext cx="304800" cy="15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82" name="Oval 10"/>
          <p:cNvSpPr>
            <a:spLocks noChangeAspect="1" noChangeArrowheads="1"/>
          </p:cNvSpPr>
          <p:nvPr/>
        </p:nvSpPr>
        <p:spPr bwMode="auto">
          <a:xfrm>
            <a:off x="1905000" y="34290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83" name="Text Box 11"/>
          <p:cNvSpPr txBox="1">
            <a:spLocks noChangeArrowheads="1"/>
          </p:cNvSpPr>
          <p:nvPr/>
        </p:nvSpPr>
        <p:spPr bwMode="auto">
          <a:xfrm>
            <a:off x="3276600" y="5029200"/>
            <a:ext cx="2819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2800">
                <a:latin typeface="Arial" charset="0"/>
              </a:rPr>
              <a:t>Cup Protection</a:t>
            </a:r>
          </a:p>
        </p:txBody>
      </p:sp>
      <p:sp>
        <p:nvSpPr>
          <p:cNvPr id="105484" name="Oval 12"/>
          <p:cNvSpPr>
            <a:spLocks noChangeAspect="1" noChangeArrowheads="1"/>
          </p:cNvSpPr>
          <p:nvPr/>
        </p:nvSpPr>
        <p:spPr bwMode="auto">
          <a:xfrm>
            <a:off x="5486400" y="34290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5485" name="Oval 13"/>
          <p:cNvSpPr>
            <a:spLocks noChangeAspect="1" noChangeArrowheads="1"/>
          </p:cNvSpPr>
          <p:nvPr/>
        </p:nvSpPr>
        <p:spPr bwMode="auto">
          <a:xfrm>
            <a:off x="6629400" y="34290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6431" name="Text Box 15"/>
          <p:cNvSpPr txBox="1">
            <a:spLocks noChangeArrowheads="1"/>
          </p:cNvSpPr>
          <p:nvPr/>
        </p:nvSpPr>
        <p:spPr bwMode="auto">
          <a:xfrm>
            <a:off x="6400800" y="4800600"/>
            <a:ext cx="2438400" cy="941388"/>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1800" b="0">
                <a:latin typeface="Times New Roman" charset="0"/>
              </a:rPr>
              <a:t>Center Must check for Backer while giving A gap support</a:t>
            </a:r>
            <a:endParaRPr lang="en-US" sz="1600" b="0">
              <a:effectLst>
                <a:outerShdw blurRad="38100" dist="38100" dir="2700000" algn="tl">
                  <a:srgbClr val="FFFFFF"/>
                </a:outerShdw>
              </a:effectLst>
              <a:latin typeface="Arial" charset="0"/>
            </a:endParaRPr>
          </a:p>
        </p:txBody>
      </p:sp>
      <p:sp>
        <p:nvSpPr>
          <p:cNvPr id="105487" name="Freeform 16"/>
          <p:cNvSpPr>
            <a:spLocks/>
          </p:cNvSpPr>
          <p:nvPr/>
        </p:nvSpPr>
        <p:spPr bwMode="auto">
          <a:xfrm flipH="1">
            <a:off x="5715000" y="36576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88" name="Line 17"/>
          <p:cNvSpPr>
            <a:spLocks noChangeShapeType="1"/>
          </p:cNvSpPr>
          <p:nvPr/>
        </p:nvSpPr>
        <p:spPr bwMode="auto">
          <a:xfrm flipH="1" flipV="1">
            <a:off x="6172200" y="3581400"/>
            <a:ext cx="304800" cy="15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89" name="Freeform 18"/>
          <p:cNvSpPr>
            <a:spLocks/>
          </p:cNvSpPr>
          <p:nvPr/>
        </p:nvSpPr>
        <p:spPr bwMode="auto">
          <a:xfrm flipH="1">
            <a:off x="6934200" y="36576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90" name="Line 19"/>
          <p:cNvSpPr>
            <a:spLocks noChangeShapeType="1"/>
          </p:cNvSpPr>
          <p:nvPr/>
        </p:nvSpPr>
        <p:spPr bwMode="auto">
          <a:xfrm flipH="1" flipV="1">
            <a:off x="7391400" y="3581400"/>
            <a:ext cx="304800" cy="15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91" name="Freeform 20"/>
          <p:cNvSpPr>
            <a:spLocks/>
          </p:cNvSpPr>
          <p:nvPr/>
        </p:nvSpPr>
        <p:spPr bwMode="auto">
          <a:xfrm>
            <a:off x="4600575" y="3794125"/>
            <a:ext cx="441325" cy="428625"/>
          </a:xfrm>
          <a:custGeom>
            <a:avLst/>
            <a:gdLst>
              <a:gd name="T0" fmla="*/ 5040313 w 278"/>
              <a:gd name="T1" fmla="*/ 0 h 270"/>
              <a:gd name="T2" fmla="*/ 115927188 w 278"/>
              <a:gd name="T3" fmla="*/ 665321250 h 270"/>
              <a:gd name="T4" fmla="*/ 700603438 w 278"/>
              <a:gd name="T5" fmla="*/ 95765938 h 270"/>
              <a:gd name="T6" fmla="*/ 0 60000 65536"/>
              <a:gd name="T7" fmla="*/ 0 60000 65536"/>
              <a:gd name="T8" fmla="*/ 0 60000 65536"/>
            </a:gdLst>
            <a:ahLst/>
            <a:cxnLst>
              <a:cxn ang="T6">
                <a:pos x="T0" y="T1"/>
              </a:cxn>
              <a:cxn ang="T7">
                <a:pos x="T2" y="T3"/>
              </a:cxn>
              <a:cxn ang="T8">
                <a:pos x="T4" y="T5"/>
              </a:cxn>
            </a:cxnLst>
            <a:rect l="0" t="0" r="r" b="b"/>
            <a:pathLst>
              <a:path w="278" h="270">
                <a:moveTo>
                  <a:pt x="2" y="0"/>
                </a:moveTo>
                <a:cubicBezTo>
                  <a:pt x="9" y="44"/>
                  <a:pt x="0" y="258"/>
                  <a:pt x="46" y="264"/>
                </a:cubicBezTo>
                <a:cubicBezTo>
                  <a:pt x="92" y="270"/>
                  <a:pt x="230" y="85"/>
                  <a:pt x="278" y="38"/>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92" name="Freeform 21"/>
          <p:cNvSpPr>
            <a:spLocks/>
          </p:cNvSpPr>
          <p:nvPr/>
        </p:nvSpPr>
        <p:spPr bwMode="auto">
          <a:xfrm>
            <a:off x="4165600" y="3790950"/>
            <a:ext cx="463550" cy="431800"/>
          </a:xfrm>
          <a:custGeom>
            <a:avLst/>
            <a:gdLst>
              <a:gd name="T0" fmla="*/ 680442188 w 292"/>
              <a:gd name="T1" fmla="*/ 0 h 272"/>
              <a:gd name="T2" fmla="*/ 622479388 w 292"/>
              <a:gd name="T3" fmla="*/ 670361563 h 272"/>
              <a:gd name="T4" fmla="*/ 0 w 292"/>
              <a:gd name="T5" fmla="*/ 85685313 h 272"/>
              <a:gd name="T6" fmla="*/ 0 60000 65536"/>
              <a:gd name="T7" fmla="*/ 0 60000 65536"/>
              <a:gd name="T8" fmla="*/ 0 60000 65536"/>
            </a:gdLst>
            <a:ahLst/>
            <a:cxnLst>
              <a:cxn ang="T6">
                <a:pos x="T0" y="T1"/>
              </a:cxn>
              <a:cxn ang="T7">
                <a:pos x="T2" y="T3"/>
              </a:cxn>
              <a:cxn ang="T8">
                <a:pos x="T4" y="T5"/>
              </a:cxn>
            </a:cxnLst>
            <a:rect l="0" t="0" r="r" b="b"/>
            <a:pathLst>
              <a:path w="292" h="272">
                <a:moveTo>
                  <a:pt x="270" y="0"/>
                </a:moveTo>
                <a:cubicBezTo>
                  <a:pt x="266" y="44"/>
                  <a:pt x="292" y="260"/>
                  <a:pt x="247" y="266"/>
                </a:cubicBezTo>
                <a:cubicBezTo>
                  <a:pt x="202" y="272"/>
                  <a:pt x="51" y="82"/>
                  <a:pt x="0" y="34"/>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93" name="Freeform 22"/>
          <p:cNvSpPr>
            <a:spLocks/>
          </p:cNvSpPr>
          <p:nvPr/>
        </p:nvSpPr>
        <p:spPr bwMode="auto">
          <a:xfrm>
            <a:off x="4064000" y="3689350"/>
            <a:ext cx="215900" cy="279400"/>
          </a:xfrm>
          <a:custGeom>
            <a:avLst/>
            <a:gdLst>
              <a:gd name="T0" fmla="*/ 0 w 136"/>
              <a:gd name="T1" fmla="*/ 443547500 h 176"/>
              <a:gd name="T2" fmla="*/ 342741250 w 136"/>
              <a:gd name="T3" fmla="*/ 0 h 176"/>
              <a:gd name="T4" fmla="*/ 0 60000 65536"/>
              <a:gd name="T5" fmla="*/ 0 60000 65536"/>
            </a:gdLst>
            <a:ahLst/>
            <a:cxnLst>
              <a:cxn ang="T4">
                <a:pos x="T0" y="T1"/>
              </a:cxn>
              <a:cxn ang="T5">
                <a:pos x="T2" y="T3"/>
              </a:cxn>
            </a:cxnLst>
            <a:rect l="0" t="0" r="r" b="b"/>
            <a:pathLst>
              <a:path w="136" h="176">
                <a:moveTo>
                  <a:pt x="0" y="176"/>
                </a:moveTo>
                <a:lnTo>
                  <a:pt x="136"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5494" name="Freeform 23"/>
          <p:cNvSpPr>
            <a:spLocks/>
          </p:cNvSpPr>
          <p:nvPr/>
        </p:nvSpPr>
        <p:spPr bwMode="auto">
          <a:xfrm>
            <a:off x="4895850" y="3702050"/>
            <a:ext cx="260350" cy="266700"/>
          </a:xfrm>
          <a:custGeom>
            <a:avLst/>
            <a:gdLst>
              <a:gd name="T0" fmla="*/ 413305625 w 164"/>
              <a:gd name="T1" fmla="*/ 423386250 h 168"/>
              <a:gd name="T2" fmla="*/ 0 w 164"/>
              <a:gd name="T3" fmla="*/ 0 h 168"/>
              <a:gd name="T4" fmla="*/ 0 60000 65536"/>
              <a:gd name="T5" fmla="*/ 0 60000 65536"/>
            </a:gdLst>
            <a:ahLst/>
            <a:cxnLst>
              <a:cxn ang="T4">
                <a:pos x="T0" y="T1"/>
              </a:cxn>
              <a:cxn ang="T5">
                <a:pos x="T2" y="T3"/>
              </a:cxn>
            </a:cxnLst>
            <a:rect l="0" t="0" r="r" b="b"/>
            <a:pathLst>
              <a:path w="164" h="168">
                <a:moveTo>
                  <a:pt x="164" y="168"/>
                </a:moveTo>
                <a:lnTo>
                  <a:pt x="0" y="0"/>
                </a:lnTo>
              </a:path>
            </a:pathLst>
          </a:custGeom>
          <a:noFill/>
          <a:ln w="31750">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16440" name="Text Box 24"/>
          <p:cNvSpPr txBox="1">
            <a:spLocks noChangeArrowheads="1"/>
          </p:cNvSpPr>
          <p:nvPr/>
        </p:nvSpPr>
        <p:spPr bwMode="auto">
          <a:xfrm>
            <a:off x="304800" y="4800600"/>
            <a:ext cx="2438400" cy="941388"/>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1800" b="0">
                <a:latin typeface="Times New Roman" charset="0"/>
              </a:rPr>
              <a:t>QB must make Hot Read off of outside pressure.</a:t>
            </a:r>
            <a:endParaRPr lang="en-US" sz="1600" b="0">
              <a:effectLst>
                <a:outerShdw blurRad="38100" dist="38100" dir="2700000" algn="tl">
                  <a:srgbClr val="FFFFFF"/>
                </a:outerShdw>
              </a:effectLst>
              <a:latin typeface="Arial" charset="0"/>
            </a:endParaRPr>
          </a:p>
        </p:txBody>
      </p:sp>
      <p:sp>
        <p:nvSpPr>
          <p:cNvPr id="105496" name="Rectangle 25"/>
          <p:cNvSpPr>
            <a:spLocks noChangeArrowheads="1"/>
          </p:cNvSpPr>
          <p:nvPr/>
        </p:nvSpPr>
        <p:spPr bwMode="auto">
          <a:xfrm>
            <a:off x="2209800" y="1295400"/>
            <a:ext cx="4556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latin typeface="Arial" charset="0"/>
              </a:rPr>
              <a:t>S</a:t>
            </a:r>
          </a:p>
        </p:txBody>
      </p:sp>
      <p:sp>
        <p:nvSpPr>
          <p:cNvPr id="105497" name="Rectangle 26"/>
          <p:cNvSpPr>
            <a:spLocks noChangeArrowheads="1"/>
          </p:cNvSpPr>
          <p:nvPr/>
        </p:nvSpPr>
        <p:spPr bwMode="auto">
          <a:xfrm>
            <a:off x="6248400" y="1295400"/>
            <a:ext cx="5683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a:latin typeface="Arial" charset="0"/>
              </a:rPr>
              <a:t>W</a:t>
            </a:r>
          </a:p>
        </p:txBody>
      </p:sp>
      <p:sp>
        <p:nvSpPr>
          <p:cNvPr id="316443" name="Rectangle 27"/>
          <p:cNvSpPr>
            <a:spLocks noChangeArrowheads="1"/>
          </p:cNvSpPr>
          <p:nvPr/>
        </p:nvSpPr>
        <p:spPr bwMode="auto">
          <a:xfrm>
            <a:off x="1676400" y="304800"/>
            <a:ext cx="571182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40000"/>
                    <a:lumOff val="60000"/>
                  </a:schemeClr>
                </a:solidFill>
                <a:effectLst>
                  <a:outerShdw blurRad="38100" dist="38100" dir="2700000" algn="tl">
                    <a:srgbClr val="C0C0C0"/>
                  </a:outerShdw>
                </a:effectLst>
                <a:latin typeface="Impact" charset="0"/>
              </a:rPr>
              <a:t>BIG ON BIG DIAGRAM</a:t>
            </a:r>
          </a:p>
        </p:txBody>
      </p:sp>
      <p:sp>
        <p:nvSpPr>
          <p:cNvPr id="105499" name="Rectangle 28"/>
          <p:cNvSpPr>
            <a:spLocks noChangeArrowheads="1"/>
          </p:cNvSpPr>
          <p:nvPr/>
        </p:nvSpPr>
        <p:spPr bwMode="auto">
          <a:xfrm>
            <a:off x="2438400" y="6019800"/>
            <a:ext cx="4610100" cy="392113"/>
          </a:xfrm>
          <a:prstGeom prst="rect">
            <a:avLst/>
          </a:prstGeom>
          <a:solidFill>
            <a:srgbClr val="FFFF00"/>
          </a:solidFill>
          <a:ln w="25400">
            <a:solidFill>
              <a:schemeClr val="tx1"/>
            </a:solidFill>
            <a:miter lim="800000"/>
            <a:headEnd/>
            <a:tailEnd/>
          </a:ln>
          <a:effectLst/>
        </p:spPr>
        <p:txBody>
          <a:bodyPr wrap="none">
            <a:spAutoFit/>
          </a:bodyPr>
          <a:lstStyle/>
          <a:p>
            <a:r>
              <a:rPr lang="en-US" sz="1800" b="0">
                <a:latin typeface="Times New Roman" charset="0"/>
              </a:rPr>
              <a:t>Running Backs will also step up into the A gaps</a:t>
            </a:r>
          </a:p>
        </p:txBody>
      </p:sp>
    </p:spTree>
    <p:extLst>
      <p:ext uri="{BB962C8B-B14F-4D97-AF65-F5344CB8AC3E}">
        <p14:creationId xmlns:p14="http://schemas.microsoft.com/office/powerpoint/2010/main" xmlns="" val="33635605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1000" y="1295400"/>
            <a:ext cx="8382000" cy="496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0" dirty="0">
                <a:latin typeface="Times New Roman" charset="0"/>
              </a:rPr>
              <a:t>Our play action pass series is known as the waggle.  We will pull the backside lineman (guard) and fill with the RB after his mesh with the QB.  QB will stay inside the pocket and NOT roll outside of the </a:t>
            </a:r>
            <a:r>
              <a:rPr lang="en-US" sz="2000" b="0" dirty="0" smtClean="0">
                <a:latin typeface="Times New Roman" charset="0"/>
              </a:rPr>
              <a:t>block </a:t>
            </a:r>
            <a:r>
              <a:rPr lang="en-US" sz="2000" b="0" dirty="0">
                <a:latin typeface="Times New Roman" charset="0"/>
              </a:rPr>
              <a:t>by the pulling guard.</a:t>
            </a:r>
            <a:endParaRPr lang="en-US" sz="2000" b="0" dirty="0">
              <a:latin typeface="Times New Roman" charset="0"/>
              <a:sym typeface="Symbol" charset="2"/>
            </a:endParaRPr>
          </a:p>
          <a:p>
            <a:endParaRPr lang="en-US" sz="2000" b="0" dirty="0">
              <a:latin typeface="Times New Roman" charset="0"/>
              <a:sym typeface="Symbol" charset="2"/>
            </a:endParaRPr>
          </a:p>
          <a:p>
            <a:r>
              <a:rPr lang="en-US" sz="2000" b="0" dirty="0">
                <a:latin typeface="Times New Roman" charset="0"/>
              </a:rPr>
              <a:t>Here are the rules for the protection:</a:t>
            </a:r>
          </a:p>
          <a:p>
            <a:endParaRPr lang="en-US" sz="2000" b="0" dirty="0">
              <a:latin typeface="Times New Roman" charset="0"/>
            </a:endParaRPr>
          </a:p>
          <a:p>
            <a:r>
              <a:rPr lang="en-US" sz="2000" b="0" dirty="0">
                <a:latin typeface="Times New Roman" charset="0"/>
                <a:sym typeface="Symbol" charset="2"/>
              </a:rPr>
              <a:t>--Backside Tackle</a:t>
            </a:r>
            <a:r>
              <a:rPr lang="en-US" sz="2000" b="0" dirty="0">
                <a:solidFill>
                  <a:srgbClr val="FF1A05"/>
                </a:solidFill>
                <a:latin typeface="Times New Roman" charset="0"/>
                <a:sym typeface="Symbol" charset="2"/>
              </a:rPr>
              <a:t>: Turn and Hip-Hinge (protect the </a:t>
            </a:r>
            <a:r>
              <a:rPr lang="en-US" sz="2000" b="0" dirty="0" err="1">
                <a:solidFill>
                  <a:srgbClr val="FF1A05"/>
                </a:solidFill>
                <a:latin typeface="Times New Roman" charset="0"/>
                <a:sym typeface="Symbol" charset="2"/>
              </a:rPr>
              <a:t>playside</a:t>
            </a:r>
            <a:r>
              <a:rPr lang="en-US" sz="2000" b="0" dirty="0">
                <a:solidFill>
                  <a:srgbClr val="FF1A05"/>
                </a:solidFill>
                <a:latin typeface="Times New Roman" charset="0"/>
                <a:sym typeface="Symbol" charset="2"/>
              </a:rPr>
              <a:t> gap until the RB can fill for the pulling lineman.  Then, get depth and kick slide to your drop.</a:t>
            </a:r>
          </a:p>
          <a:p>
            <a:r>
              <a:rPr lang="en-US" sz="2000" b="0" dirty="0">
                <a:latin typeface="Times New Roman" charset="0"/>
                <a:sym typeface="Symbol" charset="2"/>
              </a:rPr>
              <a:t>--Backside Guard: </a:t>
            </a:r>
            <a:r>
              <a:rPr lang="en-US" sz="2000" b="0" dirty="0">
                <a:solidFill>
                  <a:srgbClr val="FF1A05"/>
                </a:solidFill>
                <a:latin typeface="Times New Roman" charset="0"/>
                <a:sym typeface="Symbol" charset="2"/>
              </a:rPr>
              <a:t>Belly pull down the LOS until you get 1 yard outside of the tackle box.  Block the first man who shows.  Try to push the EMLOS outside and let the QB set up inside your block.  RB fills for your pull.</a:t>
            </a:r>
          </a:p>
          <a:p>
            <a:r>
              <a:rPr lang="en-US" sz="2000" b="0" dirty="0">
                <a:latin typeface="Times New Roman" charset="0"/>
                <a:sym typeface="Symbol" charset="2"/>
              </a:rPr>
              <a:t>--Center:</a:t>
            </a:r>
            <a:r>
              <a:rPr lang="en-US" sz="2000" b="0" dirty="0">
                <a:solidFill>
                  <a:srgbClr val="FF1A05"/>
                </a:solidFill>
                <a:latin typeface="Times New Roman" charset="0"/>
                <a:sym typeface="Symbol" charset="2"/>
              </a:rPr>
              <a:t>  Protect backside then get to the </a:t>
            </a:r>
            <a:r>
              <a:rPr lang="en-US" sz="2000" b="0" dirty="0" err="1">
                <a:solidFill>
                  <a:srgbClr val="FF1A05"/>
                </a:solidFill>
                <a:latin typeface="Times New Roman" charset="0"/>
                <a:sym typeface="Symbol" charset="2"/>
              </a:rPr>
              <a:t>playside</a:t>
            </a:r>
            <a:r>
              <a:rPr lang="en-US" sz="2000" b="0" dirty="0">
                <a:solidFill>
                  <a:srgbClr val="FF1A05"/>
                </a:solidFill>
                <a:latin typeface="Times New Roman" charset="0"/>
                <a:sym typeface="Symbol" charset="2"/>
              </a:rPr>
              <a:t> on a reach.  </a:t>
            </a:r>
          </a:p>
          <a:p>
            <a:r>
              <a:rPr lang="en-US" sz="2000" b="0" dirty="0">
                <a:latin typeface="Times New Roman" charset="0"/>
                <a:sym typeface="Symbol" charset="2"/>
              </a:rPr>
              <a:t>--Play side Guard:</a:t>
            </a:r>
            <a:r>
              <a:rPr lang="en-US" sz="2000" b="0" dirty="0">
                <a:solidFill>
                  <a:srgbClr val="FF1A05"/>
                </a:solidFill>
                <a:latin typeface="Times New Roman" charset="0"/>
                <a:sym typeface="Symbol" charset="2"/>
              </a:rPr>
              <a:t>  Block straight up.  Do not give up any ground.  </a:t>
            </a:r>
          </a:p>
          <a:p>
            <a:r>
              <a:rPr lang="en-US" sz="2000" b="0" dirty="0">
                <a:latin typeface="Times New Roman" charset="0"/>
                <a:sym typeface="Symbol" charset="2"/>
              </a:rPr>
              <a:t>--Play side Tackle:  </a:t>
            </a:r>
            <a:r>
              <a:rPr lang="en-US" sz="2000" b="0" dirty="0">
                <a:solidFill>
                  <a:srgbClr val="FF1A05"/>
                </a:solidFill>
                <a:latin typeface="Times New Roman" charset="0"/>
                <a:sym typeface="Symbol" charset="2"/>
              </a:rPr>
              <a:t>Block straight up.  Do not give up any ground.  </a:t>
            </a:r>
          </a:p>
          <a:p>
            <a:r>
              <a:rPr lang="en-US" sz="2000" b="0" dirty="0">
                <a:latin typeface="Times New Roman" charset="0"/>
                <a:sym typeface="Symbol" charset="2"/>
              </a:rPr>
              <a:t>--RB: </a:t>
            </a:r>
            <a:r>
              <a:rPr lang="en-US" sz="2000" b="0" dirty="0">
                <a:solidFill>
                  <a:srgbClr val="FF1A05"/>
                </a:solidFill>
                <a:latin typeface="Times New Roman" charset="0"/>
                <a:sym typeface="Symbol" charset="2"/>
              </a:rPr>
              <a:t> Take the mesh fake from the QB.  Get up to the LOS to fill for the pulling lineman.</a:t>
            </a:r>
          </a:p>
        </p:txBody>
      </p:sp>
      <p:sp>
        <p:nvSpPr>
          <p:cNvPr id="338947" name="Rectangle 3"/>
          <p:cNvSpPr>
            <a:spLocks noChangeArrowheads="1"/>
          </p:cNvSpPr>
          <p:nvPr/>
        </p:nvSpPr>
        <p:spPr bwMode="auto">
          <a:xfrm>
            <a:off x="990600" y="304800"/>
            <a:ext cx="741680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PLAY ACTION WAGGLE PASS</a:t>
            </a:r>
          </a:p>
        </p:txBody>
      </p:sp>
    </p:spTree>
    <p:extLst>
      <p:ext uri="{BB962C8B-B14F-4D97-AF65-F5344CB8AC3E}">
        <p14:creationId xmlns:p14="http://schemas.microsoft.com/office/powerpoint/2010/main" xmlns="" val="18774131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1295400" y="304800"/>
            <a:ext cx="65452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WAGGLE PASS DIAGRAM</a:t>
            </a:r>
          </a:p>
        </p:txBody>
      </p:sp>
      <p:sp>
        <p:nvSpPr>
          <p:cNvPr id="110595" name="Text Box 3"/>
          <p:cNvSpPr txBox="1">
            <a:spLocks noChangeArrowheads="1"/>
          </p:cNvSpPr>
          <p:nvPr/>
        </p:nvSpPr>
        <p:spPr bwMode="auto">
          <a:xfrm>
            <a:off x="1828800" y="1828800"/>
            <a:ext cx="396716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  S                   M</a:t>
            </a:r>
          </a:p>
        </p:txBody>
      </p:sp>
      <p:sp>
        <p:nvSpPr>
          <p:cNvPr id="110596" name="Text Box 4"/>
          <p:cNvSpPr txBox="1">
            <a:spLocks noChangeArrowheads="1"/>
          </p:cNvSpPr>
          <p:nvPr/>
        </p:nvSpPr>
        <p:spPr bwMode="auto">
          <a:xfrm>
            <a:off x="7086600" y="1905000"/>
            <a:ext cx="45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a:latin typeface="Arial" charset="0"/>
              </a:rPr>
              <a:t>W</a:t>
            </a:r>
          </a:p>
        </p:txBody>
      </p:sp>
      <p:sp>
        <p:nvSpPr>
          <p:cNvPr id="110597" name="Oval 5"/>
          <p:cNvSpPr>
            <a:spLocks noChangeAspect="1" noChangeArrowheads="1"/>
          </p:cNvSpPr>
          <p:nvPr/>
        </p:nvSpPr>
        <p:spPr bwMode="auto">
          <a:xfrm>
            <a:off x="6096000" y="60198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598" name="Oval 7"/>
          <p:cNvSpPr>
            <a:spLocks noChangeAspect="1" noChangeArrowheads="1"/>
          </p:cNvSpPr>
          <p:nvPr/>
        </p:nvSpPr>
        <p:spPr bwMode="auto">
          <a:xfrm>
            <a:off x="26670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599" name="Oval 8"/>
          <p:cNvSpPr>
            <a:spLocks noChangeAspect="1" noChangeArrowheads="1"/>
          </p:cNvSpPr>
          <p:nvPr/>
        </p:nvSpPr>
        <p:spPr bwMode="auto">
          <a:xfrm>
            <a:off x="16764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0" name="Oval 9"/>
          <p:cNvSpPr>
            <a:spLocks noChangeAspect="1" noChangeArrowheads="1"/>
          </p:cNvSpPr>
          <p:nvPr/>
        </p:nvSpPr>
        <p:spPr bwMode="auto">
          <a:xfrm>
            <a:off x="5110163" y="3962400"/>
            <a:ext cx="500062"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1" name="Oval 10"/>
          <p:cNvSpPr>
            <a:spLocks noChangeAspect="1" noChangeArrowheads="1"/>
          </p:cNvSpPr>
          <p:nvPr/>
        </p:nvSpPr>
        <p:spPr bwMode="auto">
          <a:xfrm>
            <a:off x="6248400" y="39624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2" name="Freeform 23"/>
          <p:cNvSpPr>
            <a:spLocks/>
          </p:cNvSpPr>
          <p:nvPr/>
        </p:nvSpPr>
        <p:spPr bwMode="auto">
          <a:xfrm>
            <a:off x="1371600" y="4267200"/>
            <a:ext cx="609600" cy="698500"/>
          </a:xfrm>
          <a:custGeom>
            <a:avLst/>
            <a:gdLst>
              <a:gd name="T0" fmla="*/ 967740000 w 384"/>
              <a:gd name="T1" fmla="*/ 120967500 h 440"/>
              <a:gd name="T2" fmla="*/ 362902500 w 384"/>
              <a:gd name="T3" fmla="*/ 1088707500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03" name="Line 24"/>
          <p:cNvSpPr>
            <a:spLocks noChangeShapeType="1"/>
          </p:cNvSpPr>
          <p:nvPr/>
        </p:nvSpPr>
        <p:spPr bwMode="auto">
          <a:xfrm flipV="1">
            <a:off x="1219200" y="4191000"/>
            <a:ext cx="304800" cy="15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04" name="Line 26"/>
          <p:cNvSpPr>
            <a:spLocks noChangeShapeType="1"/>
          </p:cNvSpPr>
          <p:nvPr/>
        </p:nvSpPr>
        <p:spPr bwMode="auto">
          <a:xfrm flipV="1">
            <a:off x="8305800" y="4800600"/>
            <a:ext cx="0" cy="4572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05" name="Oval 27"/>
          <p:cNvSpPr>
            <a:spLocks noChangeAspect="1" noChangeArrowheads="1"/>
          </p:cNvSpPr>
          <p:nvPr/>
        </p:nvSpPr>
        <p:spPr bwMode="auto">
          <a:xfrm>
            <a:off x="4038600" y="5562600"/>
            <a:ext cx="500063" cy="3746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6" name="Line 28"/>
          <p:cNvSpPr>
            <a:spLocks noChangeShapeType="1"/>
          </p:cNvSpPr>
          <p:nvPr/>
        </p:nvSpPr>
        <p:spPr bwMode="auto">
          <a:xfrm>
            <a:off x="4572000" y="5791200"/>
            <a:ext cx="12192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7" name="Line 29"/>
          <p:cNvSpPr>
            <a:spLocks noChangeShapeType="1"/>
          </p:cNvSpPr>
          <p:nvPr/>
        </p:nvSpPr>
        <p:spPr bwMode="auto">
          <a:xfrm flipV="1">
            <a:off x="5791200" y="6324600"/>
            <a:ext cx="1600200" cy="15240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08" name="Rectangle 30"/>
          <p:cNvSpPr>
            <a:spLocks noChangeAspect="1" noChangeArrowheads="1"/>
          </p:cNvSpPr>
          <p:nvPr/>
        </p:nvSpPr>
        <p:spPr bwMode="auto">
          <a:xfrm>
            <a:off x="3962400" y="3962400"/>
            <a:ext cx="498475" cy="3746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5" rIns="91429" bIns="45715" anchor="ctr"/>
          <a:lstStyle/>
          <a:p>
            <a:pPr algn="ctr" eaLnBrk="1" hangingPunct="1"/>
            <a:endParaRPr lang="en-US" sz="1800" b="0">
              <a:latin typeface="Arial" charset="0"/>
            </a:endParaRPr>
          </a:p>
        </p:txBody>
      </p:sp>
      <p:sp>
        <p:nvSpPr>
          <p:cNvPr id="110609" name="Freeform 31"/>
          <p:cNvSpPr>
            <a:spLocks/>
          </p:cNvSpPr>
          <p:nvPr/>
        </p:nvSpPr>
        <p:spPr bwMode="auto">
          <a:xfrm>
            <a:off x="3352800" y="4038600"/>
            <a:ext cx="609600" cy="381000"/>
          </a:xfrm>
          <a:custGeom>
            <a:avLst/>
            <a:gdLst>
              <a:gd name="T0" fmla="*/ 967740000 w 384"/>
              <a:gd name="T1" fmla="*/ 35990645 h 440"/>
              <a:gd name="T2" fmla="*/ 362902500 w 384"/>
              <a:gd name="T3" fmla="*/ 323913211 h 440"/>
              <a:gd name="T4" fmla="*/ 0 w 384"/>
              <a:gd name="T5" fmla="*/ 0 h 440"/>
              <a:gd name="T6" fmla="*/ 0 60000 65536"/>
              <a:gd name="T7" fmla="*/ 0 60000 65536"/>
              <a:gd name="T8" fmla="*/ 0 60000 65536"/>
            </a:gdLst>
            <a:ahLst/>
            <a:cxnLst>
              <a:cxn ang="T6">
                <a:pos x="T0" y="T1"/>
              </a:cxn>
              <a:cxn ang="T7">
                <a:pos x="T2" y="T3"/>
              </a:cxn>
              <a:cxn ang="T8">
                <a:pos x="T4" y="T5"/>
              </a:cxn>
            </a:cxnLst>
            <a:rect l="0" t="0" r="r" b="b"/>
            <a:pathLst>
              <a:path w="384" h="440">
                <a:moveTo>
                  <a:pt x="384" y="48"/>
                </a:moveTo>
                <a:cubicBezTo>
                  <a:pt x="296" y="244"/>
                  <a:pt x="208" y="440"/>
                  <a:pt x="144" y="432"/>
                </a:cubicBezTo>
                <a:cubicBezTo>
                  <a:pt x="80" y="424"/>
                  <a:pt x="40" y="212"/>
                  <a:pt x="0" y="0"/>
                </a:cubicBezTo>
              </a:path>
            </a:pathLst>
          </a:cu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0" name="Line 32"/>
          <p:cNvSpPr>
            <a:spLocks noChangeShapeType="1"/>
          </p:cNvSpPr>
          <p:nvPr/>
        </p:nvSpPr>
        <p:spPr bwMode="auto">
          <a:xfrm flipV="1">
            <a:off x="3200400" y="40386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1" name="Line 33"/>
          <p:cNvSpPr>
            <a:spLocks noChangeShapeType="1"/>
          </p:cNvSpPr>
          <p:nvPr/>
        </p:nvSpPr>
        <p:spPr bwMode="auto">
          <a:xfrm>
            <a:off x="2971800" y="4343400"/>
            <a:ext cx="12192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12" name="Line 34"/>
          <p:cNvSpPr>
            <a:spLocks noChangeShapeType="1"/>
          </p:cNvSpPr>
          <p:nvPr/>
        </p:nvSpPr>
        <p:spPr bwMode="auto">
          <a:xfrm flipV="1">
            <a:off x="4191000" y="5029200"/>
            <a:ext cx="4114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13" name="Line 35"/>
          <p:cNvSpPr>
            <a:spLocks noChangeShapeType="1"/>
          </p:cNvSpPr>
          <p:nvPr/>
        </p:nvSpPr>
        <p:spPr bwMode="auto">
          <a:xfrm>
            <a:off x="3429000" y="5181600"/>
            <a:ext cx="2743200" cy="914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14" name="Line 36"/>
          <p:cNvSpPr>
            <a:spLocks noChangeShapeType="1"/>
          </p:cNvSpPr>
          <p:nvPr/>
        </p:nvSpPr>
        <p:spPr bwMode="auto">
          <a:xfrm>
            <a:off x="3048000" y="4724400"/>
            <a:ext cx="381000" cy="457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615" name="Line 37"/>
          <p:cNvSpPr>
            <a:spLocks noChangeShapeType="1"/>
          </p:cNvSpPr>
          <p:nvPr/>
        </p:nvSpPr>
        <p:spPr bwMode="auto">
          <a:xfrm flipV="1">
            <a:off x="2895600" y="4648200"/>
            <a:ext cx="38100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6" name="Line 38"/>
          <p:cNvSpPr>
            <a:spLocks noChangeShapeType="1"/>
          </p:cNvSpPr>
          <p:nvPr/>
        </p:nvSpPr>
        <p:spPr bwMode="auto">
          <a:xfrm flipV="1">
            <a:off x="5334000" y="3810000"/>
            <a:ext cx="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7" name="Line 39"/>
          <p:cNvSpPr>
            <a:spLocks noChangeShapeType="1"/>
          </p:cNvSpPr>
          <p:nvPr/>
        </p:nvSpPr>
        <p:spPr bwMode="auto">
          <a:xfrm>
            <a:off x="51816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8" name="Line 40"/>
          <p:cNvSpPr>
            <a:spLocks noChangeShapeType="1"/>
          </p:cNvSpPr>
          <p:nvPr/>
        </p:nvSpPr>
        <p:spPr bwMode="auto">
          <a:xfrm flipV="1">
            <a:off x="6477000" y="3810000"/>
            <a:ext cx="0" cy="15240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19" name="Line 41"/>
          <p:cNvSpPr>
            <a:spLocks noChangeShapeType="1"/>
          </p:cNvSpPr>
          <p:nvPr/>
        </p:nvSpPr>
        <p:spPr bwMode="auto">
          <a:xfrm>
            <a:off x="6324600" y="3810000"/>
            <a:ext cx="304800" cy="0"/>
          </a:xfrm>
          <a:prstGeom prst="line">
            <a:avLst/>
          </a:prstGeom>
          <a:noFill/>
          <a:ln w="317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0620" name="Rectangle 42"/>
          <p:cNvSpPr>
            <a:spLocks noChangeArrowheads="1"/>
          </p:cNvSpPr>
          <p:nvPr/>
        </p:nvSpPr>
        <p:spPr bwMode="auto">
          <a:xfrm>
            <a:off x="1066800" y="3124200"/>
            <a:ext cx="6096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lang="en-US" sz="3200">
                <a:latin typeface="Arial" charset="0"/>
              </a:rPr>
              <a:t> E               T                T          E                           </a:t>
            </a:r>
          </a:p>
        </p:txBody>
      </p:sp>
      <p:sp>
        <p:nvSpPr>
          <p:cNvPr id="343083" name="Text Box 43"/>
          <p:cNvSpPr txBox="1">
            <a:spLocks noChangeArrowheads="1"/>
          </p:cNvSpPr>
          <p:nvPr/>
        </p:nvSpPr>
        <p:spPr bwMode="auto">
          <a:xfrm>
            <a:off x="457200" y="5562600"/>
            <a:ext cx="2819400" cy="941388"/>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1800" b="0">
                <a:latin typeface="Times New Roman" charset="0"/>
              </a:rPr>
              <a:t>QB must stay inside the pocket and inside the block of the pulling guard</a:t>
            </a:r>
            <a:endParaRPr lang="en-US" sz="1600" b="0">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xmlns="" val="3639066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09600" y="1676400"/>
            <a:ext cx="81534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0">
                <a:latin typeface="Times New Roman" charset="0"/>
                <a:sym typeface="Wingdings" charset="2"/>
              </a:rPr>
              <a:t>In all the routes that we use, we will designate a blitz control receiver.  When the defense goes Cover 0 or no safety in the middle of the field, then we will check to hitch route against loose corners and 4 verticals against press corners..  The screen is also a great weapon against the blitz.  Since we run the gun then we have to develop the mentality of  </a:t>
            </a:r>
            <a:r>
              <a:rPr lang="en-US">
                <a:latin typeface="Times New Roman" charset="0"/>
                <a:sym typeface="Wingdings" charset="2"/>
              </a:rPr>
              <a:t>“Recognize, React, and Destroy”</a:t>
            </a:r>
            <a:r>
              <a:rPr lang="en-US" b="0">
                <a:latin typeface="Times New Roman" charset="0"/>
                <a:sym typeface="Wingdings" charset="2"/>
              </a:rPr>
              <a:t> when it comes to the blitz.  We must force teams into stop blitzing or make them pay dearly on the scoreboard if they continue.</a:t>
            </a:r>
          </a:p>
        </p:txBody>
      </p:sp>
      <p:sp>
        <p:nvSpPr>
          <p:cNvPr id="337923" name="Rectangle 3"/>
          <p:cNvSpPr>
            <a:spLocks noChangeArrowheads="1"/>
          </p:cNvSpPr>
          <p:nvPr/>
        </p:nvSpPr>
        <p:spPr bwMode="auto">
          <a:xfrm>
            <a:off x="533400" y="304800"/>
            <a:ext cx="802163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PASSING GAME AND THE BLITZ</a:t>
            </a:r>
          </a:p>
        </p:txBody>
      </p:sp>
      <p:sp>
        <p:nvSpPr>
          <p:cNvPr id="111620" name="Rectangle 6"/>
          <p:cNvSpPr>
            <a:spLocks noChangeArrowheads="1"/>
          </p:cNvSpPr>
          <p:nvPr/>
        </p:nvSpPr>
        <p:spPr bwMode="auto">
          <a:xfrm>
            <a:off x="1616075" y="4038600"/>
            <a:ext cx="6140450" cy="666750"/>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600">
                <a:latin typeface="Times New Roman" charset="0"/>
                <a:sym typeface="Wingdings" charset="2"/>
              </a:rPr>
              <a:t>Recognize, React, and Destroy</a:t>
            </a:r>
          </a:p>
        </p:txBody>
      </p:sp>
    </p:spTree>
    <p:extLst>
      <p:ext uri="{BB962C8B-B14F-4D97-AF65-F5344CB8AC3E}">
        <p14:creationId xmlns:p14="http://schemas.microsoft.com/office/powerpoint/2010/main" xmlns="" val="751718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1676400" y="309920"/>
            <a:ext cx="578395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smtClean="0">
                <a:solidFill>
                  <a:schemeClr val="tx2">
                    <a:lumMod val="60000"/>
                    <a:lumOff val="40000"/>
                  </a:schemeClr>
                </a:solidFill>
                <a:effectLst>
                  <a:outerShdw blurRad="38100" dist="38100" dir="2700000" algn="tl">
                    <a:srgbClr val="C0C0C0"/>
                  </a:outerShdw>
                </a:effectLst>
                <a:latin typeface="Impact" charset="0"/>
              </a:rPr>
              <a:t>BASE </a:t>
            </a:r>
            <a:r>
              <a:rPr lang="en-US" sz="5400" b="0" dirty="0">
                <a:solidFill>
                  <a:schemeClr val="tx2">
                    <a:lumMod val="60000"/>
                    <a:lumOff val="40000"/>
                  </a:schemeClr>
                </a:solidFill>
                <a:effectLst>
                  <a:outerShdw blurRad="38100" dist="38100" dir="2700000" algn="tl">
                    <a:srgbClr val="C0C0C0"/>
                  </a:outerShdw>
                </a:effectLst>
                <a:latin typeface="Impact" charset="0"/>
              </a:rPr>
              <a:t>RUNNING GAME</a:t>
            </a:r>
          </a:p>
        </p:txBody>
      </p:sp>
      <p:pic>
        <p:nvPicPr>
          <p:cNvPr id="5"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588770"/>
            <a:ext cx="5943600" cy="4656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39142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a:t>
            </a:r>
            <a:r>
              <a:rPr lang="en-US" dirty="0" err="1" smtClean="0"/>
              <a:t>Audibles</a:t>
            </a:r>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We can use the wide outs’ numbers to identify who the pass goes to for example checking to Red 21 means the wide out who wears #21 is running the deep route, while everyone else runs hitches. Also all audibled plays are on 1.</a:t>
            </a:r>
          </a:p>
          <a:p>
            <a:r>
              <a:rPr lang="en-US" dirty="0"/>
              <a:t>Run Audible-  Orange Then Hole number and Back so </a:t>
            </a:r>
            <a:r>
              <a:rPr lang="en-US" i="1" dirty="0"/>
              <a:t>Orange 71 would be 1 back to the 7 hole </a:t>
            </a:r>
            <a:r>
              <a:rPr lang="en-US" dirty="0"/>
              <a:t>or </a:t>
            </a:r>
            <a:r>
              <a:rPr lang="en-US" i="1" dirty="0"/>
              <a:t>Orange 20 would be QB to the 2 hole</a:t>
            </a:r>
            <a:endParaRPr lang="en-US" dirty="0"/>
          </a:p>
          <a:p>
            <a:pPr marL="0" indent="0">
              <a:buNone/>
            </a:pPr>
            <a:endParaRPr lang="en-US" dirty="0"/>
          </a:p>
          <a:p>
            <a:r>
              <a:rPr lang="en-US" dirty="0"/>
              <a:t>The numbers in the cadence will identify the number in the box and the number of safeties. For example 61indicates there are 6 in the box and 1 safety or 52 are five in the box with 2 safeties.</a:t>
            </a:r>
          </a:p>
          <a:p>
            <a:endParaRPr lang="en-US" dirty="0"/>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927752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ChangeArrowheads="1"/>
          </p:cNvSpPr>
          <p:nvPr/>
        </p:nvSpPr>
        <p:spPr bwMode="auto">
          <a:xfrm>
            <a:off x="533400" y="304800"/>
            <a:ext cx="83058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QB HANDOFFS = IMPORTANT</a:t>
            </a:r>
          </a:p>
        </p:txBody>
      </p:sp>
      <p:sp>
        <p:nvSpPr>
          <p:cNvPr id="113667" name="Text Box 4"/>
          <p:cNvSpPr txBox="1">
            <a:spLocks noChangeArrowheads="1"/>
          </p:cNvSpPr>
          <p:nvPr/>
        </p:nvSpPr>
        <p:spPr bwMode="auto">
          <a:xfrm>
            <a:off x="685800" y="1447800"/>
            <a:ext cx="7772400" cy="5006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buClr>
                <a:schemeClr val="tx1"/>
              </a:buClr>
              <a:buFont typeface="Times" charset="0"/>
              <a:buChar char="•"/>
            </a:pPr>
            <a:r>
              <a:rPr lang="en-US" sz="2800" b="0" dirty="0">
                <a:latin typeface="Times New Roman" charset="0"/>
              </a:rPr>
              <a:t>QB will take the football through the 3</a:t>
            </a:r>
            <a:r>
              <a:rPr lang="en-US" sz="2800" b="0" baseline="30000" dirty="0">
                <a:latin typeface="Times New Roman" charset="0"/>
              </a:rPr>
              <a:t>rd</a:t>
            </a:r>
            <a:r>
              <a:rPr lang="en-US" sz="2800" b="0" dirty="0">
                <a:latin typeface="Times New Roman" charset="0"/>
              </a:rPr>
              <a:t> hand, open at 45 to the call side, and reach the ball deep.</a:t>
            </a:r>
          </a:p>
          <a:p>
            <a:pPr eaLnBrk="1" hangingPunct="1">
              <a:spcBef>
                <a:spcPct val="50000"/>
              </a:spcBef>
              <a:buClr>
                <a:schemeClr val="tx1"/>
              </a:buClr>
              <a:buFont typeface="Times" charset="0"/>
              <a:buChar char="•"/>
            </a:pPr>
            <a:r>
              <a:rPr lang="en-US" sz="2800" b="0" dirty="0">
                <a:latin typeface="Times New Roman" charset="0"/>
              </a:rPr>
              <a:t>The QB is responsible for the handoff reaching the navel of the running back.</a:t>
            </a:r>
          </a:p>
          <a:p>
            <a:pPr eaLnBrk="1" hangingPunct="1">
              <a:spcBef>
                <a:spcPct val="50000"/>
              </a:spcBef>
              <a:buClr>
                <a:schemeClr val="tx1"/>
              </a:buClr>
              <a:buFont typeface="Times" charset="0"/>
              <a:buChar char="•"/>
            </a:pPr>
            <a:r>
              <a:rPr lang="en-US" sz="2800" b="0" dirty="0">
                <a:latin typeface="Times New Roman" charset="0"/>
              </a:rPr>
              <a:t>The handoff must be 2 inches below the sternum.</a:t>
            </a:r>
          </a:p>
          <a:p>
            <a:pPr eaLnBrk="1" hangingPunct="1">
              <a:spcBef>
                <a:spcPct val="50000"/>
              </a:spcBef>
              <a:buClr>
                <a:schemeClr val="tx1"/>
              </a:buClr>
              <a:buFont typeface="Times" charset="0"/>
              <a:buChar char="•"/>
            </a:pPr>
            <a:r>
              <a:rPr lang="en-US" sz="2800" b="0" dirty="0">
                <a:latin typeface="Times New Roman" charset="0"/>
              </a:rPr>
              <a:t>We tell the QB to step at 45 and roll it back.</a:t>
            </a:r>
          </a:p>
          <a:p>
            <a:pPr eaLnBrk="1" hangingPunct="1">
              <a:spcBef>
                <a:spcPct val="50000"/>
              </a:spcBef>
              <a:buClr>
                <a:schemeClr val="tx1"/>
              </a:buClr>
              <a:buFont typeface="Times" charset="0"/>
              <a:buChar char="•"/>
            </a:pPr>
            <a:r>
              <a:rPr lang="en-US" sz="2800" b="0" dirty="0">
                <a:latin typeface="Times New Roman" charset="0"/>
              </a:rPr>
              <a:t>The QB will either boot fake after giving the football or he will attack the </a:t>
            </a:r>
            <a:r>
              <a:rPr lang="en-US" sz="2800" b="0" dirty="0" err="1">
                <a:latin typeface="Times New Roman" charset="0"/>
              </a:rPr>
              <a:t>playside</a:t>
            </a:r>
            <a:r>
              <a:rPr lang="en-US" sz="2800" b="0" dirty="0">
                <a:latin typeface="Times New Roman" charset="0"/>
              </a:rPr>
              <a:t> DE.</a:t>
            </a:r>
          </a:p>
          <a:p>
            <a:pPr eaLnBrk="1" hangingPunct="1">
              <a:spcBef>
                <a:spcPct val="50000"/>
              </a:spcBef>
              <a:buClr>
                <a:schemeClr val="tx1"/>
              </a:buClr>
              <a:buFont typeface="Times" charset="0"/>
              <a:buChar char="•"/>
            </a:pPr>
            <a:endParaRPr lang="en-US" sz="2800" b="0" dirty="0">
              <a:latin typeface="Times New Roman" charset="0"/>
            </a:endParaRPr>
          </a:p>
        </p:txBody>
      </p:sp>
    </p:spTree>
    <p:extLst>
      <p:ext uri="{BB962C8B-B14F-4D97-AF65-F5344CB8AC3E}">
        <p14:creationId xmlns:p14="http://schemas.microsoft.com/office/powerpoint/2010/main" xmlns="" val="13081583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Line 3"/>
          <p:cNvSpPr>
            <a:spLocks noChangeShapeType="1"/>
          </p:cNvSpPr>
          <p:nvPr/>
        </p:nvSpPr>
        <p:spPr bwMode="auto">
          <a:xfrm>
            <a:off x="457200" y="990600"/>
            <a:ext cx="8229600" cy="0"/>
          </a:xfrm>
          <a:prstGeom prst="line">
            <a:avLst/>
          </a:prstGeom>
          <a:noFill/>
          <a:ln w="285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4691" name="Text Box 4"/>
          <p:cNvSpPr txBox="1">
            <a:spLocks noChangeArrowheads="1"/>
          </p:cNvSpPr>
          <p:nvPr/>
        </p:nvSpPr>
        <p:spPr bwMode="auto">
          <a:xfrm>
            <a:off x="685800" y="1295400"/>
            <a:ext cx="7848600" cy="4792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buClr>
                <a:schemeClr val="tx1"/>
              </a:buClr>
              <a:buFont typeface="Times" charset="0"/>
              <a:buChar char="•"/>
            </a:pPr>
            <a:r>
              <a:rPr lang="en-US" sz="2800" b="0">
                <a:latin typeface="Times New Roman" charset="0"/>
              </a:rPr>
              <a:t>The Tailback will take a false step to the playside and ensure the QB secures the snap.</a:t>
            </a:r>
          </a:p>
          <a:p>
            <a:pPr eaLnBrk="1" hangingPunct="1">
              <a:spcBef>
                <a:spcPct val="50000"/>
              </a:spcBef>
              <a:buClr>
                <a:schemeClr val="tx1"/>
              </a:buClr>
              <a:buFont typeface="Times" charset="0"/>
              <a:buChar char="•"/>
            </a:pPr>
            <a:r>
              <a:rPr lang="en-US" sz="2800" b="0">
                <a:latin typeface="Times New Roman" charset="0"/>
              </a:rPr>
              <a:t>The tailback will rollover his outside foot and make a deep soft pocket with his top palm out.</a:t>
            </a:r>
          </a:p>
          <a:p>
            <a:pPr eaLnBrk="1" hangingPunct="1">
              <a:spcBef>
                <a:spcPct val="50000"/>
              </a:spcBef>
              <a:buClr>
                <a:schemeClr val="tx1"/>
              </a:buClr>
              <a:buFont typeface="Times" charset="0"/>
              <a:buChar char="•"/>
            </a:pPr>
            <a:r>
              <a:rPr lang="en-US" sz="2800" b="0">
                <a:latin typeface="Times New Roman" charset="0"/>
              </a:rPr>
              <a:t>The tailback’s eyes are reading the flow of the  first frontside combo block on the DT or NG.</a:t>
            </a:r>
          </a:p>
          <a:p>
            <a:pPr eaLnBrk="1" hangingPunct="1">
              <a:spcBef>
                <a:spcPct val="50000"/>
              </a:spcBef>
              <a:buClr>
                <a:schemeClr val="tx1"/>
              </a:buClr>
              <a:buFont typeface="Times" charset="0"/>
              <a:buChar char="•"/>
            </a:pPr>
            <a:r>
              <a:rPr lang="en-US" sz="2800" b="0">
                <a:latin typeface="Times New Roman" charset="0"/>
              </a:rPr>
              <a:t>TB must read the gaps from A to B, but with patience.</a:t>
            </a:r>
          </a:p>
          <a:p>
            <a:pPr eaLnBrk="1" hangingPunct="1">
              <a:spcBef>
                <a:spcPct val="50000"/>
              </a:spcBef>
              <a:buClr>
                <a:schemeClr val="tx1"/>
              </a:buClr>
              <a:buFont typeface="Times" charset="0"/>
              <a:buChar char="•"/>
            </a:pPr>
            <a:r>
              <a:rPr lang="en-US" sz="2800" b="0">
                <a:latin typeface="Times New Roman" charset="0"/>
              </a:rPr>
              <a:t>The tailback must burst to first daylight.</a:t>
            </a:r>
          </a:p>
        </p:txBody>
      </p:sp>
      <p:sp>
        <p:nvSpPr>
          <p:cNvPr id="867333" name="Rectangle 5"/>
          <p:cNvSpPr>
            <a:spLocks noChangeArrowheads="1"/>
          </p:cNvSpPr>
          <p:nvPr/>
        </p:nvSpPr>
        <p:spPr bwMode="auto">
          <a:xfrm>
            <a:off x="2362200" y="304800"/>
            <a:ext cx="4117602"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RB FOOTWORK</a:t>
            </a:r>
          </a:p>
        </p:txBody>
      </p:sp>
    </p:spTree>
    <p:extLst>
      <p:ext uri="{BB962C8B-B14F-4D97-AF65-F5344CB8AC3E}">
        <p14:creationId xmlns:p14="http://schemas.microsoft.com/office/powerpoint/2010/main" xmlns="" val="38525999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457200" y="4876800"/>
            <a:ext cx="8305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lang="en-US" b="0" dirty="0"/>
              <a:t>Tailback takes a hard downhill step with his </a:t>
            </a:r>
            <a:r>
              <a:rPr lang="en-US" b="0" dirty="0" err="1"/>
              <a:t>playside</a:t>
            </a:r>
            <a:r>
              <a:rPr lang="en-US" b="0" dirty="0"/>
              <a:t> foot.</a:t>
            </a:r>
          </a:p>
          <a:p>
            <a:pPr marL="342900" indent="-342900" eaLnBrk="1" hangingPunct="1">
              <a:lnSpc>
                <a:spcPct val="90000"/>
              </a:lnSpc>
              <a:spcBef>
                <a:spcPct val="20000"/>
              </a:spcBef>
              <a:buFontTx/>
              <a:buChar char="•"/>
            </a:pPr>
            <a:r>
              <a:rPr lang="en-US" b="0" dirty="0" smtClean="0"/>
              <a:t>Then </a:t>
            </a:r>
            <a:r>
              <a:rPr lang="en-US" b="0" dirty="0"/>
              <a:t>works downhill to the Void</a:t>
            </a:r>
          </a:p>
          <a:p>
            <a:pPr marL="342900" indent="-342900" eaLnBrk="1" hangingPunct="1">
              <a:lnSpc>
                <a:spcPct val="90000"/>
              </a:lnSpc>
              <a:spcBef>
                <a:spcPct val="20000"/>
              </a:spcBef>
              <a:buFontTx/>
              <a:buChar char="•"/>
            </a:pPr>
            <a:r>
              <a:rPr lang="en-US" b="0" dirty="0"/>
              <a:t>TB must be prepared to win a 1 on 1 battle with the LB (if the H back is not in the game and we are in EYE.</a:t>
            </a:r>
          </a:p>
        </p:txBody>
      </p:sp>
      <p:sp>
        <p:nvSpPr>
          <p:cNvPr id="115715" name="Rectangle 5"/>
          <p:cNvSpPr>
            <a:spLocks noChangeArrowheads="1"/>
          </p:cNvSpPr>
          <p:nvPr/>
        </p:nvSpPr>
        <p:spPr bwMode="auto">
          <a:xfrm>
            <a:off x="3729038" y="2198688"/>
            <a:ext cx="552450" cy="544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16" name="Oval 6"/>
          <p:cNvSpPr>
            <a:spLocks noChangeArrowheads="1"/>
          </p:cNvSpPr>
          <p:nvPr/>
        </p:nvSpPr>
        <p:spPr bwMode="auto">
          <a:xfrm>
            <a:off x="5019675" y="2259013"/>
            <a:ext cx="490538" cy="484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17" name="Text Box 7"/>
          <p:cNvSpPr txBox="1">
            <a:spLocks noChangeArrowheads="1"/>
          </p:cNvSpPr>
          <p:nvPr/>
        </p:nvSpPr>
        <p:spPr bwMode="auto">
          <a:xfrm>
            <a:off x="2362200" y="1676400"/>
            <a:ext cx="3683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E</a:t>
            </a:r>
          </a:p>
        </p:txBody>
      </p:sp>
      <p:sp>
        <p:nvSpPr>
          <p:cNvPr id="115718" name="Text Box 8"/>
          <p:cNvSpPr txBox="1">
            <a:spLocks noChangeArrowheads="1"/>
          </p:cNvSpPr>
          <p:nvPr/>
        </p:nvSpPr>
        <p:spPr bwMode="auto">
          <a:xfrm>
            <a:off x="2895600" y="1143000"/>
            <a:ext cx="4921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W</a:t>
            </a:r>
          </a:p>
        </p:txBody>
      </p:sp>
      <p:sp>
        <p:nvSpPr>
          <p:cNvPr id="115719" name="Text Box 9"/>
          <p:cNvSpPr txBox="1">
            <a:spLocks noChangeArrowheads="1"/>
          </p:cNvSpPr>
          <p:nvPr/>
        </p:nvSpPr>
        <p:spPr bwMode="auto">
          <a:xfrm>
            <a:off x="3962400" y="1174750"/>
            <a:ext cx="4302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M</a:t>
            </a:r>
          </a:p>
        </p:txBody>
      </p:sp>
      <p:sp>
        <p:nvSpPr>
          <p:cNvPr id="115720" name="Text Box 10"/>
          <p:cNvSpPr txBox="1">
            <a:spLocks noChangeArrowheads="1"/>
          </p:cNvSpPr>
          <p:nvPr/>
        </p:nvSpPr>
        <p:spPr bwMode="auto">
          <a:xfrm>
            <a:off x="5638800" y="1676400"/>
            <a:ext cx="3683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E</a:t>
            </a:r>
          </a:p>
        </p:txBody>
      </p:sp>
      <p:sp>
        <p:nvSpPr>
          <p:cNvPr id="115721" name="Text Box 11"/>
          <p:cNvSpPr txBox="1">
            <a:spLocks noChangeArrowheads="1"/>
          </p:cNvSpPr>
          <p:nvPr/>
        </p:nvSpPr>
        <p:spPr bwMode="auto">
          <a:xfrm>
            <a:off x="4648200" y="1676400"/>
            <a:ext cx="3079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T</a:t>
            </a:r>
          </a:p>
        </p:txBody>
      </p:sp>
      <p:sp>
        <p:nvSpPr>
          <p:cNvPr id="115722" name="Text Box 12"/>
          <p:cNvSpPr txBox="1">
            <a:spLocks noChangeArrowheads="1"/>
          </p:cNvSpPr>
          <p:nvPr/>
        </p:nvSpPr>
        <p:spPr bwMode="auto">
          <a:xfrm>
            <a:off x="3352800" y="1676400"/>
            <a:ext cx="3667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T</a:t>
            </a:r>
          </a:p>
        </p:txBody>
      </p:sp>
      <p:sp>
        <p:nvSpPr>
          <p:cNvPr id="115723" name="Oval 13"/>
          <p:cNvSpPr>
            <a:spLocks noChangeArrowheads="1"/>
          </p:cNvSpPr>
          <p:nvPr/>
        </p:nvSpPr>
        <p:spPr bwMode="auto">
          <a:xfrm>
            <a:off x="2500313" y="2259013"/>
            <a:ext cx="490537" cy="484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4" name="Oval 14"/>
          <p:cNvSpPr>
            <a:spLocks noChangeArrowheads="1"/>
          </p:cNvSpPr>
          <p:nvPr/>
        </p:nvSpPr>
        <p:spPr bwMode="auto">
          <a:xfrm>
            <a:off x="4405313" y="2259013"/>
            <a:ext cx="490537" cy="484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5" name="Oval 15"/>
          <p:cNvSpPr>
            <a:spLocks noChangeArrowheads="1"/>
          </p:cNvSpPr>
          <p:nvPr/>
        </p:nvSpPr>
        <p:spPr bwMode="auto">
          <a:xfrm>
            <a:off x="3114675" y="2259013"/>
            <a:ext cx="490538" cy="4841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5726" name="Line 16"/>
          <p:cNvSpPr>
            <a:spLocks noChangeShapeType="1"/>
          </p:cNvSpPr>
          <p:nvPr/>
        </p:nvSpPr>
        <p:spPr bwMode="auto">
          <a:xfrm flipV="1">
            <a:off x="4114800" y="1981200"/>
            <a:ext cx="152400" cy="19685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27" name="Line 17"/>
          <p:cNvSpPr>
            <a:spLocks noChangeShapeType="1"/>
          </p:cNvSpPr>
          <p:nvPr/>
        </p:nvSpPr>
        <p:spPr bwMode="auto">
          <a:xfrm flipH="1" flipV="1">
            <a:off x="4208463" y="1598613"/>
            <a:ext cx="58737" cy="382587"/>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28" name="Line 18"/>
          <p:cNvSpPr>
            <a:spLocks noChangeShapeType="1"/>
          </p:cNvSpPr>
          <p:nvPr/>
        </p:nvSpPr>
        <p:spPr bwMode="auto">
          <a:xfrm>
            <a:off x="4084638" y="1598613"/>
            <a:ext cx="246062"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29" name="Line 19"/>
          <p:cNvSpPr>
            <a:spLocks noChangeShapeType="1"/>
          </p:cNvSpPr>
          <p:nvPr/>
        </p:nvSpPr>
        <p:spPr bwMode="auto">
          <a:xfrm flipV="1">
            <a:off x="4572000" y="2057400"/>
            <a:ext cx="76200" cy="2286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0" name="Line 20"/>
          <p:cNvSpPr>
            <a:spLocks noChangeShapeType="1"/>
          </p:cNvSpPr>
          <p:nvPr/>
        </p:nvSpPr>
        <p:spPr bwMode="auto">
          <a:xfrm flipV="1">
            <a:off x="4876800" y="1905000"/>
            <a:ext cx="0" cy="2286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1" name="Line 21"/>
          <p:cNvSpPr>
            <a:spLocks noChangeShapeType="1"/>
          </p:cNvSpPr>
          <p:nvPr/>
        </p:nvSpPr>
        <p:spPr bwMode="auto">
          <a:xfrm>
            <a:off x="4648200" y="2057400"/>
            <a:ext cx="246063"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2" name="Line 22"/>
          <p:cNvSpPr>
            <a:spLocks noChangeShapeType="1"/>
          </p:cNvSpPr>
          <p:nvPr/>
        </p:nvSpPr>
        <p:spPr bwMode="auto">
          <a:xfrm flipV="1">
            <a:off x="5449888" y="2259013"/>
            <a:ext cx="122237" cy="182562"/>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3" name="Line 23"/>
          <p:cNvSpPr>
            <a:spLocks noChangeShapeType="1"/>
          </p:cNvSpPr>
          <p:nvPr/>
        </p:nvSpPr>
        <p:spPr bwMode="auto">
          <a:xfrm flipH="1" flipV="1">
            <a:off x="5541963" y="2057400"/>
            <a:ext cx="20637" cy="2286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4" name="Line 24"/>
          <p:cNvSpPr>
            <a:spLocks noChangeShapeType="1"/>
          </p:cNvSpPr>
          <p:nvPr/>
        </p:nvSpPr>
        <p:spPr bwMode="auto">
          <a:xfrm>
            <a:off x="5480050" y="2057400"/>
            <a:ext cx="12382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5" name="Line 25"/>
          <p:cNvSpPr>
            <a:spLocks noChangeShapeType="1"/>
          </p:cNvSpPr>
          <p:nvPr/>
        </p:nvSpPr>
        <p:spPr bwMode="auto">
          <a:xfrm flipV="1">
            <a:off x="3544888" y="2286000"/>
            <a:ext cx="265112" cy="15557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6" name="Line 26"/>
          <p:cNvSpPr>
            <a:spLocks noChangeShapeType="1"/>
          </p:cNvSpPr>
          <p:nvPr/>
        </p:nvSpPr>
        <p:spPr bwMode="auto">
          <a:xfrm flipH="1" flipV="1">
            <a:off x="3733800" y="2057400"/>
            <a:ext cx="76200" cy="2286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7" name="Line 27"/>
          <p:cNvSpPr>
            <a:spLocks noChangeShapeType="1"/>
          </p:cNvSpPr>
          <p:nvPr/>
        </p:nvSpPr>
        <p:spPr bwMode="auto">
          <a:xfrm>
            <a:off x="3514725" y="2057400"/>
            <a:ext cx="371475"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8" name="Line 28"/>
          <p:cNvSpPr>
            <a:spLocks noChangeShapeType="1"/>
          </p:cNvSpPr>
          <p:nvPr/>
        </p:nvSpPr>
        <p:spPr bwMode="auto">
          <a:xfrm flipV="1">
            <a:off x="2930525" y="2259013"/>
            <a:ext cx="184150" cy="182562"/>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39" name="Line 29"/>
          <p:cNvSpPr>
            <a:spLocks noChangeShapeType="1"/>
          </p:cNvSpPr>
          <p:nvPr/>
        </p:nvSpPr>
        <p:spPr bwMode="auto">
          <a:xfrm flipV="1">
            <a:off x="3124200" y="1598613"/>
            <a:ext cx="100013" cy="687387"/>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0" name="Line 30"/>
          <p:cNvSpPr>
            <a:spLocks noChangeShapeType="1"/>
          </p:cNvSpPr>
          <p:nvPr/>
        </p:nvSpPr>
        <p:spPr bwMode="auto">
          <a:xfrm>
            <a:off x="3101975" y="1598613"/>
            <a:ext cx="246063"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1" name="Oval 31"/>
          <p:cNvSpPr>
            <a:spLocks noChangeArrowheads="1"/>
          </p:cNvSpPr>
          <p:nvPr/>
        </p:nvSpPr>
        <p:spPr bwMode="auto">
          <a:xfrm>
            <a:off x="3810000" y="4038600"/>
            <a:ext cx="490538" cy="4841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F</a:t>
            </a:r>
            <a:endParaRPr lang="en-US" sz="1800" b="0" dirty="0">
              <a:latin typeface="Arial" charset="0"/>
            </a:endParaRPr>
          </a:p>
        </p:txBody>
      </p:sp>
      <p:sp>
        <p:nvSpPr>
          <p:cNvPr id="115742" name="Line 32"/>
          <p:cNvSpPr>
            <a:spLocks noChangeShapeType="1"/>
          </p:cNvSpPr>
          <p:nvPr/>
        </p:nvSpPr>
        <p:spPr bwMode="auto">
          <a:xfrm flipV="1">
            <a:off x="4267200" y="3429000"/>
            <a:ext cx="304800" cy="914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3" name="Line 33"/>
          <p:cNvSpPr>
            <a:spLocks noChangeShapeType="1"/>
          </p:cNvSpPr>
          <p:nvPr/>
        </p:nvSpPr>
        <p:spPr bwMode="auto">
          <a:xfrm flipH="1" flipV="1">
            <a:off x="4419600" y="1524000"/>
            <a:ext cx="152400" cy="1905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4" name="Oval 34"/>
          <p:cNvSpPr>
            <a:spLocks noChangeArrowheads="1"/>
          </p:cNvSpPr>
          <p:nvPr/>
        </p:nvSpPr>
        <p:spPr bwMode="auto">
          <a:xfrm>
            <a:off x="3810000" y="3276600"/>
            <a:ext cx="490538" cy="4841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a:latin typeface="Arial" charset="0"/>
              </a:rPr>
              <a:t>Q</a:t>
            </a:r>
          </a:p>
        </p:txBody>
      </p:sp>
      <p:sp>
        <p:nvSpPr>
          <p:cNvPr id="115745" name="Line 35"/>
          <p:cNvSpPr>
            <a:spLocks noChangeShapeType="1"/>
          </p:cNvSpPr>
          <p:nvPr/>
        </p:nvSpPr>
        <p:spPr bwMode="auto">
          <a:xfrm flipV="1">
            <a:off x="4267200" y="3200400"/>
            <a:ext cx="13716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6" name="Text Box 37"/>
          <p:cNvSpPr txBox="1">
            <a:spLocks noChangeArrowheads="1"/>
          </p:cNvSpPr>
          <p:nvPr/>
        </p:nvSpPr>
        <p:spPr bwMode="auto">
          <a:xfrm>
            <a:off x="5715000" y="3124200"/>
            <a:ext cx="2971800" cy="650875"/>
          </a:xfrm>
          <a:prstGeom prst="rect">
            <a:avLst/>
          </a:prstGeom>
          <a:noFill/>
          <a:ln w="9525">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800" b="0">
                <a:latin typeface="Arial" charset="0"/>
              </a:rPr>
              <a:t>We can have the QB fake frontside or backside.</a:t>
            </a:r>
          </a:p>
        </p:txBody>
      </p:sp>
      <p:sp>
        <p:nvSpPr>
          <p:cNvPr id="868390" name="Rectangle 38"/>
          <p:cNvSpPr>
            <a:spLocks noChangeArrowheads="1"/>
          </p:cNvSpPr>
          <p:nvPr/>
        </p:nvSpPr>
        <p:spPr bwMode="auto">
          <a:xfrm>
            <a:off x="1676400" y="304800"/>
            <a:ext cx="552132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0">
                <a:solidFill>
                  <a:srgbClr val="0411D7"/>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RUNNING DOWNHILL</a:t>
            </a:r>
          </a:p>
        </p:txBody>
      </p:sp>
      <p:sp>
        <p:nvSpPr>
          <p:cNvPr id="115748" name="Line 39"/>
          <p:cNvSpPr>
            <a:spLocks noChangeShapeType="1"/>
          </p:cNvSpPr>
          <p:nvPr/>
        </p:nvSpPr>
        <p:spPr bwMode="auto">
          <a:xfrm flipH="1">
            <a:off x="3124200" y="3581400"/>
            <a:ext cx="1143000" cy="990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5749" name="Oval 40"/>
          <p:cNvSpPr>
            <a:spLocks noChangeArrowheads="1"/>
          </p:cNvSpPr>
          <p:nvPr/>
        </p:nvSpPr>
        <p:spPr bwMode="auto">
          <a:xfrm>
            <a:off x="5562600" y="2209800"/>
            <a:ext cx="490538" cy="4841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1408358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1524000"/>
            <a:ext cx="8382000" cy="51054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chemeClr val="tx1"/>
              </a:buClr>
              <a:buFontTx/>
              <a:buChar char="•"/>
            </a:pPr>
            <a:r>
              <a:rPr lang="en-US" b="0" dirty="0">
                <a:solidFill>
                  <a:srgbClr val="FF1A05"/>
                </a:solidFill>
                <a:latin typeface="Times New Roman" charset="0"/>
              </a:rPr>
              <a:t>Keep</a:t>
            </a:r>
            <a:r>
              <a:rPr lang="en-US" b="0" dirty="0">
                <a:latin typeface="Times New Roman" charset="0"/>
              </a:rPr>
              <a:t> -- If we “tag” a play with Keep, the QB will execute the running play, but keep the ball.</a:t>
            </a:r>
          </a:p>
          <a:p>
            <a:pPr marL="342900" indent="-342900" eaLnBrk="1" hangingPunct="1">
              <a:spcBef>
                <a:spcPct val="20000"/>
              </a:spcBef>
              <a:buClr>
                <a:schemeClr val="tx1"/>
              </a:buClr>
              <a:buFontTx/>
              <a:buChar char="•"/>
            </a:pPr>
            <a:r>
              <a:rPr lang="en-US" b="0" dirty="0">
                <a:solidFill>
                  <a:srgbClr val="FF1A05"/>
                </a:solidFill>
                <a:latin typeface="Times New Roman" charset="0"/>
              </a:rPr>
              <a:t>Give</a:t>
            </a:r>
            <a:r>
              <a:rPr lang="en-US" b="0" dirty="0">
                <a:latin typeface="Times New Roman" charset="0"/>
              </a:rPr>
              <a:t> -- If we “tag” a play with Give, the QB will give the ball to the first back and then run the fake with the second back.  (Normally given to H and fake with </a:t>
            </a:r>
            <a:r>
              <a:rPr lang="en-US" b="0" dirty="0" smtClean="0">
                <a:latin typeface="Times New Roman" charset="0"/>
              </a:rPr>
              <a:t>F).</a:t>
            </a:r>
            <a:endParaRPr lang="en-US" b="0" dirty="0">
              <a:latin typeface="Times New Roman" charset="0"/>
            </a:endParaRPr>
          </a:p>
          <a:p>
            <a:pPr marL="342900" indent="-342900" eaLnBrk="1" hangingPunct="1">
              <a:spcBef>
                <a:spcPct val="20000"/>
              </a:spcBef>
              <a:buClr>
                <a:schemeClr val="tx1"/>
              </a:buClr>
              <a:buFontTx/>
              <a:buChar char="•"/>
            </a:pPr>
            <a:r>
              <a:rPr lang="en-US" b="0" dirty="0">
                <a:solidFill>
                  <a:srgbClr val="FF1A05"/>
                </a:solidFill>
                <a:latin typeface="Times New Roman" charset="0"/>
              </a:rPr>
              <a:t>Pull</a:t>
            </a:r>
            <a:r>
              <a:rPr lang="en-US" b="0" dirty="0">
                <a:latin typeface="Times New Roman" charset="0"/>
              </a:rPr>
              <a:t> -- If we “tag” a play with Pull, the QB will execute the running play, but keep the ball. (Normally faked to H and given to </a:t>
            </a:r>
            <a:r>
              <a:rPr lang="en-US" b="0" dirty="0" smtClean="0">
                <a:latin typeface="Times New Roman" charset="0"/>
              </a:rPr>
              <a:t>F </a:t>
            </a:r>
            <a:r>
              <a:rPr lang="en-US" b="0" dirty="0">
                <a:latin typeface="Times New Roman" charset="0"/>
              </a:rPr>
              <a:t>or option).</a:t>
            </a:r>
          </a:p>
          <a:p>
            <a:pPr marL="342900" indent="-342900">
              <a:spcBef>
                <a:spcPct val="20000"/>
              </a:spcBef>
              <a:buClr>
                <a:schemeClr val="tx1"/>
              </a:buClr>
              <a:buFontTx/>
              <a:buChar char="•"/>
            </a:pPr>
            <a:r>
              <a:rPr lang="en-US" b="0" dirty="0">
                <a:latin typeface="Times New Roman" charset="0"/>
              </a:rPr>
              <a:t>When we are in 2 back sets, </a:t>
            </a:r>
            <a:r>
              <a:rPr lang="en-US" b="0" dirty="0" smtClean="0">
                <a:solidFill>
                  <a:srgbClr val="FF1A05"/>
                </a:solidFill>
                <a:latin typeface="Times New Roman" charset="0"/>
              </a:rPr>
              <a:t>King</a:t>
            </a:r>
            <a:r>
              <a:rPr lang="en-US" b="0" dirty="0" smtClean="0">
                <a:latin typeface="Times New Roman" charset="0"/>
              </a:rPr>
              <a:t> tells </a:t>
            </a:r>
            <a:r>
              <a:rPr lang="en-US" b="0" dirty="0">
                <a:latin typeface="Times New Roman" charset="0"/>
              </a:rPr>
              <a:t>H to go to away from the Y </a:t>
            </a:r>
            <a:r>
              <a:rPr lang="en-US" b="0" dirty="0" smtClean="0">
                <a:latin typeface="Times New Roman" charset="0"/>
              </a:rPr>
              <a:t>and </a:t>
            </a:r>
            <a:r>
              <a:rPr lang="en-US" b="0" dirty="0" smtClean="0">
                <a:solidFill>
                  <a:srgbClr val="FF1A05"/>
                </a:solidFill>
                <a:latin typeface="Times New Roman" charset="0"/>
              </a:rPr>
              <a:t>Queen </a:t>
            </a:r>
            <a:r>
              <a:rPr lang="en-US" b="0" dirty="0" smtClean="0">
                <a:latin typeface="Times New Roman" charset="0"/>
              </a:rPr>
              <a:t>tells </a:t>
            </a:r>
            <a:r>
              <a:rPr lang="en-US" b="0" dirty="0">
                <a:latin typeface="Times New Roman" charset="0"/>
              </a:rPr>
              <a:t>him to line up on the same side.</a:t>
            </a:r>
          </a:p>
          <a:p>
            <a:pPr marL="342900" indent="-342900" eaLnBrk="1" hangingPunct="1">
              <a:spcBef>
                <a:spcPct val="20000"/>
              </a:spcBef>
              <a:buClr>
                <a:schemeClr val="tx1"/>
              </a:buClr>
              <a:buFontTx/>
              <a:buChar char="•"/>
            </a:pPr>
            <a:r>
              <a:rPr lang="en-US" b="0" dirty="0">
                <a:latin typeface="Times New Roman" charset="0"/>
              </a:rPr>
              <a:t>When we are in 1 back sets, </a:t>
            </a:r>
            <a:r>
              <a:rPr lang="en-US" b="0" dirty="0" smtClean="0">
                <a:solidFill>
                  <a:srgbClr val="FF0000"/>
                </a:solidFill>
                <a:latin typeface="Times New Roman" charset="0"/>
              </a:rPr>
              <a:t>I</a:t>
            </a:r>
            <a:r>
              <a:rPr lang="en-US" b="0" dirty="0" smtClean="0">
                <a:latin typeface="Times New Roman" charset="0"/>
              </a:rPr>
              <a:t> </a:t>
            </a:r>
            <a:r>
              <a:rPr lang="en-US" b="0" dirty="0">
                <a:latin typeface="Times New Roman" charset="0"/>
              </a:rPr>
              <a:t>tells the </a:t>
            </a:r>
            <a:r>
              <a:rPr lang="en-US" b="0" dirty="0" smtClean="0">
                <a:latin typeface="Times New Roman" charset="0"/>
              </a:rPr>
              <a:t>F </a:t>
            </a:r>
            <a:r>
              <a:rPr lang="en-US" b="0" dirty="0">
                <a:latin typeface="Times New Roman" charset="0"/>
              </a:rPr>
              <a:t>back to be behind the QB.  </a:t>
            </a:r>
            <a:r>
              <a:rPr lang="en-US" b="0" dirty="0">
                <a:solidFill>
                  <a:srgbClr val="FF1A05"/>
                </a:solidFill>
                <a:latin typeface="Times New Roman" charset="0"/>
              </a:rPr>
              <a:t>Rock</a:t>
            </a:r>
            <a:r>
              <a:rPr lang="en-US" b="0" dirty="0">
                <a:latin typeface="Times New Roman" charset="0"/>
              </a:rPr>
              <a:t> tells the </a:t>
            </a:r>
            <a:r>
              <a:rPr lang="en-US" b="0" dirty="0" smtClean="0">
                <a:latin typeface="Times New Roman" charset="0"/>
              </a:rPr>
              <a:t>F </a:t>
            </a:r>
            <a:r>
              <a:rPr lang="en-US" b="0" dirty="0">
                <a:latin typeface="Times New Roman" charset="0"/>
              </a:rPr>
              <a:t>back to align to the QB’s side.</a:t>
            </a:r>
          </a:p>
        </p:txBody>
      </p:sp>
      <p:sp>
        <p:nvSpPr>
          <p:cNvPr id="887811" name="Rectangle 3"/>
          <p:cNvSpPr>
            <a:spLocks noChangeArrowheads="1"/>
          </p:cNvSpPr>
          <p:nvPr/>
        </p:nvSpPr>
        <p:spPr bwMode="auto">
          <a:xfrm>
            <a:off x="1447800" y="381000"/>
            <a:ext cx="600710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RUNNING GAME RULES</a:t>
            </a:r>
          </a:p>
        </p:txBody>
      </p:sp>
    </p:spTree>
    <p:extLst>
      <p:ext uri="{BB962C8B-B14F-4D97-AF65-F5344CB8AC3E}">
        <p14:creationId xmlns:p14="http://schemas.microsoft.com/office/powerpoint/2010/main" xmlns="" val="29371101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2286000" y="228600"/>
            <a:ext cx="4862228"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smtClean="0">
                <a:solidFill>
                  <a:srgbClr val="0411D7"/>
                </a:solidFill>
                <a:effectLst>
                  <a:outerShdw blurRad="38100" dist="38100" dir="2700000" algn="tl">
                    <a:srgbClr val="C0C0C0"/>
                  </a:outerShdw>
                </a:effectLst>
                <a:latin typeface="Impact" charset="0"/>
              </a:rPr>
              <a:t> </a:t>
            </a:r>
            <a:r>
              <a:rPr lang="en-US" sz="5400" b="0" dirty="0">
                <a:solidFill>
                  <a:srgbClr val="0411D7"/>
                </a:solidFill>
                <a:effectLst>
                  <a:outerShdw blurRad="38100" dist="38100" dir="2700000" algn="tl">
                    <a:srgbClr val="C0C0C0"/>
                  </a:outerShdw>
                </a:effectLst>
                <a:latin typeface="Impact" charset="0"/>
              </a:rPr>
              <a:t>THE QB/RB MESH</a:t>
            </a:r>
          </a:p>
        </p:txBody>
      </p:sp>
      <p:pic>
        <p:nvPicPr>
          <p:cNvPr id="4"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1588770"/>
            <a:ext cx="5943600" cy="4656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913918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body" idx="1"/>
          </p:nvPr>
        </p:nvSpPr>
        <p:spPr>
          <a:xfrm>
            <a:off x="1066800" y="2362200"/>
            <a:ext cx="7053263" cy="4114800"/>
          </a:xfrm>
        </p:spPr>
        <p:txBody>
          <a:bodyPr/>
          <a:lstStyle/>
          <a:p>
            <a:pPr eaLnBrk="1" hangingPunct="1"/>
            <a:r>
              <a:rPr lang="en-US" smtClean="0"/>
              <a:t>Same Side Mesh (Veer Give)</a:t>
            </a:r>
          </a:p>
          <a:p>
            <a:pPr eaLnBrk="1" hangingPunct="1"/>
            <a:r>
              <a:rPr lang="en-US" smtClean="0"/>
              <a:t>Backside Give (Zone)</a:t>
            </a:r>
          </a:p>
          <a:p>
            <a:pPr eaLnBrk="1" hangingPunct="1"/>
            <a:r>
              <a:rPr lang="en-US" smtClean="0"/>
              <a:t>Designed QB Pull Play (Zone Keep)</a:t>
            </a:r>
          </a:p>
          <a:p>
            <a:pPr eaLnBrk="1" hangingPunct="1"/>
            <a:r>
              <a:rPr lang="en-US" smtClean="0"/>
              <a:t>Option (Mesh with RB then option)</a:t>
            </a:r>
          </a:p>
          <a:p>
            <a:pPr eaLnBrk="1" hangingPunct="1"/>
            <a:r>
              <a:rPr lang="en-US" smtClean="0"/>
              <a:t>Play Action Mesh</a:t>
            </a:r>
          </a:p>
          <a:p>
            <a:pPr eaLnBrk="1" hangingPunct="1"/>
            <a:r>
              <a:rPr lang="en-US" smtClean="0"/>
              <a:t>Jet Sweep (Mesh with Motion Man)</a:t>
            </a:r>
          </a:p>
        </p:txBody>
      </p:sp>
      <p:sp>
        <p:nvSpPr>
          <p:cNvPr id="351235" name="Rectangle 3"/>
          <p:cNvSpPr>
            <a:spLocks noChangeArrowheads="1"/>
          </p:cNvSpPr>
          <p:nvPr/>
        </p:nvSpPr>
        <p:spPr bwMode="auto">
          <a:xfrm>
            <a:off x="2362200" y="457200"/>
            <a:ext cx="436721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WAYS WE MESH</a:t>
            </a:r>
          </a:p>
        </p:txBody>
      </p:sp>
      <p:sp>
        <p:nvSpPr>
          <p:cNvPr id="361476" name="Rectangle 4"/>
          <p:cNvSpPr>
            <a:spLocks noChangeArrowheads="1"/>
          </p:cNvSpPr>
          <p:nvPr/>
        </p:nvSpPr>
        <p:spPr bwMode="auto">
          <a:xfrm>
            <a:off x="457200" y="1524000"/>
            <a:ext cx="84582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b="0">
                <a:solidFill>
                  <a:srgbClr val="FF1A05"/>
                </a:solidFill>
              </a:rPr>
              <a:t>A mesh is when the RB comes downhill on the snap and receives or fakes a handoff with the QB.  This can also happen on the jet sweep.</a:t>
            </a:r>
          </a:p>
        </p:txBody>
      </p:sp>
    </p:spTree>
    <p:extLst>
      <p:ext uri="{BB962C8B-B14F-4D97-AF65-F5344CB8AC3E}">
        <p14:creationId xmlns:p14="http://schemas.microsoft.com/office/powerpoint/2010/main" xmlns="" val="13052282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p:txBody>
          <a:bodyPr/>
          <a:lstStyle/>
          <a:p>
            <a:pPr eaLnBrk="1" hangingPunct="1">
              <a:lnSpc>
                <a:spcPct val="90000"/>
              </a:lnSpc>
            </a:pPr>
            <a:r>
              <a:rPr lang="en-US" sz="2800" smtClean="0"/>
              <a:t>If The Running Back is crossing the QB, the QB will take a flat step toward the back.  We call this Flat Step, Short Step.</a:t>
            </a:r>
          </a:p>
          <a:p>
            <a:pPr eaLnBrk="1" hangingPunct="1">
              <a:lnSpc>
                <a:spcPct val="90000"/>
              </a:lnSpc>
            </a:pPr>
            <a:r>
              <a:rPr lang="en-US" sz="2800" smtClean="0"/>
              <a:t>He reaches the ball deep and feels the belly of the back, snapping his eyes to the LOS and his “read,” (the DE).</a:t>
            </a:r>
          </a:p>
          <a:p>
            <a:pPr eaLnBrk="1" hangingPunct="1">
              <a:lnSpc>
                <a:spcPct val="90000"/>
              </a:lnSpc>
            </a:pPr>
            <a:r>
              <a:rPr lang="en-US" sz="2800" smtClean="0"/>
              <a:t>He rides the Running Back through while making his read.  </a:t>
            </a:r>
          </a:p>
          <a:p>
            <a:pPr eaLnBrk="1" hangingPunct="1">
              <a:lnSpc>
                <a:spcPct val="90000"/>
              </a:lnSpc>
            </a:pPr>
            <a:r>
              <a:rPr lang="en-US" sz="2800" smtClean="0"/>
              <a:t>“Squeeze and Chase” or “Pull and Replace”</a:t>
            </a:r>
          </a:p>
        </p:txBody>
      </p:sp>
      <p:sp>
        <p:nvSpPr>
          <p:cNvPr id="352259" name="Rectangle 3"/>
          <p:cNvSpPr>
            <a:spLocks noChangeArrowheads="1"/>
          </p:cNvSpPr>
          <p:nvPr/>
        </p:nvSpPr>
        <p:spPr bwMode="auto">
          <a:xfrm>
            <a:off x="533400" y="457200"/>
            <a:ext cx="7943850"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QB FOOTWORK FOR THE MESH</a:t>
            </a:r>
          </a:p>
        </p:txBody>
      </p:sp>
    </p:spTree>
    <p:extLst>
      <p:ext uri="{BB962C8B-B14F-4D97-AF65-F5344CB8AC3E}">
        <p14:creationId xmlns:p14="http://schemas.microsoft.com/office/powerpoint/2010/main" xmlns="" val="32173895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descr="QBFW"/>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1828800"/>
            <a:ext cx="6096000" cy="45720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53283" name="Rectangle 3"/>
          <p:cNvSpPr>
            <a:spLocks noChangeArrowheads="1"/>
          </p:cNvSpPr>
          <p:nvPr/>
        </p:nvSpPr>
        <p:spPr bwMode="auto">
          <a:xfrm>
            <a:off x="838200" y="457200"/>
            <a:ext cx="767238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QB FOOTWORK ON THE MESH</a:t>
            </a:r>
          </a:p>
        </p:txBody>
      </p:sp>
    </p:spTree>
    <p:extLst>
      <p:ext uri="{BB962C8B-B14F-4D97-AF65-F5344CB8AC3E}">
        <p14:creationId xmlns:p14="http://schemas.microsoft.com/office/powerpoint/2010/main" xmlns="" val="11925847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body" idx="1"/>
          </p:nvPr>
        </p:nvSpPr>
        <p:spPr>
          <a:xfrm>
            <a:off x="381000" y="1676400"/>
            <a:ext cx="8305800" cy="4495800"/>
          </a:xfrm>
        </p:spPr>
        <p:txBody>
          <a:bodyPr/>
          <a:lstStyle/>
          <a:p>
            <a:pPr eaLnBrk="1" hangingPunct="1">
              <a:lnSpc>
                <a:spcPct val="90000"/>
              </a:lnSpc>
            </a:pPr>
            <a:r>
              <a:rPr lang="en-US" sz="2800" smtClean="0"/>
              <a:t>The Running Back aligns 1.5 to 2 yards behind the QB, straddling the inside leg of the tackle in the rock formation.</a:t>
            </a:r>
          </a:p>
          <a:p>
            <a:pPr eaLnBrk="1" hangingPunct="1">
              <a:lnSpc>
                <a:spcPct val="90000"/>
              </a:lnSpc>
            </a:pPr>
            <a:r>
              <a:rPr lang="en-US" sz="2800" smtClean="0"/>
              <a:t>If the Running Back is crossing the QB, on the snap, he will </a:t>
            </a:r>
            <a:r>
              <a:rPr lang="en-US" sz="2800" b="1" smtClean="0"/>
              <a:t>immediately</a:t>
            </a:r>
            <a:r>
              <a:rPr lang="en-US" sz="2800" smtClean="0"/>
              <a:t> come downhill with the QB.</a:t>
            </a:r>
          </a:p>
          <a:p>
            <a:pPr eaLnBrk="1" hangingPunct="1">
              <a:lnSpc>
                <a:spcPct val="90000"/>
              </a:lnSpc>
            </a:pPr>
            <a:r>
              <a:rPr lang="en-US" sz="2800" smtClean="0"/>
              <a:t>He must make a deep pocket, with the top palm up. </a:t>
            </a:r>
          </a:p>
          <a:p>
            <a:pPr eaLnBrk="1" hangingPunct="1">
              <a:lnSpc>
                <a:spcPct val="90000"/>
              </a:lnSpc>
            </a:pPr>
            <a:r>
              <a:rPr lang="en-US" sz="2800" smtClean="0"/>
              <a:t>The Running back must feel the QB handoff, and not snatch at the football from him.</a:t>
            </a:r>
          </a:p>
          <a:p>
            <a:pPr eaLnBrk="1" hangingPunct="1">
              <a:lnSpc>
                <a:spcPct val="90000"/>
              </a:lnSpc>
            </a:pPr>
            <a:r>
              <a:rPr lang="en-US" sz="2800" smtClean="0"/>
              <a:t>If he takes the ball or not, he must have TWO hands on the ball.</a:t>
            </a:r>
          </a:p>
        </p:txBody>
      </p:sp>
      <p:sp>
        <p:nvSpPr>
          <p:cNvPr id="354307" name="Rectangle 3"/>
          <p:cNvSpPr>
            <a:spLocks noChangeArrowheads="1"/>
          </p:cNvSpPr>
          <p:nvPr/>
        </p:nvSpPr>
        <p:spPr bwMode="auto">
          <a:xfrm>
            <a:off x="685800" y="533400"/>
            <a:ext cx="793908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RB FOOTWORK FOR THE MESH</a:t>
            </a:r>
          </a:p>
        </p:txBody>
      </p:sp>
    </p:spTree>
    <p:extLst>
      <p:ext uri="{BB962C8B-B14F-4D97-AF65-F5344CB8AC3E}">
        <p14:creationId xmlns:p14="http://schemas.microsoft.com/office/powerpoint/2010/main" xmlns="" val="39394319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body" idx="1"/>
          </p:nvPr>
        </p:nvSpPr>
        <p:spPr>
          <a:xfrm>
            <a:off x="762000" y="2209800"/>
            <a:ext cx="7772400" cy="4114800"/>
          </a:xfrm>
        </p:spPr>
        <p:txBody>
          <a:bodyPr/>
          <a:lstStyle/>
          <a:p>
            <a:pPr eaLnBrk="1" hangingPunct="1">
              <a:lnSpc>
                <a:spcPct val="90000"/>
              </a:lnSpc>
            </a:pPr>
            <a:r>
              <a:rPr lang="en-US" sz="2800" smtClean="0"/>
              <a:t>If the DE </a:t>
            </a:r>
            <a:r>
              <a:rPr lang="en-US" sz="2800" i="1" smtClean="0"/>
              <a:t>squeezes and chases</a:t>
            </a:r>
            <a:r>
              <a:rPr lang="en-US" sz="2800" smtClean="0"/>
              <a:t>, the QB will </a:t>
            </a:r>
            <a:r>
              <a:rPr lang="en-US" sz="2800" i="1" smtClean="0"/>
              <a:t>pull and replace</a:t>
            </a:r>
          </a:p>
          <a:p>
            <a:pPr eaLnBrk="1" hangingPunct="1">
              <a:lnSpc>
                <a:spcPct val="90000"/>
              </a:lnSpc>
              <a:buFontTx/>
              <a:buNone/>
            </a:pPr>
            <a:endParaRPr lang="en-US" sz="2800" smtClean="0"/>
          </a:p>
          <a:p>
            <a:pPr eaLnBrk="1" hangingPunct="1">
              <a:lnSpc>
                <a:spcPct val="90000"/>
              </a:lnSpc>
            </a:pPr>
            <a:r>
              <a:rPr lang="en-US" sz="2800" smtClean="0"/>
              <a:t>The QB will give the ball to the RB if…</a:t>
            </a:r>
          </a:p>
          <a:p>
            <a:pPr eaLnBrk="1" hangingPunct="1">
              <a:lnSpc>
                <a:spcPct val="90000"/>
              </a:lnSpc>
              <a:buFont typeface="Wingdings" charset="2"/>
              <a:buChar char="Ø"/>
            </a:pPr>
            <a:r>
              <a:rPr lang="en-US" sz="2800" smtClean="0"/>
              <a:t>If the DE slow plays, give the football</a:t>
            </a:r>
          </a:p>
          <a:p>
            <a:pPr eaLnBrk="1" hangingPunct="1">
              <a:lnSpc>
                <a:spcPct val="90000"/>
              </a:lnSpc>
              <a:buFont typeface="Wingdings" charset="2"/>
              <a:buChar char="Ø"/>
            </a:pPr>
            <a:r>
              <a:rPr lang="en-US" sz="2800" smtClean="0"/>
              <a:t>If the DE comes upfield, give the ball</a:t>
            </a:r>
          </a:p>
          <a:p>
            <a:pPr eaLnBrk="1" hangingPunct="1">
              <a:lnSpc>
                <a:spcPct val="90000"/>
              </a:lnSpc>
              <a:buFont typeface="Wingdings" charset="2"/>
              <a:buChar char="Ø"/>
            </a:pPr>
            <a:r>
              <a:rPr lang="en-US" sz="2800" smtClean="0"/>
              <a:t>If the DE comes at the QB, give the ball</a:t>
            </a:r>
          </a:p>
          <a:p>
            <a:pPr eaLnBrk="1" hangingPunct="1">
              <a:lnSpc>
                <a:spcPct val="80000"/>
              </a:lnSpc>
            </a:pPr>
            <a:endParaRPr lang="en-US" sz="2800" smtClean="0"/>
          </a:p>
          <a:p>
            <a:pPr eaLnBrk="1" hangingPunct="1">
              <a:lnSpc>
                <a:spcPct val="80000"/>
              </a:lnSpc>
            </a:pPr>
            <a:r>
              <a:rPr lang="en-US" sz="2800" smtClean="0"/>
              <a:t>We get one more blocker to the second level</a:t>
            </a:r>
          </a:p>
        </p:txBody>
      </p:sp>
      <p:sp>
        <p:nvSpPr>
          <p:cNvPr id="355331" name="Rectangle 3"/>
          <p:cNvSpPr>
            <a:spLocks noChangeArrowheads="1"/>
          </p:cNvSpPr>
          <p:nvPr/>
        </p:nvSpPr>
        <p:spPr bwMode="auto">
          <a:xfrm>
            <a:off x="1828800" y="304800"/>
            <a:ext cx="5503863"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a:solidFill>
                  <a:srgbClr val="0411D7"/>
                </a:solidFill>
                <a:effectLst>
                  <a:outerShdw blurRad="38100" dist="38100" dir="2700000" algn="tl">
                    <a:srgbClr val="C0C0C0"/>
                  </a:outerShdw>
                </a:effectLst>
                <a:latin typeface="Impact" charset="0"/>
              </a:rPr>
              <a:t>SQUEEZE AND CHASE</a:t>
            </a:r>
          </a:p>
          <a:p>
            <a:pPr algn="ctr">
              <a:defRPr/>
            </a:pPr>
            <a:r>
              <a:rPr lang="en-US" sz="5400" b="0">
                <a:solidFill>
                  <a:srgbClr val="0411D7"/>
                </a:solidFill>
                <a:effectLst>
                  <a:outerShdw blurRad="38100" dist="38100" dir="2700000" algn="tl">
                    <a:srgbClr val="C0C0C0"/>
                  </a:outerShdw>
                </a:effectLst>
                <a:latin typeface="Impact" charset="0"/>
              </a:rPr>
              <a:t>PULL AND REPLACE</a:t>
            </a:r>
          </a:p>
        </p:txBody>
      </p:sp>
    </p:spTree>
    <p:extLst>
      <p:ext uri="{BB962C8B-B14F-4D97-AF65-F5344CB8AC3E}">
        <p14:creationId xmlns:p14="http://schemas.microsoft.com/office/powerpoint/2010/main" xmlns="" val="14433694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ChangeArrowheads="1"/>
          </p:cNvSpPr>
          <p:nvPr/>
        </p:nvSpPr>
        <p:spPr bwMode="auto">
          <a:xfrm>
            <a:off x="76200" y="152400"/>
            <a:ext cx="8921750" cy="71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4000" b="0">
                <a:solidFill>
                  <a:srgbClr val="0411D7"/>
                </a:solidFill>
                <a:effectLst>
                  <a:outerShdw blurRad="38100" dist="38100" dir="2700000" algn="tl">
                    <a:srgbClr val="C0C0C0"/>
                  </a:outerShdw>
                </a:effectLst>
                <a:latin typeface="Impact" charset="0"/>
              </a:rPr>
              <a:t>THE CENTER:  THE MOST IMPORTANT ELEMENT</a:t>
            </a:r>
          </a:p>
        </p:txBody>
      </p:sp>
      <p:sp>
        <p:nvSpPr>
          <p:cNvPr id="13316" name="Rectangle 7"/>
          <p:cNvSpPr>
            <a:spLocks noChangeArrowheads="1"/>
          </p:cNvSpPr>
          <p:nvPr/>
        </p:nvSpPr>
        <p:spPr bwMode="auto">
          <a:xfrm>
            <a:off x="228600" y="838200"/>
            <a:ext cx="8763000" cy="328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1400" b="0">
                <a:latin typeface="Times New Roman" charset="0"/>
              </a:rPr>
              <a:t>The feet parallel -- left foot should be slightly ahead of the right to facilitate a first choppy step to be used on blocking assignments.</a:t>
            </a:r>
          </a:p>
          <a:p>
            <a:endParaRPr lang="en-US" sz="1400" b="0">
              <a:latin typeface="Times New Roman" charset="0"/>
            </a:endParaRPr>
          </a:p>
          <a:p>
            <a:r>
              <a:rPr lang="en-US" sz="1400" b="0">
                <a:latin typeface="Times New Roman" charset="0"/>
              </a:rPr>
              <a:t>Heels -- will be slightly off the ground. As you reached for the ball, weight will be transferred to the balls of the feet.</a:t>
            </a:r>
          </a:p>
          <a:p>
            <a:endParaRPr lang="en-US" sz="1400" b="0">
              <a:latin typeface="Times New Roman" charset="0"/>
            </a:endParaRPr>
          </a:p>
          <a:p>
            <a:r>
              <a:rPr lang="en-US" sz="1400" b="0">
                <a:latin typeface="Times New Roman" charset="0"/>
              </a:rPr>
              <a:t>Legs -- spread legs as far apart as is comfortable.  Then, the center reaches for the ball, approximately one half of the ball will be under his head.  This will vary according to the length of the snapper's arms.  </a:t>
            </a:r>
          </a:p>
          <a:p>
            <a:endParaRPr lang="en-US" sz="1400" b="0">
              <a:latin typeface="Times New Roman" charset="0"/>
            </a:endParaRPr>
          </a:p>
          <a:p>
            <a:r>
              <a:rPr lang="en-US" sz="1400" b="0">
                <a:latin typeface="Times New Roman" charset="0"/>
              </a:rPr>
              <a:t>The Butt -- may be slightly higher than the shoulders and the back should be fairly straight.  The tail should not be inordinately high.  As the season progresses work to get the tail of your center lower, this will aid him in not having the high snap or bad pass.  </a:t>
            </a:r>
          </a:p>
          <a:p>
            <a:endParaRPr lang="en-US" sz="1400" b="0">
              <a:latin typeface="Times New Roman" charset="0"/>
            </a:endParaRPr>
          </a:p>
          <a:p>
            <a:r>
              <a:rPr lang="en-US" sz="1400" b="0">
                <a:latin typeface="Times New Roman" charset="0"/>
              </a:rPr>
              <a:t>The Head -- the head may be dropped enough to see the target between his legs.  </a:t>
            </a:r>
          </a:p>
          <a:p>
            <a:r>
              <a:rPr lang="en-US" sz="1400" b="0">
                <a:latin typeface="Times New Roman" charset="0"/>
              </a:rPr>
              <a:t>Note: in high school, a center may never be hit around the head and should not be </a:t>
            </a:r>
          </a:p>
          <a:p>
            <a:r>
              <a:rPr lang="en-US" sz="1400" b="0">
                <a:latin typeface="Times New Roman" charset="0"/>
              </a:rPr>
              <a:t>hit in any spot until one second following the snap of the ball .</a:t>
            </a:r>
          </a:p>
        </p:txBody>
      </p:sp>
      <p:sp>
        <p:nvSpPr>
          <p:cNvPr id="13317" name="Rectangle 8"/>
          <p:cNvSpPr>
            <a:spLocks noChangeArrowheads="1"/>
          </p:cNvSpPr>
          <p:nvPr/>
        </p:nvSpPr>
        <p:spPr bwMode="auto">
          <a:xfrm>
            <a:off x="1752600" y="4876800"/>
            <a:ext cx="5859463" cy="1804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FontTx/>
              <a:buChar char="•"/>
            </a:pPr>
            <a:r>
              <a:rPr lang="en-US" sz="1600" b="0" dirty="0">
                <a:latin typeface="Times New Roman" charset="0"/>
              </a:rPr>
              <a:t>Q is Quarterback</a:t>
            </a:r>
          </a:p>
          <a:p>
            <a:pPr eaLnBrk="1" hangingPunct="1">
              <a:spcBef>
                <a:spcPct val="20000"/>
              </a:spcBef>
              <a:buFontTx/>
              <a:buChar char="•"/>
            </a:pPr>
            <a:r>
              <a:rPr lang="en-US" sz="1600" b="0" dirty="0" smtClean="0">
                <a:latin typeface="Times New Roman" charset="0"/>
              </a:rPr>
              <a:t>F (2) </a:t>
            </a:r>
            <a:r>
              <a:rPr lang="en-US" sz="1600" b="0" dirty="0">
                <a:latin typeface="Times New Roman" charset="0"/>
              </a:rPr>
              <a:t>is Tailback (Primary ball carrier)</a:t>
            </a:r>
          </a:p>
          <a:p>
            <a:pPr eaLnBrk="1" hangingPunct="1">
              <a:spcBef>
                <a:spcPct val="20000"/>
              </a:spcBef>
              <a:buFontTx/>
              <a:buChar char="•"/>
            </a:pPr>
            <a:r>
              <a:rPr lang="en-US" sz="1600" b="0" dirty="0">
                <a:latin typeface="Times New Roman" charset="0"/>
              </a:rPr>
              <a:t>H </a:t>
            </a:r>
            <a:r>
              <a:rPr lang="en-US" sz="1600" b="0" dirty="0" smtClean="0">
                <a:latin typeface="Times New Roman" charset="0"/>
              </a:rPr>
              <a:t>(3) is </a:t>
            </a:r>
            <a:r>
              <a:rPr lang="en-US" sz="1600" b="0" dirty="0" err="1" smtClean="0">
                <a:latin typeface="Times New Roman" charset="0"/>
              </a:rPr>
              <a:t>Hback</a:t>
            </a:r>
            <a:r>
              <a:rPr lang="en-US" sz="1600" b="0" dirty="0" smtClean="0">
                <a:latin typeface="Times New Roman" charset="0"/>
              </a:rPr>
              <a:t> </a:t>
            </a:r>
            <a:r>
              <a:rPr lang="en-US" sz="1600" b="0" dirty="0">
                <a:latin typeface="Times New Roman" charset="0"/>
              </a:rPr>
              <a:t>(#2 ball carrier, WR #4, TE #2)</a:t>
            </a:r>
          </a:p>
          <a:p>
            <a:pPr eaLnBrk="1" hangingPunct="1">
              <a:spcBef>
                <a:spcPct val="20000"/>
              </a:spcBef>
              <a:buFontTx/>
              <a:buChar char="•"/>
            </a:pPr>
            <a:r>
              <a:rPr lang="en-US" sz="1600" b="0" dirty="0">
                <a:latin typeface="Times New Roman" charset="0"/>
              </a:rPr>
              <a:t>Y is TE (Good blocker on LOS, possession)</a:t>
            </a:r>
          </a:p>
          <a:p>
            <a:pPr eaLnBrk="1" hangingPunct="1">
              <a:spcBef>
                <a:spcPct val="20000"/>
              </a:spcBef>
              <a:buFontTx/>
              <a:buChar char="•"/>
            </a:pPr>
            <a:r>
              <a:rPr lang="en-US" sz="1600" b="0" dirty="0">
                <a:latin typeface="Times New Roman" charset="0"/>
              </a:rPr>
              <a:t>X is Split End (Best WR)</a:t>
            </a:r>
          </a:p>
          <a:p>
            <a:pPr eaLnBrk="1" hangingPunct="1">
              <a:spcBef>
                <a:spcPct val="20000"/>
              </a:spcBef>
              <a:buFontTx/>
              <a:buChar char="•"/>
            </a:pPr>
            <a:r>
              <a:rPr lang="en-US" sz="1600" b="0" dirty="0">
                <a:latin typeface="Times New Roman" charset="0"/>
              </a:rPr>
              <a:t>Z is our Flanker (Jet Sweep ball carrier, quick routes, lots of motion)</a:t>
            </a:r>
          </a:p>
        </p:txBody>
      </p:sp>
      <p:sp>
        <p:nvSpPr>
          <p:cNvPr id="147465" name="Rectangle 9"/>
          <p:cNvSpPr>
            <a:spLocks noChangeArrowheads="1"/>
          </p:cNvSpPr>
          <p:nvPr/>
        </p:nvSpPr>
        <p:spPr bwMode="auto">
          <a:xfrm>
            <a:off x="2819400" y="4114800"/>
            <a:ext cx="3549650"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OUR SYSTEM</a:t>
            </a:r>
          </a:p>
        </p:txBody>
      </p:sp>
      <p:sp>
        <p:nvSpPr>
          <p:cNvPr id="13319" name="Line 10"/>
          <p:cNvSpPr>
            <a:spLocks noChangeShapeType="1"/>
          </p:cNvSpPr>
          <p:nvPr/>
        </p:nvSpPr>
        <p:spPr bwMode="auto">
          <a:xfrm>
            <a:off x="152400" y="4191000"/>
            <a:ext cx="87630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 xmlns:p14="http://schemas.microsoft.com/office/powerpoint/2010/main" val="10738542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2133600" y="1295400"/>
            <a:ext cx="4572000" cy="766763"/>
          </a:xfrm>
        </p:spPr>
        <p:txBody>
          <a:bodyPr/>
          <a:lstStyle/>
          <a:p>
            <a:pPr eaLnBrk="1" hangingPunct="1"/>
            <a:r>
              <a:rPr lang="en-US" sz="3600" smtClean="0"/>
              <a:t>Diagram Of The Mesh</a:t>
            </a:r>
            <a:endParaRPr lang="en-US" smtClean="0"/>
          </a:p>
        </p:txBody>
      </p:sp>
      <p:sp>
        <p:nvSpPr>
          <p:cNvPr id="366595" name="Rectangle 3"/>
          <p:cNvSpPr>
            <a:spLocks noGrp="1" noChangeArrowheads="1"/>
          </p:cNvSpPr>
          <p:nvPr>
            <p:ph type="body" idx="1"/>
          </p:nvPr>
        </p:nvSpPr>
        <p:spPr>
          <a:xfrm>
            <a:off x="457200" y="4800600"/>
            <a:ext cx="8229600" cy="1806575"/>
          </a:xfrm>
        </p:spPr>
        <p:txBody>
          <a:bodyPr/>
          <a:lstStyle/>
          <a:p>
            <a:pPr eaLnBrk="1" hangingPunct="1"/>
            <a:r>
              <a:rPr lang="en-US" sz="2400" smtClean="0"/>
              <a:t>The QB Takes A Flat Step To The Back, then a short step.  His feet should face the Sideline, in a heel toe relationship at the mesh point.  His weight should be slightly right</a:t>
            </a:r>
          </a:p>
        </p:txBody>
      </p:sp>
      <p:sp>
        <p:nvSpPr>
          <p:cNvPr id="366596" name="Rectangle 4"/>
          <p:cNvSpPr>
            <a:spLocks noChangeArrowheads="1"/>
          </p:cNvSpPr>
          <p:nvPr/>
        </p:nvSpPr>
        <p:spPr bwMode="auto">
          <a:xfrm>
            <a:off x="4114800" y="261302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597" name="Line 5"/>
          <p:cNvSpPr>
            <a:spLocks noChangeShapeType="1"/>
          </p:cNvSpPr>
          <p:nvPr/>
        </p:nvSpPr>
        <p:spPr bwMode="auto">
          <a:xfrm flipH="1">
            <a:off x="4114800" y="261302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6598" name="Oval 6"/>
          <p:cNvSpPr>
            <a:spLocks noChangeArrowheads="1"/>
          </p:cNvSpPr>
          <p:nvPr/>
        </p:nvSpPr>
        <p:spPr bwMode="auto">
          <a:xfrm>
            <a:off x="4114800" y="39846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599" name="Oval 7"/>
          <p:cNvSpPr>
            <a:spLocks noChangeArrowheads="1"/>
          </p:cNvSpPr>
          <p:nvPr/>
        </p:nvSpPr>
        <p:spPr bwMode="auto">
          <a:xfrm>
            <a:off x="54102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600" name="Oval 8"/>
          <p:cNvSpPr>
            <a:spLocks noChangeArrowheads="1"/>
          </p:cNvSpPr>
          <p:nvPr/>
        </p:nvSpPr>
        <p:spPr bwMode="auto">
          <a:xfrm>
            <a:off x="47244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601" name="Oval 9"/>
          <p:cNvSpPr>
            <a:spLocks noChangeArrowheads="1"/>
          </p:cNvSpPr>
          <p:nvPr/>
        </p:nvSpPr>
        <p:spPr bwMode="auto">
          <a:xfrm>
            <a:off x="5181600" y="4267200"/>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602" name="Line 10"/>
          <p:cNvSpPr>
            <a:spLocks noChangeShapeType="1"/>
          </p:cNvSpPr>
          <p:nvPr/>
        </p:nvSpPr>
        <p:spPr bwMode="auto">
          <a:xfrm>
            <a:off x="4648200" y="4137025"/>
            <a:ext cx="4572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6603" name="Line 11"/>
          <p:cNvSpPr>
            <a:spLocks noChangeShapeType="1"/>
          </p:cNvSpPr>
          <p:nvPr/>
        </p:nvSpPr>
        <p:spPr bwMode="auto">
          <a:xfrm flipH="1" flipV="1">
            <a:off x="4419600" y="3527425"/>
            <a:ext cx="990600" cy="739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6604" name="Line 12"/>
          <p:cNvSpPr>
            <a:spLocks noChangeShapeType="1"/>
          </p:cNvSpPr>
          <p:nvPr/>
        </p:nvSpPr>
        <p:spPr bwMode="auto">
          <a:xfrm>
            <a:off x="4343400" y="3984625"/>
            <a:ext cx="381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6605" name="Line 13"/>
          <p:cNvSpPr>
            <a:spLocks noChangeShapeType="1"/>
          </p:cNvSpPr>
          <p:nvPr/>
        </p:nvSpPr>
        <p:spPr bwMode="auto">
          <a:xfrm flipV="1">
            <a:off x="5105400" y="3222625"/>
            <a:ext cx="838200" cy="914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6606" name="Text Box 14"/>
          <p:cNvSpPr txBox="1">
            <a:spLocks noChangeArrowheads="1"/>
          </p:cNvSpPr>
          <p:nvPr/>
        </p:nvSpPr>
        <p:spPr bwMode="auto">
          <a:xfrm>
            <a:off x="5715000" y="2079625"/>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E</a:t>
            </a:r>
          </a:p>
        </p:txBody>
      </p:sp>
      <p:sp>
        <p:nvSpPr>
          <p:cNvPr id="366607" name="Oval 15"/>
          <p:cNvSpPr>
            <a:spLocks noChangeArrowheads="1"/>
          </p:cNvSpPr>
          <p:nvPr/>
        </p:nvSpPr>
        <p:spPr bwMode="auto">
          <a:xfrm>
            <a:off x="5715000" y="2079625"/>
            <a:ext cx="5334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6608" name="Text Box 16"/>
          <p:cNvSpPr txBox="1">
            <a:spLocks noChangeArrowheads="1"/>
          </p:cNvSpPr>
          <p:nvPr/>
        </p:nvSpPr>
        <p:spPr bwMode="auto">
          <a:xfrm>
            <a:off x="6400800" y="2155825"/>
            <a:ext cx="190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2800" b="0">
                <a:solidFill>
                  <a:srgbClr val="FF0000"/>
                </a:solidFill>
                <a:latin typeface="Arial" charset="0"/>
                <a:cs typeface="Arial" charset="0"/>
              </a:rPr>
              <a:t>Read Key</a:t>
            </a:r>
          </a:p>
        </p:txBody>
      </p:sp>
      <p:sp>
        <p:nvSpPr>
          <p:cNvPr id="356369" name="Rectangle 17"/>
          <p:cNvSpPr>
            <a:spLocks noChangeArrowheads="1"/>
          </p:cNvSpPr>
          <p:nvPr/>
        </p:nvSpPr>
        <p:spPr bwMode="auto">
          <a:xfrm>
            <a:off x="457200" y="457200"/>
            <a:ext cx="80057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READING THE DE ON THE MESH</a:t>
            </a:r>
          </a:p>
        </p:txBody>
      </p:sp>
    </p:spTree>
    <p:extLst>
      <p:ext uri="{BB962C8B-B14F-4D97-AF65-F5344CB8AC3E}">
        <p14:creationId xmlns:p14="http://schemas.microsoft.com/office/powerpoint/2010/main" xmlns="" val="15886368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body" idx="1"/>
          </p:nvPr>
        </p:nvSpPr>
        <p:spPr>
          <a:xfrm>
            <a:off x="457200" y="5051425"/>
            <a:ext cx="8229600" cy="1806575"/>
          </a:xfrm>
        </p:spPr>
        <p:txBody>
          <a:bodyPr/>
          <a:lstStyle/>
          <a:p>
            <a:pPr eaLnBrk="1" hangingPunct="1"/>
            <a:r>
              <a:rPr lang="en-US" smtClean="0"/>
              <a:t>If the DE comes upfield, give the football to the back and carry out your run fake.</a:t>
            </a:r>
          </a:p>
        </p:txBody>
      </p:sp>
      <p:sp>
        <p:nvSpPr>
          <p:cNvPr id="367619" name="Rectangle 3"/>
          <p:cNvSpPr>
            <a:spLocks noChangeArrowheads="1"/>
          </p:cNvSpPr>
          <p:nvPr/>
        </p:nvSpPr>
        <p:spPr bwMode="auto">
          <a:xfrm>
            <a:off x="4114800" y="261302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20" name="Line 4"/>
          <p:cNvSpPr>
            <a:spLocks noChangeShapeType="1"/>
          </p:cNvSpPr>
          <p:nvPr/>
        </p:nvSpPr>
        <p:spPr bwMode="auto">
          <a:xfrm flipH="1">
            <a:off x="4114800" y="261302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1" name="Oval 5"/>
          <p:cNvSpPr>
            <a:spLocks noChangeArrowheads="1"/>
          </p:cNvSpPr>
          <p:nvPr/>
        </p:nvSpPr>
        <p:spPr bwMode="auto">
          <a:xfrm>
            <a:off x="4114800" y="39846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22" name="Oval 6"/>
          <p:cNvSpPr>
            <a:spLocks noChangeArrowheads="1"/>
          </p:cNvSpPr>
          <p:nvPr/>
        </p:nvSpPr>
        <p:spPr bwMode="auto">
          <a:xfrm>
            <a:off x="54102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23" name="Oval 7"/>
          <p:cNvSpPr>
            <a:spLocks noChangeArrowheads="1"/>
          </p:cNvSpPr>
          <p:nvPr/>
        </p:nvSpPr>
        <p:spPr bwMode="auto">
          <a:xfrm>
            <a:off x="47244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24" name="Oval 8"/>
          <p:cNvSpPr>
            <a:spLocks noChangeArrowheads="1"/>
          </p:cNvSpPr>
          <p:nvPr/>
        </p:nvSpPr>
        <p:spPr bwMode="auto">
          <a:xfrm>
            <a:off x="5257800" y="4267200"/>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25" name="Line 9"/>
          <p:cNvSpPr>
            <a:spLocks noChangeShapeType="1"/>
          </p:cNvSpPr>
          <p:nvPr/>
        </p:nvSpPr>
        <p:spPr bwMode="auto">
          <a:xfrm>
            <a:off x="4648200" y="4137025"/>
            <a:ext cx="4572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6" name="Line 10"/>
          <p:cNvSpPr>
            <a:spLocks noChangeShapeType="1"/>
          </p:cNvSpPr>
          <p:nvPr/>
        </p:nvSpPr>
        <p:spPr bwMode="auto">
          <a:xfrm flipH="1" flipV="1">
            <a:off x="4419600" y="3527425"/>
            <a:ext cx="1066800" cy="739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7" name="Line 11"/>
          <p:cNvSpPr>
            <a:spLocks noChangeShapeType="1"/>
          </p:cNvSpPr>
          <p:nvPr/>
        </p:nvSpPr>
        <p:spPr bwMode="auto">
          <a:xfrm>
            <a:off x="4343400" y="3984625"/>
            <a:ext cx="381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8" name="Line 12"/>
          <p:cNvSpPr>
            <a:spLocks noChangeShapeType="1"/>
          </p:cNvSpPr>
          <p:nvPr/>
        </p:nvSpPr>
        <p:spPr bwMode="auto">
          <a:xfrm flipV="1">
            <a:off x="5105400" y="3222625"/>
            <a:ext cx="838200" cy="914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7629" name="Text Box 13"/>
          <p:cNvSpPr txBox="1">
            <a:spLocks noChangeArrowheads="1"/>
          </p:cNvSpPr>
          <p:nvPr/>
        </p:nvSpPr>
        <p:spPr bwMode="auto">
          <a:xfrm>
            <a:off x="5715000" y="2079625"/>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E</a:t>
            </a:r>
          </a:p>
        </p:txBody>
      </p:sp>
      <p:sp>
        <p:nvSpPr>
          <p:cNvPr id="367630" name="Oval 14"/>
          <p:cNvSpPr>
            <a:spLocks noChangeArrowheads="1"/>
          </p:cNvSpPr>
          <p:nvPr/>
        </p:nvSpPr>
        <p:spPr bwMode="auto">
          <a:xfrm>
            <a:off x="5715000" y="2079625"/>
            <a:ext cx="5334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7631" name="Text Box 15"/>
          <p:cNvSpPr txBox="1">
            <a:spLocks noChangeArrowheads="1"/>
          </p:cNvSpPr>
          <p:nvPr/>
        </p:nvSpPr>
        <p:spPr bwMode="auto">
          <a:xfrm>
            <a:off x="6400800" y="2155825"/>
            <a:ext cx="190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2800" b="0">
                <a:solidFill>
                  <a:srgbClr val="FF0000"/>
                </a:solidFill>
                <a:latin typeface="Arial" charset="0"/>
                <a:cs typeface="Arial" charset="0"/>
              </a:rPr>
              <a:t>Read Key</a:t>
            </a:r>
          </a:p>
        </p:txBody>
      </p:sp>
      <p:sp>
        <p:nvSpPr>
          <p:cNvPr id="367632" name="Line 16"/>
          <p:cNvSpPr>
            <a:spLocks noChangeShapeType="1"/>
          </p:cNvSpPr>
          <p:nvPr/>
        </p:nvSpPr>
        <p:spPr bwMode="auto">
          <a:xfrm>
            <a:off x="5943600" y="2514600"/>
            <a:ext cx="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7393" name="Rectangle 17"/>
          <p:cNvSpPr>
            <a:spLocks noChangeArrowheads="1"/>
          </p:cNvSpPr>
          <p:nvPr/>
        </p:nvSpPr>
        <p:spPr bwMode="auto">
          <a:xfrm>
            <a:off x="457200" y="457200"/>
            <a:ext cx="80057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READING THE DE ON THE MESH</a:t>
            </a:r>
          </a:p>
        </p:txBody>
      </p:sp>
      <p:sp>
        <p:nvSpPr>
          <p:cNvPr id="367634" name="Rectangle 18"/>
          <p:cNvSpPr>
            <a:spLocks noGrp="1" noChangeArrowheads="1"/>
          </p:cNvSpPr>
          <p:nvPr>
            <p:ph type="title"/>
          </p:nvPr>
        </p:nvSpPr>
        <p:spPr>
          <a:xfrm>
            <a:off x="2133600" y="1295400"/>
            <a:ext cx="4572000" cy="766763"/>
          </a:xfrm>
          <a:noFill/>
        </p:spPr>
        <p:txBody>
          <a:bodyPr/>
          <a:lstStyle/>
          <a:p>
            <a:pPr eaLnBrk="1" hangingPunct="1"/>
            <a:r>
              <a:rPr lang="en-US" sz="3600" smtClean="0"/>
              <a:t>Diagram Of The Mesh</a:t>
            </a:r>
            <a:endParaRPr lang="en-US" smtClean="0"/>
          </a:p>
        </p:txBody>
      </p:sp>
    </p:spTree>
    <p:extLst>
      <p:ext uri="{BB962C8B-B14F-4D97-AF65-F5344CB8AC3E}">
        <p14:creationId xmlns:p14="http://schemas.microsoft.com/office/powerpoint/2010/main" xmlns="" val="14724365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body" idx="1"/>
          </p:nvPr>
        </p:nvSpPr>
        <p:spPr>
          <a:xfrm>
            <a:off x="685800" y="4752975"/>
            <a:ext cx="7772400" cy="1246188"/>
          </a:xfrm>
        </p:spPr>
        <p:txBody>
          <a:bodyPr/>
          <a:lstStyle/>
          <a:p>
            <a:pPr eaLnBrk="1" hangingPunct="1">
              <a:lnSpc>
                <a:spcPct val="90000"/>
              </a:lnSpc>
            </a:pPr>
            <a:r>
              <a:rPr lang="en-US" sz="2400" smtClean="0"/>
              <a:t>If the DE squeezes and chases, the QB will pull and replace.  </a:t>
            </a:r>
          </a:p>
          <a:p>
            <a:pPr eaLnBrk="1" hangingPunct="1">
              <a:lnSpc>
                <a:spcPct val="90000"/>
              </a:lnSpc>
            </a:pPr>
            <a:r>
              <a:rPr lang="en-US" sz="2400" smtClean="0"/>
              <a:t>The QB must get downhill</a:t>
            </a:r>
          </a:p>
        </p:txBody>
      </p:sp>
      <p:sp>
        <p:nvSpPr>
          <p:cNvPr id="368643" name="Rectangle 3"/>
          <p:cNvSpPr>
            <a:spLocks noChangeArrowheads="1"/>
          </p:cNvSpPr>
          <p:nvPr/>
        </p:nvSpPr>
        <p:spPr bwMode="auto">
          <a:xfrm>
            <a:off x="4114800" y="261302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44" name="Line 4"/>
          <p:cNvSpPr>
            <a:spLocks noChangeShapeType="1"/>
          </p:cNvSpPr>
          <p:nvPr/>
        </p:nvSpPr>
        <p:spPr bwMode="auto">
          <a:xfrm flipH="1">
            <a:off x="4114800" y="261302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45" name="Oval 5"/>
          <p:cNvSpPr>
            <a:spLocks noChangeArrowheads="1"/>
          </p:cNvSpPr>
          <p:nvPr/>
        </p:nvSpPr>
        <p:spPr bwMode="auto">
          <a:xfrm>
            <a:off x="4114800" y="39846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46" name="Oval 6"/>
          <p:cNvSpPr>
            <a:spLocks noChangeArrowheads="1"/>
          </p:cNvSpPr>
          <p:nvPr/>
        </p:nvSpPr>
        <p:spPr bwMode="auto">
          <a:xfrm>
            <a:off x="54102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47" name="Oval 7"/>
          <p:cNvSpPr>
            <a:spLocks noChangeArrowheads="1"/>
          </p:cNvSpPr>
          <p:nvPr/>
        </p:nvSpPr>
        <p:spPr bwMode="auto">
          <a:xfrm>
            <a:off x="4724400" y="2613025"/>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48" name="Oval 8"/>
          <p:cNvSpPr>
            <a:spLocks noChangeArrowheads="1"/>
          </p:cNvSpPr>
          <p:nvPr/>
        </p:nvSpPr>
        <p:spPr bwMode="auto">
          <a:xfrm>
            <a:off x="5181600" y="4267200"/>
            <a:ext cx="5334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49" name="Line 9"/>
          <p:cNvSpPr>
            <a:spLocks noChangeShapeType="1"/>
          </p:cNvSpPr>
          <p:nvPr/>
        </p:nvSpPr>
        <p:spPr bwMode="auto">
          <a:xfrm>
            <a:off x="4648200" y="4137025"/>
            <a:ext cx="4572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0" name="Line 10"/>
          <p:cNvSpPr>
            <a:spLocks noChangeShapeType="1"/>
          </p:cNvSpPr>
          <p:nvPr/>
        </p:nvSpPr>
        <p:spPr bwMode="auto">
          <a:xfrm flipH="1" flipV="1">
            <a:off x="4419600" y="3527425"/>
            <a:ext cx="914400" cy="739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1" name="Line 12"/>
          <p:cNvSpPr>
            <a:spLocks noChangeShapeType="1"/>
          </p:cNvSpPr>
          <p:nvPr/>
        </p:nvSpPr>
        <p:spPr bwMode="auto">
          <a:xfrm flipV="1">
            <a:off x="5105400" y="2971800"/>
            <a:ext cx="990600" cy="11652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2" name="Text Box 13"/>
          <p:cNvSpPr txBox="1">
            <a:spLocks noChangeArrowheads="1"/>
          </p:cNvSpPr>
          <p:nvPr/>
        </p:nvSpPr>
        <p:spPr bwMode="auto">
          <a:xfrm>
            <a:off x="5715000" y="2079625"/>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3200" b="0">
                <a:latin typeface="Arial" charset="0"/>
                <a:cs typeface="Arial" charset="0"/>
              </a:rPr>
              <a:t>E</a:t>
            </a:r>
          </a:p>
        </p:txBody>
      </p:sp>
      <p:sp>
        <p:nvSpPr>
          <p:cNvPr id="368653" name="Oval 14"/>
          <p:cNvSpPr>
            <a:spLocks noChangeArrowheads="1"/>
          </p:cNvSpPr>
          <p:nvPr/>
        </p:nvSpPr>
        <p:spPr bwMode="auto">
          <a:xfrm>
            <a:off x="5715000" y="2079625"/>
            <a:ext cx="533400" cy="6096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54" name="Text Box 15"/>
          <p:cNvSpPr txBox="1">
            <a:spLocks noChangeArrowheads="1"/>
          </p:cNvSpPr>
          <p:nvPr/>
        </p:nvSpPr>
        <p:spPr bwMode="auto">
          <a:xfrm>
            <a:off x="6400800" y="2155825"/>
            <a:ext cx="1905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2800" b="0">
                <a:solidFill>
                  <a:srgbClr val="FF0000"/>
                </a:solidFill>
                <a:latin typeface="Arial" charset="0"/>
                <a:cs typeface="Arial" charset="0"/>
              </a:rPr>
              <a:t>Read Key</a:t>
            </a:r>
          </a:p>
        </p:txBody>
      </p:sp>
      <p:sp>
        <p:nvSpPr>
          <p:cNvPr id="368655" name="Line 16"/>
          <p:cNvSpPr>
            <a:spLocks noChangeShapeType="1"/>
          </p:cNvSpPr>
          <p:nvPr/>
        </p:nvSpPr>
        <p:spPr bwMode="auto">
          <a:xfrm flipH="1">
            <a:off x="5791200" y="2514600"/>
            <a:ext cx="1524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56" name="Line 17"/>
          <p:cNvSpPr>
            <a:spLocks noChangeShapeType="1"/>
          </p:cNvSpPr>
          <p:nvPr/>
        </p:nvSpPr>
        <p:spPr bwMode="auto">
          <a:xfrm flipH="1">
            <a:off x="4800600" y="2971800"/>
            <a:ext cx="9906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8418" name="Rectangle 18"/>
          <p:cNvSpPr>
            <a:spLocks noChangeArrowheads="1"/>
          </p:cNvSpPr>
          <p:nvPr/>
        </p:nvSpPr>
        <p:spPr bwMode="auto">
          <a:xfrm>
            <a:off x="457200" y="457200"/>
            <a:ext cx="80057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READING THE DE ON THE MESH</a:t>
            </a:r>
          </a:p>
        </p:txBody>
      </p:sp>
      <p:sp>
        <p:nvSpPr>
          <p:cNvPr id="368658" name="Rectangle 19"/>
          <p:cNvSpPr>
            <a:spLocks noGrp="1" noChangeArrowheads="1"/>
          </p:cNvSpPr>
          <p:nvPr>
            <p:ph type="title"/>
          </p:nvPr>
        </p:nvSpPr>
        <p:spPr>
          <a:xfrm>
            <a:off x="2133600" y="1295400"/>
            <a:ext cx="4572000" cy="766763"/>
          </a:xfrm>
          <a:noFill/>
        </p:spPr>
        <p:txBody>
          <a:bodyPr/>
          <a:lstStyle/>
          <a:p>
            <a:pPr eaLnBrk="1" hangingPunct="1"/>
            <a:r>
              <a:rPr lang="en-US" sz="3600" smtClean="0"/>
              <a:t>Diagram Of The Mesh</a:t>
            </a:r>
            <a:endParaRPr lang="en-US" smtClean="0"/>
          </a:p>
        </p:txBody>
      </p:sp>
    </p:spTree>
    <p:extLst>
      <p:ext uri="{BB962C8B-B14F-4D97-AF65-F5344CB8AC3E}">
        <p14:creationId xmlns:p14="http://schemas.microsoft.com/office/powerpoint/2010/main" xmlns="" val="22487887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6" name="Picture 2" descr="Gun Mesh"/>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1600200"/>
            <a:ext cx="6096000" cy="4572000"/>
          </a:xfrm>
          <a:prstGeom prst="rect">
            <a:avLst/>
          </a:prstGeom>
          <a:noFill/>
          <a:ln w="476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369667" name="Text Box 3"/>
          <p:cNvSpPr txBox="1">
            <a:spLocks noChangeArrowheads="1"/>
          </p:cNvSpPr>
          <p:nvPr/>
        </p:nvSpPr>
        <p:spPr bwMode="auto">
          <a:xfrm>
            <a:off x="2286000" y="5257800"/>
            <a:ext cx="4343400" cy="649288"/>
          </a:xfrm>
          <a:prstGeom prst="rect">
            <a:avLst/>
          </a:prstGeom>
          <a:noFill/>
          <a:ln w="9525">
            <a:solidFill>
              <a:srgbClr val="FF1A05"/>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solidFill>
                  <a:srgbClr val="FF1A05"/>
                </a:solidFill>
                <a:latin typeface="Arial" charset="0"/>
                <a:cs typeface="Arial" charset="0"/>
              </a:rPr>
              <a:t>This is a great view of the quarterback’s footwork on the mesh.  You can see the angle of his feet allowing the back to cross in front.</a:t>
            </a:r>
            <a:endParaRPr lang="en-US" sz="1200">
              <a:latin typeface="Arial" charset="0"/>
              <a:cs typeface="Arial" charset="0"/>
            </a:endParaRPr>
          </a:p>
        </p:txBody>
      </p:sp>
      <p:sp>
        <p:nvSpPr>
          <p:cNvPr id="369668" name="Text Box 4"/>
          <p:cNvSpPr txBox="1">
            <a:spLocks noChangeArrowheads="1"/>
          </p:cNvSpPr>
          <p:nvPr/>
        </p:nvSpPr>
        <p:spPr bwMode="auto">
          <a:xfrm>
            <a:off x="3200400" y="2362200"/>
            <a:ext cx="2590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400">
                <a:solidFill>
                  <a:srgbClr val="000000"/>
                </a:solidFill>
                <a:latin typeface="Arial" charset="0"/>
                <a:cs typeface="Arial" charset="0"/>
              </a:rPr>
              <a:t>QB gets his eyes to his read</a:t>
            </a:r>
          </a:p>
        </p:txBody>
      </p:sp>
      <p:sp>
        <p:nvSpPr>
          <p:cNvPr id="369669" name="Line 5"/>
          <p:cNvSpPr>
            <a:spLocks noChangeShapeType="1"/>
          </p:cNvSpPr>
          <p:nvPr/>
        </p:nvSpPr>
        <p:spPr bwMode="auto">
          <a:xfrm>
            <a:off x="4114800" y="2895600"/>
            <a:ext cx="1524000" cy="22860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70" name="Text Box 6"/>
          <p:cNvSpPr txBox="1">
            <a:spLocks noChangeArrowheads="1"/>
          </p:cNvSpPr>
          <p:nvPr/>
        </p:nvSpPr>
        <p:spPr bwMode="auto">
          <a:xfrm>
            <a:off x="5410200" y="4419600"/>
            <a:ext cx="1981200" cy="649288"/>
          </a:xfrm>
          <a:prstGeom prst="rect">
            <a:avLst/>
          </a:prstGeom>
          <a:noFill/>
          <a:ln w="9525">
            <a:solidFill>
              <a:srgbClr val="FFCC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solidFill>
                  <a:srgbClr val="FFFF00"/>
                </a:solidFill>
                <a:latin typeface="Arial" charset="0"/>
                <a:cs typeface="Arial" charset="0"/>
              </a:rPr>
              <a:t>The QB is giving the football as the DE is coming up field.  </a:t>
            </a:r>
          </a:p>
        </p:txBody>
      </p:sp>
      <p:sp>
        <p:nvSpPr>
          <p:cNvPr id="369671" name="Line 7"/>
          <p:cNvSpPr>
            <a:spLocks noChangeShapeType="1"/>
          </p:cNvSpPr>
          <p:nvPr/>
        </p:nvSpPr>
        <p:spPr bwMode="auto">
          <a:xfrm>
            <a:off x="3810000" y="4572000"/>
            <a:ext cx="152400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72" name="Line 8"/>
          <p:cNvSpPr>
            <a:spLocks noChangeShapeType="1"/>
          </p:cNvSpPr>
          <p:nvPr/>
        </p:nvSpPr>
        <p:spPr bwMode="auto">
          <a:xfrm flipV="1">
            <a:off x="3657600" y="48768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73" name="Text Box 9"/>
          <p:cNvSpPr txBox="1">
            <a:spLocks noChangeArrowheads="1"/>
          </p:cNvSpPr>
          <p:nvPr/>
        </p:nvSpPr>
        <p:spPr bwMode="auto">
          <a:xfrm>
            <a:off x="1676400" y="41910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a:solidFill>
                  <a:srgbClr val="000000"/>
                </a:solidFill>
                <a:latin typeface="Arial" charset="0"/>
                <a:cs typeface="Arial" charset="0"/>
              </a:rPr>
              <a:t>Always simulate a snap</a:t>
            </a:r>
          </a:p>
        </p:txBody>
      </p:sp>
      <p:sp>
        <p:nvSpPr>
          <p:cNvPr id="359434" name="Rectangle 10"/>
          <p:cNvSpPr>
            <a:spLocks noChangeArrowheads="1"/>
          </p:cNvSpPr>
          <p:nvPr/>
        </p:nvSpPr>
        <p:spPr bwMode="auto">
          <a:xfrm>
            <a:off x="457200" y="457200"/>
            <a:ext cx="800576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READING THE DE ON THE MESH</a:t>
            </a:r>
          </a:p>
        </p:txBody>
      </p:sp>
    </p:spTree>
    <p:extLst>
      <p:ext uri="{BB962C8B-B14F-4D97-AF65-F5344CB8AC3E}">
        <p14:creationId xmlns:p14="http://schemas.microsoft.com/office/powerpoint/2010/main" xmlns="" val="7782539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p:txBody>
          <a:bodyPr/>
          <a:lstStyle/>
          <a:p>
            <a:pPr eaLnBrk="1" hangingPunct="1"/>
            <a:r>
              <a:rPr lang="en-US" sz="3600" smtClean="0"/>
              <a:t>The QB must secure the snap first!</a:t>
            </a:r>
          </a:p>
          <a:p>
            <a:pPr eaLnBrk="1" hangingPunct="1"/>
            <a:r>
              <a:rPr lang="en-US" sz="3600" smtClean="0"/>
              <a:t>The QB </a:t>
            </a:r>
            <a:r>
              <a:rPr lang="en-US" sz="3600" i="1" u="sng" smtClean="0"/>
              <a:t>MUST</a:t>
            </a:r>
            <a:r>
              <a:rPr lang="en-US" sz="3600" smtClean="0"/>
              <a:t> get his eyes to his read</a:t>
            </a:r>
          </a:p>
          <a:p>
            <a:pPr eaLnBrk="1" hangingPunct="1"/>
            <a:r>
              <a:rPr lang="en-US" sz="3600" smtClean="0"/>
              <a:t>The RB must make a deep soft pocket</a:t>
            </a:r>
          </a:p>
          <a:p>
            <a:pPr eaLnBrk="1" hangingPunct="1"/>
            <a:r>
              <a:rPr lang="en-US" sz="3600" smtClean="0"/>
              <a:t>The RB must be patient, don’t rush</a:t>
            </a:r>
          </a:p>
          <a:p>
            <a:pPr eaLnBrk="1" hangingPunct="1"/>
            <a:r>
              <a:rPr lang="en-US" sz="3600" smtClean="0"/>
              <a:t>The QB must be soft with the football</a:t>
            </a:r>
          </a:p>
        </p:txBody>
      </p:sp>
      <p:sp>
        <p:nvSpPr>
          <p:cNvPr id="360451" name="Rectangle 3"/>
          <p:cNvSpPr>
            <a:spLocks noChangeArrowheads="1"/>
          </p:cNvSpPr>
          <p:nvPr/>
        </p:nvSpPr>
        <p:spPr bwMode="auto">
          <a:xfrm>
            <a:off x="1600200" y="457200"/>
            <a:ext cx="6056313"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KEYS TO A GOOD MESH</a:t>
            </a:r>
          </a:p>
        </p:txBody>
      </p:sp>
      <p:sp>
        <p:nvSpPr>
          <p:cNvPr id="370692" name="AutoShape 4">
            <a:hlinkClick r:id="rId3" action="ppaction://hlinksldjump" highlightClick="1"/>
          </p:cNvPr>
          <p:cNvSpPr>
            <a:spLocks noChangeArrowheads="1"/>
          </p:cNvSpPr>
          <p:nvPr/>
        </p:nvSpPr>
        <p:spPr bwMode="auto">
          <a:xfrm>
            <a:off x="8305800" y="5943600"/>
            <a:ext cx="685800" cy="762000"/>
          </a:xfrm>
          <a:prstGeom prst="actionButtonHome">
            <a:avLst/>
          </a:prstGeom>
          <a:solidFill>
            <a:srgbClr val="FCFF68"/>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3198488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09600" y="1676400"/>
            <a:ext cx="8153400" cy="337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b="0">
                <a:latin typeface="Times New Roman" charset="0"/>
                <a:sym typeface="Wingdings" charset="2"/>
              </a:rPr>
              <a:t>In all the routes that we use, we will designate a blitz control receiver.  When the defense goes Cover 0 or no safety in the middle of the field, then we will check to hitch route against loose corners and 4 verticals against press corners..  The screen is also a great weapon against the blitz.  Since we run the gun then we have to develop the mentality of  </a:t>
            </a:r>
            <a:r>
              <a:rPr lang="en-US">
                <a:latin typeface="Times New Roman" charset="0"/>
                <a:sym typeface="Wingdings" charset="2"/>
              </a:rPr>
              <a:t>“Recognize, React, and Destroy”</a:t>
            </a:r>
            <a:r>
              <a:rPr lang="en-US" b="0">
                <a:latin typeface="Times New Roman" charset="0"/>
                <a:sym typeface="Wingdings" charset="2"/>
              </a:rPr>
              <a:t> when it comes to the blitz.  We must force teams into stop blitzing or make them pay dearly on the scoreboard if they continue.</a:t>
            </a:r>
          </a:p>
        </p:txBody>
      </p:sp>
      <p:sp>
        <p:nvSpPr>
          <p:cNvPr id="337923" name="Rectangle 3"/>
          <p:cNvSpPr>
            <a:spLocks noChangeArrowheads="1"/>
          </p:cNvSpPr>
          <p:nvPr/>
        </p:nvSpPr>
        <p:spPr bwMode="auto">
          <a:xfrm>
            <a:off x="533400" y="304800"/>
            <a:ext cx="8021638"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dirty="0">
                <a:solidFill>
                  <a:schemeClr val="tx2">
                    <a:lumMod val="60000"/>
                    <a:lumOff val="40000"/>
                  </a:schemeClr>
                </a:solidFill>
                <a:effectLst>
                  <a:outerShdw blurRad="38100" dist="38100" dir="2700000" algn="tl">
                    <a:srgbClr val="C0C0C0"/>
                  </a:outerShdw>
                </a:effectLst>
                <a:latin typeface="Impact" charset="0"/>
              </a:rPr>
              <a:t>PASSING GAME AND THE BLITZ</a:t>
            </a:r>
          </a:p>
        </p:txBody>
      </p:sp>
      <p:sp>
        <p:nvSpPr>
          <p:cNvPr id="111620" name="Rectangle 6"/>
          <p:cNvSpPr>
            <a:spLocks noChangeArrowheads="1"/>
          </p:cNvSpPr>
          <p:nvPr/>
        </p:nvSpPr>
        <p:spPr bwMode="auto">
          <a:xfrm>
            <a:off x="1616075" y="4038600"/>
            <a:ext cx="6140450" cy="666750"/>
          </a:xfrm>
          <a:prstGeom prst="rect">
            <a:avLst/>
          </a:prstGeom>
          <a:solidFill>
            <a:srgbClr val="FFFF00"/>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3600">
                <a:latin typeface="Times New Roman" charset="0"/>
                <a:sym typeface="Wingdings" charset="2"/>
              </a:rPr>
              <a:t>Recognize, React, and Destroy</a:t>
            </a:r>
          </a:p>
        </p:txBody>
      </p:sp>
    </p:spTree>
    <p:extLst>
      <p:ext uri="{BB962C8B-B14F-4D97-AF65-F5344CB8AC3E}">
        <p14:creationId xmlns="" xmlns:p14="http://schemas.microsoft.com/office/powerpoint/2010/main" val="751718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6" name="Rectangle 6"/>
          <p:cNvSpPr>
            <a:spLocks noChangeArrowheads="1"/>
          </p:cNvSpPr>
          <p:nvPr/>
        </p:nvSpPr>
        <p:spPr bwMode="auto">
          <a:xfrm>
            <a:off x="1371600" y="228600"/>
            <a:ext cx="645119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smtClean="0">
                <a:solidFill>
                  <a:srgbClr val="0411D7"/>
                </a:solidFill>
                <a:effectLst>
                  <a:outerShdw blurRad="38100" dist="38100" dir="2700000" algn="tl">
                    <a:srgbClr val="C0C0C0"/>
                  </a:outerShdw>
                </a:effectLst>
                <a:latin typeface="Impact" charset="0"/>
              </a:rPr>
              <a:t> </a:t>
            </a:r>
            <a:r>
              <a:rPr lang="en-US" sz="5400" b="0" dirty="0">
                <a:solidFill>
                  <a:srgbClr val="0411D7"/>
                </a:solidFill>
                <a:effectLst>
                  <a:outerShdw blurRad="38100" dist="38100" dir="2700000" algn="tl">
                    <a:srgbClr val="C0C0C0"/>
                  </a:outerShdw>
                </a:effectLst>
                <a:latin typeface="Impact" charset="0"/>
              </a:rPr>
              <a:t>PASSING GAME BASICS</a:t>
            </a:r>
          </a:p>
        </p:txBody>
      </p:sp>
      <p:pic>
        <p:nvPicPr>
          <p:cNvPr id="3" name="Picture 2" descr="C:\Documents and Settings\OEM Preinstall\My Documents\My Pictures\NY Sharks 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1588770"/>
            <a:ext cx="5943600" cy="46561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113213526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ChangeArrowheads="1"/>
          </p:cNvSpPr>
          <p:nvPr/>
        </p:nvSpPr>
        <p:spPr bwMode="auto">
          <a:xfrm>
            <a:off x="762000" y="304800"/>
            <a:ext cx="7610475"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PASSING GAME PHILOSOPHY</a:t>
            </a:r>
          </a:p>
        </p:txBody>
      </p:sp>
      <p:sp>
        <p:nvSpPr>
          <p:cNvPr id="245763" name="Rectangle 4"/>
          <p:cNvSpPr>
            <a:spLocks noChangeArrowheads="1"/>
          </p:cNvSpPr>
          <p:nvPr/>
        </p:nvSpPr>
        <p:spPr bwMode="auto">
          <a:xfrm>
            <a:off x="381000" y="1295400"/>
            <a:ext cx="8382000" cy="253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r>
              <a:rPr lang="en-US" sz="2000" b="0">
                <a:latin typeface="Times New Roman" charset="0"/>
              </a:rPr>
              <a:t>We have five basic tenants in our passing game philosophy…</a:t>
            </a:r>
          </a:p>
          <a:p>
            <a:pPr marL="457200" indent="-457200"/>
            <a:endParaRPr lang="en-US" sz="2000" b="0">
              <a:latin typeface="Times New Roman" charset="0"/>
            </a:endParaRPr>
          </a:p>
          <a:p>
            <a:pPr marL="457200" indent="-457200">
              <a:buFont typeface="Times" charset="0"/>
              <a:buAutoNum type="arabicPeriod"/>
            </a:pPr>
            <a:r>
              <a:rPr lang="en-US" sz="2000" b="0">
                <a:solidFill>
                  <a:srgbClr val="FF1A05"/>
                </a:solidFill>
                <a:latin typeface="Times New Roman" charset="0"/>
              </a:rPr>
              <a:t>We must protect the quarterback </a:t>
            </a:r>
            <a:r>
              <a:rPr lang="en-US" sz="2000" b="0">
                <a:solidFill>
                  <a:srgbClr val="0411D7"/>
                </a:solidFill>
                <a:latin typeface="Times New Roman" charset="0"/>
              </a:rPr>
              <a:t>(Pass Pro)</a:t>
            </a:r>
            <a:endParaRPr lang="en-US" sz="2000" b="0">
              <a:solidFill>
                <a:srgbClr val="FF1A05"/>
              </a:solidFill>
              <a:latin typeface="Times New Roman" charset="0"/>
            </a:endParaRPr>
          </a:p>
          <a:p>
            <a:pPr marL="457200" indent="-457200">
              <a:buFont typeface="Times" charset="0"/>
              <a:buAutoNum type="arabicPeriod"/>
            </a:pPr>
            <a:r>
              <a:rPr lang="en-US" sz="2000" b="0">
                <a:solidFill>
                  <a:srgbClr val="FF1A05"/>
                </a:solidFill>
                <a:latin typeface="Times New Roman" charset="0"/>
              </a:rPr>
              <a:t>We want to control the pace of the game with the pass </a:t>
            </a:r>
            <a:r>
              <a:rPr lang="en-US" sz="2000" b="0">
                <a:solidFill>
                  <a:srgbClr val="0411D7"/>
                </a:solidFill>
                <a:latin typeface="Times New Roman" charset="0"/>
              </a:rPr>
              <a:t>(run to pass)</a:t>
            </a:r>
            <a:endParaRPr lang="en-US" sz="2000" b="0">
              <a:solidFill>
                <a:srgbClr val="FF1A05"/>
              </a:solidFill>
              <a:latin typeface="Times New Roman" charset="0"/>
            </a:endParaRPr>
          </a:p>
          <a:p>
            <a:pPr marL="457200" indent="-457200">
              <a:buFont typeface="Times" charset="0"/>
              <a:buAutoNum type="arabicPeriod"/>
            </a:pPr>
            <a:r>
              <a:rPr lang="en-US" sz="2000" b="0">
                <a:solidFill>
                  <a:srgbClr val="FF1A05"/>
                </a:solidFill>
                <a:latin typeface="Times New Roman" charset="0"/>
              </a:rPr>
              <a:t>We will incorporate an effective play action game and screen game to complement our power running game </a:t>
            </a:r>
            <a:r>
              <a:rPr lang="en-US" sz="2000" b="0">
                <a:solidFill>
                  <a:srgbClr val="0411D7"/>
                </a:solidFill>
                <a:latin typeface="Times New Roman" charset="0"/>
              </a:rPr>
              <a:t>(Be multi-faceted)</a:t>
            </a:r>
            <a:endParaRPr lang="en-US" sz="2000" b="0">
              <a:solidFill>
                <a:srgbClr val="FF1A05"/>
              </a:solidFill>
              <a:latin typeface="Times New Roman" charset="0"/>
            </a:endParaRPr>
          </a:p>
          <a:p>
            <a:pPr marL="457200" indent="-457200">
              <a:buFont typeface="Times" charset="0"/>
              <a:buAutoNum type="arabicPeriod"/>
            </a:pPr>
            <a:r>
              <a:rPr lang="en-US" sz="2000" b="0">
                <a:solidFill>
                  <a:srgbClr val="FF1A05"/>
                </a:solidFill>
                <a:latin typeface="Times New Roman" charset="0"/>
              </a:rPr>
              <a:t>We will take what the defense gives us </a:t>
            </a:r>
            <a:r>
              <a:rPr lang="en-US" sz="2000" b="0">
                <a:solidFill>
                  <a:srgbClr val="0411D7"/>
                </a:solidFill>
                <a:latin typeface="Times New Roman" charset="0"/>
              </a:rPr>
              <a:t>(pre-snap read by the QB)</a:t>
            </a:r>
            <a:endParaRPr lang="en-US" sz="2000" b="0">
              <a:solidFill>
                <a:srgbClr val="FF1A05"/>
              </a:solidFill>
              <a:latin typeface="Times New Roman" charset="0"/>
            </a:endParaRPr>
          </a:p>
          <a:p>
            <a:pPr marL="457200" indent="-457200">
              <a:buFont typeface="Times" charset="0"/>
              <a:buAutoNum type="arabicPeriod"/>
            </a:pPr>
            <a:r>
              <a:rPr lang="en-US" sz="2000" b="0">
                <a:solidFill>
                  <a:srgbClr val="FF1A05"/>
                </a:solidFill>
                <a:latin typeface="Times New Roman" charset="0"/>
              </a:rPr>
              <a:t>Coaches must constantly KISS the offense </a:t>
            </a:r>
            <a:r>
              <a:rPr lang="en-US" sz="2000" b="0">
                <a:solidFill>
                  <a:srgbClr val="0411D7"/>
                </a:solidFill>
                <a:latin typeface="Times New Roman" charset="0"/>
              </a:rPr>
              <a:t>(Keep It Simple Silly!)</a:t>
            </a:r>
            <a:endParaRPr lang="en-US" sz="2000" b="0">
              <a:latin typeface="Times New Roman" charset="0"/>
            </a:endParaRPr>
          </a:p>
        </p:txBody>
      </p:sp>
      <p:sp>
        <p:nvSpPr>
          <p:cNvPr id="245764" name="Rectangle 5"/>
          <p:cNvSpPr>
            <a:spLocks noChangeArrowheads="1"/>
          </p:cNvSpPr>
          <p:nvPr/>
        </p:nvSpPr>
        <p:spPr bwMode="auto">
          <a:xfrm>
            <a:off x="381000" y="4343400"/>
            <a:ext cx="83058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b="0">
                <a:latin typeface="Times New Roman" charset="0"/>
              </a:rPr>
              <a:t>By doing these things we can still be a ball control offense and take advantage of what the defense is giving us. Big plays come from misalignments or mismatches that we are able to create with formations, personnel groups, and motions. Big plays also occur with the receiver's ability to run with the ball after the catch.</a:t>
            </a:r>
          </a:p>
        </p:txBody>
      </p:sp>
      <p:sp>
        <p:nvSpPr>
          <p:cNvPr id="245765" name="Line 6"/>
          <p:cNvSpPr>
            <a:spLocks noChangeShapeType="1"/>
          </p:cNvSpPr>
          <p:nvPr/>
        </p:nvSpPr>
        <p:spPr bwMode="auto">
          <a:xfrm>
            <a:off x="152400" y="4114800"/>
            <a:ext cx="8763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842590106"/>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4038600" y="762000"/>
            <a:ext cx="8572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Hitch</a:t>
            </a:r>
          </a:p>
        </p:txBody>
      </p:sp>
      <p:sp>
        <p:nvSpPr>
          <p:cNvPr id="248835" name="Text Box 3"/>
          <p:cNvSpPr txBox="1">
            <a:spLocks noChangeArrowheads="1"/>
          </p:cNvSpPr>
          <p:nvPr/>
        </p:nvSpPr>
        <p:spPr bwMode="auto">
          <a:xfrm>
            <a:off x="7391400" y="762000"/>
            <a:ext cx="8318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Slant</a:t>
            </a:r>
          </a:p>
        </p:txBody>
      </p:sp>
      <p:grpSp>
        <p:nvGrpSpPr>
          <p:cNvPr id="2" name="Group 5"/>
          <p:cNvGrpSpPr>
            <a:grpSpLocks/>
          </p:cNvGrpSpPr>
          <p:nvPr/>
        </p:nvGrpSpPr>
        <p:grpSpPr bwMode="auto">
          <a:xfrm>
            <a:off x="6248400" y="1066800"/>
            <a:ext cx="2895600" cy="3200400"/>
            <a:chOff x="1968" y="480"/>
            <a:chExt cx="1824" cy="2016"/>
          </a:xfrm>
        </p:grpSpPr>
        <p:grpSp>
          <p:nvGrpSpPr>
            <p:cNvPr id="3" name="Group 6"/>
            <p:cNvGrpSpPr>
              <a:grpSpLocks/>
            </p:cNvGrpSpPr>
            <p:nvPr/>
          </p:nvGrpSpPr>
          <p:grpSpPr bwMode="auto">
            <a:xfrm>
              <a:off x="1968" y="480"/>
              <a:ext cx="1824" cy="2016"/>
              <a:chOff x="1968" y="480"/>
              <a:chExt cx="1776" cy="2016"/>
            </a:xfrm>
          </p:grpSpPr>
          <p:grpSp>
            <p:nvGrpSpPr>
              <p:cNvPr id="4" name="Group 7"/>
              <p:cNvGrpSpPr>
                <a:grpSpLocks/>
              </p:cNvGrpSpPr>
              <p:nvPr/>
            </p:nvGrpSpPr>
            <p:grpSpPr bwMode="auto">
              <a:xfrm>
                <a:off x="2736" y="480"/>
                <a:ext cx="96" cy="336"/>
                <a:chOff x="1968" y="2016"/>
                <a:chExt cx="96" cy="336"/>
              </a:xfrm>
            </p:grpSpPr>
            <p:sp>
              <p:nvSpPr>
                <p:cNvPr id="249026" name="Line 8"/>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7" name="Line 9"/>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8" name="Line 10"/>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9" name="Line 11"/>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77" name="Rectangle 12"/>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78" name="Line 13"/>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79" name="Line 14"/>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0" name="Line 15"/>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1" name="Line 16"/>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2" name="Line 17"/>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3" name="Line 18"/>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4" name="Line 19"/>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5" name="Line 20"/>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6" name="Line 21"/>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7" name="Line 22"/>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8" name="Line 23"/>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89" name="Line 24"/>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90" name="Line 25"/>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91" name="Line 26"/>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92" name="Line 27"/>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 name="Group 28"/>
              <p:cNvGrpSpPr>
                <a:grpSpLocks/>
              </p:cNvGrpSpPr>
              <p:nvPr/>
            </p:nvGrpSpPr>
            <p:grpSpPr bwMode="auto">
              <a:xfrm>
                <a:off x="1968" y="1728"/>
                <a:ext cx="96" cy="192"/>
                <a:chOff x="1968" y="1728"/>
                <a:chExt cx="96" cy="192"/>
              </a:xfrm>
            </p:grpSpPr>
            <p:sp>
              <p:nvSpPr>
                <p:cNvPr id="249023" name="Line 2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4" name="Line 3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5" name="Line 3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32"/>
              <p:cNvGrpSpPr>
                <a:grpSpLocks/>
              </p:cNvGrpSpPr>
              <p:nvPr/>
            </p:nvGrpSpPr>
            <p:grpSpPr bwMode="auto">
              <a:xfrm>
                <a:off x="1968" y="2016"/>
                <a:ext cx="96" cy="336"/>
                <a:chOff x="1968" y="2016"/>
                <a:chExt cx="96" cy="336"/>
              </a:xfrm>
            </p:grpSpPr>
            <p:sp>
              <p:nvSpPr>
                <p:cNvPr id="249019" name="Line 33"/>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0" name="Line 34"/>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1" name="Line 35"/>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22" name="Line 36"/>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37"/>
              <p:cNvGrpSpPr>
                <a:grpSpLocks/>
              </p:cNvGrpSpPr>
              <p:nvPr/>
            </p:nvGrpSpPr>
            <p:grpSpPr bwMode="auto">
              <a:xfrm>
                <a:off x="2736" y="960"/>
                <a:ext cx="96" cy="192"/>
                <a:chOff x="1968" y="1728"/>
                <a:chExt cx="96" cy="192"/>
              </a:xfrm>
            </p:grpSpPr>
            <p:sp>
              <p:nvSpPr>
                <p:cNvPr id="249016" name="Line 3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7" name="Line 3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8" name="Line 4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41"/>
              <p:cNvGrpSpPr>
                <a:grpSpLocks/>
              </p:cNvGrpSpPr>
              <p:nvPr/>
            </p:nvGrpSpPr>
            <p:grpSpPr bwMode="auto">
              <a:xfrm>
                <a:off x="2736" y="1440"/>
                <a:ext cx="96" cy="192"/>
                <a:chOff x="1968" y="1728"/>
                <a:chExt cx="96" cy="192"/>
              </a:xfrm>
            </p:grpSpPr>
            <p:sp>
              <p:nvSpPr>
                <p:cNvPr id="249013" name="Line 4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4" name="Line 4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5" name="Line 4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45"/>
              <p:cNvGrpSpPr>
                <a:grpSpLocks/>
              </p:cNvGrpSpPr>
              <p:nvPr/>
            </p:nvGrpSpPr>
            <p:grpSpPr bwMode="auto">
              <a:xfrm>
                <a:off x="2736" y="1824"/>
                <a:ext cx="96" cy="192"/>
                <a:chOff x="1968" y="1728"/>
                <a:chExt cx="96" cy="192"/>
              </a:xfrm>
            </p:grpSpPr>
            <p:sp>
              <p:nvSpPr>
                <p:cNvPr id="249010" name="Line 4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1" name="Line 4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12" name="Line 4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 name="Group 49"/>
              <p:cNvGrpSpPr>
                <a:grpSpLocks/>
              </p:cNvGrpSpPr>
              <p:nvPr/>
            </p:nvGrpSpPr>
            <p:grpSpPr bwMode="auto">
              <a:xfrm>
                <a:off x="2736" y="2256"/>
                <a:ext cx="96" cy="192"/>
                <a:chOff x="1968" y="1728"/>
                <a:chExt cx="96" cy="192"/>
              </a:xfrm>
            </p:grpSpPr>
            <p:sp>
              <p:nvSpPr>
                <p:cNvPr id="249007" name="Line 50"/>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8" name="Line 51"/>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9" name="Line 52"/>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99" name="Line 53"/>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0" name="Line 54"/>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1" name="Line 55"/>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56"/>
              <p:cNvGrpSpPr>
                <a:grpSpLocks/>
              </p:cNvGrpSpPr>
              <p:nvPr/>
            </p:nvGrpSpPr>
            <p:grpSpPr bwMode="auto">
              <a:xfrm>
                <a:off x="2736" y="624"/>
                <a:ext cx="96" cy="192"/>
                <a:chOff x="1968" y="1728"/>
                <a:chExt cx="96" cy="192"/>
              </a:xfrm>
            </p:grpSpPr>
            <p:sp>
              <p:nvSpPr>
                <p:cNvPr id="249004" name="Line 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5" name="Line 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006" name="Line 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003" name="Line 60"/>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72" name="Text Box 61"/>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8973" name="Text Box 62"/>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8974" name="AutoShape 63"/>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75" name="AutoShape 64"/>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2" name="Group 65"/>
          <p:cNvGrpSpPr>
            <a:grpSpLocks/>
          </p:cNvGrpSpPr>
          <p:nvPr/>
        </p:nvGrpSpPr>
        <p:grpSpPr bwMode="auto">
          <a:xfrm>
            <a:off x="3124200" y="1066800"/>
            <a:ext cx="2895600" cy="3200400"/>
            <a:chOff x="1968" y="480"/>
            <a:chExt cx="1776" cy="2016"/>
          </a:xfrm>
        </p:grpSpPr>
        <p:grpSp>
          <p:nvGrpSpPr>
            <p:cNvPr id="13" name="Group 66"/>
            <p:cNvGrpSpPr>
              <a:grpSpLocks/>
            </p:cNvGrpSpPr>
            <p:nvPr/>
          </p:nvGrpSpPr>
          <p:grpSpPr bwMode="auto">
            <a:xfrm>
              <a:off x="2736" y="480"/>
              <a:ext cx="96" cy="336"/>
              <a:chOff x="1968" y="2016"/>
              <a:chExt cx="96" cy="336"/>
            </a:xfrm>
          </p:grpSpPr>
          <p:sp>
            <p:nvSpPr>
              <p:cNvPr id="248967" name="Line 67"/>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8" name="Line 68"/>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9" name="Line 69"/>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70" name="Line 70"/>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18" name="Rectangle 71"/>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9" name="Line 72"/>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0" name="Line 73"/>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1" name="Line 74"/>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2" name="Line 75"/>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3" name="Line 76"/>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4" name="Line 77"/>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5" name="Line 78"/>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6" name="Line 79"/>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7" name="Line 80"/>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8" name="Line 81"/>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29" name="Line 82"/>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30" name="Line 83"/>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31" name="Line 84"/>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32" name="Line 85"/>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33" name="Line 86"/>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 name="Group 87"/>
            <p:cNvGrpSpPr>
              <a:grpSpLocks/>
            </p:cNvGrpSpPr>
            <p:nvPr/>
          </p:nvGrpSpPr>
          <p:grpSpPr bwMode="auto">
            <a:xfrm>
              <a:off x="1968" y="1728"/>
              <a:ext cx="96" cy="192"/>
              <a:chOff x="1968" y="1728"/>
              <a:chExt cx="96" cy="192"/>
            </a:xfrm>
          </p:grpSpPr>
          <p:sp>
            <p:nvSpPr>
              <p:cNvPr id="248964" name="Line 88"/>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5" name="Line 89"/>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6" name="Line 90"/>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5" name="Group 91"/>
            <p:cNvGrpSpPr>
              <a:grpSpLocks/>
            </p:cNvGrpSpPr>
            <p:nvPr/>
          </p:nvGrpSpPr>
          <p:grpSpPr bwMode="auto">
            <a:xfrm>
              <a:off x="1968" y="2016"/>
              <a:ext cx="96" cy="336"/>
              <a:chOff x="1968" y="2016"/>
              <a:chExt cx="96" cy="336"/>
            </a:xfrm>
          </p:grpSpPr>
          <p:sp>
            <p:nvSpPr>
              <p:cNvPr id="248960" name="Line 92"/>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1" name="Line 93"/>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2" name="Line 94"/>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63" name="Line 95"/>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96"/>
            <p:cNvGrpSpPr>
              <a:grpSpLocks/>
            </p:cNvGrpSpPr>
            <p:nvPr/>
          </p:nvGrpSpPr>
          <p:grpSpPr bwMode="auto">
            <a:xfrm>
              <a:off x="2736" y="960"/>
              <a:ext cx="96" cy="192"/>
              <a:chOff x="1968" y="1728"/>
              <a:chExt cx="96" cy="192"/>
            </a:xfrm>
          </p:grpSpPr>
          <p:sp>
            <p:nvSpPr>
              <p:cNvPr id="248957" name="Line 97"/>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8" name="Line 98"/>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9" name="Line 99"/>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100"/>
            <p:cNvGrpSpPr>
              <a:grpSpLocks/>
            </p:cNvGrpSpPr>
            <p:nvPr/>
          </p:nvGrpSpPr>
          <p:grpSpPr bwMode="auto">
            <a:xfrm>
              <a:off x="2736" y="1440"/>
              <a:ext cx="96" cy="192"/>
              <a:chOff x="1968" y="1728"/>
              <a:chExt cx="96" cy="192"/>
            </a:xfrm>
          </p:grpSpPr>
          <p:sp>
            <p:nvSpPr>
              <p:cNvPr id="248954" name="Line 10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5" name="Line 10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6" name="Line 10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104"/>
            <p:cNvGrpSpPr>
              <a:grpSpLocks/>
            </p:cNvGrpSpPr>
            <p:nvPr/>
          </p:nvGrpSpPr>
          <p:grpSpPr bwMode="auto">
            <a:xfrm>
              <a:off x="2736" y="1824"/>
              <a:ext cx="96" cy="192"/>
              <a:chOff x="1968" y="1728"/>
              <a:chExt cx="96" cy="192"/>
            </a:xfrm>
          </p:grpSpPr>
          <p:sp>
            <p:nvSpPr>
              <p:cNvPr id="248951" name="Line 10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2" name="Line 10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3" name="Line 10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108"/>
            <p:cNvGrpSpPr>
              <a:grpSpLocks/>
            </p:cNvGrpSpPr>
            <p:nvPr/>
          </p:nvGrpSpPr>
          <p:grpSpPr bwMode="auto">
            <a:xfrm>
              <a:off x="2736" y="2256"/>
              <a:ext cx="96" cy="192"/>
              <a:chOff x="1968" y="1728"/>
              <a:chExt cx="96" cy="192"/>
            </a:xfrm>
          </p:grpSpPr>
          <p:sp>
            <p:nvSpPr>
              <p:cNvPr id="248948" name="Line 10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49" name="Line 11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50" name="Line 11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40" name="Line 112"/>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41" name="Line 113"/>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42" name="Line 114"/>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0" name="Group 115"/>
            <p:cNvGrpSpPr>
              <a:grpSpLocks/>
            </p:cNvGrpSpPr>
            <p:nvPr/>
          </p:nvGrpSpPr>
          <p:grpSpPr bwMode="auto">
            <a:xfrm>
              <a:off x="2736" y="624"/>
              <a:ext cx="96" cy="192"/>
              <a:chOff x="1968" y="1728"/>
              <a:chExt cx="96" cy="192"/>
            </a:xfrm>
          </p:grpSpPr>
          <p:sp>
            <p:nvSpPr>
              <p:cNvPr id="248945" name="Line 116"/>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46" name="Line 117"/>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47" name="Line 118"/>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944" name="Line 119"/>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38" name="Text Box 120"/>
          <p:cNvSpPr txBox="1">
            <a:spLocks noChangeArrowheads="1"/>
          </p:cNvSpPr>
          <p:nvPr/>
        </p:nvSpPr>
        <p:spPr bwMode="auto">
          <a:xfrm rot="-5367183">
            <a:off x="5097463" y="2814637"/>
            <a:ext cx="674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8839" name="Text Box 121"/>
          <p:cNvSpPr txBox="1">
            <a:spLocks noChangeArrowheads="1"/>
          </p:cNvSpPr>
          <p:nvPr/>
        </p:nvSpPr>
        <p:spPr bwMode="auto">
          <a:xfrm rot="-5367183">
            <a:off x="5099050" y="15208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8840" name="AutoShape 122"/>
          <p:cNvSpPr>
            <a:spLocks noChangeArrowheads="1"/>
          </p:cNvSpPr>
          <p:nvPr/>
        </p:nvSpPr>
        <p:spPr bwMode="auto">
          <a:xfrm>
            <a:off x="5410200" y="12954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1" name="AutoShape 123"/>
          <p:cNvSpPr>
            <a:spLocks noChangeArrowheads="1"/>
          </p:cNvSpPr>
          <p:nvPr/>
        </p:nvSpPr>
        <p:spPr bwMode="auto">
          <a:xfrm>
            <a:off x="5410200" y="25908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2" name="Oval 184"/>
          <p:cNvSpPr>
            <a:spLocks noChangeArrowheads="1"/>
          </p:cNvSpPr>
          <p:nvPr/>
        </p:nvSpPr>
        <p:spPr bwMode="auto">
          <a:xfrm>
            <a:off x="5410200" y="35052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3" name="Freeform 185"/>
          <p:cNvSpPr>
            <a:spLocks/>
          </p:cNvSpPr>
          <p:nvPr/>
        </p:nvSpPr>
        <p:spPr bwMode="auto">
          <a:xfrm>
            <a:off x="5410200" y="2743200"/>
            <a:ext cx="177800" cy="762000"/>
          </a:xfrm>
          <a:custGeom>
            <a:avLst/>
            <a:gdLst>
              <a:gd name="T0" fmla="*/ 2147483647 w 112"/>
              <a:gd name="T1" fmla="*/ 2147483647 h 496"/>
              <a:gd name="T2" fmla="*/ 2147483647 w 112"/>
              <a:gd name="T3" fmla="*/ 2147483647 h 496"/>
              <a:gd name="T4" fmla="*/ 0 w 112"/>
              <a:gd name="T5" fmla="*/ 2147483647 h 496"/>
              <a:gd name="T6" fmla="*/ 0 60000 65536"/>
              <a:gd name="T7" fmla="*/ 0 60000 65536"/>
              <a:gd name="T8" fmla="*/ 0 60000 65536"/>
            </a:gdLst>
            <a:ahLst/>
            <a:cxnLst>
              <a:cxn ang="T6">
                <a:pos x="T0" y="T1"/>
              </a:cxn>
              <a:cxn ang="T7">
                <a:pos x="T2" y="T3"/>
              </a:cxn>
              <a:cxn ang="T8">
                <a:pos x="T4" y="T5"/>
              </a:cxn>
            </a:cxnLst>
            <a:rect l="0" t="0" r="r" b="b"/>
            <a:pathLst>
              <a:path w="112" h="496">
                <a:moveTo>
                  <a:pt x="96" y="496"/>
                </a:moveTo>
                <a:cubicBezTo>
                  <a:pt x="104" y="312"/>
                  <a:pt x="112" y="128"/>
                  <a:pt x="96" y="64"/>
                </a:cubicBezTo>
                <a:cubicBezTo>
                  <a:pt x="80" y="0"/>
                  <a:pt x="40" y="56"/>
                  <a:pt x="0" y="112"/>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4" name="Text Box 186"/>
          <p:cNvSpPr txBox="1">
            <a:spLocks noChangeArrowheads="1"/>
          </p:cNvSpPr>
          <p:nvPr/>
        </p:nvSpPr>
        <p:spPr bwMode="auto">
          <a:xfrm>
            <a:off x="3276600" y="4648200"/>
            <a:ext cx="26670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Vertical release at defender working to his outside.  Plant outside foot on 5th step.  Do not work back to ball.  QB will deliver ball to the shoulder away from defender.</a:t>
            </a:r>
          </a:p>
        </p:txBody>
      </p:sp>
      <p:sp>
        <p:nvSpPr>
          <p:cNvPr id="248845" name="Text Box 187"/>
          <p:cNvSpPr txBox="1">
            <a:spLocks noChangeArrowheads="1"/>
          </p:cNvSpPr>
          <p:nvPr/>
        </p:nvSpPr>
        <p:spPr bwMode="auto">
          <a:xfrm>
            <a:off x="4876800" y="38100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5 steps</a:t>
            </a:r>
            <a:endParaRPr lang="en-US" sz="1800">
              <a:solidFill>
                <a:srgbClr val="00CC66"/>
              </a:solidFill>
              <a:latin typeface="Arial" charset="0"/>
              <a:cs typeface="Arial" charset="0"/>
            </a:endParaRPr>
          </a:p>
        </p:txBody>
      </p:sp>
      <p:sp>
        <p:nvSpPr>
          <p:cNvPr id="248846" name="Oval 188"/>
          <p:cNvSpPr>
            <a:spLocks noChangeArrowheads="1"/>
          </p:cNvSpPr>
          <p:nvPr/>
        </p:nvSpPr>
        <p:spPr bwMode="auto">
          <a:xfrm>
            <a:off x="8763000" y="35052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7" name="Freeform 189"/>
          <p:cNvSpPr>
            <a:spLocks/>
          </p:cNvSpPr>
          <p:nvPr/>
        </p:nvSpPr>
        <p:spPr bwMode="auto">
          <a:xfrm>
            <a:off x="8915400" y="3200400"/>
            <a:ext cx="76200" cy="304800"/>
          </a:xfrm>
          <a:custGeom>
            <a:avLst/>
            <a:gdLst>
              <a:gd name="T0" fmla="*/ 0 w 48"/>
              <a:gd name="T1" fmla="*/ 2147483647 h 192"/>
              <a:gd name="T2" fmla="*/ 2147483647 w 48"/>
              <a:gd name="T3" fmla="*/ 0 h 192"/>
              <a:gd name="T4" fmla="*/ 0 60000 65536"/>
              <a:gd name="T5" fmla="*/ 0 60000 65536"/>
            </a:gdLst>
            <a:ahLst/>
            <a:cxnLst>
              <a:cxn ang="T4">
                <a:pos x="T0" y="T1"/>
              </a:cxn>
              <a:cxn ang="T5">
                <a:pos x="T2" y="T3"/>
              </a:cxn>
            </a:cxnLst>
            <a:rect l="0" t="0" r="r" b="b"/>
            <a:pathLst>
              <a:path w="48" h="192">
                <a:moveTo>
                  <a:pt x="0" y="192"/>
                </a:moveTo>
                <a:cubicBezTo>
                  <a:pt x="0" y="192"/>
                  <a:pt x="24" y="96"/>
                  <a:pt x="48"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8" name="Freeform 190"/>
          <p:cNvSpPr>
            <a:spLocks/>
          </p:cNvSpPr>
          <p:nvPr/>
        </p:nvSpPr>
        <p:spPr bwMode="auto">
          <a:xfrm>
            <a:off x="8534400" y="2971800"/>
            <a:ext cx="457200" cy="228600"/>
          </a:xfrm>
          <a:custGeom>
            <a:avLst/>
            <a:gdLst>
              <a:gd name="T0" fmla="*/ 2147483647 w 288"/>
              <a:gd name="T1" fmla="*/ 2147483647 h 144"/>
              <a:gd name="T2" fmla="*/ 0 w 288"/>
              <a:gd name="T3" fmla="*/ 0 h 144"/>
              <a:gd name="T4" fmla="*/ 0 60000 65536"/>
              <a:gd name="T5" fmla="*/ 0 60000 65536"/>
            </a:gdLst>
            <a:ahLst/>
            <a:cxnLst>
              <a:cxn ang="T4">
                <a:pos x="T0" y="T1"/>
              </a:cxn>
              <a:cxn ang="T5">
                <a:pos x="T2" y="T3"/>
              </a:cxn>
            </a:cxnLst>
            <a:rect l="0" t="0" r="r" b="b"/>
            <a:pathLst>
              <a:path w="288" h="144">
                <a:moveTo>
                  <a:pt x="288" y="144"/>
                </a:moveTo>
                <a:cubicBezTo>
                  <a:pt x="288" y="144"/>
                  <a:pt x="144" y="72"/>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49" name="Text Box 191"/>
          <p:cNvSpPr txBox="1">
            <a:spLocks noChangeArrowheads="1"/>
          </p:cNvSpPr>
          <p:nvPr/>
        </p:nvSpPr>
        <p:spPr bwMode="auto">
          <a:xfrm>
            <a:off x="8077200" y="38100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20000"/>
              </a:spcBef>
            </a:pPr>
            <a:r>
              <a:rPr lang="en-US" sz="1600">
                <a:latin typeface="Arial" charset="0"/>
                <a:cs typeface="Arial" charset="0"/>
              </a:rPr>
              <a:t>2 steps</a:t>
            </a:r>
          </a:p>
        </p:txBody>
      </p:sp>
      <p:sp>
        <p:nvSpPr>
          <p:cNvPr id="248850" name="Text Box 192"/>
          <p:cNvSpPr txBox="1">
            <a:spLocks noChangeArrowheads="1"/>
          </p:cNvSpPr>
          <p:nvPr/>
        </p:nvSpPr>
        <p:spPr bwMode="auto">
          <a:xfrm>
            <a:off x="6324600" y="4648200"/>
            <a:ext cx="27432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Quick release vertically 2 steps, plant outside foot and make cut to open grass.  Anticipate ball at the break.  Get up field immediately to avoid inside defenders.  Anticipate contact.</a:t>
            </a:r>
          </a:p>
        </p:txBody>
      </p:sp>
      <p:sp>
        <p:nvSpPr>
          <p:cNvPr id="248851" name="Rectangle 198"/>
          <p:cNvSpPr>
            <a:spLocks noChangeArrowheads="1"/>
          </p:cNvSpPr>
          <p:nvPr/>
        </p:nvSpPr>
        <p:spPr bwMode="auto">
          <a:xfrm>
            <a:off x="3581400" y="152400"/>
            <a:ext cx="1962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atin typeface="Arial" charset="0"/>
                <a:cs typeface="Arial" charset="0"/>
              </a:rPr>
              <a:t>Quick Game</a:t>
            </a:r>
          </a:p>
        </p:txBody>
      </p:sp>
      <p:sp>
        <p:nvSpPr>
          <p:cNvPr id="248852" name="Text Box 199"/>
          <p:cNvSpPr txBox="1">
            <a:spLocks noChangeArrowheads="1"/>
          </p:cNvSpPr>
          <p:nvPr/>
        </p:nvSpPr>
        <p:spPr bwMode="auto">
          <a:xfrm>
            <a:off x="990600" y="762000"/>
            <a:ext cx="9080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Quick</a:t>
            </a:r>
          </a:p>
        </p:txBody>
      </p:sp>
      <p:grpSp>
        <p:nvGrpSpPr>
          <p:cNvPr id="21" name="Group 200"/>
          <p:cNvGrpSpPr>
            <a:grpSpLocks/>
          </p:cNvGrpSpPr>
          <p:nvPr/>
        </p:nvGrpSpPr>
        <p:grpSpPr bwMode="auto">
          <a:xfrm>
            <a:off x="0" y="1066800"/>
            <a:ext cx="2895600" cy="3200400"/>
            <a:chOff x="1968" y="480"/>
            <a:chExt cx="1824" cy="2016"/>
          </a:xfrm>
        </p:grpSpPr>
        <p:grpSp>
          <p:nvGrpSpPr>
            <p:cNvPr id="22" name="Group 201"/>
            <p:cNvGrpSpPr>
              <a:grpSpLocks/>
            </p:cNvGrpSpPr>
            <p:nvPr/>
          </p:nvGrpSpPr>
          <p:grpSpPr bwMode="auto">
            <a:xfrm>
              <a:off x="1968" y="480"/>
              <a:ext cx="1824" cy="2016"/>
              <a:chOff x="1968" y="480"/>
              <a:chExt cx="1776" cy="2016"/>
            </a:xfrm>
          </p:grpSpPr>
          <p:grpSp>
            <p:nvGrpSpPr>
              <p:cNvPr id="23" name="Group 202"/>
              <p:cNvGrpSpPr>
                <a:grpSpLocks/>
              </p:cNvGrpSpPr>
              <p:nvPr/>
            </p:nvGrpSpPr>
            <p:grpSpPr bwMode="auto">
              <a:xfrm>
                <a:off x="2736" y="480"/>
                <a:ext cx="96" cy="336"/>
                <a:chOff x="1968" y="2016"/>
                <a:chExt cx="96" cy="336"/>
              </a:xfrm>
            </p:grpSpPr>
            <p:sp>
              <p:nvSpPr>
                <p:cNvPr id="248913" name="Line 203"/>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4" name="Line 204"/>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5" name="Line 205"/>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6" name="Line 206"/>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64" name="Rectangle 207"/>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5" name="Line 208"/>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6" name="Line 209"/>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7" name="Line 210"/>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8" name="Line 211"/>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9" name="Line 212"/>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0" name="Line 213"/>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1" name="Line 214"/>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2" name="Line 215"/>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3" name="Line 216"/>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4" name="Line 217"/>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5" name="Line 218"/>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6" name="Line 219"/>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7" name="Line 220"/>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8" name="Line 221"/>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79" name="Line 222"/>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223"/>
              <p:cNvGrpSpPr>
                <a:grpSpLocks/>
              </p:cNvGrpSpPr>
              <p:nvPr/>
            </p:nvGrpSpPr>
            <p:grpSpPr bwMode="auto">
              <a:xfrm>
                <a:off x="1968" y="1728"/>
                <a:ext cx="96" cy="192"/>
                <a:chOff x="1968" y="1728"/>
                <a:chExt cx="96" cy="192"/>
              </a:xfrm>
            </p:grpSpPr>
            <p:sp>
              <p:nvSpPr>
                <p:cNvPr id="248910" name="Line 224"/>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1" name="Line 225"/>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12" name="Line 226"/>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227"/>
              <p:cNvGrpSpPr>
                <a:grpSpLocks/>
              </p:cNvGrpSpPr>
              <p:nvPr/>
            </p:nvGrpSpPr>
            <p:grpSpPr bwMode="auto">
              <a:xfrm>
                <a:off x="1968" y="2016"/>
                <a:ext cx="96" cy="336"/>
                <a:chOff x="1968" y="2016"/>
                <a:chExt cx="96" cy="336"/>
              </a:xfrm>
            </p:grpSpPr>
            <p:sp>
              <p:nvSpPr>
                <p:cNvPr id="248906" name="Line 228"/>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7" name="Line 229"/>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8" name="Line 230"/>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9" name="Line 231"/>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232"/>
              <p:cNvGrpSpPr>
                <a:grpSpLocks/>
              </p:cNvGrpSpPr>
              <p:nvPr/>
            </p:nvGrpSpPr>
            <p:grpSpPr bwMode="auto">
              <a:xfrm>
                <a:off x="2736" y="960"/>
                <a:ext cx="96" cy="192"/>
                <a:chOff x="1968" y="1728"/>
                <a:chExt cx="96" cy="192"/>
              </a:xfrm>
            </p:grpSpPr>
            <p:sp>
              <p:nvSpPr>
                <p:cNvPr id="248903" name="Line 233"/>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4" name="Line 234"/>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5" name="Line 235"/>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236"/>
              <p:cNvGrpSpPr>
                <a:grpSpLocks/>
              </p:cNvGrpSpPr>
              <p:nvPr/>
            </p:nvGrpSpPr>
            <p:grpSpPr bwMode="auto">
              <a:xfrm>
                <a:off x="2736" y="1440"/>
                <a:ext cx="96" cy="192"/>
                <a:chOff x="1968" y="1728"/>
                <a:chExt cx="96" cy="192"/>
              </a:xfrm>
            </p:grpSpPr>
            <p:sp>
              <p:nvSpPr>
                <p:cNvPr id="248900" name="Line 23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1" name="Line 23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902" name="Line 23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240"/>
              <p:cNvGrpSpPr>
                <a:grpSpLocks/>
              </p:cNvGrpSpPr>
              <p:nvPr/>
            </p:nvGrpSpPr>
            <p:grpSpPr bwMode="auto">
              <a:xfrm>
                <a:off x="2736" y="1824"/>
                <a:ext cx="96" cy="192"/>
                <a:chOff x="1968" y="1728"/>
                <a:chExt cx="96" cy="192"/>
              </a:xfrm>
            </p:grpSpPr>
            <p:sp>
              <p:nvSpPr>
                <p:cNvPr id="248897" name="Line 24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8" name="Line 24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9" name="Line 24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244"/>
              <p:cNvGrpSpPr>
                <a:grpSpLocks/>
              </p:cNvGrpSpPr>
              <p:nvPr/>
            </p:nvGrpSpPr>
            <p:grpSpPr bwMode="auto">
              <a:xfrm>
                <a:off x="2736" y="2256"/>
                <a:ext cx="96" cy="192"/>
                <a:chOff x="1968" y="1728"/>
                <a:chExt cx="96" cy="192"/>
              </a:xfrm>
            </p:grpSpPr>
            <p:sp>
              <p:nvSpPr>
                <p:cNvPr id="248894" name="Line 24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5" name="Line 24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6" name="Line 24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86" name="Line 248"/>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87" name="Line 249"/>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88" name="Line 250"/>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251"/>
              <p:cNvGrpSpPr>
                <a:grpSpLocks/>
              </p:cNvGrpSpPr>
              <p:nvPr/>
            </p:nvGrpSpPr>
            <p:grpSpPr bwMode="auto">
              <a:xfrm>
                <a:off x="2736" y="624"/>
                <a:ext cx="96" cy="192"/>
                <a:chOff x="1968" y="1728"/>
                <a:chExt cx="96" cy="192"/>
              </a:xfrm>
            </p:grpSpPr>
            <p:sp>
              <p:nvSpPr>
                <p:cNvPr id="248891" name="Line 25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2" name="Line 25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93" name="Line 25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90" name="Line 255"/>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59" name="Text Box 256"/>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8860" name="Text Box 257"/>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8861" name="AutoShape 258"/>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62" name="AutoShape 259"/>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8854" name="Oval 260"/>
          <p:cNvSpPr>
            <a:spLocks noChangeArrowheads="1"/>
          </p:cNvSpPr>
          <p:nvPr/>
        </p:nvSpPr>
        <p:spPr bwMode="auto">
          <a:xfrm>
            <a:off x="2362200" y="35052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8855" name="Text Box 261"/>
          <p:cNvSpPr txBox="1">
            <a:spLocks noChangeArrowheads="1"/>
          </p:cNvSpPr>
          <p:nvPr/>
        </p:nvSpPr>
        <p:spPr bwMode="auto">
          <a:xfrm>
            <a:off x="1828800" y="38100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20000"/>
              </a:spcBef>
            </a:pPr>
            <a:r>
              <a:rPr lang="en-US" sz="1600">
                <a:latin typeface="Arial" charset="0"/>
                <a:cs typeface="Arial" charset="0"/>
              </a:rPr>
              <a:t>2 steps</a:t>
            </a:r>
          </a:p>
        </p:txBody>
      </p:sp>
      <p:sp>
        <p:nvSpPr>
          <p:cNvPr id="248856" name="Text Box 262"/>
          <p:cNvSpPr txBox="1">
            <a:spLocks noChangeArrowheads="1"/>
          </p:cNvSpPr>
          <p:nvPr/>
        </p:nvSpPr>
        <p:spPr bwMode="auto">
          <a:xfrm>
            <a:off x="76200" y="4648200"/>
            <a:ext cx="27432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Come off the ball with 2 hard steps.  Sell vertical route to DB.  On second step, take 1 step inside and look for the ball.  QB is throwing based on pre-snap read of DB cushion.</a:t>
            </a:r>
          </a:p>
        </p:txBody>
      </p:sp>
      <p:sp>
        <p:nvSpPr>
          <p:cNvPr id="248857" name="Freeform 265"/>
          <p:cNvSpPr>
            <a:spLocks/>
          </p:cNvSpPr>
          <p:nvPr/>
        </p:nvSpPr>
        <p:spPr bwMode="auto">
          <a:xfrm>
            <a:off x="2362200" y="3276600"/>
            <a:ext cx="177800" cy="228600"/>
          </a:xfrm>
          <a:custGeom>
            <a:avLst/>
            <a:gdLst>
              <a:gd name="T0" fmla="*/ 2147483647 w 112"/>
              <a:gd name="T1" fmla="*/ 2147483647 h 496"/>
              <a:gd name="T2" fmla="*/ 2147483647 w 112"/>
              <a:gd name="T3" fmla="*/ 2147483647 h 496"/>
              <a:gd name="T4" fmla="*/ 0 w 112"/>
              <a:gd name="T5" fmla="*/ 2147483647 h 496"/>
              <a:gd name="T6" fmla="*/ 0 60000 65536"/>
              <a:gd name="T7" fmla="*/ 0 60000 65536"/>
              <a:gd name="T8" fmla="*/ 0 60000 65536"/>
            </a:gdLst>
            <a:ahLst/>
            <a:cxnLst>
              <a:cxn ang="T6">
                <a:pos x="T0" y="T1"/>
              </a:cxn>
              <a:cxn ang="T7">
                <a:pos x="T2" y="T3"/>
              </a:cxn>
              <a:cxn ang="T8">
                <a:pos x="T4" y="T5"/>
              </a:cxn>
            </a:cxnLst>
            <a:rect l="0" t="0" r="r" b="b"/>
            <a:pathLst>
              <a:path w="112" h="496">
                <a:moveTo>
                  <a:pt x="96" y="496"/>
                </a:moveTo>
                <a:cubicBezTo>
                  <a:pt x="104" y="312"/>
                  <a:pt x="112" y="128"/>
                  <a:pt x="96" y="64"/>
                </a:cubicBezTo>
                <a:cubicBezTo>
                  <a:pt x="80" y="0"/>
                  <a:pt x="40" y="56"/>
                  <a:pt x="0" y="112"/>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73780006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3505200" y="685800"/>
            <a:ext cx="21145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Hugo </a:t>
            </a:r>
            <a:r>
              <a:rPr lang="en-US" sz="1400" b="0">
                <a:latin typeface="Arial Black" charset="0"/>
                <a:cs typeface="Arial" charset="0"/>
              </a:rPr>
              <a:t>(Hitch &amp; G0)</a:t>
            </a:r>
            <a:endParaRPr lang="en-US" sz="1800" b="0">
              <a:latin typeface="Arial Black" charset="0"/>
              <a:cs typeface="Arial" charset="0"/>
            </a:endParaRPr>
          </a:p>
        </p:txBody>
      </p:sp>
      <p:sp>
        <p:nvSpPr>
          <p:cNvPr id="249859" name="Text Box 4"/>
          <p:cNvSpPr txBox="1">
            <a:spLocks noChangeArrowheads="1"/>
          </p:cNvSpPr>
          <p:nvPr/>
        </p:nvSpPr>
        <p:spPr bwMode="auto">
          <a:xfrm>
            <a:off x="6934200" y="685800"/>
            <a:ext cx="15430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Hitch Whip</a:t>
            </a:r>
          </a:p>
        </p:txBody>
      </p:sp>
      <p:grpSp>
        <p:nvGrpSpPr>
          <p:cNvPr id="2" name="Group 65"/>
          <p:cNvGrpSpPr>
            <a:grpSpLocks/>
          </p:cNvGrpSpPr>
          <p:nvPr/>
        </p:nvGrpSpPr>
        <p:grpSpPr bwMode="auto">
          <a:xfrm>
            <a:off x="3124200" y="990600"/>
            <a:ext cx="2895600" cy="3200400"/>
            <a:chOff x="1968" y="480"/>
            <a:chExt cx="1776" cy="2016"/>
          </a:xfrm>
        </p:grpSpPr>
        <p:grpSp>
          <p:nvGrpSpPr>
            <p:cNvPr id="3" name="Group 66"/>
            <p:cNvGrpSpPr>
              <a:grpSpLocks/>
            </p:cNvGrpSpPr>
            <p:nvPr/>
          </p:nvGrpSpPr>
          <p:grpSpPr bwMode="auto">
            <a:xfrm>
              <a:off x="2736" y="480"/>
              <a:ext cx="96" cy="336"/>
              <a:chOff x="1968" y="2016"/>
              <a:chExt cx="96" cy="336"/>
            </a:xfrm>
          </p:grpSpPr>
          <p:sp>
            <p:nvSpPr>
              <p:cNvPr id="250051" name="Line 67"/>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52" name="Line 68"/>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53" name="Line 69"/>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54" name="Line 70"/>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002" name="Rectangle 71"/>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3" name="Line 72"/>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4" name="Line 73"/>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5" name="Line 74"/>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6" name="Line 75"/>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7" name="Line 76"/>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8" name="Line 77"/>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9" name="Line 78"/>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0" name="Line 79"/>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1" name="Line 80"/>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2" name="Line 81"/>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3" name="Line 82"/>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4" name="Line 83"/>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5" name="Line 84"/>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6" name="Line 85"/>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17" name="Line 86"/>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 name="Group 87"/>
            <p:cNvGrpSpPr>
              <a:grpSpLocks/>
            </p:cNvGrpSpPr>
            <p:nvPr/>
          </p:nvGrpSpPr>
          <p:grpSpPr bwMode="auto">
            <a:xfrm>
              <a:off x="1968" y="1728"/>
              <a:ext cx="96" cy="192"/>
              <a:chOff x="1968" y="1728"/>
              <a:chExt cx="96" cy="192"/>
            </a:xfrm>
          </p:grpSpPr>
          <p:sp>
            <p:nvSpPr>
              <p:cNvPr id="250048" name="Line 88"/>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9" name="Line 89"/>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50" name="Line 90"/>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 name="Group 91"/>
            <p:cNvGrpSpPr>
              <a:grpSpLocks/>
            </p:cNvGrpSpPr>
            <p:nvPr/>
          </p:nvGrpSpPr>
          <p:grpSpPr bwMode="auto">
            <a:xfrm>
              <a:off x="1968" y="2016"/>
              <a:ext cx="96" cy="336"/>
              <a:chOff x="1968" y="2016"/>
              <a:chExt cx="96" cy="336"/>
            </a:xfrm>
          </p:grpSpPr>
          <p:sp>
            <p:nvSpPr>
              <p:cNvPr id="250044" name="Line 92"/>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5" name="Line 93"/>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6" name="Line 94"/>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7" name="Line 95"/>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96"/>
            <p:cNvGrpSpPr>
              <a:grpSpLocks/>
            </p:cNvGrpSpPr>
            <p:nvPr/>
          </p:nvGrpSpPr>
          <p:grpSpPr bwMode="auto">
            <a:xfrm>
              <a:off x="2736" y="960"/>
              <a:ext cx="96" cy="192"/>
              <a:chOff x="1968" y="1728"/>
              <a:chExt cx="96" cy="192"/>
            </a:xfrm>
          </p:grpSpPr>
          <p:sp>
            <p:nvSpPr>
              <p:cNvPr id="250041" name="Line 97"/>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2" name="Line 98"/>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3" name="Line 99"/>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100"/>
            <p:cNvGrpSpPr>
              <a:grpSpLocks/>
            </p:cNvGrpSpPr>
            <p:nvPr/>
          </p:nvGrpSpPr>
          <p:grpSpPr bwMode="auto">
            <a:xfrm>
              <a:off x="2736" y="1440"/>
              <a:ext cx="96" cy="192"/>
              <a:chOff x="1968" y="1728"/>
              <a:chExt cx="96" cy="192"/>
            </a:xfrm>
          </p:grpSpPr>
          <p:sp>
            <p:nvSpPr>
              <p:cNvPr id="250038" name="Line 10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9" name="Line 10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40" name="Line 10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104"/>
            <p:cNvGrpSpPr>
              <a:grpSpLocks/>
            </p:cNvGrpSpPr>
            <p:nvPr/>
          </p:nvGrpSpPr>
          <p:grpSpPr bwMode="auto">
            <a:xfrm>
              <a:off x="2736" y="1824"/>
              <a:ext cx="96" cy="192"/>
              <a:chOff x="1968" y="1728"/>
              <a:chExt cx="96" cy="192"/>
            </a:xfrm>
          </p:grpSpPr>
          <p:sp>
            <p:nvSpPr>
              <p:cNvPr id="250035" name="Line 10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6" name="Line 10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7" name="Line 10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108"/>
            <p:cNvGrpSpPr>
              <a:grpSpLocks/>
            </p:cNvGrpSpPr>
            <p:nvPr/>
          </p:nvGrpSpPr>
          <p:grpSpPr bwMode="auto">
            <a:xfrm>
              <a:off x="2736" y="2256"/>
              <a:ext cx="96" cy="192"/>
              <a:chOff x="1968" y="1728"/>
              <a:chExt cx="96" cy="192"/>
            </a:xfrm>
          </p:grpSpPr>
          <p:sp>
            <p:nvSpPr>
              <p:cNvPr id="250032" name="Line 10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3" name="Line 11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4" name="Line 11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024" name="Line 112"/>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25" name="Line 113"/>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26" name="Line 114"/>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0" name="Group 115"/>
            <p:cNvGrpSpPr>
              <a:grpSpLocks/>
            </p:cNvGrpSpPr>
            <p:nvPr/>
          </p:nvGrpSpPr>
          <p:grpSpPr bwMode="auto">
            <a:xfrm>
              <a:off x="2736" y="624"/>
              <a:ext cx="96" cy="192"/>
              <a:chOff x="1968" y="1728"/>
              <a:chExt cx="96" cy="192"/>
            </a:xfrm>
          </p:grpSpPr>
          <p:sp>
            <p:nvSpPr>
              <p:cNvPr id="250029" name="Line 116"/>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0" name="Line 117"/>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31" name="Line 118"/>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028" name="Line 119"/>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861" name="Text Box 120"/>
          <p:cNvSpPr txBox="1">
            <a:spLocks noChangeArrowheads="1"/>
          </p:cNvSpPr>
          <p:nvPr/>
        </p:nvSpPr>
        <p:spPr bwMode="auto">
          <a:xfrm rot="-5367183">
            <a:off x="5097463" y="2738437"/>
            <a:ext cx="674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9862" name="Text Box 121"/>
          <p:cNvSpPr txBox="1">
            <a:spLocks noChangeArrowheads="1"/>
          </p:cNvSpPr>
          <p:nvPr/>
        </p:nvSpPr>
        <p:spPr bwMode="auto">
          <a:xfrm rot="-5367183">
            <a:off x="5099050" y="14446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9863" name="AutoShape 122"/>
          <p:cNvSpPr>
            <a:spLocks noChangeArrowheads="1"/>
          </p:cNvSpPr>
          <p:nvPr/>
        </p:nvSpPr>
        <p:spPr bwMode="auto">
          <a:xfrm>
            <a:off x="5410200" y="12192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64" name="AutoShape 123"/>
          <p:cNvSpPr>
            <a:spLocks noChangeArrowheads="1"/>
          </p:cNvSpPr>
          <p:nvPr/>
        </p:nvSpPr>
        <p:spPr bwMode="auto">
          <a:xfrm>
            <a:off x="5410200" y="25146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124"/>
          <p:cNvGrpSpPr>
            <a:grpSpLocks/>
          </p:cNvGrpSpPr>
          <p:nvPr/>
        </p:nvGrpSpPr>
        <p:grpSpPr bwMode="auto">
          <a:xfrm>
            <a:off x="6248400" y="990600"/>
            <a:ext cx="2895600" cy="3200400"/>
            <a:chOff x="1968" y="480"/>
            <a:chExt cx="1824" cy="2016"/>
          </a:xfrm>
        </p:grpSpPr>
        <p:grpSp>
          <p:nvGrpSpPr>
            <p:cNvPr id="12" name="Group 125"/>
            <p:cNvGrpSpPr>
              <a:grpSpLocks/>
            </p:cNvGrpSpPr>
            <p:nvPr/>
          </p:nvGrpSpPr>
          <p:grpSpPr bwMode="auto">
            <a:xfrm>
              <a:off x="1968" y="480"/>
              <a:ext cx="1824" cy="2016"/>
              <a:chOff x="1968" y="480"/>
              <a:chExt cx="1776" cy="2016"/>
            </a:xfrm>
          </p:grpSpPr>
          <p:grpSp>
            <p:nvGrpSpPr>
              <p:cNvPr id="13" name="Group 126"/>
              <p:cNvGrpSpPr>
                <a:grpSpLocks/>
              </p:cNvGrpSpPr>
              <p:nvPr/>
            </p:nvGrpSpPr>
            <p:grpSpPr bwMode="auto">
              <a:xfrm>
                <a:off x="2736" y="480"/>
                <a:ext cx="96" cy="336"/>
                <a:chOff x="1968" y="2016"/>
                <a:chExt cx="96" cy="336"/>
              </a:xfrm>
            </p:grpSpPr>
            <p:sp>
              <p:nvSpPr>
                <p:cNvPr id="249997" name="Line 12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8" name="Line 12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9" name="Line 12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000" name="Line 13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48" name="Rectangle 131"/>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49" name="Line 132"/>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0" name="Line 133"/>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1" name="Line 134"/>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2" name="Line 135"/>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3" name="Line 136"/>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4" name="Line 137"/>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5" name="Line 138"/>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6" name="Line 139"/>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7" name="Line 140"/>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8" name="Line 141"/>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59" name="Line 142"/>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60" name="Line 143"/>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61" name="Line 144"/>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62" name="Line 145"/>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63" name="Line 146"/>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 name="Group 147"/>
              <p:cNvGrpSpPr>
                <a:grpSpLocks/>
              </p:cNvGrpSpPr>
              <p:nvPr/>
            </p:nvGrpSpPr>
            <p:grpSpPr bwMode="auto">
              <a:xfrm>
                <a:off x="1968" y="1728"/>
                <a:ext cx="96" cy="192"/>
                <a:chOff x="1968" y="1728"/>
                <a:chExt cx="96" cy="192"/>
              </a:xfrm>
            </p:grpSpPr>
            <p:sp>
              <p:nvSpPr>
                <p:cNvPr id="249994" name="Line 14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5" name="Line 14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6" name="Line 15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5" name="Group 151"/>
              <p:cNvGrpSpPr>
                <a:grpSpLocks/>
              </p:cNvGrpSpPr>
              <p:nvPr/>
            </p:nvGrpSpPr>
            <p:grpSpPr bwMode="auto">
              <a:xfrm>
                <a:off x="1968" y="2016"/>
                <a:ext cx="96" cy="336"/>
                <a:chOff x="1968" y="2016"/>
                <a:chExt cx="96" cy="336"/>
              </a:xfrm>
            </p:grpSpPr>
            <p:sp>
              <p:nvSpPr>
                <p:cNvPr id="249990" name="Line 15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1" name="Line 15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2" name="Line 15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93" name="Line 15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156"/>
              <p:cNvGrpSpPr>
                <a:grpSpLocks/>
              </p:cNvGrpSpPr>
              <p:nvPr/>
            </p:nvGrpSpPr>
            <p:grpSpPr bwMode="auto">
              <a:xfrm>
                <a:off x="2736" y="960"/>
                <a:ext cx="96" cy="192"/>
                <a:chOff x="1968" y="1728"/>
                <a:chExt cx="96" cy="192"/>
              </a:xfrm>
            </p:grpSpPr>
            <p:sp>
              <p:nvSpPr>
                <p:cNvPr id="249987" name="Line 1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8" name="Line 1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9" name="Line 1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160"/>
              <p:cNvGrpSpPr>
                <a:grpSpLocks/>
              </p:cNvGrpSpPr>
              <p:nvPr/>
            </p:nvGrpSpPr>
            <p:grpSpPr bwMode="auto">
              <a:xfrm>
                <a:off x="2736" y="1440"/>
                <a:ext cx="96" cy="192"/>
                <a:chOff x="1968" y="1728"/>
                <a:chExt cx="96" cy="192"/>
              </a:xfrm>
            </p:grpSpPr>
            <p:sp>
              <p:nvSpPr>
                <p:cNvPr id="249984" name="Line 16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5" name="Line 16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6" name="Line 16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164"/>
              <p:cNvGrpSpPr>
                <a:grpSpLocks/>
              </p:cNvGrpSpPr>
              <p:nvPr/>
            </p:nvGrpSpPr>
            <p:grpSpPr bwMode="auto">
              <a:xfrm>
                <a:off x="2736" y="1824"/>
                <a:ext cx="96" cy="192"/>
                <a:chOff x="1968" y="1728"/>
                <a:chExt cx="96" cy="192"/>
              </a:xfrm>
            </p:grpSpPr>
            <p:sp>
              <p:nvSpPr>
                <p:cNvPr id="249981" name="Line 16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2" name="Line 16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3" name="Line 16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168"/>
              <p:cNvGrpSpPr>
                <a:grpSpLocks/>
              </p:cNvGrpSpPr>
              <p:nvPr/>
            </p:nvGrpSpPr>
            <p:grpSpPr bwMode="auto">
              <a:xfrm>
                <a:off x="2736" y="2256"/>
                <a:ext cx="96" cy="192"/>
                <a:chOff x="1968" y="1728"/>
                <a:chExt cx="96" cy="192"/>
              </a:xfrm>
            </p:grpSpPr>
            <p:sp>
              <p:nvSpPr>
                <p:cNvPr id="249978" name="Line 16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79" name="Line 17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80" name="Line 17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70" name="Line 172"/>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71" name="Line 173"/>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72" name="Line 174"/>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0" name="Group 175"/>
              <p:cNvGrpSpPr>
                <a:grpSpLocks/>
              </p:cNvGrpSpPr>
              <p:nvPr/>
            </p:nvGrpSpPr>
            <p:grpSpPr bwMode="auto">
              <a:xfrm>
                <a:off x="2736" y="624"/>
                <a:ext cx="96" cy="192"/>
                <a:chOff x="1968" y="1728"/>
                <a:chExt cx="96" cy="192"/>
              </a:xfrm>
            </p:grpSpPr>
            <p:sp>
              <p:nvSpPr>
                <p:cNvPr id="249975" name="Line 17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76" name="Line 17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77" name="Line 17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74" name="Line 179"/>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43" name="Text Box 180"/>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9944" name="Text Box 181"/>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9945" name="AutoShape 182"/>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46" name="AutoShape 183"/>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866" name="Oval 184"/>
          <p:cNvSpPr>
            <a:spLocks noChangeArrowheads="1"/>
          </p:cNvSpPr>
          <p:nvPr/>
        </p:nvSpPr>
        <p:spPr bwMode="auto">
          <a:xfrm>
            <a:off x="5410200" y="34290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67" name="Text Box 185"/>
          <p:cNvSpPr txBox="1">
            <a:spLocks noChangeArrowheads="1"/>
          </p:cNvSpPr>
          <p:nvPr/>
        </p:nvSpPr>
        <p:spPr bwMode="auto">
          <a:xfrm>
            <a:off x="3276600" y="4343400"/>
            <a:ext cx="2667000"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Execute the HITCH route, flash hands to QB as if to catch the ball.  Pivot to the outside to avoid contact and get vertical and leave 4-5 yards from sideline for QB to drop ball in over outside shoulder.</a:t>
            </a:r>
          </a:p>
        </p:txBody>
      </p:sp>
      <p:sp>
        <p:nvSpPr>
          <p:cNvPr id="249868" name="Text Box 186"/>
          <p:cNvSpPr txBox="1">
            <a:spLocks noChangeArrowheads="1"/>
          </p:cNvSpPr>
          <p:nvPr/>
        </p:nvSpPr>
        <p:spPr bwMode="auto">
          <a:xfrm>
            <a:off x="4876800" y="37338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5 steps</a:t>
            </a:r>
            <a:endParaRPr lang="en-US" sz="1800">
              <a:solidFill>
                <a:srgbClr val="00CC66"/>
              </a:solidFill>
              <a:latin typeface="Arial" charset="0"/>
              <a:cs typeface="Arial" charset="0"/>
            </a:endParaRPr>
          </a:p>
        </p:txBody>
      </p:sp>
      <p:sp>
        <p:nvSpPr>
          <p:cNvPr id="249869" name="Oval 190"/>
          <p:cNvSpPr>
            <a:spLocks noChangeArrowheads="1"/>
          </p:cNvSpPr>
          <p:nvPr/>
        </p:nvSpPr>
        <p:spPr bwMode="auto">
          <a:xfrm>
            <a:off x="7696200" y="34290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70" name="Text Box 191"/>
          <p:cNvSpPr txBox="1">
            <a:spLocks noChangeArrowheads="1"/>
          </p:cNvSpPr>
          <p:nvPr/>
        </p:nvSpPr>
        <p:spPr bwMode="auto">
          <a:xfrm>
            <a:off x="8001000" y="37338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5 steps</a:t>
            </a:r>
            <a:endParaRPr lang="en-US" sz="1800">
              <a:solidFill>
                <a:srgbClr val="00CC66"/>
              </a:solidFill>
              <a:latin typeface="Arial" charset="0"/>
              <a:cs typeface="Arial" charset="0"/>
            </a:endParaRPr>
          </a:p>
        </p:txBody>
      </p:sp>
      <p:sp>
        <p:nvSpPr>
          <p:cNvPr id="249871" name="Text Box 192"/>
          <p:cNvSpPr txBox="1">
            <a:spLocks noChangeArrowheads="1"/>
          </p:cNvSpPr>
          <p:nvPr/>
        </p:nvSpPr>
        <p:spPr bwMode="auto">
          <a:xfrm>
            <a:off x="6324600" y="4343400"/>
            <a:ext cx="2667000" cy="217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Take best release and run 5 step hitch route and work back outside and sit in the open grass.  Vs. man keep working to the sidelines.  </a:t>
            </a:r>
          </a:p>
          <a:p>
            <a:pPr eaLnBrk="1" hangingPunct="1">
              <a:spcBef>
                <a:spcPct val="50000"/>
              </a:spcBef>
            </a:pPr>
            <a:r>
              <a:rPr lang="en-US" sz="1600" b="0">
                <a:latin typeface="Times New Roman" charset="0"/>
                <a:cs typeface="Arial" charset="0"/>
              </a:rPr>
              <a:t>Outside Receivers will sit in open windows and not work outside.</a:t>
            </a:r>
          </a:p>
        </p:txBody>
      </p:sp>
      <p:sp>
        <p:nvSpPr>
          <p:cNvPr id="249872" name="Text Box 193"/>
          <p:cNvSpPr txBox="1">
            <a:spLocks noChangeArrowheads="1"/>
          </p:cNvSpPr>
          <p:nvPr/>
        </p:nvSpPr>
        <p:spPr bwMode="auto">
          <a:xfrm>
            <a:off x="2895600" y="1524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a:latin typeface="Arial" charset="0"/>
                <a:cs typeface="Arial" charset="0"/>
              </a:rPr>
              <a:t>Quick Game</a:t>
            </a:r>
            <a:endParaRPr lang="en-US" sz="1800">
              <a:solidFill>
                <a:srgbClr val="00CC66"/>
              </a:solidFill>
              <a:latin typeface="Arial" charset="0"/>
              <a:cs typeface="Arial" charset="0"/>
            </a:endParaRPr>
          </a:p>
        </p:txBody>
      </p:sp>
      <p:sp>
        <p:nvSpPr>
          <p:cNvPr id="249873" name="Freeform 194"/>
          <p:cNvSpPr>
            <a:spLocks/>
          </p:cNvSpPr>
          <p:nvPr/>
        </p:nvSpPr>
        <p:spPr bwMode="auto">
          <a:xfrm>
            <a:off x="5384800" y="1752600"/>
            <a:ext cx="381000" cy="1676400"/>
          </a:xfrm>
          <a:custGeom>
            <a:avLst/>
            <a:gdLst>
              <a:gd name="T0" fmla="*/ 2147483647 w 240"/>
              <a:gd name="T1" fmla="*/ 2147483647 h 1056"/>
              <a:gd name="T2" fmla="*/ 2147483647 w 240"/>
              <a:gd name="T3" fmla="*/ 2147483647 h 1056"/>
              <a:gd name="T4" fmla="*/ 2147483647 w 240"/>
              <a:gd name="T5" fmla="*/ 2147483647 h 1056"/>
              <a:gd name="T6" fmla="*/ 2147483647 w 240"/>
              <a:gd name="T7" fmla="*/ 2147483647 h 1056"/>
              <a:gd name="T8" fmla="*/ 2147483647 w 240"/>
              <a:gd name="T9" fmla="*/ 0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056">
                <a:moveTo>
                  <a:pt x="112" y="1056"/>
                </a:moveTo>
                <a:cubicBezTo>
                  <a:pt x="120" y="864"/>
                  <a:pt x="128" y="672"/>
                  <a:pt x="112" y="624"/>
                </a:cubicBezTo>
                <a:cubicBezTo>
                  <a:pt x="96" y="576"/>
                  <a:pt x="0" y="752"/>
                  <a:pt x="16" y="768"/>
                </a:cubicBezTo>
                <a:cubicBezTo>
                  <a:pt x="32" y="784"/>
                  <a:pt x="176" y="848"/>
                  <a:pt x="208" y="720"/>
                </a:cubicBezTo>
                <a:cubicBezTo>
                  <a:pt x="240" y="592"/>
                  <a:pt x="224" y="296"/>
                  <a:pt x="208"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74" name="Freeform 197"/>
          <p:cNvSpPr>
            <a:spLocks/>
          </p:cNvSpPr>
          <p:nvPr/>
        </p:nvSpPr>
        <p:spPr bwMode="auto">
          <a:xfrm>
            <a:off x="7848600" y="2819400"/>
            <a:ext cx="1588" cy="609600"/>
          </a:xfrm>
          <a:custGeom>
            <a:avLst/>
            <a:gdLst>
              <a:gd name="T0" fmla="*/ 0 w 1"/>
              <a:gd name="T1" fmla="*/ 2147483647 h 384"/>
              <a:gd name="T2" fmla="*/ 0 w 1"/>
              <a:gd name="T3" fmla="*/ 0 h 384"/>
              <a:gd name="T4" fmla="*/ 0 60000 65536"/>
              <a:gd name="T5" fmla="*/ 0 60000 65536"/>
            </a:gdLst>
            <a:ahLst/>
            <a:cxnLst>
              <a:cxn ang="T4">
                <a:pos x="T0" y="T1"/>
              </a:cxn>
              <a:cxn ang="T5">
                <a:pos x="T2" y="T3"/>
              </a:cxn>
            </a:cxnLst>
            <a:rect l="0" t="0" r="r" b="b"/>
            <a:pathLst>
              <a:path w="1" h="384">
                <a:moveTo>
                  <a:pt x="0" y="384"/>
                </a:moveTo>
                <a:cubicBezTo>
                  <a:pt x="0" y="384"/>
                  <a:pt x="0" y="192"/>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75" name="Freeform 198"/>
          <p:cNvSpPr>
            <a:spLocks/>
          </p:cNvSpPr>
          <p:nvPr/>
        </p:nvSpPr>
        <p:spPr bwMode="auto">
          <a:xfrm>
            <a:off x="7696200" y="2819400"/>
            <a:ext cx="152400" cy="152400"/>
          </a:xfrm>
          <a:custGeom>
            <a:avLst/>
            <a:gdLst>
              <a:gd name="T0" fmla="*/ 2147483647 w 96"/>
              <a:gd name="T1" fmla="*/ 0 h 96"/>
              <a:gd name="T2" fmla="*/ 0 w 96"/>
              <a:gd name="T3" fmla="*/ 2147483647 h 96"/>
              <a:gd name="T4" fmla="*/ 0 60000 65536"/>
              <a:gd name="T5" fmla="*/ 0 60000 65536"/>
            </a:gdLst>
            <a:ahLst/>
            <a:cxnLst>
              <a:cxn ang="T4">
                <a:pos x="T0" y="T1"/>
              </a:cxn>
              <a:cxn ang="T5">
                <a:pos x="T2" y="T3"/>
              </a:cxn>
            </a:cxnLst>
            <a:rect l="0" t="0" r="r" b="b"/>
            <a:pathLst>
              <a:path w="96" h="96">
                <a:moveTo>
                  <a:pt x="96" y="0"/>
                </a:moveTo>
                <a:cubicBezTo>
                  <a:pt x="96" y="0"/>
                  <a:pt x="48" y="48"/>
                  <a:pt x="0" y="96"/>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76" name="Freeform 199"/>
          <p:cNvSpPr>
            <a:spLocks/>
          </p:cNvSpPr>
          <p:nvPr/>
        </p:nvSpPr>
        <p:spPr bwMode="auto">
          <a:xfrm>
            <a:off x="7772400" y="3048000"/>
            <a:ext cx="762000" cy="1588"/>
          </a:xfrm>
          <a:custGeom>
            <a:avLst/>
            <a:gdLst>
              <a:gd name="T0" fmla="*/ 0 w 480"/>
              <a:gd name="T1" fmla="*/ 0 h 1"/>
              <a:gd name="T2" fmla="*/ 2147483647 w 480"/>
              <a:gd name="T3" fmla="*/ 0 h 1"/>
              <a:gd name="T4" fmla="*/ 0 60000 65536"/>
              <a:gd name="T5" fmla="*/ 0 60000 65536"/>
            </a:gdLst>
            <a:ahLst/>
            <a:cxnLst>
              <a:cxn ang="T4">
                <a:pos x="T0" y="T1"/>
              </a:cxn>
              <a:cxn ang="T5">
                <a:pos x="T2" y="T3"/>
              </a:cxn>
            </a:cxnLst>
            <a:rect l="0" t="0" r="r" b="b"/>
            <a:pathLst>
              <a:path w="480" h="1">
                <a:moveTo>
                  <a:pt x="0" y="0"/>
                </a:moveTo>
                <a:cubicBezTo>
                  <a:pt x="0" y="0"/>
                  <a:pt x="240" y="0"/>
                  <a:pt x="480" y="0"/>
                </a:cubicBezTo>
              </a:path>
            </a:pathLst>
          </a:custGeom>
          <a:noFill/>
          <a:ln w="25400" cap="flat" cmpd="sng">
            <a:solidFill>
              <a:schemeClr val="tx1"/>
            </a:solidFill>
            <a:prstDash val="dash"/>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77" name="Text Box 200"/>
          <p:cNvSpPr txBox="1">
            <a:spLocks noChangeArrowheads="1"/>
          </p:cNvSpPr>
          <p:nvPr/>
        </p:nvSpPr>
        <p:spPr bwMode="auto">
          <a:xfrm>
            <a:off x="1066800" y="685800"/>
            <a:ext cx="7937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Fade</a:t>
            </a:r>
          </a:p>
        </p:txBody>
      </p:sp>
      <p:grpSp>
        <p:nvGrpSpPr>
          <p:cNvPr id="21" name="Group 201"/>
          <p:cNvGrpSpPr>
            <a:grpSpLocks/>
          </p:cNvGrpSpPr>
          <p:nvPr/>
        </p:nvGrpSpPr>
        <p:grpSpPr bwMode="auto">
          <a:xfrm>
            <a:off x="0" y="990600"/>
            <a:ext cx="2895600" cy="3200400"/>
            <a:chOff x="1968" y="480"/>
            <a:chExt cx="1824" cy="2016"/>
          </a:xfrm>
        </p:grpSpPr>
        <p:grpSp>
          <p:nvGrpSpPr>
            <p:cNvPr id="22" name="Group 202"/>
            <p:cNvGrpSpPr>
              <a:grpSpLocks/>
            </p:cNvGrpSpPr>
            <p:nvPr/>
          </p:nvGrpSpPr>
          <p:grpSpPr bwMode="auto">
            <a:xfrm>
              <a:off x="1968" y="480"/>
              <a:ext cx="1824" cy="2016"/>
              <a:chOff x="1968" y="480"/>
              <a:chExt cx="1776" cy="2016"/>
            </a:xfrm>
          </p:grpSpPr>
          <p:grpSp>
            <p:nvGrpSpPr>
              <p:cNvPr id="23" name="Group 203"/>
              <p:cNvGrpSpPr>
                <a:grpSpLocks/>
              </p:cNvGrpSpPr>
              <p:nvPr/>
            </p:nvGrpSpPr>
            <p:grpSpPr bwMode="auto">
              <a:xfrm>
                <a:off x="2736" y="480"/>
                <a:ext cx="96" cy="336"/>
                <a:chOff x="1968" y="2016"/>
                <a:chExt cx="96" cy="336"/>
              </a:xfrm>
            </p:grpSpPr>
            <p:sp>
              <p:nvSpPr>
                <p:cNvPr id="249938" name="Line 204"/>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9" name="Line 205"/>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40" name="Line 206"/>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41" name="Line 207"/>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889" name="Rectangle 208"/>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0" name="Line 209"/>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1" name="Line 210"/>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2" name="Line 211"/>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3" name="Line 212"/>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4" name="Line 213"/>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5" name="Line 214"/>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6" name="Line 215"/>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7" name="Line 216"/>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8" name="Line 217"/>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99" name="Line 218"/>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00" name="Line 219"/>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01" name="Line 220"/>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02" name="Line 221"/>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03" name="Line 222"/>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04" name="Line 223"/>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224"/>
              <p:cNvGrpSpPr>
                <a:grpSpLocks/>
              </p:cNvGrpSpPr>
              <p:nvPr/>
            </p:nvGrpSpPr>
            <p:grpSpPr bwMode="auto">
              <a:xfrm>
                <a:off x="1968" y="1728"/>
                <a:ext cx="96" cy="192"/>
                <a:chOff x="1968" y="1728"/>
                <a:chExt cx="96" cy="192"/>
              </a:xfrm>
            </p:grpSpPr>
            <p:sp>
              <p:nvSpPr>
                <p:cNvPr id="249935" name="Line 22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6" name="Line 22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7" name="Line 22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228"/>
              <p:cNvGrpSpPr>
                <a:grpSpLocks/>
              </p:cNvGrpSpPr>
              <p:nvPr/>
            </p:nvGrpSpPr>
            <p:grpSpPr bwMode="auto">
              <a:xfrm>
                <a:off x="1968" y="2016"/>
                <a:ext cx="96" cy="336"/>
                <a:chOff x="1968" y="2016"/>
                <a:chExt cx="96" cy="336"/>
              </a:xfrm>
            </p:grpSpPr>
            <p:sp>
              <p:nvSpPr>
                <p:cNvPr id="249931" name="Line 229"/>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2" name="Line 230"/>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3" name="Line 231"/>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4" name="Line 232"/>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233"/>
              <p:cNvGrpSpPr>
                <a:grpSpLocks/>
              </p:cNvGrpSpPr>
              <p:nvPr/>
            </p:nvGrpSpPr>
            <p:grpSpPr bwMode="auto">
              <a:xfrm>
                <a:off x="2736" y="960"/>
                <a:ext cx="96" cy="192"/>
                <a:chOff x="1968" y="1728"/>
                <a:chExt cx="96" cy="192"/>
              </a:xfrm>
            </p:grpSpPr>
            <p:sp>
              <p:nvSpPr>
                <p:cNvPr id="249928" name="Line 234"/>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9" name="Line 235"/>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30" name="Line 236"/>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237"/>
              <p:cNvGrpSpPr>
                <a:grpSpLocks/>
              </p:cNvGrpSpPr>
              <p:nvPr/>
            </p:nvGrpSpPr>
            <p:grpSpPr bwMode="auto">
              <a:xfrm>
                <a:off x="2736" y="1440"/>
                <a:ext cx="96" cy="192"/>
                <a:chOff x="1968" y="1728"/>
                <a:chExt cx="96" cy="192"/>
              </a:xfrm>
            </p:grpSpPr>
            <p:sp>
              <p:nvSpPr>
                <p:cNvPr id="249925" name="Line 23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6" name="Line 23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7" name="Line 24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241"/>
              <p:cNvGrpSpPr>
                <a:grpSpLocks/>
              </p:cNvGrpSpPr>
              <p:nvPr/>
            </p:nvGrpSpPr>
            <p:grpSpPr bwMode="auto">
              <a:xfrm>
                <a:off x="2736" y="1824"/>
                <a:ext cx="96" cy="192"/>
                <a:chOff x="1968" y="1728"/>
                <a:chExt cx="96" cy="192"/>
              </a:xfrm>
            </p:grpSpPr>
            <p:sp>
              <p:nvSpPr>
                <p:cNvPr id="249922" name="Line 24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3" name="Line 24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4" name="Line 24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245"/>
              <p:cNvGrpSpPr>
                <a:grpSpLocks/>
              </p:cNvGrpSpPr>
              <p:nvPr/>
            </p:nvGrpSpPr>
            <p:grpSpPr bwMode="auto">
              <a:xfrm>
                <a:off x="2736" y="2256"/>
                <a:ext cx="96" cy="192"/>
                <a:chOff x="1968" y="1728"/>
                <a:chExt cx="96" cy="192"/>
              </a:xfrm>
            </p:grpSpPr>
            <p:sp>
              <p:nvSpPr>
                <p:cNvPr id="249919" name="Line 24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0" name="Line 24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21" name="Line 24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11" name="Line 249"/>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12" name="Line 250"/>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13" name="Line 251"/>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252"/>
              <p:cNvGrpSpPr>
                <a:grpSpLocks/>
              </p:cNvGrpSpPr>
              <p:nvPr/>
            </p:nvGrpSpPr>
            <p:grpSpPr bwMode="auto">
              <a:xfrm>
                <a:off x="2736" y="624"/>
                <a:ext cx="96" cy="192"/>
                <a:chOff x="1968" y="1728"/>
                <a:chExt cx="96" cy="192"/>
              </a:xfrm>
            </p:grpSpPr>
            <p:sp>
              <p:nvSpPr>
                <p:cNvPr id="249916" name="Line 253"/>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17" name="Line 254"/>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918" name="Line 255"/>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915" name="Line 256"/>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884" name="Text Box 257"/>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49885" name="Text Box 258"/>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49886" name="AutoShape 259"/>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87" name="AutoShape 260"/>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9879" name="Oval 261"/>
          <p:cNvSpPr>
            <a:spLocks noChangeArrowheads="1"/>
          </p:cNvSpPr>
          <p:nvPr/>
        </p:nvSpPr>
        <p:spPr bwMode="auto">
          <a:xfrm>
            <a:off x="2286000" y="34290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80" name="Freeform 262"/>
          <p:cNvSpPr>
            <a:spLocks/>
          </p:cNvSpPr>
          <p:nvPr/>
        </p:nvSpPr>
        <p:spPr bwMode="auto">
          <a:xfrm>
            <a:off x="2413000" y="1676400"/>
            <a:ext cx="254000" cy="1752600"/>
          </a:xfrm>
          <a:custGeom>
            <a:avLst/>
            <a:gdLst>
              <a:gd name="T0" fmla="*/ 2147483647 w 160"/>
              <a:gd name="T1" fmla="*/ 2147483647 h 1104"/>
              <a:gd name="T2" fmla="*/ 2147483647 w 160"/>
              <a:gd name="T3" fmla="*/ 2147483647 h 1104"/>
              <a:gd name="T4" fmla="*/ 2147483647 w 160"/>
              <a:gd name="T5" fmla="*/ 2147483647 h 1104"/>
              <a:gd name="T6" fmla="*/ 2147483647 w 160"/>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104">
                <a:moveTo>
                  <a:pt x="16" y="1104"/>
                </a:moveTo>
                <a:cubicBezTo>
                  <a:pt x="8" y="996"/>
                  <a:pt x="0" y="888"/>
                  <a:pt x="16" y="816"/>
                </a:cubicBezTo>
                <a:cubicBezTo>
                  <a:pt x="32" y="744"/>
                  <a:pt x="88" y="808"/>
                  <a:pt x="112" y="672"/>
                </a:cubicBezTo>
                <a:cubicBezTo>
                  <a:pt x="136" y="536"/>
                  <a:pt x="148" y="268"/>
                  <a:pt x="16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9881" name="Text Box 263"/>
          <p:cNvSpPr txBox="1">
            <a:spLocks noChangeArrowheads="1"/>
          </p:cNvSpPr>
          <p:nvPr/>
        </p:nvSpPr>
        <p:spPr bwMode="auto">
          <a:xfrm>
            <a:off x="1752600" y="37338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4 steps</a:t>
            </a:r>
            <a:endParaRPr lang="en-US" sz="1800">
              <a:solidFill>
                <a:srgbClr val="00CC66"/>
              </a:solidFill>
              <a:latin typeface="Arial" charset="0"/>
              <a:cs typeface="Arial" charset="0"/>
            </a:endParaRPr>
          </a:p>
        </p:txBody>
      </p:sp>
      <p:sp>
        <p:nvSpPr>
          <p:cNvPr id="249882" name="Text Box 264"/>
          <p:cNvSpPr txBox="1">
            <a:spLocks noChangeArrowheads="1"/>
          </p:cNvSpPr>
          <p:nvPr/>
        </p:nvSpPr>
        <p:spPr bwMode="auto">
          <a:xfrm>
            <a:off x="152400" y="4343400"/>
            <a:ext cx="2667000" cy="180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Vertical push towards inside shoulder of defender.  On forth step shift gears as you break outside.  Maintain 4-5 yards from sidelines, look over inside shoulder and follow ball in with your eyes.</a:t>
            </a:r>
          </a:p>
        </p:txBody>
      </p:sp>
    </p:spTree>
    <p:extLst>
      <p:ext uri="{BB962C8B-B14F-4D97-AF65-F5344CB8AC3E}">
        <p14:creationId xmlns:p14="http://schemas.microsoft.com/office/powerpoint/2010/main" xmlns="" val="38884282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4800" y="2590800"/>
            <a:ext cx="8382000" cy="367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b="0">
                <a:latin typeface="Times New Roman" charset="0"/>
              </a:rPr>
              <a:t>How we conduct and break the huddle sets the tone for how we will play once the ball is snapped…it must be </a:t>
            </a:r>
            <a:r>
              <a:rPr lang="en-US" b="0" u="sng">
                <a:latin typeface="Times New Roman" charset="0"/>
              </a:rPr>
              <a:t>disciplined</a:t>
            </a:r>
            <a:r>
              <a:rPr lang="en-US" b="0">
                <a:latin typeface="Times New Roman" charset="0"/>
              </a:rPr>
              <a:t>, </a:t>
            </a:r>
            <a:r>
              <a:rPr lang="en-US" b="0" u="sng">
                <a:latin typeface="Times New Roman" charset="0"/>
              </a:rPr>
              <a:t>focused</a:t>
            </a:r>
            <a:r>
              <a:rPr lang="en-US" b="0">
                <a:latin typeface="Times New Roman" charset="0"/>
              </a:rPr>
              <a:t>, and </a:t>
            </a:r>
            <a:r>
              <a:rPr lang="en-US" b="0" u="sng">
                <a:latin typeface="Times New Roman" charset="0"/>
              </a:rPr>
              <a:t>unified</a:t>
            </a:r>
            <a:r>
              <a:rPr lang="en-US" b="0">
                <a:latin typeface="Times New Roman" charset="0"/>
              </a:rPr>
              <a:t>! </a:t>
            </a:r>
          </a:p>
          <a:p>
            <a:pPr>
              <a:spcBef>
                <a:spcPct val="20000"/>
              </a:spcBef>
              <a:buFontTx/>
              <a:buChar char="•"/>
            </a:pPr>
            <a:r>
              <a:rPr lang="en-US" b="0">
                <a:latin typeface="Times New Roman" charset="0"/>
              </a:rPr>
              <a:t>The Center </a:t>
            </a:r>
            <a:r>
              <a:rPr lang="en-US" b="0" u="sng">
                <a:latin typeface="Times New Roman" charset="0"/>
              </a:rPr>
              <a:t>sets</a:t>
            </a:r>
            <a:r>
              <a:rPr lang="en-US" b="0">
                <a:latin typeface="Times New Roman" charset="0"/>
              </a:rPr>
              <a:t> the location of the huddle, then calls the business meeting to order by giving the down and distance situation.</a:t>
            </a:r>
          </a:p>
          <a:p>
            <a:pPr>
              <a:spcBef>
                <a:spcPct val="20000"/>
              </a:spcBef>
              <a:buFontTx/>
              <a:buChar char="•"/>
            </a:pPr>
            <a:r>
              <a:rPr lang="en-US" b="0">
                <a:latin typeface="Times New Roman" charset="0"/>
              </a:rPr>
              <a:t>Sprint </a:t>
            </a:r>
            <a:r>
              <a:rPr lang="en-US" b="0" u="sng">
                <a:latin typeface="Times New Roman" charset="0"/>
              </a:rPr>
              <a:t>to</a:t>
            </a:r>
            <a:r>
              <a:rPr lang="en-US" b="0">
                <a:latin typeface="Times New Roman" charset="0"/>
              </a:rPr>
              <a:t> it and </a:t>
            </a:r>
            <a:r>
              <a:rPr lang="en-US" b="0" u="sng">
                <a:latin typeface="Times New Roman" charset="0"/>
              </a:rPr>
              <a:t>out</a:t>
            </a:r>
            <a:r>
              <a:rPr lang="en-US" b="0">
                <a:latin typeface="Times New Roman" charset="0"/>
              </a:rPr>
              <a:t> of it!  Create TEMPO!</a:t>
            </a:r>
          </a:p>
          <a:p>
            <a:pPr>
              <a:spcBef>
                <a:spcPct val="20000"/>
              </a:spcBef>
              <a:buFontTx/>
              <a:buChar char="•"/>
            </a:pPr>
            <a:r>
              <a:rPr lang="en-US" b="0">
                <a:latin typeface="Times New Roman" charset="0"/>
              </a:rPr>
              <a:t>Once the quarterback enters the huddle, he assumes COMPLETE control of the business meeting.  NO ONE else talks!</a:t>
            </a:r>
          </a:p>
          <a:p>
            <a:pPr>
              <a:spcBef>
                <a:spcPct val="20000"/>
              </a:spcBef>
              <a:buFontTx/>
              <a:buChar char="•"/>
            </a:pPr>
            <a:endParaRPr lang="en-US" b="0">
              <a:latin typeface="Times New Roman" charset="0"/>
            </a:endParaRPr>
          </a:p>
        </p:txBody>
      </p:sp>
      <p:sp>
        <p:nvSpPr>
          <p:cNvPr id="968707" name="Rectangle 3"/>
          <p:cNvSpPr>
            <a:spLocks noChangeArrowheads="1"/>
          </p:cNvSpPr>
          <p:nvPr/>
        </p:nvSpPr>
        <p:spPr bwMode="auto">
          <a:xfrm>
            <a:off x="604838" y="457200"/>
            <a:ext cx="7643812" cy="1763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0">
                <a:solidFill>
                  <a:srgbClr val="0411D7"/>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defRPr/>
            </a:pPr>
            <a:r>
              <a:rPr lang="en-US" sz="6000" b="0">
                <a:solidFill>
                  <a:srgbClr val="0411D7"/>
                </a:solidFill>
                <a:effectLst>
                  <a:outerShdw blurRad="38100" dist="38100" dir="2700000" algn="tl">
                    <a:srgbClr val="C0C0C0"/>
                  </a:outerShdw>
                </a:effectLst>
                <a:latin typeface="Impact" charset="0"/>
              </a:rPr>
              <a:t>THE HUDDLE: </a:t>
            </a:r>
          </a:p>
          <a:p>
            <a:pPr algn="ctr">
              <a:spcBef>
                <a:spcPct val="20000"/>
              </a:spcBef>
              <a:defRPr/>
            </a:pPr>
            <a:r>
              <a:rPr lang="en-US" sz="4000" b="0">
                <a:solidFill>
                  <a:srgbClr val="0411D7"/>
                </a:solidFill>
                <a:effectLst>
                  <a:outerShdw blurRad="38100" dist="38100" dir="2700000" algn="tl">
                    <a:srgbClr val="C0C0C0"/>
                  </a:outerShdw>
                </a:effectLst>
                <a:latin typeface="Impact" charset="0"/>
              </a:rPr>
              <a:t>“A brief, efficient business meeting”</a:t>
            </a:r>
          </a:p>
        </p:txBody>
      </p:sp>
    </p:spTree>
    <p:extLst>
      <p:ext uri="{BB962C8B-B14F-4D97-AF65-F5344CB8AC3E}">
        <p14:creationId xmlns="" xmlns:p14="http://schemas.microsoft.com/office/powerpoint/2010/main" val="1168751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914400" y="609600"/>
            <a:ext cx="7175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Flag</a:t>
            </a:r>
          </a:p>
        </p:txBody>
      </p:sp>
      <p:sp>
        <p:nvSpPr>
          <p:cNvPr id="250883" name="Text Box 3"/>
          <p:cNvSpPr txBox="1">
            <a:spLocks noChangeArrowheads="1"/>
          </p:cNvSpPr>
          <p:nvPr/>
        </p:nvSpPr>
        <p:spPr bwMode="auto">
          <a:xfrm>
            <a:off x="7391400" y="609600"/>
            <a:ext cx="5270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Go</a:t>
            </a:r>
          </a:p>
        </p:txBody>
      </p:sp>
      <p:grpSp>
        <p:nvGrpSpPr>
          <p:cNvPr id="2" name="Group 65"/>
          <p:cNvGrpSpPr>
            <a:grpSpLocks/>
          </p:cNvGrpSpPr>
          <p:nvPr/>
        </p:nvGrpSpPr>
        <p:grpSpPr bwMode="auto">
          <a:xfrm>
            <a:off x="0" y="1066800"/>
            <a:ext cx="2895600" cy="3200400"/>
            <a:chOff x="1968" y="480"/>
            <a:chExt cx="1776" cy="2016"/>
          </a:xfrm>
        </p:grpSpPr>
        <p:grpSp>
          <p:nvGrpSpPr>
            <p:cNvPr id="3" name="Group 66"/>
            <p:cNvGrpSpPr>
              <a:grpSpLocks/>
            </p:cNvGrpSpPr>
            <p:nvPr/>
          </p:nvGrpSpPr>
          <p:grpSpPr bwMode="auto">
            <a:xfrm>
              <a:off x="2736" y="480"/>
              <a:ext cx="96" cy="336"/>
              <a:chOff x="1968" y="2016"/>
              <a:chExt cx="96" cy="336"/>
            </a:xfrm>
          </p:grpSpPr>
          <p:sp>
            <p:nvSpPr>
              <p:cNvPr id="251079" name="Line 67"/>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80" name="Line 68"/>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81" name="Line 69"/>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82" name="Line 70"/>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030" name="Rectangle 71"/>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1" name="Line 72"/>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2" name="Line 73"/>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3" name="Line 74"/>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4" name="Line 75"/>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5" name="Line 76"/>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6" name="Line 77"/>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7" name="Line 78"/>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8" name="Line 79"/>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39" name="Line 80"/>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0" name="Line 81"/>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1" name="Line 82"/>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2" name="Line 83"/>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3" name="Line 84"/>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4" name="Line 85"/>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45" name="Line 86"/>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4" name="Group 87"/>
            <p:cNvGrpSpPr>
              <a:grpSpLocks/>
            </p:cNvGrpSpPr>
            <p:nvPr/>
          </p:nvGrpSpPr>
          <p:grpSpPr bwMode="auto">
            <a:xfrm>
              <a:off x="1968" y="1728"/>
              <a:ext cx="96" cy="192"/>
              <a:chOff x="1968" y="1728"/>
              <a:chExt cx="96" cy="192"/>
            </a:xfrm>
          </p:grpSpPr>
          <p:sp>
            <p:nvSpPr>
              <p:cNvPr id="251076" name="Line 88"/>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7" name="Line 89"/>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8" name="Line 90"/>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 name="Group 91"/>
            <p:cNvGrpSpPr>
              <a:grpSpLocks/>
            </p:cNvGrpSpPr>
            <p:nvPr/>
          </p:nvGrpSpPr>
          <p:grpSpPr bwMode="auto">
            <a:xfrm>
              <a:off x="1968" y="2016"/>
              <a:ext cx="96" cy="336"/>
              <a:chOff x="1968" y="2016"/>
              <a:chExt cx="96" cy="336"/>
            </a:xfrm>
          </p:grpSpPr>
          <p:sp>
            <p:nvSpPr>
              <p:cNvPr id="251072" name="Line 92"/>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3" name="Line 93"/>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4" name="Line 94"/>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5" name="Line 95"/>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96"/>
            <p:cNvGrpSpPr>
              <a:grpSpLocks/>
            </p:cNvGrpSpPr>
            <p:nvPr/>
          </p:nvGrpSpPr>
          <p:grpSpPr bwMode="auto">
            <a:xfrm>
              <a:off x="2736" y="960"/>
              <a:ext cx="96" cy="192"/>
              <a:chOff x="1968" y="1728"/>
              <a:chExt cx="96" cy="192"/>
            </a:xfrm>
          </p:grpSpPr>
          <p:sp>
            <p:nvSpPr>
              <p:cNvPr id="251069" name="Line 97"/>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0" name="Line 98"/>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71" name="Line 99"/>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100"/>
            <p:cNvGrpSpPr>
              <a:grpSpLocks/>
            </p:cNvGrpSpPr>
            <p:nvPr/>
          </p:nvGrpSpPr>
          <p:grpSpPr bwMode="auto">
            <a:xfrm>
              <a:off x="2736" y="1440"/>
              <a:ext cx="96" cy="192"/>
              <a:chOff x="1968" y="1728"/>
              <a:chExt cx="96" cy="192"/>
            </a:xfrm>
          </p:grpSpPr>
          <p:sp>
            <p:nvSpPr>
              <p:cNvPr id="251066" name="Line 10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7" name="Line 10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8" name="Line 10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104"/>
            <p:cNvGrpSpPr>
              <a:grpSpLocks/>
            </p:cNvGrpSpPr>
            <p:nvPr/>
          </p:nvGrpSpPr>
          <p:grpSpPr bwMode="auto">
            <a:xfrm>
              <a:off x="2736" y="1824"/>
              <a:ext cx="96" cy="192"/>
              <a:chOff x="1968" y="1728"/>
              <a:chExt cx="96" cy="192"/>
            </a:xfrm>
          </p:grpSpPr>
          <p:sp>
            <p:nvSpPr>
              <p:cNvPr id="251063" name="Line 10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4" name="Line 10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5" name="Line 10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108"/>
            <p:cNvGrpSpPr>
              <a:grpSpLocks/>
            </p:cNvGrpSpPr>
            <p:nvPr/>
          </p:nvGrpSpPr>
          <p:grpSpPr bwMode="auto">
            <a:xfrm>
              <a:off x="2736" y="2256"/>
              <a:ext cx="96" cy="192"/>
              <a:chOff x="1968" y="1728"/>
              <a:chExt cx="96" cy="192"/>
            </a:xfrm>
          </p:grpSpPr>
          <p:sp>
            <p:nvSpPr>
              <p:cNvPr id="251060" name="Line 10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1" name="Line 11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62" name="Line 11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052" name="Line 112"/>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53" name="Line 113"/>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54" name="Line 114"/>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0" name="Group 115"/>
            <p:cNvGrpSpPr>
              <a:grpSpLocks/>
            </p:cNvGrpSpPr>
            <p:nvPr/>
          </p:nvGrpSpPr>
          <p:grpSpPr bwMode="auto">
            <a:xfrm>
              <a:off x="2736" y="624"/>
              <a:ext cx="96" cy="192"/>
              <a:chOff x="1968" y="1728"/>
              <a:chExt cx="96" cy="192"/>
            </a:xfrm>
          </p:grpSpPr>
          <p:sp>
            <p:nvSpPr>
              <p:cNvPr id="251057" name="Line 116"/>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58" name="Line 117"/>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59" name="Line 118"/>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056" name="Line 119"/>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885" name="Text Box 120"/>
          <p:cNvSpPr txBox="1">
            <a:spLocks noChangeArrowheads="1"/>
          </p:cNvSpPr>
          <p:nvPr/>
        </p:nvSpPr>
        <p:spPr bwMode="auto">
          <a:xfrm rot="-5367183">
            <a:off x="1973263" y="2662237"/>
            <a:ext cx="674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0886" name="Text Box 121"/>
          <p:cNvSpPr txBox="1">
            <a:spLocks noChangeArrowheads="1"/>
          </p:cNvSpPr>
          <p:nvPr/>
        </p:nvSpPr>
        <p:spPr bwMode="auto">
          <a:xfrm rot="-5367183">
            <a:off x="1974850" y="13684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0887" name="AutoShape 122"/>
          <p:cNvSpPr>
            <a:spLocks noChangeArrowheads="1"/>
          </p:cNvSpPr>
          <p:nvPr/>
        </p:nvSpPr>
        <p:spPr bwMode="auto">
          <a:xfrm>
            <a:off x="2286000" y="11430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8" name="AutoShape 123"/>
          <p:cNvSpPr>
            <a:spLocks noChangeArrowheads="1"/>
          </p:cNvSpPr>
          <p:nvPr/>
        </p:nvSpPr>
        <p:spPr bwMode="auto">
          <a:xfrm>
            <a:off x="2286000" y="24384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89" name="Oval 184"/>
          <p:cNvSpPr>
            <a:spLocks noChangeArrowheads="1"/>
          </p:cNvSpPr>
          <p:nvPr/>
        </p:nvSpPr>
        <p:spPr bwMode="auto">
          <a:xfrm>
            <a:off x="1295400" y="33528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90" name="Text Box 185"/>
          <p:cNvSpPr txBox="1">
            <a:spLocks noChangeArrowheads="1"/>
          </p:cNvSpPr>
          <p:nvPr/>
        </p:nvSpPr>
        <p:spPr bwMode="auto">
          <a:xfrm>
            <a:off x="152400" y="4495800"/>
            <a:ext cx="2667000" cy="180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TE/Slot Route.  Best release 5 steps, give little head fake inside like you’re about to sit on a stick route.  Run to open grass. Split the difference between the safety and cornerback.</a:t>
            </a:r>
          </a:p>
        </p:txBody>
      </p:sp>
      <p:sp>
        <p:nvSpPr>
          <p:cNvPr id="250891" name="Text Box 186"/>
          <p:cNvSpPr txBox="1">
            <a:spLocks noChangeArrowheads="1"/>
          </p:cNvSpPr>
          <p:nvPr/>
        </p:nvSpPr>
        <p:spPr bwMode="auto">
          <a:xfrm>
            <a:off x="1371600" y="36576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5 steps</a:t>
            </a:r>
            <a:endParaRPr lang="en-US" sz="1800">
              <a:solidFill>
                <a:srgbClr val="00CC66"/>
              </a:solidFill>
              <a:latin typeface="Arial" charset="0"/>
              <a:cs typeface="Arial" charset="0"/>
            </a:endParaRPr>
          </a:p>
        </p:txBody>
      </p:sp>
      <p:sp>
        <p:nvSpPr>
          <p:cNvPr id="250892" name="Oval 187"/>
          <p:cNvSpPr>
            <a:spLocks noChangeArrowheads="1"/>
          </p:cNvSpPr>
          <p:nvPr/>
        </p:nvSpPr>
        <p:spPr bwMode="auto">
          <a:xfrm>
            <a:off x="7543800" y="33528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93" name="Text Box 188"/>
          <p:cNvSpPr txBox="1">
            <a:spLocks noChangeArrowheads="1"/>
          </p:cNvSpPr>
          <p:nvPr/>
        </p:nvSpPr>
        <p:spPr bwMode="auto">
          <a:xfrm>
            <a:off x="6324600" y="4495800"/>
            <a:ext cx="27432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Best release and push vertical staying on the hash vs. a 1 safety look.  Vs a 2 safety look split the safeties.</a:t>
            </a:r>
          </a:p>
        </p:txBody>
      </p:sp>
      <p:sp>
        <p:nvSpPr>
          <p:cNvPr id="250894" name="Text Box 191"/>
          <p:cNvSpPr txBox="1">
            <a:spLocks noChangeArrowheads="1"/>
          </p:cNvSpPr>
          <p:nvPr/>
        </p:nvSpPr>
        <p:spPr bwMode="auto">
          <a:xfrm>
            <a:off x="3048000" y="1524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a:latin typeface="Arial" charset="0"/>
                <a:cs typeface="Arial" charset="0"/>
              </a:rPr>
              <a:t>Quick Game</a:t>
            </a:r>
            <a:endParaRPr lang="en-US" sz="1800">
              <a:solidFill>
                <a:srgbClr val="00CC66"/>
              </a:solidFill>
              <a:latin typeface="Arial" charset="0"/>
              <a:cs typeface="Arial" charset="0"/>
            </a:endParaRPr>
          </a:p>
        </p:txBody>
      </p:sp>
      <p:sp>
        <p:nvSpPr>
          <p:cNvPr id="250895" name="Freeform 192"/>
          <p:cNvSpPr>
            <a:spLocks/>
          </p:cNvSpPr>
          <p:nvPr/>
        </p:nvSpPr>
        <p:spPr bwMode="auto">
          <a:xfrm>
            <a:off x="1409700" y="2057400"/>
            <a:ext cx="876300" cy="1409700"/>
          </a:xfrm>
          <a:custGeom>
            <a:avLst/>
            <a:gdLst>
              <a:gd name="T0" fmla="*/ 2147483647 w 552"/>
              <a:gd name="T1" fmla="*/ 2147483647 h 888"/>
              <a:gd name="T2" fmla="*/ 2147483647 w 552"/>
              <a:gd name="T3" fmla="*/ 2147483647 h 888"/>
              <a:gd name="T4" fmla="*/ 2147483647 w 552"/>
              <a:gd name="T5" fmla="*/ 2147483647 h 888"/>
              <a:gd name="T6" fmla="*/ 2147483647 w 552"/>
              <a:gd name="T7" fmla="*/ 2147483647 h 888"/>
              <a:gd name="T8" fmla="*/ 2147483647 w 552"/>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2" h="888">
                <a:moveTo>
                  <a:pt x="72" y="864"/>
                </a:moveTo>
                <a:cubicBezTo>
                  <a:pt x="92" y="876"/>
                  <a:pt x="112" y="888"/>
                  <a:pt x="120" y="816"/>
                </a:cubicBezTo>
                <a:cubicBezTo>
                  <a:pt x="128" y="744"/>
                  <a:pt x="128" y="504"/>
                  <a:pt x="120" y="432"/>
                </a:cubicBezTo>
                <a:cubicBezTo>
                  <a:pt x="112" y="360"/>
                  <a:pt x="0" y="456"/>
                  <a:pt x="72" y="384"/>
                </a:cubicBezTo>
                <a:cubicBezTo>
                  <a:pt x="144" y="312"/>
                  <a:pt x="348" y="156"/>
                  <a:pt x="552"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96" name="Freeform 193"/>
          <p:cNvSpPr>
            <a:spLocks/>
          </p:cNvSpPr>
          <p:nvPr/>
        </p:nvSpPr>
        <p:spPr bwMode="auto">
          <a:xfrm>
            <a:off x="7759700" y="1752600"/>
            <a:ext cx="88900" cy="1714500"/>
          </a:xfrm>
          <a:custGeom>
            <a:avLst/>
            <a:gdLst>
              <a:gd name="T0" fmla="*/ 2147483647 w 56"/>
              <a:gd name="T1" fmla="*/ 2147483647 h 1080"/>
              <a:gd name="T2" fmla="*/ 2147483647 w 56"/>
              <a:gd name="T3" fmla="*/ 2147483647 h 1080"/>
              <a:gd name="T4" fmla="*/ 2147483647 w 56"/>
              <a:gd name="T5" fmla="*/ 2147483647 h 1080"/>
              <a:gd name="T6" fmla="*/ 2147483647 w 56"/>
              <a:gd name="T7" fmla="*/ 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1080">
                <a:moveTo>
                  <a:pt x="8" y="1056"/>
                </a:moveTo>
                <a:cubicBezTo>
                  <a:pt x="32" y="1068"/>
                  <a:pt x="56" y="1080"/>
                  <a:pt x="56" y="960"/>
                </a:cubicBezTo>
                <a:cubicBezTo>
                  <a:pt x="56" y="840"/>
                  <a:pt x="16" y="496"/>
                  <a:pt x="8" y="336"/>
                </a:cubicBezTo>
                <a:cubicBezTo>
                  <a:pt x="0" y="176"/>
                  <a:pt x="4" y="88"/>
                  <a:pt x="8"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97" name="Freeform 194"/>
          <p:cNvSpPr>
            <a:spLocks/>
          </p:cNvSpPr>
          <p:nvPr/>
        </p:nvSpPr>
        <p:spPr bwMode="auto">
          <a:xfrm>
            <a:off x="7086600" y="1676400"/>
            <a:ext cx="685800" cy="762000"/>
          </a:xfrm>
          <a:custGeom>
            <a:avLst/>
            <a:gdLst>
              <a:gd name="T0" fmla="*/ 2147483647 w 432"/>
              <a:gd name="T1" fmla="*/ 2147483647 h 624"/>
              <a:gd name="T2" fmla="*/ 2147483647 w 432"/>
              <a:gd name="T3" fmla="*/ 2147483647 h 624"/>
              <a:gd name="T4" fmla="*/ 0 w 432"/>
              <a:gd name="T5" fmla="*/ 0 h 624"/>
              <a:gd name="T6" fmla="*/ 0 60000 65536"/>
              <a:gd name="T7" fmla="*/ 0 60000 65536"/>
              <a:gd name="T8" fmla="*/ 0 60000 65536"/>
            </a:gdLst>
            <a:ahLst/>
            <a:cxnLst>
              <a:cxn ang="T6">
                <a:pos x="T0" y="T1"/>
              </a:cxn>
              <a:cxn ang="T7">
                <a:pos x="T2" y="T3"/>
              </a:cxn>
              <a:cxn ang="T8">
                <a:pos x="T4" y="T5"/>
              </a:cxn>
            </a:cxnLst>
            <a:rect l="0" t="0" r="r" b="b"/>
            <a:pathLst>
              <a:path w="432" h="624">
                <a:moveTo>
                  <a:pt x="432" y="624"/>
                </a:moveTo>
                <a:cubicBezTo>
                  <a:pt x="324" y="508"/>
                  <a:pt x="216" y="392"/>
                  <a:pt x="144" y="288"/>
                </a:cubicBezTo>
                <a:cubicBezTo>
                  <a:pt x="72" y="184"/>
                  <a:pt x="36" y="92"/>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898" name="Text Box 195"/>
          <p:cNvSpPr txBox="1">
            <a:spLocks noChangeArrowheads="1"/>
          </p:cNvSpPr>
          <p:nvPr/>
        </p:nvSpPr>
        <p:spPr bwMode="auto">
          <a:xfrm>
            <a:off x="6478588" y="1295400"/>
            <a:ext cx="11588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400">
                <a:latin typeface="Arial" charset="0"/>
                <a:cs typeface="Arial" charset="0"/>
              </a:rPr>
              <a:t>Vs. 2 safety</a:t>
            </a:r>
            <a:endParaRPr lang="en-US" sz="1800">
              <a:solidFill>
                <a:srgbClr val="00CC66"/>
              </a:solidFill>
              <a:latin typeface="Arial" charset="0"/>
              <a:cs typeface="Arial" charset="0"/>
            </a:endParaRPr>
          </a:p>
        </p:txBody>
      </p:sp>
      <p:sp>
        <p:nvSpPr>
          <p:cNvPr id="250899" name="Text Box 196"/>
          <p:cNvSpPr txBox="1">
            <a:spLocks noChangeArrowheads="1"/>
          </p:cNvSpPr>
          <p:nvPr/>
        </p:nvSpPr>
        <p:spPr bwMode="auto">
          <a:xfrm>
            <a:off x="7848600" y="1752600"/>
            <a:ext cx="11588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400">
                <a:latin typeface="Arial" charset="0"/>
                <a:cs typeface="Arial" charset="0"/>
              </a:rPr>
              <a:t>Vs. 1 safety</a:t>
            </a:r>
            <a:endParaRPr lang="en-US" sz="1800">
              <a:solidFill>
                <a:srgbClr val="00CC66"/>
              </a:solidFill>
              <a:latin typeface="Arial" charset="0"/>
              <a:cs typeface="Arial" charset="0"/>
            </a:endParaRPr>
          </a:p>
        </p:txBody>
      </p:sp>
      <p:grpSp>
        <p:nvGrpSpPr>
          <p:cNvPr id="11" name="Group 199"/>
          <p:cNvGrpSpPr>
            <a:grpSpLocks/>
          </p:cNvGrpSpPr>
          <p:nvPr/>
        </p:nvGrpSpPr>
        <p:grpSpPr bwMode="auto">
          <a:xfrm>
            <a:off x="6245225" y="1066800"/>
            <a:ext cx="2895600" cy="3200400"/>
            <a:chOff x="1968" y="480"/>
            <a:chExt cx="1824" cy="2016"/>
          </a:xfrm>
        </p:grpSpPr>
        <p:grpSp>
          <p:nvGrpSpPr>
            <p:cNvPr id="12" name="Group 200"/>
            <p:cNvGrpSpPr>
              <a:grpSpLocks/>
            </p:cNvGrpSpPr>
            <p:nvPr/>
          </p:nvGrpSpPr>
          <p:grpSpPr bwMode="auto">
            <a:xfrm>
              <a:off x="1968" y="480"/>
              <a:ext cx="1824" cy="2016"/>
              <a:chOff x="1968" y="480"/>
              <a:chExt cx="1776" cy="2016"/>
            </a:xfrm>
          </p:grpSpPr>
          <p:grpSp>
            <p:nvGrpSpPr>
              <p:cNvPr id="13" name="Group 201"/>
              <p:cNvGrpSpPr>
                <a:grpSpLocks/>
              </p:cNvGrpSpPr>
              <p:nvPr/>
            </p:nvGrpSpPr>
            <p:grpSpPr bwMode="auto">
              <a:xfrm>
                <a:off x="2736" y="480"/>
                <a:ext cx="96" cy="336"/>
                <a:chOff x="1968" y="2016"/>
                <a:chExt cx="96" cy="336"/>
              </a:xfrm>
            </p:grpSpPr>
            <p:sp>
              <p:nvSpPr>
                <p:cNvPr id="251025" name="Line 20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6" name="Line 20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7" name="Line 20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8" name="Line 20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76" name="Rectangle 206"/>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77" name="Line 207"/>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78" name="Line 208"/>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79" name="Line 209"/>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0" name="Line 210"/>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1" name="Line 211"/>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2" name="Line 212"/>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3" name="Line 213"/>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4" name="Line 214"/>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5" name="Line 215"/>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6" name="Line 216"/>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7" name="Line 217"/>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8" name="Line 218"/>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89" name="Line 219"/>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90" name="Line 220"/>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91" name="Line 221"/>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 name="Group 222"/>
              <p:cNvGrpSpPr>
                <a:grpSpLocks/>
              </p:cNvGrpSpPr>
              <p:nvPr/>
            </p:nvGrpSpPr>
            <p:grpSpPr bwMode="auto">
              <a:xfrm>
                <a:off x="1968" y="1728"/>
                <a:ext cx="96" cy="192"/>
                <a:chOff x="1968" y="1728"/>
                <a:chExt cx="96" cy="192"/>
              </a:xfrm>
            </p:grpSpPr>
            <p:sp>
              <p:nvSpPr>
                <p:cNvPr id="251022" name="Line 223"/>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3" name="Line 224"/>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4" name="Line 225"/>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5" name="Group 226"/>
              <p:cNvGrpSpPr>
                <a:grpSpLocks/>
              </p:cNvGrpSpPr>
              <p:nvPr/>
            </p:nvGrpSpPr>
            <p:grpSpPr bwMode="auto">
              <a:xfrm>
                <a:off x="1968" y="2016"/>
                <a:ext cx="96" cy="336"/>
                <a:chOff x="1968" y="2016"/>
                <a:chExt cx="96" cy="336"/>
              </a:xfrm>
            </p:grpSpPr>
            <p:sp>
              <p:nvSpPr>
                <p:cNvPr id="251018" name="Line 22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9" name="Line 22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0" name="Line 22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21" name="Line 23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231"/>
              <p:cNvGrpSpPr>
                <a:grpSpLocks/>
              </p:cNvGrpSpPr>
              <p:nvPr/>
            </p:nvGrpSpPr>
            <p:grpSpPr bwMode="auto">
              <a:xfrm>
                <a:off x="2736" y="960"/>
                <a:ext cx="96" cy="192"/>
                <a:chOff x="1968" y="1728"/>
                <a:chExt cx="96" cy="192"/>
              </a:xfrm>
            </p:grpSpPr>
            <p:sp>
              <p:nvSpPr>
                <p:cNvPr id="251015" name="Line 23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6" name="Line 23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7" name="Line 23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235"/>
              <p:cNvGrpSpPr>
                <a:grpSpLocks/>
              </p:cNvGrpSpPr>
              <p:nvPr/>
            </p:nvGrpSpPr>
            <p:grpSpPr bwMode="auto">
              <a:xfrm>
                <a:off x="2736" y="1440"/>
                <a:ext cx="96" cy="192"/>
                <a:chOff x="1968" y="1728"/>
                <a:chExt cx="96" cy="192"/>
              </a:xfrm>
            </p:grpSpPr>
            <p:sp>
              <p:nvSpPr>
                <p:cNvPr id="251012" name="Line 23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3" name="Line 23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4" name="Line 23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239"/>
              <p:cNvGrpSpPr>
                <a:grpSpLocks/>
              </p:cNvGrpSpPr>
              <p:nvPr/>
            </p:nvGrpSpPr>
            <p:grpSpPr bwMode="auto">
              <a:xfrm>
                <a:off x="2736" y="1824"/>
                <a:ext cx="96" cy="192"/>
                <a:chOff x="1968" y="1728"/>
                <a:chExt cx="96" cy="192"/>
              </a:xfrm>
            </p:grpSpPr>
            <p:sp>
              <p:nvSpPr>
                <p:cNvPr id="251009" name="Line 240"/>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0" name="Line 241"/>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11" name="Line 242"/>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243"/>
              <p:cNvGrpSpPr>
                <a:grpSpLocks/>
              </p:cNvGrpSpPr>
              <p:nvPr/>
            </p:nvGrpSpPr>
            <p:grpSpPr bwMode="auto">
              <a:xfrm>
                <a:off x="2736" y="2256"/>
                <a:ext cx="96" cy="192"/>
                <a:chOff x="1968" y="1728"/>
                <a:chExt cx="96" cy="192"/>
              </a:xfrm>
            </p:grpSpPr>
            <p:sp>
              <p:nvSpPr>
                <p:cNvPr id="251006" name="Line 244"/>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07" name="Line 245"/>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08" name="Line 246"/>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98" name="Line 247"/>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99" name="Line 248"/>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00" name="Line 249"/>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0" name="Group 250"/>
              <p:cNvGrpSpPr>
                <a:grpSpLocks/>
              </p:cNvGrpSpPr>
              <p:nvPr/>
            </p:nvGrpSpPr>
            <p:grpSpPr bwMode="auto">
              <a:xfrm>
                <a:off x="2736" y="624"/>
                <a:ext cx="96" cy="192"/>
                <a:chOff x="1968" y="1728"/>
                <a:chExt cx="96" cy="192"/>
              </a:xfrm>
            </p:grpSpPr>
            <p:sp>
              <p:nvSpPr>
                <p:cNvPr id="251003" name="Line 25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04" name="Line 25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005" name="Line 25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002" name="Line 254"/>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71" name="Text Box 255"/>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0972" name="Text Box 256"/>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0973" name="AutoShape 257"/>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74" name="AutoShape 258"/>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01" name="Oval 259"/>
          <p:cNvSpPr>
            <a:spLocks noChangeArrowheads="1"/>
          </p:cNvSpPr>
          <p:nvPr/>
        </p:nvSpPr>
        <p:spPr bwMode="auto">
          <a:xfrm>
            <a:off x="7540625" y="35052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2" name="Freeform 261"/>
          <p:cNvSpPr>
            <a:spLocks/>
          </p:cNvSpPr>
          <p:nvPr/>
        </p:nvSpPr>
        <p:spPr bwMode="auto">
          <a:xfrm>
            <a:off x="7756525" y="1905000"/>
            <a:ext cx="88900" cy="1714500"/>
          </a:xfrm>
          <a:custGeom>
            <a:avLst/>
            <a:gdLst>
              <a:gd name="T0" fmla="*/ 2147483647 w 56"/>
              <a:gd name="T1" fmla="*/ 2147483647 h 1080"/>
              <a:gd name="T2" fmla="*/ 2147483647 w 56"/>
              <a:gd name="T3" fmla="*/ 2147483647 h 1080"/>
              <a:gd name="T4" fmla="*/ 2147483647 w 56"/>
              <a:gd name="T5" fmla="*/ 2147483647 h 1080"/>
              <a:gd name="T6" fmla="*/ 2147483647 w 56"/>
              <a:gd name="T7" fmla="*/ 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1080">
                <a:moveTo>
                  <a:pt x="8" y="1056"/>
                </a:moveTo>
                <a:cubicBezTo>
                  <a:pt x="32" y="1068"/>
                  <a:pt x="56" y="1080"/>
                  <a:pt x="56" y="960"/>
                </a:cubicBezTo>
                <a:cubicBezTo>
                  <a:pt x="56" y="840"/>
                  <a:pt x="16" y="496"/>
                  <a:pt x="8" y="336"/>
                </a:cubicBezTo>
                <a:cubicBezTo>
                  <a:pt x="0" y="176"/>
                  <a:pt x="4" y="88"/>
                  <a:pt x="8"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3" name="Freeform 262"/>
          <p:cNvSpPr>
            <a:spLocks/>
          </p:cNvSpPr>
          <p:nvPr/>
        </p:nvSpPr>
        <p:spPr bwMode="auto">
          <a:xfrm>
            <a:off x="7083425" y="1828800"/>
            <a:ext cx="685800" cy="762000"/>
          </a:xfrm>
          <a:custGeom>
            <a:avLst/>
            <a:gdLst>
              <a:gd name="T0" fmla="*/ 2147483647 w 432"/>
              <a:gd name="T1" fmla="*/ 2147483647 h 624"/>
              <a:gd name="T2" fmla="*/ 2147483647 w 432"/>
              <a:gd name="T3" fmla="*/ 2147483647 h 624"/>
              <a:gd name="T4" fmla="*/ 0 w 432"/>
              <a:gd name="T5" fmla="*/ 0 h 624"/>
              <a:gd name="T6" fmla="*/ 0 60000 65536"/>
              <a:gd name="T7" fmla="*/ 0 60000 65536"/>
              <a:gd name="T8" fmla="*/ 0 60000 65536"/>
            </a:gdLst>
            <a:ahLst/>
            <a:cxnLst>
              <a:cxn ang="T6">
                <a:pos x="T0" y="T1"/>
              </a:cxn>
              <a:cxn ang="T7">
                <a:pos x="T2" y="T3"/>
              </a:cxn>
              <a:cxn ang="T8">
                <a:pos x="T4" y="T5"/>
              </a:cxn>
            </a:cxnLst>
            <a:rect l="0" t="0" r="r" b="b"/>
            <a:pathLst>
              <a:path w="432" h="624">
                <a:moveTo>
                  <a:pt x="432" y="624"/>
                </a:moveTo>
                <a:cubicBezTo>
                  <a:pt x="324" y="508"/>
                  <a:pt x="216" y="392"/>
                  <a:pt x="144" y="288"/>
                </a:cubicBezTo>
                <a:cubicBezTo>
                  <a:pt x="72" y="184"/>
                  <a:pt x="36" y="92"/>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4" name="Text Box 263"/>
          <p:cNvSpPr txBox="1">
            <a:spLocks noChangeArrowheads="1"/>
          </p:cNvSpPr>
          <p:nvPr/>
        </p:nvSpPr>
        <p:spPr bwMode="auto">
          <a:xfrm>
            <a:off x="7845425" y="1905000"/>
            <a:ext cx="11588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400">
                <a:latin typeface="Arial" charset="0"/>
                <a:cs typeface="Arial" charset="0"/>
              </a:rPr>
              <a:t>Vs. 1 safety</a:t>
            </a:r>
            <a:endParaRPr lang="en-US" sz="1800">
              <a:solidFill>
                <a:srgbClr val="00CC66"/>
              </a:solidFill>
              <a:latin typeface="Arial" charset="0"/>
              <a:cs typeface="Arial" charset="0"/>
            </a:endParaRPr>
          </a:p>
        </p:txBody>
      </p:sp>
      <p:grpSp>
        <p:nvGrpSpPr>
          <p:cNvPr id="21" name="Group 264"/>
          <p:cNvGrpSpPr>
            <a:grpSpLocks/>
          </p:cNvGrpSpPr>
          <p:nvPr/>
        </p:nvGrpSpPr>
        <p:grpSpPr bwMode="auto">
          <a:xfrm>
            <a:off x="3124200" y="1066800"/>
            <a:ext cx="2895600" cy="3200400"/>
            <a:chOff x="1968" y="480"/>
            <a:chExt cx="1824" cy="2016"/>
          </a:xfrm>
        </p:grpSpPr>
        <p:grpSp>
          <p:nvGrpSpPr>
            <p:cNvPr id="22" name="Group 265"/>
            <p:cNvGrpSpPr>
              <a:grpSpLocks/>
            </p:cNvGrpSpPr>
            <p:nvPr/>
          </p:nvGrpSpPr>
          <p:grpSpPr bwMode="auto">
            <a:xfrm>
              <a:off x="1968" y="480"/>
              <a:ext cx="1824" cy="2016"/>
              <a:chOff x="1968" y="480"/>
              <a:chExt cx="1776" cy="2016"/>
            </a:xfrm>
          </p:grpSpPr>
          <p:grpSp>
            <p:nvGrpSpPr>
              <p:cNvPr id="23" name="Group 266"/>
              <p:cNvGrpSpPr>
                <a:grpSpLocks/>
              </p:cNvGrpSpPr>
              <p:nvPr/>
            </p:nvGrpSpPr>
            <p:grpSpPr bwMode="auto">
              <a:xfrm>
                <a:off x="2736" y="480"/>
                <a:ext cx="96" cy="336"/>
                <a:chOff x="1968" y="2016"/>
                <a:chExt cx="96" cy="336"/>
              </a:xfrm>
            </p:grpSpPr>
            <p:sp>
              <p:nvSpPr>
                <p:cNvPr id="250966" name="Line 26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7" name="Line 26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8" name="Line 26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9" name="Line 27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17" name="Rectangle 271"/>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18" name="Line 272"/>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19" name="Line 273"/>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0" name="Line 274"/>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1" name="Line 275"/>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2" name="Line 276"/>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3" name="Line 277"/>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4" name="Line 278"/>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5" name="Line 279"/>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6" name="Line 280"/>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7" name="Line 281"/>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8" name="Line 282"/>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29" name="Line 283"/>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30" name="Line 284"/>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31" name="Line 285"/>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32" name="Line 286"/>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287"/>
              <p:cNvGrpSpPr>
                <a:grpSpLocks/>
              </p:cNvGrpSpPr>
              <p:nvPr/>
            </p:nvGrpSpPr>
            <p:grpSpPr bwMode="auto">
              <a:xfrm>
                <a:off x="1968" y="1728"/>
                <a:ext cx="96" cy="192"/>
                <a:chOff x="1968" y="1728"/>
                <a:chExt cx="96" cy="192"/>
              </a:xfrm>
            </p:grpSpPr>
            <p:sp>
              <p:nvSpPr>
                <p:cNvPr id="250963" name="Line 28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4" name="Line 28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5" name="Line 29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291"/>
              <p:cNvGrpSpPr>
                <a:grpSpLocks/>
              </p:cNvGrpSpPr>
              <p:nvPr/>
            </p:nvGrpSpPr>
            <p:grpSpPr bwMode="auto">
              <a:xfrm>
                <a:off x="1968" y="2016"/>
                <a:ext cx="96" cy="336"/>
                <a:chOff x="1968" y="2016"/>
                <a:chExt cx="96" cy="336"/>
              </a:xfrm>
            </p:grpSpPr>
            <p:sp>
              <p:nvSpPr>
                <p:cNvPr id="250959" name="Line 29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0" name="Line 29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1" name="Line 29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62" name="Line 29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296"/>
              <p:cNvGrpSpPr>
                <a:grpSpLocks/>
              </p:cNvGrpSpPr>
              <p:nvPr/>
            </p:nvGrpSpPr>
            <p:grpSpPr bwMode="auto">
              <a:xfrm>
                <a:off x="2736" y="960"/>
                <a:ext cx="96" cy="192"/>
                <a:chOff x="1968" y="1728"/>
                <a:chExt cx="96" cy="192"/>
              </a:xfrm>
            </p:grpSpPr>
            <p:sp>
              <p:nvSpPr>
                <p:cNvPr id="250956" name="Line 29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7" name="Line 29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8" name="Line 29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300"/>
              <p:cNvGrpSpPr>
                <a:grpSpLocks/>
              </p:cNvGrpSpPr>
              <p:nvPr/>
            </p:nvGrpSpPr>
            <p:grpSpPr bwMode="auto">
              <a:xfrm>
                <a:off x="2736" y="1440"/>
                <a:ext cx="96" cy="192"/>
                <a:chOff x="1968" y="1728"/>
                <a:chExt cx="96" cy="192"/>
              </a:xfrm>
            </p:grpSpPr>
            <p:sp>
              <p:nvSpPr>
                <p:cNvPr id="250953" name="Line 30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4" name="Line 30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5" name="Line 30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304"/>
              <p:cNvGrpSpPr>
                <a:grpSpLocks/>
              </p:cNvGrpSpPr>
              <p:nvPr/>
            </p:nvGrpSpPr>
            <p:grpSpPr bwMode="auto">
              <a:xfrm>
                <a:off x="2736" y="1824"/>
                <a:ext cx="96" cy="192"/>
                <a:chOff x="1968" y="1728"/>
                <a:chExt cx="96" cy="192"/>
              </a:xfrm>
            </p:grpSpPr>
            <p:sp>
              <p:nvSpPr>
                <p:cNvPr id="250950" name="Line 30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1" name="Line 30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52" name="Line 30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308"/>
              <p:cNvGrpSpPr>
                <a:grpSpLocks/>
              </p:cNvGrpSpPr>
              <p:nvPr/>
            </p:nvGrpSpPr>
            <p:grpSpPr bwMode="auto">
              <a:xfrm>
                <a:off x="2736" y="2256"/>
                <a:ext cx="96" cy="192"/>
                <a:chOff x="1968" y="1728"/>
                <a:chExt cx="96" cy="192"/>
              </a:xfrm>
            </p:grpSpPr>
            <p:sp>
              <p:nvSpPr>
                <p:cNvPr id="250947" name="Line 30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8" name="Line 31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9" name="Line 31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39" name="Line 312"/>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0" name="Line 313"/>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1" name="Line 314"/>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315"/>
              <p:cNvGrpSpPr>
                <a:grpSpLocks/>
              </p:cNvGrpSpPr>
              <p:nvPr/>
            </p:nvGrpSpPr>
            <p:grpSpPr bwMode="auto">
              <a:xfrm>
                <a:off x="2736" y="624"/>
                <a:ext cx="96" cy="192"/>
                <a:chOff x="1968" y="1728"/>
                <a:chExt cx="96" cy="192"/>
              </a:xfrm>
            </p:grpSpPr>
            <p:sp>
              <p:nvSpPr>
                <p:cNvPr id="250944" name="Line 31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5" name="Line 31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46" name="Line 31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43" name="Line 319"/>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12" name="Text Box 320"/>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0913" name="Text Box 321"/>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0914" name="AutoShape 322"/>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15" name="AutoShape 323"/>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0906" name="Oval 324"/>
          <p:cNvSpPr>
            <a:spLocks noChangeArrowheads="1"/>
          </p:cNvSpPr>
          <p:nvPr/>
        </p:nvSpPr>
        <p:spPr bwMode="auto">
          <a:xfrm>
            <a:off x="5410200" y="34290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7" name="Freeform 325"/>
          <p:cNvSpPr>
            <a:spLocks/>
          </p:cNvSpPr>
          <p:nvPr/>
        </p:nvSpPr>
        <p:spPr bwMode="auto">
          <a:xfrm>
            <a:off x="5486400" y="2133600"/>
            <a:ext cx="1588" cy="1295400"/>
          </a:xfrm>
          <a:custGeom>
            <a:avLst/>
            <a:gdLst>
              <a:gd name="T0" fmla="*/ 0 w 1"/>
              <a:gd name="T1" fmla="*/ 2147483647 h 816"/>
              <a:gd name="T2" fmla="*/ 0 w 1"/>
              <a:gd name="T3" fmla="*/ 0 h 816"/>
              <a:gd name="T4" fmla="*/ 0 60000 65536"/>
              <a:gd name="T5" fmla="*/ 0 60000 65536"/>
            </a:gdLst>
            <a:ahLst/>
            <a:cxnLst>
              <a:cxn ang="T4">
                <a:pos x="T0" y="T1"/>
              </a:cxn>
              <a:cxn ang="T5">
                <a:pos x="T2" y="T3"/>
              </a:cxn>
            </a:cxnLst>
            <a:rect l="0" t="0" r="r" b="b"/>
            <a:pathLst>
              <a:path w="1" h="816">
                <a:moveTo>
                  <a:pt x="0" y="816"/>
                </a:moveTo>
                <a:cubicBezTo>
                  <a:pt x="0" y="480"/>
                  <a:pt x="0" y="144"/>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8" name="Freeform 326"/>
          <p:cNvSpPr>
            <a:spLocks/>
          </p:cNvSpPr>
          <p:nvPr/>
        </p:nvSpPr>
        <p:spPr bwMode="auto">
          <a:xfrm>
            <a:off x="4800600" y="1371600"/>
            <a:ext cx="685800" cy="762000"/>
          </a:xfrm>
          <a:custGeom>
            <a:avLst/>
            <a:gdLst>
              <a:gd name="T0" fmla="*/ 2147483647 w 432"/>
              <a:gd name="T1" fmla="*/ 2147483647 h 480"/>
              <a:gd name="T2" fmla="*/ 0 w 432"/>
              <a:gd name="T3" fmla="*/ 0 h 480"/>
              <a:gd name="T4" fmla="*/ 0 60000 65536"/>
              <a:gd name="T5" fmla="*/ 0 60000 65536"/>
            </a:gdLst>
            <a:ahLst/>
            <a:cxnLst>
              <a:cxn ang="T4">
                <a:pos x="T0" y="T1"/>
              </a:cxn>
              <a:cxn ang="T5">
                <a:pos x="T2" y="T3"/>
              </a:cxn>
            </a:cxnLst>
            <a:rect l="0" t="0" r="r" b="b"/>
            <a:pathLst>
              <a:path w="432" h="480">
                <a:moveTo>
                  <a:pt x="432" y="480"/>
                </a:moveTo>
                <a:cubicBezTo>
                  <a:pt x="432" y="480"/>
                  <a:pt x="216" y="240"/>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0909" name="Text Box 327"/>
          <p:cNvSpPr txBox="1">
            <a:spLocks noChangeArrowheads="1"/>
          </p:cNvSpPr>
          <p:nvPr/>
        </p:nvSpPr>
        <p:spPr bwMode="auto">
          <a:xfrm>
            <a:off x="4191000" y="685800"/>
            <a:ext cx="7429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Post</a:t>
            </a:r>
          </a:p>
        </p:txBody>
      </p:sp>
      <p:sp>
        <p:nvSpPr>
          <p:cNvPr id="250910" name="Text Box 328"/>
          <p:cNvSpPr txBox="1">
            <a:spLocks noChangeArrowheads="1"/>
          </p:cNvSpPr>
          <p:nvPr/>
        </p:nvSpPr>
        <p:spPr bwMode="auto">
          <a:xfrm>
            <a:off x="3352800" y="4419600"/>
            <a:ext cx="2514600"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Vertical release to a depth of 10 yards.  Make cornerback think corner route by leaning to outside shoulder before you plant and break inside to post.  Run to open grass between FS and Cornerback.</a:t>
            </a:r>
            <a:endParaRPr lang="en-US" sz="1400">
              <a:latin typeface="Times New Roman" charset="0"/>
              <a:cs typeface="Arial" charset="0"/>
            </a:endParaRPr>
          </a:p>
        </p:txBody>
      </p:sp>
    </p:spTree>
    <p:extLst>
      <p:ext uri="{BB962C8B-B14F-4D97-AF65-F5344CB8AC3E}">
        <p14:creationId xmlns:p14="http://schemas.microsoft.com/office/powerpoint/2010/main" xmlns="" val="2100958278"/>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609600" y="533400"/>
            <a:ext cx="15049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Comeback</a:t>
            </a:r>
          </a:p>
        </p:txBody>
      </p:sp>
      <p:sp>
        <p:nvSpPr>
          <p:cNvPr id="251907" name="Text Box 3"/>
          <p:cNvSpPr txBox="1">
            <a:spLocks noChangeArrowheads="1"/>
          </p:cNvSpPr>
          <p:nvPr/>
        </p:nvSpPr>
        <p:spPr bwMode="auto">
          <a:xfrm>
            <a:off x="4267200" y="609600"/>
            <a:ext cx="6286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Out</a:t>
            </a:r>
          </a:p>
        </p:txBody>
      </p:sp>
      <p:sp>
        <p:nvSpPr>
          <p:cNvPr id="251908" name="Text Box 4"/>
          <p:cNvSpPr txBox="1">
            <a:spLocks noChangeArrowheads="1"/>
          </p:cNvSpPr>
          <p:nvPr/>
        </p:nvSpPr>
        <p:spPr bwMode="auto">
          <a:xfrm>
            <a:off x="7315200" y="533400"/>
            <a:ext cx="5905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Dig</a:t>
            </a:r>
          </a:p>
        </p:txBody>
      </p:sp>
      <p:grpSp>
        <p:nvGrpSpPr>
          <p:cNvPr id="2" name="Group 5"/>
          <p:cNvGrpSpPr>
            <a:grpSpLocks/>
          </p:cNvGrpSpPr>
          <p:nvPr/>
        </p:nvGrpSpPr>
        <p:grpSpPr bwMode="auto">
          <a:xfrm>
            <a:off x="3124200" y="838200"/>
            <a:ext cx="2895600" cy="3200400"/>
            <a:chOff x="1968" y="480"/>
            <a:chExt cx="1824" cy="2016"/>
          </a:xfrm>
        </p:grpSpPr>
        <p:grpSp>
          <p:nvGrpSpPr>
            <p:cNvPr id="3" name="Group 6"/>
            <p:cNvGrpSpPr>
              <a:grpSpLocks/>
            </p:cNvGrpSpPr>
            <p:nvPr/>
          </p:nvGrpSpPr>
          <p:grpSpPr bwMode="auto">
            <a:xfrm>
              <a:off x="1968" y="480"/>
              <a:ext cx="1824" cy="2016"/>
              <a:chOff x="1968" y="480"/>
              <a:chExt cx="1776" cy="2016"/>
            </a:xfrm>
          </p:grpSpPr>
          <p:grpSp>
            <p:nvGrpSpPr>
              <p:cNvPr id="4" name="Group 7"/>
              <p:cNvGrpSpPr>
                <a:grpSpLocks/>
              </p:cNvGrpSpPr>
              <p:nvPr/>
            </p:nvGrpSpPr>
            <p:grpSpPr bwMode="auto">
              <a:xfrm>
                <a:off x="2736" y="480"/>
                <a:ext cx="96" cy="336"/>
                <a:chOff x="1968" y="2016"/>
                <a:chExt cx="96" cy="336"/>
              </a:xfrm>
            </p:grpSpPr>
            <p:sp>
              <p:nvSpPr>
                <p:cNvPr id="252102" name="Line 8"/>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103" name="Line 9"/>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104" name="Line 10"/>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105" name="Line 11"/>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53" name="Rectangle 12"/>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4" name="Line 13"/>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5" name="Line 14"/>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6" name="Line 15"/>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7" name="Line 16"/>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8" name="Line 17"/>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9" name="Line 18"/>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0" name="Line 19"/>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1" name="Line 20"/>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2" name="Line 21"/>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3" name="Line 22"/>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4" name="Line 23"/>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5" name="Line 24"/>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6" name="Line 25"/>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7" name="Line 26"/>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68" name="Line 27"/>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 name="Group 28"/>
              <p:cNvGrpSpPr>
                <a:grpSpLocks/>
              </p:cNvGrpSpPr>
              <p:nvPr/>
            </p:nvGrpSpPr>
            <p:grpSpPr bwMode="auto">
              <a:xfrm>
                <a:off x="1968" y="1728"/>
                <a:ext cx="96" cy="192"/>
                <a:chOff x="1968" y="1728"/>
                <a:chExt cx="96" cy="192"/>
              </a:xfrm>
            </p:grpSpPr>
            <p:sp>
              <p:nvSpPr>
                <p:cNvPr id="252099" name="Line 2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100" name="Line 3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101" name="Line 3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32"/>
              <p:cNvGrpSpPr>
                <a:grpSpLocks/>
              </p:cNvGrpSpPr>
              <p:nvPr/>
            </p:nvGrpSpPr>
            <p:grpSpPr bwMode="auto">
              <a:xfrm>
                <a:off x="1968" y="2016"/>
                <a:ext cx="96" cy="336"/>
                <a:chOff x="1968" y="2016"/>
                <a:chExt cx="96" cy="336"/>
              </a:xfrm>
            </p:grpSpPr>
            <p:sp>
              <p:nvSpPr>
                <p:cNvPr id="252095" name="Line 33"/>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6" name="Line 34"/>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7" name="Line 35"/>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8" name="Line 36"/>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37"/>
              <p:cNvGrpSpPr>
                <a:grpSpLocks/>
              </p:cNvGrpSpPr>
              <p:nvPr/>
            </p:nvGrpSpPr>
            <p:grpSpPr bwMode="auto">
              <a:xfrm>
                <a:off x="2736" y="960"/>
                <a:ext cx="96" cy="192"/>
                <a:chOff x="1968" y="1728"/>
                <a:chExt cx="96" cy="192"/>
              </a:xfrm>
            </p:grpSpPr>
            <p:sp>
              <p:nvSpPr>
                <p:cNvPr id="252092" name="Line 3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3" name="Line 3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4" name="Line 4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41"/>
              <p:cNvGrpSpPr>
                <a:grpSpLocks/>
              </p:cNvGrpSpPr>
              <p:nvPr/>
            </p:nvGrpSpPr>
            <p:grpSpPr bwMode="auto">
              <a:xfrm>
                <a:off x="2736" y="1440"/>
                <a:ext cx="96" cy="192"/>
                <a:chOff x="1968" y="1728"/>
                <a:chExt cx="96" cy="192"/>
              </a:xfrm>
            </p:grpSpPr>
            <p:sp>
              <p:nvSpPr>
                <p:cNvPr id="252089" name="Line 4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0" name="Line 4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91" name="Line 4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45"/>
              <p:cNvGrpSpPr>
                <a:grpSpLocks/>
              </p:cNvGrpSpPr>
              <p:nvPr/>
            </p:nvGrpSpPr>
            <p:grpSpPr bwMode="auto">
              <a:xfrm>
                <a:off x="2736" y="1824"/>
                <a:ext cx="96" cy="192"/>
                <a:chOff x="1968" y="1728"/>
                <a:chExt cx="96" cy="192"/>
              </a:xfrm>
            </p:grpSpPr>
            <p:sp>
              <p:nvSpPr>
                <p:cNvPr id="252086" name="Line 4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7" name="Line 4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8" name="Line 4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 name="Group 49"/>
              <p:cNvGrpSpPr>
                <a:grpSpLocks/>
              </p:cNvGrpSpPr>
              <p:nvPr/>
            </p:nvGrpSpPr>
            <p:grpSpPr bwMode="auto">
              <a:xfrm>
                <a:off x="2736" y="2256"/>
                <a:ext cx="96" cy="192"/>
                <a:chOff x="1968" y="1728"/>
                <a:chExt cx="96" cy="192"/>
              </a:xfrm>
            </p:grpSpPr>
            <p:sp>
              <p:nvSpPr>
                <p:cNvPr id="252083" name="Line 50"/>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4" name="Line 51"/>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5" name="Line 52"/>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75" name="Line 53"/>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76" name="Line 54"/>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77" name="Line 55"/>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56"/>
              <p:cNvGrpSpPr>
                <a:grpSpLocks/>
              </p:cNvGrpSpPr>
              <p:nvPr/>
            </p:nvGrpSpPr>
            <p:grpSpPr bwMode="auto">
              <a:xfrm>
                <a:off x="2736" y="624"/>
                <a:ext cx="96" cy="192"/>
                <a:chOff x="1968" y="1728"/>
                <a:chExt cx="96" cy="192"/>
              </a:xfrm>
            </p:grpSpPr>
            <p:sp>
              <p:nvSpPr>
                <p:cNvPr id="252080" name="Line 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1" name="Line 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82" name="Line 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79" name="Line 60"/>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48" name="Text Box 61"/>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2049" name="Text Box 62"/>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2050" name="AutoShape 63"/>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51" name="AutoShape 64"/>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2" name="Group 65"/>
          <p:cNvGrpSpPr>
            <a:grpSpLocks/>
          </p:cNvGrpSpPr>
          <p:nvPr/>
        </p:nvGrpSpPr>
        <p:grpSpPr bwMode="auto">
          <a:xfrm>
            <a:off x="0" y="838200"/>
            <a:ext cx="2895600" cy="3200400"/>
            <a:chOff x="1968" y="480"/>
            <a:chExt cx="1776" cy="2016"/>
          </a:xfrm>
        </p:grpSpPr>
        <p:grpSp>
          <p:nvGrpSpPr>
            <p:cNvPr id="13" name="Group 66"/>
            <p:cNvGrpSpPr>
              <a:grpSpLocks/>
            </p:cNvGrpSpPr>
            <p:nvPr/>
          </p:nvGrpSpPr>
          <p:grpSpPr bwMode="auto">
            <a:xfrm>
              <a:off x="2736" y="480"/>
              <a:ext cx="96" cy="336"/>
              <a:chOff x="1968" y="2016"/>
              <a:chExt cx="96" cy="336"/>
            </a:xfrm>
          </p:grpSpPr>
          <p:sp>
            <p:nvSpPr>
              <p:cNvPr id="252043" name="Line 67"/>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44" name="Line 68"/>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45" name="Line 69"/>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46" name="Line 70"/>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94" name="Rectangle 71"/>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5" name="Line 72"/>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6" name="Line 73"/>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7" name="Line 74"/>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8" name="Line 75"/>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9" name="Line 76"/>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0" name="Line 77"/>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1" name="Line 78"/>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2" name="Line 79"/>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3" name="Line 80"/>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4" name="Line 81"/>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5" name="Line 82"/>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6" name="Line 83"/>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7" name="Line 84"/>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8" name="Line 85"/>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09" name="Line 86"/>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 name="Group 87"/>
            <p:cNvGrpSpPr>
              <a:grpSpLocks/>
            </p:cNvGrpSpPr>
            <p:nvPr/>
          </p:nvGrpSpPr>
          <p:grpSpPr bwMode="auto">
            <a:xfrm>
              <a:off x="1968" y="1728"/>
              <a:ext cx="96" cy="192"/>
              <a:chOff x="1968" y="1728"/>
              <a:chExt cx="96" cy="192"/>
            </a:xfrm>
          </p:grpSpPr>
          <p:sp>
            <p:nvSpPr>
              <p:cNvPr id="252040" name="Line 88"/>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41" name="Line 89"/>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42" name="Line 90"/>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5" name="Group 91"/>
            <p:cNvGrpSpPr>
              <a:grpSpLocks/>
            </p:cNvGrpSpPr>
            <p:nvPr/>
          </p:nvGrpSpPr>
          <p:grpSpPr bwMode="auto">
            <a:xfrm>
              <a:off x="1968" y="2016"/>
              <a:ext cx="96" cy="336"/>
              <a:chOff x="1968" y="2016"/>
              <a:chExt cx="96" cy="336"/>
            </a:xfrm>
          </p:grpSpPr>
          <p:sp>
            <p:nvSpPr>
              <p:cNvPr id="252036" name="Line 92"/>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7" name="Line 93"/>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8" name="Line 94"/>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9" name="Line 95"/>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96"/>
            <p:cNvGrpSpPr>
              <a:grpSpLocks/>
            </p:cNvGrpSpPr>
            <p:nvPr/>
          </p:nvGrpSpPr>
          <p:grpSpPr bwMode="auto">
            <a:xfrm>
              <a:off x="2736" y="960"/>
              <a:ext cx="96" cy="192"/>
              <a:chOff x="1968" y="1728"/>
              <a:chExt cx="96" cy="192"/>
            </a:xfrm>
          </p:grpSpPr>
          <p:sp>
            <p:nvSpPr>
              <p:cNvPr id="252033" name="Line 97"/>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4" name="Line 98"/>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5" name="Line 99"/>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100"/>
            <p:cNvGrpSpPr>
              <a:grpSpLocks/>
            </p:cNvGrpSpPr>
            <p:nvPr/>
          </p:nvGrpSpPr>
          <p:grpSpPr bwMode="auto">
            <a:xfrm>
              <a:off x="2736" y="1440"/>
              <a:ext cx="96" cy="192"/>
              <a:chOff x="1968" y="1728"/>
              <a:chExt cx="96" cy="192"/>
            </a:xfrm>
          </p:grpSpPr>
          <p:sp>
            <p:nvSpPr>
              <p:cNvPr id="252030" name="Line 10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1" name="Line 10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32" name="Line 10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104"/>
            <p:cNvGrpSpPr>
              <a:grpSpLocks/>
            </p:cNvGrpSpPr>
            <p:nvPr/>
          </p:nvGrpSpPr>
          <p:grpSpPr bwMode="auto">
            <a:xfrm>
              <a:off x="2736" y="1824"/>
              <a:ext cx="96" cy="192"/>
              <a:chOff x="1968" y="1728"/>
              <a:chExt cx="96" cy="192"/>
            </a:xfrm>
          </p:grpSpPr>
          <p:sp>
            <p:nvSpPr>
              <p:cNvPr id="252027" name="Line 10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8" name="Line 10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9" name="Line 10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108"/>
            <p:cNvGrpSpPr>
              <a:grpSpLocks/>
            </p:cNvGrpSpPr>
            <p:nvPr/>
          </p:nvGrpSpPr>
          <p:grpSpPr bwMode="auto">
            <a:xfrm>
              <a:off x="2736" y="2256"/>
              <a:ext cx="96" cy="192"/>
              <a:chOff x="1968" y="1728"/>
              <a:chExt cx="96" cy="192"/>
            </a:xfrm>
          </p:grpSpPr>
          <p:sp>
            <p:nvSpPr>
              <p:cNvPr id="252024" name="Line 10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5" name="Line 11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6" name="Line 11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16" name="Line 112"/>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17" name="Line 113"/>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18" name="Line 114"/>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0" name="Group 115"/>
            <p:cNvGrpSpPr>
              <a:grpSpLocks/>
            </p:cNvGrpSpPr>
            <p:nvPr/>
          </p:nvGrpSpPr>
          <p:grpSpPr bwMode="auto">
            <a:xfrm>
              <a:off x="2736" y="624"/>
              <a:ext cx="96" cy="192"/>
              <a:chOff x="1968" y="1728"/>
              <a:chExt cx="96" cy="192"/>
            </a:xfrm>
          </p:grpSpPr>
          <p:sp>
            <p:nvSpPr>
              <p:cNvPr id="252021" name="Line 116"/>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2" name="Line 117"/>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023" name="Line 118"/>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020" name="Line 119"/>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11" name="Text Box 120"/>
          <p:cNvSpPr txBox="1">
            <a:spLocks noChangeArrowheads="1"/>
          </p:cNvSpPr>
          <p:nvPr/>
        </p:nvSpPr>
        <p:spPr bwMode="auto">
          <a:xfrm rot="-5367183">
            <a:off x="1978025" y="2590801"/>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1912" name="Text Box 121"/>
          <p:cNvSpPr txBox="1">
            <a:spLocks noChangeArrowheads="1"/>
          </p:cNvSpPr>
          <p:nvPr/>
        </p:nvSpPr>
        <p:spPr bwMode="auto">
          <a:xfrm rot="-5367183">
            <a:off x="1974850" y="12922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1913" name="AutoShape 122"/>
          <p:cNvSpPr>
            <a:spLocks noChangeArrowheads="1"/>
          </p:cNvSpPr>
          <p:nvPr/>
        </p:nvSpPr>
        <p:spPr bwMode="auto">
          <a:xfrm>
            <a:off x="2286000" y="10668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14" name="AutoShape 123"/>
          <p:cNvSpPr>
            <a:spLocks noChangeArrowheads="1"/>
          </p:cNvSpPr>
          <p:nvPr/>
        </p:nvSpPr>
        <p:spPr bwMode="auto">
          <a:xfrm>
            <a:off x="2286000" y="23622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1" name="Group 124"/>
          <p:cNvGrpSpPr>
            <a:grpSpLocks/>
          </p:cNvGrpSpPr>
          <p:nvPr/>
        </p:nvGrpSpPr>
        <p:grpSpPr bwMode="auto">
          <a:xfrm>
            <a:off x="6248400" y="838200"/>
            <a:ext cx="2895600" cy="3200400"/>
            <a:chOff x="1968" y="480"/>
            <a:chExt cx="1824" cy="2016"/>
          </a:xfrm>
        </p:grpSpPr>
        <p:grpSp>
          <p:nvGrpSpPr>
            <p:cNvPr id="22" name="Group 125"/>
            <p:cNvGrpSpPr>
              <a:grpSpLocks/>
            </p:cNvGrpSpPr>
            <p:nvPr/>
          </p:nvGrpSpPr>
          <p:grpSpPr bwMode="auto">
            <a:xfrm>
              <a:off x="1968" y="480"/>
              <a:ext cx="1824" cy="2016"/>
              <a:chOff x="1968" y="480"/>
              <a:chExt cx="1776" cy="2016"/>
            </a:xfrm>
          </p:grpSpPr>
          <p:grpSp>
            <p:nvGrpSpPr>
              <p:cNvPr id="23" name="Group 126"/>
              <p:cNvGrpSpPr>
                <a:grpSpLocks/>
              </p:cNvGrpSpPr>
              <p:nvPr/>
            </p:nvGrpSpPr>
            <p:grpSpPr bwMode="auto">
              <a:xfrm>
                <a:off x="2736" y="480"/>
                <a:ext cx="96" cy="336"/>
                <a:chOff x="1968" y="2016"/>
                <a:chExt cx="96" cy="336"/>
              </a:xfrm>
            </p:grpSpPr>
            <p:sp>
              <p:nvSpPr>
                <p:cNvPr id="251989" name="Line 12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0" name="Line 12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1" name="Line 12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92" name="Line 13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40" name="Rectangle 131"/>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1" name="Line 132"/>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2" name="Line 133"/>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3" name="Line 134"/>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4" name="Line 135"/>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5" name="Line 136"/>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6" name="Line 137"/>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7" name="Line 138"/>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8" name="Line 139"/>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49" name="Line 140"/>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0" name="Line 141"/>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1" name="Line 142"/>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2" name="Line 143"/>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3" name="Line 144"/>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4" name="Line 145"/>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55" name="Line 146"/>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147"/>
              <p:cNvGrpSpPr>
                <a:grpSpLocks/>
              </p:cNvGrpSpPr>
              <p:nvPr/>
            </p:nvGrpSpPr>
            <p:grpSpPr bwMode="auto">
              <a:xfrm>
                <a:off x="1968" y="1728"/>
                <a:ext cx="96" cy="192"/>
                <a:chOff x="1968" y="1728"/>
                <a:chExt cx="96" cy="192"/>
              </a:xfrm>
            </p:grpSpPr>
            <p:sp>
              <p:nvSpPr>
                <p:cNvPr id="251986" name="Line 14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7" name="Line 14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8" name="Line 15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151"/>
              <p:cNvGrpSpPr>
                <a:grpSpLocks/>
              </p:cNvGrpSpPr>
              <p:nvPr/>
            </p:nvGrpSpPr>
            <p:grpSpPr bwMode="auto">
              <a:xfrm>
                <a:off x="1968" y="2016"/>
                <a:ext cx="96" cy="336"/>
                <a:chOff x="1968" y="2016"/>
                <a:chExt cx="96" cy="336"/>
              </a:xfrm>
            </p:grpSpPr>
            <p:sp>
              <p:nvSpPr>
                <p:cNvPr id="251982" name="Line 15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3" name="Line 15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4" name="Line 15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5" name="Line 15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156"/>
              <p:cNvGrpSpPr>
                <a:grpSpLocks/>
              </p:cNvGrpSpPr>
              <p:nvPr/>
            </p:nvGrpSpPr>
            <p:grpSpPr bwMode="auto">
              <a:xfrm>
                <a:off x="2736" y="960"/>
                <a:ext cx="96" cy="192"/>
                <a:chOff x="1968" y="1728"/>
                <a:chExt cx="96" cy="192"/>
              </a:xfrm>
            </p:grpSpPr>
            <p:sp>
              <p:nvSpPr>
                <p:cNvPr id="251979" name="Line 1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0" name="Line 1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81" name="Line 1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160"/>
              <p:cNvGrpSpPr>
                <a:grpSpLocks/>
              </p:cNvGrpSpPr>
              <p:nvPr/>
            </p:nvGrpSpPr>
            <p:grpSpPr bwMode="auto">
              <a:xfrm>
                <a:off x="2736" y="1440"/>
                <a:ext cx="96" cy="192"/>
                <a:chOff x="1968" y="1728"/>
                <a:chExt cx="96" cy="192"/>
              </a:xfrm>
            </p:grpSpPr>
            <p:sp>
              <p:nvSpPr>
                <p:cNvPr id="251976" name="Line 16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7" name="Line 16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8" name="Line 16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164"/>
              <p:cNvGrpSpPr>
                <a:grpSpLocks/>
              </p:cNvGrpSpPr>
              <p:nvPr/>
            </p:nvGrpSpPr>
            <p:grpSpPr bwMode="auto">
              <a:xfrm>
                <a:off x="2736" y="1824"/>
                <a:ext cx="96" cy="192"/>
                <a:chOff x="1968" y="1728"/>
                <a:chExt cx="96" cy="192"/>
              </a:xfrm>
            </p:grpSpPr>
            <p:sp>
              <p:nvSpPr>
                <p:cNvPr id="251973" name="Line 16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4" name="Line 16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5" name="Line 16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168"/>
              <p:cNvGrpSpPr>
                <a:grpSpLocks/>
              </p:cNvGrpSpPr>
              <p:nvPr/>
            </p:nvGrpSpPr>
            <p:grpSpPr bwMode="auto">
              <a:xfrm>
                <a:off x="2736" y="2256"/>
                <a:ext cx="96" cy="192"/>
                <a:chOff x="1968" y="1728"/>
                <a:chExt cx="96" cy="192"/>
              </a:xfrm>
            </p:grpSpPr>
            <p:sp>
              <p:nvSpPr>
                <p:cNvPr id="251970" name="Line 16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1" name="Line 17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72" name="Line 17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62" name="Line 172"/>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63" name="Line 173"/>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64" name="Line 174"/>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175"/>
              <p:cNvGrpSpPr>
                <a:grpSpLocks/>
              </p:cNvGrpSpPr>
              <p:nvPr/>
            </p:nvGrpSpPr>
            <p:grpSpPr bwMode="auto">
              <a:xfrm>
                <a:off x="2736" y="624"/>
                <a:ext cx="96" cy="192"/>
                <a:chOff x="1968" y="1728"/>
                <a:chExt cx="96" cy="192"/>
              </a:xfrm>
            </p:grpSpPr>
            <p:sp>
              <p:nvSpPr>
                <p:cNvPr id="251967" name="Line 17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68" name="Line 17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69" name="Line 17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66" name="Line 179"/>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35" name="Text Box 180"/>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1936" name="Text Box 181"/>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1937" name="AutoShape 182"/>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38" name="AutoShape 183"/>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1916" name="Oval 184"/>
          <p:cNvSpPr>
            <a:spLocks noChangeArrowheads="1"/>
          </p:cNvSpPr>
          <p:nvPr/>
        </p:nvSpPr>
        <p:spPr bwMode="auto">
          <a:xfrm>
            <a:off x="2286000" y="32766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17" name="Text Box 185"/>
          <p:cNvSpPr txBox="1">
            <a:spLocks noChangeArrowheads="1"/>
          </p:cNvSpPr>
          <p:nvPr/>
        </p:nvSpPr>
        <p:spPr bwMode="auto">
          <a:xfrm>
            <a:off x="152400" y="4419600"/>
            <a:ext cx="2667000" cy="180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Work best release and make it look like a fade pushing to a depth of 12 yards.  Plant inside foot and turn outside by pulling back on inside elbow.  Work inside to find a window or open grass.</a:t>
            </a:r>
          </a:p>
        </p:txBody>
      </p:sp>
      <p:sp>
        <p:nvSpPr>
          <p:cNvPr id="251918" name="Text Box 186"/>
          <p:cNvSpPr txBox="1">
            <a:spLocks noChangeArrowheads="1"/>
          </p:cNvSpPr>
          <p:nvPr/>
        </p:nvSpPr>
        <p:spPr bwMode="auto">
          <a:xfrm>
            <a:off x="1693863" y="3581400"/>
            <a:ext cx="10080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12 yards</a:t>
            </a:r>
            <a:endParaRPr lang="en-US" sz="1800">
              <a:solidFill>
                <a:srgbClr val="00CC66"/>
              </a:solidFill>
              <a:latin typeface="Arial" charset="0"/>
              <a:cs typeface="Arial" charset="0"/>
            </a:endParaRPr>
          </a:p>
        </p:txBody>
      </p:sp>
      <p:sp>
        <p:nvSpPr>
          <p:cNvPr id="251919" name="Oval 187"/>
          <p:cNvSpPr>
            <a:spLocks noChangeArrowheads="1"/>
          </p:cNvSpPr>
          <p:nvPr/>
        </p:nvSpPr>
        <p:spPr bwMode="auto">
          <a:xfrm>
            <a:off x="5181600" y="32766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0" name="Text Box 188"/>
          <p:cNvSpPr txBox="1">
            <a:spLocks noChangeArrowheads="1"/>
          </p:cNvSpPr>
          <p:nvPr/>
        </p:nvSpPr>
        <p:spPr bwMode="auto">
          <a:xfrm>
            <a:off x="3200400" y="4419600"/>
            <a:ext cx="27432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Vertical push towards inside shoulder of defender.  On forth step shift gears and sell the fade.  At 5 yards plant inside foot and work out.</a:t>
            </a:r>
          </a:p>
        </p:txBody>
      </p:sp>
      <p:sp>
        <p:nvSpPr>
          <p:cNvPr id="251921" name="Oval 189"/>
          <p:cNvSpPr>
            <a:spLocks noChangeArrowheads="1"/>
          </p:cNvSpPr>
          <p:nvPr/>
        </p:nvSpPr>
        <p:spPr bwMode="auto">
          <a:xfrm>
            <a:off x="8382000" y="32766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2" name="Text Box 190"/>
          <p:cNvSpPr txBox="1">
            <a:spLocks noChangeArrowheads="1"/>
          </p:cNvSpPr>
          <p:nvPr/>
        </p:nvSpPr>
        <p:spPr bwMode="auto">
          <a:xfrm>
            <a:off x="7927975" y="3581400"/>
            <a:ext cx="1030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10 Yards</a:t>
            </a:r>
            <a:endParaRPr lang="en-US" sz="1800">
              <a:solidFill>
                <a:srgbClr val="00CC66"/>
              </a:solidFill>
              <a:latin typeface="Arial" charset="0"/>
              <a:cs typeface="Arial" charset="0"/>
            </a:endParaRPr>
          </a:p>
        </p:txBody>
      </p:sp>
      <p:sp>
        <p:nvSpPr>
          <p:cNvPr id="251923" name="Text Box 191"/>
          <p:cNvSpPr txBox="1">
            <a:spLocks noChangeArrowheads="1"/>
          </p:cNvSpPr>
          <p:nvPr/>
        </p:nvSpPr>
        <p:spPr bwMode="auto">
          <a:xfrm>
            <a:off x="6324600" y="4495800"/>
            <a:ext cx="26670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Inside release, push vertical 10 yards and break inside.  Find the open window or grass and settle vs zone or continue to run across the field vs. man.</a:t>
            </a:r>
          </a:p>
        </p:txBody>
      </p:sp>
      <p:sp>
        <p:nvSpPr>
          <p:cNvPr id="251924" name="Freeform 192"/>
          <p:cNvSpPr>
            <a:spLocks/>
          </p:cNvSpPr>
          <p:nvPr/>
        </p:nvSpPr>
        <p:spPr bwMode="auto">
          <a:xfrm flipH="1">
            <a:off x="2438400" y="1828800"/>
            <a:ext cx="152400" cy="228600"/>
          </a:xfrm>
          <a:custGeom>
            <a:avLst/>
            <a:gdLst>
              <a:gd name="T0" fmla="*/ 2147483647 w 144"/>
              <a:gd name="T1" fmla="*/ 0 h 192"/>
              <a:gd name="T2" fmla="*/ 0 w 144"/>
              <a:gd name="T3" fmla="*/ 2147483647 h 192"/>
              <a:gd name="T4" fmla="*/ 0 60000 65536"/>
              <a:gd name="T5" fmla="*/ 0 60000 65536"/>
            </a:gdLst>
            <a:ahLst/>
            <a:cxnLst>
              <a:cxn ang="T4">
                <a:pos x="T0" y="T1"/>
              </a:cxn>
              <a:cxn ang="T5">
                <a:pos x="T2" y="T3"/>
              </a:cxn>
            </a:cxnLst>
            <a:rect l="0" t="0" r="r" b="b"/>
            <a:pathLst>
              <a:path w="144" h="192">
                <a:moveTo>
                  <a:pt x="144" y="0"/>
                </a:moveTo>
                <a:cubicBezTo>
                  <a:pt x="144" y="0"/>
                  <a:pt x="72" y="96"/>
                  <a:pt x="0" y="192"/>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5" name="Freeform 193"/>
          <p:cNvSpPr>
            <a:spLocks/>
          </p:cNvSpPr>
          <p:nvPr/>
        </p:nvSpPr>
        <p:spPr bwMode="auto">
          <a:xfrm>
            <a:off x="5257800" y="2057400"/>
            <a:ext cx="558800" cy="1206500"/>
          </a:xfrm>
          <a:custGeom>
            <a:avLst/>
            <a:gdLst>
              <a:gd name="T0" fmla="*/ 2147483647 w 352"/>
              <a:gd name="T1" fmla="*/ 2147483647 h 760"/>
              <a:gd name="T2" fmla="*/ 2147483647 w 352"/>
              <a:gd name="T3" fmla="*/ 2147483647 h 760"/>
              <a:gd name="T4" fmla="*/ 2147483647 w 352"/>
              <a:gd name="T5" fmla="*/ 2147483647 h 760"/>
              <a:gd name="T6" fmla="*/ 2147483647 w 352"/>
              <a:gd name="T7" fmla="*/ 2147483647 h 760"/>
              <a:gd name="T8" fmla="*/ 2147483647 w 352"/>
              <a:gd name="T9" fmla="*/ 2147483647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760">
                <a:moveTo>
                  <a:pt x="16" y="760"/>
                </a:moveTo>
                <a:cubicBezTo>
                  <a:pt x="8" y="628"/>
                  <a:pt x="0" y="496"/>
                  <a:pt x="16" y="424"/>
                </a:cubicBezTo>
                <a:cubicBezTo>
                  <a:pt x="32" y="352"/>
                  <a:pt x="96" y="392"/>
                  <a:pt x="112" y="328"/>
                </a:cubicBezTo>
                <a:cubicBezTo>
                  <a:pt x="128" y="264"/>
                  <a:pt x="72" y="80"/>
                  <a:pt x="112" y="40"/>
                </a:cubicBezTo>
                <a:cubicBezTo>
                  <a:pt x="152" y="0"/>
                  <a:pt x="252" y="44"/>
                  <a:pt x="352" y="88"/>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6" name="Freeform 194"/>
          <p:cNvSpPr>
            <a:spLocks/>
          </p:cNvSpPr>
          <p:nvPr/>
        </p:nvSpPr>
        <p:spPr bwMode="auto">
          <a:xfrm>
            <a:off x="8305800" y="3124200"/>
            <a:ext cx="152400" cy="152400"/>
          </a:xfrm>
          <a:custGeom>
            <a:avLst/>
            <a:gdLst>
              <a:gd name="T0" fmla="*/ 2147483647 w 96"/>
              <a:gd name="T1" fmla="*/ 2147483647 h 96"/>
              <a:gd name="T2" fmla="*/ 0 w 96"/>
              <a:gd name="T3" fmla="*/ 0 h 96"/>
              <a:gd name="T4" fmla="*/ 0 60000 65536"/>
              <a:gd name="T5" fmla="*/ 0 60000 65536"/>
            </a:gdLst>
            <a:ahLst/>
            <a:cxnLst>
              <a:cxn ang="T4">
                <a:pos x="T0" y="T1"/>
              </a:cxn>
              <a:cxn ang="T5">
                <a:pos x="T2" y="T3"/>
              </a:cxn>
            </a:cxnLst>
            <a:rect l="0" t="0" r="r" b="b"/>
            <a:pathLst>
              <a:path w="96" h="96">
                <a:moveTo>
                  <a:pt x="96" y="96"/>
                </a:moveTo>
                <a:cubicBezTo>
                  <a:pt x="96" y="96"/>
                  <a:pt x="48" y="48"/>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7" name="Freeform 195"/>
          <p:cNvSpPr>
            <a:spLocks/>
          </p:cNvSpPr>
          <p:nvPr/>
        </p:nvSpPr>
        <p:spPr bwMode="auto">
          <a:xfrm>
            <a:off x="8305800" y="2133600"/>
            <a:ext cx="1588" cy="990600"/>
          </a:xfrm>
          <a:custGeom>
            <a:avLst/>
            <a:gdLst>
              <a:gd name="T0" fmla="*/ 0 w 1"/>
              <a:gd name="T1" fmla="*/ 2147483647 h 624"/>
              <a:gd name="T2" fmla="*/ 0 w 1"/>
              <a:gd name="T3" fmla="*/ 0 h 624"/>
              <a:gd name="T4" fmla="*/ 0 60000 65536"/>
              <a:gd name="T5" fmla="*/ 0 60000 65536"/>
            </a:gdLst>
            <a:ahLst/>
            <a:cxnLst>
              <a:cxn ang="T4">
                <a:pos x="T0" y="T1"/>
              </a:cxn>
              <a:cxn ang="T5">
                <a:pos x="T2" y="T3"/>
              </a:cxn>
            </a:cxnLst>
            <a:rect l="0" t="0" r="r" b="b"/>
            <a:pathLst>
              <a:path w="1" h="624">
                <a:moveTo>
                  <a:pt x="0" y="624"/>
                </a:moveTo>
                <a:cubicBezTo>
                  <a:pt x="0" y="364"/>
                  <a:pt x="0" y="104"/>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8" name="Freeform 196"/>
          <p:cNvSpPr>
            <a:spLocks/>
          </p:cNvSpPr>
          <p:nvPr/>
        </p:nvSpPr>
        <p:spPr bwMode="auto">
          <a:xfrm>
            <a:off x="7239000" y="2133600"/>
            <a:ext cx="1066800" cy="1588"/>
          </a:xfrm>
          <a:custGeom>
            <a:avLst/>
            <a:gdLst>
              <a:gd name="T0" fmla="*/ 2147483647 w 672"/>
              <a:gd name="T1" fmla="*/ 0 h 1"/>
              <a:gd name="T2" fmla="*/ 0 w 672"/>
              <a:gd name="T3" fmla="*/ 0 h 1"/>
              <a:gd name="T4" fmla="*/ 0 60000 65536"/>
              <a:gd name="T5" fmla="*/ 0 60000 65536"/>
            </a:gdLst>
            <a:ahLst/>
            <a:cxnLst>
              <a:cxn ang="T4">
                <a:pos x="T0" y="T1"/>
              </a:cxn>
              <a:cxn ang="T5">
                <a:pos x="T2" y="T3"/>
              </a:cxn>
            </a:cxnLst>
            <a:rect l="0" t="0" r="r" b="b"/>
            <a:pathLst>
              <a:path w="672" h="1">
                <a:moveTo>
                  <a:pt x="672" y="0"/>
                </a:moveTo>
                <a:cubicBezTo>
                  <a:pt x="392" y="0"/>
                  <a:pt x="112" y="0"/>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29" name="Freeform 197"/>
          <p:cNvSpPr>
            <a:spLocks/>
          </p:cNvSpPr>
          <p:nvPr/>
        </p:nvSpPr>
        <p:spPr bwMode="auto">
          <a:xfrm>
            <a:off x="7543800" y="2133600"/>
            <a:ext cx="152400" cy="228600"/>
          </a:xfrm>
          <a:custGeom>
            <a:avLst/>
            <a:gdLst>
              <a:gd name="T0" fmla="*/ 2147483647 w 96"/>
              <a:gd name="T1" fmla="*/ 0 h 144"/>
              <a:gd name="T2" fmla="*/ 0 w 96"/>
              <a:gd name="T3" fmla="*/ 2147483647 h 144"/>
              <a:gd name="T4" fmla="*/ 0 60000 65536"/>
              <a:gd name="T5" fmla="*/ 0 60000 65536"/>
            </a:gdLst>
            <a:ahLst/>
            <a:cxnLst>
              <a:cxn ang="T4">
                <a:pos x="T0" y="T1"/>
              </a:cxn>
              <a:cxn ang="T5">
                <a:pos x="T2" y="T3"/>
              </a:cxn>
            </a:cxnLst>
            <a:rect l="0" t="0" r="r" b="b"/>
            <a:pathLst>
              <a:path w="96" h="144">
                <a:moveTo>
                  <a:pt x="96" y="0"/>
                </a:moveTo>
                <a:cubicBezTo>
                  <a:pt x="56" y="60"/>
                  <a:pt x="16" y="120"/>
                  <a:pt x="0" y="144"/>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30" name="Text Box 198"/>
          <p:cNvSpPr txBox="1">
            <a:spLocks noChangeArrowheads="1"/>
          </p:cNvSpPr>
          <p:nvPr/>
        </p:nvSpPr>
        <p:spPr bwMode="auto">
          <a:xfrm>
            <a:off x="4932363" y="3581400"/>
            <a:ext cx="9175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5 Yards</a:t>
            </a:r>
            <a:endParaRPr lang="en-US" sz="1800">
              <a:solidFill>
                <a:srgbClr val="00CC66"/>
              </a:solidFill>
              <a:latin typeface="Arial" charset="0"/>
              <a:cs typeface="Arial" charset="0"/>
            </a:endParaRPr>
          </a:p>
        </p:txBody>
      </p:sp>
      <p:sp>
        <p:nvSpPr>
          <p:cNvPr id="251931" name="Freeform 199"/>
          <p:cNvSpPr>
            <a:spLocks/>
          </p:cNvSpPr>
          <p:nvPr/>
        </p:nvSpPr>
        <p:spPr bwMode="auto">
          <a:xfrm>
            <a:off x="2438400" y="2667000"/>
            <a:ext cx="1588" cy="609600"/>
          </a:xfrm>
          <a:custGeom>
            <a:avLst/>
            <a:gdLst>
              <a:gd name="T0" fmla="*/ 0 w 1"/>
              <a:gd name="T1" fmla="*/ 2147483647 h 384"/>
              <a:gd name="T2" fmla="*/ 0 w 1"/>
              <a:gd name="T3" fmla="*/ 0 h 384"/>
              <a:gd name="T4" fmla="*/ 0 60000 65536"/>
              <a:gd name="T5" fmla="*/ 0 60000 65536"/>
            </a:gdLst>
            <a:ahLst/>
            <a:cxnLst>
              <a:cxn ang="T4">
                <a:pos x="T0" y="T1"/>
              </a:cxn>
              <a:cxn ang="T5">
                <a:pos x="T2" y="T3"/>
              </a:cxn>
            </a:cxnLst>
            <a:rect l="0" t="0" r="r" b="b"/>
            <a:pathLst>
              <a:path w="1" h="384">
                <a:moveTo>
                  <a:pt x="0" y="384"/>
                </a:moveTo>
                <a:cubicBezTo>
                  <a:pt x="0" y="384"/>
                  <a:pt x="0" y="192"/>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32" name="Freeform 200"/>
          <p:cNvSpPr>
            <a:spLocks/>
          </p:cNvSpPr>
          <p:nvPr/>
        </p:nvSpPr>
        <p:spPr bwMode="auto">
          <a:xfrm flipH="1">
            <a:off x="2362200" y="1828800"/>
            <a:ext cx="74613" cy="914400"/>
          </a:xfrm>
          <a:custGeom>
            <a:avLst/>
            <a:gdLst>
              <a:gd name="T0" fmla="*/ 0 w 112"/>
              <a:gd name="T1" fmla="*/ 2147483647 h 528"/>
              <a:gd name="T2" fmla="*/ 2147483647 w 112"/>
              <a:gd name="T3" fmla="*/ 2147483647 h 528"/>
              <a:gd name="T4" fmla="*/ 2147483647 w 112"/>
              <a:gd name="T5" fmla="*/ 2147483647 h 528"/>
              <a:gd name="T6" fmla="*/ 2147483647 w 11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528">
                <a:moveTo>
                  <a:pt x="0" y="528"/>
                </a:moveTo>
                <a:cubicBezTo>
                  <a:pt x="40" y="508"/>
                  <a:pt x="80" y="488"/>
                  <a:pt x="96" y="432"/>
                </a:cubicBezTo>
                <a:cubicBezTo>
                  <a:pt x="112" y="376"/>
                  <a:pt x="104" y="264"/>
                  <a:pt x="96" y="192"/>
                </a:cubicBezTo>
                <a:cubicBezTo>
                  <a:pt x="88" y="120"/>
                  <a:pt x="68" y="60"/>
                  <a:pt x="48"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1933" name="Rectangle 201"/>
          <p:cNvSpPr>
            <a:spLocks noChangeArrowheads="1"/>
          </p:cNvSpPr>
          <p:nvPr/>
        </p:nvSpPr>
        <p:spPr bwMode="auto">
          <a:xfrm>
            <a:off x="3733800" y="152400"/>
            <a:ext cx="1862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lang="en-US">
                <a:latin typeface="Arial" charset="0"/>
                <a:cs typeface="Arial" charset="0"/>
              </a:rPr>
              <a:t>Deep Game</a:t>
            </a:r>
          </a:p>
        </p:txBody>
      </p:sp>
    </p:spTree>
    <p:extLst>
      <p:ext uri="{BB962C8B-B14F-4D97-AF65-F5344CB8AC3E}">
        <p14:creationId xmlns:p14="http://schemas.microsoft.com/office/powerpoint/2010/main" xmlns="" val="21635906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914400" y="609600"/>
            <a:ext cx="9461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Wheel</a:t>
            </a:r>
          </a:p>
        </p:txBody>
      </p:sp>
      <p:sp>
        <p:nvSpPr>
          <p:cNvPr id="252931" name="Text Box 3"/>
          <p:cNvSpPr txBox="1">
            <a:spLocks noChangeArrowheads="1"/>
          </p:cNvSpPr>
          <p:nvPr/>
        </p:nvSpPr>
        <p:spPr bwMode="auto">
          <a:xfrm>
            <a:off x="3962400" y="609600"/>
            <a:ext cx="13525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Get Open</a:t>
            </a:r>
          </a:p>
        </p:txBody>
      </p:sp>
      <p:sp>
        <p:nvSpPr>
          <p:cNvPr id="252932" name="Text Box 4"/>
          <p:cNvSpPr txBox="1">
            <a:spLocks noChangeArrowheads="1"/>
          </p:cNvSpPr>
          <p:nvPr/>
        </p:nvSpPr>
        <p:spPr bwMode="auto">
          <a:xfrm>
            <a:off x="7239000" y="609600"/>
            <a:ext cx="8826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Slugo</a:t>
            </a:r>
          </a:p>
        </p:txBody>
      </p:sp>
      <p:grpSp>
        <p:nvGrpSpPr>
          <p:cNvPr id="2" name="Group 5"/>
          <p:cNvGrpSpPr>
            <a:grpSpLocks/>
          </p:cNvGrpSpPr>
          <p:nvPr/>
        </p:nvGrpSpPr>
        <p:grpSpPr bwMode="auto">
          <a:xfrm>
            <a:off x="3124200" y="914400"/>
            <a:ext cx="2895600" cy="3200400"/>
            <a:chOff x="1968" y="480"/>
            <a:chExt cx="1824" cy="2016"/>
          </a:xfrm>
        </p:grpSpPr>
        <p:grpSp>
          <p:nvGrpSpPr>
            <p:cNvPr id="3" name="Group 6"/>
            <p:cNvGrpSpPr>
              <a:grpSpLocks/>
            </p:cNvGrpSpPr>
            <p:nvPr/>
          </p:nvGrpSpPr>
          <p:grpSpPr bwMode="auto">
            <a:xfrm>
              <a:off x="1968" y="480"/>
              <a:ext cx="1824" cy="2016"/>
              <a:chOff x="1968" y="480"/>
              <a:chExt cx="1776" cy="2016"/>
            </a:xfrm>
          </p:grpSpPr>
          <p:grpSp>
            <p:nvGrpSpPr>
              <p:cNvPr id="4" name="Group 7"/>
              <p:cNvGrpSpPr>
                <a:grpSpLocks/>
              </p:cNvGrpSpPr>
              <p:nvPr/>
            </p:nvGrpSpPr>
            <p:grpSpPr bwMode="auto">
              <a:xfrm>
                <a:off x="2736" y="480"/>
                <a:ext cx="96" cy="336"/>
                <a:chOff x="1968" y="2016"/>
                <a:chExt cx="96" cy="336"/>
              </a:xfrm>
            </p:grpSpPr>
            <p:sp>
              <p:nvSpPr>
                <p:cNvPr id="253124" name="Line 8"/>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5" name="Line 9"/>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6" name="Line 10"/>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7" name="Line 11"/>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75" name="Rectangle 12"/>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76" name="Line 13"/>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77" name="Line 14"/>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78" name="Line 15"/>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79" name="Line 16"/>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0" name="Line 17"/>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1" name="Line 18"/>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2" name="Line 19"/>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3" name="Line 20"/>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4" name="Line 21"/>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5" name="Line 22"/>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6" name="Line 23"/>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7" name="Line 24"/>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8" name="Line 25"/>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89" name="Line 26"/>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90" name="Line 27"/>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 name="Group 28"/>
              <p:cNvGrpSpPr>
                <a:grpSpLocks/>
              </p:cNvGrpSpPr>
              <p:nvPr/>
            </p:nvGrpSpPr>
            <p:grpSpPr bwMode="auto">
              <a:xfrm>
                <a:off x="1968" y="1728"/>
                <a:ext cx="96" cy="192"/>
                <a:chOff x="1968" y="1728"/>
                <a:chExt cx="96" cy="192"/>
              </a:xfrm>
            </p:grpSpPr>
            <p:sp>
              <p:nvSpPr>
                <p:cNvPr id="253121" name="Line 2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2" name="Line 3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3" name="Line 3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32"/>
              <p:cNvGrpSpPr>
                <a:grpSpLocks/>
              </p:cNvGrpSpPr>
              <p:nvPr/>
            </p:nvGrpSpPr>
            <p:grpSpPr bwMode="auto">
              <a:xfrm>
                <a:off x="1968" y="2016"/>
                <a:ext cx="96" cy="336"/>
                <a:chOff x="1968" y="2016"/>
                <a:chExt cx="96" cy="336"/>
              </a:xfrm>
            </p:grpSpPr>
            <p:sp>
              <p:nvSpPr>
                <p:cNvPr id="253117" name="Line 33"/>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8" name="Line 34"/>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9" name="Line 35"/>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20" name="Line 36"/>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37"/>
              <p:cNvGrpSpPr>
                <a:grpSpLocks/>
              </p:cNvGrpSpPr>
              <p:nvPr/>
            </p:nvGrpSpPr>
            <p:grpSpPr bwMode="auto">
              <a:xfrm>
                <a:off x="2736" y="960"/>
                <a:ext cx="96" cy="192"/>
                <a:chOff x="1968" y="1728"/>
                <a:chExt cx="96" cy="192"/>
              </a:xfrm>
            </p:grpSpPr>
            <p:sp>
              <p:nvSpPr>
                <p:cNvPr id="253114" name="Line 3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5" name="Line 3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6" name="Line 4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41"/>
              <p:cNvGrpSpPr>
                <a:grpSpLocks/>
              </p:cNvGrpSpPr>
              <p:nvPr/>
            </p:nvGrpSpPr>
            <p:grpSpPr bwMode="auto">
              <a:xfrm>
                <a:off x="2736" y="1440"/>
                <a:ext cx="96" cy="192"/>
                <a:chOff x="1968" y="1728"/>
                <a:chExt cx="96" cy="192"/>
              </a:xfrm>
            </p:grpSpPr>
            <p:sp>
              <p:nvSpPr>
                <p:cNvPr id="253111" name="Line 4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2" name="Line 4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3" name="Line 4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45"/>
              <p:cNvGrpSpPr>
                <a:grpSpLocks/>
              </p:cNvGrpSpPr>
              <p:nvPr/>
            </p:nvGrpSpPr>
            <p:grpSpPr bwMode="auto">
              <a:xfrm>
                <a:off x="2736" y="1824"/>
                <a:ext cx="96" cy="192"/>
                <a:chOff x="1968" y="1728"/>
                <a:chExt cx="96" cy="192"/>
              </a:xfrm>
            </p:grpSpPr>
            <p:sp>
              <p:nvSpPr>
                <p:cNvPr id="253108" name="Line 4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09" name="Line 4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10" name="Line 4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 name="Group 49"/>
              <p:cNvGrpSpPr>
                <a:grpSpLocks/>
              </p:cNvGrpSpPr>
              <p:nvPr/>
            </p:nvGrpSpPr>
            <p:grpSpPr bwMode="auto">
              <a:xfrm>
                <a:off x="2736" y="2256"/>
                <a:ext cx="96" cy="192"/>
                <a:chOff x="1968" y="1728"/>
                <a:chExt cx="96" cy="192"/>
              </a:xfrm>
            </p:grpSpPr>
            <p:sp>
              <p:nvSpPr>
                <p:cNvPr id="253105" name="Line 50"/>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06" name="Line 51"/>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07" name="Line 52"/>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97" name="Line 53"/>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98" name="Line 54"/>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99" name="Line 55"/>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56"/>
              <p:cNvGrpSpPr>
                <a:grpSpLocks/>
              </p:cNvGrpSpPr>
              <p:nvPr/>
            </p:nvGrpSpPr>
            <p:grpSpPr bwMode="auto">
              <a:xfrm>
                <a:off x="2736" y="624"/>
                <a:ext cx="96" cy="192"/>
                <a:chOff x="1968" y="1728"/>
                <a:chExt cx="96" cy="192"/>
              </a:xfrm>
            </p:grpSpPr>
            <p:sp>
              <p:nvSpPr>
                <p:cNvPr id="253102" name="Line 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03" name="Line 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104" name="Line 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101" name="Line 60"/>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70" name="Text Box 61"/>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3071" name="Text Box 62"/>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3072" name="AutoShape 63"/>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73" name="AutoShape 64"/>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2" name="Group 65"/>
          <p:cNvGrpSpPr>
            <a:grpSpLocks/>
          </p:cNvGrpSpPr>
          <p:nvPr/>
        </p:nvGrpSpPr>
        <p:grpSpPr bwMode="auto">
          <a:xfrm>
            <a:off x="0" y="914400"/>
            <a:ext cx="2895600" cy="3200400"/>
            <a:chOff x="1968" y="480"/>
            <a:chExt cx="1776" cy="2016"/>
          </a:xfrm>
        </p:grpSpPr>
        <p:grpSp>
          <p:nvGrpSpPr>
            <p:cNvPr id="13" name="Group 66"/>
            <p:cNvGrpSpPr>
              <a:grpSpLocks/>
            </p:cNvGrpSpPr>
            <p:nvPr/>
          </p:nvGrpSpPr>
          <p:grpSpPr bwMode="auto">
            <a:xfrm>
              <a:off x="2736" y="480"/>
              <a:ext cx="96" cy="336"/>
              <a:chOff x="1968" y="2016"/>
              <a:chExt cx="96" cy="336"/>
            </a:xfrm>
          </p:grpSpPr>
          <p:sp>
            <p:nvSpPr>
              <p:cNvPr id="253065" name="Line 67"/>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6" name="Line 68"/>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7" name="Line 69"/>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8" name="Line 70"/>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16" name="Rectangle 71"/>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7" name="Line 72"/>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8" name="Line 73"/>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9" name="Line 74"/>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0" name="Line 75"/>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1" name="Line 76"/>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2" name="Line 77"/>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3" name="Line 78"/>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4" name="Line 79"/>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5" name="Line 80"/>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6" name="Line 81"/>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7" name="Line 82"/>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8" name="Line 83"/>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29" name="Line 84"/>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30" name="Line 85"/>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31" name="Line 86"/>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4" name="Group 87"/>
            <p:cNvGrpSpPr>
              <a:grpSpLocks/>
            </p:cNvGrpSpPr>
            <p:nvPr/>
          </p:nvGrpSpPr>
          <p:grpSpPr bwMode="auto">
            <a:xfrm>
              <a:off x="1968" y="1728"/>
              <a:ext cx="96" cy="192"/>
              <a:chOff x="1968" y="1728"/>
              <a:chExt cx="96" cy="192"/>
            </a:xfrm>
          </p:grpSpPr>
          <p:sp>
            <p:nvSpPr>
              <p:cNvPr id="253062" name="Line 88"/>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3" name="Line 89"/>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4" name="Line 90"/>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5" name="Group 91"/>
            <p:cNvGrpSpPr>
              <a:grpSpLocks/>
            </p:cNvGrpSpPr>
            <p:nvPr/>
          </p:nvGrpSpPr>
          <p:grpSpPr bwMode="auto">
            <a:xfrm>
              <a:off x="1968" y="2016"/>
              <a:ext cx="96" cy="336"/>
              <a:chOff x="1968" y="2016"/>
              <a:chExt cx="96" cy="336"/>
            </a:xfrm>
          </p:grpSpPr>
          <p:sp>
            <p:nvSpPr>
              <p:cNvPr id="253058" name="Line 92"/>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9" name="Line 93"/>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0" name="Line 94"/>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61" name="Line 95"/>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96"/>
            <p:cNvGrpSpPr>
              <a:grpSpLocks/>
            </p:cNvGrpSpPr>
            <p:nvPr/>
          </p:nvGrpSpPr>
          <p:grpSpPr bwMode="auto">
            <a:xfrm>
              <a:off x="2736" y="960"/>
              <a:ext cx="96" cy="192"/>
              <a:chOff x="1968" y="1728"/>
              <a:chExt cx="96" cy="192"/>
            </a:xfrm>
          </p:grpSpPr>
          <p:sp>
            <p:nvSpPr>
              <p:cNvPr id="253055" name="Line 97"/>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6" name="Line 98"/>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7" name="Line 99"/>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100"/>
            <p:cNvGrpSpPr>
              <a:grpSpLocks/>
            </p:cNvGrpSpPr>
            <p:nvPr/>
          </p:nvGrpSpPr>
          <p:grpSpPr bwMode="auto">
            <a:xfrm>
              <a:off x="2736" y="1440"/>
              <a:ext cx="96" cy="192"/>
              <a:chOff x="1968" y="1728"/>
              <a:chExt cx="96" cy="192"/>
            </a:xfrm>
          </p:grpSpPr>
          <p:sp>
            <p:nvSpPr>
              <p:cNvPr id="253052" name="Line 10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3" name="Line 10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4" name="Line 10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104"/>
            <p:cNvGrpSpPr>
              <a:grpSpLocks/>
            </p:cNvGrpSpPr>
            <p:nvPr/>
          </p:nvGrpSpPr>
          <p:grpSpPr bwMode="auto">
            <a:xfrm>
              <a:off x="2736" y="1824"/>
              <a:ext cx="96" cy="192"/>
              <a:chOff x="1968" y="1728"/>
              <a:chExt cx="96" cy="192"/>
            </a:xfrm>
          </p:grpSpPr>
          <p:sp>
            <p:nvSpPr>
              <p:cNvPr id="253049" name="Line 10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0" name="Line 10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51" name="Line 10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108"/>
            <p:cNvGrpSpPr>
              <a:grpSpLocks/>
            </p:cNvGrpSpPr>
            <p:nvPr/>
          </p:nvGrpSpPr>
          <p:grpSpPr bwMode="auto">
            <a:xfrm>
              <a:off x="2736" y="2256"/>
              <a:ext cx="96" cy="192"/>
              <a:chOff x="1968" y="1728"/>
              <a:chExt cx="96" cy="192"/>
            </a:xfrm>
          </p:grpSpPr>
          <p:sp>
            <p:nvSpPr>
              <p:cNvPr id="253046" name="Line 10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47" name="Line 11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48" name="Line 11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38" name="Line 112"/>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39" name="Line 113"/>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40" name="Line 114"/>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0" name="Group 115"/>
            <p:cNvGrpSpPr>
              <a:grpSpLocks/>
            </p:cNvGrpSpPr>
            <p:nvPr/>
          </p:nvGrpSpPr>
          <p:grpSpPr bwMode="auto">
            <a:xfrm>
              <a:off x="2736" y="624"/>
              <a:ext cx="96" cy="192"/>
              <a:chOff x="1968" y="1728"/>
              <a:chExt cx="96" cy="192"/>
            </a:xfrm>
          </p:grpSpPr>
          <p:sp>
            <p:nvSpPr>
              <p:cNvPr id="253043" name="Line 116"/>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44" name="Line 117"/>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45" name="Line 118"/>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042" name="Line 119"/>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35" name="Text Box 120"/>
          <p:cNvSpPr txBox="1">
            <a:spLocks noChangeArrowheads="1"/>
          </p:cNvSpPr>
          <p:nvPr/>
        </p:nvSpPr>
        <p:spPr bwMode="auto">
          <a:xfrm rot="-5367183">
            <a:off x="1973263" y="2662237"/>
            <a:ext cx="674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2936" name="Text Box 121"/>
          <p:cNvSpPr txBox="1">
            <a:spLocks noChangeArrowheads="1"/>
          </p:cNvSpPr>
          <p:nvPr/>
        </p:nvSpPr>
        <p:spPr bwMode="auto">
          <a:xfrm rot="-5367183">
            <a:off x="1974850" y="13684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2937" name="AutoShape 122"/>
          <p:cNvSpPr>
            <a:spLocks noChangeArrowheads="1"/>
          </p:cNvSpPr>
          <p:nvPr/>
        </p:nvSpPr>
        <p:spPr bwMode="auto">
          <a:xfrm>
            <a:off x="2286000" y="11430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38" name="AutoShape 123"/>
          <p:cNvSpPr>
            <a:spLocks noChangeArrowheads="1"/>
          </p:cNvSpPr>
          <p:nvPr/>
        </p:nvSpPr>
        <p:spPr bwMode="auto">
          <a:xfrm>
            <a:off x="2286000" y="24384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1" name="Group 124"/>
          <p:cNvGrpSpPr>
            <a:grpSpLocks/>
          </p:cNvGrpSpPr>
          <p:nvPr/>
        </p:nvGrpSpPr>
        <p:grpSpPr bwMode="auto">
          <a:xfrm>
            <a:off x="6248400" y="914400"/>
            <a:ext cx="2895600" cy="3200400"/>
            <a:chOff x="1968" y="480"/>
            <a:chExt cx="1824" cy="2016"/>
          </a:xfrm>
        </p:grpSpPr>
        <p:grpSp>
          <p:nvGrpSpPr>
            <p:cNvPr id="22" name="Group 125"/>
            <p:cNvGrpSpPr>
              <a:grpSpLocks/>
            </p:cNvGrpSpPr>
            <p:nvPr/>
          </p:nvGrpSpPr>
          <p:grpSpPr bwMode="auto">
            <a:xfrm>
              <a:off x="1968" y="480"/>
              <a:ext cx="1824" cy="2016"/>
              <a:chOff x="1968" y="480"/>
              <a:chExt cx="1776" cy="2016"/>
            </a:xfrm>
          </p:grpSpPr>
          <p:grpSp>
            <p:nvGrpSpPr>
              <p:cNvPr id="23" name="Group 126"/>
              <p:cNvGrpSpPr>
                <a:grpSpLocks/>
              </p:cNvGrpSpPr>
              <p:nvPr/>
            </p:nvGrpSpPr>
            <p:grpSpPr bwMode="auto">
              <a:xfrm>
                <a:off x="2736" y="480"/>
                <a:ext cx="96" cy="336"/>
                <a:chOff x="1968" y="2016"/>
                <a:chExt cx="96" cy="336"/>
              </a:xfrm>
            </p:grpSpPr>
            <p:sp>
              <p:nvSpPr>
                <p:cNvPr id="253011" name="Line 12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2" name="Line 12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3" name="Line 12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4" name="Line 13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62" name="Rectangle 131"/>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3" name="Line 132"/>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4" name="Line 133"/>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5" name="Line 134"/>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6" name="Line 135"/>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7" name="Line 136"/>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8" name="Line 137"/>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9" name="Line 138"/>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0" name="Line 139"/>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1" name="Line 140"/>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2" name="Line 141"/>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3" name="Line 142"/>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4" name="Line 143"/>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5" name="Line 144"/>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6" name="Line 145"/>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77" name="Line 146"/>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147"/>
              <p:cNvGrpSpPr>
                <a:grpSpLocks/>
              </p:cNvGrpSpPr>
              <p:nvPr/>
            </p:nvGrpSpPr>
            <p:grpSpPr bwMode="auto">
              <a:xfrm>
                <a:off x="1968" y="1728"/>
                <a:ext cx="96" cy="192"/>
                <a:chOff x="1968" y="1728"/>
                <a:chExt cx="96" cy="192"/>
              </a:xfrm>
            </p:grpSpPr>
            <p:sp>
              <p:nvSpPr>
                <p:cNvPr id="253008" name="Line 14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9" name="Line 14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10" name="Line 15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151"/>
              <p:cNvGrpSpPr>
                <a:grpSpLocks/>
              </p:cNvGrpSpPr>
              <p:nvPr/>
            </p:nvGrpSpPr>
            <p:grpSpPr bwMode="auto">
              <a:xfrm>
                <a:off x="1968" y="2016"/>
                <a:ext cx="96" cy="336"/>
                <a:chOff x="1968" y="2016"/>
                <a:chExt cx="96" cy="336"/>
              </a:xfrm>
            </p:grpSpPr>
            <p:sp>
              <p:nvSpPr>
                <p:cNvPr id="253004" name="Line 15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5" name="Line 15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6" name="Line 15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7" name="Line 15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156"/>
              <p:cNvGrpSpPr>
                <a:grpSpLocks/>
              </p:cNvGrpSpPr>
              <p:nvPr/>
            </p:nvGrpSpPr>
            <p:grpSpPr bwMode="auto">
              <a:xfrm>
                <a:off x="2736" y="960"/>
                <a:ext cx="96" cy="192"/>
                <a:chOff x="1968" y="1728"/>
                <a:chExt cx="96" cy="192"/>
              </a:xfrm>
            </p:grpSpPr>
            <p:sp>
              <p:nvSpPr>
                <p:cNvPr id="253001" name="Line 1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2" name="Line 1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3" name="Line 1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160"/>
              <p:cNvGrpSpPr>
                <a:grpSpLocks/>
              </p:cNvGrpSpPr>
              <p:nvPr/>
            </p:nvGrpSpPr>
            <p:grpSpPr bwMode="auto">
              <a:xfrm>
                <a:off x="2736" y="1440"/>
                <a:ext cx="96" cy="192"/>
                <a:chOff x="1968" y="1728"/>
                <a:chExt cx="96" cy="192"/>
              </a:xfrm>
            </p:grpSpPr>
            <p:sp>
              <p:nvSpPr>
                <p:cNvPr id="252998" name="Line 16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9" name="Line 16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000" name="Line 16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164"/>
              <p:cNvGrpSpPr>
                <a:grpSpLocks/>
              </p:cNvGrpSpPr>
              <p:nvPr/>
            </p:nvGrpSpPr>
            <p:grpSpPr bwMode="auto">
              <a:xfrm>
                <a:off x="2736" y="1824"/>
                <a:ext cx="96" cy="192"/>
                <a:chOff x="1968" y="1728"/>
                <a:chExt cx="96" cy="192"/>
              </a:xfrm>
            </p:grpSpPr>
            <p:sp>
              <p:nvSpPr>
                <p:cNvPr id="252995" name="Line 16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6" name="Line 16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7" name="Line 16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168"/>
              <p:cNvGrpSpPr>
                <a:grpSpLocks/>
              </p:cNvGrpSpPr>
              <p:nvPr/>
            </p:nvGrpSpPr>
            <p:grpSpPr bwMode="auto">
              <a:xfrm>
                <a:off x="2736" y="2256"/>
                <a:ext cx="96" cy="192"/>
                <a:chOff x="1968" y="1728"/>
                <a:chExt cx="96" cy="192"/>
              </a:xfrm>
            </p:grpSpPr>
            <p:sp>
              <p:nvSpPr>
                <p:cNvPr id="252992" name="Line 16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3" name="Line 17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4" name="Line 17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84" name="Line 172"/>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85" name="Line 173"/>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86" name="Line 174"/>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175"/>
              <p:cNvGrpSpPr>
                <a:grpSpLocks/>
              </p:cNvGrpSpPr>
              <p:nvPr/>
            </p:nvGrpSpPr>
            <p:grpSpPr bwMode="auto">
              <a:xfrm>
                <a:off x="2736" y="624"/>
                <a:ext cx="96" cy="192"/>
                <a:chOff x="1968" y="1728"/>
                <a:chExt cx="96" cy="192"/>
              </a:xfrm>
            </p:grpSpPr>
            <p:sp>
              <p:nvSpPr>
                <p:cNvPr id="252989" name="Line 17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0" name="Line 17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91" name="Line 17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88" name="Line 179"/>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57" name="Text Box 180"/>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2958" name="Text Box 181"/>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2959" name="AutoShape 182"/>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60" name="AutoShape 183"/>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2940" name="Oval 184"/>
          <p:cNvSpPr>
            <a:spLocks noChangeArrowheads="1"/>
          </p:cNvSpPr>
          <p:nvPr/>
        </p:nvSpPr>
        <p:spPr bwMode="auto">
          <a:xfrm>
            <a:off x="1371600" y="3429000"/>
            <a:ext cx="228600" cy="152400"/>
          </a:xfrm>
          <a:prstGeom prst="ellipse">
            <a:avLst/>
          </a:prstGeom>
          <a:solidFill>
            <a:srgbClr val="E0E51B"/>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41" name="Text Box 185"/>
          <p:cNvSpPr txBox="1">
            <a:spLocks noChangeArrowheads="1"/>
          </p:cNvSpPr>
          <p:nvPr/>
        </p:nvSpPr>
        <p:spPr bwMode="auto">
          <a:xfrm>
            <a:off x="152400" y="4495800"/>
            <a:ext cx="2667000"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Quick outside release and sell the arrow route.  Once you get to 5-6 yards from the sidelines, turn downfield pressing vertically and maintain 4-5 yards from sidelines so QB can drop ball in over outside shoulder.</a:t>
            </a:r>
          </a:p>
        </p:txBody>
      </p:sp>
      <p:sp>
        <p:nvSpPr>
          <p:cNvPr id="252942" name="Oval 186"/>
          <p:cNvSpPr>
            <a:spLocks noChangeArrowheads="1"/>
          </p:cNvSpPr>
          <p:nvPr/>
        </p:nvSpPr>
        <p:spPr bwMode="auto">
          <a:xfrm>
            <a:off x="4800600" y="33528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43" name="Text Box 187"/>
          <p:cNvSpPr txBox="1">
            <a:spLocks noChangeArrowheads="1"/>
          </p:cNvSpPr>
          <p:nvPr/>
        </p:nvSpPr>
        <p:spPr bwMode="auto">
          <a:xfrm>
            <a:off x="4953000" y="3657600"/>
            <a:ext cx="895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20000"/>
              </a:spcBef>
            </a:pPr>
            <a:r>
              <a:rPr lang="en-US" sz="1600">
                <a:latin typeface="Arial" charset="0"/>
                <a:cs typeface="Arial" charset="0"/>
              </a:rPr>
              <a:t>6 yards</a:t>
            </a:r>
          </a:p>
        </p:txBody>
      </p:sp>
      <p:sp>
        <p:nvSpPr>
          <p:cNvPr id="252944" name="Text Box 188"/>
          <p:cNvSpPr txBox="1">
            <a:spLocks noChangeArrowheads="1"/>
          </p:cNvSpPr>
          <p:nvPr/>
        </p:nvSpPr>
        <p:spPr bwMode="auto">
          <a:xfrm>
            <a:off x="3200400" y="4495800"/>
            <a:ext cx="27432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Inside release and sit under the linebacker drops.  Find open grass and square up to QB.  You must try and stay over the ball between the guards.</a:t>
            </a:r>
          </a:p>
        </p:txBody>
      </p:sp>
      <p:sp>
        <p:nvSpPr>
          <p:cNvPr id="252945" name="Oval 189"/>
          <p:cNvSpPr>
            <a:spLocks noChangeArrowheads="1"/>
          </p:cNvSpPr>
          <p:nvPr/>
        </p:nvSpPr>
        <p:spPr bwMode="auto">
          <a:xfrm>
            <a:off x="7848600" y="3429000"/>
            <a:ext cx="228600" cy="152400"/>
          </a:xfrm>
          <a:prstGeom prst="ellipse">
            <a:avLst/>
          </a:prstGeom>
          <a:solidFill>
            <a:srgbClr val="E0E51B"/>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46" name="Text Box 190"/>
          <p:cNvSpPr txBox="1">
            <a:spLocks noChangeArrowheads="1"/>
          </p:cNvSpPr>
          <p:nvPr/>
        </p:nvSpPr>
        <p:spPr bwMode="auto">
          <a:xfrm>
            <a:off x="8001000" y="3657600"/>
            <a:ext cx="8842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3 steps</a:t>
            </a:r>
            <a:endParaRPr lang="en-US" sz="1800">
              <a:solidFill>
                <a:srgbClr val="00CC66"/>
              </a:solidFill>
              <a:latin typeface="Arial" charset="0"/>
              <a:cs typeface="Arial" charset="0"/>
            </a:endParaRPr>
          </a:p>
        </p:txBody>
      </p:sp>
      <p:sp>
        <p:nvSpPr>
          <p:cNvPr id="252947" name="Text Box 191"/>
          <p:cNvSpPr txBox="1">
            <a:spLocks noChangeArrowheads="1"/>
          </p:cNvSpPr>
          <p:nvPr/>
        </p:nvSpPr>
        <p:spPr bwMode="auto">
          <a:xfrm>
            <a:off x="3048000" y="1524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a:latin typeface="Arial" charset="0"/>
                <a:cs typeface="Arial" charset="0"/>
              </a:rPr>
              <a:t>Deep Game</a:t>
            </a:r>
            <a:endParaRPr lang="en-US" sz="1800">
              <a:solidFill>
                <a:srgbClr val="00CC66"/>
              </a:solidFill>
              <a:latin typeface="Arial" charset="0"/>
              <a:cs typeface="Arial" charset="0"/>
            </a:endParaRPr>
          </a:p>
        </p:txBody>
      </p:sp>
      <p:sp>
        <p:nvSpPr>
          <p:cNvPr id="252948" name="Freeform 192"/>
          <p:cNvSpPr>
            <a:spLocks/>
          </p:cNvSpPr>
          <p:nvPr/>
        </p:nvSpPr>
        <p:spPr bwMode="auto">
          <a:xfrm>
            <a:off x="1498600" y="3124200"/>
            <a:ext cx="1092200" cy="304800"/>
          </a:xfrm>
          <a:custGeom>
            <a:avLst/>
            <a:gdLst>
              <a:gd name="T0" fmla="*/ 2147483647 w 688"/>
              <a:gd name="T1" fmla="*/ 2147483647 h 192"/>
              <a:gd name="T2" fmla="*/ 2147483647 w 688"/>
              <a:gd name="T3" fmla="*/ 2147483647 h 192"/>
              <a:gd name="T4" fmla="*/ 2147483647 w 688"/>
              <a:gd name="T5" fmla="*/ 0 h 192"/>
              <a:gd name="T6" fmla="*/ 0 60000 65536"/>
              <a:gd name="T7" fmla="*/ 0 60000 65536"/>
              <a:gd name="T8" fmla="*/ 0 60000 65536"/>
            </a:gdLst>
            <a:ahLst/>
            <a:cxnLst>
              <a:cxn ang="T6">
                <a:pos x="T0" y="T1"/>
              </a:cxn>
              <a:cxn ang="T7">
                <a:pos x="T2" y="T3"/>
              </a:cxn>
              <a:cxn ang="T8">
                <a:pos x="T4" y="T5"/>
              </a:cxn>
            </a:cxnLst>
            <a:rect l="0" t="0" r="r" b="b"/>
            <a:pathLst>
              <a:path w="688" h="192">
                <a:moveTo>
                  <a:pt x="16" y="192"/>
                </a:moveTo>
                <a:cubicBezTo>
                  <a:pt x="8" y="160"/>
                  <a:pt x="0" y="128"/>
                  <a:pt x="112" y="96"/>
                </a:cubicBezTo>
                <a:cubicBezTo>
                  <a:pt x="224" y="64"/>
                  <a:pt x="456" y="32"/>
                  <a:pt x="688"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49" name="Freeform 193"/>
          <p:cNvSpPr>
            <a:spLocks/>
          </p:cNvSpPr>
          <p:nvPr/>
        </p:nvSpPr>
        <p:spPr bwMode="auto">
          <a:xfrm>
            <a:off x="4038600" y="2667000"/>
            <a:ext cx="838200" cy="685800"/>
          </a:xfrm>
          <a:custGeom>
            <a:avLst/>
            <a:gdLst>
              <a:gd name="T0" fmla="*/ 2147483647 w 512"/>
              <a:gd name="T1" fmla="*/ 2147483647 h 312"/>
              <a:gd name="T2" fmla="*/ 2147483647 w 512"/>
              <a:gd name="T3" fmla="*/ 2147483647 h 312"/>
              <a:gd name="T4" fmla="*/ 2147483647 w 512"/>
              <a:gd name="T5" fmla="*/ 2147483647 h 312"/>
              <a:gd name="T6" fmla="*/ 0 60000 65536"/>
              <a:gd name="T7" fmla="*/ 0 60000 65536"/>
              <a:gd name="T8" fmla="*/ 0 60000 65536"/>
            </a:gdLst>
            <a:ahLst/>
            <a:cxnLst>
              <a:cxn ang="T6">
                <a:pos x="T0" y="T1"/>
              </a:cxn>
              <a:cxn ang="T7">
                <a:pos x="T2" y="T3"/>
              </a:cxn>
              <a:cxn ang="T8">
                <a:pos x="T4" y="T5"/>
              </a:cxn>
            </a:cxnLst>
            <a:rect l="0" t="0" r="r" b="b"/>
            <a:pathLst>
              <a:path w="512" h="312">
                <a:moveTo>
                  <a:pt x="512" y="312"/>
                </a:moveTo>
                <a:cubicBezTo>
                  <a:pt x="336" y="180"/>
                  <a:pt x="160" y="48"/>
                  <a:pt x="80" y="24"/>
                </a:cubicBezTo>
                <a:cubicBezTo>
                  <a:pt x="0" y="0"/>
                  <a:pt x="16" y="84"/>
                  <a:pt x="32" y="168"/>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50" name="Freeform 194"/>
          <p:cNvSpPr>
            <a:spLocks/>
          </p:cNvSpPr>
          <p:nvPr/>
        </p:nvSpPr>
        <p:spPr bwMode="auto">
          <a:xfrm>
            <a:off x="3657600" y="2489200"/>
            <a:ext cx="533400" cy="406400"/>
          </a:xfrm>
          <a:custGeom>
            <a:avLst/>
            <a:gdLst>
              <a:gd name="T0" fmla="*/ 2147483647 w 288"/>
              <a:gd name="T1" fmla="*/ 2147483647 h 208"/>
              <a:gd name="T2" fmla="*/ 2147483647 w 288"/>
              <a:gd name="T3" fmla="*/ 2147483647 h 208"/>
              <a:gd name="T4" fmla="*/ 0 w 288"/>
              <a:gd name="T5" fmla="*/ 2147483647 h 208"/>
              <a:gd name="T6" fmla="*/ 0 60000 65536"/>
              <a:gd name="T7" fmla="*/ 0 60000 65536"/>
              <a:gd name="T8" fmla="*/ 0 60000 65536"/>
            </a:gdLst>
            <a:ahLst/>
            <a:cxnLst>
              <a:cxn ang="T6">
                <a:pos x="T0" y="T1"/>
              </a:cxn>
              <a:cxn ang="T7">
                <a:pos x="T2" y="T3"/>
              </a:cxn>
              <a:cxn ang="T8">
                <a:pos x="T4" y="T5"/>
              </a:cxn>
            </a:cxnLst>
            <a:rect l="0" t="0" r="r" b="b"/>
            <a:pathLst>
              <a:path w="288" h="208">
                <a:moveTo>
                  <a:pt x="288" y="112"/>
                </a:moveTo>
                <a:cubicBezTo>
                  <a:pt x="192" y="56"/>
                  <a:pt x="96" y="0"/>
                  <a:pt x="48" y="16"/>
                </a:cubicBezTo>
                <a:cubicBezTo>
                  <a:pt x="0" y="32"/>
                  <a:pt x="0" y="120"/>
                  <a:pt x="0" y="208"/>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51" name="Freeform 195"/>
          <p:cNvSpPr>
            <a:spLocks/>
          </p:cNvSpPr>
          <p:nvPr/>
        </p:nvSpPr>
        <p:spPr bwMode="auto">
          <a:xfrm>
            <a:off x="7924800" y="3200400"/>
            <a:ext cx="1588" cy="228600"/>
          </a:xfrm>
          <a:custGeom>
            <a:avLst/>
            <a:gdLst>
              <a:gd name="T0" fmla="*/ 0 w 1"/>
              <a:gd name="T1" fmla="*/ 2147483647 h 144"/>
              <a:gd name="T2" fmla="*/ 0 w 1"/>
              <a:gd name="T3" fmla="*/ 0 h 144"/>
              <a:gd name="T4" fmla="*/ 0 60000 65536"/>
              <a:gd name="T5" fmla="*/ 0 60000 65536"/>
            </a:gdLst>
            <a:ahLst/>
            <a:cxnLst>
              <a:cxn ang="T4">
                <a:pos x="T0" y="T1"/>
              </a:cxn>
              <a:cxn ang="T5">
                <a:pos x="T2" y="T3"/>
              </a:cxn>
            </a:cxnLst>
            <a:rect l="0" t="0" r="r" b="b"/>
            <a:pathLst>
              <a:path w="1" h="144">
                <a:moveTo>
                  <a:pt x="0" y="144"/>
                </a:moveTo>
                <a:cubicBezTo>
                  <a:pt x="0" y="144"/>
                  <a:pt x="0" y="72"/>
                  <a:pt x="0" y="0"/>
                </a:cubicBezTo>
              </a:path>
            </a:pathLst>
          </a:custGeom>
          <a:noFill/>
          <a:ln w="25400" cap="flat" cmpd="sng">
            <a:solidFill>
              <a:schemeClr val="tx1"/>
            </a:solidFill>
            <a:prstDash val="solid"/>
            <a:round/>
            <a:headEn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52" name="Freeform 196"/>
          <p:cNvSpPr>
            <a:spLocks/>
          </p:cNvSpPr>
          <p:nvPr/>
        </p:nvSpPr>
        <p:spPr bwMode="auto">
          <a:xfrm>
            <a:off x="7543800" y="2971800"/>
            <a:ext cx="381000" cy="228600"/>
          </a:xfrm>
          <a:custGeom>
            <a:avLst/>
            <a:gdLst>
              <a:gd name="T0" fmla="*/ 2147483647 w 240"/>
              <a:gd name="T1" fmla="*/ 2147483647 h 144"/>
              <a:gd name="T2" fmla="*/ 0 w 240"/>
              <a:gd name="T3" fmla="*/ 0 h 144"/>
              <a:gd name="T4" fmla="*/ 0 60000 65536"/>
              <a:gd name="T5" fmla="*/ 0 60000 65536"/>
            </a:gdLst>
            <a:ahLst/>
            <a:cxnLst>
              <a:cxn ang="T4">
                <a:pos x="T0" y="T1"/>
              </a:cxn>
              <a:cxn ang="T5">
                <a:pos x="T2" y="T3"/>
              </a:cxn>
            </a:cxnLst>
            <a:rect l="0" t="0" r="r" b="b"/>
            <a:pathLst>
              <a:path w="240" h="144">
                <a:moveTo>
                  <a:pt x="240" y="144"/>
                </a:moveTo>
                <a:cubicBezTo>
                  <a:pt x="240" y="144"/>
                  <a:pt x="120" y="72"/>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53" name="Text Box 198"/>
          <p:cNvSpPr txBox="1">
            <a:spLocks noChangeArrowheads="1"/>
          </p:cNvSpPr>
          <p:nvPr/>
        </p:nvSpPr>
        <p:spPr bwMode="auto">
          <a:xfrm>
            <a:off x="6400800" y="4648200"/>
            <a:ext cx="25908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Sell the slant, plant outside foot and pivot back flat to the outside accelerating to the sidelines.</a:t>
            </a:r>
          </a:p>
        </p:txBody>
      </p:sp>
      <p:sp>
        <p:nvSpPr>
          <p:cNvPr id="252954" name="Freeform 199"/>
          <p:cNvSpPr>
            <a:spLocks/>
          </p:cNvSpPr>
          <p:nvPr/>
        </p:nvSpPr>
        <p:spPr bwMode="auto">
          <a:xfrm>
            <a:off x="2590800" y="1905000"/>
            <a:ext cx="177800" cy="1257300"/>
          </a:xfrm>
          <a:custGeom>
            <a:avLst/>
            <a:gdLst>
              <a:gd name="T0" fmla="*/ 0 w 112"/>
              <a:gd name="T1" fmla="*/ 2147483647 h 792"/>
              <a:gd name="T2" fmla="*/ 2147483647 w 112"/>
              <a:gd name="T3" fmla="*/ 2147483647 h 792"/>
              <a:gd name="T4" fmla="*/ 2147483647 w 112"/>
              <a:gd name="T5" fmla="*/ 2147483647 h 792"/>
              <a:gd name="T6" fmla="*/ 2147483647 w 112"/>
              <a:gd name="T7" fmla="*/ 0 h 7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792">
                <a:moveTo>
                  <a:pt x="0" y="768"/>
                </a:moveTo>
                <a:cubicBezTo>
                  <a:pt x="40" y="780"/>
                  <a:pt x="80" y="792"/>
                  <a:pt x="96" y="720"/>
                </a:cubicBezTo>
                <a:cubicBezTo>
                  <a:pt x="112" y="648"/>
                  <a:pt x="96" y="456"/>
                  <a:pt x="96" y="336"/>
                </a:cubicBezTo>
                <a:cubicBezTo>
                  <a:pt x="96" y="216"/>
                  <a:pt x="96" y="108"/>
                  <a:pt x="96"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2955" name="Freeform 200"/>
          <p:cNvSpPr>
            <a:spLocks/>
          </p:cNvSpPr>
          <p:nvPr/>
        </p:nvSpPr>
        <p:spPr bwMode="auto">
          <a:xfrm>
            <a:off x="7543800" y="1752600"/>
            <a:ext cx="177800" cy="1257300"/>
          </a:xfrm>
          <a:custGeom>
            <a:avLst/>
            <a:gdLst>
              <a:gd name="T0" fmla="*/ 0 w 112"/>
              <a:gd name="T1" fmla="*/ 2147483647 h 792"/>
              <a:gd name="T2" fmla="*/ 2147483647 w 112"/>
              <a:gd name="T3" fmla="*/ 2147483647 h 792"/>
              <a:gd name="T4" fmla="*/ 2147483647 w 112"/>
              <a:gd name="T5" fmla="*/ 2147483647 h 792"/>
              <a:gd name="T6" fmla="*/ 2147483647 w 112"/>
              <a:gd name="T7" fmla="*/ 0 h 7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792">
                <a:moveTo>
                  <a:pt x="0" y="768"/>
                </a:moveTo>
                <a:cubicBezTo>
                  <a:pt x="40" y="780"/>
                  <a:pt x="80" y="792"/>
                  <a:pt x="96" y="720"/>
                </a:cubicBezTo>
                <a:cubicBezTo>
                  <a:pt x="112" y="648"/>
                  <a:pt x="96" y="456"/>
                  <a:pt x="96" y="336"/>
                </a:cubicBezTo>
                <a:cubicBezTo>
                  <a:pt x="96" y="216"/>
                  <a:pt x="96" y="108"/>
                  <a:pt x="96"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4560142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3"/>
          <p:cNvSpPr txBox="1">
            <a:spLocks noChangeArrowheads="1"/>
          </p:cNvSpPr>
          <p:nvPr/>
        </p:nvSpPr>
        <p:spPr bwMode="auto">
          <a:xfrm>
            <a:off x="4191000" y="685800"/>
            <a:ext cx="7683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Drag</a:t>
            </a:r>
          </a:p>
        </p:txBody>
      </p:sp>
      <p:sp>
        <p:nvSpPr>
          <p:cNvPr id="253955" name="Text Box 4"/>
          <p:cNvSpPr txBox="1">
            <a:spLocks noChangeArrowheads="1"/>
          </p:cNvSpPr>
          <p:nvPr/>
        </p:nvSpPr>
        <p:spPr bwMode="auto">
          <a:xfrm>
            <a:off x="7086600" y="685800"/>
            <a:ext cx="16446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Post/Corner</a:t>
            </a:r>
          </a:p>
        </p:txBody>
      </p:sp>
      <p:grpSp>
        <p:nvGrpSpPr>
          <p:cNvPr id="2" name="Group 5"/>
          <p:cNvGrpSpPr>
            <a:grpSpLocks/>
          </p:cNvGrpSpPr>
          <p:nvPr/>
        </p:nvGrpSpPr>
        <p:grpSpPr bwMode="auto">
          <a:xfrm>
            <a:off x="3124200" y="990600"/>
            <a:ext cx="2895600" cy="3200400"/>
            <a:chOff x="1968" y="480"/>
            <a:chExt cx="1824" cy="2016"/>
          </a:xfrm>
        </p:grpSpPr>
        <p:grpSp>
          <p:nvGrpSpPr>
            <p:cNvPr id="3" name="Group 6"/>
            <p:cNvGrpSpPr>
              <a:grpSpLocks/>
            </p:cNvGrpSpPr>
            <p:nvPr/>
          </p:nvGrpSpPr>
          <p:grpSpPr bwMode="auto">
            <a:xfrm>
              <a:off x="1968" y="480"/>
              <a:ext cx="1824" cy="2016"/>
              <a:chOff x="1968" y="480"/>
              <a:chExt cx="1776" cy="2016"/>
            </a:xfrm>
          </p:grpSpPr>
          <p:grpSp>
            <p:nvGrpSpPr>
              <p:cNvPr id="4" name="Group 7"/>
              <p:cNvGrpSpPr>
                <a:grpSpLocks/>
              </p:cNvGrpSpPr>
              <p:nvPr/>
            </p:nvGrpSpPr>
            <p:grpSpPr bwMode="auto">
              <a:xfrm>
                <a:off x="2736" y="480"/>
                <a:ext cx="96" cy="336"/>
                <a:chOff x="1968" y="2016"/>
                <a:chExt cx="96" cy="336"/>
              </a:xfrm>
            </p:grpSpPr>
            <p:sp>
              <p:nvSpPr>
                <p:cNvPr id="254145" name="Line 8"/>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6" name="Line 9"/>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7" name="Line 10"/>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8" name="Line 11"/>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96" name="Rectangle 12"/>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97" name="Line 13"/>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98" name="Line 14"/>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99" name="Line 15"/>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0" name="Line 16"/>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1" name="Line 17"/>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2" name="Line 18"/>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3" name="Line 19"/>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4" name="Line 20"/>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5" name="Line 21"/>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6" name="Line 22"/>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7" name="Line 23"/>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8" name="Line 24"/>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09" name="Line 25"/>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10" name="Line 26"/>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11" name="Line 27"/>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5" name="Group 28"/>
              <p:cNvGrpSpPr>
                <a:grpSpLocks/>
              </p:cNvGrpSpPr>
              <p:nvPr/>
            </p:nvGrpSpPr>
            <p:grpSpPr bwMode="auto">
              <a:xfrm>
                <a:off x="1968" y="1728"/>
                <a:ext cx="96" cy="192"/>
                <a:chOff x="1968" y="1728"/>
                <a:chExt cx="96" cy="192"/>
              </a:xfrm>
            </p:grpSpPr>
            <p:sp>
              <p:nvSpPr>
                <p:cNvPr id="254142" name="Line 2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3" name="Line 3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4" name="Line 3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6" name="Group 32"/>
              <p:cNvGrpSpPr>
                <a:grpSpLocks/>
              </p:cNvGrpSpPr>
              <p:nvPr/>
            </p:nvGrpSpPr>
            <p:grpSpPr bwMode="auto">
              <a:xfrm>
                <a:off x="1968" y="2016"/>
                <a:ext cx="96" cy="336"/>
                <a:chOff x="1968" y="2016"/>
                <a:chExt cx="96" cy="336"/>
              </a:xfrm>
            </p:grpSpPr>
            <p:sp>
              <p:nvSpPr>
                <p:cNvPr id="254138" name="Line 33"/>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9" name="Line 34"/>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0" name="Line 35"/>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41" name="Line 36"/>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 name="Group 37"/>
              <p:cNvGrpSpPr>
                <a:grpSpLocks/>
              </p:cNvGrpSpPr>
              <p:nvPr/>
            </p:nvGrpSpPr>
            <p:grpSpPr bwMode="auto">
              <a:xfrm>
                <a:off x="2736" y="960"/>
                <a:ext cx="96" cy="192"/>
                <a:chOff x="1968" y="1728"/>
                <a:chExt cx="96" cy="192"/>
              </a:xfrm>
            </p:grpSpPr>
            <p:sp>
              <p:nvSpPr>
                <p:cNvPr id="254135" name="Line 3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6" name="Line 3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7" name="Line 4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8" name="Group 41"/>
              <p:cNvGrpSpPr>
                <a:grpSpLocks/>
              </p:cNvGrpSpPr>
              <p:nvPr/>
            </p:nvGrpSpPr>
            <p:grpSpPr bwMode="auto">
              <a:xfrm>
                <a:off x="2736" y="1440"/>
                <a:ext cx="96" cy="192"/>
                <a:chOff x="1968" y="1728"/>
                <a:chExt cx="96" cy="192"/>
              </a:xfrm>
            </p:grpSpPr>
            <p:sp>
              <p:nvSpPr>
                <p:cNvPr id="254132" name="Line 42"/>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3" name="Line 43"/>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4" name="Line 44"/>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9" name="Group 45"/>
              <p:cNvGrpSpPr>
                <a:grpSpLocks/>
              </p:cNvGrpSpPr>
              <p:nvPr/>
            </p:nvGrpSpPr>
            <p:grpSpPr bwMode="auto">
              <a:xfrm>
                <a:off x="2736" y="1824"/>
                <a:ext cx="96" cy="192"/>
                <a:chOff x="1968" y="1728"/>
                <a:chExt cx="96" cy="192"/>
              </a:xfrm>
            </p:grpSpPr>
            <p:sp>
              <p:nvSpPr>
                <p:cNvPr id="254129" name="Line 4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0" name="Line 4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31" name="Line 4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0" name="Group 49"/>
              <p:cNvGrpSpPr>
                <a:grpSpLocks/>
              </p:cNvGrpSpPr>
              <p:nvPr/>
            </p:nvGrpSpPr>
            <p:grpSpPr bwMode="auto">
              <a:xfrm>
                <a:off x="2736" y="2256"/>
                <a:ext cx="96" cy="192"/>
                <a:chOff x="1968" y="1728"/>
                <a:chExt cx="96" cy="192"/>
              </a:xfrm>
            </p:grpSpPr>
            <p:sp>
              <p:nvSpPr>
                <p:cNvPr id="254126" name="Line 50"/>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27" name="Line 51"/>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28" name="Line 52"/>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118" name="Line 53"/>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19" name="Line 54"/>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20" name="Line 55"/>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1" name="Group 56"/>
              <p:cNvGrpSpPr>
                <a:grpSpLocks/>
              </p:cNvGrpSpPr>
              <p:nvPr/>
            </p:nvGrpSpPr>
            <p:grpSpPr bwMode="auto">
              <a:xfrm>
                <a:off x="2736" y="624"/>
                <a:ext cx="96" cy="192"/>
                <a:chOff x="1968" y="1728"/>
                <a:chExt cx="96" cy="192"/>
              </a:xfrm>
            </p:grpSpPr>
            <p:sp>
              <p:nvSpPr>
                <p:cNvPr id="254123" name="Line 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24" name="Line 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125" name="Line 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122" name="Line 60"/>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91" name="Text Box 61"/>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4092" name="Text Box 62"/>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4093" name="AutoShape 63"/>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94" name="AutoShape 64"/>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2" name="Group 124"/>
          <p:cNvGrpSpPr>
            <a:grpSpLocks/>
          </p:cNvGrpSpPr>
          <p:nvPr/>
        </p:nvGrpSpPr>
        <p:grpSpPr bwMode="auto">
          <a:xfrm>
            <a:off x="6248400" y="990600"/>
            <a:ext cx="2895600" cy="3200400"/>
            <a:chOff x="1968" y="480"/>
            <a:chExt cx="1824" cy="2016"/>
          </a:xfrm>
        </p:grpSpPr>
        <p:grpSp>
          <p:nvGrpSpPr>
            <p:cNvPr id="13" name="Group 125"/>
            <p:cNvGrpSpPr>
              <a:grpSpLocks/>
            </p:cNvGrpSpPr>
            <p:nvPr/>
          </p:nvGrpSpPr>
          <p:grpSpPr bwMode="auto">
            <a:xfrm>
              <a:off x="1968" y="480"/>
              <a:ext cx="1824" cy="2016"/>
              <a:chOff x="1968" y="480"/>
              <a:chExt cx="1776" cy="2016"/>
            </a:xfrm>
          </p:grpSpPr>
          <p:grpSp>
            <p:nvGrpSpPr>
              <p:cNvPr id="14" name="Group 126"/>
              <p:cNvGrpSpPr>
                <a:grpSpLocks/>
              </p:cNvGrpSpPr>
              <p:nvPr/>
            </p:nvGrpSpPr>
            <p:grpSpPr bwMode="auto">
              <a:xfrm>
                <a:off x="2736" y="480"/>
                <a:ext cx="96" cy="336"/>
                <a:chOff x="1968" y="2016"/>
                <a:chExt cx="96" cy="336"/>
              </a:xfrm>
            </p:grpSpPr>
            <p:sp>
              <p:nvSpPr>
                <p:cNvPr id="254086" name="Line 127"/>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7" name="Line 128"/>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8" name="Line 129"/>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9" name="Line 130"/>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37" name="Rectangle 131"/>
              <p:cNvSpPr>
                <a:spLocks noChangeArrowheads="1"/>
              </p:cNvSpPr>
              <p:nvPr/>
            </p:nvSpPr>
            <p:spPr bwMode="auto">
              <a:xfrm>
                <a:off x="1968" y="576"/>
                <a:ext cx="1776" cy="1920"/>
              </a:xfrm>
              <a:prstGeom prst="rect">
                <a:avLst/>
              </a:prstGeom>
              <a:solidFill>
                <a:srgbClr val="A5C07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38" name="Line 132"/>
              <p:cNvSpPr>
                <a:spLocks noChangeShapeType="1"/>
              </p:cNvSpPr>
              <p:nvPr/>
            </p:nvSpPr>
            <p:spPr bwMode="auto">
              <a:xfrm flipH="1">
                <a:off x="1968" y="8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39" name="Line 133"/>
              <p:cNvSpPr>
                <a:spLocks noChangeShapeType="1"/>
              </p:cNvSpPr>
              <p:nvPr/>
            </p:nvSpPr>
            <p:spPr bwMode="auto">
              <a:xfrm flipH="1">
                <a:off x="1968" y="1296"/>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0" name="Line 134"/>
              <p:cNvSpPr>
                <a:spLocks noChangeShapeType="1"/>
              </p:cNvSpPr>
              <p:nvPr/>
            </p:nvSpPr>
            <p:spPr bwMode="auto">
              <a:xfrm flipH="1">
                <a:off x="1968" y="1680"/>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1" name="Line 135"/>
              <p:cNvSpPr>
                <a:spLocks noChangeShapeType="1"/>
              </p:cNvSpPr>
              <p:nvPr/>
            </p:nvSpPr>
            <p:spPr bwMode="auto">
              <a:xfrm flipH="1">
                <a:off x="1968" y="2064"/>
                <a:ext cx="177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2" name="Line 136"/>
              <p:cNvSpPr>
                <a:spLocks noChangeShapeType="1"/>
              </p:cNvSpPr>
              <p:nvPr/>
            </p:nvSpPr>
            <p:spPr bwMode="auto">
              <a:xfrm>
                <a:off x="1968" y="624"/>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3" name="Line 137"/>
              <p:cNvSpPr>
                <a:spLocks noChangeShapeType="1"/>
              </p:cNvSpPr>
              <p:nvPr/>
            </p:nvSpPr>
            <p:spPr bwMode="auto">
              <a:xfrm>
                <a:off x="1968" y="72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4" name="Line 138"/>
              <p:cNvSpPr>
                <a:spLocks noChangeShapeType="1"/>
              </p:cNvSpPr>
              <p:nvPr/>
            </p:nvSpPr>
            <p:spPr bwMode="auto">
              <a:xfrm>
                <a:off x="1968" y="81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5" name="Line 139"/>
              <p:cNvSpPr>
                <a:spLocks noChangeShapeType="1"/>
              </p:cNvSpPr>
              <p:nvPr/>
            </p:nvSpPr>
            <p:spPr bwMode="auto">
              <a:xfrm>
                <a:off x="1968" y="9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6" name="Line 140"/>
              <p:cNvSpPr>
                <a:spLocks noChangeShapeType="1"/>
              </p:cNvSpPr>
              <p:nvPr/>
            </p:nvSpPr>
            <p:spPr bwMode="auto">
              <a:xfrm>
                <a:off x="1968" y="1056"/>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7" name="Line 141"/>
              <p:cNvSpPr>
                <a:spLocks noChangeShapeType="1"/>
              </p:cNvSpPr>
              <p:nvPr/>
            </p:nvSpPr>
            <p:spPr bwMode="auto">
              <a:xfrm>
                <a:off x="1968" y="1152"/>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8" name="Line 142"/>
              <p:cNvSpPr>
                <a:spLocks noChangeShapeType="1"/>
              </p:cNvSpPr>
              <p:nvPr/>
            </p:nvSpPr>
            <p:spPr bwMode="auto">
              <a:xfrm>
                <a:off x="1968" y="1248"/>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49" name="Line 143"/>
              <p:cNvSpPr>
                <a:spLocks noChangeShapeType="1"/>
              </p:cNvSpPr>
              <p:nvPr/>
            </p:nvSpPr>
            <p:spPr bwMode="auto">
              <a:xfrm>
                <a:off x="1968" y="1344"/>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50" name="Line 144"/>
              <p:cNvSpPr>
                <a:spLocks noChangeShapeType="1"/>
              </p:cNvSpPr>
              <p:nvPr/>
            </p:nvSpPr>
            <p:spPr bwMode="auto">
              <a:xfrm>
                <a:off x="1968" y="1440"/>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51" name="Line 145"/>
              <p:cNvSpPr>
                <a:spLocks noChangeShapeType="1"/>
              </p:cNvSpPr>
              <p:nvPr/>
            </p:nvSpPr>
            <p:spPr bwMode="auto">
              <a:xfrm>
                <a:off x="1968" y="1536"/>
                <a:ext cx="96" cy="0"/>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52" name="Line 146"/>
              <p:cNvSpPr>
                <a:spLocks noChangeShapeType="1"/>
              </p:cNvSpPr>
              <p:nvPr/>
            </p:nvSpPr>
            <p:spPr bwMode="auto">
              <a:xfrm>
                <a:off x="1968" y="1632"/>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15" name="Group 147"/>
              <p:cNvGrpSpPr>
                <a:grpSpLocks/>
              </p:cNvGrpSpPr>
              <p:nvPr/>
            </p:nvGrpSpPr>
            <p:grpSpPr bwMode="auto">
              <a:xfrm>
                <a:off x="1968" y="1728"/>
                <a:ext cx="96" cy="192"/>
                <a:chOff x="1968" y="1728"/>
                <a:chExt cx="96" cy="192"/>
              </a:xfrm>
            </p:grpSpPr>
            <p:sp>
              <p:nvSpPr>
                <p:cNvPr id="254083" name="Line 148"/>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4" name="Line 149"/>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5" name="Line 150"/>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6" name="Group 151"/>
              <p:cNvGrpSpPr>
                <a:grpSpLocks/>
              </p:cNvGrpSpPr>
              <p:nvPr/>
            </p:nvGrpSpPr>
            <p:grpSpPr bwMode="auto">
              <a:xfrm>
                <a:off x="1968" y="2016"/>
                <a:ext cx="96" cy="336"/>
                <a:chOff x="1968" y="2016"/>
                <a:chExt cx="96" cy="336"/>
              </a:xfrm>
            </p:grpSpPr>
            <p:sp>
              <p:nvSpPr>
                <p:cNvPr id="254079" name="Line 152"/>
                <p:cNvSpPr>
                  <a:spLocks noChangeShapeType="1"/>
                </p:cNvSpPr>
                <p:nvPr/>
              </p:nvSpPr>
              <p:spPr bwMode="auto">
                <a:xfrm>
                  <a:off x="1968" y="201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0" name="Line 153"/>
                <p:cNvSpPr>
                  <a:spLocks noChangeShapeType="1"/>
                </p:cNvSpPr>
                <p:nvPr/>
              </p:nvSpPr>
              <p:spPr bwMode="auto">
                <a:xfrm>
                  <a:off x="1968" y="2160"/>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1" name="Line 154"/>
                <p:cNvSpPr>
                  <a:spLocks noChangeShapeType="1"/>
                </p:cNvSpPr>
                <p:nvPr/>
              </p:nvSpPr>
              <p:spPr bwMode="auto">
                <a:xfrm>
                  <a:off x="1968" y="2256"/>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82" name="Line 155"/>
                <p:cNvSpPr>
                  <a:spLocks noChangeShapeType="1"/>
                </p:cNvSpPr>
                <p:nvPr/>
              </p:nvSpPr>
              <p:spPr bwMode="auto">
                <a:xfrm>
                  <a:off x="1968" y="2352"/>
                  <a:ext cx="96" cy="0"/>
                </a:xfrm>
                <a:prstGeom prst="line">
                  <a:avLst/>
                </a:prstGeom>
                <a:noFill/>
                <a:ln w="222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7" name="Group 156"/>
              <p:cNvGrpSpPr>
                <a:grpSpLocks/>
              </p:cNvGrpSpPr>
              <p:nvPr/>
            </p:nvGrpSpPr>
            <p:grpSpPr bwMode="auto">
              <a:xfrm>
                <a:off x="2736" y="960"/>
                <a:ext cx="96" cy="192"/>
                <a:chOff x="1968" y="1728"/>
                <a:chExt cx="96" cy="192"/>
              </a:xfrm>
            </p:grpSpPr>
            <p:sp>
              <p:nvSpPr>
                <p:cNvPr id="254076" name="Line 157"/>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7" name="Line 158"/>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8" name="Line 159"/>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8" name="Group 160"/>
              <p:cNvGrpSpPr>
                <a:grpSpLocks/>
              </p:cNvGrpSpPr>
              <p:nvPr/>
            </p:nvGrpSpPr>
            <p:grpSpPr bwMode="auto">
              <a:xfrm>
                <a:off x="2736" y="1440"/>
                <a:ext cx="96" cy="192"/>
                <a:chOff x="1968" y="1728"/>
                <a:chExt cx="96" cy="192"/>
              </a:xfrm>
            </p:grpSpPr>
            <p:sp>
              <p:nvSpPr>
                <p:cNvPr id="254073" name="Line 161"/>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4" name="Line 162"/>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5" name="Line 163"/>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9" name="Group 164"/>
              <p:cNvGrpSpPr>
                <a:grpSpLocks/>
              </p:cNvGrpSpPr>
              <p:nvPr/>
            </p:nvGrpSpPr>
            <p:grpSpPr bwMode="auto">
              <a:xfrm>
                <a:off x="2736" y="1824"/>
                <a:ext cx="96" cy="192"/>
                <a:chOff x="1968" y="1728"/>
                <a:chExt cx="96" cy="192"/>
              </a:xfrm>
            </p:grpSpPr>
            <p:sp>
              <p:nvSpPr>
                <p:cNvPr id="254070" name="Line 165"/>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1" name="Line 166"/>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72" name="Line 167"/>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0" name="Group 168"/>
              <p:cNvGrpSpPr>
                <a:grpSpLocks/>
              </p:cNvGrpSpPr>
              <p:nvPr/>
            </p:nvGrpSpPr>
            <p:grpSpPr bwMode="auto">
              <a:xfrm>
                <a:off x="2736" y="2256"/>
                <a:ext cx="96" cy="192"/>
                <a:chOff x="1968" y="1728"/>
                <a:chExt cx="96" cy="192"/>
              </a:xfrm>
            </p:grpSpPr>
            <p:sp>
              <p:nvSpPr>
                <p:cNvPr id="254067" name="Line 169"/>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8" name="Line 170"/>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9" name="Line 171"/>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59" name="Line 172"/>
              <p:cNvSpPr>
                <a:spLocks noChangeShapeType="1"/>
              </p:cNvSpPr>
              <p:nvPr/>
            </p:nvSpPr>
            <p:spPr bwMode="auto">
              <a:xfrm>
                <a:off x="2736" y="12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0" name="Line 173"/>
              <p:cNvSpPr>
                <a:spLocks noChangeShapeType="1"/>
              </p:cNvSpPr>
              <p:nvPr/>
            </p:nvSpPr>
            <p:spPr bwMode="auto">
              <a:xfrm>
                <a:off x="2736" y="2160"/>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1" name="Line 174"/>
              <p:cNvSpPr>
                <a:spLocks noChangeShapeType="1"/>
              </p:cNvSpPr>
              <p:nvPr/>
            </p:nvSpPr>
            <p:spPr bwMode="auto">
              <a:xfrm>
                <a:off x="2736" y="172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1" name="Group 175"/>
              <p:cNvGrpSpPr>
                <a:grpSpLocks/>
              </p:cNvGrpSpPr>
              <p:nvPr/>
            </p:nvGrpSpPr>
            <p:grpSpPr bwMode="auto">
              <a:xfrm>
                <a:off x="2736" y="624"/>
                <a:ext cx="96" cy="192"/>
                <a:chOff x="1968" y="1728"/>
                <a:chExt cx="96" cy="192"/>
              </a:xfrm>
            </p:grpSpPr>
            <p:sp>
              <p:nvSpPr>
                <p:cNvPr id="254064" name="Line 176"/>
                <p:cNvSpPr>
                  <a:spLocks noChangeShapeType="1"/>
                </p:cNvSpPr>
                <p:nvPr/>
              </p:nvSpPr>
              <p:spPr bwMode="auto">
                <a:xfrm>
                  <a:off x="1968" y="1728"/>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5" name="Line 177"/>
                <p:cNvSpPr>
                  <a:spLocks noChangeShapeType="1"/>
                </p:cNvSpPr>
                <p:nvPr/>
              </p:nvSpPr>
              <p:spPr bwMode="auto">
                <a:xfrm>
                  <a:off x="1968" y="1824"/>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66" name="Line 178"/>
                <p:cNvSpPr>
                  <a:spLocks noChangeShapeType="1"/>
                </p:cNvSpPr>
                <p:nvPr/>
              </p:nvSpPr>
              <p:spPr bwMode="auto">
                <a:xfrm>
                  <a:off x="1968" y="1920"/>
                  <a:ext cx="96" cy="0"/>
                </a:xfrm>
                <a:prstGeom prst="line">
                  <a:avLst/>
                </a:prstGeom>
                <a:noFill/>
                <a:ln w="254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63" name="Line 179"/>
              <p:cNvSpPr>
                <a:spLocks noChangeShapeType="1"/>
              </p:cNvSpPr>
              <p:nvPr/>
            </p:nvSpPr>
            <p:spPr bwMode="auto">
              <a:xfrm>
                <a:off x="1968" y="2448"/>
                <a:ext cx="96" cy="0"/>
              </a:xfrm>
              <a:prstGeom prst="line">
                <a:avLst/>
              </a:prstGeom>
              <a:noFill/>
              <a:ln w="1587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32" name="Text Box 180"/>
            <p:cNvSpPr txBox="1">
              <a:spLocks noChangeArrowheads="1"/>
            </p:cNvSpPr>
            <p:nvPr/>
          </p:nvSpPr>
          <p:spPr bwMode="auto">
            <a:xfrm rot="-5367183">
              <a:off x="3213" y="1583"/>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4033" name="Text Box 181"/>
            <p:cNvSpPr txBox="1">
              <a:spLocks noChangeArrowheads="1"/>
            </p:cNvSpPr>
            <p:nvPr/>
          </p:nvSpPr>
          <p:spPr bwMode="auto">
            <a:xfrm rot="-5367183">
              <a:off x="3214" y="768"/>
              <a:ext cx="42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4034" name="AutoShape 182"/>
            <p:cNvSpPr>
              <a:spLocks noChangeArrowheads="1"/>
            </p:cNvSpPr>
            <p:nvPr/>
          </p:nvSpPr>
          <p:spPr bwMode="auto">
            <a:xfrm>
              <a:off x="3408" y="624"/>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35" name="AutoShape 183"/>
            <p:cNvSpPr>
              <a:spLocks noChangeArrowheads="1"/>
            </p:cNvSpPr>
            <p:nvPr/>
          </p:nvSpPr>
          <p:spPr bwMode="auto">
            <a:xfrm>
              <a:off x="3408" y="1440"/>
              <a:ext cx="48" cy="96"/>
            </a:xfrm>
            <a:prstGeom prst="triangle">
              <a:avLst>
                <a:gd name="adj" fmla="val 50000"/>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958" name="Oval 187"/>
          <p:cNvSpPr>
            <a:spLocks noChangeArrowheads="1"/>
          </p:cNvSpPr>
          <p:nvPr/>
        </p:nvSpPr>
        <p:spPr bwMode="auto">
          <a:xfrm>
            <a:off x="5638800" y="34290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59" name="Text Box 188"/>
          <p:cNvSpPr txBox="1">
            <a:spLocks noChangeArrowheads="1"/>
          </p:cNvSpPr>
          <p:nvPr/>
        </p:nvSpPr>
        <p:spPr bwMode="auto">
          <a:xfrm>
            <a:off x="4953000" y="3733800"/>
            <a:ext cx="895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20000"/>
              </a:spcBef>
            </a:pPr>
            <a:r>
              <a:rPr lang="en-US" sz="1600">
                <a:latin typeface="Arial" charset="0"/>
                <a:cs typeface="Arial" charset="0"/>
              </a:rPr>
              <a:t>5 yards</a:t>
            </a:r>
          </a:p>
        </p:txBody>
      </p:sp>
      <p:sp>
        <p:nvSpPr>
          <p:cNvPr id="253960" name="Text Box 189"/>
          <p:cNvSpPr txBox="1">
            <a:spLocks noChangeArrowheads="1"/>
          </p:cNvSpPr>
          <p:nvPr/>
        </p:nvSpPr>
        <p:spPr bwMode="auto">
          <a:xfrm>
            <a:off x="3200400" y="4572000"/>
            <a:ext cx="27432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Inside release for 3-4 yards gaining depth and work across the field under the linebacker drops no deeper than 5 yards.</a:t>
            </a:r>
          </a:p>
        </p:txBody>
      </p:sp>
      <p:sp>
        <p:nvSpPr>
          <p:cNvPr id="253961" name="Oval 190"/>
          <p:cNvSpPr>
            <a:spLocks noChangeArrowheads="1"/>
          </p:cNvSpPr>
          <p:nvPr/>
        </p:nvSpPr>
        <p:spPr bwMode="auto">
          <a:xfrm>
            <a:off x="8305800" y="3429000"/>
            <a:ext cx="228600" cy="152400"/>
          </a:xfrm>
          <a:prstGeom prst="ellipse">
            <a:avLst/>
          </a:prstGeom>
          <a:solidFill>
            <a:srgbClr val="FF66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62" name="Text Box 191"/>
          <p:cNvSpPr txBox="1">
            <a:spLocks noChangeArrowheads="1"/>
          </p:cNvSpPr>
          <p:nvPr/>
        </p:nvSpPr>
        <p:spPr bwMode="auto">
          <a:xfrm>
            <a:off x="7939088" y="3733800"/>
            <a:ext cx="10080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20000"/>
              </a:spcBef>
            </a:pPr>
            <a:r>
              <a:rPr lang="en-US" sz="1600">
                <a:latin typeface="Arial" charset="0"/>
                <a:cs typeface="Arial" charset="0"/>
              </a:rPr>
              <a:t>10 yards</a:t>
            </a:r>
            <a:endParaRPr lang="en-US" sz="1800">
              <a:solidFill>
                <a:srgbClr val="00CC66"/>
              </a:solidFill>
              <a:latin typeface="Arial" charset="0"/>
              <a:cs typeface="Arial" charset="0"/>
            </a:endParaRPr>
          </a:p>
        </p:txBody>
      </p:sp>
      <p:sp>
        <p:nvSpPr>
          <p:cNvPr id="253963" name="Text Box 192"/>
          <p:cNvSpPr txBox="1">
            <a:spLocks noChangeArrowheads="1"/>
          </p:cNvSpPr>
          <p:nvPr/>
        </p:nvSpPr>
        <p:spPr bwMode="auto">
          <a:xfrm>
            <a:off x="6324600" y="4572000"/>
            <a:ext cx="26670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Vertical release to a depth of 10 yards.  Plant outside foot make a post move for 1-2 steps and then break to the deep outside finding open grass.  Locate ball and adjust.</a:t>
            </a:r>
          </a:p>
        </p:txBody>
      </p:sp>
      <p:sp>
        <p:nvSpPr>
          <p:cNvPr id="253964" name="Text Box 193"/>
          <p:cNvSpPr txBox="1">
            <a:spLocks noChangeArrowheads="1"/>
          </p:cNvSpPr>
          <p:nvPr/>
        </p:nvSpPr>
        <p:spPr bwMode="auto">
          <a:xfrm>
            <a:off x="3048000" y="1524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a:latin typeface="Arial" charset="0"/>
                <a:cs typeface="Arial" charset="0"/>
              </a:rPr>
              <a:t>Deep Game</a:t>
            </a:r>
            <a:endParaRPr lang="en-US" sz="1800">
              <a:solidFill>
                <a:srgbClr val="00CC66"/>
              </a:solidFill>
              <a:latin typeface="Arial" charset="0"/>
              <a:cs typeface="Arial" charset="0"/>
            </a:endParaRPr>
          </a:p>
        </p:txBody>
      </p:sp>
      <p:sp>
        <p:nvSpPr>
          <p:cNvPr id="253965" name="Freeform 194"/>
          <p:cNvSpPr>
            <a:spLocks/>
          </p:cNvSpPr>
          <p:nvPr/>
        </p:nvSpPr>
        <p:spPr bwMode="auto">
          <a:xfrm>
            <a:off x="8305800" y="2286000"/>
            <a:ext cx="1588" cy="1143000"/>
          </a:xfrm>
          <a:custGeom>
            <a:avLst/>
            <a:gdLst>
              <a:gd name="T0" fmla="*/ 0 w 1"/>
              <a:gd name="T1" fmla="*/ 2147483647 h 720"/>
              <a:gd name="T2" fmla="*/ 0 w 1"/>
              <a:gd name="T3" fmla="*/ 0 h 720"/>
              <a:gd name="T4" fmla="*/ 0 60000 65536"/>
              <a:gd name="T5" fmla="*/ 0 60000 65536"/>
            </a:gdLst>
            <a:ahLst/>
            <a:cxnLst>
              <a:cxn ang="T4">
                <a:pos x="T0" y="T1"/>
              </a:cxn>
              <a:cxn ang="T5">
                <a:pos x="T2" y="T3"/>
              </a:cxn>
            </a:cxnLst>
            <a:rect l="0" t="0" r="r" b="b"/>
            <a:pathLst>
              <a:path w="1" h="720">
                <a:moveTo>
                  <a:pt x="0" y="720"/>
                </a:moveTo>
                <a:cubicBezTo>
                  <a:pt x="0" y="420"/>
                  <a:pt x="0" y="120"/>
                  <a:pt x="0" y="0"/>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66" name="Freeform 195"/>
          <p:cNvSpPr>
            <a:spLocks/>
          </p:cNvSpPr>
          <p:nvPr/>
        </p:nvSpPr>
        <p:spPr bwMode="auto">
          <a:xfrm>
            <a:off x="8077200" y="1447800"/>
            <a:ext cx="596900" cy="838200"/>
          </a:xfrm>
          <a:custGeom>
            <a:avLst/>
            <a:gdLst>
              <a:gd name="T0" fmla="*/ 2147483647 w 376"/>
              <a:gd name="T1" fmla="*/ 2147483647 h 528"/>
              <a:gd name="T2" fmla="*/ 2147483647 w 376"/>
              <a:gd name="T3" fmla="*/ 2147483647 h 528"/>
              <a:gd name="T4" fmla="*/ 2147483647 w 376"/>
              <a:gd name="T5" fmla="*/ 0 h 528"/>
              <a:gd name="T6" fmla="*/ 0 60000 65536"/>
              <a:gd name="T7" fmla="*/ 0 60000 65536"/>
              <a:gd name="T8" fmla="*/ 0 60000 65536"/>
            </a:gdLst>
            <a:ahLst/>
            <a:cxnLst>
              <a:cxn ang="T6">
                <a:pos x="T0" y="T1"/>
              </a:cxn>
              <a:cxn ang="T7">
                <a:pos x="T2" y="T3"/>
              </a:cxn>
              <a:cxn ang="T8">
                <a:pos x="T4" y="T5"/>
              </a:cxn>
            </a:cxnLst>
            <a:rect l="0" t="0" r="r" b="b"/>
            <a:pathLst>
              <a:path w="376" h="528">
                <a:moveTo>
                  <a:pt x="136" y="528"/>
                </a:moveTo>
                <a:cubicBezTo>
                  <a:pt x="68" y="524"/>
                  <a:pt x="0" y="520"/>
                  <a:pt x="40" y="432"/>
                </a:cubicBezTo>
                <a:cubicBezTo>
                  <a:pt x="80" y="344"/>
                  <a:pt x="228" y="172"/>
                  <a:pt x="376"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67" name="Freeform 197"/>
          <p:cNvSpPr>
            <a:spLocks/>
          </p:cNvSpPr>
          <p:nvPr/>
        </p:nvSpPr>
        <p:spPr bwMode="auto">
          <a:xfrm>
            <a:off x="3505200" y="2895600"/>
            <a:ext cx="2133600" cy="609600"/>
          </a:xfrm>
          <a:custGeom>
            <a:avLst/>
            <a:gdLst>
              <a:gd name="T0" fmla="*/ 2147483647 w 1344"/>
              <a:gd name="T1" fmla="*/ 2147483647 h 384"/>
              <a:gd name="T2" fmla="*/ 2147483647 w 1344"/>
              <a:gd name="T3" fmla="*/ 2147483647 h 384"/>
              <a:gd name="T4" fmla="*/ 2147483647 w 1344"/>
              <a:gd name="T5" fmla="*/ 2147483647 h 384"/>
              <a:gd name="T6" fmla="*/ 0 w 134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4" h="384">
                <a:moveTo>
                  <a:pt x="1344" y="384"/>
                </a:moveTo>
                <a:cubicBezTo>
                  <a:pt x="1344" y="316"/>
                  <a:pt x="1344" y="248"/>
                  <a:pt x="1200" y="192"/>
                </a:cubicBezTo>
                <a:cubicBezTo>
                  <a:pt x="1056" y="136"/>
                  <a:pt x="680" y="80"/>
                  <a:pt x="480" y="48"/>
                </a:cubicBezTo>
                <a:cubicBezTo>
                  <a:pt x="280" y="16"/>
                  <a:pt x="140" y="8"/>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68" name="Text Box 198"/>
          <p:cNvSpPr txBox="1">
            <a:spLocks noChangeArrowheads="1"/>
          </p:cNvSpPr>
          <p:nvPr/>
        </p:nvSpPr>
        <p:spPr bwMode="auto">
          <a:xfrm>
            <a:off x="914400" y="609600"/>
            <a:ext cx="781050"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800" b="0">
                <a:latin typeface="Arial Black" charset="0"/>
                <a:cs typeface="Arial" charset="0"/>
              </a:rPr>
              <a:t>Hunt</a:t>
            </a:r>
          </a:p>
        </p:txBody>
      </p:sp>
      <p:grpSp>
        <p:nvGrpSpPr>
          <p:cNvPr id="22" name="Group 199"/>
          <p:cNvGrpSpPr>
            <a:grpSpLocks/>
          </p:cNvGrpSpPr>
          <p:nvPr/>
        </p:nvGrpSpPr>
        <p:grpSpPr bwMode="auto">
          <a:xfrm>
            <a:off x="0" y="990600"/>
            <a:ext cx="2895600" cy="3200400"/>
            <a:chOff x="1968" y="480"/>
            <a:chExt cx="1776" cy="2016"/>
          </a:xfrm>
        </p:grpSpPr>
        <p:grpSp>
          <p:nvGrpSpPr>
            <p:cNvPr id="23" name="Group 200"/>
            <p:cNvGrpSpPr>
              <a:grpSpLocks/>
            </p:cNvGrpSpPr>
            <p:nvPr/>
          </p:nvGrpSpPr>
          <p:grpSpPr bwMode="auto">
            <a:xfrm>
              <a:off x="2736" y="480"/>
              <a:ext cx="96" cy="336"/>
              <a:chOff x="1968" y="2016"/>
              <a:chExt cx="96" cy="336"/>
            </a:xfrm>
          </p:grpSpPr>
          <p:sp>
            <p:nvSpPr>
              <p:cNvPr id="254027" name="Line 201"/>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8" name="Line 202"/>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9" name="Line 203"/>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30" name="Line 204"/>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978" name="Rectangle 205"/>
            <p:cNvSpPr>
              <a:spLocks noChangeArrowheads="1"/>
            </p:cNvSpPr>
            <p:nvPr/>
          </p:nvSpPr>
          <p:spPr bwMode="auto">
            <a:xfrm>
              <a:off x="1968" y="576"/>
              <a:ext cx="1776" cy="1920"/>
            </a:xfrm>
            <a:prstGeom prst="rect">
              <a:avLst/>
            </a:prstGeom>
            <a:solidFill>
              <a:srgbClr val="A5C070"/>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79" name="Line 206"/>
            <p:cNvSpPr>
              <a:spLocks noChangeShapeType="1"/>
            </p:cNvSpPr>
            <p:nvPr/>
          </p:nvSpPr>
          <p:spPr bwMode="auto">
            <a:xfrm flipH="1">
              <a:off x="1968" y="8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0" name="Line 207"/>
            <p:cNvSpPr>
              <a:spLocks noChangeShapeType="1"/>
            </p:cNvSpPr>
            <p:nvPr/>
          </p:nvSpPr>
          <p:spPr bwMode="auto">
            <a:xfrm flipH="1">
              <a:off x="1968" y="1296"/>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1" name="Line 208"/>
            <p:cNvSpPr>
              <a:spLocks noChangeShapeType="1"/>
            </p:cNvSpPr>
            <p:nvPr/>
          </p:nvSpPr>
          <p:spPr bwMode="auto">
            <a:xfrm flipH="1">
              <a:off x="1968" y="1680"/>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2" name="Line 209"/>
            <p:cNvSpPr>
              <a:spLocks noChangeShapeType="1"/>
            </p:cNvSpPr>
            <p:nvPr/>
          </p:nvSpPr>
          <p:spPr bwMode="auto">
            <a:xfrm flipH="1">
              <a:off x="1968" y="2064"/>
              <a:ext cx="177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3" name="Line 210"/>
            <p:cNvSpPr>
              <a:spLocks noChangeShapeType="1"/>
            </p:cNvSpPr>
            <p:nvPr/>
          </p:nvSpPr>
          <p:spPr bwMode="auto">
            <a:xfrm>
              <a:off x="1968" y="6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4" name="Line 211"/>
            <p:cNvSpPr>
              <a:spLocks noChangeShapeType="1"/>
            </p:cNvSpPr>
            <p:nvPr/>
          </p:nvSpPr>
          <p:spPr bwMode="auto">
            <a:xfrm>
              <a:off x="1968" y="7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5" name="Line 212"/>
            <p:cNvSpPr>
              <a:spLocks noChangeShapeType="1"/>
            </p:cNvSpPr>
            <p:nvPr/>
          </p:nvSpPr>
          <p:spPr bwMode="auto">
            <a:xfrm>
              <a:off x="1968" y="8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6" name="Line 213"/>
            <p:cNvSpPr>
              <a:spLocks noChangeShapeType="1"/>
            </p:cNvSpPr>
            <p:nvPr/>
          </p:nvSpPr>
          <p:spPr bwMode="auto">
            <a:xfrm>
              <a:off x="1968" y="9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7" name="Line 214"/>
            <p:cNvSpPr>
              <a:spLocks noChangeShapeType="1"/>
            </p:cNvSpPr>
            <p:nvPr/>
          </p:nvSpPr>
          <p:spPr bwMode="auto">
            <a:xfrm>
              <a:off x="1968" y="10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8" name="Line 215"/>
            <p:cNvSpPr>
              <a:spLocks noChangeShapeType="1"/>
            </p:cNvSpPr>
            <p:nvPr/>
          </p:nvSpPr>
          <p:spPr bwMode="auto">
            <a:xfrm>
              <a:off x="1968" y="11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89" name="Line 216"/>
            <p:cNvSpPr>
              <a:spLocks noChangeShapeType="1"/>
            </p:cNvSpPr>
            <p:nvPr/>
          </p:nvSpPr>
          <p:spPr bwMode="auto">
            <a:xfrm>
              <a:off x="1968"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90" name="Line 217"/>
            <p:cNvSpPr>
              <a:spLocks noChangeShapeType="1"/>
            </p:cNvSpPr>
            <p:nvPr/>
          </p:nvSpPr>
          <p:spPr bwMode="auto">
            <a:xfrm>
              <a:off x="1968" y="134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91" name="Line 218"/>
            <p:cNvSpPr>
              <a:spLocks noChangeShapeType="1"/>
            </p:cNvSpPr>
            <p:nvPr/>
          </p:nvSpPr>
          <p:spPr bwMode="auto">
            <a:xfrm>
              <a:off x="1968" y="144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92" name="Line 219"/>
            <p:cNvSpPr>
              <a:spLocks noChangeShapeType="1"/>
            </p:cNvSpPr>
            <p:nvPr/>
          </p:nvSpPr>
          <p:spPr bwMode="auto">
            <a:xfrm>
              <a:off x="1968" y="153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93" name="Line 220"/>
            <p:cNvSpPr>
              <a:spLocks noChangeShapeType="1"/>
            </p:cNvSpPr>
            <p:nvPr/>
          </p:nvSpPr>
          <p:spPr bwMode="auto">
            <a:xfrm>
              <a:off x="1968" y="163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4" name="Group 221"/>
            <p:cNvGrpSpPr>
              <a:grpSpLocks/>
            </p:cNvGrpSpPr>
            <p:nvPr/>
          </p:nvGrpSpPr>
          <p:grpSpPr bwMode="auto">
            <a:xfrm>
              <a:off x="1968" y="1728"/>
              <a:ext cx="96" cy="192"/>
              <a:chOff x="1968" y="1728"/>
              <a:chExt cx="96" cy="192"/>
            </a:xfrm>
          </p:grpSpPr>
          <p:sp>
            <p:nvSpPr>
              <p:cNvPr id="254024" name="Line 222"/>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5" name="Line 223"/>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6" name="Line 224"/>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5" name="Group 225"/>
            <p:cNvGrpSpPr>
              <a:grpSpLocks/>
            </p:cNvGrpSpPr>
            <p:nvPr/>
          </p:nvGrpSpPr>
          <p:grpSpPr bwMode="auto">
            <a:xfrm>
              <a:off x="1968" y="2016"/>
              <a:ext cx="96" cy="336"/>
              <a:chOff x="1968" y="2016"/>
              <a:chExt cx="96" cy="336"/>
            </a:xfrm>
          </p:grpSpPr>
          <p:sp>
            <p:nvSpPr>
              <p:cNvPr id="254020" name="Line 226"/>
              <p:cNvSpPr>
                <a:spLocks noChangeShapeType="1"/>
              </p:cNvSpPr>
              <p:nvPr/>
            </p:nvSpPr>
            <p:spPr bwMode="auto">
              <a:xfrm>
                <a:off x="1968" y="201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1" name="Line 227"/>
              <p:cNvSpPr>
                <a:spLocks noChangeShapeType="1"/>
              </p:cNvSpPr>
              <p:nvPr/>
            </p:nvSpPr>
            <p:spPr bwMode="auto">
              <a:xfrm>
                <a:off x="1968"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2" name="Line 228"/>
              <p:cNvSpPr>
                <a:spLocks noChangeShapeType="1"/>
              </p:cNvSpPr>
              <p:nvPr/>
            </p:nvSpPr>
            <p:spPr bwMode="auto">
              <a:xfrm>
                <a:off x="1968" y="2256"/>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23" name="Line 229"/>
              <p:cNvSpPr>
                <a:spLocks noChangeShapeType="1"/>
              </p:cNvSpPr>
              <p:nvPr/>
            </p:nvSpPr>
            <p:spPr bwMode="auto">
              <a:xfrm>
                <a:off x="1968" y="2352"/>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6" name="Group 230"/>
            <p:cNvGrpSpPr>
              <a:grpSpLocks/>
            </p:cNvGrpSpPr>
            <p:nvPr/>
          </p:nvGrpSpPr>
          <p:grpSpPr bwMode="auto">
            <a:xfrm>
              <a:off x="2736" y="960"/>
              <a:ext cx="96" cy="192"/>
              <a:chOff x="1968" y="1728"/>
              <a:chExt cx="96" cy="192"/>
            </a:xfrm>
          </p:grpSpPr>
          <p:sp>
            <p:nvSpPr>
              <p:cNvPr id="254017" name="Line 231"/>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8" name="Line 232"/>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9" name="Line 233"/>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 name="Group 234"/>
            <p:cNvGrpSpPr>
              <a:grpSpLocks/>
            </p:cNvGrpSpPr>
            <p:nvPr/>
          </p:nvGrpSpPr>
          <p:grpSpPr bwMode="auto">
            <a:xfrm>
              <a:off x="2736" y="1440"/>
              <a:ext cx="96" cy="192"/>
              <a:chOff x="1968" y="1728"/>
              <a:chExt cx="96" cy="192"/>
            </a:xfrm>
          </p:grpSpPr>
          <p:sp>
            <p:nvSpPr>
              <p:cNvPr id="254014" name="Line 235"/>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5" name="Line 236"/>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6" name="Line 237"/>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8" name="Group 238"/>
            <p:cNvGrpSpPr>
              <a:grpSpLocks/>
            </p:cNvGrpSpPr>
            <p:nvPr/>
          </p:nvGrpSpPr>
          <p:grpSpPr bwMode="auto">
            <a:xfrm>
              <a:off x="2736" y="1824"/>
              <a:ext cx="96" cy="192"/>
              <a:chOff x="1968" y="1728"/>
              <a:chExt cx="96" cy="192"/>
            </a:xfrm>
          </p:grpSpPr>
          <p:sp>
            <p:nvSpPr>
              <p:cNvPr id="254011" name="Line 239"/>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2" name="Line 240"/>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3" name="Line 241"/>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9" name="Group 242"/>
            <p:cNvGrpSpPr>
              <a:grpSpLocks/>
            </p:cNvGrpSpPr>
            <p:nvPr/>
          </p:nvGrpSpPr>
          <p:grpSpPr bwMode="auto">
            <a:xfrm>
              <a:off x="2736" y="2256"/>
              <a:ext cx="96" cy="192"/>
              <a:chOff x="1968" y="1728"/>
              <a:chExt cx="96" cy="192"/>
            </a:xfrm>
          </p:grpSpPr>
          <p:sp>
            <p:nvSpPr>
              <p:cNvPr id="254008" name="Line 243"/>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09" name="Line 244"/>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10" name="Line 245"/>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00" name="Line 246"/>
            <p:cNvSpPr>
              <a:spLocks noChangeShapeType="1"/>
            </p:cNvSpPr>
            <p:nvPr/>
          </p:nvSpPr>
          <p:spPr bwMode="auto">
            <a:xfrm>
              <a:off x="2736" y="12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01" name="Line 247"/>
            <p:cNvSpPr>
              <a:spLocks noChangeShapeType="1"/>
            </p:cNvSpPr>
            <p:nvPr/>
          </p:nvSpPr>
          <p:spPr bwMode="auto">
            <a:xfrm>
              <a:off x="2736" y="216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02" name="Line 248"/>
            <p:cNvSpPr>
              <a:spLocks noChangeShapeType="1"/>
            </p:cNvSpPr>
            <p:nvPr/>
          </p:nvSpPr>
          <p:spPr bwMode="auto">
            <a:xfrm>
              <a:off x="2736"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0" name="Group 249"/>
            <p:cNvGrpSpPr>
              <a:grpSpLocks/>
            </p:cNvGrpSpPr>
            <p:nvPr/>
          </p:nvGrpSpPr>
          <p:grpSpPr bwMode="auto">
            <a:xfrm>
              <a:off x="2736" y="624"/>
              <a:ext cx="96" cy="192"/>
              <a:chOff x="1968" y="1728"/>
              <a:chExt cx="96" cy="192"/>
            </a:xfrm>
          </p:grpSpPr>
          <p:sp>
            <p:nvSpPr>
              <p:cNvPr id="254005" name="Line 250"/>
              <p:cNvSpPr>
                <a:spLocks noChangeShapeType="1"/>
              </p:cNvSpPr>
              <p:nvPr/>
            </p:nvSpPr>
            <p:spPr bwMode="auto">
              <a:xfrm>
                <a:off x="1968" y="172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06" name="Line 251"/>
              <p:cNvSpPr>
                <a:spLocks noChangeShapeType="1"/>
              </p:cNvSpPr>
              <p:nvPr/>
            </p:nvSpPr>
            <p:spPr bwMode="auto">
              <a:xfrm>
                <a:off x="1968" y="1824"/>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4007" name="Line 252"/>
              <p:cNvSpPr>
                <a:spLocks noChangeShapeType="1"/>
              </p:cNvSpPr>
              <p:nvPr/>
            </p:nvSpPr>
            <p:spPr bwMode="auto">
              <a:xfrm>
                <a:off x="1968" y="1920"/>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4004" name="Line 253"/>
            <p:cNvSpPr>
              <a:spLocks noChangeShapeType="1"/>
            </p:cNvSpPr>
            <p:nvPr/>
          </p:nvSpPr>
          <p:spPr bwMode="auto">
            <a:xfrm>
              <a:off x="1968" y="2448"/>
              <a:ext cx="96" cy="0"/>
            </a:xfrm>
            <a:prstGeom prst="line">
              <a:avLst/>
            </a:prstGeom>
            <a:noFill/>
            <a:ln w="1016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53970" name="Text Box 254"/>
          <p:cNvSpPr txBox="1">
            <a:spLocks noChangeArrowheads="1"/>
          </p:cNvSpPr>
          <p:nvPr/>
        </p:nvSpPr>
        <p:spPr bwMode="auto">
          <a:xfrm rot="-5367183">
            <a:off x="1973263" y="2662237"/>
            <a:ext cx="674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3 0</a:t>
            </a:r>
            <a:endParaRPr lang="en-US" sz="1800">
              <a:solidFill>
                <a:srgbClr val="00CC66"/>
              </a:solidFill>
              <a:latin typeface="Capitals" charset="0"/>
              <a:cs typeface="Arial" charset="0"/>
            </a:endParaRPr>
          </a:p>
        </p:txBody>
      </p:sp>
      <p:sp>
        <p:nvSpPr>
          <p:cNvPr id="253971" name="Text Box 255"/>
          <p:cNvSpPr txBox="1">
            <a:spLocks noChangeArrowheads="1"/>
          </p:cNvSpPr>
          <p:nvPr/>
        </p:nvSpPr>
        <p:spPr bwMode="auto">
          <a:xfrm rot="-5367183">
            <a:off x="1974850" y="1368426"/>
            <a:ext cx="67468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016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800">
                <a:solidFill>
                  <a:schemeClr val="bg1"/>
                </a:solidFill>
                <a:latin typeface="Capitals" charset="0"/>
                <a:cs typeface="Arial" charset="0"/>
              </a:rPr>
              <a:t>2 0</a:t>
            </a:r>
            <a:endParaRPr lang="en-US" sz="1800">
              <a:solidFill>
                <a:srgbClr val="00CC66"/>
              </a:solidFill>
              <a:latin typeface="Capitals" charset="0"/>
              <a:cs typeface="Arial" charset="0"/>
            </a:endParaRPr>
          </a:p>
        </p:txBody>
      </p:sp>
      <p:sp>
        <p:nvSpPr>
          <p:cNvPr id="253972" name="AutoShape 256"/>
          <p:cNvSpPr>
            <a:spLocks noChangeArrowheads="1"/>
          </p:cNvSpPr>
          <p:nvPr/>
        </p:nvSpPr>
        <p:spPr bwMode="auto">
          <a:xfrm>
            <a:off x="2286000" y="11430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73" name="AutoShape 257"/>
          <p:cNvSpPr>
            <a:spLocks noChangeArrowheads="1"/>
          </p:cNvSpPr>
          <p:nvPr/>
        </p:nvSpPr>
        <p:spPr bwMode="auto">
          <a:xfrm>
            <a:off x="2286000" y="2438400"/>
            <a:ext cx="76200" cy="152400"/>
          </a:xfrm>
          <a:prstGeom prst="triangle">
            <a:avLst>
              <a:gd name="adj" fmla="val 50000"/>
            </a:avLst>
          </a:prstGeom>
          <a:solidFill>
            <a:schemeClr val="bg1"/>
          </a:solidFill>
          <a:ln w="1016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74" name="Oval 258"/>
          <p:cNvSpPr>
            <a:spLocks noChangeArrowheads="1"/>
          </p:cNvSpPr>
          <p:nvPr/>
        </p:nvSpPr>
        <p:spPr bwMode="auto">
          <a:xfrm>
            <a:off x="1905000" y="3352800"/>
            <a:ext cx="228600" cy="1524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3975" name="Text Box 259"/>
          <p:cNvSpPr txBox="1">
            <a:spLocks noChangeArrowheads="1"/>
          </p:cNvSpPr>
          <p:nvPr/>
        </p:nvSpPr>
        <p:spPr bwMode="auto">
          <a:xfrm>
            <a:off x="152400" y="4495800"/>
            <a:ext cx="26670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600" b="0">
                <a:latin typeface="Times New Roman" charset="0"/>
                <a:cs typeface="Arial" charset="0"/>
              </a:rPr>
              <a:t>Inside release and avoid linebackers.  Work to 6-8 yards and gradually gain depth working into the opposite hook to curl area.</a:t>
            </a:r>
          </a:p>
        </p:txBody>
      </p:sp>
      <p:sp>
        <p:nvSpPr>
          <p:cNvPr id="253976" name="Freeform 260"/>
          <p:cNvSpPr>
            <a:spLocks/>
          </p:cNvSpPr>
          <p:nvPr/>
        </p:nvSpPr>
        <p:spPr bwMode="auto">
          <a:xfrm>
            <a:off x="152400" y="2590800"/>
            <a:ext cx="1841500" cy="762000"/>
          </a:xfrm>
          <a:custGeom>
            <a:avLst/>
            <a:gdLst>
              <a:gd name="T0" fmla="*/ 2147483647 w 1016"/>
              <a:gd name="T1" fmla="*/ 2147483647 h 432"/>
              <a:gd name="T2" fmla="*/ 2147483647 w 1016"/>
              <a:gd name="T3" fmla="*/ 2147483647 h 432"/>
              <a:gd name="T4" fmla="*/ 2147483647 w 1016"/>
              <a:gd name="T5" fmla="*/ 2147483647 h 432"/>
              <a:gd name="T6" fmla="*/ 0 w 1016"/>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6" h="432">
                <a:moveTo>
                  <a:pt x="1008" y="432"/>
                </a:moveTo>
                <a:cubicBezTo>
                  <a:pt x="972" y="396"/>
                  <a:pt x="936" y="360"/>
                  <a:pt x="912" y="336"/>
                </a:cubicBezTo>
                <a:cubicBezTo>
                  <a:pt x="888" y="312"/>
                  <a:pt x="1016" y="344"/>
                  <a:pt x="864" y="288"/>
                </a:cubicBezTo>
                <a:cubicBezTo>
                  <a:pt x="712" y="232"/>
                  <a:pt x="356" y="116"/>
                  <a:pt x="0" y="0"/>
                </a:cubicBezTo>
              </a:path>
            </a:pathLst>
          </a:custGeom>
          <a:noFill/>
          <a:ln w="25400" cap="flat" cmpd="sng">
            <a:solidFill>
              <a:schemeClr val="tx1"/>
            </a:solidFill>
            <a:prstDash val="solid"/>
            <a:round/>
            <a:headEnd/>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4753160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1026"/>
          <p:cNvSpPr>
            <a:spLocks noChangeArrowheads="1"/>
          </p:cNvSpPr>
          <p:nvPr/>
        </p:nvSpPr>
        <p:spPr bwMode="auto">
          <a:xfrm>
            <a:off x="839788" y="381000"/>
            <a:ext cx="7462837"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a:solidFill>
                  <a:srgbClr val="0411D7"/>
                </a:solidFill>
                <a:effectLst>
                  <a:outerShdw blurRad="38100" dist="38100" dir="2700000" algn="tl">
                    <a:srgbClr val="C0C0C0"/>
                  </a:outerShdw>
                </a:effectLst>
                <a:latin typeface="Impact" charset="0"/>
              </a:rPr>
              <a:t>WHAT MAKES OUR PASSING</a:t>
            </a:r>
          </a:p>
          <a:p>
            <a:pPr algn="ctr">
              <a:defRPr/>
            </a:pPr>
            <a:r>
              <a:rPr lang="en-US" sz="5400" b="0">
                <a:solidFill>
                  <a:srgbClr val="0411D7"/>
                </a:solidFill>
                <a:effectLst>
                  <a:outerShdw blurRad="38100" dist="38100" dir="2700000" algn="tl">
                    <a:srgbClr val="C0C0C0"/>
                  </a:outerShdw>
                </a:effectLst>
                <a:latin typeface="Impact" charset="0"/>
              </a:rPr>
              <a:t>GAME SUCCESSFUL?</a:t>
            </a:r>
          </a:p>
        </p:txBody>
      </p:sp>
      <p:sp>
        <p:nvSpPr>
          <p:cNvPr id="637955" name="Rectangle 1027"/>
          <p:cNvSpPr>
            <a:spLocks noChangeArrowheads="1"/>
          </p:cNvSpPr>
          <p:nvPr/>
        </p:nvSpPr>
        <p:spPr bwMode="auto">
          <a:xfrm>
            <a:off x="228600" y="2286000"/>
            <a:ext cx="8686800" cy="43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defRPr/>
            </a:pPr>
            <a:r>
              <a:rPr lang="en-US" sz="2000" b="0">
                <a:effectLst>
                  <a:outerShdw blurRad="38100" dist="38100" dir="2700000" algn="tl">
                    <a:srgbClr val="C0C0C0"/>
                  </a:outerShdw>
                </a:effectLst>
                <a:latin typeface="Times New Roman" charset="0"/>
              </a:rPr>
              <a:t>In order to move the ball with the pass, both the quarterback and the receivers have to be on the same page and understand the adjustments and changes that must be made in the course of a game. </a:t>
            </a:r>
          </a:p>
          <a:p>
            <a:pPr>
              <a:defRPr/>
            </a:pPr>
            <a:endParaRPr lang="en-US" sz="2000" b="0">
              <a:effectLst>
                <a:outerShdw blurRad="38100" dist="38100" dir="2700000" algn="tl">
                  <a:srgbClr val="C0C0C0"/>
                </a:outerShdw>
              </a:effectLst>
              <a:latin typeface="Times New Roman" charset="0"/>
            </a:endParaRPr>
          </a:p>
          <a:p>
            <a:pPr>
              <a:defRPr/>
            </a:pPr>
            <a:r>
              <a:rPr lang="en-US" sz="2000" b="0">
                <a:effectLst>
                  <a:outerShdw blurRad="38100" dist="38100" dir="2700000" algn="tl">
                    <a:srgbClr val="C0C0C0"/>
                  </a:outerShdw>
                </a:effectLst>
                <a:latin typeface="Times New Roman" charset="0"/>
              </a:rPr>
              <a:t>For instance, the QB must be able to read a two deep safety vs. a man free scheme. Or the receiver must be aware of the difference between man and zone coverage.</a:t>
            </a:r>
          </a:p>
          <a:p>
            <a:pPr>
              <a:defRPr/>
            </a:pPr>
            <a:endParaRPr lang="en-US" sz="2000" b="0">
              <a:effectLst>
                <a:outerShdw blurRad="38100" dist="38100" dir="2700000" algn="tl">
                  <a:srgbClr val="C0C0C0"/>
                </a:outerShdw>
              </a:effectLst>
              <a:latin typeface="Times New Roman" charset="0"/>
            </a:endParaRPr>
          </a:p>
          <a:p>
            <a:pPr>
              <a:defRPr/>
            </a:pPr>
            <a:r>
              <a:rPr lang="en-US" sz="2000" b="0">
                <a:effectLst>
                  <a:outerShdw blurRad="38100" dist="38100" dir="2700000" algn="tl">
                    <a:srgbClr val="C0C0C0"/>
                  </a:outerShdw>
                </a:effectLst>
                <a:latin typeface="Times New Roman" charset="0"/>
              </a:rPr>
              <a:t>Via the scouting report and game plan, these things will be evident and allow us to capitalize on the defenses weak spots during the game.  </a:t>
            </a:r>
          </a:p>
          <a:p>
            <a:pPr>
              <a:defRPr/>
            </a:pPr>
            <a:endParaRPr lang="en-US" sz="2000" b="0">
              <a:effectLst>
                <a:outerShdw blurRad="38100" dist="38100" dir="2700000" algn="tl">
                  <a:srgbClr val="C0C0C0"/>
                </a:outerShdw>
              </a:effectLst>
              <a:latin typeface="Times New Roman" charset="0"/>
            </a:endParaRPr>
          </a:p>
          <a:p>
            <a:pPr>
              <a:defRPr/>
            </a:pPr>
            <a:r>
              <a:rPr lang="en-US" sz="2000" b="0">
                <a:effectLst>
                  <a:outerShdw blurRad="38100" dist="38100" dir="2700000" algn="tl">
                    <a:srgbClr val="C0C0C0"/>
                  </a:outerShdw>
                </a:effectLst>
                <a:latin typeface="Times New Roman" charset="0"/>
              </a:rPr>
              <a:t>The following pages have the different defensive fronts and coverages that we will see.</a:t>
            </a:r>
          </a:p>
          <a:p>
            <a:pPr>
              <a:defRPr/>
            </a:pPr>
            <a:endParaRPr lang="en-US" sz="2000" b="0">
              <a:effectLst>
                <a:outerShdw blurRad="38100" dist="38100" dir="2700000" algn="tl">
                  <a:srgbClr val="C0C0C0"/>
                </a:outerShdw>
              </a:effectLst>
              <a:latin typeface="Times New Roman" charset="0"/>
            </a:endParaRPr>
          </a:p>
          <a:p>
            <a:pPr>
              <a:defRPr/>
            </a:pPr>
            <a:r>
              <a:rPr lang="en-US" sz="2000">
                <a:effectLst>
                  <a:outerShdw blurRad="38100" dist="38100" dir="2700000" algn="tl">
                    <a:srgbClr val="C0C0C0"/>
                  </a:outerShdw>
                </a:effectLst>
                <a:latin typeface="Times New Roman" charset="0"/>
              </a:rPr>
              <a:t>Our coaches will assume that offensive skill players understand these schemes.</a:t>
            </a:r>
          </a:p>
        </p:txBody>
      </p:sp>
    </p:spTree>
    <p:extLst>
      <p:ext uri="{BB962C8B-B14F-4D97-AF65-F5344CB8AC3E}">
        <p14:creationId xmlns:p14="http://schemas.microsoft.com/office/powerpoint/2010/main" xmlns="" val="24624718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Oval 3"/>
          <p:cNvSpPr>
            <a:spLocks noChangeArrowheads="1"/>
          </p:cNvSpPr>
          <p:nvPr/>
        </p:nvSpPr>
        <p:spPr bwMode="auto">
          <a:xfrm>
            <a:off x="18288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27" name="Oval 4"/>
          <p:cNvSpPr>
            <a:spLocks noChangeArrowheads="1"/>
          </p:cNvSpPr>
          <p:nvPr/>
        </p:nvSpPr>
        <p:spPr bwMode="auto">
          <a:xfrm>
            <a:off x="12192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28" name="Oval 5"/>
          <p:cNvSpPr>
            <a:spLocks noChangeArrowheads="1"/>
          </p:cNvSpPr>
          <p:nvPr/>
        </p:nvSpPr>
        <p:spPr bwMode="auto">
          <a:xfrm>
            <a:off x="9144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29" name="Oval 6"/>
          <p:cNvSpPr>
            <a:spLocks noChangeArrowheads="1"/>
          </p:cNvSpPr>
          <p:nvPr/>
        </p:nvSpPr>
        <p:spPr bwMode="auto">
          <a:xfrm>
            <a:off x="21336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0" name="Oval 7"/>
          <p:cNvSpPr>
            <a:spLocks noChangeArrowheads="1"/>
          </p:cNvSpPr>
          <p:nvPr/>
        </p:nvSpPr>
        <p:spPr bwMode="auto">
          <a:xfrm>
            <a:off x="1524000" y="228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1" name="Rectangle 8"/>
          <p:cNvSpPr>
            <a:spLocks noChangeArrowheads="1"/>
          </p:cNvSpPr>
          <p:nvPr/>
        </p:nvSpPr>
        <p:spPr bwMode="auto">
          <a:xfrm>
            <a:off x="1524000" y="19812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2" name="Oval 9"/>
          <p:cNvSpPr>
            <a:spLocks noChangeArrowheads="1"/>
          </p:cNvSpPr>
          <p:nvPr/>
        </p:nvSpPr>
        <p:spPr bwMode="auto">
          <a:xfrm>
            <a:off x="18288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3" name="Oval 10"/>
          <p:cNvSpPr>
            <a:spLocks noChangeArrowheads="1"/>
          </p:cNvSpPr>
          <p:nvPr/>
        </p:nvSpPr>
        <p:spPr bwMode="auto">
          <a:xfrm>
            <a:off x="12192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4" name="Oval 11"/>
          <p:cNvSpPr>
            <a:spLocks noChangeArrowheads="1"/>
          </p:cNvSpPr>
          <p:nvPr/>
        </p:nvSpPr>
        <p:spPr bwMode="auto">
          <a:xfrm>
            <a:off x="9144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5" name="Oval 12"/>
          <p:cNvSpPr>
            <a:spLocks noChangeArrowheads="1"/>
          </p:cNvSpPr>
          <p:nvPr/>
        </p:nvSpPr>
        <p:spPr bwMode="auto">
          <a:xfrm>
            <a:off x="21336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6" name="Oval 13"/>
          <p:cNvSpPr>
            <a:spLocks noChangeArrowheads="1"/>
          </p:cNvSpPr>
          <p:nvPr/>
        </p:nvSpPr>
        <p:spPr bwMode="auto">
          <a:xfrm>
            <a:off x="1524000" y="5029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7" name="Rectangle 14"/>
          <p:cNvSpPr>
            <a:spLocks noChangeArrowheads="1"/>
          </p:cNvSpPr>
          <p:nvPr/>
        </p:nvSpPr>
        <p:spPr bwMode="auto">
          <a:xfrm>
            <a:off x="1524000" y="47244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8" name="Oval 15"/>
          <p:cNvSpPr>
            <a:spLocks noChangeArrowheads="1"/>
          </p:cNvSpPr>
          <p:nvPr/>
        </p:nvSpPr>
        <p:spPr bwMode="auto">
          <a:xfrm>
            <a:off x="1828800" y="609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39" name="Oval 16"/>
          <p:cNvSpPr>
            <a:spLocks noChangeArrowheads="1"/>
          </p:cNvSpPr>
          <p:nvPr/>
        </p:nvSpPr>
        <p:spPr bwMode="auto">
          <a:xfrm>
            <a:off x="1219200" y="609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0" name="Oval 17"/>
          <p:cNvSpPr>
            <a:spLocks noChangeArrowheads="1"/>
          </p:cNvSpPr>
          <p:nvPr/>
        </p:nvSpPr>
        <p:spPr bwMode="auto">
          <a:xfrm>
            <a:off x="914400" y="609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1" name="Oval 18"/>
          <p:cNvSpPr>
            <a:spLocks noChangeArrowheads="1"/>
          </p:cNvSpPr>
          <p:nvPr/>
        </p:nvSpPr>
        <p:spPr bwMode="auto">
          <a:xfrm>
            <a:off x="2133600" y="609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2" name="Oval 19"/>
          <p:cNvSpPr>
            <a:spLocks noChangeArrowheads="1"/>
          </p:cNvSpPr>
          <p:nvPr/>
        </p:nvSpPr>
        <p:spPr bwMode="auto">
          <a:xfrm>
            <a:off x="1524000" y="6400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3" name="Rectangle 20"/>
          <p:cNvSpPr>
            <a:spLocks noChangeArrowheads="1"/>
          </p:cNvSpPr>
          <p:nvPr/>
        </p:nvSpPr>
        <p:spPr bwMode="auto">
          <a:xfrm>
            <a:off x="1524000" y="60960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4" name="Line 21"/>
          <p:cNvSpPr>
            <a:spLocks noChangeShapeType="1"/>
          </p:cNvSpPr>
          <p:nvPr/>
        </p:nvSpPr>
        <p:spPr bwMode="auto">
          <a:xfrm>
            <a:off x="-228600" y="2590800"/>
            <a:ext cx="9144000"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5" name="Line 22"/>
          <p:cNvSpPr>
            <a:spLocks noChangeShapeType="1"/>
          </p:cNvSpPr>
          <p:nvPr/>
        </p:nvSpPr>
        <p:spPr bwMode="auto">
          <a:xfrm>
            <a:off x="-228600" y="3962400"/>
            <a:ext cx="9144000"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6" name="Line 23"/>
          <p:cNvSpPr>
            <a:spLocks noChangeShapeType="1"/>
          </p:cNvSpPr>
          <p:nvPr/>
        </p:nvSpPr>
        <p:spPr bwMode="auto">
          <a:xfrm>
            <a:off x="-228600" y="5334000"/>
            <a:ext cx="9144000"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7" name="Line 24"/>
          <p:cNvSpPr>
            <a:spLocks noChangeShapeType="1"/>
          </p:cNvSpPr>
          <p:nvPr/>
        </p:nvSpPr>
        <p:spPr bwMode="auto">
          <a:xfrm>
            <a:off x="-228600" y="1219200"/>
            <a:ext cx="9144000"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8" name="Line 25"/>
          <p:cNvSpPr>
            <a:spLocks noChangeShapeType="1"/>
          </p:cNvSpPr>
          <p:nvPr/>
        </p:nvSpPr>
        <p:spPr bwMode="auto">
          <a:xfrm flipV="1">
            <a:off x="4114800" y="1219200"/>
            <a:ext cx="0" cy="548640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49" name="Oval 26"/>
          <p:cNvSpPr>
            <a:spLocks noChangeArrowheads="1"/>
          </p:cNvSpPr>
          <p:nvPr/>
        </p:nvSpPr>
        <p:spPr bwMode="auto">
          <a:xfrm>
            <a:off x="18288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0" name="Oval 27"/>
          <p:cNvSpPr>
            <a:spLocks noChangeArrowheads="1"/>
          </p:cNvSpPr>
          <p:nvPr/>
        </p:nvSpPr>
        <p:spPr bwMode="auto">
          <a:xfrm>
            <a:off x="12192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1" name="Oval 28"/>
          <p:cNvSpPr>
            <a:spLocks noChangeArrowheads="1"/>
          </p:cNvSpPr>
          <p:nvPr/>
        </p:nvSpPr>
        <p:spPr bwMode="auto">
          <a:xfrm>
            <a:off x="9144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2" name="Oval 29"/>
          <p:cNvSpPr>
            <a:spLocks noChangeArrowheads="1"/>
          </p:cNvSpPr>
          <p:nvPr/>
        </p:nvSpPr>
        <p:spPr bwMode="auto">
          <a:xfrm>
            <a:off x="21336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3" name="Oval 30"/>
          <p:cNvSpPr>
            <a:spLocks noChangeArrowheads="1"/>
          </p:cNvSpPr>
          <p:nvPr/>
        </p:nvSpPr>
        <p:spPr bwMode="auto">
          <a:xfrm>
            <a:off x="1524000" y="36576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4" name="Rectangle 31"/>
          <p:cNvSpPr>
            <a:spLocks noChangeArrowheads="1"/>
          </p:cNvSpPr>
          <p:nvPr/>
        </p:nvSpPr>
        <p:spPr bwMode="auto">
          <a:xfrm>
            <a:off x="1524000" y="33528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5" name="Oval 32"/>
          <p:cNvSpPr>
            <a:spLocks noChangeArrowheads="1"/>
          </p:cNvSpPr>
          <p:nvPr/>
        </p:nvSpPr>
        <p:spPr bwMode="auto">
          <a:xfrm>
            <a:off x="64770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6" name="Oval 33"/>
          <p:cNvSpPr>
            <a:spLocks noChangeArrowheads="1"/>
          </p:cNvSpPr>
          <p:nvPr/>
        </p:nvSpPr>
        <p:spPr bwMode="auto">
          <a:xfrm>
            <a:off x="58674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7" name="Oval 34"/>
          <p:cNvSpPr>
            <a:spLocks noChangeArrowheads="1"/>
          </p:cNvSpPr>
          <p:nvPr/>
        </p:nvSpPr>
        <p:spPr bwMode="auto">
          <a:xfrm>
            <a:off x="55626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8" name="Oval 35"/>
          <p:cNvSpPr>
            <a:spLocks noChangeArrowheads="1"/>
          </p:cNvSpPr>
          <p:nvPr/>
        </p:nvSpPr>
        <p:spPr bwMode="auto">
          <a:xfrm>
            <a:off x="6781800" y="1981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59" name="Oval 36"/>
          <p:cNvSpPr>
            <a:spLocks noChangeArrowheads="1"/>
          </p:cNvSpPr>
          <p:nvPr/>
        </p:nvSpPr>
        <p:spPr bwMode="auto">
          <a:xfrm>
            <a:off x="6172200" y="22860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0" name="Rectangle 37"/>
          <p:cNvSpPr>
            <a:spLocks noChangeArrowheads="1"/>
          </p:cNvSpPr>
          <p:nvPr/>
        </p:nvSpPr>
        <p:spPr bwMode="auto">
          <a:xfrm>
            <a:off x="6172200" y="19812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1" name="Oval 38"/>
          <p:cNvSpPr>
            <a:spLocks noChangeArrowheads="1"/>
          </p:cNvSpPr>
          <p:nvPr/>
        </p:nvSpPr>
        <p:spPr bwMode="auto">
          <a:xfrm>
            <a:off x="64770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2" name="Oval 39"/>
          <p:cNvSpPr>
            <a:spLocks noChangeArrowheads="1"/>
          </p:cNvSpPr>
          <p:nvPr/>
        </p:nvSpPr>
        <p:spPr bwMode="auto">
          <a:xfrm>
            <a:off x="58674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3" name="Oval 40"/>
          <p:cNvSpPr>
            <a:spLocks noChangeArrowheads="1"/>
          </p:cNvSpPr>
          <p:nvPr/>
        </p:nvSpPr>
        <p:spPr bwMode="auto">
          <a:xfrm>
            <a:off x="55626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4" name="Oval 41"/>
          <p:cNvSpPr>
            <a:spLocks noChangeArrowheads="1"/>
          </p:cNvSpPr>
          <p:nvPr/>
        </p:nvSpPr>
        <p:spPr bwMode="auto">
          <a:xfrm>
            <a:off x="6781800" y="3352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5" name="Oval 42"/>
          <p:cNvSpPr>
            <a:spLocks noChangeArrowheads="1"/>
          </p:cNvSpPr>
          <p:nvPr/>
        </p:nvSpPr>
        <p:spPr bwMode="auto">
          <a:xfrm>
            <a:off x="6172200" y="36576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6" name="Rectangle 43"/>
          <p:cNvSpPr>
            <a:spLocks noChangeArrowheads="1"/>
          </p:cNvSpPr>
          <p:nvPr/>
        </p:nvSpPr>
        <p:spPr bwMode="auto">
          <a:xfrm>
            <a:off x="6172200" y="33528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7" name="Oval 44"/>
          <p:cNvSpPr>
            <a:spLocks noChangeArrowheads="1"/>
          </p:cNvSpPr>
          <p:nvPr/>
        </p:nvSpPr>
        <p:spPr bwMode="auto">
          <a:xfrm>
            <a:off x="64770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8" name="Oval 45"/>
          <p:cNvSpPr>
            <a:spLocks noChangeArrowheads="1"/>
          </p:cNvSpPr>
          <p:nvPr/>
        </p:nvSpPr>
        <p:spPr bwMode="auto">
          <a:xfrm>
            <a:off x="58674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69" name="Oval 46"/>
          <p:cNvSpPr>
            <a:spLocks noChangeArrowheads="1"/>
          </p:cNvSpPr>
          <p:nvPr/>
        </p:nvSpPr>
        <p:spPr bwMode="auto">
          <a:xfrm>
            <a:off x="55626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0" name="Oval 47"/>
          <p:cNvSpPr>
            <a:spLocks noChangeArrowheads="1"/>
          </p:cNvSpPr>
          <p:nvPr/>
        </p:nvSpPr>
        <p:spPr bwMode="auto">
          <a:xfrm>
            <a:off x="6781800" y="47244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1" name="Oval 48"/>
          <p:cNvSpPr>
            <a:spLocks noChangeArrowheads="1"/>
          </p:cNvSpPr>
          <p:nvPr/>
        </p:nvSpPr>
        <p:spPr bwMode="auto">
          <a:xfrm>
            <a:off x="6172200" y="50292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2" name="Rectangle 49"/>
          <p:cNvSpPr>
            <a:spLocks noChangeArrowheads="1"/>
          </p:cNvSpPr>
          <p:nvPr/>
        </p:nvSpPr>
        <p:spPr bwMode="auto">
          <a:xfrm>
            <a:off x="6172200" y="4724400"/>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3" name="Oval 50"/>
          <p:cNvSpPr>
            <a:spLocks noChangeArrowheads="1"/>
          </p:cNvSpPr>
          <p:nvPr/>
        </p:nvSpPr>
        <p:spPr bwMode="auto">
          <a:xfrm>
            <a:off x="6477000" y="6092825"/>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4" name="Oval 51"/>
          <p:cNvSpPr>
            <a:spLocks noChangeArrowheads="1"/>
          </p:cNvSpPr>
          <p:nvPr/>
        </p:nvSpPr>
        <p:spPr bwMode="auto">
          <a:xfrm>
            <a:off x="5867400" y="6092825"/>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5" name="Oval 52"/>
          <p:cNvSpPr>
            <a:spLocks noChangeArrowheads="1"/>
          </p:cNvSpPr>
          <p:nvPr/>
        </p:nvSpPr>
        <p:spPr bwMode="auto">
          <a:xfrm>
            <a:off x="5562600" y="6092825"/>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6" name="Oval 53"/>
          <p:cNvSpPr>
            <a:spLocks noChangeArrowheads="1"/>
          </p:cNvSpPr>
          <p:nvPr/>
        </p:nvSpPr>
        <p:spPr bwMode="auto">
          <a:xfrm>
            <a:off x="6781800" y="6092825"/>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7" name="Oval 54"/>
          <p:cNvSpPr>
            <a:spLocks noChangeArrowheads="1"/>
          </p:cNvSpPr>
          <p:nvPr/>
        </p:nvSpPr>
        <p:spPr bwMode="auto">
          <a:xfrm>
            <a:off x="6172200" y="6400800"/>
            <a:ext cx="152400"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8" name="Rectangle 55"/>
          <p:cNvSpPr>
            <a:spLocks noChangeArrowheads="1"/>
          </p:cNvSpPr>
          <p:nvPr/>
        </p:nvSpPr>
        <p:spPr bwMode="auto">
          <a:xfrm>
            <a:off x="6172200" y="6092825"/>
            <a:ext cx="152400" cy="152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7079" name="Text Box 56"/>
          <p:cNvSpPr txBox="1">
            <a:spLocks noChangeArrowheads="1"/>
          </p:cNvSpPr>
          <p:nvPr/>
        </p:nvSpPr>
        <p:spPr bwMode="auto">
          <a:xfrm>
            <a:off x="533400" y="16764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57080" name="Text Box 57"/>
          <p:cNvSpPr txBox="1">
            <a:spLocks noChangeArrowheads="1"/>
          </p:cNvSpPr>
          <p:nvPr/>
        </p:nvSpPr>
        <p:spPr bwMode="auto">
          <a:xfrm>
            <a:off x="5181600" y="16764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57081" name="Text Box 58"/>
          <p:cNvSpPr txBox="1">
            <a:spLocks noChangeArrowheads="1"/>
          </p:cNvSpPr>
          <p:nvPr/>
        </p:nvSpPr>
        <p:spPr bwMode="auto">
          <a:xfrm>
            <a:off x="533400" y="30480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N     T     E </a:t>
            </a:r>
          </a:p>
        </p:txBody>
      </p:sp>
      <p:sp>
        <p:nvSpPr>
          <p:cNvPr id="257082" name="Text Box 59"/>
          <p:cNvSpPr txBox="1">
            <a:spLocks noChangeArrowheads="1"/>
          </p:cNvSpPr>
          <p:nvPr/>
        </p:nvSpPr>
        <p:spPr bwMode="auto">
          <a:xfrm>
            <a:off x="5181600" y="30480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E </a:t>
            </a:r>
          </a:p>
        </p:txBody>
      </p:sp>
      <p:sp>
        <p:nvSpPr>
          <p:cNvPr id="257083" name="Text Box 60"/>
          <p:cNvSpPr txBox="1">
            <a:spLocks noChangeArrowheads="1"/>
          </p:cNvSpPr>
          <p:nvPr/>
        </p:nvSpPr>
        <p:spPr bwMode="auto">
          <a:xfrm>
            <a:off x="533400" y="44196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57084" name="Text Box 61"/>
          <p:cNvSpPr txBox="1">
            <a:spLocks noChangeArrowheads="1"/>
          </p:cNvSpPr>
          <p:nvPr/>
        </p:nvSpPr>
        <p:spPr bwMode="auto">
          <a:xfrm>
            <a:off x="5181600" y="44196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E </a:t>
            </a:r>
          </a:p>
        </p:txBody>
      </p:sp>
      <p:sp>
        <p:nvSpPr>
          <p:cNvPr id="257085" name="Text Box 62"/>
          <p:cNvSpPr txBox="1">
            <a:spLocks noChangeArrowheads="1"/>
          </p:cNvSpPr>
          <p:nvPr/>
        </p:nvSpPr>
        <p:spPr bwMode="auto">
          <a:xfrm>
            <a:off x="533400" y="5791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E </a:t>
            </a:r>
          </a:p>
        </p:txBody>
      </p:sp>
      <p:sp>
        <p:nvSpPr>
          <p:cNvPr id="257086" name="Text Box 63"/>
          <p:cNvSpPr txBox="1">
            <a:spLocks noChangeArrowheads="1"/>
          </p:cNvSpPr>
          <p:nvPr/>
        </p:nvSpPr>
        <p:spPr bwMode="auto">
          <a:xfrm>
            <a:off x="5181600" y="5791200"/>
            <a:ext cx="2286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E      B </a:t>
            </a:r>
          </a:p>
        </p:txBody>
      </p:sp>
      <p:sp>
        <p:nvSpPr>
          <p:cNvPr id="257087" name="Text Box 64"/>
          <p:cNvSpPr txBox="1">
            <a:spLocks noChangeArrowheads="1"/>
          </p:cNvSpPr>
          <p:nvPr/>
        </p:nvSpPr>
        <p:spPr bwMode="auto">
          <a:xfrm>
            <a:off x="609600" y="1219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B </a:t>
            </a:r>
          </a:p>
        </p:txBody>
      </p:sp>
      <p:sp>
        <p:nvSpPr>
          <p:cNvPr id="257088" name="Text Box 65"/>
          <p:cNvSpPr txBox="1">
            <a:spLocks noChangeArrowheads="1"/>
          </p:cNvSpPr>
          <p:nvPr/>
        </p:nvSpPr>
        <p:spPr bwMode="auto">
          <a:xfrm>
            <a:off x="609600" y="25908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M </a:t>
            </a:r>
          </a:p>
        </p:txBody>
      </p:sp>
      <p:sp>
        <p:nvSpPr>
          <p:cNvPr id="257089" name="Text Box 66"/>
          <p:cNvSpPr txBox="1">
            <a:spLocks noChangeArrowheads="1"/>
          </p:cNvSpPr>
          <p:nvPr/>
        </p:nvSpPr>
        <p:spPr bwMode="auto">
          <a:xfrm>
            <a:off x="533400" y="40386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M          B </a:t>
            </a:r>
          </a:p>
        </p:txBody>
      </p:sp>
      <p:sp>
        <p:nvSpPr>
          <p:cNvPr id="257090" name="Text Box 67"/>
          <p:cNvSpPr txBox="1">
            <a:spLocks noChangeArrowheads="1"/>
          </p:cNvSpPr>
          <p:nvPr/>
        </p:nvSpPr>
        <p:spPr bwMode="auto">
          <a:xfrm>
            <a:off x="533400" y="5410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B </a:t>
            </a:r>
          </a:p>
        </p:txBody>
      </p:sp>
      <p:sp>
        <p:nvSpPr>
          <p:cNvPr id="257091" name="Text Box 68"/>
          <p:cNvSpPr txBox="1">
            <a:spLocks noChangeArrowheads="1"/>
          </p:cNvSpPr>
          <p:nvPr/>
        </p:nvSpPr>
        <p:spPr bwMode="auto">
          <a:xfrm>
            <a:off x="5105400" y="1219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a:t>
            </a:r>
          </a:p>
        </p:txBody>
      </p:sp>
      <p:sp>
        <p:nvSpPr>
          <p:cNvPr id="257092" name="Text Box 69"/>
          <p:cNvSpPr txBox="1">
            <a:spLocks noChangeArrowheads="1"/>
          </p:cNvSpPr>
          <p:nvPr/>
        </p:nvSpPr>
        <p:spPr bwMode="auto">
          <a:xfrm>
            <a:off x="5181600" y="2743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B </a:t>
            </a:r>
          </a:p>
        </p:txBody>
      </p:sp>
      <p:sp>
        <p:nvSpPr>
          <p:cNvPr id="257093" name="Text Box 70"/>
          <p:cNvSpPr txBox="1">
            <a:spLocks noChangeArrowheads="1"/>
          </p:cNvSpPr>
          <p:nvPr/>
        </p:nvSpPr>
        <p:spPr bwMode="auto">
          <a:xfrm>
            <a:off x="5105400" y="40386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M            B </a:t>
            </a:r>
          </a:p>
        </p:txBody>
      </p:sp>
      <p:sp>
        <p:nvSpPr>
          <p:cNvPr id="257094" name="Text Box 71"/>
          <p:cNvSpPr txBox="1">
            <a:spLocks noChangeArrowheads="1"/>
          </p:cNvSpPr>
          <p:nvPr/>
        </p:nvSpPr>
        <p:spPr bwMode="auto">
          <a:xfrm>
            <a:off x="5105400" y="5410200"/>
            <a:ext cx="21336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           B </a:t>
            </a:r>
          </a:p>
        </p:txBody>
      </p:sp>
      <p:sp>
        <p:nvSpPr>
          <p:cNvPr id="615496" name="Text Box 72"/>
          <p:cNvSpPr txBox="1">
            <a:spLocks noChangeArrowheads="1"/>
          </p:cNvSpPr>
          <p:nvPr/>
        </p:nvSpPr>
        <p:spPr bwMode="auto">
          <a:xfrm>
            <a:off x="2514600" y="21336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4-2  (5 DB’s)</a:t>
            </a:r>
          </a:p>
        </p:txBody>
      </p:sp>
      <p:sp>
        <p:nvSpPr>
          <p:cNvPr id="615497" name="Text Box 73"/>
          <p:cNvSpPr txBox="1">
            <a:spLocks noChangeArrowheads="1"/>
          </p:cNvSpPr>
          <p:nvPr/>
        </p:nvSpPr>
        <p:spPr bwMode="auto">
          <a:xfrm>
            <a:off x="2514600" y="35052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5-1  (5 DB’s)</a:t>
            </a:r>
          </a:p>
        </p:txBody>
      </p:sp>
      <p:sp>
        <p:nvSpPr>
          <p:cNvPr id="615498" name="Text Box 74"/>
          <p:cNvSpPr txBox="1">
            <a:spLocks noChangeArrowheads="1"/>
          </p:cNvSpPr>
          <p:nvPr/>
        </p:nvSpPr>
        <p:spPr bwMode="auto">
          <a:xfrm>
            <a:off x="2514600" y="48768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4-3  (4 DB’s)</a:t>
            </a:r>
          </a:p>
        </p:txBody>
      </p:sp>
      <p:sp>
        <p:nvSpPr>
          <p:cNvPr id="615499" name="Text Box 75"/>
          <p:cNvSpPr txBox="1">
            <a:spLocks noChangeArrowheads="1"/>
          </p:cNvSpPr>
          <p:nvPr/>
        </p:nvSpPr>
        <p:spPr bwMode="auto">
          <a:xfrm>
            <a:off x="2514600" y="62484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3-2  (6 DB’s)</a:t>
            </a:r>
          </a:p>
        </p:txBody>
      </p:sp>
      <p:sp>
        <p:nvSpPr>
          <p:cNvPr id="615500" name="Text Box 76"/>
          <p:cNvSpPr txBox="1">
            <a:spLocks noChangeArrowheads="1"/>
          </p:cNvSpPr>
          <p:nvPr/>
        </p:nvSpPr>
        <p:spPr bwMode="auto">
          <a:xfrm>
            <a:off x="7162800" y="21336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4-1  (6 DB’s)</a:t>
            </a:r>
          </a:p>
        </p:txBody>
      </p:sp>
      <p:sp>
        <p:nvSpPr>
          <p:cNvPr id="615501" name="Text Box 77"/>
          <p:cNvSpPr txBox="1">
            <a:spLocks noChangeArrowheads="1"/>
          </p:cNvSpPr>
          <p:nvPr/>
        </p:nvSpPr>
        <p:spPr bwMode="auto">
          <a:xfrm>
            <a:off x="7162800" y="35052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3-4  (4 DB’s)</a:t>
            </a:r>
          </a:p>
        </p:txBody>
      </p:sp>
      <p:sp>
        <p:nvSpPr>
          <p:cNvPr id="615502" name="Text Box 78"/>
          <p:cNvSpPr txBox="1">
            <a:spLocks noChangeArrowheads="1"/>
          </p:cNvSpPr>
          <p:nvPr/>
        </p:nvSpPr>
        <p:spPr bwMode="auto">
          <a:xfrm>
            <a:off x="7162800" y="4876800"/>
            <a:ext cx="1371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3-3  (5 DB’s)</a:t>
            </a:r>
          </a:p>
        </p:txBody>
      </p:sp>
      <p:sp>
        <p:nvSpPr>
          <p:cNvPr id="615503" name="Text Box 79"/>
          <p:cNvSpPr txBox="1">
            <a:spLocks noChangeArrowheads="1"/>
          </p:cNvSpPr>
          <p:nvPr/>
        </p:nvSpPr>
        <p:spPr bwMode="auto">
          <a:xfrm>
            <a:off x="7162800" y="6172200"/>
            <a:ext cx="1752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400">
                <a:effectLst>
                  <a:outerShdw blurRad="38100" dist="38100" dir="2700000" algn="tl">
                    <a:srgbClr val="C0C0C0"/>
                  </a:outerShdw>
                </a:effectLst>
                <a:latin typeface="Arial" charset="0"/>
              </a:rPr>
              <a:t>3-3 Eagle (5 DB’s)</a:t>
            </a:r>
          </a:p>
        </p:txBody>
      </p:sp>
      <p:sp>
        <p:nvSpPr>
          <p:cNvPr id="257103" name="Text Box 80"/>
          <p:cNvSpPr txBox="1">
            <a:spLocks noChangeArrowheads="1"/>
          </p:cNvSpPr>
          <p:nvPr/>
        </p:nvSpPr>
        <p:spPr bwMode="auto">
          <a:xfrm>
            <a:off x="4876800" y="2895600"/>
            <a:ext cx="2743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B                                                    B  </a:t>
            </a:r>
          </a:p>
        </p:txBody>
      </p:sp>
      <p:sp>
        <p:nvSpPr>
          <p:cNvPr id="615505" name="Rectangle 81"/>
          <p:cNvSpPr>
            <a:spLocks noChangeArrowheads="1"/>
          </p:cNvSpPr>
          <p:nvPr/>
        </p:nvSpPr>
        <p:spPr bwMode="auto">
          <a:xfrm>
            <a:off x="1600200" y="228600"/>
            <a:ext cx="6211888" cy="92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FRONT IDENTIFICATION</a:t>
            </a:r>
          </a:p>
        </p:txBody>
      </p:sp>
    </p:spTree>
    <p:extLst>
      <p:ext uri="{BB962C8B-B14F-4D97-AF65-F5344CB8AC3E}">
        <p14:creationId xmlns:p14="http://schemas.microsoft.com/office/powerpoint/2010/main" xmlns="" val="3723068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Text Box 3"/>
          <p:cNvSpPr txBox="1">
            <a:spLocks noChangeArrowheads="1"/>
          </p:cNvSpPr>
          <p:nvPr/>
        </p:nvSpPr>
        <p:spPr bwMode="auto">
          <a:xfrm>
            <a:off x="228600" y="2590800"/>
            <a:ext cx="8686800" cy="405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Font typeface="Times" charset="0"/>
              <a:buChar char="•"/>
              <a:defRPr/>
            </a:pPr>
            <a:r>
              <a:rPr lang="en-US" sz="2000" b="0">
                <a:effectLst>
                  <a:outerShdw blurRad="38100" dist="38100" dir="2700000" algn="tl">
                    <a:srgbClr val="C0C0C0"/>
                  </a:outerShdw>
                </a:effectLst>
                <a:latin typeface="Times New Roman" charset="0"/>
              </a:rPr>
              <a:t> Cover 0 – 0 Deep with Man Under.  Usually </a:t>
            </a:r>
            <a:r>
              <a:rPr lang="en-US" sz="2000" b="0">
                <a:solidFill>
                  <a:srgbClr val="FF1A05"/>
                </a:solidFill>
                <a:effectLst>
                  <a:outerShdw blurRad="38100" dist="38100" dir="2700000" algn="tl">
                    <a:srgbClr val="C0C0C0"/>
                  </a:outerShdw>
                </a:effectLst>
                <a:latin typeface="Times New Roman" charset="0"/>
              </a:rPr>
              <a:t>BLITZING</a:t>
            </a:r>
            <a:r>
              <a:rPr lang="en-US" sz="2000" b="0">
                <a:effectLst>
                  <a:outerShdw blurRad="38100" dist="38100" dir="2700000" algn="tl">
                    <a:srgbClr val="C0C0C0"/>
                  </a:outerShdw>
                </a:effectLst>
                <a:latin typeface="Times New Roman" charset="0"/>
              </a:rPr>
              <a:t> other 6 defenders</a:t>
            </a:r>
          </a:p>
          <a:p>
            <a:pPr eaLnBrk="1" hangingPunct="1">
              <a:spcBef>
                <a:spcPct val="50000"/>
              </a:spcBef>
              <a:defRPr/>
            </a:pPr>
            <a:endParaRPr lang="en-US" sz="2000" b="0">
              <a:effectLst>
                <a:outerShdw blurRad="38100" dist="38100" dir="2700000" algn="tl">
                  <a:srgbClr val="C0C0C0"/>
                </a:outerShdw>
              </a:effectLst>
              <a:latin typeface="Times New Roman" charset="0"/>
            </a:endParaRPr>
          </a:p>
          <a:p>
            <a:pPr eaLnBrk="1" hangingPunct="1">
              <a:spcBef>
                <a:spcPct val="50000"/>
              </a:spcBef>
              <a:buFontTx/>
              <a:buChar char="•"/>
              <a:defRPr/>
            </a:pPr>
            <a:r>
              <a:rPr lang="en-US" sz="2000" b="0">
                <a:effectLst>
                  <a:outerShdw blurRad="38100" dist="38100" dir="2700000" algn="tl">
                    <a:srgbClr val="C0C0C0"/>
                  </a:outerShdw>
                </a:effectLst>
                <a:latin typeface="Times New Roman" charset="0"/>
              </a:rPr>
              <a:t> Cover 1 – 1 Deep with Man Under.  Drop, bring, or spy with extra defender</a:t>
            </a:r>
          </a:p>
          <a:p>
            <a:pPr eaLnBrk="1" hangingPunct="1">
              <a:spcBef>
                <a:spcPct val="50000"/>
              </a:spcBef>
              <a:buFontTx/>
              <a:buChar char="•"/>
              <a:defRPr/>
            </a:pPr>
            <a:endParaRPr lang="en-US" sz="2000" b="0">
              <a:effectLst>
                <a:outerShdw blurRad="38100" dist="38100" dir="2700000" algn="tl">
                  <a:srgbClr val="C0C0C0"/>
                </a:outerShdw>
              </a:effectLst>
              <a:latin typeface="Times New Roman" charset="0"/>
            </a:endParaRPr>
          </a:p>
          <a:p>
            <a:pPr eaLnBrk="1" hangingPunct="1">
              <a:spcBef>
                <a:spcPct val="50000"/>
              </a:spcBef>
              <a:buFontTx/>
              <a:buChar char="•"/>
              <a:defRPr/>
            </a:pPr>
            <a:r>
              <a:rPr lang="en-US" sz="2000" b="0">
                <a:effectLst>
                  <a:outerShdw blurRad="38100" dist="38100" dir="2700000" algn="tl">
                    <a:srgbClr val="C0C0C0"/>
                  </a:outerShdw>
                </a:effectLst>
                <a:latin typeface="Times New Roman" charset="0"/>
              </a:rPr>
              <a:t> Cover 2 – 2 Deep with Man or Zone Under.  Weak zone if bring more than 4</a:t>
            </a:r>
          </a:p>
          <a:p>
            <a:pPr eaLnBrk="1" hangingPunct="1">
              <a:spcBef>
                <a:spcPct val="50000"/>
              </a:spcBef>
              <a:buFontTx/>
              <a:buChar char="•"/>
              <a:defRPr/>
            </a:pPr>
            <a:endParaRPr lang="en-US" sz="2000" b="0">
              <a:effectLst>
                <a:outerShdw blurRad="38100" dist="38100" dir="2700000" algn="tl">
                  <a:srgbClr val="C0C0C0"/>
                </a:outerShdw>
              </a:effectLst>
              <a:latin typeface="Times New Roman" charset="0"/>
            </a:endParaRPr>
          </a:p>
          <a:p>
            <a:pPr eaLnBrk="1" hangingPunct="1">
              <a:spcBef>
                <a:spcPct val="50000"/>
              </a:spcBef>
              <a:buFontTx/>
              <a:buChar char="•"/>
              <a:defRPr/>
            </a:pPr>
            <a:r>
              <a:rPr lang="en-US" sz="2000" b="0">
                <a:effectLst>
                  <a:outerShdw blurRad="38100" dist="38100" dir="2700000" algn="tl">
                    <a:srgbClr val="C0C0C0"/>
                  </a:outerShdw>
                </a:effectLst>
                <a:latin typeface="Times New Roman" charset="0"/>
              </a:rPr>
              <a:t> Cover 3 – 3 Deep with Zone Under.  Weak zone if bring more than 4</a:t>
            </a:r>
          </a:p>
          <a:p>
            <a:pPr eaLnBrk="1" hangingPunct="1">
              <a:spcBef>
                <a:spcPct val="50000"/>
              </a:spcBef>
              <a:buFontTx/>
              <a:buChar char="•"/>
              <a:defRPr/>
            </a:pPr>
            <a:endParaRPr lang="en-US" sz="2000" b="0">
              <a:effectLst>
                <a:outerShdw blurRad="38100" dist="38100" dir="2700000" algn="tl">
                  <a:srgbClr val="C0C0C0"/>
                </a:outerShdw>
              </a:effectLst>
              <a:latin typeface="Times New Roman" charset="0"/>
            </a:endParaRPr>
          </a:p>
          <a:p>
            <a:pPr eaLnBrk="1" hangingPunct="1">
              <a:spcBef>
                <a:spcPct val="50000"/>
              </a:spcBef>
              <a:buFontTx/>
              <a:buChar char="•"/>
              <a:defRPr/>
            </a:pPr>
            <a:r>
              <a:rPr lang="en-US" sz="2000" b="0">
                <a:effectLst>
                  <a:outerShdw blurRad="38100" dist="38100" dir="2700000" algn="tl">
                    <a:srgbClr val="C0C0C0"/>
                  </a:outerShdw>
                </a:effectLst>
                <a:latin typeface="Times New Roman" charset="0"/>
              </a:rPr>
              <a:t> Cover 4 – 4 Deep with Zone Under.  Weak zone if bring more than 3 </a:t>
            </a:r>
          </a:p>
        </p:txBody>
      </p:sp>
      <p:sp>
        <p:nvSpPr>
          <p:cNvPr id="258051" name="Text Box 4"/>
          <p:cNvSpPr txBox="1">
            <a:spLocks noChangeArrowheads="1"/>
          </p:cNvSpPr>
          <p:nvPr/>
        </p:nvSpPr>
        <p:spPr bwMode="auto">
          <a:xfrm>
            <a:off x="381000" y="1981200"/>
            <a:ext cx="6477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endParaRPr lang="en-US" sz="1800" b="0">
              <a:latin typeface="Arial" charset="0"/>
            </a:endParaRPr>
          </a:p>
        </p:txBody>
      </p:sp>
      <p:sp>
        <p:nvSpPr>
          <p:cNvPr id="616453" name="Text Box 5"/>
          <p:cNvSpPr txBox="1">
            <a:spLocks noChangeArrowheads="1"/>
          </p:cNvSpPr>
          <p:nvPr/>
        </p:nvSpPr>
        <p:spPr bwMode="auto">
          <a:xfrm>
            <a:off x="3505200" y="2057400"/>
            <a:ext cx="2514600" cy="422275"/>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2000">
                <a:effectLst>
                  <a:outerShdw blurRad="38100" dist="38100" dir="2700000" algn="tl">
                    <a:srgbClr val="FFFFFF"/>
                  </a:outerShdw>
                </a:effectLst>
                <a:latin typeface="Arial" charset="0"/>
              </a:rPr>
              <a:t>Types of Coverage</a:t>
            </a:r>
          </a:p>
        </p:txBody>
      </p:sp>
      <p:sp>
        <p:nvSpPr>
          <p:cNvPr id="616454" name="Rectangle 6"/>
          <p:cNvSpPr>
            <a:spLocks noChangeArrowheads="1"/>
          </p:cNvSpPr>
          <p:nvPr/>
        </p:nvSpPr>
        <p:spPr bwMode="auto">
          <a:xfrm>
            <a:off x="228600" y="152400"/>
            <a:ext cx="8685213" cy="176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en-US" sz="5400" b="0">
                <a:solidFill>
                  <a:srgbClr val="0411D7"/>
                </a:solidFill>
                <a:effectLst>
                  <a:outerShdw blurRad="38100" dist="38100" dir="2700000" algn="tl">
                    <a:srgbClr val="C0C0C0"/>
                  </a:outerShdw>
                </a:effectLst>
                <a:latin typeface="Impact" charset="0"/>
              </a:rPr>
              <a:t>RECOGNIZING COVERAGE </a:t>
            </a:r>
          </a:p>
          <a:p>
            <a:pPr algn="ctr">
              <a:defRPr/>
            </a:pPr>
            <a:r>
              <a:rPr lang="en-US" sz="5400" b="0">
                <a:solidFill>
                  <a:srgbClr val="0411D7"/>
                </a:solidFill>
                <a:effectLst>
                  <a:outerShdw blurRad="38100" dist="38100" dir="2700000" algn="tl">
                    <a:srgbClr val="C0C0C0"/>
                  </a:outerShdw>
                </a:effectLst>
                <a:latin typeface="Impact" charset="0"/>
              </a:rPr>
              <a:t>SCHEMES AND RUNNING ROUTES</a:t>
            </a:r>
          </a:p>
        </p:txBody>
      </p:sp>
    </p:spTree>
    <p:extLst>
      <p:ext uri="{BB962C8B-B14F-4D97-AF65-F5344CB8AC3E}">
        <p14:creationId xmlns:p14="http://schemas.microsoft.com/office/powerpoint/2010/main" xmlns="" val="40307505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3429000" y="152400"/>
            <a:ext cx="2209800" cy="86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nchor="ctr"/>
          <a:lstStyle/>
          <a:p>
            <a:pPr algn="ctr" eaLnBrk="1" hangingPunct="1">
              <a:defRPr/>
            </a:pPr>
            <a:r>
              <a:rPr lang="en-US" sz="4400" b="0">
                <a:solidFill>
                  <a:srgbClr val="FF1A05"/>
                </a:solidFill>
                <a:latin typeface="Impact" charset="0"/>
              </a:rPr>
              <a:t>Cover 0</a:t>
            </a:r>
            <a:endParaRPr lang="en-US" sz="4400" b="0">
              <a:effectLst>
                <a:outerShdw blurRad="38100" dist="38100" dir="2700000" algn="tl">
                  <a:srgbClr val="C0C0C0"/>
                </a:outerShdw>
              </a:effectLst>
            </a:endParaRPr>
          </a:p>
        </p:txBody>
      </p:sp>
      <p:sp>
        <p:nvSpPr>
          <p:cNvPr id="259075" name="Rectangle 3"/>
          <p:cNvSpPr>
            <a:spLocks noChangeAspect="1" noChangeArrowheads="1"/>
          </p:cNvSpPr>
          <p:nvPr/>
        </p:nvSpPr>
        <p:spPr bwMode="auto">
          <a:xfrm>
            <a:off x="4251325" y="1782763"/>
            <a:ext cx="182563" cy="1381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76" name="Oval 4"/>
          <p:cNvSpPr>
            <a:spLocks noChangeAspect="1" noChangeArrowheads="1"/>
          </p:cNvSpPr>
          <p:nvPr/>
        </p:nvSpPr>
        <p:spPr bwMode="auto">
          <a:xfrm>
            <a:off x="4891088" y="1782763"/>
            <a:ext cx="182562"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77" name="Oval 5"/>
          <p:cNvSpPr>
            <a:spLocks noChangeAspect="1" noChangeArrowheads="1"/>
          </p:cNvSpPr>
          <p:nvPr/>
        </p:nvSpPr>
        <p:spPr bwMode="auto">
          <a:xfrm>
            <a:off x="3611563" y="1782763"/>
            <a:ext cx="182562"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78" name="Oval 6"/>
          <p:cNvSpPr>
            <a:spLocks noChangeAspect="1" noChangeArrowheads="1"/>
          </p:cNvSpPr>
          <p:nvPr/>
        </p:nvSpPr>
        <p:spPr bwMode="auto">
          <a:xfrm>
            <a:off x="4251325" y="2468563"/>
            <a:ext cx="182563"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79" name="Oval 7"/>
          <p:cNvSpPr>
            <a:spLocks noChangeAspect="1" noChangeArrowheads="1"/>
          </p:cNvSpPr>
          <p:nvPr/>
        </p:nvSpPr>
        <p:spPr bwMode="auto">
          <a:xfrm>
            <a:off x="3930650" y="1782763"/>
            <a:ext cx="184150"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80" name="Oval 8"/>
          <p:cNvSpPr>
            <a:spLocks noChangeAspect="1" noChangeArrowheads="1"/>
          </p:cNvSpPr>
          <p:nvPr/>
        </p:nvSpPr>
        <p:spPr bwMode="auto">
          <a:xfrm>
            <a:off x="2651125" y="2011363"/>
            <a:ext cx="184150"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81" name="Oval 9"/>
          <p:cNvSpPr>
            <a:spLocks noChangeAspect="1" noChangeArrowheads="1"/>
          </p:cNvSpPr>
          <p:nvPr/>
        </p:nvSpPr>
        <p:spPr bwMode="auto">
          <a:xfrm>
            <a:off x="5849938" y="2011363"/>
            <a:ext cx="184150"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82" name="Oval 10"/>
          <p:cNvSpPr>
            <a:spLocks noChangeAspect="1" noChangeArrowheads="1"/>
          </p:cNvSpPr>
          <p:nvPr/>
        </p:nvSpPr>
        <p:spPr bwMode="auto">
          <a:xfrm>
            <a:off x="1874838" y="1782763"/>
            <a:ext cx="182562"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83" name="Oval 11"/>
          <p:cNvSpPr>
            <a:spLocks noChangeAspect="1" noChangeArrowheads="1"/>
          </p:cNvSpPr>
          <p:nvPr/>
        </p:nvSpPr>
        <p:spPr bwMode="auto">
          <a:xfrm>
            <a:off x="6627813" y="1782763"/>
            <a:ext cx="182562"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84" name="Text Box 12"/>
          <p:cNvSpPr txBox="1">
            <a:spLocks noChangeAspect="1" noChangeArrowheads="1"/>
          </p:cNvSpPr>
          <p:nvPr/>
        </p:nvSpPr>
        <p:spPr bwMode="auto">
          <a:xfrm>
            <a:off x="3886200" y="1143000"/>
            <a:ext cx="12652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B           B</a:t>
            </a:r>
          </a:p>
        </p:txBody>
      </p:sp>
      <p:sp>
        <p:nvSpPr>
          <p:cNvPr id="259085" name="Text Box 13"/>
          <p:cNvSpPr txBox="1">
            <a:spLocks noChangeAspect="1" noChangeArrowheads="1"/>
          </p:cNvSpPr>
          <p:nvPr/>
        </p:nvSpPr>
        <p:spPr bwMode="auto">
          <a:xfrm>
            <a:off x="2651125" y="1325563"/>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59086" name="Text Box 14"/>
          <p:cNvSpPr txBox="1">
            <a:spLocks noChangeAspect="1" noChangeArrowheads="1"/>
          </p:cNvSpPr>
          <p:nvPr/>
        </p:nvSpPr>
        <p:spPr bwMode="auto">
          <a:xfrm>
            <a:off x="5303838" y="1509713"/>
            <a:ext cx="2746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59087" name="Text Box 15"/>
          <p:cNvSpPr txBox="1">
            <a:spLocks noChangeAspect="1" noChangeArrowheads="1"/>
          </p:cNvSpPr>
          <p:nvPr/>
        </p:nvSpPr>
        <p:spPr bwMode="auto">
          <a:xfrm>
            <a:off x="5837238" y="1357313"/>
            <a:ext cx="2746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F</a:t>
            </a:r>
          </a:p>
        </p:txBody>
      </p:sp>
      <p:sp>
        <p:nvSpPr>
          <p:cNvPr id="259088" name="Text Box 16"/>
          <p:cNvSpPr txBox="1">
            <a:spLocks noChangeAspect="1" noChangeArrowheads="1"/>
          </p:cNvSpPr>
          <p:nvPr/>
        </p:nvSpPr>
        <p:spPr bwMode="auto">
          <a:xfrm>
            <a:off x="1874838" y="1281113"/>
            <a:ext cx="2730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59089" name="Text Box 17"/>
          <p:cNvSpPr txBox="1">
            <a:spLocks noChangeAspect="1" noChangeArrowheads="1"/>
          </p:cNvSpPr>
          <p:nvPr/>
        </p:nvSpPr>
        <p:spPr bwMode="auto">
          <a:xfrm>
            <a:off x="6599238" y="1281113"/>
            <a:ext cx="2746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59090" name="Oval 18"/>
          <p:cNvSpPr>
            <a:spLocks noChangeAspect="1" noChangeArrowheads="1"/>
          </p:cNvSpPr>
          <p:nvPr/>
        </p:nvSpPr>
        <p:spPr bwMode="auto">
          <a:xfrm>
            <a:off x="4662488" y="2560638"/>
            <a:ext cx="182562"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91" name="Freeform 19"/>
          <p:cNvSpPr>
            <a:spLocks/>
          </p:cNvSpPr>
          <p:nvPr/>
        </p:nvSpPr>
        <p:spPr bwMode="auto">
          <a:xfrm>
            <a:off x="1812925" y="1268413"/>
            <a:ext cx="346075" cy="757237"/>
          </a:xfrm>
          <a:custGeom>
            <a:avLst/>
            <a:gdLst>
              <a:gd name="T0" fmla="*/ 2147483647 w 218"/>
              <a:gd name="T1" fmla="*/ 2147483647 h 477"/>
              <a:gd name="T2" fmla="*/ 2147483647 w 218"/>
              <a:gd name="T3" fmla="*/ 2147483647 h 477"/>
              <a:gd name="T4" fmla="*/ 2147483647 w 218"/>
              <a:gd name="T5" fmla="*/ 2147483647 h 477"/>
              <a:gd name="T6" fmla="*/ 2147483647 w 218"/>
              <a:gd name="T7" fmla="*/ 2147483647 h 477"/>
              <a:gd name="T8" fmla="*/ 2147483647 w 218"/>
              <a:gd name="T9" fmla="*/ 2147483647 h 477"/>
              <a:gd name="T10" fmla="*/ 2147483647 w 218"/>
              <a:gd name="T11" fmla="*/ 2147483647 h 477"/>
              <a:gd name="T12" fmla="*/ 2147483647 w 218"/>
              <a:gd name="T13" fmla="*/ 2147483647 h 477"/>
              <a:gd name="T14" fmla="*/ 2147483647 w 218"/>
              <a:gd name="T15" fmla="*/ 2147483647 h 477"/>
              <a:gd name="T16" fmla="*/ 2147483647 w 218"/>
              <a:gd name="T17" fmla="*/ 2147483647 h 477"/>
              <a:gd name="T18" fmla="*/ 2147483647 w 218"/>
              <a:gd name="T19" fmla="*/ 2147483647 h 477"/>
              <a:gd name="T20" fmla="*/ 2147483647 w 218"/>
              <a:gd name="T21" fmla="*/ 2147483647 h 477"/>
              <a:gd name="T22" fmla="*/ 2147483647 w 218"/>
              <a:gd name="T23" fmla="*/ 2147483647 h 477"/>
              <a:gd name="T24" fmla="*/ 2147483647 w 218"/>
              <a:gd name="T25" fmla="*/ 2147483647 h 4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7">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3"/>
                  <a:pt x="204" y="401"/>
                </a:cubicBezTo>
                <a:cubicBezTo>
                  <a:pt x="197" y="429"/>
                  <a:pt x="162" y="457"/>
                  <a:pt x="138" y="467"/>
                </a:cubicBezTo>
                <a:cubicBezTo>
                  <a:pt x="114" y="477"/>
                  <a:pt x="76"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092" name="Freeform 20"/>
          <p:cNvSpPr>
            <a:spLocks/>
          </p:cNvSpPr>
          <p:nvPr/>
        </p:nvSpPr>
        <p:spPr bwMode="auto">
          <a:xfrm>
            <a:off x="2552700" y="1300163"/>
            <a:ext cx="392113" cy="969962"/>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093" name="Freeform 21"/>
          <p:cNvSpPr>
            <a:spLocks/>
          </p:cNvSpPr>
          <p:nvPr/>
        </p:nvSpPr>
        <p:spPr bwMode="auto">
          <a:xfrm>
            <a:off x="5761038" y="1357313"/>
            <a:ext cx="392112" cy="969962"/>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094" name="Freeform 22"/>
          <p:cNvSpPr>
            <a:spLocks/>
          </p:cNvSpPr>
          <p:nvPr/>
        </p:nvSpPr>
        <p:spPr bwMode="auto">
          <a:xfrm>
            <a:off x="6523038" y="1281113"/>
            <a:ext cx="346075" cy="758825"/>
          </a:xfrm>
          <a:custGeom>
            <a:avLst/>
            <a:gdLst>
              <a:gd name="T0" fmla="*/ 2147483647 w 218"/>
              <a:gd name="T1" fmla="*/ 2147483647 h 478"/>
              <a:gd name="T2" fmla="*/ 2147483647 w 218"/>
              <a:gd name="T3" fmla="*/ 2147483647 h 478"/>
              <a:gd name="T4" fmla="*/ 2147483647 w 218"/>
              <a:gd name="T5" fmla="*/ 2147483647 h 478"/>
              <a:gd name="T6" fmla="*/ 2147483647 w 218"/>
              <a:gd name="T7" fmla="*/ 2147483647 h 478"/>
              <a:gd name="T8" fmla="*/ 2147483647 w 218"/>
              <a:gd name="T9" fmla="*/ 2147483647 h 478"/>
              <a:gd name="T10" fmla="*/ 2147483647 w 218"/>
              <a:gd name="T11" fmla="*/ 2147483647 h 478"/>
              <a:gd name="T12" fmla="*/ 2147483647 w 218"/>
              <a:gd name="T13" fmla="*/ 2147483647 h 478"/>
              <a:gd name="T14" fmla="*/ 2147483647 w 218"/>
              <a:gd name="T15" fmla="*/ 2147483647 h 478"/>
              <a:gd name="T16" fmla="*/ 2147483647 w 218"/>
              <a:gd name="T17" fmla="*/ 2147483647 h 478"/>
              <a:gd name="T18" fmla="*/ 2147483647 w 218"/>
              <a:gd name="T19" fmla="*/ 2147483647 h 478"/>
              <a:gd name="T20" fmla="*/ 2147483647 w 218"/>
              <a:gd name="T21" fmla="*/ 2147483647 h 478"/>
              <a:gd name="T22" fmla="*/ 2147483647 w 218"/>
              <a:gd name="T23" fmla="*/ 2147483647 h 478"/>
              <a:gd name="T24" fmla="*/ 2147483647 w 218"/>
              <a:gd name="T25" fmla="*/ 2147483647 h 4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8">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2"/>
                  <a:pt x="204" y="401"/>
                </a:cubicBezTo>
                <a:cubicBezTo>
                  <a:pt x="197" y="430"/>
                  <a:pt x="165" y="458"/>
                  <a:pt x="141" y="468"/>
                </a:cubicBezTo>
                <a:cubicBezTo>
                  <a:pt x="117" y="478"/>
                  <a:pt x="77"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095" name="Freeform 23"/>
          <p:cNvSpPr>
            <a:spLocks/>
          </p:cNvSpPr>
          <p:nvPr/>
        </p:nvSpPr>
        <p:spPr bwMode="auto">
          <a:xfrm>
            <a:off x="4618038" y="1433513"/>
            <a:ext cx="90487" cy="1081087"/>
          </a:xfrm>
          <a:custGeom>
            <a:avLst/>
            <a:gdLst>
              <a:gd name="T0" fmla="*/ 0 w 57"/>
              <a:gd name="T1" fmla="*/ 0 h 681"/>
              <a:gd name="T2" fmla="*/ 2147483647 w 57"/>
              <a:gd name="T3" fmla="*/ 2147483647 h 681"/>
              <a:gd name="T4" fmla="*/ 0 60000 65536"/>
              <a:gd name="T5" fmla="*/ 0 60000 65536"/>
            </a:gdLst>
            <a:ahLst/>
            <a:cxnLst>
              <a:cxn ang="T4">
                <a:pos x="T0" y="T1"/>
              </a:cxn>
              <a:cxn ang="T5">
                <a:pos x="T2" y="T3"/>
              </a:cxn>
            </a:cxnLst>
            <a:rect l="0" t="0" r="r" b="b"/>
            <a:pathLst>
              <a:path w="57" h="681">
                <a:moveTo>
                  <a:pt x="0" y="0"/>
                </a:moveTo>
                <a:lnTo>
                  <a:pt x="57" y="681"/>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096" name="Text Box 24"/>
          <p:cNvSpPr txBox="1">
            <a:spLocks noChangeAspect="1" noChangeArrowheads="1"/>
          </p:cNvSpPr>
          <p:nvPr/>
        </p:nvSpPr>
        <p:spPr bwMode="auto">
          <a:xfrm>
            <a:off x="2103438" y="1509713"/>
            <a:ext cx="46609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59097" name="Oval 25"/>
          <p:cNvSpPr>
            <a:spLocks noChangeAspect="1" noChangeArrowheads="1"/>
          </p:cNvSpPr>
          <p:nvPr/>
        </p:nvSpPr>
        <p:spPr bwMode="auto">
          <a:xfrm>
            <a:off x="4570413" y="1782763"/>
            <a:ext cx="184150" cy="1381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98" name="Oval 26"/>
          <p:cNvSpPr>
            <a:spLocks noChangeArrowheads="1"/>
          </p:cNvSpPr>
          <p:nvPr/>
        </p:nvSpPr>
        <p:spPr bwMode="auto">
          <a:xfrm>
            <a:off x="4618038" y="2500313"/>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099" name="Oval 27"/>
          <p:cNvSpPr>
            <a:spLocks noChangeArrowheads="1"/>
          </p:cNvSpPr>
          <p:nvPr/>
        </p:nvSpPr>
        <p:spPr bwMode="auto">
          <a:xfrm>
            <a:off x="4465638" y="1128713"/>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00" name="Line 28"/>
          <p:cNvSpPr>
            <a:spLocks noChangeShapeType="1"/>
          </p:cNvSpPr>
          <p:nvPr/>
        </p:nvSpPr>
        <p:spPr bwMode="auto">
          <a:xfrm flipH="1">
            <a:off x="3856038" y="1738313"/>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1" name="Line 29"/>
          <p:cNvSpPr>
            <a:spLocks noChangeShapeType="1"/>
          </p:cNvSpPr>
          <p:nvPr/>
        </p:nvSpPr>
        <p:spPr bwMode="auto">
          <a:xfrm flipH="1">
            <a:off x="3475038" y="1738313"/>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2" name="Line 30"/>
          <p:cNvSpPr>
            <a:spLocks noChangeShapeType="1"/>
          </p:cNvSpPr>
          <p:nvPr/>
        </p:nvSpPr>
        <p:spPr bwMode="auto">
          <a:xfrm flipH="1">
            <a:off x="4770438" y="1662113"/>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3" name="Freeform 31"/>
          <p:cNvSpPr>
            <a:spLocks/>
          </p:cNvSpPr>
          <p:nvPr/>
        </p:nvSpPr>
        <p:spPr bwMode="auto">
          <a:xfrm>
            <a:off x="4465638" y="1735138"/>
            <a:ext cx="114300" cy="231775"/>
          </a:xfrm>
          <a:custGeom>
            <a:avLst/>
            <a:gdLst>
              <a:gd name="T0" fmla="*/ 2147483647 w 72"/>
              <a:gd name="T1" fmla="*/ 0 h 146"/>
              <a:gd name="T2" fmla="*/ 0 w 72"/>
              <a:gd name="T3" fmla="*/ 2147483647 h 146"/>
              <a:gd name="T4" fmla="*/ 0 60000 65536"/>
              <a:gd name="T5" fmla="*/ 0 60000 65536"/>
            </a:gdLst>
            <a:ahLst/>
            <a:cxnLst>
              <a:cxn ang="T4">
                <a:pos x="T0" y="T1"/>
              </a:cxn>
              <a:cxn ang="T5">
                <a:pos x="T2" y="T3"/>
              </a:cxn>
            </a:cxnLst>
            <a:rect l="0" t="0" r="r" b="b"/>
            <a:pathLst>
              <a:path w="72" h="146">
                <a:moveTo>
                  <a:pt x="72" y="0"/>
                </a:moveTo>
                <a:lnTo>
                  <a:pt x="0" y="14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4" name="Freeform 32"/>
          <p:cNvSpPr>
            <a:spLocks/>
          </p:cNvSpPr>
          <p:nvPr/>
        </p:nvSpPr>
        <p:spPr bwMode="auto">
          <a:xfrm>
            <a:off x="4071938" y="1411288"/>
            <a:ext cx="133350" cy="606425"/>
          </a:xfrm>
          <a:custGeom>
            <a:avLst/>
            <a:gdLst>
              <a:gd name="T0" fmla="*/ 0 w 84"/>
              <a:gd name="T1" fmla="*/ 0 h 382"/>
              <a:gd name="T2" fmla="*/ 2147483647 w 84"/>
              <a:gd name="T3" fmla="*/ 2147483647 h 382"/>
              <a:gd name="T4" fmla="*/ 0 60000 65536"/>
              <a:gd name="T5" fmla="*/ 0 60000 65536"/>
            </a:gdLst>
            <a:ahLst/>
            <a:cxnLst>
              <a:cxn ang="T4">
                <a:pos x="T0" y="T1"/>
              </a:cxn>
              <a:cxn ang="T5">
                <a:pos x="T2" y="T3"/>
              </a:cxn>
            </a:cxnLst>
            <a:rect l="0" t="0" r="r" b="b"/>
            <a:pathLst>
              <a:path w="84" h="382">
                <a:moveTo>
                  <a:pt x="0" y="0"/>
                </a:moveTo>
                <a:lnTo>
                  <a:pt x="84" y="38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5" name="Line 33"/>
          <p:cNvSpPr>
            <a:spLocks noChangeShapeType="1"/>
          </p:cNvSpPr>
          <p:nvPr/>
        </p:nvSpPr>
        <p:spPr bwMode="auto">
          <a:xfrm flipH="1">
            <a:off x="5151438" y="1814513"/>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06" name="Line 34"/>
          <p:cNvSpPr>
            <a:spLocks noChangeShapeType="1"/>
          </p:cNvSpPr>
          <p:nvPr/>
        </p:nvSpPr>
        <p:spPr bwMode="auto">
          <a:xfrm>
            <a:off x="228600" y="3124200"/>
            <a:ext cx="86106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07" name="Rectangle 35"/>
          <p:cNvSpPr>
            <a:spLocks noChangeArrowheads="1"/>
          </p:cNvSpPr>
          <p:nvPr/>
        </p:nvSpPr>
        <p:spPr bwMode="auto">
          <a:xfrm>
            <a:off x="3733800" y="3200400"/>
            <a:ext cx="1820863" cy="77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4400" b="0">
                <a:solidFill>
                  <a:srgbClr val="FF1A05"/>
                </a:solidFill>
                <a:latin typeface="Impact" charset="0"/>
              </a:rPr>
              <a:t>Cover 1</a:t>
            </a:r>
          </a:p>
        </p:txBody>
      </p:sp>
      <p:sp>
        <p:nvSpPr>
          <p:cNvPr id="259108" name="Rectangle 36"/>
          <p:cNvSpPr>
            <a:spLocks noChangeAspect="1" noChangeArrowheads="1"/>
          </p:cNvSpPr>
          <p:nvPr/>
        </p:nvSpPr>
        <p:spPr bwMode="auto">
          <a:xfrm>
            <a:off x="4510088" y="5607050"/>
            <a:ext cx="182562" cy="138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09" name="Oval 37"/>
          <p:cNvSpPr>
            <a:spLocks noChangeAspect="1" noChangeArrowheads="1"/>
          </p:cNvSpPr>
          <p:nvPr/>
        </p:nvSpPr>
        <p:spPr bwMode="auto">
          <a:xfrm>
            <a:off x="4829175" y="56070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0" name="Oval 38"/>
          <p:cNvSpPr>
            <a:spLocks noChangeAspect="1" noChangeArrowheads="1"/>
          </p:cNvSpPr>
          <p:nvPr/>
        </p:nvSpPr>
        <p:spPr bwMode="auto">
          <a:xfrm>
            <a:off x="5149850" y="56070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1" name="Oval 39"/>
          <p:cNvSpPr>
            <a:spLocks noChangeAspect="1" noChangeArrowheads="1"/>
          </p:cNvSpPr>
          <p:nvPr/>
        </p:nvSpPr>
        <p:spPr bwMode="auto">
          <a:xfrm>
            <a:off x="3870325" y="56070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2" name="Oval 40"/>
          <p:cNvSpPr>
            <a:spLocks noChangeAspect="1" noChangeArrowheads="1"/>
          </p:cNvSpPr>
          <p:nvPr/>
        </p:nvSpPr>
        <p:spPr bwMode="auto">
          <a:xfrm>
            <a:off x="4510088" y="6292850"/>
            <a:ext cx="182562"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3" name="Oval 41"/>
          <p:cNvSpPr>
            <a:spLocks noChangeAspect="1" noChangeArrowheads="1"/>
          </p:cNvSpPr>
          <p:nvPr/>
        </p:nvSpPr>
        <p:spPr bwMode="auto">
          <a:xfrm>
            <a:off x="4189413" y="56070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4" name="Oval 42"/>
          <p:cNvSpPr>
            <a:spLocks noChangeAspect="1" noChangeArrowheads="1"/>
          </p:cNvSpPr>
          <p:nvPr/>
        </p:nvSpPr>
        <p:spPr bwMode="auto">
          <a:xfrm>
            <a:off x="2909888" y="5835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5" name="Oval 43"/>
          <p:cNvSpPr>
            <a:spLocks noChangeAspect="1" noChangeArrowheads="1"/>
          </p:cNvSpPr>
          <p:nvPr/>
        </p:nvSpPr>
        <p:spPr bwMode="auto">
          <a:xfrm>
            <a:off x="6108700" y="5835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6" name="Oval 44"/>
          <p:cNvSpPr>
            <a:spLocks noChangeAspect="1" noChangeArrowheads="1"/>
          </p:cNvSpPr>
          <p:nvPr/>
        </p:nvSpPr>
        <p:spPr bwMode="auto">
          <a:xfrm>
            <a:off x="2133600" y="56070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7" name="Oval 45"/>
          <p:cNvSpPr>
            <a:spLocks noChangeAspect="1" noChangeArrowheads="1"/>
          </p:cNvSpPr>
          <p:nvPr/>
        </p:nvSpPr>
        <p:spPr bwMode="auto">
          <a:xfrm>
            <a:off x="6886575" y="56070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18" name="Text Box 46"/>
          <p:cNvSpPr txBox="1">
            <a:spLocks noChangeAspect="1" noChangeArrowheads="1"/>
          </p:cNvSpPr>
          <p:nvPr/>
        </p:nvSpPr>
        <p:spPr bwMode="auto">
          <a:xfrm>
            <a:off x="2362200" y="5334000"/>
            <a:ext cx="4660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59119" name="Text Box 47"/>
          <p:cNvSpPr txBox="1">
            <a:spLocks noChangeAspect="1" noChangeArrowheads="1"/>
          </p:cNvSpPr>
          <p:nvPr/>
        </p:nvSpPr>
        <p:spPr bwMode="auto">
          <a:xfrm>
            <a:off x="4144963" y="4967288"/>
            <a:ext cx="12652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B            B</a:t>
            </a:r>
          </a:p>
        </p:txBody>
      </p:sp>
      <p:sp>
        <p:nvSpPr>
          <p:cNvPr id="259120" name="Text Box 48"/>
          <p:cNvSpPr txBox="1">
            <a:spLocks noChangeAspect="1" noChangeArrowheads="1"/>
          </p:cNvSpPr>
          <p:nvPr/>
        </p:nvSpPr>
        <p:spPr bwMode="auto">
          <a:xfrm>
            <a:off x="2909888" y="5149850"/>
            <a:ext cx="274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59121" name="Text Box 49"/>
          <p:cNvSpPr txBox="1">
            <a:spLocks noChangeAspect="1" noChangeArrowheads="1"/>
          </p:cNvSpPr>
          <p:nvPr/>
        </p:nvSpPr>
        <p:spPr bwMode="auto">
          <a:xfrm>
            <a:off x="6108700" y="514985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59122" name="Text Box 50"/>
          <p:cNvSpPr txBox="1">
            <a:spLocks noChangeAspect="1" noChangeArrowheads="1"/>
          </p:cNvSpPr>
          <p:nvPr/>
        </p:nvSpPr>
        <p:spPr bwMode="auto">
          <a:xfrm>
            <a:off x="4464050" y="4373563"/>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F</a:t>
            </a:r>
          </a:p>
        </p:txBody>
      </p:sp>
      <p:sp>
        <p:nvSpPr>
          <p:cNvPr id="259123" name="Text Box 51"/>
          <p:cNvSpPr txBox="1">
            <a:spLocks noChangeAspect="1" noChangeArrowheads="1"/>
          </p:cNvSpPr>
          <p:nvPr/>
        </p:nvSpPr>
        <p:spPr bwMode="auto">
          <a:xfrm>
            <a:off x="2133600" y="5105400"/>
            <a:ext cx="27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59124" name="Text Box 52"/>
          <p:cNvSpPr txBox="1">
            <a:spLocks noChangeAspect="1" noChangeArrowheads="1"/>
          </p:cNvSpPr>
          <p:nvPr/>
        </p:nvSpPr>
        <p:spPr bwMode="auto">
          <a:xfrm>
            <a:off x="6858000" y="51054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59125" name="Oval 53"/>
          <p:cNvSpPr>
            <a:spLocks noChangeAspect="1" noChangeArrowheads="1"/>
          </p:cNvSpPr>
          <p:nvPr/>
        </p:nvSpPr>
        <p:spPr bwMode="auto">
          <a:xfrm>
            <a:off x="4921250" y="6384925"/>
            <a:ext cx="182563"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26" name="Freeform 54"/>
          <p:cNvSpPr>
            <a:spLocks/>
          </p:cNvSpPr>
          <p:nvPr/>
        </p:nvSpPr>
        <p:spPr bwMode="auto">
          <a:xfrm>
            <a:off x="2071688" y="5092700"/>
            <a:ext cx="346075" cy="757238"/>
          </a:xfrm>
          <a:custGeom>
            <a:avLst/>
            <a:gdLst>
              <a:gd name="T0" fmla="*/ 2147483647 w 218"/>
              <a:gd name="T1" fmla="*/ 2147483647 h 477"/>
              <a:gd name="T2" fmla="*/ 2147483647 w 218"/>
              <a:gd name="T3" fmla="*/ 2147483647 h 477"/>
              <a:gd name="T4" fmla="*/ 2147483647 w 218"/>
              <a:gd name="T5" fmla="*/ 2147483647 h 477"/>
              <a:gd name="T6" fmla="*/ 2147483647 w 218"/>
              <a:gd name="T7" fmla="*/ 2147483647 h 477"/>
              <a:gd name="T8" fmla="*/ 2147483647 w 218"/>
              <a:gd name="T9" fmla="*/ 2147483647 h 477"/>
              <a:gd name="T10" fmla="*/ 2147483647 w 218"/>
              <a:gd name="T11" fmla="*/ 2147483647 h 477"/>
              <a:gd name="T12" fmla="*/ 2147483647 w 218"/>
              <a:gd name="T13" fmla="*/ 2147483647 h 477"/>
              <a:gd name="T14" fmla="*/ 2147483647 w 218"/>
              <a:gd name="T15" fmla="*/ 2147483647 h 477"/>
              <a:gd name="T16" fmla="*/ 2147483647 w 218"/>
              <a:gd name="T17" fmla="*/ 2147483647 h 477"/>
              <a:gd name="T18" fmla="*/ 2147483647 w 218"/>
              <a:gd name="T19" fmla="*/ 2147483647 h 477"/>
              <a:gd name="T20" fmla="*/ 2147483647 w 218"/>
              <a:gd name="T21" fmla="*/ 2147483647 h 477"/>
              <a:gd name="T22" fmla="*/ 2147483647 w 218"/>
              <a:gd name="T23" fmla="*/ 2147483647 h 477"/>
              <a:gd name="T24" fmla="*/ 2147483647 w 218"/>
              <a:gd name="T25" fmla="*/ 2147483647 h 4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7">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3"/>
                  <a:pt x="204" y="401"/>
                </a:cubicBezTo>
                <a:cubicBezTo>
                  <a:pt x="197" y="429"/>
                  <a:pt x="162" y="457"/>
                  <a:pt x="138" y="467"/>
                </a:cubicBezTo>
                <a:cubicBezTo>
                  <a:pt x="114" y="477"/>
                  <a:pt x="76"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27" name="Freeform 55"/>
          <p:cNvSpPr>
            <a:spLocks/>
          </p:cNvSpPr>
          <p:nvPr/>
        </p:nvSpPr>
        <p:spPr bwMode="auto">
          <a:xfrm>
            <a:off x="2811463" y="5124450"/>
            <a:ext cx="392112" cy="969963"/>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28" name="Freeform 56"/>
          <p:cNvSpPr>
            <a:spLocks/>
          </p:cNvSpPr>
          <p:nvPr/>
        </p:nvSpPr>
        <p:spPr bwMode="auto">
          <a:xfrm>
            <a:off x="6019800" y="5181600"/>
            <a:ext cx="392113" cy="969963"/>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29" name="Freeform 57"/>
          <p:cNvSpPr>
            <a:spLocks/>
          </p:cNvSpPr>
          <p:nvPr/>
        </p:nvSpPr>
        <p:spPr bwMode="auto">
          <a:xfrm>
            <a:off x="6781800" y="5105400"/>
            <a:ext cx="346075" cy="758825"/>
          </a:xfrm>
          <a:custGeom>
            <a:avLst/>
            <a:gdLst>
              <a:gd name="T0" fmla="*/ 2147483647 w 218"/>
              <a:gd name="T1" fmla="*/ 2147483647 h 478"/>
              <a:gd name="T2" fmla="*/ 2147483647 w 218"/>
              <a:gd name="T3" fmla="*/ 2147483647 h 478"/>
              <a:gd name="T4" fmla="*/ 2147483647 w 218"/>
              <a:gd name="T5" fmla="*/ 2147483647 h 478"/>
              <a:gd name="T6" fmla="*/ 2147483647 w 218"/>
              <a:gd name="T7" fmla="*/ 2147483647 h 478"/>
              <a:gd name="T8" fmla="*/ 2147483647 w 218"/>
              <a:gd name="T9" fmla="*/ 2147483647 h 478"/>
              <a:gd name="T10" fmla="*/ 2147483647 w 218"/>
              <a:gd name="T11" fmla="*/ 2147483647 h 478"/>
              <a:gd name="T12" fmla="*/ 2147483647 w 218"/>
              <a:gd name="T13" fmla="*/ 2147483647 h 478"/>
              <a:gd name="T14" fmla="*/ 2147483647 w 218"/>
              <a:gd name="T15" fmla="*/ 2147483647 h 478"/>
              <a:gd name="T16" fmla="*/ 2147483647 w 218"/>
              <a:gd name="T17" fmla="*/ 2147483647 h 478"/>
              <a:gd name="T18" fmla="*/ 2147483647 w 218"/>
              <a:gd name="T19" fmla="*/ 2147483647 h 478"/>
              <a:gd name="T20" fmla="*/ 2147483647 w 218"/>
              <a:gd name="T21" fmla="*/ 2147483647 h 478"/>
              <a:gd name="T22" fmla="*/ 2147483647 w 218"/>
              <a:gd name="T23" fmla="*/ 2147483647 h 478"/>
              <a:gd name="T24" fmla="*/ 2147483647 w 218"/>
              <a:gd name="T25" fmla="*/ 2147483647 h 4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8">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2"/>
                  <a:pt x="204" y="401"/>
                </a:cubicBezTo>
                <a:cubicBezTo>
                  <a:pt x="197" y="430"/>
                  <a:pt x="165" y="458"/>
                  <a:pt x="141" y="468"/>
                </a:cubicBezTo>
                <a:cubicBezTo>
                  <a:pt x="117" y="478"/>
                  <a:pt x="77"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30" name="Freeform 58"/>
          <p:cNvSpPr>
            <a:spLocks/>
          </p:cNvSpPr>
          <p:nvPr/>
        </p:nvSpPr>
        <p:spPr bwMode="auto">
          <a:xfrm>
            <a:off x="4876800" y="5257800"/>
            <a:ext cx="90488" cy="1081088"/>
          </a:xfrm>
          <a:custGeom>
            <a:avLst/>
            <a:gdLst>
              <a:gd name="T0" fmla="*/ 0 w 57"/>
              <a:gd name="T1" fmla="*/ 0 h 681"/>
              <a:gd name="T2" fmla="*/ 2147483647 w 57"/>
              <a:gd name="T3" fmla="*/ 2147483647 h 681"/>
              <a:gd name="T4" fmla="*/ 0 60000 65536"/>
              <a:gd name="T5" fmla="*/ 0 60000 65536"/>
            </a:gdLst>
            <a:ahLst/>
            <a:cxnLst>
              <a:cxn ang="T4">
                <a:pos x="T0" y="T1"/>
              </a:cxn>
              <a:cxn ang="T5">
                <a:pos x="T2" y="T3"/>
              </a:cxn>
            </a:cxnLst>
            <a:rect l="0" t="0" r="r" b="b"/>
            <a:pathLst>
              <a:path w="57" h="681">
                <a:moveTo>
                  <a:pt x="0" y="0"/>
                </a:moveTo>
                <a:lnTo>
                  <a:pt x="57" y="681"/>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9131" name="Oval 59"/>
          <p:cNvSpPr>
            <a:spLocks noChangeArrowheads="1"/>
          </p:cNvSpPr>
          <p:nvPr/>
        </p:nvSpPr>
        <p:spPr bwMode="auto">
          <a:xfrm>
            <a:off x="4876800" y="63246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32" name="Oval 60"/>
          <p:cNvSpPr>
            <a:spLocks noChangeArrowheads="1"/>
          </p:cNvSpPr>
          <p:nvPr/>
        </p:nvSpPr>
        <p:spPr bwMode="auto">
          <a:xfrm>
            <a:off x="4724400" y="49530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9133" name="Oval 62"/>
          <p:cNvSpPr>
            <a:spLocks noChangeArrowheads="1"/>
          </p:cNvSpPr>
          <p:nvPr/>
        </p:nvSpPr>
        <p:spPr bwMode="auto">
          <a:xfrm>
            <a:off x="3200400" y="3962400"/>
            <a:ext cx="2895600" cy="838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6763254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3429000" y="152400"/>
            <a:ext cx="2209800" cy="86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nchor="ctr"/>
          <a:lstStyle/>
          <a:p>
            <a:pPr algn="ctr" eaLnBrk="1" hangingPunct="1">
              <a:defRPr/>
            </a:pPr>
            <a:r>
              <a:rPr lang="en-US" sz="4400" b="0">
                <a:solidFill>
                  <a:srgbClr val="FF1A05"/>
                </a:solidFill>
                <a:latin typeface="Impact" charset="0"/>
              </a:rPr>
              <a:t>Cover 2</a:t>
            </a:r>
            <a:endParaRPr lang="en-US" sz="4400" b="0">
              <a:effectLst>
                <a:outerShdw blurRad="38100" dist="38100" dir="2700000" algn="tl">
                  <a:srgbClr val="C0C0C0"/>
                </a:outerShdw>
              </a:effectLst>
            </a:endParaRPr>
          </a:p>
        </p:txBody>
      </p:sp>
      <p:sp>
        <p:nvSpPr>
          <p:cNvPr id="260099" name="Rectangle 62"/>
          <p:cNvSpPr>
            <a:spLocks noChangeAspect="1" noChangeArrowheads="1"/>
          </p:cNvSpPr>
          <p:nvPr/>
        </p:nvSpPr>
        <p:spPr bwMode="auto">
          <a:xfrm>
            <a:off x="4510088" y="4692650"/>
            <a:ext cx="182562" cy="138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0" name="Oval 63"/>
          <p:cNvSpPr>
            <a:spLocks noChangeAspect="1" noChangeArrowheads="1"/>
          </p:cNvSpPr>
          <p:nvPr/>
        </p:nvSpPr>
        <p:spPr bwMode="auto">
          <a:xfrm>
            <a:off x="4829175"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1" name="Oval 64"/>
          <p:cNvSpPr>
            <a:spLocks noChangeAspect="1" noChangeArrowheads="1"/>
          </p:cNvSpPr>
          <p:nvPr/>
        </p:nvSpPr>
        <p:spPr bwMode="auto">
          <a:xfrm>
            <a:off x="514985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2" name="Oval 65"/>
          <p:cNvSpPr>
            <a:spLocks noChangeAspect="1" noChangeArrowheads="1"/>
          </p:cNvSpPr>
          <p:nvPr/>
        </p:nvSpPr>
        <p:spPr bwMode="auto">
          <a:xfrm>
            <a:off x="387032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3" name="Oval 66"/>
          <p:cNvSpPr>
            <a:spLocks noChangeAspect="1" noChangeArrowheads="1"/>
          </p:cNvSpPr>
          <p:nvPr/>
        </p:nvSpPr>
        <p:spPr bwMode="auto">
          <a:xfrm>
            <a:off x="4510088" y="5378450"/>
            <a:ext cx="182562"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4" name="Oval 67"/>
          <p:cNvSpPr>
            <a:spLocks noChangeAspect="1" noChangeArrowheads="1"/>
          </p:cNvSpPr>
          <p:nvPr/>
        </p:nvSpPr>
        <p:spPr bwMode="auto">
          <a:xfrm>
            <a:off x="4189413"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5" name="Oval 68"/>
          <p:cNvSpPr>
            <a:spLocks noChangeAspect="1" noChangeArrowheads="1"/>
          </p:cNvSpPr>
          <p:nvPr/>
        </p:nvSpPr>
        <p:spPr bwMode="auto">
          <a:xfrm>
            <a:off x="2909888"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6" name="Oval 69"/>
          <p:cNvSpPr>
            <a:spLocks noChangeAspect="1" noChangeArrowheads="1"/>
          </p:cNvSpPr>
          <p:nvPr/>
        </p:nvSpPr>
        <p:spPr bwMode="auto">
          <a:xfrm>
            <a:off x="6108700"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7" name="Oval 70"/>
          <p:cNvSpPr>
            <a:spLocks noChangeAspect="1" noChangeArrowheads="1"/>
          </p:cNvSpPr>
          <p:nvPr/>
        </p:nvSpPr>
        <p:spPr bwMode="auto">
          <a:xfrm>
            <a:off x="213360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8" name="Oval 71"/>
          <p:cNvSpPr>
            <a:spLocks noChangeAspect="1" noChangeArrowheads="1"/>
          </p:cNvSpPr>
          <p:nvPr/>
        </p:nvSpPr>
        <p:spPr bwMode="auto">
          <a:xfrm>
            <a:off x="688657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09" name="Text Box 72"/>
          <p:cNvSpPr txBox="1">
            <a:spLocks noChangeAspect="1" noChangeArrowheads="1"/>
          </p:cNvSpPr>
          <p:nvPr/>
        </p:nvSpPr>
        <p:spPr bwMode="auto">
          <a:xfrm>
            <a:off x="2362200" y="4419600"/>
            <a:ext cx="4660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60110" name="Text Box 73"/>
          <p:cNvSpPr txBox="1">
            <a:spLocks noChangeAspect="1" noChangeArrowheads="1"/>
          </p:cNvSpPr>
          <p:nvPr/>
        </p:nvSpPr>
        <p:spPr bwMode="auto">
          <a:xfrm>
            <a:off x="4144963" y="4052888"/>
            <a:ext cx="12652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a:t>
            </a:r>
          </a:p>
        </p:txBody>
      </p:sp>
      <p:sp>
        <p:nvSpPr>
          <p:cNvPr id="260111" name="Text Box 74"/>
          <p:cNvSpPr txBox="1">
            <a:spLocks noChangeAspect="1" noChangeArrowheads="1"/>
          </p:cNvSpPr>
          <p:nvPr/>
        </p:nvSpPr>
        <p:spPr bwMode="auto">
          <a:xfrm>
            <a:off x="2909888" y="4235450"/>
            <a:ext cx="274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0112" name="Text Box 75"/>
          <p:cNvSpPr txBox="1">
            <a:spLocks noChangeAspect="1" noChangeArrowheads="1"/>
          </p:cNvSpPr>
          <p:nvPr/>
        </p:nvSpPr>
        <p:spPr bwMode="auto">
          <a:xfrm>
            <a:off x="6108700" y="423545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0113" name="Text Box 76"/>
          <p:cNvSpPr txBox="1">
            <a:spLocks noChangeAspect="1" noChangeArrowheads="1"/>
          </p:cNvSpPr>
          <p:nvPr/>
        </p:nvSpPr>
        <p:spPr bwMode="auto">
          <a:xfrm>
            <a:off x="3505200" y="3276600"/>
            <a:ext cx="230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F                                            F</a:t>
            </a:r>
          </a:p>
        </p:txBody>
      </p:sp>
      <p:sp>
        <p:nvSpPr>
          <p:cNvPr id="260114" name="Text Box 77"/>
          <p:cNvSpPr txBox="1">
            <a:spLocks noChangeAspect="1" noChangeArrowheads="1"/>
          </p:cNvSpPr>
          <p:nvPr/>
        </p:nvSpPr>
        <p:spPr bwMode="auto">
          <a:xfrm>
            <a:off x="2133600" y="4191000"/>
            <a:ext cx="27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0115" name="Text Box 78"/>
          <p:cNvSpPr txBox="1">
            <a:spLocks noChangeAspect="1" noChangeArrowheads="1"/>
          </p:cNvSpPr>
          <p:nvPr/>
        </p:nvSpPr>
        <p:spPr bwMode="auto">
          <a:xfrm>
            <a:off x="6858000" y="41910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0116" name="Oval 79"/>
          <p:cNvSpPr>
            <a:spLocks noChangeAspect="1" noChangeArrowheads="1"/>
          </p:cNvSpPr>
          <p:nvPr/>
        </p:nvSpPr>
        <p:spPr bwMode="auto">
          <a:xfrm>
            <a:off x="4921250" y="5470525"/>
            <a:ext cx="182563"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17" name="Freeform 80"/>
          <p:cNvSpPr>
            <a:spLocks/>
          </p:cNvSpPr>
          <p:nvPr/>
        </p:nvSpPr>
        <p:spPr bwMode="auto">
          <a:xfrm>
            <a:off x="2071688" y="4178300"/>
            <a:ext cx="346075" cy="757238"/>
          </a:xfrm>
          <a:custGeom>
            <a:avLst/>
            <a:gdLst>
              <a:gd name="T0" fmla="*/ 2147483647 w 218"/>
              <a:gd name="T1" fmla="*/ 2147483647 h 477"/>
              <a:gd name="T2" fmla="*/ 2147483647 w 218"/>
              <a:gd name="T3" fmla="*/ 2147483647 h 477"/>
              <a:gd name="T4" fmla="*/ 2147483647 w 218"/>
              <a:gd name="T5" fmla="*/ 2147483647 h 477"/>
              <a:gd name="T6" fmla="*/ 2147483647 w 218"/>
              <a:gd name="T7" fmla="*/ 2147483647 h 477"/>
              <a:gd name="T8" fmla="*/ 2147483647 w 218"/>
              <a:gd name="T9" fmla="*/ 2147483647 h 477"/>
              <a:gd name="T10" fmla="*/ 2147483647 w 218"/>
              <a:gd name="T11" fmla="*/ 2147483647 h 477"/>
              <a:gd name="T12" fmla="*/ 2147483647 w 218"/>
              <a:gd name="T13" fmla="*/ 2147483647 h 477"/>
              <a:gd name="T14" fmla="*/ 2147483647 w 218"/>
              <a:gd name="T15" fmla="*/ 2147483647 h 477"/>
              <a:gd name="T16" fmla="*/ 2147483647 w 218"/>
              <a:gd name="T17" fmla="*/ 2147483647 h 477"/>
              <a:gd name="T18" fmla="*/ 2147483647 w 218"/>
              <a:gd name="T19" fmla="*/ 2147483647 h 477"/>
              <a:gd name="T20" fmla="*/ 2147483647 w 218"/>
              <a:gd name="T21" fmla="*/ 2147483647 h 477"/>
              <a:gd name="T22" fmla="*/ 2147483647 w 218"/>
              <a:gd name="T23" fmla="*/ 2147483647 h 477"/>
              <a:gd name="T24" fmla="*/ 2147483647 w 218"/>
              <a:gd name="T25" fmla="*/ 2147483647 h 4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7">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3"/>
                  <a:pt x="204" y="401"/>
                </a:cubicBezTo>
                <a:cubicBezTo>
                  <a:pt x="197" y="429"/>
                  <a:pt x="162" y="457"/>
                  <a:pt x="138" y="467"/>
                </a:cubicBezTo>
                <a:cubicBezTo>
                  <a:pt x="114" y="477"/>
                  <a:pt x="76"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18" name="Freeform 81"/>
          <p:cNvSpPr>
            <a:spLocks/>
          </p:cNvSpPr>
          <p:nvPr/>
        </p:nvSpPr>
        <p:spPr bwMode="auto">
          <a:xfrm>
            <a:off x="2811463" y="4210050"/>
            <a:ext cx="392112" cy="969963"/>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19" name="Freeform 82"/>
          <p:cNvSpPr>
            <a:spLocks/>
          </p:cNvSpPr>
          <p:nvPr/>
        </p:nvSpPr>
        <p:spPr bwMode="auto">
          <a:xfrm>
            <a:off x="6019800" y="4267200"/>
            <a:ext cx="392113" cy="969963"/>
          </a:xfrm>
          <a:custGeom>
            <a:avLst/>
            <a:gdLst>
              <a:gd name="T0" fmla="*/ 2147483647 w 247"/>
              <a:gd name="T1" fmla="*/ 2147483647 h 611"/>
              <a:gd name="T2" fmla="*/ 2147483647 w 247"/>
              <a:gd name="T3" fmla="*/ 2147483647 h 611"/>
              <a:gd name="T4" fmla="*/ 2147483647 w 247"/>
              <a:gd name="T5" fmla="*/ 2147483647 h 611"/>
              <a:gd name="T6" fmla="*/ 2147483647 w 247"/>
              <a:gd name="T7" fmla="*/ 2147483647 h 611"/>
              <a:gd name="T8" fmla="*/ 2147483647 w 247"/>
              <a:gd name="T9" fmla="*/ 2147483647 h 611"/>
              <a:gd name="T10" fmla="*/ 2147483647 w 247"/>
              <a:gd name="T11" fmla="*/ 2147483647 h 611"/>
              <a:gd name="T12" fmla="*/ 2147483647 w 247"/>
              <a:gd name="T13" fmla="*/ 0 h 611"/>
              <a:gd name="T14" fmla="*/ 2147483647 w 247"/>
              <a:gd name="T15" fmla="*/ 2147483647 h 611"/>
              <a:gd name="T16" fmla="*/ 2147483647 w 247"/>
              <a:gd name="T17" fmla="*/ 2147483647 h 611"/>
              <a:gd name="T18" fmla="*/ 2147483647 w 247"/>
              <a:gd name="T19" fmla="*/ 2147483647 h 611"/>
              <a:gd name="T20" fmla="*/ 2147483647 w 247"/>
              <a:gd name="T21" fmla="*/ 2147483647 h 611"/>
              <a:gd name="T22" fmla="*/ 2147483647 w 247"/>
              <a:gd name="T23" fmla="*/ 2147483647 h 611"/>
              <a:gd name="T24" fmla="*/ 2147483647 w 247"/>
              <a:gd name="T25" fmla="*/ 2147483647 h 611"/>
              <a:gd name="T26" fmla="*/ 2147483647 w 247"/>
              <a:gd name="T27" fmla="*/ 2147483647 h 6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7" h="611">
                <a:moveTo>
                  <a:pt x="65" y="600"/>
                </a:moveTo>
                <a:cubicBezTo>
                  <a:pt x="43" y="589"/>
                  <a:pt x="16" y="563"/>
                  <a:pt x="11" y="533"/>
                </a:cubicBezTo>
                <a:cubicBezTo>
                  <a:pt x="6" y="503"/>
                  <a:pt x="0" y="476"/>
                  <a:pt x="32" y="417"/>
                </a:cubicBezTo>
                <a:cubicBezTo>
                  <a:pt x="64" y="358"/>
                  <a:pt x="168" y="227"/>
                  <a:pt x="203" y="177"/>
                </a:cubicBezTo>
                <a:cubicBezTo>
                  <a:pt x="238" y="127"/>
                  <a:pt x="237" y="140"/>
                  <a:pt x="242" y="117"/>
                </a:cubicBezTo>
                <a:cubicBezTo>
                  <a:pt x="247" y="94"/>
                  <a:pt x="244" y="58"/>
                  <a:pt x="230" y="39"/>
                </a:cubicBezTo>
                <a:cubicBezTo>
                  <a:pt x="216" y="20"/>
                  <a:pt x="182" y="0"/>
                  <a:pt x="155" y="0"/>
                </a:cubicBezTo>
                <a:cubicBezTo>
                  <a:pt x="128" y="0"/>
                  <a:pt x="85" y="16"/>
                  <a:pt x="68" y="36"/>
                </a:cubicBezTo>
                <a:cubicBezTo>
                  <a:pt x="51" y="56"/>
                  <a:pt x="38" y="74"/>
                  <a:pt x="50" y="117"/>
                </a:cubicBezTo>
                <a:cubicBezTo>
                  <a:pt x="62" y="160"/>
                  <a:pt x="115" y="242"/>
                  <a:pt x="140" y="294"/>
                </a:cubicBezTo>
                <a:cubicBezTo>
                  <a:pt x="165" y="346"/>
                  <a:pt x="189" y="386"/>
                  <a:pt x="200" y="426"/>
                </a:cubicBezTo>
                <a:cubicBezTo>
                  <a:pt x="211" y="466"/>
                  <a:pt x="218" y="504"/>
                  <a:pt x="209" y="533"/>
                </a:cubicBezTo>
                <a:cubicBezTo>
                  <a:pt x="200" y="562"/>
                  <a:pt x="167" y="588"/>
                  <a:pt x="143" y="599"/>
                </a:cubicBezTo>
                <a:cubicBezTo>
                  <a:pt x="119" y="610"/>
                  <a:pt x="87" y="611"/>
                  <a:pt x="65" y="600"/>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20" name="Freeform 83"/>
          <p:cNvSpPr>
            <a:spLocks/>
          </p:cNvSpPr>
          <p:nvPr/>
        </p:nvSpPr>
        <p:spPr bwMode="auto">
          <a:xfrm>
            <a:off x="6781800" y="4191000"/>
            <a:ext cx="346075" cy="758825"/>
          </a:xfrm>
          <a:custGeom>
            <a:avLst/>
            <a:gdLst>
              <a:gd name="T0" fmla="*/ 2147483647 w 218"/>
              <a:gd name="T1" fmla="*/ 2147483647 h 478"/>
              <a:gd name="T2" fmla="*/ 2147483647 w 218"/>
              <a:gd name="T3" fmla="*/ 2147483647 h 478"/>
              <a:gd name="T4" fmla="*/ 2147483647 w 218"/>
              <a:gd name="T5" fmla="*/ 2147483647 h 478"/>
              <a:gd name="T6" fmla="*/ 2147483647 w 218"/>
              <a:gd name="T7" fmla="*/ 2147483647 h 478"/>
              <a:gd name="T8" fmla="*/ 2147483647 w 218"/>
              <a:gd name="T9" fmla="*/ 2147483647 h 478"/>
              <a:gd name="T10" fmla="*/ 2147483647 w 218"/>
              <a:gd name="T11" fmla="*/ 2147483647 h 478"/>
              <a:gd name="T12" fmla="*/ 2147483647 w 218"/>
              <a:gd name="T13" fmla="*/ 2147483647 h 478"/>
              <a:gd name="T14" fmla="*/ 2147483647 w 218"/>
              <a:gd name="T15" fmla="*/ 2147483647 h 478"/>
              <a:gd name="T16" fmla="*/ 2147483647 w 218"/>
              <a:gd name="T17" fmla="*/ 2147483647 h 478"/>
              <a:gd name="T18" fmla="*/ 2147483647 w 218"/>
              <a:gd name="T19" fmla="*/ 2147483647 h 478"/>
              <a:gd name="T20" fmla="*/ 2147483647 w 218"/>
              <a:gd name="T21" fmla="*/ 2147483647 h 478"/>
              <a:gd name="T22" fmla="*/ 2147483647 w 218"/>
              <a:gd name="T23" fmla="*/ 2147483647 h 478"/>
              <a:gd name="T24" fmla="*/ 2147483647 w 218"/>
              <a:gd name="T25" fmla="*/ 2147483647 h 4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8" h="478">
                <a:moveTo>
                  <a:pt x="60" y="461"/>
                </a:moveTo>
                <a:cubicBezTo>
                  <a:pt x="39" y="451"/>
                  <a:pt x="12" y="425"/>
                  <a:pt x="6" y="401"/>
                </a:cubicBezTo>
                <a:cubicBezTo>
                  <a:pt x="0" y="377"/>
                  <a:pt x="8" y="337"/>
                  <a:pt x="21" y="314"/>
                </a:cubicBezTo>
                <a:cubicBezTo>
                  <a:pt x="34" y="291"/>
                  <a:pt x="52" y="285"/>
                  <a:pt x="81" y="263"/>
                </a:cubicBezTo>
                <a:cubicBezTo>
                  <a:pt x="110" y="241"/>
                  <a:pt x="178" y="213"/>
                  <a:pt x="198" y="179"/>
                </a:cubicBezTo>
                <a:cubicBezTo>
                  <a:pt x="218" y="145"/>
                  <a:pt x="214" y="85"/>
                  <a:pt x="204" y="56"/>
                </a:cubicBezTo>
                <a:cubicBezTo>
                  <a:pt x="194" y="27"/>
                  <a:pt x="159" y="4"/>
                  <a:pt x="135" y="2"/>
                </a:cubicBezTo>
                <a:cubicBezTo>
                  <a:pt x="111" y="0"/>
                  <a:pt x="70" y="18"/>
                  <a:pt x="60" y="47"/>
                </a:cubicBezTo>
                <a:cubicBezTo>
                  <a:pt x="50" y="76"/>
                  <a:pt x="52" y="135"/>
                  <a:pt x="72" y="176"/>
                </a:cubicBezTo>
                <a:cubicBezTo>
                  <a:pt x="92" y="217"/>
                  <a:pt x="161" y="259"/>
                  <a:pt x="183" y="296"/>
                </a:cubicBezTo>
                <a:cubicBezTo>
                  <a:pt x="205" y="333"/>
                  <a:pt x="211" y="372"/>
                  <a:pt x="204" y="401"/>
                </a:cubicBezTo>
                <a:cubicBezTo>
                  <a:pt x="197" y="430"/>
                  <a:pt x="165" y="458"/>
                  <a:pt x="141" y="468"/>
                </a:cubicBezTo>
                <a:cubicBezTo>
                  <a:pt x="117" y="478"/>
                  <a:pt x="77" y="462"/>
                  <a:pt x="60" y="461"/>
                </a:cubicBezTo>
                <a:close/>
              </a:path>
            </a:pathLst>
          </a:custGeom>
          <a:noFill/>
          <a:ln w="9525" cap="flat">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21" name="Freeform 84"/>
          <p:cNvSpPr>
            <a:spLocks/>
          </p:cNvSpPr>
          <p:nvPr/>
        </p:nvSpPr>
        <p:spPr bwMode="auto">
          <a:xfrm>
            <a:off x="4645025" y="4354513"/>
            <a:ext cx="322263" cy="1069975"/>
          </a:xfrm>
          <a:custGeom>
            <a:avLst/>
            <a:gdLst>
              <a:gd name="T0" fmla="*/ 0 w 203"/>
              <a:gd name="T1" fmla="*/ 0 h 674"/>
              <a:gd name="T2" fmla="*/ 2147483647 w 203"/>
              <a:gd name="T3" fmla="*/ 2147483647 h 674"/>
              <a:gd name="T4" fmla="*/ 0 60000 65536"/>
              <a:gd name="T5" fmla="*/ 0 60000 65536"/>
            </a:gdLst>
            <a:ahLst/>
            <a:cxnLst>
              <a:cxn ang="T4">
                <a:pos x="T0" y="T1"/>
              </a:cxn>
              <a:cxn ang="T5">
                <a:pos x="T2" y="T3"/>
              </a:cxn>
            </a:cxnLst>
            <a:rect l="0" t="0" r="r" b="b"/>
            <a:pathLst>
              <a:path w="203" h="674">
                <a:moveTo>
                  <a:pt x="0" y="0"/>
                </a:moveTo>
                <a:lnTo>
                  <a:pt x="203" y="674"/>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22" name="Oval 85"/>
          <p:cNvSpPr>
            <a:spLocks noChangeArrowheads="1"/>
          </p:cNvSpPr>
          <p:nvPr/>
        </p:nvSpPr>
        <p:spPr bwMode="auto">
          <a:xfrm>
            <a:off x="4876800" y="54102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23" name="Oval 86"/>
          <p:cNvSpPr>
            <a:spLocks noChangeArrowheads="1"/>
          </p:cNvSpPr>
          <p:nvPr/>
        </p:nvSpPr>
        <p:spPr bwMode="auto">
          <a:xfrm>
            <a:off x="4419600" y="40386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24" name="Line 87"/>
          <p:cNvSpPr>
            <a:spLocks noChangeShapeType="1"/>
          </p:cNvSpPr>
          <p:nvPr/>
        </p:nvSpPr>
        <p:spPr bwMode="auto">
          <a:xfrm flipH="1" flipV="1">
            <a:off x="2895600" y="2286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25" name="Line 88"/>
          <p:cNvSpPr>
            <a:spLocks noChangeShapeType="1"/>
          </p:cNvSpPr>
          <p:nvPr/>
        </p:nvSpPr>
        <p:spPr bwMode="auto">
          <a:xfrm flipV="1">
            <a:off x="5715000" y="2286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0126" name="Oval 89"/>
          <p:cNvSpPr>
            <a:spLocks noChangeArrowheads="1"/>
          </p:cNvSpPr>
          <p:nvPr/>
        </p:nvSpPr>
        <p:spPr bwMode="auto">
          <a:xfrm>
            <a:off x="1066800" y="1371600"/>
            <a:ext cx="3352800" cy="914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0127" name="Oval 90"/>
          <p:cNvSpPr>
            <a:spLocks noChangeArrowheads="1"/>
          </p:cNvSpPr>
          <p:nvPr/>
        </p:nvSpPr>
        <p:spPr bwMode="auto">
          <a:xfrm flipH="1">
            <a:off x="4648200" y="1371600"/>
            <a:ext cx="3276600" cy="914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12899778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3429000" y="152400"/>
            <a:ext cx="2209800" cy="86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nchor="ctr"/>
          <a:lstStyle/>
          <a:p>
            <a:pPr algn="ctr" eaLnBrk="1" hangingPunct="1">
              <a:defRPr/>
            </a:pPr>
            <a:r>
              <a:rPr lang="en-US" sz="4400" b="0">
                <a:solidFill>
                  <a:srgbClr val="FF1A05"/>
                </a:solidFill>
                <a:latin typeface="Impact" charset="0"/>
              </a:rPr>
              <a:t>Cover 3</a:t>
            </a:r>
            <a:endParaRPr lang="en-US" sz="4400" b="0">
              <a:effectLst>
                <a:outerShdw blurRad="38100" dist="38100" dir="2700000" algn="tl">
                  <a:srgbClr val="C0C0C0"/>
                </a:outerShdw>
              </a:effectLst>
            </a:endParaRPr>
          </a:p>
        </p:txBody>
      </p:sp>
      <p:sp>
        <p:nvSpPr>
          <p:cNvPr id="261123" name="Rectangle 33"/>
          <p:cNvSpPr>
            <a:spLocks noChangeAspect="1" noChangeArrowheads="1"/>
          </p:cNvSpPr>
          <p:nvPr/>
        </p:nvSpPr>
        <p:spPr bwMode="auto">
          <a:xfrm>
            <a:off x="4510088" y="4692650"/>
            <a:ext cx="182562" cy="138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4" name="Oval 34"/>
          <p:cNvSpPr>
            <a:spLocks noChangeAspect="1" noChangeArrowheads="1"/>
          </p:cNvSpPr>
          <p:nvPr/>
        </p:nvSpPr>
        <p:spPr bwMode="auto">
          <a:xfrm>
            <a:off x="4829175"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5" name="Oval 35"/>
          <p:cNvSpPr>
            <a:spLocks noChangeAspect="1" noChangeArrowheads="1"/>
          </p:cNvSpPr>
          <p:nvPr/>
        </p:nvSpPr>
        <p:spPr bwMode="auto">
          <a:xfrm>
            <a:off x="514985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6" name="Oval 36"/>
          <p:cNvSpPr>
            <a:spLocks noChangeAspect="1" noChangeArrowheads="1"/>
          </p:cNvSpPr>
          <p:nvPr/>
        </p:nvSpPr>
        <p:spPr bwMode="auto">
          <a:xfrm>
            <a:off x="387032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7" name="Oval 37"/>
          <p:cNvSpPr>
            <a:spLocks noChangeAspect="1" noChangeArrowheads="1"/>
          </p:cNvSpPr>
          <p:nvPr/>
        </p:nvSpPr>
        <p:spPr bwMode="auto">
          <a:xfrm>
            <a:off x="4510088" y="5378450"/>
            <a:ext cx="182562"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8" name="Oval 38"/>
          <p:cNvSpPr>
            <a:spLocks noChangeAspect="1" noChangeArrowheads="1"/>
          </p:cNvSpPr>
          <p:nvPr/>
        </p:nvSpPr>
        <p:spPr bwMode="auto">
          <a:xfrm>
            <a:off x="4189413"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29" name="Oval 39"/>
          <p:cNvSpPr>
            <a:spLocks noChangeAspect="1" noChangeArrowheads="1"/>
          </p:cNvSpPr>
          <p:nvPr/>
        </p:nvSpPr>
        <p:spPr bwMode="auto">
          <a:xfrm>
            <a:off x="2909888"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30" name="Oval 40"/>
          <p:cNvSpPr>
            <a:spLocks noChangeAspect="1" noChangeArrowheads="1"/>
          </p:cNvSpPr>
          <p:nvPr/>
        </p:nvSpPr>
        <p:spPr bwMode="auto">
          <a:xfrm>
            <a:off x="6108700"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31" name="Oval 41"/>
          <p:cNvSpPr>
            <a:spLocks noChangeAspect="1" noChangeArrowheads="1"/>
          </p:cNvSpPr>
          <p:nvPr/>
        </p:nvSpPr>
        <p:spPr bwMode="auto">
          <a:xfrm>
            <a:off x="213360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32" name="Oval 42"/>
          <p:cNvSpPr>
            <a:spLocks noChangeAspect="1" noChangeArrowheads="1"/>
          </p:cNvSpPr>
          <p:nvPr/>
        </p:nvSpPr>
        <p:spPr bwMode="auto">
          <a:xfrm>
            <a:off x="688657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33" name="Text Box 43"/>
          <p:cNvSpPr txBox="1">
            <a:spLocks noChangeAspect="1" noChangeArrowheads="1"/>
          </p:cNvSpPr>
          <p:nvPr/>
        </p:nvSpPr>
        <p:spPr bwMode="auto">
          <a:xfrm>
            <a:off x="2362200" y="4419600"/>
            <a:ext cx="4660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61134" name="Text Box 44"/>
          <p:cNvSpPr txBox="1">
            <a:spLocks noChangeAspect="1" noChangeArrowheads="1"/>
          </p:cNvSpPr>
          <p:nvPr/>
        </p:nvSpPr>
        <p:spPr bwMode="auto">
          <a:xfrm>
            <a:off x="4144963" y="4052888"/>
            <a:ext cx="12652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B             B</a:t>
            </a:r>
          </a:p>
        </p:txBody>
      </p:sp>
      <p:sp>
        <p:nvSpPr>
          <p:cNvPr id="261135" name="Text Box 45"/>
          <p:cNvSpPr txBox="1">
            <a:spLocks noChangeAspect="1" noChangeArrowheads="1"/>
          </p:cNvSpPr>
          <p:nvPr/>
        </p:nvSpPr>
        <p:spPr bwMode="auto">
          <a:xfrm>
            <a:off x="2909888" y="4235450"/>
            <a:ext cx="274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1136" name="Text Box 46"/>
          <p:cNvSpPr txBox="1">
            <a:spLocks noChangeAspect="1" noChangeArrowheads="1"/>
          </p:cNvSpPr>
          <p:nvPr/>
        </p:nvSpPr>
        <p:spPr bwMode="auto">
          <a:xfrm>
            <a:off x="6108700" y="423545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1137" name="Text Box 47"/>
          <p:cNvSpPr txBox="1">
            <a:spLocks noChangeAspect="1" noChangeArrowheads="1"/>
          </p:cNvSpPr>
          <p:nvPr/>
        </p:nvSpPr>
        <p:spPr bwMode="auto">
          <a:xfrm>
            <a:off x="4464050" y="3459163"/>
            <a:ext cx="2746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F</a:t>
            </a:r>
          </a:p>
        </p:txBody>
      </p:sp>
      <p:sp>
        <p:nvSpPr>
          <p:cNvPr id="261138" name="Text Box 48"/>
          <p:cNvSpPr txBox="1">
            <a:spLocks noChangeAspect="1" noChangeArrowheads="1"/>
          </p:cNvSpPr>
          <p:nvPr/>
        </p:nvSpPr>
        <p:spPr bwMode="auto">
          <a:xfrm>
            <a:off x="2133600" y="3581400"/>
            <a:ext cx="27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1139" name="Text Box 49"/>
          <p:cNvSpPr txBox="1">
            <a:spLocks noChangeAspect="1" noChangeArrowheads="1"/>
          </p:cNvSpPr>
          <p:nvPr/>
        </p:nvSpPr>
        <p:spPr bwMode="auto">
          <a:xfrm>
            <a:off x="6934200" y="35814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1140" name="Oval 50"/>
          <p:cNvSpPr>
            <a:spLocks noChangeAspect="1" noChangeArrowheads="1"/>
          </p:cNvSpPr>
          <p:nvPr/>
        </p:nvSpPr>
        <p:spPr bwMode="auto">
          <a:xfrm>
            <a:off x="4921250" y="5470525"/>
            <a:ext cx="182563"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1" name="Freeform 51"/>
          <p:cNvSpPr>
            <a:spLocks/>
          </p:cNvSpPr>
          <p:nvPr/>
        </p:nvSpPr>
        <p:spPr bwMode="auto">
          <a:xfrm>
            <a:off x="4572000" y="2379663"/>
            <a:ext cx="1588" cy="973137"/>
          </a:xfrm>
          <a:custGeom>
            <a:avLst/>
            <a:gdLst>
              <a:gd name="T0" fmla="*/ 0 w 1"/>
              <a:gd name="T1" fmla="*/ 2147483647 h 613"/>
              <a:gd name="T2" fmla="*/ 0 w 1"/>
              <a:gd name="T3" fmla="*/ 0 h 613"/>
              <a:gd name="T4" fmla="*/ 0 60000 65536"/>
              <a:gd name="T5" fmla="*/ 0 60000 65536"/>
            </a:gdLst>
            <a:ahLst/>
            <a:cxnLst>
              <a:cxn ang="T4">
                <a:pos x="T0" y="T1"/>
              </a:cxn>
              <a:cxn ang="T5">
                <a:pos x="T2" y="T3"/>
              </a:cxn>
            </a:cxnLst>
            <a:rect l="0" t="0" r="r" b="b"/>
            <a:pathLst>
              <a:path w="1" h="613">
                <a:moveTo>
                  <a:pt x="0" y="613"/>
                </a:moveTo>
                <a:lnTo>
                  <a:pt x="0" y="0"/>
                </a:lnTo>
              </a:path>
            </a:pathLst>
          </a:custGeom>
          <a:noFill/>
          <a:ln w="9525" cap="flat">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42" name="Oval 52"/>
          <p:cNvSpPr>
            <a:spLocks noChangeArrowheads="1"/>
          </p:cNvSpPr>
          <p:nvPr/>
        </p:nvSpPr>
        <p:spPr bwMode="auto">
          <a:xfrm>
            <a:off x="3124200" y="1524000"/>
            <a:ext cx="2895600" cy="838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3" name="Freeform 53"/>
          <p:cNvSpPr>
            <a:spLocks/>
          </p:cNvSpPr>
          <p:nvPr/>
        </p:nvSpPr>
        <p:spPr bwMode="auto">
          <a:xfrm>
            <a:off x="7170738" y="2362200"/>
            <a:ext cx="373062" cy="1106488"/>
          </a:xfrm>
          <a:custGeom>
            <a:avLst/>
            <a:gdLst>
              <a:gd name="T0" fmla="*/ 0 w 235"/>
              <a:gd name="T1" fmla="*/ 2147483647 h 697"/>
              <a:gd name="T2" fmla="*/ 2147483647 w 235"/>
              <a:gd name="T3" fmla="*/ 0 h 697"/>
              <a:gd name="T4" fmla="*/ 0 60000 65536"/>
              <a:gd name="T5" fmla="*/ 0 60000 65536"/>
            </a:gdLst>
            <a:ahLst/>
            <a:cxnLst>
              <a:cxn ang="T4">
                <a:pos x="T0" y="T1"/>
              </a:cxn>
              <a:cxn ang="T5">
                <a:pos x="T2" y="T3"/>
              </a:cxn>
            </a:cxnLst>
            <a:rect l="0" t="0" r="r" b="b"/>
            <a:pathLst>
              <a:path w="235" h="697">
                <a:moveTo>
                  <a:pt x="0" y="697"/>
                </a:moveTo>
                <a:lnTo>
                  <a:pt x="235" y="0"/>
                </a:lnTo>
              </a:path>
            </a:pathLst>
          </a:custGeom>
          <a:noFill/>
          <a:ln w="9525" cap="flat">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44" name="Oval 54"/>
          <p:cNvSpPr>
            <a:spLocks noChangeArrowheads="1"/>
          </p:cNvSpPr>
          <p:nvPr/>
        </p:nvSpPr>
        <p:spPr bwMode="auto">
          <a:xfrm>
            <a:off x="6096000" y="1506538"/>
            <a:ext cx="2895600" cy="838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5" name="Freeform 55"/>
          <p:cNvSpPr>
            <a:spLocks/>
          </p:cNvSpPr>
          <p:nvPr/>
        </p:nvSpPr>
        <p:spPr bwMode="auto">
          <a:xfrm>
            <a:off x="1600200" y="2379663"/>
            <a:ext cx="561975" cy="1103312"/>
          </a:xfrm>
          <a:custGeom>
            <a:avLst/>
            <a:gdLst>
              <a:gd name="T0" fmla="*/ 2147483647 w 354"/>
              <a:gd name="T1" fmla="*/ 2147483647 h 695"/>
              <a:gd name="T2" fmla="*/ 0 w 354"/>
              <a:gd name="T3" fmla="*/ 0 h 695"/>
              <a:gd name="T4" fmla="*/ 0 60000 65536"/>
              <a:gd name="T5" fmla="*/ 0 60000 65536"/>
            </a:gdLst>
            <a:ahLst/>
            <a:cxnLst>
              <a:cxn ang="T4">
                <a:pos x="T0" y="T1"/>
              </a:cxn>
              <a:cxn ang="T5">
                <a:pos x="T2" y="T3"/>
              </a:cxn>
            </a:cxnLst>
            <a:rect l="0" t="0" r="r" b="b"/>
            <a:pathLst>
              <a:path w="354" h="695">
                <a:moveTo>
                  <a:pt x="354" y="695"/>
                </a:moveTo>
                <a:lnTo>
                  <a:pt x="0" y="0"/>
                </a:lnTo>
              </a:path>
            </a:pathLst>
          </a:custGeom>
          <a:noFill/>
          <a:ln w="9525" cap="flat">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46" name="Oval 56"/>
          <p:cNvSpPr>
            <a:spLocks noChangeArrowheads="1"/>
          </p:cNvSpPr>
          <p:nvPr/>
        </p:nvSpPr>
        <p:spPr bwMode="auto">
          <a:xfrm>
            <a:off x="152400" y="1524000"/>
            <a:ext cx="2895600" cy="838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7" name="Oval 57"/>
          <p:cNvSpPr>
            <a:spLocks noChangeArrowheads="1"/>
          </p:cNvSpPr>
          <p:nvPr/>
        </p:nvSpPr>
        <p:spPr bwMode="auto">
          <a:xfrm>
            <a:off x="609600" y="3733800"/>
            <a:ext cx="16764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8" name="Oval 58"/>
          <p:cNvSpPr>
            <a:spLocks noChangeArrowheads="1"/>
          </p:cNvSpPr>
          <p:nvPr/>
        </p:nvSpPr>
        <p:spPr bwMode="auto">
          <a:xfrm flipH="1">
            <a:off x="7086600" y="3810000"/>
            <a:ext cx="16764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49" name="Oval 59"/>
          <p:cNvSpPr>
            <a:spLocks noChangeArrowheads="1"/>
          </p:cNvSpPr>
          <p:nvPr/>
        </p:nvSpPr>
        <p:spPr bwMode="auto">
          <a:xfrm flipH="1">
            <a:off x="5334000" y="3657600"/>
            <a:ext cx="8382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50" name="Oval 60"/>
          <p:cNvSpPr>
            <a:spLocks noChangeArrowheads="1"/>
          </p:cNvSpPr>
          <p:nvPr/>
        </p:nvSpPr>
        <p:spPr bwMode="auto">
          <a:xfrm flipH="1">
            <a:off x="3124200" y="3657600"/>
            <a:ext cx="838200" cy="304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1151" name="Freeform 61"/>
          <p:cNvSpPr>
            <a:spLocks/>
          </p:cNvSpPr>
          <p:nvPr/>
        </p:nvSpPr>
        <p:spPr bwMode="auto">
          <a:xfrm>
            <a:off x="2235200" y="4021138"/>
            <a:ext cx="660400" cy="246062"/>
          </a:xfrm>
          <a:custGeom>
            <a:avLst/>
            <a:gdLst>
              <a:gd name="T0" fmla="*/ 0 w 416"/>
              <a:gd name="T1" fmla="*/ 0 h 155"/>
              <a:gd name="T2" fmla="*/ 2147483647 w 416"/>
              <a:gd name="T3" fmla="*/ 2147483647 h 155"/>
              <a:gd name="T4" fmla="*/ 0 60000 65536"/>
              <a:gd name="T5" fmla="*/ 0 60000 65536"/>
            </a:gdLst>
            <a:ahLst/>
            <a:cxnLst>
              <a:cxn ang="T4">
                <a:pos x="T0" y="T1"/>
              </a:cxn>
              <a:cxn ang="T5">
                <a:pos x="T2" y="T3"/>
              </a:cxn>
            </a:cxnLst>
            <a:rect l="0" t="0" r="r" b="b"/>
            <a:pathLst>
              <a:path w="416" h="155">
                <a:moveTo>
                  <a:pt x="0" y="0"/>
                </a:moveTo>
                <a:lnTo>
                  <a:pt x="416" y="15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52" name="Freeform 62"/>
          <p:cNvSpPr>
            <a:spLocks/>
          </p:cNvSpPr>
          <p:nvPr/>
        </p:nvSpPr>
        <p:spPr bwMode="auto">
          <a:xfrm flipH="1">
            <a:off x="6477000" y="4114800"/>
            <a:ext cx="660400" cy="246063"/>
          </a:xfrm>
          <a:custGeom>
            <a:avLst/>
            <a:gdLst>
              <a:gd name="T0" fmla="*/ 0 w 416"/>
              <a:gd name="T1" fmla="*/ 0 h 155"/>
              <a:gd name="T2" fmla="*/ 2147483647 w 416"/>
              <a:gd name="T3" fmla="*/ 2147483647 h 155"/>
              <a:gd name="T4" fmla="*/ 0 60000 65536"/>
              <a:gd name="T5" fmla="*/ 0 60000 65536"/>
            </a:gdLst>
            <a:ahLst/>
            <a:cxnLst>
              <a:cxn ang="T4">
                <a:pos x="T0" y="T1"/>
              </a:cxn>
              <a:cxn ang="T5">
                <a:pos x="T2" y="T3"/>
              </a:cxn>
            </a:cxnLst>
            <a:rect l="0" t="0" r="r" b="b"/>
            <a:pathLst>
              <a:path w="416" h="155">
                <a:moveTo>
                  <a:pt x="0" y="0"/>
                </a:moveTo>
                <a:lnTo>
                  <a:pt x="416" y="15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53" name="Freeform 63"/>
          <p:cNvSpPr>
            <a:spLocks/>
          </p:cNvSpPr>
          <p:nvPr/>
        </p:nvSpPr>
        <p:spPr bwMode="auto">
          <a:xfrm>
            <a:off x="3886200" y="3886200"/>
            <a:ext cx="265113" cy="192088"/>
          </a:xfrm>
          <a:custGeom>
            <a:avLst/>
            <a:gdLst>
              <a:gd name="T0" fmla="*/ 0 w 167"/>
              <a:gd name="T1" fmla="*/ 0 h 121"/>
              <a:gd name="T2" fmla="*/ 2147483647 w 167"/>
              <a:gd name="T3" fmla="*/ 2147483647 h 121"/>
              <a:gd name="T4" fmla="*/ 0 60000 65536"/>
              <a:gd name="T5" fmla="*/ 0 60000 65536"/>
            </a:gdLst>
            <a:ahLst/>
            <a:cxnLst>
              <a:cxn ang="T4">
                <a:pos x="T0" y="T1"/>
              </a:cxn>
              <a:cxn ang="T5">
                <a:pos x="T2" y="T3"/>
              </a:cxn>
            </a:cxnLst>
            <a:rect l="0" t="0" r="r" b="b"/>
            <a:pathLst>
              <a:path w="167" h="121">
                <a:moveTo>
                  <a:pt x="0" y="0"/>
                </a:moveTo>
                <a:lnTo>
                  <a:pt x="167" y="121"/>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1154" name="Freeform 64"/>
          <p:cNvSpPr>
            <a:spLocks/>
          </p:cNvSpPr>
          <p:nvPr/>
        </p:nvSpPr>
        <p:spPr bwMode="auto">
          <a:xfrm flipH="1">
            <a:off x="5105400" y="3886200"/>
            <a:ext cx="265113" cy="192088"/>
          </a:xfrm>
          <a:custGeom>
            <a:avLst/>
            <a:gdLst>
              <a:gd name="T0" fmla="*/ 0 w 167"/>
              <a:gd name="T1" fmla="*/ 0 h 121"/>
              <a:gd name="T2" fmla="*/ 2147483647 w 167"/>
              <a:gd name="T3" fmla="*/ 2147483647 h 121"/>
              <a:gd name="T4" fmla="*/ 0 60000 65536"/>
              <a:gd name="T5" fmla="*/ 0 60000 65536"/>
            </a:gdLst>
            <a:ahLst/>
            <a:cxnLst>
              <a:cxn ang="T4">
                <a:pos x="T0" y="T1"/>
              </a:cxn>
              <a:cxn ang="T5">
                <a:pos x="T2" y="T3"/>
              </a:cxn>
            </a:cxnLst>
            <a:rect l="0" t="0" r="r" b="b"/>
            <a:pathLst>
              <a:path w="167" h="121">
                <a:moveTo>
                  <a:pt x="0" y="0"/>
                </a:moveTo>
                <a:lnTo>
                  <a:pt x="167" y="121"/>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1278596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819400" y="304800"/>
            <a:ext cx="3348038" cy="928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b="0">
                <a:solidFill>
                  <a:srgbClr val="0411D7"/>
                </a:solidFill>
                <a:effectLst>
                  <a:outerShdw blurRad="38100" dist="38100" dir="2700000" algn="tl">
                    <a:srgbClr val="C0C0C0"/>
                  </a:outerShdw>
                </a:effectLst>
                <a:latin typeface="Impact" charset="0"/>
              </a:rPr>
              <a:t>THE HUDDLE</a:t>
            </a:r>
          </a:p>
        </p:txBody>
      </p:sp>
      <p:sp>
        <p:nvSpPr>
          <p:cNvPr id="16387" name="Rectangle 3"/>
          <p:cNvSpPr>
            <a:spLocks noChangeArrowheads="1"/>
          </p:cNvSpPr>
          <p:nvPr/>
        </p:nvSpPr>
        <p:spPr bwMode="auto">
          <a:xfrm>
            <a:off x="152400" y="3581400"/>
            <a:ext cx="8763000" cy="314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000" b="0">
                <a:latin typeface="Times New Roman" charset="0"/>
              </a:rPr>
              <a:t>The huddle is 5 yards from the line of scrimmage. The Center is responsible for “</a:t>
            </a:r>
            <a:r>
              <a:rPr lang="en-US" sz="2000" b="0">
                <a:solidFill>
                  <a:srgbClr val="FF1A05"/>
                </a:solidFill>
                <a:latin typeface="Times New Roman" charset="0"/>
              </a:rPr>
              <a:t>calling</a:t>
            </a:r>
            <a:r>
              <a:rPr lang="en-US" sz="2000" b="0">
                <a:latin typeface="Times New Roman" charset="0"/>
              </a:rPr>
              <a:t>” the huddle.  Once called, the huddle is silent.  The quarterback is the only one who will talk in the huddle.  As the play is being called in or ran in by the Quarterback, it is important for the quarterback to communicate the down and distance to the other players.  The offensive lineman should have hands on knees with eyes and ears forward.  The quarterback will call the play 2 times. After the second time, the huddle will “</a:t>
            </a:r>
            <a:r>
              <a:rPr lang="en-US" sz="2000" b="0">
                <a:solidFill>
                  <a:srgbClr val="FF1A05"/>
                </a:solidFill>
                <a:latin typeface="Times New Roman" charset="0"/>
              </a:rPr>
              <a:t>break</a:t>
            </a:r>
            <a:r>
              <a:rPr lang="en-US" sz="2000" b="0">
                <a:latin typeface="Times New Roman" charset="0"/>
              </a:rPr>
              <a:t>”!  If you do not understand or hear the play, call “</a:t>
            </a:r>
            <a:r>
              <a:rPr lang="en-US" sz="2000" b="0">
                <a:solidFill>
                  <a:srgbClr val="FF1A05"/>
                </a:solidFill>
                <a:latin typeface="Times New Roman" charset="0"/>
              </a:rPr>
              <a:t>check</a:t>
            </a:r>
            <a:r>
              <a:rPr lang="en-US" sz="2000" b="0">
                <a:latin typeface="Times New Roman" charset="0"/>
              </a:rPr>
              <a:t>” and the play will be repeated.  A player should not go to the line of scrimmage if he does not know the play.  After “</a:t>
            </a:r>
            <a:r>
              <a:rPr lang="en-US" sz="2000" b="0">
                <a:solidFill>
                  <a:srgbClr val="FF1A05"/>
                </a:solidFill>
                <a:latin typeface="Times New Roman" charset="0"/>
              </a:rPr>
              <a:t>break</a:t>
            </a:r>
            <a:r>
              <a:rPr lang="en-US" sz="2000" b="0">
                <a:latin typeface="Times New Roman" charset="0"/>
              </a:rPr>
              <a:t>”, offensive line will “</a:t>
            </a:r>
            <a:r>
              <a:rPr lang="en-US" sz="2000" b="0">
                <a:solidFill>
                  <a:srgbClr val="FF1A05"/>
                </a:solidFill>
                <a:latin typeface="Times New Roman" charset="0"/>
              </a:rPr>
              <a:t>sprint</a:t>
            </a:r>
            <a:r>
              <a:rPr lang="en-US" sz="2000" b="0" i="1">
                <a:latin typeface="Times New Roman" charset="0"/>
              </a:rPr>
              <a:t>”</a:t>
            </a:r>
            <a:r>
              <a:rPr lang="en-US" sz="2000" b="0">
                <a:latin typeface="Times New Roman" charset="0"/>
              </a:rPr>
              <a:t> to LOS and get set.</a:t>
            </a:r>
          </a:p>
        </p:txBody>
      </p:sp>
      <p:sp>
        <p:nvSpPr>
          <p:cNvPr id="16388" name="Rectangle 4"/>
          <p:cNvSpPr>
            <a:spLocks noChangeArrowheads="1"/>
          </p:cNvSpPr>
          <p:nvPr/>
        </p:nvSpPr>
        <p:spPr bwMode="auto">
          <a:xfrm>
            <a:off x="4191000" y="1981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C</a:t>
            </a:r>
          </a:p>
        </p:txBody>
      </p:sp>
      <p:sp>
        <p:nvSpPr>
          <p:cNvPr id="16389" name="Oval 5"/>
          <p:cNvSpPr>
            <a:spLocks noChangeArrowheads="1"/>
          </p:cNvSpPr>
          <p:nvPr/>
        </p:nvSpPr>
        <p:spPr bwMode="auto">
          <a:xfrm>
            <a:off x="4724400" y="19812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RG</a:t>
            </a:r>
          </a:p>
        </p:txBody>
      </p:sp>
      <p:sp>
        <p:nvSpPr>
          <p:cNvPr id="16390" name="Oval 6"/>
          <p:cNvSpPr>
            <a:spLocks noChangeArrowheads="1"/>
          </p:cNvSpPr>
          <p:nvPr/>
        </p:nvSpPr>
        <p:spPr bwMode="auto">
          <a:xfrm>
            <a:off x="5257800" y="19812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RT</a:t>
            </a:r>
          </a:p>
        </p:txBody>
      </p:sp>
      <p:sp>
        <p:nvSpPr>
          <p:cNvPr id="16391" name="Oval 7"/>
          <p:cNvSpPr>
            <a:spLocks noChangeArrowheads="1"/>
          </p:cNvSpPr>
          <p:nvPr/>
        </p:nvSpPr>
        <p:spPr bwMode="auto">
          <a:xfrm>
            <a:off x="47244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H</a:t>
            </a:r>
          </a:p>
        </p:txBody>
      </p:sp>
      <p:sp>
        <p:nvSpPr>
          <p:cNvPr id="16392" name="Oval 8"/>
          <p:cNvSpPr>
            <a:spLocks noChangeArrowheads="1"/>
          </p:cNvSpPr>
          <p:nvPr/>
        </p:nvSpPr>
        <p:spPr bwMode="auto">
          <a:xfrm>
            <a:off x="4191000" y="30480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Q</a:t>
            </a:r>
          </a:p>
        </p:txBody>
      </p:sp>
      <p:sp>
        <p:nvSpPr>
          <p:cNvPr id="16393" name="Oval 9"/>
          <p:cNvSpPr>
            <a:spLocks noChangeArrowheads="1"/>
          </p:cNvSpPr>
          <p:nvPr/>
        </p:nvSpPr>
        <p:spPr bwMode="auto">
          <a:xfrm>
            <a:off x="52578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A</a:t>
            </a:r>
          </a:p>
        </p:txBody>
      </p:sp>
      <p:sp>
        <p:nvSpPr>
          <p:cNvPr id="16394" name="Oval 10"/>
          <p:cNvSpPr>
            <a:spLocks noChangeArrowheads="1"/>
          </p:cNvSpPr>
          <p:nvPr/>
        </p:nvSpPr>
        <p:spPr bwMode="auto">
          <a:xfrm>
            <a:off x="32004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X</a:t>
            </a:r>
          </a:p>
        </p:txBody>
      </p:sp>
      <p:sp>
        <p:nvSpPr>
          <p:cNvPr id="16395" name="Oval 11"/>
          <p:cNvSpPr>
            <a:spLocks noChangeArrowheads="1"/>
          </p:cNvSpPr>
          <p:nvPr/>
        </p:nvSpPr>
        <p:spPr bwMode="auto">
          <a:xfrm>
            <a:off x="3200400" y="19812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LT</a:t>
            </a:r>
          </a:p>
        </p:txBody>
      </p:sp>
      <p:sp>
        <p:nvSpPr>
          <p:cNvPr id="16396" name="Oval 12"/>
          <p:cNvSpPr>
            <a:spLocks noChangeArrowheads="1"/>
          </p:cNvSpPr>
          <p:nvPr/>
        </p:nvSpPr>
        <p:spPr bwMode="auto">
          <a:xfrm>
            <a:off x="3657600" y="19812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LG</a:t>
            </a:r>
          </a:p>
        </p:txBody>
      </p:sp>
      <p:sp>
        <p:nvSpPr>
          <p:cNvPr id="16397" name="Oval 13"/>
          <p:cNvSpPr>
            <a:spLocks noChangeArrowheads="1"/>
          </p:cNvSpPr>
          <p:nvPr/>
        </p:nvSpPr>
        <p:spPr bwMode="auto">
          <a:xfrm>
            <a:off x="36576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Y</a:t>
            </a:r>
          </a:p>
        </p:txBody>
      </p:sp>
      <p:sp>
        <p:nvSpPr>
          <p:cNvPr id="16398" name="Oval 15"/>
          <p:cNvSpPr>
            <a:spLocks noChangeArrowheads="1"/>
          </p:cNvSpPr>
          <p:nvPr/>
        </p:nvSpPr>
        <p:spPr bwMode="auto">
          <a:xfrm>
            <a:off x="41910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b="0">
                <a:latin typeface="Times New Roman" charset="0"/>
              </a:rPr>
              <a:t>Z</a:t>
            </a:r>
          </a:p>
        </p:txBody>
      </p:sp>
      <p:sp>
        <p:nvSpPr>
          <p:cNvPr id="16399" name="Line 16"/>
          <p:cNvSpPr>
            <a:spLocks noChangeShapeType="1"/>
          </p:cNvSpPr>
          <p:nvPr/>
        </p:nvSpPr>
        <p:spPr bwMode="auto">
          <a:xfrm>
            <a:off x="914400" y="1447800"/>
            <a:ext cx="7162800" cy="0"/>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17"/>
          <p:cNvSpPr txBox="1">
            <a:spLocks noChangeArrowheads="1"/>
          </p:cNvSpPr>
          <p:nvPr/>
        </p:nvSpPr>
        <p:spPr bwMode="auto">
          <a:xfrm>
            <a:off x="762000" y="144780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b="0" i="1">
                <a:latin typeface="Times New Roman" charset="0"/>
              </a:rPr>
              <a:t>Line of Scrimmage</a:t>
            </a:r>
          </a:p>
        </p:txBody>
      </p:sp>
      <p:sp>
        <p:nvSpPr>
          <p:cNvPr id="16401" name="Text Box 18"/>
          <p:cNvSpPr txBox="1">
            <a:spLocks noChangeArrowheads="1"/>
          </p:cNvSpPr>
          <p:nvPr/>
        </p:nvSpPr>
        <p:spPr bwMode="auto">
          <a:xfrm>
            <a:off x="4724400" y="1828800"/>
            <a:ext cx="6096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algn="ctr" eaLnBrk="1" hangingPunct="1">
              <a:spcBef>
                <a:spcPct val="50000"/>
              </a:spcBef>
            </a:pPr>
            <a:r>
              <a:rPr lang="en-US" sz="1200" b="0">
                <a:latin typeface="Times New Roman" charset="0"/>
              </a:rPr>
              <a:t> </a:t>
            </a:r>
          </a:p>
        </p:txBody>
      </p:sp>
      <p:sp>
        <p:nvSpPr>
          <p:cNvPr id="16402" name="Line 19"/>
          <p:cNvSpPr>
            <a:spLocks noChangeShapeType="1"/>
          </p:cNvSpPr>
          <p:nvPr/>
        </p:nvSpPr>
        <p:spPr bwMode="auto">
          <a:xfrm flipV="1">
            <a:off x="8229600" y="1447800"/>
            <a:ext cx="0" cy="1905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Rectangle 20"/>
          <p:cNvSpPr>
            <a:spLocks noChangeArrowheads="1"/>
          </p:cNvSpPr>
          <p:nvPr/>
        </p:nvSpPr>
        <p:spPr bwMode="auto">
          <a:xfrm>
            <a:off x="7239000" y="838200"/>
            <a:ext cx="17319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b="0" i="1">
                <a:latin typeface="Times New Roman" charset="0"/>
              </a:rPr>
              <a:t>Our Sideline</a:t>
            </a:r>
          </a:p>
        </p:txBody>
      </p:sp>
    </p:spTree>
    <p:extLst>
      <p:ext uri="{BB962C8B-B14F-4D97-AF65-F5344CB8AC3E}">
        <p14:creationId xmlns="" xmlns:p14="http://schemas.microsoft.com/office/powerpoint/2010/main" val="38722638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1026"/>
          <p:cNvSpPr>
            <a:spLocks noChangeArrowheads="1"/>
          </p:cNvSpPr>
          <p:nvPr/>
        </p:nvSpPr>
        <p:spPr bwMode="auto">
          <a:xfrm>
            <a:off x="3429000" y="152400"/>
            <a:ext cx="2209800" cy="86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nchor="ctr"/>
          <a:lstStyle/>
          <a:p>
            <a:pPr algn="ctr" eaLnBrk="1" hangingPunct="1">
              <a:defRPr/>
            </a:pPr>
            <a:r>
              <a:rPr lang="en-US" sz="4400" b="0">
                <a:solidFill>
                  <a:srgbClr val="FF1A05"/>
                </a:solidFill>
                <a:latin typeface="Impact" charset="0"/>
              </a:rPr>
              <a:t>Cover 4</a:t>
            </a:r>
            <a:endParaRPr lang="en-US" sz="4400" b="0">
              <a:effectLst>
                <a:outerShdw blurRad="38100" dist="38100" dir="2700000" algn="tl">
                  <a:srgbClr val="C0C0C0"/>
                </a:outerShdw>
              </a:effectLst>
            </a:endParaRPr>
          </a:p>
        </p:txBody>
      </p:sp>
      <p:sp>
        <p:nvSpPr>
          <p:cNvPr id="262147" name="Rectangle 1060"/>
          <p:cNvSpPr>
            <a:spLocks noChangeAspect="1" noChangeArrowheads="1"/>
          </p:cNvSpPr>
          <p:nvPr/>
        </p:nvSpPr>
        <p:spPr bwMode="auto">
          <a:xfrm>
            <a:off x="4510088" y="4692650"/>
            <a:ext cx="182562" cy="138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48" name="Oval 1061"/>
          <p:cNvSpPr>
            <a:spLocks noChangeAspect="1" noChangeArrowheads="1"/>
          </p:cNvSpPr>
          <p:nvPr/>
        </p:nvSpPr>
        <p:spPr bwMode="auto">
          <a:xfrm>
            <a:off x="4829175"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49" name="Oval 1062"/>
          <p:cNvSpPr>
            <a:spLocks noChangeAspect="1" noChangeArrowheads="1"/>
          </p:cNvSpPr>
          <p:nvPr/>
        </p:nvSpPr>
        <p:spPr bwMode="auto">
          <a:xfrm>
            <a:off x="514985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0" name="Oval 1063"/>
          <p:cNvSpPr>
            <a:spLocks noChangeAspect="1" noChangeArrowheads="1"/>
          </p:cNvSpPr>
          <p:nvPr/>
        </p:nvSpPr>
        <p:spPr bwMode="auto">
          <a:xfrm>
            <a:off x="387032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1" name="Oval 1064"/>
          <p:cNvSpPr>
            <a:spLocks noChangeAspect="1" noChangeArrowheads="1"/>
          </p:cNvSpPr>
          <p:nvPr/>
        </p:nvSpPr>
        <p:spPr bwMode="auto">
          <a:xfrm>
            <a:off x="4510088" y="5378450"/>
            <a:ext cx="182562"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2" name="Oval 1065"/>
          <p:cNvSpPr>
            <a:spLocks noChangeAspect="1" noChangeArrowheads="1"/>
          </p:cNvSpPr>
          <p:nvPr/>
        </p:nvSpPr>
        <p:spPr bwMode="auto">
          <a:xfrm>
            <a:off x="4189413" y="46926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3" name="Oval 1066"/>
          <p:cNvSpPr>
            <a:spLocks noChangeAspect="1" noChangeArrowheads="1"/>
          </p:cNvSpPr>
          <p:nvPr/>
        </p:nvSpPr>
        <p:spPr bwMode="auto">
          <a:xfrm>
            <a:off x="2909888"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4" name="Oval 1067"/>
          <p:cNvSpPr>
            <a:spLocks noChangeAspect="1" noChangeArrowheads="1"/>
          </p:cNvSpPr>
          <p:nvPr/>
        </p:nvSpPr>
        <p:spPr bwMode="auto">
          <a:xfrm>
            <a:off x="6108700" y="4921250"/>
            <a:ext cx="184150"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5" name="Oval 1068"/>
          <p:cNvSpPr>
            <a:spLocks noChangeAspect="1" noChangeArrowheads="1"/>
          </p:cNvSpPr>
          <p:nvPr/>
        </p:nvSpPr>
        <p:spPr bwMode="auto">
          <a:xfrm>
            <a:off x="2133600"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6" name="Oval 1069"/>
          <p:cNvSpPr>
            <a:spLocks noChangeAspect="1" noChangeArrowheads="1"/>
          </p:cNvSpPr>
          <p:nvPr/>
        </p:nvSpPr>
        <p:spPr bwMode="auto">
          <a:xfrm>
            <a:off x="6886575" y="4692650"/>
            <a:ext cx="182563" cy="1381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57" name="Text Box 1070"/>
          <p:cNvSpPr txBox="1">
            <a:spLocks noChangeAspect="1" noChangeArrowheads="1"/>
          </p:cNvSpPr>
          <p:nvPr/>
        </p:nvSpPr>
        <p:spPr bwMode="auto">
          <a:xfrm>
            <a:off x="2362200" y="4419600"/>
            <a:ext cx="4660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E      T             T       E                           </a:t>
            </a:r>
          </a:p>
        </p:txBody>
      </p:sp>
      <p:sp>
        <p:nvSpPr>
          <p:cNvPr id="262158" name="Text Box 1071"/>
          <p:cNvSpPr txBox="1">
            <a:spLocks noChangeAspect="1" noChangeArrowheads="1"/>
          </p:cNvSpPr>
          <p:nvPr/>
        </p:nvSpPr>
        <p:spPr bwMode="auto">
          <a:xfrm>
            <a:off x="2909888" y="4235450"/>
            <a:ext cx="2746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2159" name="Text Box 1072"/>
          <p:cNvSpPr txBox="1">
            <a:spLocks noChangeAspect="1" noChangeArrowheads="1"/>
          </p:cNvSpPr>
          <p:nvPr/>
        </p:nvSpPr>
        <p:spPr bwMode="auto">
          <a:xfrm>
            <a:off x="6108700" y="423545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S</a:t>
            </a:r>
          </a:p>
        </p:txBody>
      </p:sp>
      <p:sp>
        <p:nvSpPr>
          <p:cNvPr id="262160" name="Text Box 1073"/>
          <p:cNvSpPr txBox="1">
            <a:spLocks noChangeAspect="1" noChangeArrowheads="1"/>
          </p:cNvSpPr>
          <p:nvPr/>
        </p:nvSpPr>
        <p:spPr bwMode="auto">
          <a:xfrm>
            <a:off x="2057400" y="3581400"/>
            <a:ext cx="27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2161" name="Text Box 1074"/>
          <p:cNvSpPr txBox="1">
            <a:spLocks noChangeAspect="1" noChangeArrowheads="1"/>
          </p:cNvSpPr>
          <p:nvPr/>
        </p:nvSpPr>
        <p:spPr bwMode="auto">
          <a:xfrm>
            <a:off x="6934200" y="3581400"/>
            <a:ext cx="2746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C</a:t>
            </a:r>
          </a:p>
        </p:txBody>
      </p:sp>
      <p:sp>
        <p:nvSpPr>
          <p:cNvPr id="262162" name="Oval 1075"/>
          <p:cNvSpPr>
            <a:spLocks noChangeAspect="1" noChangeArrowheads="1"/>
          </p:cNvSpPr>
          <p:nvPr/>
        </p:nvSpPr>
        <p:spPr bwMode="auto">
          <a:xfrm>
            <a:off x="4921250" y="5470525"/>
            <a:ext cx="182563" cy="1365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63" name="Text Box 1076"/>
          <p:cNvSpPr txBox="1">
            <a:spLocks noChangeAspect="1" noChangeArrowheads="1"/>
          </p:cNvSpPr>
          <p:nvPr/>
        </p:nvSpPr>
        <p:spPr bwMode="auto">
          <a:xfrm>
            <a:off x="3505200" y="3276600"/>
            <a:ext cx="230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F                                            F</a:t>
            </a:r>
          </a:p>
        </p:txBody>
      </p:sp>
      <p:sp>
        <p:nvSpPr>
          <p:cNvPr id="262164" name="Text Box 1077"/>
          <p:cNvSpPr txBox="1">
            <a:spLocks noChangeAspect="1" noChangeArrowheads="1"/>
          </p:cNvSpPr>
          <p:nvPr/>
        </p:nvSpPr>
        <p:spPr bwMode="auto">
          <a:xfrm>
            <a:off x="4144963" y="4052888"/>
            <a:ext cx="126523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5" rIns="91429" bIns="45715">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spcBef>
                <a:spcPct val="50000"/>
              </a:spcBef>
            </a:pPr>
            <a:r>
              <a:rPr lang="en-US" sz="1200">
                <a:latin typeface="Arial" charset="0"/>
              </a:rPr>
              <a:t>       B</a:t>
            </a:r>
          </a:p>
        </p:txBody>
      </p:sp>
      <p:sp>
        <p:nvSpPr>
          <p:cNvPr id="262165" name="Oval 1078"/>
          <p:cNvSpPr>
            <a:spLocks noChangeArrowheads="1"/>
          </p:cNvSpPr>
          <p:nvPr/>
        </p:nvSpPr>
        <p:spPr bwMode="auto">
          <a:xfrm>
            <a:off x="1066800" y="18288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66" name="Oval 1079"/>
          <p:cNvSpPr>
            <a:spLocks noChangeArrowheads="1"/>
          </p:cNvSpPr>
          <p:nvPr/>
        </p:nvSpPr>
        <p:spPr bwMode="auto">
          <a:xfrm>
            <a:off x="2895600" y="18288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67" name="Oval 1080"/>
          <p:cNvSpPr>
            <a:spLocks noChangeArrowheads="1"/>
          </p:cNvSpPr>
          <p:nvPr/>
        </p:nvSpPr>
        <p:spPr bwMode="auto">
          <a:xfrm>
            <a:off x="4800600" y="18288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68" name="Oval 1081"/>
          <p:cNvSpPr>
            <a:spLocks noChangeArrowheads="1"/>
          </p:cNvSpPr>
          <p:nvPr/>
        </p:nvSpPr>
        <p:spPr bwMode="auto">
          <a:xfrm>
            <a:off x="6629400" y="18288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69" name="Line 1082"/>
          <p:cNvSpPr>
            <a:spLocks noChangeShapeType="1"/>
          </p:cNvSpPr>
          <p:nvPr/>
        </p:nvSpPr>
        <p:spPr bwMode="auto">
          <a:xfrm>
            <a:off x="1905000" y="2438400"/>
            <a:ext cx="228600"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0" name="Line 1083"/>
          <p:cNvSpPr>
            <a:spLocks noChangeShapeType="1"/>
          </p:cNvSpPr>
          <p:nvPr/>
        </p:nvSpPr>
        <p:spPr bwMode="auto">
          <a:xfrm flipH="1">
            <a:off x="7162800" y="2438400"/>
            <a:ext cx="228600" cy="1066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1" name="Line 1084"/>
          <p:cNvSpPr>
            <a:spLocks noChangeShapeType="1"/>
          </p:cNvSpPr>
          <p:nvPr/>
        </p:nvSpPr>
        <p:spPr bwMode="auto">
          <a:xfrm>
            <a:off x="3657600" y="2438400"/>
            <a:ext cx="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2" name="Freeform 1085"/>
          <p:cNvSpPr>
            <a:spLocks/>
          </p:cNvSpPr>
          <p:nvPr/>
        </p:nvSpPr>
        <p:spPr bwMode="auto">
          <a:xfrm>
            <a:off x="5630863" y="2438400"/>
            <a:ext cx="11112" cy="769938"/>
          </a:xfrm>
          <a:custGeom>
            <a:avLst/>
            <a:gdLst>
              <a:gd name="T0" fmla="*/ 2147483647 w 7"/>
              <a:gd name="T1" fmla="*/ 0 h 485"/>
              <a:gd name="T2" fmla="*/ 0 w 7"/>
              <a:gd name="T3" fmla="*/ 2147483647 h 485"/>
              <a:gd name="T4" fmla="*/ 0 60000 65536"/>
              <a:gd name="T5" fmla="*/ 0 60000 65536"/>
            </a:gdLst>
            <a:ahLst/>
            <a:cxnLst>
              <a:cxn ang="T4">
                <a:pos x="T0" y="T1"/>
              </a:cxn>
              <a:cxn ang="T5">
                <a:pos x="T2" y="T3"/>
              </a:cxn>
            </a:cxnLst>
            <a:rect l="0" t="0" r="r" b="b"/>
            <a:pathLst>
              <a:path w="7" h="485">
                <a:moveTo>
                  <a:pt x="7" y="0"/>
                </a:moveTo>
                <a:lnTo>
                  <a:pt x="0" y="48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3" name="Oval 1086"/>
          <p:cNvSpPr>
            <a:spLocks noChangeArrowheads="1"/>
          </p:cNvSpPr>
          <p:nvPr/>
        </p:nvSpPr>
        <p:spPr bwMode="auto">
          <a:xfrm>
            <a:off x="609600" y="3733800"/>
            <a:ext cx="16764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74" name="Oval 1087"/>
          <p:cNvSpPr>
            <a:spLocks noChangeArrowheads="1"/>
          </p:cNvSpPr>
          <p:nvPr/>
        </p:nvSpPr>
        <p:spPr bwMode="auto">
          <a:xfrm flipH="1">
            <a:off x="7086600" y="3810000"/>
            <a:ext cx="1676400" cy="457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75" name="Freeform 1088"/>
          <p:cNvSpPr>
            <a:spLocks/>
          </p:cNvSpPr>
          <p:nvPr/>
        </p:nvSpPr>
        <p:spPr bwMode="auto">
          <a:xfrm>
            <a:off x="2235200" y="4021138"/>
            <a:ext cx="660400" cy="246062"/>
          </a:xfrm>
          <a:custGeom>
            <a:avLst/>
            <a:gdLst>
              <a:gd name="T0" fmla="*/ 0 w 416"/>
              <a:gd name="T1" fmla="*/ 0 h 155"/>
              <a:gd name="T2" fmla="*/ 2147483647 w 416"/>
              <a:gd name="T3" fmla="*/ 2147483647 h 155"/>
              <a:gd name="T4" fmla="*/ 0 60000 65536"/>
              <a:gd name="T5" fmla="*/ 0 60000 65536"/>
            </a:gdLst>
            <a:ahLst/>
            <a:cxnLst>
              <a:cxn ang="T4">
                <a:pos x="T0" y="T1"/>
              </a:cxn>
              <a:cxn ang="T5">
                <a:pos x="T2" y="T3"/>
              </a:cxn>
            </a:cxnLst>
            <a:rect l="0" t="0" r="r" b="b"/>
            <a:pathLst>
              <a:path w="416" h="155">
                <a:moveTo>
                  <a:pt x="0" y="0"/>
                </a:moveTo>
                <a:lnTo>
                  <a:pt x="416" y="15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6" name="Freeform 1089"/>
          <p:cNvSpPr>
            <a:spLocks/>
          </p:cNvSpPr>
          <p:nvPr/>
        </p:nvSpPr>
        <p:spPr bwMode="auto">
          <a:xfrm flipH="1">
            <a:off x="6477000" y="4114800"/>
            <a:ext cx="660400" cy="246063"/>
          </a:xfrm>
          <a:custGeom>
            <a:avLst/>
            <a:gdLst>
              <a:gd name="T0" fmla="*/ 0 w 416"/>
              <a:gd name="T1" fmla="*/ 0 h 155"/>
              <a:gd name="T2" fmla="*/ 2147483647 w 416"/>
              <a:gd name="T3" fmla="*/ 2147483647 h 155"/>
              <a:gd name="T4" fmla="*/ 0 60000 65536"/>
              <a:gd name="T5" fmla="*/ 0 60000 65536"/>
            </a:gdLst>
            <a:ahLst/>
            <a:cxnLst>
              <a:cxn ang="T4">
                <a:pos x="T0" y="T1"/>
              </a:cxn>
              <a:cxn ang="T5">
                <a:pos x="T2" y="T3"/>
              </a:cxn>
            </a:cxnLst>
            <a:rect l="0" t="0" r="r" b="b"/>
            <a:pathLst>
              <a:path w="416" h="155">
                <a:moveTo>
                  <a:pt x="0" y="0"/>
                </a:moveTo>
                <a:lnTo>
                  <a:pt x="416" y="15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7" name="Line 1090"/>
          <p:cNvSpPr>
            <a:spLocks noChangeShapeType="1"/>
          </p:cNvSpPr>
          <p:nvPr/>
        </p:nvSpPr>
        <p:spPr bwMode="auto">
          <a:xfrm flipV="1">
            <a:off x="45720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62178" name="Oval 1091"/>
          <p:cNvSpPr>
            <a:spLocks noChangeArrowheads="1"/>
          </p:cNvSpPr>
          <p:nvPr/>
        </p:nvSpPr>
        <p:spPr bwMode="auto">
          <a:xfrm>
            <a:off x="4038600" y="3352800"/>
            <a:ext cx="1143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2179" name="AutoShape 1093">
            <a:hlinkClick r:id="rId3" action="ppaction://hlinksldjump" highlightClick="1"/>
          </p:cNvPr>
          <p:cNvSpPr>
            <a:spLocks noChangeArrowheads="1"/>
          </p:cNvSpPr>
          <p:nvPr/>
        </p:nvSpPr>
        <p:spPr bwMode="auto">
          <a:xfrm>
            <a:off x="8305800" y="5943600"/>
            <a:ext cx="685800" cy="762000"/>
          </a:xfrm>
          <a:prstGeom prst="actionButtonHome">
            <a:avLst/>
          </a:prstGeom>
          <a:solidFill>
            <a:srgbClr val="FCFF68"/>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267503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4"/>
          <p:cNvSpPr txBox="1">
            <a:spLocks noChangeArrowheads="1"/>
          </p:cNvSpPr>
          <p:nvPr/>
        </p:nvSpPr>
        <p:spPr bwMode="auto">
          <a:xfrm>
            <a:off x="228600" y="1447800"/>
            <a:ext cx="8534400" cy="5095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lvl="2" eaLnBrk="1" hangingPunct="1">
              <a:spcBef>
                <a:spcPct val="50000"/>
              </a:spcBef>
              <a:buFont typeface="Symbol" charset="2"/>
              <a:buNone/>
            </a:pPr>
            <a:r>
              <a:rPr lang="en-US" sz="4000" b="0" dirty="0">
                <a:solidFill>
                  <a:srgbClr val="000000"/>
                </a:solidFill>
                <a:latin typeface="Times New Roman" charset="0"/>
              </a:rPr>
              <a:t>The outside receivers run the appropriate route depending on the coverage of the DB. The QB will throw the ball in the following progression.</a:t>
            </a:r>
            <a:endParaRPr lang="en-US" sz="2800" b="0" dirty="0">
              <a:solidFill>
                <a:srgbClr val="000000"/>
              </a:solidFill>
              <a:latin typeface="Times New Roman" charset="0"/>
            </a:endParaRPr>
          </a:p>
          <a:p>
            <a:pPr eaLnBrk="1" hangingPunct="1">
              <a:spcBef>
                <a:spcPct val="50000"/>
              </a:spcBef>
              <a:buFont typeface="Times" charset="0"/>
              <a:buChar char="•"/>
            </a:pPr>
            <a:r>
              <a:rPr lang="en-US" sz="2800" b="0" dirty="0">
                <a:solidFill>
                  <a:srgbClr val="FF1A05"/>
                </a:solidFill>
                <a:latin typeface="Times New Roman" charset="0"/>
              </a:rPr>
              <a:t>DB off more than 5 yards– Quick</a:t>
            </a:r>
          </a:p>
          <a:p>
            <a:pPr eaLnBrk="1" hangingPunct="1">
              <a:spcBef>
                <a:spcPct val="50000"/>
              </a:spcBef>
              <a:buFont typeface="Times" charset="0"/>
              <a:buChar char="•"/>
            </a:pPr>
            <a:r>
              <a:rPr lang="en-US" sz="2800" b="0" dirty="0">
                <a:solidFill>
                  <a:srgbClr val="FF1A05"/>
                </a:solidFill>
                <a:latin typeface="Times New Roman" charset="0"/>
              </a:rPr>
              <a:t>DB in outside squat– Slant</a:t>
            </a:r>
          </a:p>
          <a:p>
            <a:pPr eaLnBrk="1" hangingPunct="1">
              <a:spcBef>
                <a:spcPct val="50000"/>
              </a:spcBef>
              <a:buFont typeface="Times" charset="0"/>
              <a:buChar char="•"/>
            </a:pPr>
            <a:r>
              <a:rPr lang="en-US" sz="2800" b="0" dirty="0">
                <a:solidFill>
                  <a:srgbClr val="FF1A05"/>
                </a:solidFill>
                <a:latin typeface="Times New Roman" charset="0"/>
              </a:rPr>
              <a:t>DB in inside squat– Flat</a:t>
            </a:r>
          </a:p>
          <a:p>
            <a:pPr eaLnBrk="1" hangingPunct="1">
              <a:spcBef>
                <a:spcPct val="50000"/>
              </a:spcBef>
              <a:buFont typeface="Times" charset="0"/>
              <a:buChar char="•"/>
            </a:pPr>
            <a:r>
              <a:rPr lang="en-US" sz="2800" b="0" dirty="0">
                <a:solidFill>
                  <a:srgbClr val="FF1A05"/>
                </a:solidFill>
                <a:latin typeface="Times New Roman" charset="0"/>
              </a:rPr>
              <a:t>DB in press– Fade</a:t>
            </a:r>
            <a:endParaRPr lang="en-US" sz="2800" b="0" dirty="0">
              <a:latin typeface="Times New Roman" charset="0"/>
            </a:endParaRPr>
          </a:p>
        </p:txBody>
      </p:sp>
      <p:sp>
        <p:nvSpPr>
          <p:cNvPr id="296965" name="Rectangle 5"/>
          <p:cNvSpPr>
            <a:spLocks noChangeArrowheads="1"/>
          </p:cNvSpPr>
          <p:nvPr/>
        </p:nvSpPr>
        <p:spPr bwMode="auto">
          <a:xfrm>
            <a:off x="981664" y="304800"/>
            <a:ext cx="7028271"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5400" b="0" dirty="0">
                <a:solidFill>
                  <a:srgbClr val="0411D7"/>
                </a:solidFill>
                <a:effectLst>
                  <a:outerShdw blurRad="38100" dist="38100" dir="2700000" algn="tl">
                    <a:srgbClr val="C0C0C0"/>
                  </a:outerShdw>
                </a:effectLst>
                <a:latin typeface="Impact" charset="0"/>
              </a:rPr>
              <a:t>THE </a:t>
            </a:r>
            <a:r>
              <a:rPr lang="en-US" sz="5400" b="0" dirty="0" smtClean="0">
                <a:solidFill>
                  <a:srgbClr val="0411D7"/>
                </a:solidFill>
                <a:effectLst>
                  <a:outerShdw blurRad="38100" dist="38100" dir="2700000" algn="tl">
                    <a:srgbClr val="C0C0C0"/>
                  </a:outerShdw>
                </a:effectLst>
                <a:latin typeface="Impact" charset="0"/>
              </a:rPr>
              <a:t>PASSING </a:t>
            </a:r>
            <a:r>
              <a:rPr lang="en-US" sz="5400" b="0" dirty="0">
                <a:solidFill>
                  <a:srgbClr val="0411D7"/>
                </a:solidFill>
                <a:effectLst>
                  <a:outerShdw blurRad="38100" dist="38100" dir="2700000" algn="tl">
                    <a:srgbClr val="C0C0C0"/>
                  </a:outerShdw>
                </a:effectLst>
                <a:latin typeface="Impact" charset="0"/>
              </a:rPr>
              <a:t>READ ROUTE</a:t>
            </a:r>
          </a:p>
        </p:txBody>
      </p:sp>
    </p:spTree>
    <p:extLst>
      <p:ext uri="{BB962C8B-B14F-4D97-AF65-F5344CB8AC3E}">
        <p14:creationId xmlns:p14="http://schemas.microsoft.com/office/powerpoint/2010/main" xmlns="" val="5803010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1026"/>
          <p:cNvSpPr txBox="1">
            <a:spLocks noChangeArrowheads="1"/>
          </p:cNvSpPr>
          <p:nvPr/>
        </p:nvSpPr>
        <p:spPr bwMode="auto">
          <a:xfrm>
            <a:off x="304800" y="609600"/>
            <a:ext cx="20574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b="0">
                <a:solidFill>
                  <a:srgbClr val="000000"/>
                </a:solidFill>
                <a:latin typeface="Times New Roman" charset="0"/>
              </a:rPr>
              <a:t>The quick is run to a WR in which the DB is more than 5 yards off the WR.  </a:t>
            </a:r>
          </a:p>
        </p:txBody>
      </p:sp>
      <p:sp>
        <p:nvSpPr>
          <p:cNvPr id="269315" name="Text Box 1027"/>
          <p:cNvSpPr txBox="1">
            <a:spLocks noChangeArrowheads="1"/>
          </p:cNvSpPr>
          <p:nvPr/>
        </p:nvSpPr>
        <p:spPr bwMode="auto">
          <a:xfrm>
            <a:off x="2819400" y="2438400"/>
            <a:ext cx="65881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4800" b="0">
                <a:solidFill>
                  <a:srgbClr val="000000"/>
                </a:solidFill>
                <a:latin typeface="Arial" charset="0"/>
              </a:rPr>
              <a:t>O</a:t>
            </a:r>
          </a:p>
        </p:txBody>
      </p:sp>
      <p:sp>
        <p:nvSpPr>
          <p:cNvPr id="269316" name="Rectangle 1028"/>
          <p:cNvSpPr>
            <a:spLocks noChangeArrowheads="1"/>
          </p:cNvSpPr>
          <p:nvPr/>
        </p:nvSpPr>
        <p:spPr bwMode="auto">
          <a:xfrm>
            <a:off x="2759075" y="182563"/>
            <a:ext cx="623888" cy="823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4800" b="0">
                <a:solidFill>
                  <a:srgbClr val="000000"/>
                </a:solidFill>
                <a:latin typeface="Arial" charset="0"/>
              </a:rPr>
              <a:t>C</a:t>
            </a:r>
          </a:p>
        </p:txBody>
      </p:sp>
      <p:sp>
        <p:nvSpPr>
          <p:cNvPr id="269317" name="Line 1029"/>
          <p:cNvSpPr>
            <a:spLocks noChangeShapeType="1"/>
          </p:cNvSpPr>
          <p:nvPr/>
        </p:nvSpPr>
        <p:spPr bwMode="auto">
          <a:xfrm flipV="1">
            <a:off x="3140075" y="1630363"/>
            <a:ext cx="0" cy="9144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18" name="Line 1030"/>
          <p:cNvSpPr>
            <a:spLocks noChangeShapeType="1"/>
          </p:cNvSpPr>
          <p:nvPr/>
        </p:nvSpPr>
        <p:spPr bwMode="auto">
          <a:xfrm flipH="1">
            <a:off x="2835275" y="1630363"/>
            <a:ext cx="304800" cy="2286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19" name="Line 1031"/>
          <p:cNvSpPr>
            <a:spLocks noChangeShapeType="1"/>
          </p:cNvSpPr>
          <p:nvPr/>
        </p:nvSpPr>
        <p:spPr bwMode="auto">
          <a:xfrm>
            <a:off x="152400" y="3276600"/>
            <a:ext cx="87630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9320" name="Line 1032"/>
          <p:cNvSpPr>
            <a:spLocks noChangeShapeType="1"/>
          </p:cNvSpPr>
          <p:nvPr/>
        </p:nvSpPr>
        <p:spPr bwMode="auto">
          <a:xfrm>
            <a:off x="4495800" y="152400"/>
            <a:ext cx="0" cy="6477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9321" name="Text Box 1033"/>
          <p:cNvSpPr txBox="1">
            <a:spLocks noChangeArrowheads="1"/>
          </p:cNvSpPr>
          <p:nvPr/>
        </p:nvSpPr>
        <p:spPr bwMode="auto">
          <a:xfrm>
            <a:off x="4572000" y="457200"/>
            <a:ext cx="1905000" cy="253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2000" b="0">
                <a:solidFill>
                  <a:srgbClr val="000000"/>
                </a:solidFill>
                <a:latin typeface="Times New Roman" charset="0"/>
              </a:rPr>
              <a:t>A Slant is run when the DB is in a head up press look or an outside squat position on the WR.  This is a 2 step slant.</a:t>
            </a:r>
          </a:p>
        </p:txBody>
      </p:sp>
      <p:sp>
        <p:nvSpPr>
          <p:cNvPr id="269322" name="Text Box 1034"/>
          <p:cNvSpPr txBox="1">
            <a:spLocks noChangeArrowheads="1"/>
          </p:cNvSpPr>
          <p:nvPr/>
        </p:nvSpPr>
        <p:spPr bwMode="auto">
          <a:xfrm>
            <a:off x="8001000" y="2286000"/>
            <a:ext cx="65881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4800" b="0">
                <a:solidFill>
                  <a:srgbClr val="000000"/>
                </a:solidFill>
                <a:latin typeface="Arial" charset="0"/>
              </a:rPr>
              <a:t>O</a:t>
            </a:r>
          </a:p>
        </p:txBody>
      </p:sp>
      <p:sp>
        <p:nvSpPr>
          <p:cNvPr id="269323" name="Rectangle 1035"/>
          <p:cNvSpPr>
            <a:spLocks noChangeArrowheads="1"/>
          </p:cNvSpPr>
          <p:nvPr/>
        </p:nvSpPr>
        <p:spPr bwMode="auto">
          <a:xfrm>
            <a:off x="8169275" y="1249363"/>
            <a:ext cx="623888" cy="823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4800" b="0">
                <a:solidFill>
                  <a:srgbClr val="000000"/>
                </a:solidFill>
                <a:latin typeface="Arial" charset="0"/>
              </a:rPr>
              <a:t>C</a:t>
            </a:r>
          </a:p>
        </p:txBody>
      </p:sp>
      <p:sp>
        <p:nvSpPr>
          <p:cNvPr id="269324" name="Line 1036"/>
          <p:cNvSpPr>
            <a:spLocks noChangeShapeType="1"/>
          </p:cNvSpPr>
          <p:nvPr/>
        </p:nvSpPr>
        <p:spPr bwMode="auto">
          <a:xfrm flipV="1">
            <a:off x="8321675" y="2011363"/>
            <a:ext cx="0" cy="3810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25" name="Line 1037"/>
          <p:cNvSpPr>
            <a:spLocks noChangeShapeType="1"/>
          </p:cNvSpPr>
          <p:nvPr/>
        </p:nvSpPr>
        <p:spPr bwMode="auto">
          <a:xfrm flipH="1" flipV="1">
            <a:off x="6797675" y="1020763"/>
            <a:ext cx="1524000" cy="9906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26" name="Text Box 1038"/>
          <p:cNvSpPr txBox="1">
            <a:spLocks noChangeArrowheads="1"/>
          </p:cNvSpPr>
          <p:nvPr/>
        </p:nvSpPr>
        <p:spPr bwMode="auto">
          <a:xfrm>
            <a:off x="228600" y="3581400"/>
            <a:ext cx="16002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b="0">
                <a:solidFill>
                  <a:srgbClr val="000000"/>
                </a:solidFill>
                <a:latin typeface="Times New Roman" charset="0"/>
              </a:rPr>
              <a:t>An out is run when the DB is sitting off taking away the slant.</a:t>
            </a:r>
          </a:p>
        </p:txBody>
      </p:sp>
      <p:sp>
        <p:nvSpPr>
          <p:cNvPr id="269327" name="Text Box 1039"/>
          <p:cNvSpPr txBox="1">
            <a:spLocks noChangeArrowheads="1"/>
          </p:cNvSpPr>
          <p:nvPr/>
        </p:nvSpPr>
        <p:spPr bwMode="auto">
          <a:xfrm>
            <a:off x="2438400" y="5562600"/>
            <a:ext cx="65881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4800" b="0">
                <a:solidFill>
                  <a:srgbClr val="000000"/>
                </a:solidFill>
                <a:latin typeface="Arial" charset="0"/>
              </a:rPr>
              <a:t>O</a:t>
            </a:r>
          </a:p>
        </p:txBody>
      </p:sp>
      <p:sp>
        <p:nvSpPr>
          <p:cNvPr id="269328" name="Rectangle 1040"/>
          <p:cNvSpPr>
            <a:spLocks noChangeArrowheads="1"/>
          </p:cNvSpPr>
          <p:nvPr/>
        </p:nvSpPr>
        <p:spPr bwMode="auto">
          <a:xfrm>
            <a:off x="1828800" y="4572000"/>
            <a:ext cx="623888"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4800" b="0">
                <a:solidFill>
                  <a:srgbClr val="000000"/>
                </a:solidFill>
                <a:latin typeface="Arial" charset="0"/>
              </a:rPr>
              <a:t>C</a:t>
            </a:r>
          </a:p>
        </p:txBody>
      </p:sp>
      <p:sp>
        <p:nvSpPr>
          <p:cNvPr id="269329" name="Line 1041"/>
          <p:cNvSpPr>
            <a:spLocks noChangeShapeType="1"/>
          </p:cNvSpPr>
          <p:nvPr/>
        </p:nvSpPr>
        <p:spPr bwMode="auto">
          <a:xfrm flipV="1">
            <a:off x="2743200" y="5334000"/>
            <a:ext cx="0" cy="3810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30" name="Line 1042"/>
          <p:cNvSpPr>
            <a:spLocks noChangeShapeType="1"/>
          </p:cNvSpPr>
          <p:nvPr/>
        </p:nvSpPr>
        <p:spPr bwMode="auto">
          <a:xfrm flipH="1">
            <a:off x="2743200" y="5257800"/>
            <a:ext cx="1600200" cy="762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31" name="Text Box 1043"/>
          <p:cNvSpPr txBox="1">
            <a:spLocks noChangeArrowheads="1"/>
          </p:cNvSpPr>
          <p:nvPr/>
        </p:nvSpPr>
        <p:spPr bwMode="auto">
          <a:xfrm>
            <a:off x="4648200" y="3581400"/>
            <a:ext cx="1981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1600" b="0">
                <a:solidFill>
                  <a:srgbClr val="000000"/>
                </a:solidFill>
                <a:latin typeface="Times New Roman" charset="0"/>
              </a:rPr>
              <a:t>The Fade is thrown when the DB is in a press position taking away the slant.  The WR runs straight up the field for 5 yards and then angles to the sideline, always looking for the ball.  The ball is thrown 6 yards down the field.</a:t>
            </a:r>
          </a:p>
        </p:txBody>
      </p:sp>
      <p:sp>
        <p:nvSpPr>
          <p:cNvPr id="269332" name="Text Box 1044"/>
          <p:cNvSpPr txBox="1">
            <a:spLocks noChangeArrowheads="1"/>
          </p:cNvSpPr>
          <p:nvPr/>
        </p:nvSpPr>
        <p:spPr bwMode="auto">
          <a:xfrm>
            <a:off x="7162800" y="5638800"/>
            <a:ext cx="65881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charset="0"/>
              </a:defRPr>
            </a:lvl1pPr>
            <a:lvl2pPr marL="742950" indent="-285750">
              <a:defRPr sz="2400" b="1">
                <a:solidFill>
                  <a:schemeClr val="tx1"/>
                </a:solidFill>
                <a:latin typeface="Times" charset="0"/>
              </a:defRPr>
            </a:lvl2pPr>
            <a:lvl3pPr marL="1143000" indent="-228600">
              <a:defRPr sz="2400" b="1">
                <a:solidFill>
                  <a:schemeClr val="tx1"/>
                </a:solidFill>
                <a:latin typeface="Times" charset="0"/>
              </a:defRPr>
            </a:lvl3pPr>
            <a:lvl4pPr marL="1600200" indent="-228600">
              <a:defRPr sz="2400" b="1">
                <a:solidFill>
                  <a:schemeClr val="tx1"/>
                </a:solidFill>
                <a:latin typeface="Times" charset="0"/>
              </a:defRPr>
            </a:lvl4pPr>
            <a:lvl5pPr marL="2057400" indent="-228600">
              <a:defRPr sz="2400" b="1">
                <a:solidFill>
                  <a:schemeClr val="tx1"/>
                </a:solidFill>
                <a:latin typeface="Times" charset="0"/>
              </a:defRPr>
            </a:lvl5pPr>
            <a:lvl6pPr marL="2514600" indent="-228600" eaLnBrk="0" fontAlgn="base" hangingPunct="0">
              <a:spcBef>
                <a:spcPct val="0"/>
              </a:spcBef>
              <a:spcAft>
                <a:spcPct val="0"/>
              </a:spcAft>
              <a:defRPr sz="2400" b="1">
                <a:solidFill>
                  <a:schemeClr val="tx1"/>
                </a:solidFill>
                <a:latin typeface="Times" charset="0"/>
              </a:defRPr>
            </a:lvl6pPr>
            <a:lvl7pPr marL="2971800" indent="-228600" eaLnBrk="0" fontAlgn="base" hangingPunct="0">
              <a:spcBef>
                <a:spcPct val="0"/>
              </a:spcBef>
              <a:spcAft>
                <a:spcPct val="0"/>
              </a:spcAft>
              <a:defRPr sz="2400" b="1">
                <a:solidFill>
                  <a:schemeClr val="tx1"/>
                </a:solidFill>
                <a:latin typeface="Times" charset="0"/>
              </a:defRPr>
            </a:lvl7pPr>
            <a:lvl8pPr marL="3429000" indent="-228600" eaLnBrk="0" fontAlgn="base" hangingPunct="0">
              <a:spcBef>
                <a:spcPct val="0"/>
              </a:spcBef>
              <a:spcAft>
                <a:spcPct val="0"/>
              </a:spcAft>
              <a:defRPr sz="2400" b="1">
                <a:solidFill>
                  <a:schemeClr val="tx1"/>
                </a:solidFill>
                <a:latin typeface="Times" charset="0"/>
              </a:defRPr>
            </a:lvl8pPr>
            <a:lvl9pPr marL="3886200" indent="-228600" eaLnBrk="0" fontAlgn="base" hangingPunct="0">
              <a:spcBef>
                <a:spcPct val="0"/>
              </a:spcBef>
              <a:spcAft>
                <a:spcPct val="0"/>
              </a:spcAft>
              <a:defRPr sz="2400" b="1">
                <a:solidFill>
                  <a:schemeClr val="tx1"/>
                </a:solidFill>
                <a:latin typeface="Times" charset="0"/>
              </a:defRPr>
            </a:lvl9pPr>
          </a:lstStyle>
          <a:p>
            <a:pPr eaLnBrk="1" hangingPunct="1"/>
            <a:r>
              <a:rPr lang="en-US" sz="4800" b="0">
                <a:solidFill>
                  <a:srgbClr val="000000"/>
                </a:solidFill>
                <a:latin typeface="Arial" charset="0"/>
              </a:rPr>
              <a:t>O</a:t>
            </a:r>
          </a:p>
        </p:txBody>
      </p:sp>
      <p:sp>
        <p:nvSpPr>
          <p:cNvPr id="269333" name="Rectangle 1045"/>
          <p:cNvSpPr>
            <a:spLocks noChangeArrowheads="1"/>
          </p:cNvSpPr>
          <p:nvPr/>
        </p:nvSpPr>
        <p:spPr bwMode="auto">
          <a:xfrm>
            <a:off x="6705600" y="5029200"/>
            <a:ext cx="623888"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lang="en-US" sz="4800" b="0">
                <a:solidFill>
                  <a:srgbClr val="000000"/>
                </a:solidFill>
                <a:latin typeface="Arial" charset="0"/>
              </a:rPr>
              <a:t>C</a:t>
            </a:r>
          </a:p>
        </p:txBody>
      </p:sp>
      <p:sp>
        <p:nvSpPr>
          <p:cNvPr id="269334" name="Line 1046"/>
          <p:cNvSpPr>
            <a:spLocks noChangeShapeType="1"/>
          </p:cNvSpPr>
          <p:nvPr/>
        </p:nvSpPr>
        <p:spPr bwMode="auto">
          <a:xfrm flipV="1">
            <a:off x="7543800" y="4953000"/>
            <a:ext cx="0" cy="8382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269335" name="Line 1047"/>
          <p:cNvSpPr>
            <a:spLocks noChangeShapeType="1"/>
          </p:cNvSpPr>
          <p:nvPr/>
        </p:nvSpPr>
        <p:spPr bwMode="auto">
          <a:xfrm flipH="1">
            <a:off x="7543800" y="3962400"/>
            <a:ext cx="1295400" cy="99060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xmlns="" val="10645829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lstStyle/>
          <a:p>
            <a:pPr lvl="0"/>
            <a:r>
              <a:rPr lang="en-US" dirty="0"/>
              <a:t>Motion position calling </a:t>
            </a:r>
            <a:r>
              <a:rPr lang="en-US" dirty="0" smtClean="0"/>
              <a:t>“1hawkRaider20”</a:t>
            </a:r>
            <a:endParaRPr lang="en-US" sz="2800" dirty="0"/>
          </a:p>
          <a:p>
            <a:pPr lvl="1"/>
            <a:r>
              <a:rPr lang="en-US" dirty="0"/>
              <a:t>X= </a:t>
            </a:r>
            <a:r>
              <a:rPr lang="en-US" dirty="0" err="1"/>
              <a:t>Xena</a:t>
            </a:r>
            <a:endParaRPr lang="en-US" sz="2400" dirty="0"/>
          </a:p>
          <a:p>
            <a:pPr lvl="1"/>
            <a:r>
              <a:rPr lang="en-US" dirty="0"/>
              <a:t>H=Hawk</a:t>
            </a:r>
            <a:endParaRPr lang="en-US" sz="2400" dirty="0"/>
          </a:p>
          <a:p>
            <a:pPr lvl="1"/>
            <a:r>
              <a:rPr lang="en-US" dirty="0"/>
              <a:t>Y=Yankee </a:t>
            </a:r>
            <a:endParaRPr lang="en-US" sz="2400" dirty="0"/>
          </a:p>
          <a:p>
            <a:pPr lvl="1"/>
            <a:r>
              <a:rPr lang="en-US" dirty="0"/>
              <a:t>Z=Zulu</a:t>
            </a:r>
            <a:endParaRPr lang="en-US" sz="2400" dirty="0"/>
          </a:p>
          <a:p>
            <a:pPr lvl="1"/>
            <a:r>
              <a:rPr lang="en-US" dirty="0"/>
              <a:t>F=Falcon</a:t>
            </a:r>
            <a:endParaRPr lang="en-US" sz="2400" dirty="0"/>
          </a:p>
          <a:p>
            <a:endParaRPr lang="en-US" dirty="0"/>
          </a:p>
        </p:txBody>
      </p:sp>
      <p:sp>
        <p:nvSpPr>
          <p:cNvPr id="4" name="Action Button: Home 3">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769362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Wristband</a:t>
            </a:r>
            <a:endParaRPr lang="en-US" dirty="0"/>
          </a:p>
        </p:txBody>
      </p:sp>
      <p:graphicFrame>
        <p:nvGraphicFramePr>
          <p:cNvPr id="4" name="Content Placeholder 3"/>
          <p:cNvGraphicFramePr>
            <a:graphicFrameLocks noGrp="1"/>
          </p:cNvGraphicFramePr>
          <p:nvPr>
            <p:ph idx="1"/>
          </p:nvPr>
        </p:nvGraphicFramePr>
        <p:xfrm>
          <a:off x="2037645" y="1600195"/>
          <a:ext cx="5068710" cy="4525973"/>
        </p:xfrm>
        <a:graphic>
          <a:graphicData uri="http://schemas.openxmlformats.org/drawingml/2006/table">
            <a:tbl>
              <a:tblPr/>
              <a:tblGrid>
                <a:gridCol w="158613"/>
                <a:gridCol w="1082704"/>
                <a:gridCol w="268952"/>
                <a:gridCol w="726400"/>
                <a:gridCol w="206886"/>
                <a:gridCol w="793063"/>
                <a:gridCol w="213782"/>
                <a:gridCol w="560892"/>
                <a:gridCol w="340213"/>
                <a:gridCol w="717205"/>
              </a:tblGrid>
              <a:tr h="165584">
                <a:tc gridSpan="2">
                  <a:txBody>
                    <a:bodyPr/>
                    <a:lstStyle/>
                    <a:p>
                      <a:pPr algn="l" fontAlgn="b"/>
                      <a:r>
                        <a:rPr lang="en-US" sz="1000" b="1" i="0" u="none" strike="noStrike">
                          <a:effectLst/>
                          <a:latin typeface="Arial"/>
                        </a:rPr>
                        <a:t>Formations</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gridSpan="2">
                  <a:txBody>
                    <a:bodyPr/>
                    <a:lstStyle/>
                    <a:p>
                      <a:pPr algn="l" fontAlgn="b"/>
                      <a:r>
                        <a:rPr lang="en-US" sz="1000" b="1" i="0" u="none" strike="noStrike">
                          <a:effectLst/>
                          <a:latin typeface="Arial"/>
                        </a:rPr>
                        <a:t>Pods</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44886">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ACE</a:t>
                      </a:r>
                    </a:p>
                  </a:txBody>
                  <a:tcPr marL="6899" marR="6899" marT="6899" marB="0" anchor="b">
                    <a:lnL>
                      <a:noFill/>
                    </a:lnL>
                    <a:lnR>
                      <a:noFill/>
                    </a:lnR>
                    <a:lnT>
                      <a:noFill/>
                    </a:lnT>
                    <a:lnB>
                      <a:noFill/>
                    </a:lnB>
                  </a:tcPr>
                </a:tc>
                <a:tc gridSpan="2">
                  <a:txBody>
                    <a:bodyPr/>
                    <a:lstStyle/>
                    <a:p>
                      <a:pPr algn="l" fontAlgn="b"/>
                      <a:r>
                        <a:rPr lang="en-US" sz="900" b="1" i="0" u="none" strike="noStrike">
                          <a:effectLst/>
                          <a:latin typeface="Arial"/>
                        </a:rPr>
                        <a:t>Oakland/Raiders</a:t>
                      </a:r>
                    </a:p>
                  </a:txBody>
                  <a:tcPr marL="6899" marR="6899" marT="6899" marB="0" anchor="b">
                    <a:lnL>
                      <a:noFill/>
                    </a:lnL>
                    <a:lnR>
                      <a:noFill/>
                    </a:lnR>
                    <a:lnT>
                      <a:noFill/>
                    </a:lnT>
                    <a:lnB>
                      <a:noFill/>
                    </a:lnB>
                  </a:tcPr>
                </a:tc>
                <a:tc hMerge="1">
                  <a:txBody>
                    <a:bodyPr/>
                    <a:lstStyle/>
                    <a:p>
                      <a:endParaRPr lang="en-US"/>
                    </a:p>
                  </a:txBody>
                  <a:tcPr/>
                </a:tc>
                <a:tc gridSpan="2">
                  <a:txBody>
                    <a:bodyPr/>
                    <a:lstStyle/>
                    <a:p>
                      <a:pPr algn="l" fontAlgn="b"/>
                      <a:r>
                        <a:rPr lang="en-US" sz="900" b="1" i="0" u="none" strike="noStrike">
                          <a:effectLst/>
                          <a:latin typeface="Arial"/>
                        </a:rPr>
                        <a:t>Tennessee Titans</a:t>
                      </a:r>
                    </a:p>
                  </a:txBody>
                  <a:tcPr marL="6899" marR="6899" marT="6899" marB="0" anchor="b">
                    <a:lnL>
                      <a:noFill/>
                    </a:lnL>
                    <a:lnR>
                      <a:noFill/>
                    </a:lnR>
                    <a:lnT>
                      <a:noFill/>
                    </a:lnT>
                    <a:lnB>
                      <a:noFill/>
                    </a:lnB>
                  </a:tcPr>
                </a:tc>
                <a:tc hMerge="1">
                  <a:txBody>
                    <a:bodyPr/>
                    <a:lstStyle/>
                    <a:p>
                      <a:endParaRPr lang="en-US"/>
                    </a:p>
                  </a:txBody>
                  <a:tcPr/>
                </a:tc>
                <a:tc gridSpan="3">
                  <a:txBody>
                    <a:bodyPr/>
                    <a:lstStyle/>
                    <a:p>
                      <a:pPr algn="l" fontAlgn="b"/>
                      <a:r>
                        <a:rPr lang="en-US" sz="900" b="1" i="0" u="none" strike="noStrike">
                          <a:effectLst/>
                          <a:latin typeface="Arial"/>
                        </a:rPr>
                        <a:t>Carolina/Panthers</a:t>
                      </a:r>
                    </a:p>
                  </a:txBody>
                  <a:tcPr marL="6899" marR="6899" marT="689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BLUE </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OUTSIDE ZONE</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HITCHES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gridSpan="2">
                  <a:txBody>
                    <a:bodyPr/>
                    <a:lstStyle/>
                    <a:p>
                      <a:pPr algn="l" fontAlgn="b"/>
                      <a:r>
                        <a:rPr lang="en-US" sz="700" b="0" i="0" u="none" strike="noStrike">
                          <a:effectLst/>
                          <a:latin typeface="Arial"/>
                        </a:rPr>
                        <a:t>JET/REVERSE</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GREEN</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SWEEP/TOSS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X'S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gridSpan="2">
                  <a:txBody>
                    <a:bodyPr/>
                    <a:lstStyle/>
                    <a:p>
                      <a:pPr algn="l" fontAlgn="b"/>
                      <a:r>
                        <a:rPr lang="en-US" sz="700" b="0" i="0" u="none" strike="noStrike">
                          <a:effectLst/>
                          <a:latin typeface="Arial"/>
                        </a:rPr>
                        <a:t>SHARK PASS</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BUNCH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JET 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Y CORNER</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QB SNEAK</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I SET</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SPEED OPTION</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Y STICK</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POGO</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6</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QUADS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QB SWEEP</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FOX</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Z PASS</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44886">
                <a:tc>
                  <a:txBody>
                    <a:bodyPr/>
                    <a:lstStyle/>
                    <a:p>
                      <a:pPr algn="r" fontAlgn="b"/>
                      <a:r>
                        <a:rPr lang="en-US" sz="700" b="0" i="0" u="none" strike="noStrike">
                          <a:effectLst/>
                          <a:latin typeface="Arial"/>
                        </a:rPr>
                        <a:t>7</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EMPTY</a:t>
                      </a:r>
                    </a:p>
                  </a:txBody>
                  <a:tcPr marL="6899" marR="6899" marT="6899" marB="0" anchor="b">
                    <a:lnL>
                      <a:noFill/>
                    </a:lnL>
                    <a:lnR>
                      <a:noFill/>
                    </a:lnR>
                    <a:lnT>
                      <a:noFill/>
                    </a:lnT>
                    <a:lnB>
                      <a:noFill/>
                    </a:lnB>
                  </a:tcPr>
                </a:tc>
                <a:tc gridSpan="2">
                  <a:txBody>
                    <a:bodyPr/>
                    <a:lstStyle/>
                    <a:p>
                      <a:pPr algn="l" fontAlgn="b"/>
                      <a:r>
                        <a:rPr lang="en-US" sz="900" b="1" i="0" u="none" strike="noStrike">
                          <a:effectLst/>
                          <a:latin typeface="Arial"/>
                        </a:rPr>
                        <a:t>Detroit/Lions</a:t>
                      </a:r>
                    </a:p>
                  </a:txBody>
                  <a:tcPr marL="6899" marR="6899" marT="6899" marB="0" anchor="b">
                    <a:lnL>
                      <a:noFill/>
                    </a:lnL>
                    <a:lnR>
                      <a:noFill/>
                    </a:lnR>
                    <a:lnT>
                      <a:noFill/>
                    </a:lnT>
                    <a:lnB>
                      <a:noFill/>
                    </a:lnB>
                  </a:tcPr>
                </a:tc>
                <a:tc hMerge="1">
                  <a:txBody>
                    <a:bodyPr/>
                    <a:lstStyle/>
                    <a:p>
                      <a:endParaRPr lang="en-US"/>
                    </a:p>
                  </a:txBody>
                  <a:tcPr/>
                </a:tc>
                <a:tc gridSpan="2">
                  <a:txBody>
                    <a:bodyPr/>
                    <a:lstStyle/>
                    <a:p>
                      <a:pPr algn="l" fontAlgn="b"/>
                      <a:r>
                        <a:rPr lang="en-US" sz="900" b="1" i="0" u="none" strike="noStrike">
                          <a:effectLst/>
                          <a:latin typeface="Arial"/>
                        </a:rPr>
                        <a:t>Philly/Eagles</a:t>
                      </a:r>
                    </a:p>
                  </a:txBody>
                  <a:tcPr marL="6899" marR="6899" marT="6899" marB="0" anchor="b">
                    <a:lnL>
                      <a:noFill/>
                    </a:lnL>
                    <a:lnR>
                      <a:noFill/>
                    </a:lnR>
                    <a:lnT>
                      <a:noFill/>
                    </a:lnT>
                    <a:lnB>
                      <a:noFill/>
                    </a:lnB>
                  </a:tcPr>
                </a:tc>
                <a:tc hMerge="1">
                  <a:txBody>
                    <a:bodyPr/>
                    <a:lstStyle/>
                    <a:p>
                      <a:endParaRPr lang="en-US"/>
                    </a:p>
                  </a:txBody>
                  <a:tcPr/>
                </a:tc>
                <a:tc gridSpan="3">
                  <a:txBody>
                    <a:bodyPr/>
                    <a:lstStyle/>
                    <a:p>
                      <a:pPr algn="l" fontAlgn="b"/>
                      <a:r>
                        <a:rPr lang="en-US" sz="900" b="1" i="0" u="none" strike="noStrike">
                          <a:effectLst/>
                          <a:latin typeface="Arial"/>
                        </a:rPr>
                        <a:t>Indianapolis/Colts</a:t>
                      </a:r>
                    </a:p>
                  </a:txBody>
                  <a:tcPr marL="6899" marR="6899" marT="6899"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8</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KING</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Y SAIL</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JAILBREAK</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gridSpan="2">
                  <a:txBody>
                    <a:bodyPr/>
                    <a:lstStyle/>
                    <a:p>
                      <a:pPr algn="l" fontAlgn="b"/>
                      <a:r>
                        <a:rPr lang="en-US" sz="700" b="0" i="0" u="none" strike="noStrike">
                          <a:effectLst/>
                          <a:latin typeface="Arial"/>
                        </a:rPr>
                        <a:t>INSIDE ZONE</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r" fontAlgn="b"/>
                      <a:r>
                        <a:rPr lang="en-US" sz="700" b="0" i="0" u="none" strike="noStrike">
                          <a:effectLst/>
                          <a:latin typeface="Arial"/>
                        </a:rPr>
                        <a:t>9</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QUEEN</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MESH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BUBBLE</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LEAD</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VERTICALS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F SCREEN</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ISO</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SMASH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DRAW</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DIVE</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44886">
                <a:tc>
                  <a:txBody>
                    <a:bodyPr/>
                    <a:lstStyle/>
                    <a:p>
                      <a:pPr algn="l" fontAlgn="b"/>
                      <a:endParaRPr lang="en-US" sz="900" b="1"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900" b="1"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Y Curl</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SLANT/BUBBLE</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COUNTER</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6</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MESH POW</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6</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TRAP</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44886">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gridSpan="2">
                  <a:txBody>
                    <a:bodyPr/>
                    <a:lstStyle/>
                    <a:p>
                      <a:pPr algn="l" fontAlgn="b"/>
                      <a:r>
                        <a:rPr lang="en-US" sz="900" b="1" i="0" u="none" strike="noStrike">
                          <a:effectLst/>
                          <a:latin typeface="Arial"/>
                        </a:rPr>
                        <a:t>Seattle/Seahawks</a:t>
                      </a:r>
                    </a:p>
                  </a:txBody>
                  <a:tcPr marL="6899" marR="6899" marT="6899" marB="0" anchor="b">
                    <a:lnL>
                      <a:noFill/>
                    </a:lnL>
                    <a:lnR>
                      <a:noFill/>
                    </a:lnR>
                    <a:lnT>
                      <a:noFill/>
                    </a:lnT>
                    <a:lnB>
                      <a:noFill/>
                    </a:lnB>
                  </a:tcPr>
                </a:tc>
                <a:tc hMerge="1">
                  <a:txBody>
                    <a:bodyPr/>
                    <a:lstStyle/>
                    <a:p>
                      <a:endParaRPr lang="en-US"/>
                    </a:p>
                  </a:txBody>
                  <a:tcPr/>
                </a:tc>
                <a:tc gridSpan="2">
                  <a:txBody>
                    <a:bodyPr/>
                    <a:lstStyle/>
                    <a:p>
                      <a:pPr algn="l" fontAlgn="b"/>
                      <a:r>
                        <a:rPr lang="en-US" sz="900" b="1" i="0" u="none" strike="noStrike">
                          <a:effectLst/>
                          <a:latin typeface="Arial"/>
                        </a:rPr>
                        <a:t>Dallas/Cowboys</a:t>
                      </a:r>
                    </a:p>
                  </a:txBody>
                  <a:tcPr marL="6899" marR="6899" marT="6899" marB="0" anchor="b">
                    <a:lnL>
                      <a:noFill/>
                    </a:lnL>
                    <a:lnR>
                      <a:noFill/>
                    </a:lnR>
                    <a:lnT>
                      <a:noFill/>
                    </a:lnT>
                    <a:lnB>
                      <a:noFill/>
                    </a:lnB>
                  </a:tcPr>
                </a:tc>
                <a:tc hMerge="1">
                  <a:txBody>
                    <a:bodyPr/>
                    <a:lstStyle/>
                    <a:p>
                      <a:endParaRPr lang="en-US"/>
                    </a:p>
                  </a:txBody>
                  <a:tcPr/>
                </a:tc>
                <a:tc>
                  <a:txBody>
                    <a:bodyPr/>
                    <a:lstStyle/>
                    <a:p>
                      <a:pPr algn="r" fontAlgn="b"/>
                      <a:r>
                        <a:rPr lang="en-US" sz="700" b="0" i="0" u="none" strike="noStrike">
                          <a:effectLst/>
                          <a:latin typeface="Arial"/>
                        </a:rPr>
                        <a:t>7</a:t>
                      </a:r>
                    </a:p>
                  </a:txBody>
                  <a:tcPr marL="6899" marR="6899" marT="6899" marB="0" anchor="b">
                    <a:lnL>
                      <a:noFill/>
                    </a:lnL>
                    <a:lnR>
                      <a:noFill/>
                    </a:lnR>
                    <a:lnT>
                      <a:noFill/>
                    </a:lnT>
                    <a:lnB>
                      <a:noFill/>
                    </a:lnB>
                  </a:tcPr>
                </a:tc>
                <a:tc gridSpan="2">
                  <a:txBody>
                    <a:bodyPr/>
                    <a:lstStyle/>
                    <a:p>
                      <a:pPr algn="l" fontAlgn="b"/>
                      <a:r>
                        <a:rPr lang="en-US" sz="700" b="0" i="0" u="none" strike="noStrike">
                          <a:effectLst/>
                          <a:latin typeface="Arial"/>
                        </a:rPr>
                        <a:t>FAKE DIVE ZONE</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44886">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X</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ZONE PASS</a:t>
                      </a:r>
                    </a:p>
                  </a:txBody>
                  <a:tcPr marL="6899" marR="6899" marT="6899" marB="0" anchor="b">
                    <a:lnL>
                      <a:noFill/>
                    </a:lnL>
                    <a:lnR>
                      <a:noFill/>
                    </a:lnR>
                    <a:lnT>
                      <a:noFill/>
                    </a:lnT>
                    <a:lnB>
                      <a:noFill/>
                    </a:lnB>
                  </a:tcPr>
                </a:tc>
                <a:tc gridSpan="2">
                  <a:txBody>
                    <a:bodyPr/>
                    <a:lstStyle/>
                    <a:p>
                      <a:pPr algn="l" fontAlgn="b"/>
                      <a:r>
                        <a:rPr lang="en-US" sz="900" b="1" i="0" u="none" strike="noStrike">
                          <a:effectLst/>
                          <a:latin typeface="Arial"/>
                        </a:rPr>
                        <a:t>Pitt/Steelers</a:t>
                      </a:r>
                    </a:p>
                  </a:txBody>
                  <a:tcPr marL="6899" marR="6899" marT="6899"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Y</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WAGGLE</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1</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OUT</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6</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DIG</a:t>
                      </a: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Z</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JET PASS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2</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SLANT</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7</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POST</a:t>
                      </a: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LEAD PASS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3</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IN</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8</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CORNER</a:t>
                      </a: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F</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BOOT PASS</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4</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HITCH</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9</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FLY</a:t>
                      </a: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5</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COMEBACK</a:t>
                      </a:r>
                    </a:p>
                  </a:txBody>
                  <a:tcPr marL="6899" marR="6899" marT="6899" marB="0" anchor="b">
                    <a:lnL>
                      <a:noFill/>
                    </a:lnL>
                    <a:lnR>
                      <a:noFill/>
                    </a:lnR>
                    <a:lnT>
                      <a:noFill/>
                    </a:lnT>
                    <a:lnB>
                      <a:noFill/>
                    </a:lnB>
                  </a:tcPr>
                </a:tc>
                <a:tc>
                  <a:txBody>
                    <a:bodyPr/>
                    <a:lstStyle/>
                    <a:p>
                      <a:pPr algn="r" fontAlgn="b"/>
                      <a:r>
                        <a:rPr lang="en-US" sz="700" b="0" i="0" u="none" strike="noStrike">
                          <a:effectLst/>
                          <a:latin typeface="Arial"/>
                        </a:rPr>
                        <a:t>0</a:t>
                      </a: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SLIDE</a:t>
                      </a: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r>
              <a:tr h="117289">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r>
                        <a:rPr lang="en-US" sz="700" b="0" i="0" u="none" strike="noStrike">
                          <a:effectLst/>
                          <a:latin typeface="Arial"/>
                        </a:rPr>
                        <a:t> </a:t>
                      </a: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a:effectLst/>
                        <a:latin typeface="Arial"/>
                      </a:endParaRPr>
                    </a:p>
                  </a:txBody>
                  <a:tcPr marL="6899" marR="6899" marT="6899" marB="0" anchor="b">
                    <a:lnL>
                      <a:noFill/>
                    </a:lnL>
                    <a:lnR>
                      <a:noFill/>
                    </a:lnR>
                    <a:lnT>
                      <a:noFill/>
                    </a:lnT>
                    <a:lnB>
                      <a:noFill/>
                    </a:lnB>
                  </a:tcPr>
                </a:tc>
                <a:tc>
                  <a:txBody>
                    <a:bodyPr/>
                    <a:lstStyle/>
                    <a:p>
                      <a:pPr algn="l" fontAlgn="b"/>
                      <a:endParaRPr lang="en-US" sz="700" b="0" i="0" u="none" strike="noStrike" dirty="0">
                        <a:effectLst/>
                        <a:latin typeface="Arial"/>
                      </a:endParaRPr>
                    </a:p>
                  </a:txBody>
                  <a:tcPr marL="6899" marR="6899" marT="6899" marB="0" anchor="b">
                    <a:lnL>
                      <a:noFill/>
                    </a:lnL>
                    <a:lnR>
                      <a:noFill/>
                    </a:lnR>
                    <a:lnT>
                      <a:noFill/>
                    </a:lnT>
                    <a:lnB>
                      <a:noFill/>
                    </a:lnB>
                  </a:tcPr>
                </a:tc>
              </a:tr>
            </a:tbl>
          </a:graphicData>
        </a:graphic>
      </p:graphicFrame>
      <p:sp>
        <p:nvSpPr>
          <p:cNvPr id="5" name="Action Button: Home 4">
            <a:hlinkClick r:id="rId3"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349264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Formations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hlinkClick r:id="rId3" action="ppaction://hlinksldjump"/>
              </a:rPr>
              <a:t>1     ACE</a:t>
            </a:r>
            <a:endParaRPr lang="en-US" dirty="0" smtClean="0"/>
          </a:p>
          <a:p>
            <a:r>
              <a:rPr lang="en-US" dirty="0" smtClean="0">
                <a:hlinkClick r:id="rId4" action="ppaction://hlinksldjump"/>
              </a:rPr>
              <a:t>2	BLUE </a:t>
            </a:r>
            <a:endParaRPr lang="en-US" dirty="0" smtClean="0"/>
          </a:p>
          <a:p>
            <a:r>
              <a:rPr lang="en-US" dirty="0" smtClean="0"/>
              <a:t>3	</a:t>
            </a:r>
            <a:r>
              <a:rPr lang="en-US" dirty="0" smtClean="0">
                <a:hlinkClick r:id="rId5" action="ppaction://hlinksldjump"/>
              </a:rPr>
              <a:t>GREEN</a:t>
            </a:r>
            <a:endParaRPr lang="en-US" dirty="0" smtClean="0"/>
          </a:p>
          <a:p>
            <a:r>
              <a:rPr lang="en-US" dirty="0" smtClean="0"/>
              <a:t>4	</a:t>
            </a:r>
            <a:r>
              <a:rPr lang="en-US" dirty="0" smtClean="0">
                <a:hlinkClick r:id="rId6" action="ppaction://hlinksldjump"/>
              </a:rPr>
              <a:t>BUNCH</a:t>
            </a:r>
            <a:endParaRPr lang="en-US" dirty="0" smtClean="0"/>
          </a:p>
          <a:p>
            <a:r>
              <a:rPr lang="en-US" dirty="0" smtClean="0"/>
              <a:t>5	</a:t>
            </a:r>
            <a:r>
              <a:rPr lang="en-US" dirty="0" smtClean="0">
                <a:hlinkClick r:id="rId7" action="ppaction://hlinksldjump"/>
              </a:rPr>
              <a:t>I SET</a:t>
            </a:r>
            <a:endParaRPr lang="en-US" dirty="0" smtClean="0"/>
          </a:p>
          <a:p>
            <a:r>
              <a:rPr lang="en-US" dirty="0" smtClean="0"/>
              <a:t>6	</a:t>
            </a:r>
            <a:r>
              <a:rPr lang="en-US" dirty="0" smtClean="0">
                <a:hlinkClick r:id="rId8" action="ppaction://hlinksldjump"/>
              </a:rPr>
              <a:t>QUADS</a:t>
            </a:r>
            <a:endParaRPr lang="en-US" dirty="0" smtClean="0"/>
          </a:p>
          <a:p>
            <a:r>
              <a:rPr lang="en-US" dirty="0" smtClean="0"/>
              <a:t>7	</a:t>
            </a:r>
            <a:r>
              <a:rPr lang="en-US" dirty="0" smtClean="0">
                <a:hlinkClick r:id="rId9" action="ppaction://hlinksldjump"/>
              </a:rPr>
              <a:t>EMPTY</a:t>
            </a:r>
            <a:endParaRPr lang="en-US" dirty="0" smtClean="0"/>
          </a:p>
          <a:p>
            <a:r>
              <a:rPr lang="en-US" dirty="0" smtClean="0"/>
              <a:t>8	</a:t>
            </a:r>
            <a:r>
              <a:rPr lang="en-US" dirty="0" smtClean="0">
                <a:hlinkClick r:id="rId10" action="ppaction://hlinksldjump"/>
              </a:rPr>
              <a:t>KING</a:t>
            </a:r>
            <a:endParaRPr lang="en-US" dirty="0" smtClean="0"/>
          </a:p>
          <a:p>
            <a:r>
              <a:rPr lang="en-US" dirty="0" smtClean="0"/>
              <a:t>9	</a:t>
            </a:r>
            <a:r>
              <a:rPr lang="en-US" dirty="0" smtClean="0">
                <a:hlinkClick r:id="rId11" action="ppaction://hlinksldjump"/>
              </a:rPr>
              <a:t>QUEEN</a:t>
            </a:r>
            <a:endParaRPr lang="en-US" dirty="0" smtClean="0"/>
          </a:p>
          <a:p>
            <a:endParaRPr lang="en-US" dirty="0"/>
          </a:p>
        </p:txBody>
      </p:sp>
      <p:sp>
        <p:nvSpPr>
          <p:cNvPr id="7" name="Action Button: Home 6">
            <a:hlinkClick r:id="rId12"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786544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8" name="Action Button: Home 7">
            <a:hlinkClick r:id="rId4" action="ppaction://hlinksldjump" highlightClick="1"/>
          </p:cNvPr>
          <p:cNvSpPr/>
          <p:nvPr/>
        </p:nvSpPr>
        <p:spPr>
          <a:xfrm>
            <a:off x="8449927" y="6085113"/>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137620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64949" y="6063342"/>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40777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75835" y="6052456"/>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80930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3" name="Action Button: Home 2">
            <a:hlinkClick r:id="rId4" action="ppaction://hlinksldjump" highlightClick="1"/>
          </p:cNvPr>
          <p:cNvSpPr/>
          <p:nvPr/>
        </p:nvSpPr>
        <p:spPr>
          <a:xfrm>
            <a:off x="8410521" y="6063341"/>
            <a:ext cx="661416" cy="729343"/>
          </a:xfrm>
          <a:prstGeom prst="actionButtonHo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9498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8117</Words>
  <Application>Microsoft Office PowerPoint</Application>
  <PresentationFormat>On-screen Show (4:3)</PresentationFormat>
  <Paragraphs>1194</Paragraphs>
  <Slides>152</Slides>
  <Notes>152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152</vt:i4>
      </vt:variant>
    </vt:vector>
  </HeadingPairs>
  <TitlesOfParts>
    <vt:vector size="154" baseType="lpstr">
      <vt:lpstr>Office Theme</vt:lpstr>
      <vt:lpstr>Bitmap Image</vt:lpstr>
      <vt:lpstr>Shark Offense </vt:lpstr>
      <vt:lpstr>Structure  </vt:lpstr>
      <vt:lpstr>Structure Con’t</vt:lpstr>
      <vt:lpstr>Cadence and Count </vt:lpstr>
      <vt:lpstr>Calling plays/Audibles </vt:lpstr>
      <vt:lpstr>Plays/Audibles(Continued)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Basic Line play </vt:lpstr>
      <vt:lpstr>Line Play Con’t</vt:lpstr>
      <vt:lpstr>Slide 29</vt:lpstr>
      <vt:lpstr>Run Blocking: </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Pass blocking: </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Diagram Of The Mesh</vt:lpstr>
      <vt:lpstr>Diagram Of The Mesh</vt:lpstr>
      <vt:lpstr>Diagram Of The Mesh</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Motions</vt:lpstr>
      <vt:lpstr>Wristband</vt:lpstr>
      <vt:lpstr>Formations </vt:lpstr>
      <vt:lpstr>Slide 96</vt:lpstr>
      <vt:lpstr>Slide 97</vt:lpstr>
      <vt:lpstr>Slide 98</vt:lpstr>
      <vt:lpstr>Slide 99</vt:lpstr>
      <vt:lpstr>Slide 100</vt:lpstr>
      <vt:lpstr>Slide 101</vt:lpstr>
      <vt:lpstr>Slide 102</vt:lpstr>
      <vt:lpstr>Slide 103</vt:lpstr>
      <vt:lpstr>Slide 104</vt:lpstr>
      <vt:lpstr>Pods set up </vt:lpstr>
      <vt:lpstr>Outside Runs </vt:lpstr>
      <vt:lpstr>Slide 107</vt:lpstr>
      <vt:lpstr>Slide 108</vt:lpstr>
      <vt:lpstr>Slide 109</vt:lpstr>
      <vt:lpstr>Inside runs </vt:lpstr>
      <vt:lpstr>Slide 111</vt:lpstr>
      <vt:lpstr>Slide 112</vt:lpstr>
      <vt:lpstr>Slide 113</vt:lpstr>
      <vt:lpstr>Slide 114</vt:lpstr>
      <vt:lpstr>Screens and Draws </vt:lpstr>
      <vt:lpstr>Slide 116</vt:lpstr>
      <vt:lpstr>Slide 117</vt:lpstr>
      <vt:lpstr>Slide 118</vt:lpstr>
      <vt:lpstr>Slide 119</vt:lpstr>
      <vt:lpstr>Slide 120</vt:lpstr>
      <vt:lpstr>Slide 121</vt:lpstr>
      <vt:lpstr>Shallows </vt:lpstr>
      <vt:lpstr>Slide 123</vt:lpstr>
      <vt:lpstr>Slide 124</vt:lpstr>
      <vt:lpstr>Slide 125</vt:lpstr>
      <vt:lpstr>Slide 126</vt:lpstr>
      <vt:lpstr>Slide 127</vt:lpstr>
      <vt:lpstr> 3 step passes </vt:lpstr>
      <vt:lpstr>Slide 129</vt:lpstr>
      <vt:lpstr>Slide 130</vt:lpstr>
      <vt:lpstr>Slide 131</vt:lpstr>
      <vt:lpstr>Slide 132</vt:lpstr>
      <vt:lpstr>Slide 133</vt:lpstr>
      <vt:lpstr>Slide 134</vt:lpstr>
      <vt:lpstr>Slide 135</vt:lpstr>
      <vt:lpstr>Slide 136</vt:lpstr>
      <vt:lpstr>Specials</vt:lpstr>
      <vt:lpstr>Slide 138</vt:lpstr>
      <vt:lpstr>Slide 139</vt:lpstr>
      <vt:lpstr>Play action Passes </vt:lpstr>
      <vt:lpstr>Slide 141</vt:lpstr>
      <vt:lpstr>Slide 142</vt:lpstr>
      <vt:lpstr>Slide 143</vt:lpstr>
      <vt:lpstr>Slide 144</vt:lpstr>
      <vt:lpstr>5 step passes </vt:lpstr>
      <vt:lpstr>Slide 146</vt:lpstr>
      <vt:lpstr>Slide 147</vt:lpstr>
      <vt:lpstr>Slide 148</vt:lpstr>
      <vt:lpstr>Slide 149</vt:lpstr>
      <vt:lpstr>Slide 150</vt:lpstr>
      <vt:lpstr>Slide 151</vt:lpstr>
      <vt:lpstr>Slide 152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Sharks Offense</dc:title>
  <dc:creator>Gamer</dc:creator>
  <cp:lastModifiedBy>User'</cp:lastModifiedBy>
  <cp:revision>41</cp:revision>
  <dcterms:created xsi:type="dcterms:W3CDTF">2012-12-06T14:15:53Z</dcterms:created>
  <dcterms:modified xsi:type="dcterms:W3CDTF">2013-02-23T15:08:51Z</dcterms:modified>
</cp:coreProperties>
</file>