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7" r:id="rId2"/>
    <p:sldId id="256" r:id="rId3"/>
    <p:sldId id="258" r:id="rId4"/>
    <p:sldId id="271" r:id="rId5"/>
    <p:sldId id="263" r:id="rId6"/>
    <p:sldId id="262" r:id="rId7"/>
    <p:sldId id="267" r:id="rId8"/>
    <p:sldId id="259" r:id="rId9"/>
    <p:sldId id="268" r:id="rId10"/>
    <p:sldId id="278" r:id="rId11"/>
    <p:sldId id="302" r:id="rId12"/>
    <p:sldId id="279" r:id="rId13"/>
    <p:sldId id="303" r:id="rId14"/>
    <p:sldId id="280" r:id="rId15"/>
    <p:sldId id="304" r:id="rId16"/>
    <p:sldId id="282" r:id="rId17"/>
    <p:sldId id="305" r:id="rId18"/>
    <p:sldId id="283" r:id="rId19"/>
    <p:sldId id="306" r:id="rId20"/>
    <p:sldId id="284" r:id="rId21"/>
    <p:sldId id="307" r:id="rId22"/>
    <p:sldId id="260" r:id="rId23"/>
    <p:sldId id="308" r:id="rId24"/>
    <p:sldId id="285" r:id="rId25"/>
    <p:sldId id="309" r:id="rId26"/>
    <p:sldId id="286" r:id="rId27"/>
    <p:sldId id="310" r:id="rId28"/>
    <p:sldId id="287" r:id="rId29"/>
    <p:sldId id="311" r:id="rId30"/>
    <p:sldId id="288" r:id="rId31"/>
    <p:sldId id="312" r:id="rId32"/>
    <p:sldId id="289" r:id="rId33"/>
    <p:sldId id="313" r:id="rId34"/>
    <p:sldId id="290" r:id="rId35"/>
    <p:sldId id="314" r:id="rId36"/>
    <p:sldId id="291" r:id="rId37"/>
    <p:sldId id="315" r:id="rId38"/>
    <p:sldId id="292" r:id="rId39"/>
    <p:sldId id="316" r:id="rId40"/>
    <p:sldId id="293" r:id="rId41"/>
    <p:sldId id="317" r:id="rId42"/>
    <p:sldId id="294" r:id="rId43"/>
    <p:sldId id="318" r:id="rId44"/>
    <p:sldId id="295" r:id="rId45"/>
    <p:sldId id="296" r:id="rId46"/>
    <p:sldId id="319" r:id="rId47"/>
    <p:sldId id="297" r:id="rId48"/>
    <p:sldId id="320" r:id="rId49"/>
    <p:sldId id="298" r:id="rId50"/>
    <p:sldId id="299" r:id="rId51"/>
    <p:sldId id="301" r:id="rId52"/>
    <p:sldId id="300" r:id="rId53"/>
    <p:sldId id="321"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2687" autoAdjust="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31F187-531A-4754-8F66-3BBA2C3A9D92}" type="datetimeFigureOut">
              <a:rPr lang="en-US" smtClean="0"/>
              <a:pPr/>
              <a:t>2/14/2013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166E22-92AF-45F6-A304-2C13EEE9040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53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166E22-92AF-45F6-A304-2C13EEE9040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p:spPr>
      </p:sp>
      <p:sp>
        <p:nvSpPr>
          <p:cNvPr id="1126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12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4C56B9C-71A1-4B4F-B01D-E221283F62D1}" type="slidenum">
              <a:rPr lang="en-US"/>
              <a:pPr fontAlgn="base">
                <a:spcBef>
                  <a:spcPct val="0"/>
                </a:spcBef>
                <a:spcAft>
                  <a:spcPct val="0"/>
                </a:spcAft>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344D54-2E79-4BCE-843F-126DEBD5614D}" type="datetimeFigureOut">
              <a:rPr lang="en-US" smtClean="0"/>
              <a:pPr/>
              <a:t>2/14/2013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D54ED-1A92-49CE-B54B-D98D094D52E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344D54-2E79-4BCE-843F-126DEBD5614D}" type="datetimeFigureOut">
              <a:rPr lang="en-US" smtClean="0"/>
              <a:pPr/>
              <a:t>2/14/2013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D54ED-1A92-49CE-B54B-D98D094D52E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344D54-2E79-4BCE-843F-126DEBD5614D}" type="datetimeFigureOut">
              <a:rPr lang="en-US" smtClean="0"/>
              <a:pPr/>
              <a:t>2/14/2013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D54ED-1A92-49CE-B54B-D98D094D52E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344D54-2E79-4BCE-843F-126DEBD5614D}" type="datetimeFigureOut">
              <a:rPr lang="en-US" smtClean="0"/>
              <a:pPr/>
              <a:t>2/14/2013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D54ED-1A92-49CE-B54B-D98D094D52E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344D54-2E79-4BCE-843F-126DEBD5614D}" type="datetimeFigureOut">
              <a:rPr lang="en-US" smtClean="0"/>
              <a:pPr/>
              <a:t>2/14/2013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D54ED-1A92-49CE-B54B-D98D094D52E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344D54-2E79-4BCE-843F-126DEBD5614D}" type="datetimeFigureOut">
              <a:rPr lang="en-US" smtClean="0"/>
              <a:pPr/>
              <a:t>2/14/2013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AD54ED-1A92-49CE-B54B-D98D094D52E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344D54-2E79-4BCE-843F-126DEBD5614D}" type="datetimeFigureOut">
              <a:rPr lang="en-US" smtClean="0"/>
              <a:pPr/>
              <a:t>2/14/2013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AD54ED-1A92-49CE-B54B-D98D094D52E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344D54-2E79-4BCE-843F-126DEBD5614D}" type="datetimeFigureOut">
              <a:rPr lang="en-US" smtClean="0"/>
              <a:pPr/>
              <a:t>2/14/2013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AD54ED-1A92-49CE-B54B-D98D094D52E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344D54-2E79-4BCE-843F-126DEBD5614D}" type="datetimeFigureOut">
              <a:rPr lang="en-US" smtClean="0"/>
              <a:pPr/>
              <a:t>2/14/2013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AD54ED-1A92-49CE-B54B-D98D094D52E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344D54-2E79-4BCE-843F-126DEBD5614D}" type="datetimeFigureOut">
              <a:rPr lang="en-US" smtClean="0"/>
              <a:pPr/>
              <a:t>2/14/2013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AD54ED-1A92-49CE-B54B-D98D094D52E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344D54-2E79-4BCE-843F-126DEBD5614D}" type="datetimeFigureOut">
              <a:rPr lang="en-US" smtClean="0"/>
              <a:pPr/>
              <a:t>2/14/2013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AD54ED-1A92-49CE-B54B-D98D094D52E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44D54-2E79-4BCE-843F-126DEBD5614D}" type="datetimeFigureOut">
              <a:rPr lang="en-US" smtClean="0"/>
              <a:pPr/>
              <a:t>2/14/2013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D54ED-1A92-49CE-B54B-D98D094D52E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00"/>
            <a:ext cx="7772400" cy="1470025"/>
          </a:xfrm>
        </p:spPr>
        <p:txBody>
          <a:bodyPr>
            <a:normAutofit/>
          </a:bodyPr>
          <a:lstStyle/>
          <a:p>
            <a:r>
              <a:rPr lang="en-US" dirty="0" smtClean="0"/>
              <a:t>ROYAL BONE</a:t>
            </a:r>
            <a:br>
              <a:rPr lang="en-US" dirty="0" smtClean="0"/>
            </a:br>
            <a:r>
              <a:rPr lang="en-US" dirty="0" smtClean="0"/>
              <a:t>(Double Tight Wishbone Offense)</a:t>
            </a:r>
            <a:endParaRPr lang="en-US" dirty="0"/>
          </a:p>
        </p:txBody>
      </p:sp>
      <p:sp>
        <p:nvSpPr>
          <p:cNvPr id="3" name="Subtitle 2"/>
          <p:cNvSpPr>
            <a:spLocks noGrp="1"/>
          </p:cNvSpPr>
          <p:nvPr>
            <p:ph type="subTitle" idx="1"/>
          </p:nvPr>
        </p:nvSpPr>
        <p:spPr>
          <a:xfrm>
            <a:off x="1371600" y="3048000"/>
            <a:ext cx="6400800" cy="3124200"/>
          </a:xfrm>
        </p:spPr>
        <p:txBody>
          <a:bodyPr/>
          <a:lstStyle/>
          <a:p>
            <a:endParaRPr lang="en-US" dirty="0" smtClean="0"/>
          </a:p>
          <a:p>
            <a:endParaRPr lang="en-US" dirty="0"/>
          </a:p>
        </p:txBody>
      </p:sp>
      <p:sp>
        <p:nvSpPr>
          <p:cNvPr id="4" name="Rectangle 14"/>
          <p:cNvSpPr>
            <a:spLocks noChangeArrowheads="1"/>
          </p:cNvSpPr>
          <p:nvPr/>
        </p:nvSpPr>
        <p:spPr bwMode="auto">
          <a:xfrm>
            <a:off x="4267200" y="4267200"/>
            <a:ext cx="381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 name="Oval 15"/>
          <p:cNvSpPr>
            <a:spLocks noChangeArrowheads="1"/>
          </p:cNvSpPr>
          <p:nvPr/>
        </p:nvSpPr>
        <p:spPr bwMode="auto">
          <a:xfrm>
            <a:off x="4876800" y="4267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 name="Oval 16"/>
          <p:cNvSpPr>
            <a:spLocks noChangeArrowheads="1"/>
          </p:cNvSpPr>
          <p:nvPr/>
        </p:nvSpPr>
        <p:spPr bwMode="auto">
          <a:xfrm>
            <a:off x="5486400" y="4267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 name="Oval 17"/>
          <p:cNvSpPr>
            <a:spLocks noChangeArrowheads="1"/>
          </p:cNvSpPr>
          <p:nvPr/>
        </p:nvSpPr>
        <p:spPr bwMode="auto">
          <a:xfrm>
            <a:off x="3581400" y="4267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8" name="Oval 18"/>
          <p:cNvSpPr>
            <a:spLocks noChangeArrowheads="1"/>
          </p:cNvSpPr>
          <p:nvPr/>
        </p:nvSpPr>
        <p:spPr bwMode="auto">
          <a:xfrm>
            <a:off x="2971800" y="4267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 name="Oval 19"/>
          <p:cNvSpPr>
            <a:spLocks noChangeArrowheads="1"/>
          </p:cNvSpPr>
          <p:nvPr/>
        </p:nvSpPr>
        <p:spPr bwMode="auto">
          <a:xfrm>
            <a:off x="6096000" y="4267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lang="en-US" sz="1800" b="0" dirty="0" smtClean="0">
                <a:latin typeface="Arial" charset="0"/>
              </a:rPr>
              <a:t>TE</a:t>
            </a:r>
            <a:endParaRPr lang="en-US" sz="1800" b="0" dirty="0">
              <a:latin typeface="Arial" charset="0"/>
            </a:endParaRPr>
          </a:p>
        </p:txBody>
      </p:sp>
      <p:sp>
        <p:nvSpPr>
          <p:cNvPr id="10" name="Oval 20"/>
          <p:cNvSpPr>
            <a:spLocks noChangeArrowheads="1"/>
          </p:cNvSpPr>
          <p:nvPr/>
        </p:nvSpPr>
        <p:spPr bwMode="auto">
          <a:xfrm>
            <a:off x="4953000" y="5638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lang="en-US" sz="1800" b="0" dirty="0" smtClean="0">
                <a:latin typeface="Arial" charset="0"/>
              </a:rPr>
              <a:t>2</a:t>
            </a:r>
            <a:endParaRPr lang="en-US" sz="1800" b="0" dirty="0">
              <a:latin typeface="Arial" charset="0"/>
            </a:endParaRPr>
          </a:p>
        </p:txBody>
      </p:sp>
      <p:sp>
        <p:nvSpPr>
          <p:cNvPr id="11" name="Oval 21"/>
          <p:cNvSpPr>
            <a:spLocks noChangeArrowheads="1"/>
          </p:cNvSpPr>
          <p:nvPr/>
        </p:nvSpPr>
        <p:spPr bwMode="auto">
          <a:xfrm>
            <a:off x="4267200" y="5638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lang="en-US" sz="1800" b="0" dirty="0" smtClean="0">
                <a:latin typeface="Arial" charset="0"/>
              </a:rPr>
              <a:t>4</a:t>
            </a:r>
            <a:endParaRPr lang="en-US" sz="1800" b="0" dirty="0">
              <a:latin typeface="Arial" charset="0"/>
            </a:endParaRPr>
          </a:p>
        </p:txBody>
      </p:sp>
      <p:sp>
        <p:nvSpPr>
          <p:cNvPr id="12" name="Oval 22"/>
          <p:cNvSpPr>
            <a:spLocks noChangeArrowheads="1"/>
          </p:cNvSpPr>
          <p:nvPr/>
        </p:nvSpPr>
        <p:spPr bwMode="auto">
          <a:xfrm>
            <a:off x="2438400" y="4267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lang="en-US" sz="1800" b="0" dirty="0" smtClean="0">
                <a:latin typeface="Arial" charset="0"/>
              </a:rPr>
              <a:t>TE</a:t>
            </a:r>
            <a:endParaRPr lang="en-US" sz="1800" b="0" dirty="0">
              <a:latin typeface="Arial" charset="0"/>
            </a:endParaRPr>
          </a:p>
        </p:txBody>
      </p:sp>
      <p:sp>
        <p:nvSpPr>
          <p:cNvPr id="13" name="Oval 23"/>
          <p:cNvSpPr>
            <a:spLocks noChangeArrowheads="1"/>
          </p:cNvSpPr>
          <p:nvPr/>
        </p:nvSpPr>
        <p:spPr bwMode="auto">
          <a:xfrm>
            <a:off x="4267200" y="4876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lang="en-US" sz="1800" b="0" dirty="0">
                <a:latin typeface="Arial" charset="0"/>
              </a:rPr>
              <a:t>Q</a:t>
            </a:r>
          </a:p>
        </p:txBody>
      </p:sp>
      <p:sp>
        <p:nvSpPr>
          <p:cNvPr id="14" name="Oval 24"/>
          <p:cNvSpPr>
            <a:spLocks noChangeArrowheads="1"/>
          </p:cNvSpPr>
          <p:nvPr/>
        </p:nvSpPr>
        <p:spPr bwMode="auto">
          <a:xfrm>
            <a:off x="3581400" y="5638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lang="en-US" sz="1800" b="0" dirty="0" smtClean="0">
                <a:latin typeface="Arial" charset="0"/>
              </a:rPr>
              <a:t>3</a:t>
            </a:r>
            <a:endParaRPr lang="en-US" sz="1800" b="0" dirty="0">
              <a:latin typeface="Arial" charset="0"/>
            </a:endParaRPr>
          </a:p>
        </p:txBody>
      </p:sp>
      <p:pic>
        <p:nvPicPr>
          <p:cNvPr id="1026" name="Picture 3"/>
          <p:cNvPicPr>
            <a:picLocks noChangeAspect="1" noChangeArrowheads="1"/>
          </p:cNvPicPr>
          <p:nvPr/>
        </p:nvPicPr>
        <p:blipFill>
          <a:blip r:embed="rId3" cstate="print"/>
          <a:srcRect/>
          <a:stretch>
            <a:fillRect/>
          </a:stretch>
        </p:blipFill>
        <p:spPr bwMode="auto">
          <a:xfrm>
            <a:off x="2743200" y="0"/>
            <a:ext cx="3657600" cy="2438399"/>
          </a:xfrm>
          <a:prstGeom prst="rect">
            <a:avLst/>
          </a:prstGeom>
          <a:noFill/>
          <a:ln w="9525">
            <a:noFill/>
            <a:round/>
            <a:headEnd/>
            <a:tailEnd/>
          </a:ln>
          <a:effectLst/>
        </p:spPr>
      </p:pic>
      <p:sp>
        <p:nvSpPr>
          <p:cNvPr id="16" name="Date Placeholder 15"/>
          <p:cNvSpPr>
            <a:spLocks noGrp="1"/>
          </p:cNvSpPr>
          <p:nvPr>
            <p:ph type="dt" sz="half" idx="10"/>
          </p:nvPr>
        </p:nvSpPr>
        <p:spPr/>
        <p:txBody>
          <a:bodyPr/>
          <a:lstStyle/>
          <a:p>
            <a:fld id="{EA395150-0E11-46AF-9A2D-D9ED8FD286AD}" type="datetime1">
              <a:rPr lang="en-US" smtClean="0"/>
              <a:pPr/>
              <a:t>2/14/2013</a:t>
            </a:fld>
            <a:endParaRPr lang="en-US"/>
          </a:p>
        </p:txBody>
      </p:sp>
      <p:sp>
        <p:nvSpPr>
          <p:cNvPr id="17" name="Footer Placeholder 16"/>
          <p:cNvSpPr>
            <a:spLocks noGrp="1"/>
          </p:cNvSpPr>
          <p:nvPr>
            <p:ph type="ftr" sz="quarter" idx="11"/>
          </p:nvPr>
        </p:nvSpPr>
        <p:spPr/>
        <p:txBody>
          <a:bodyPr/>
          <a:lstStyle/>
          <a:p>
            <a:r>
              <a:rPr lang="en-US" smtClean="0"/>
              <a:t>NY SHARKS FOOTBALL</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2286000" y="381000"/>
            <a:ext cx="4648200" cy="2819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51" name="Picture 3"/>
          <p:cNvPicPr>
            <a:picLocks noChangeAspect="1" noChangeArrowheads="1"/>
          </p:cNvPicPr>
          <p:nvPr/>
        </p:nvPicPr>
        <p:blipFill>
          <a:blip r:embed="rId4" cstate="print"/>
          <a:srcRect/>
          <a:stretch>
            <a:fillRect/>
          </a:stretch>
        </p:blipFill>
        <p:spPr bwMode="auto">
          <a:xfrm>
            <a:off x="2286000" y="4038600"/>
            <a:ext cx="4724400" cy="2590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3962400" y="0"/>
            <a:ext cx="1173719" cy="400110"/>
          </a:xfrm>
          <a:prstGeom prst="rect">
            <a:avLst/>
          </a:prstGeom>
        </p:spPr>
        <p:txBody>
          <a:bodyPr wrap="none">
            <a:spAutoFit/>
          </a:bodyPr>
          <a:lstStyle/>
          <a:p>
            <a:r>
              <a:rPr lang="en-US" sz="2000" b="1" u="sng" dirty="0" smtClean="0">
                <a:latin typeface="Times New Roman" pitchFamily="18" charset="0"/>
                <a:cs typeface="Times New Roman" pitchFamily="18" charset="0"/>
              </a:rPr>
              <a:t>32 Inside</a:t>
            </a:r>
            <a:endParaRPr lang="en-US" sz="2000" b="1" u="sng" dirty="0">
              <a:latin typeface="Times New Roman" pitchFamily="18" charset="0"/>
              <a:cs typeface="Times New Roman" pitchFamily="18" charset="0"/>
            </a:endParaRPr>
          </a:p>
        </p:txBody>
      </p:sp>
      <p:sp>
        <p:nvSpPr>
          <p:cNvPr id="5" name="Rectangle 4"/>
          <p:cNvSpPr/>
          <p:nvPr/>
        </p:nvSpPr>
        <p:spPr>
          <a:xfrm>
            <a:off x="1600200" y="3276600"/>
            <a:ext cx="6705600" cy="707886"/>
          </a:xfrm>
          <a:prstGeom prst="rect">
            <a:avLst/>
          </a:prstGeom>
        </p:spPr>
        <p:txBody>
          <a:bodyPr wrap="square">
            <a:spAutoFit/>
          </a:bodyPr>
          <a:lstStyle/>
          <a:p>
            <a:r>
              <a:rPr lang="en-US" dirty="0" smtClean="0"/>
              <a:t>		     </a:t>
            </a:r>
            <a:r>
              <a:rPr lang="en-US" sz="2000" b="1" u="sng" dirty="0" smtClean="0">
                <a:latin typeface="Times New Roman" pitchFamily="18" charset="0"/>
                <a:cs typeface="Times New Roman" pitchFamily="18" charset="0"/>
              </a:rPr>
              <a:t>46(47) counter</a:t>
            </a:r>
          </a:p>
          <a:p>
            <a:pPr algn="ctr"/>
            <a:r>
              <a:rPr lang="en-US" sz="2000" b="1" dirty="0" smtClean="0">
                <a:latin typeface="Times New Roman" pitchFamily="18" charset="0"/>
                <a:cs typeface="Times New Roman" pitchFamily="18" charset="0"/>
              </a:rPr>
              <a:t>Double-team that defensive end to drive him out of the way</a:t>
            </a:r>
            <a:r>
              <a:rPr lang="en-US" dirty="0" smtClean="0"/>
              <a:t>.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457200"/>
            <a:ext cx="4572000" cy="5816977"/>
          </a:xfrm>
          <a:prstGeom prst="rect">
            <a:avLst/>
          </a:prstGeom>
        </p:spPr>
        <p:txBody>
          <a:bodyPr>
            <a:spAutoFit/>
          </a:bodyPr>
          <a:lstStyle/>
          <a:p>
            <a:pPr algn="ctr"/>
            <a:r>
              <a:rPr lang="en-US" sz="2800" b="1" u="sng" dirty="0" smtClean="0">
                <a:latin typeface="Times New Roman" pitchFamily="18" charset="0"/>
                <a:cs typeface="Times New Roman" pitchFamily="18" charset="0"/>
              </a:rPr>
              <a:t>Strong Running Plays:</a:t>
            </a:r>
          </a:p>
          <a:p>
            <a:pPr algn="ctr"/>
            <a:endParaRPr lang="en-US" sz="2000" b="1" u="sng" dirty="0" smtClean="0">
              <a:latin typeface="Times New Roman" pitchFamily="18" charset="0"/>
              <a:cs typeface="Times New Roman" pitchFamily="18" charset="0"/>
            </a:endParaRPr>
          </a:p>
          <a:p>
            <a:pPr algn="ctr"/>
            <a:r>
              <a:rPr lang="en-US" sz="2400" b="1" dirty="0" smtClean="0">
                <a:latin typeface="Times New Roman" pitchFamily="18" charset="0"/>
                <a:cs typeface="Times New Roman" pitchFamily="18" charset="0"/>
              </a:rPr>
              <a:t>42(41)</a:t>
            </a:r>
          </a:p>
          <a:p>
            <a:pPr algn="ct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This ISO play is a great play because when you delay the FB the Middle Linebacker also freezes as well. The FB should run at a little angle so the linebacker doesn’t have a good attack route on </a:t>
            </a:r>
            <a:r>
              <a:rPr lang="en-US" sz="2000" dirty="0" smtClean="0">
                <a:latin typeface="Times New Roman" pitchFamily="18" charset="0"/>
                <a:cs typeface="Times New Roman" pitchFamily="18" charset="0"/>
              </a:rPr>
              <a:t>her. </a:t>
            </a:r>
            <a:r>
              <a:rPr lang="en-US" sz="2000" dirty="0" smtClean="0">
                <a:latin typeface="Times New Roman" pitchFamily="18" charset="0"/>
                <a:cs typeface="Times New Roman" pitchFamily="18" charset="0"/>
              </a:rPr>
              <a:t>Against a 5 front the “OUT” call is made, but not against a 6 front… against that we will run</a:t>
            </a:r>
          </a:p>
          <a:p>
            <a:r>
              <a:rPr lang="en-US" sz="2000" dirty="0" smtClean="0">
                <a:latin typeface="Times New Roman" pitchFamily="18" charset="0"/>
                <a:cs typeface="Times New Roman" pitchFamily="18" charset="0"/>
              </a:rPr>
              <a:t>outside. The great thing about this is the ‘Option’ call that can be made after it. </a:t>
            </a:r>
          </a:p>
          <a:p>
            <a:r>
              <a:rPr lang="en-US" sz="2000" dirty="0" smtClean="0">
                <a:latin typeface="Times New Roman" pitchFamily="18" charset="0"/>
                <a:cs typeface="Times New Roman" pitchFamily="18" charset="0"/>
              </a:rPr>
              <a:t>The line still blocks the same and the corner and safety are forced to            respect it.</a:t>
            </a:r>
          </a:p>
          <a:p>
            <a:r>
              <a:rPr lang="en-US" sz="2000" dirty="0" smtClean="0">
                <a:latin typeface="Times New Roman" pitchFamily="18" charset="0"/>
                <a:cs typeface="Times New Roman" pitchFamily="18" charset="0"/>
              </a:rPr>
              <a:t>The tight end should make an extra effort to scoop of course…</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0" y="1295400"/>
            <a:ext cx="4572000" cy="5078313"/>
          </a:xfrm>
          <a:prstGeom prst="rect">
            <a:avLst/>
          </a:prstGeom>
        </p:spPr>
        <p:txBody>
          <a:bodyPr>
            <a:spAutoFit/>
          </a:bodyPr>
          <a:lstStyle/>
          <a:p>
            <a:pPr algn="ctr"/>
            <a:r>
              <a:rPr lang="en-US" sz="2400" b="1" dirty="0" smtClean="0">
                <a:latin typeface="Times New Roman" pitchFamily="18" charset="0"/>
                <a:cs typeface="Times New Roman" pitchFamily="18" charset="0"/>
              </a:rPr>
              <a:t>34(23)</a:t>
            </a:r>
          </a:p>
          <a:p>
            <a:pPr algn="ct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This is the base power ISO for the royal bone. There are two ways to running</a:t>
            </a:r>
          </a:p>
          <a:p>
            <a:r>
              <a:rPr lang="en-US" sz="2000" dirty="0" smtClean="0">
                <a:latin typeface="Times New Roman" pitchFamily="18" charset="0"/>
                <a:cs typeface="Times New Roman" pitchFamily="18" charset="0"/>
              </a:rPr>
              <a:t>the ISO… one would be the basic power, double team at the line, run right</a:t>
            </a:r>
          </a:p>
          <a:p>
            <a:r>
              <a:rPr lang="en-US" sz="2000" dirty="0" smtClean="0">
                <a:latin typeface="Times New Roman" pitchFamily="18" charset="0"/>
                <a:cs typeface="Times New Roman" pitchFamily="18" charset="0"/>
              </a:rPr>
              <a:t>over them kind… the other would be the less powerful but better when it</a:t>
            </a:r>
          </a:p>
          <a:p>
            <a:r>
              <a:rPr lang="en-US" sz="2000" dirty="0" smtClean="0">
                <a:latin typeface="Times New Roman" pitchFamily="18" charset="0"/>
                <a:cs typeface="Times New Roman" pitchFamily="18" charset="0"/>
              </a:rPr>
              <a:t>came to match ups in the box. </a:t>
            </a:r>
          </a:p>
          <a:p>
            <a:r>
              <a:rPr lang="en-US" sz="2000" dirty="0" smtClean="0">
                <a:latin typeface="Times New Roman" pitchFamily="18" charset="0"/>
                <a:cs typeface="Times New Roman" pitchFamily="18" charset="0"/>
              </a:rPr>
              <a:t>When you run double combo you do it</a:t>
            </a:r>
          </a:p>
          <a:p>
            <a:r>
              <a:rPr lang="en-US" sz="2000" dirty="0" smtClean="0">
                <a:latin typeface="Times New Roman" pitchFamily="18" charset="0"/>
                <a:cs typeface="Times New Roman" pitchFamily="18" charset="0"/>
              </a:rPr>
              <a:t>assuming the box will be stacked. </a:t>
            </a:r>
          </a:p>
          <a:p>
            <a:r>
              <a:rPr lang="en-US" sz="2000" dirty="0" smtClean="0">
                <a:latin typeface="Times New Roman" pitchFamily="18" charset="0"/>
                <a:cs typeface="Times New Roman" pitchFamily="18" charset="0"/>
              </a:rPr>
              <a:t>When you run the base you assume they</a:t>
            </a:r>
          </a:p>
          <a:p>
            <a:r>
              <a:rPr lang="en-US" sz="2000" dirty="0" smtClean="0">
                <a:latin typeface="Times New Roman" pitchFamily="18" charset="0"/>
                <a:cs typeface="Times New Roman" pitchFamily="18" charset="0"/>
              </a:rPr>
              <a:t>are easing up a bit in the secondary because your QB can pass the ball. </a:t>
            </a:r>
          </a:p>
          <a:p>
            <a:r>
              <a:rPr lang="en-US" sz="2000" dirty="0" smtClean="0">
                <a:latin typeface="Times New Roman" pitchFamily="18" charset="0"/>
                <a:cs typeface="Times New Roman" pitchFamily="18" charset="0"/>
              </a:rPr>
              <a:t>How many times do you think that corner will want to tackle the running back?</a:t>
            </a:r>
            <a:endParaRPr lang="en-US" sz="2000" dirty="0">
              <a:latin typeface="Times New Roman" pitchFamily="18" charset="0"/>
              <a:cs typeface="Times New Roman" pitchFamily="18" charset="0"/>
            </a:endParaRPr>
          </a:p>
        </p:txBody>
      </p:sp>
      <p:sp>
        <p:nvSpPr>
          <p:cNvPr id="3" name="Rectangle 2"/>
          <p:cNvSpPr/>
          <p:nvPr/>
        </p:nvSpPr>
        <p:spPr>
          <a:xfrm>
            <a:off x="2864295" y="762000"/>
            <a:ext cx="3554114" cy="523220"/>
          </a:xfrm>
          <a:prstGeom prst="rect">
            <a:avLst/>
          </a:prstGeom>
        </p:spPr>
        <p:txBody>
          <a:bodyPr wrap="none">
            <a:spAutoFit/>
          </a:bodyPr>
          <a:lstStyle/>
          <a:p>
            <a:pPr algn="ctr"/>
            <a:r>
              <a:rPr lang="en-US" sz="2800" b="1" u="sng" dirty="0" smtClean="0">
                <a:latin typeface="Times New Roman" pitchFamily="18" charset="0"/>
                <a:cs typeface="Times New Roman" pitchFamily="18" charset="0"/>
              </a:rPr>
              <a:t>Strong Running Plays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srcRect/>
          <a:stretch>
            <a:fillRect/>
          </a:stretch>
        </p:blipFill>
        <p:spPr bwMode="auto">
          <a:xfrm>
            <a:off x="0" y="0"/>
            <a:ext cx="9144000" cy="777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609600"/>
            <a:ext cx="4572000" cy="5386090"/>
          </a:xfrm>
          <a:prstGeom prst="rect">
            <a:avLst/>
          </a:prstGeom>
        </p:spPr>
        <p:txBody>
          <a:bodyPr>
            <a:spAutoFit/>
          </a:bodyPr>
          <a:lstStyle/>
          <a:p>
            <a:r>
              <a:rPr lang="en-US" sz="2000" dirty="0" smtClean="0">
                <a:latin typeface="Times New Roman" pitchFamily="18" charset="0"/>
                <a:cs typeface="Times New Roman" pitchFamily="18" charset="0"/>
              </a:rPr>
              <a:t>		</a:t>
            </a:r>
            <a:r>
              <a:rPr lang="en-US" sz="2400" b="1" u="sng" dirty="0" smtClean="0">
                <a:latin typeface="Times New Roman" pitchFamily="18" charset="0"/>
                <a:cs typeface="Times New Roman" pitchFamily="18" charset="0"/>
              </a:rPr>
              <a:t>16(15)</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Triple Option at it’s best. If the defensive tackles are trying to get up field to</a:t>
            </a:r>
          </a:p>
          <a:p>
            <a:r>
              <a:rPr lang="en-US" sz="2000" dirty="0" smtClean="0">
                <a:latin typeface="Times New Roman" pitchFamily="18" charset="0"/>
                <a:cs typeface="Times New Roman" pitchFamily="18" charset="0"/>
              </a:rPr>
              <a:t>disrupt the belly series then you run triple option and kill them with the</a:t>
            </a:r>
          </a:p>
          <a:p>
            <a:r>
              <a:rPr lang="en-US" sz="2000" dirty="0" smtClean="0">
                <a:latin typeface="Times New Roman" pitchFamily="18" charset="0"/>
                <a:cs typeface="Times New Roman" pitchFamily="18" charset="0"/>
              </a:rPr>
              <a:t>fullback dive. </a:t>
            </a:r>
          </a:p>
          <a:p>
            <a:r>
              <a:rPr lang="en-US" sz="2000" dirty="0" smtClean="0">
                <a:latin typeface="Times New Roman" pitchFamily="18" charset="0"/>
                <a:cs typeface="Times New Roman" pitchFamily="18" charset="0"/>
              </a:rPr>
              <a:t>Even if the defensive tackle takes the dive we can still run option efficiently even though most of the time they will be numerically equal to the number of players running the option. </a:t>
            </a:r>
          </a:p>
          <a:p>
            <a:r>
              <a:rPr lang="en-US" sz="2000" dirty="0" smtClean="0">
                <a:latin typeface="Times New Roman" pitchFamily="18" charset="0"/>
                <a:cs typeface="Times New Roman" pitchFamily="18" charset="0"/>
              </a:rPr>
              <a:t>The lead blocker reads the second option (first player outside the tight end) If she goes up field for the pitch the lead blocker bellies up field and destroys the corner. </a:t>
            </a:r>
          </a:p>
          <a:p>
            <a:r>
              <a:rPr lang="en-US" sz="2000" dirty="0" smtClean="0">
                <a:latin typeface="Times New Roman" pitchFamily="18" charset="0"/>
                <a:cs typeface="Times New Roman" pitchFamily="18" charset="0"/>
              </a:rPr>
              <a:t>Quarterback should see this and follow.</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143000"/>
            <a:ext cx="4572000" cy="4154984"/>
          </a:xfrm>
          <a:prstGeom prst="rect">
            <a:avLst/>
          </a:prstGeom>
        </p:spPr>
        <p:txBody>
          <a:bodyPr>
            <a:spAutoFit/>
          </a:bodyPr>
          <a:lstStyle/>
          <a:p>
            <a:r>
              <a:rPr lang="en-US" sz="2000" dirty="0" smtClean="0">
                <a:latin typeface="Times New Roman" pitchFamily="18" charset="0"/>
                <a:cs typeface="Times New Roman" pitchFamily="18" charset="0"/>
              </a:rPr>
              <a:t>		</a:t>
            </a:r>
            <a:r>
              <a:rPr lang="en-US" sz="2400" b="1" u="sng" dirty="0" smtClean="0">
                <a:latin typeface="Times New Roman" pitchFamily="18" charset="0"/>
                <a:cs typeface="Times New Roman" pitchFamily="18" charset="0"/>
              </a:rPr>
              <a:t>34(25)</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This is a power off-tackle play. It is blocked just like 34(23) with the exception that the tight end will max down. </a:t>
            </a:r>
          </a:p>
          <a:p>
            <a:r>
              <a:rPr lang="en-US" sz="2000" dirty="0" smtClean="0">
                <a:latin typeface="Times New Roman" pitchFamily="18" charset="0"/>
                <a:cs typeface="Times New Roman" pitchFamily="18" charset="0"/>
              </a:rPr>
              <a:t>It looks a lot like the 34(23) as well if you look at it. With a “smack” call the guard can pull and block out on the end. </a:t>
            </a:r>
          </a:p>
          <a:p>
            <a:r>
              <a:rPr lang="en-US" sz="2000" dirty="0" smtClean="0">
                <a:latin typeface="Times New Roman" pitchFamily="18" charset="0"/>
                <a:cs typeface="Times New Roman" pitchFamily="18" charset="0"/>
              </a:rPr>
              <a:t>When “smack” is called the running back and fullback should block as if it were 34(25). If we are vs. the 4-4 the tight end should block out on the outside backer who’s close to the L.O.S.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0" y="838200"/>
            <a:ext cx="4572000" cy="4893647"/>
          </a:xfrm>
          <a:prstGeom prst="rect">
            <a:avLst/>
          </a:prstGeom>
        </p:spPr>
        <p:txBody>
          <a:bodyPr>
            <a:spAutoFit/>
          </a:bodyPr>
          <a:lstStyle/>
          <a:p>
            <a:r>
              <a:rPr lang="en-US" dirty="0" smtClean="0"/>
              <a:t>		</a:t>
            </a:r>
            <a:r>
              <a:rPr lang="en-US" sz="2400" b="1" u="sng" dirty="0" smtClean="0">
                <a:latin typeface="Times New Roman" pitchFamily="18" charset="0"/>
                <a:cs typeface="Times New Roman" pitchFamily="18" charset="0"/>
              </a:rPr>
              <a:t>42(41)</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It’s like 44(45) with the trap factor involved. If the DT closes very good (or too good) run a ‘Give’ or ‘Keep’ call. </a:t>
            </a:r>
          </a:p>
          <a:p>
            <a:r>
              <a:rPr lang="en-US" sz="2400" dirty="0" smtClean="0">
                <a:latin typeface="Times New Roman" pitchFamily="18" charset="0"/>
                <a:cs typeface="Times New Roman" pitchFamily="18" charset="0"/>
              </a:rPr>
              <a:t>The play side tackle and tight end’s                                                                                                                           block will vary depending if the call is ‘Dive’, ‘Give’, or ‘Keep’. </a:t>
            </a:r>
          </a:p>
          <a:p>
            <a:r>
              <a:rPr lang="en-US" sz="2400" dirty="0" smtClean="0">
                <a:latin typeface="Times New Roman" pitchFamily="18" charset="0"/>
                <a:cs typeface="Times New Roman" pitchFamily="18" charset="0"/>
              </a:rPr>
              <a:t>Against a 6 front a ‘Wedge’ call might be used to mean everyone scoops inside and </a:t>
            </a:r>
            <a:r>
              <a:rPr lang="en-US" sz="2400" dirty="0" smtClean="0">
                <a:latin typeface="Times New Roman" pitchFamily="18" charset="0"/>
                <a:cs typeface="Times New Roman" pitchFamily="18" charset="0"/>
              </a:rPr>
              <a:t>the FB </a:t>
            </a:r>
            <a:r>
              <a:rPr lang="en-US" sz="2400" dirty="0" smtClean="0">
                <a:latin typeface="Times New Roman" pitchFamily="18" charset="0"/>
                <a:cs typeface="Times New Roman" pitchFamily="18" charset="0"/>
              </a:rPr>
              <a:t>just tries to burrow his way for that </a:t>
            </a:r>
            <a:r>
              <a:rPr lang="en-US" sz="2400" dirty="0" smtClean="0">
                <a:latin typeface="Times New Roman" pitchFamily="18" charset="0"/>
                <a:cs typeface="Times New Roman" pitchFamily="18" charset="0"/>
              </a:rPr>
              <a:t>one yard</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381000"/>
            <a:ext cx="7543800" cy="2893100"/>
          </a:xfrm>
          <a:prstGeom prst="rect">
            <a:avLst/>
          </a:prstGeom>
        </p:spPr>
        <p:txBody>
          <a:bodyPr wrap="square">
            <a:spAutoFit/>
          </a:bodyPr>
          <a:lstStyle/>
          <a:p>
            <a:pPr algn="ctr"/>
            <a:r>
              <a:rPr lang="en-US" sz="2800" b="1" u="sng" dirty="0" smtClean="0"/>
              <a:t>The Philosophy:</a:t>
            </a:r>
          </a:p>
          <a:p>
            <a:pPr algn="ctr"/>
            <a:endParaRPr lang="en-US" sz="1400" b="1" dirty="0" smtClean="0"/>
          </a:p>
          <a:p>
            <a:pPr algn="ctr"/>
            <a:r>
              <a:rPr lang="en-US" sz="2000" b="1" dirty="0" smtClean="0">
                <a:latin typeface="Times New Roman" pitchFamily="18" charset="0"/>
                <a:cs typeface="Times New Roman" pitchFamily="18" charset="0"/>
              </a:rPr>
              <a:t>The double tight wishbone’s main concept is running the football every down to punish the defenders.  With adjustments in blocking and running we can create situations that are unfavorable to the defense at all times.  By having the mass of runners in the center it creates an unbalanced field of 8 verses 7 throughout the entire game.  With 6 basic strong running plays backed by 8 weaker plays and 5 passing plays every game can be won. </a:t>
            </a:r>
            <a:endParaRPr lang="en-US" sz="2000" b="1" dirty="0">
              <a:latin typeface="Times New Roman" pitchFamily="18" charset="0"/>
              <a:cs typeface="Times New Roman" pitchFamily="18" charset="0"/>
            </a:endParaRPr>
          </a:p>
        </p:txBody>
      </p:sp>
      <p:sp>
        <p:nvSpPr>
          <p:cNvPr id="3" name="Title 16"/>
          <p:cNvSpPr txBox="1">
            <a:spLocks noGrp="1"/>
          </p:cNvSpPr>
          <p:nvPr>
            <p:ph type="ctrTitle"/>
          </p:nvPr>
        </p:nvSpPr>
        <p:spPr>
          <a:xfrm>
            <a:off x="990600" y="3708420"/>
            <a:ext cx="7325082" cy="3149580"/>
          </a:xfrm>
          <a:prstGeom prst="rect">
            <a:avLst/>
          </a:prstGeom>
          <a:noFill/>
        </p:spPr>
        <p:txBody>
          <a:bodyPr wrap="square" lIns="0" tIns="0" rIns="0">
            <a:spAutoFit/>
          </a:bodyPr>
          <a:lstStyle/>
          <a:p>
            <a:pPr fontAlgn="auto">
              <a:lnSpc>
                <a:spcPts val="1500"/>
              </a:lnSpc>
              <a:spcBef>
                <a:spcPts val="0"/>
              </a:spcBef>
              <a:spcAft>
                <a:spcPts val="0"/>
              </a:spcAft>
              <a:tabLst>
                <a:tab pos="1739900" algn="l"/>
              </a:tabLst>
              <a:defRPr/>
            </a:pPr>
            <a:r>
              <a:rPr lang="en-US" altLang="zh-CN" sz="2000" b="1" dirty="0">
                <a:solidFill>
                  <a:srgbClr val="000000"/>
                </a:solidFill>
                <a:latin typeface="Times New Roman" pitchFamily="18" charset="0"/>
                <a:cs typeface="Times New Roman" pitchFamily="18" charset="0"/>
              </a:rPr>
              <a:t>The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Linemen</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need</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to</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have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2</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things:</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Heart</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and</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Speed</a:t>
            </a:r>
            <a:r>
              <a:rPr lang="en-US" altLang="zh-CN" sz="2000" b="1" dirty="0" smtClean="0">
                <a:solidFill>
                  <a:srgbClr val="000000"/>
                </a:solidFill>
                <a:latin typeface="Times New Roman" pitchFamily="18" charset="0"/>
                <a:cs typeface="Times New Roman" pitchFamily="18" charset="0"/>
              </a:rPr>
              <a:t>.</a:t>
            </a:r>
            <a:br>
              <a:rPr lang="en-US" altLang="zh-CN" sz="2000" b="1" dirty="0" smtClean="0">
                <a:solidFill>
                  <a:srgbClr val="000000"/>
                </a:solidFill>
                <a:latin typeface="Times New Roman" pitchFamily="18" charset="0"/>
                <a:cs typeface="Times New Roman" pitchFamily="18" charset="0"/>
              </a:rPr>
            </a:br>
            <a:r>
              <a:rPr lang="en-US" altLang="zh-CN" sz="2000" b="1" dirty="0" smtClean="0">
                <a:latin typeface="Times New Roman" pitchFamily="18" charset="0"/>
                <a:cs typeface="Times New Roman" pitchFamily="18" charset="0"/>
              </a:rPr>
              <a:t> </a:t>
            </a:r>
            <a:br>
              <a:rPr lang="en-US" altLang="zh-CN" sz="2000" b="1" dirty="0" smtClean="0">
                <a:latin typeface="Times New Roman" pitchFamily="18" charset="0"/>
                <a:cs typeface="Times New Roman" pitchFamily="18" charset="0"/>
              </a:rPr>
            </a:br>
            <a:r>
              <a:rPr lang="en-US" altLang="zh-CN" sz="2000" b="1" dirty="0" smtClean="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This</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offense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is</a:t>
            </a:r>
            <a:r>
              <a:rPr lang="en-US" altLang="zh-CN" sz="2000" b="1" dirty="0">
                <a:latin typeface="Times New Roman" pitchFamily="18" charset="0"/>
                <a:cs typeface="Times New Roman" pitchFamily="18" charset="0"/>
              </a:rPr>
              <a:t> </a:t>
            </a:r>
            <a:r>
              <a:rPr lang="en-US" altLang="zh-CN" sz="2000" b="1" dirty="0" smtClean="0">
                <a:solidFill>
                  <a:srgbClr val="000000"/>
                </a:solidFill>
                <a:latin typeface="Times New Roman" pitchFamily="18" charset="0"/>
                <a:cs typeface="Times New Roman" pitchFamily="18" charset="0"/>
              </a:rPr>
              <a:t>very friendly</a:t>
            </a:r>
            <a:r>
              <a:rPr lang="en-US" altLang="zh-CN" sz="2000" b="1" dirty="0" smtClean="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to</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the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linemen</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in</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the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fact</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that</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it</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is</a:t>
            </a:r>
            <a:r>
              <a:rPr lang="en-US" altLang="zh-CN" sz="2000" b="1" dirty="0">
                <a:latin typeface="Times New Roman" pitchFamily="18" charset="0"/>
                <a:cs typeface="Times New Roman" pitchFamily="18" charset="0"/>
              </a:rPr>
              <a:t> </a:t>
            </a:r>
            <a:r>
              <a:rPr lang="en-US" altLang="zh-CN" sz="2000" b="1" dirty="0" smtClean="0">
                <a:latin typeface="Times New Roman" pitchFamily="18" charset="0"/>
                <a:cs typeface="Times New Roman" pitchFamily="18" charset="0"/>
              </a:rPr>
              <a:t/>
            </a:r>
            <a:br>
              <a:rPr lang="en-US" altLang="zh-CN" sz="2000" b="1" dirty="0" smtClean="0">
                <a:latin typeface="Times New Roman" pitchFamily="18" charset="0"/>
                <a:cs typeface="Times New Roman" pitchFamily="18" charset="0"/>
              </a:rPr>
            </a:br>
            <a:r>
              <a:rPr lang="en-US" altLang="zh-CN" sz="2000" b="1" dirty="0" smtClean="0">
                <a:latin typeface="Times New Roman" pitchFamily="18" charset="0"/>
                <a:cs typeface="Times New Roman" pitchFamily="18" charset="0"/>
              </a:rPr>
              <a:t/>
            </a:r>
            <a:br>
              <a:rPr lang="en-US" altLang="zh-CN" sz="2000" b="1" dirty="0" smtClean="0">
                <a:latin typeface="Times New Roman" pitchFamily="18" charset="0"/>
                <a:cs typeface="Times New Roman" pitchFamily="18" charset="0"/>
              </a:rPr>
            </a:br>
            <a:r>
              <a:rPr lang="en-US" altLang="zh-CN" sz="2000" b="1" dirty="0" smtClean="0">
                <a:solidFill>
                  <a:srgbClr val="000000"/>
                </a:solidFill>
                <a:latin typeface="Times New Roman" pitchFamily="18" charset="0"/>
                <a:cs typeface="Times New Roman" pitchFamily="18" charset="0"/>
              </a:rPr>
              <a:t>easy</a:t>
            </a:r>
            <a:r>
              <a:rPr lang="en-US" altLang="zh-CN" sz="2000" b="1" dirty="0" smtClean="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to</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remember</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and</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there</a:t>
            </a:r>
            <a:r>
              <a:rPr lang="en-US" altLang="zh-CN" sz="2000" b="1" dirty="0">
                <a:latin typeface="Times New Roman" pitchFamily="18" charset="0"/>
                <a:cs typeface="Times New Roman" pitchFamily="18" charset="0"/>
              </a:rPr>
              <a:t> </a:t>
            </a:r>
            <a:r>
              <a:rPr lang="en-US" altLang="zh-CN" sz="2000" b="1" dirty="0" smtClean="0">
                <a:solidFill>
                  <a:srgbClr val="000000"/>
                </a:solidFill>
                <a:latin typeface="Times New Roman" pitchFamily="18" charset="0"/>
                <a:cs typeface="Times New Roman" pitchFamily="18" charset="0"/>
              </a:rPr>
              <a:t>are not</a:t>
            </a:r>
            <a:r>
              <a:rPr lang="en-US" altLang="zh-CN" sz="2000" b="1" dirty="0" smtClean="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very</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many</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plays.</a:t>
            </a:r>
            <a:r>
              <a:rPr lang="en-US" altLang="zh-CN" sz="2000" b="1" dirty="0">
                <a:latin typeface="Times New Roman" pitchFamily="18" charset="0"/>
                <a:cs typeface="Times New Roman" pitchFamily="18" charset="0"/>
              </a:rPr>
              <a:t> </a:t>
            </a:r>
            <a:r>
              <a:rPr lang="en-US" altLang="zh-CN" sz="2000" b="1" dirty="0" smtClean="0">
                <a:latin typeface="Times New Roman" pitchFamily="18" charset="0"/>
                <a:cs typeface="Times New Roman" pitchFamily="18" charset="0"/>
              </a:rPr>
              <a:t/>
            </a:r>
            <a:br>
              <a:rPr lang="en-US" altLang="zh-CN" sz="2000" b="1" dirty="0" smtClean="0">
                <a:latin typeface="Times New Roman" pitchFamily="18" charset="0"/>
                <a:cs typeface="Times New Roman" pitchFamily="18" charset="0"/>
              </a:rPr>
            </a:br>
            <a:r>
              <a:rPr lang="en-US" altLang="zh-CN" sz="2000" b="1" dirty="0" smtClean="0">
                <a:latin typeface="Times New Roman" pitchFamily="18" charset="0"/>
                <a:cs typeface="Times New Roman" pitchFamily="18" charset="0"/>
              </a:rPr>
              <a:t> </a:t>
            </a:r>
            <a:br>
              <a:rPr lang="en-US" altLang="zh-CN" sz="2000" b="1" dirty="0" smtClean="0">
                <a:latin typeface="Times New Roman" pitchFamily="18" charset="0"/>
                <a:cs typeface="Times New Roman" pitchFamily="18" charset="0"/>
              </a:rPr>
            </a:br>
            <a:r>
              <a:rPr lang="en-US" altLang="zh-CN" sz="2000" b="1" dirty="0" smtClean="0">
                <a:solidFill>
                  <a:srgbClr val="000000"/>
                </a:solidFill>
                <a:latin typeface="Times New Roman" pitchFamily="18" charset="0"/>
                <a:cs typeface="Times New Roman" pitchFamily="18" charset="0"/>
              </a:rPr>
              <a:t>The</a:t>
            </a:r>
            <a:r>
              <a:rPr lang="en-US" altLang="zh-CN" sz="2000" b="1" dirty="0" smtClean="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center</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needs</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to</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be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the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best</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all-around</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lineman</a:t>
            </a:r>
            <a:r>
              <a:rPr lang="en-US" altLang="zh-CN" sz="2000" b="1" dirty="0" smtClean="0">
                <a:solidFill>
                  <a:srgbClr val="000000"/>
                </a:solidFill>
                <a:latin typeface="Times New Roman" pitchFamily="18" charset="0"/>
                <a:cs typeface="Times New Roman" pitchFamily="18" charset="0"/>
              </a:rPr>
              <a:t>,</a:t>
            </a:r>
            <a:br>
              <a:rPr lang="en-US" altLang="zh-CN" sz="2000" b="1" dirty="0" smtClean="0">
                <a:solidFill>
                  <a:srgbClr val="000000"/>
                </a:solidFill>
                <a:latin typeface="Times New Roman" pitchFamily="18" charset="0"/>
                <a:cs typeface="Times New Roman" pitchFamily="18" charset="0"/>
              </a:rPr>
            </a:br>
            <a:endParaRPr lang="en-US" altLang="zh-CN" sz="2000" b="1" dirty="0">
              <a:solidFill>
                <a:srgbClr val="000000"/>
              </a:solidFill>
              <a:latin typeface="Times New Roman" pitchFamily="18" charset="0"/>
              <a:cs typeface="Times New Roman" pitchFamily="18" charset="0"/>
            </a:endParaRPr>
          </a:p>
          <a:p>
            <a:pPr fontAlgn="auto">
              <a:lnSpc>
                <a:spcPts val="1600"/>
              </a:lnSpc>
              <a:spcBef>
                <a:spcPts val="0"/>
              </a:spcBef>
              <a:spcAft>
                <a:spcPts val="0"/>
              </a:spcAft>
              <a:tabLst>
                <a:tab pos="1739900" algn="l"/>
              </a:tabLst>
              <a:defRPr/>
            </a:pPr>
            <a:r>
              <a:rPr lang="en-US" altLang="zh-CN" sz="2000" b="1" dirty="0">
                <a:solidFill>
                  <a:srgbClr val="000000"/>
                </a:solidFill>
                <a:latin typeface="Times New Roman" pitchFamily="18" charset="0"/>
                <a:cs typeface="Times New Roman" pitchFamily="18" charset="0"/>
              </a:rPr>
              <a:t>followed</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by</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the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tackles</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that</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need</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to</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be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exceptionally</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fast.</a:t>
            </a:r>
          </a:p>
          <a:p>
            <a:pPr fontAlgn="auto">
              <a:lnSpc>
                <a:spcPts val="1000"/>
              </a:lnSpc>
              <a:spcBef>
                <a:spcPts val="0"/>
              </a:spcBef>
              <a:spcAft>
                <a:spcPts val="0"/>
              </a:spcAft>
              <a:defRPr/>
            </a:pPr>
            <a:endParaRPr lang="en-US" altLang="zh-CN" sz="2000" b="1" dirty="0">
              <a:latin typeface="+mn-lt"/>
              <a:cs typeface="+mn-cs"/>
            </a:endParaRPr>
          </a:p>
          <a:p>
            <a:pPr fontAlgn="auto">
              <a:lnSpc>
                <a:spcPts val="2200"/>
              </a:lnSpc>
              <a:spcBef>
                <a:spcPts val="0"/>
              </a:spcBef>
              <a:spcAft>
                <a:spcPts val="0"/>
              </a:spcAft>
              <a:tabLst>
                <a:tab pos="1739900" algn="l"/>
              </a:tabLst>
              <a:defRPr/>
            </a:pPr>
            <a:r>
              <a:rPr lang="en-US" altLang="zh-CN" sz="2000" b="1" dirty="0">
                <a:solidFill>
                  <a:srgbClr val="000000"/>
                </a:solidFill>
                <a:latin typeface="Times New Roman" pitchFamily="18" charset="0"/>
                <a:cs typeface="Times New Roman" pitchFamily="18" charset="0"/>
              </a:rPr>
              <a:t>The</a:t>
            </a:r>
            <a:r>
              <a:rPr lang="en-US" altLang="zh-CN" sz="2000" b="1" dirty="0">
                <a:latin typeface="Times New Roman" pitchFamily="18" charset="0"/>
                <a:cs typeface="Times New Roman" pitchFamily="18" charset="0"/>
              </a:rPr>
              <a:t> </a:t>
            </a:r>
            <a:r>
              <a:rPr lang="en-US" altLang="zh-CN" sz="2000" b="1" dirty="0" smtClean="0">
                <a:solidFill>
                  <a:srgbClr val="000000"/>
                </a:solidFill>
                <a:latin typeface="Times New Roman" pitchFamily="18" charset="0"/>
                <a:cs typeface="Times New Roman" pitchFamily="18" charset="0"/>
              </a:rPr>
              <a:t>TEs</a:t>
            </a:r>
            <a:r>
              <a:rPr lang="en-US" altLang="zh-CN" sz="2000" b="1" dirty="0" smtClean="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need</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to</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have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the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capability</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of</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blocking</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every</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single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down</a:t>
            </a:r>
            <a:r>
              <a:rPr lang="en-US" altLang="zh-CN" sz="2000" b="1" dirty="0" smtClean="0">
                <a:solidFill>
                  <a:srgbClr val="000000"/>
                </a:solidFill>
                <a:latin typeface="Times New Roman" pitchFamily="18" charset="0"/>
                <a:cs typeface="Times New Roman" pitchFamily="18" charset="0"/>
              </a:rPr>
              <a:t>.</a:t>
            </a:r>
            <a:endParaRPr lang="en-US" altLang="zh-CN" sz="2000" b="1" dirty="0">
              <a:solidFill>
                <a:srgbClr val="000000"/>
              </a:solidFill>
              <a:latin typeface="Times New Roman" pitchFamily="18" charset="0"/>
              <a:cs typeface="Times New Roman" pitchFamily="18" charset="0"/>
            </a:endParaRPr>
          </a:p>
          <a:p>
            <a:pPr fontAlgn="auto">
              <a:lnSpc>
                <a:spcPts val="1600"/>
              </a:lnSpc>
              <a:spcBef>
                <a:spcPts val="0"/>
              </a:spcBef>
              <a:spcAft>
                <a:spcPts val="0"/>
              </a:spcAft>
              <a:tabLst>
                <a:tab pos="1739900" algn="l"/>
              </a:tabLst>
              <a:defRPr/>
            </a:pPr>
            <a:r>
              <a:rPr lang="en-US" altLang="zh-CN" sz="2000" b="1" dirty="0" smtClean="0">
                <a:solidFill>
                  <a:srgbClr val="000000"/>
                </a:solidFill>
                <a:latin typeface="Times New Roman" pitchFamily="18" charset="0"/>
                <a:cs typeface="Times New Roman" pitchFamily="18" charset="0"/>
              </a:rPr>
              <a:t/>
            </a:r>
            <a:br>
              <a:rPr lang="en-US" altLang="zh-CN" sz="2000" b="1" dirty="0" smtClean="0">
                <a:solidFill>
                  <a:srgbClr val="000000"/>
                </a:solidFill>
                <a:latin typeface="Times New Roman" pitchFamily="18" charset="0"/>
                <a:cs typeface="Times New Roman" pitchFamily="18" charset="0"/>
              </a:rPr>
            </a:br>
            <a:r>
              <a:rPr lang="en-US" altLang="zh-CN" sz="2000" b="1" dirty="0" smtClean="0">
                <a:solidFill>
                  <a:srgbClr val="000000"/>
                </a:solidFill>
                <a:latin typeface="Times New Roman" pitchFamily="18" charset="0"/>
                <a:cs typeface="Times New Roman" pitchFamily="18" charset="0"/>
              </a:rPr>
              <a:t>They</a:t>
            </a:r>
            <a:r>
              <a:rPr lang="en-US" altLang="zh-CN" sz="2000" b="1" dirty="0" smtClean="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will</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be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needed</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to</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run</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pass</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routes</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if</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needed</a:t>
            </a:r>
            <a:r>
              <a:rPr lang="en-US" altLang="zh-CN" sz="2000" b="1" dirty="0">
                <a:latin typeface="Times New Roman" pitchFamily="18" charset="0"/>
                <a:cs typeface="Times New Roman" pitchFamily="18" charset="0"/>
              </a:rPr>
              <a:t> </a:t>
            </a:r>
            <a:r>
              <a:rPr lang="en-US" altLang="zh-CN" sz="2000" b="1" dirty="0" smtClean="0">
                <a:solidFill>
                  <a:srgbClr val="000000"/>
                </a:solidFill>
                <a:latin typeface="Times New Roman" pitchFamily="18" charset="0"/>
                <a:cs typeface="Times New Roman" pitchFamily="18" charset="0"/>
              </a:rPr>
              <a:t>.</a:t>
            </a:r>
            <a:br>
              <a:rPr lang="en-US" altLang="zh-CN" sz="2000" b="1" dirty="0" smtClean="0">
                <a:solidFill>
                  <a:srgbClr val="000000"/>
                </a:solidFill>
                <a:latin typeface="Times New Roman" pitchFamily="18" charset="0"/>
                <a:cs typeface="Times New Roman" pitchFamily="18" charset="0"/>
              </a:rPr>
            </a:br>
            <a:r>
              <a:rPr lang="en-US" altLang="zh-CN" sz="2000" b="1" dirty="0" smtClean="0">
                <a:solidFill>
                  <a:srgbClr val="000000"/>
                </a:solidFill>
                <a:latin typeface="Times New Roman" pitchFamily="18" charset="0"/>
                <a:cs typeface="Times New Roman" pitchFamily="18" charset="0"/>
              </a:rPr>
              <a:t/>
            </a:r>
            <a:br>
              <a:rPr lang="en-US" altLang="zh-CN" sz="2000" b="1" dirty="0" smtClean="0">
                <a:solidFill>
                  <a:srgbClr val="000000"/>
                </a:solidFill>
                <a:latin typeface="Times New Roman" pitchFamily="18" charset="0"/>
                <a:cs typeface="Times New Roman" pitchFamily="18" charset="0"/>
              </a:rPr>
            </a:br>
            <a:endParaRPr lang="en-US" altLang="zh-CN" sz="2000" b="1" dirty="0">
              <a:solidFill>
                <a:srgbClr val="000000"/>
              </a:solidFill>
              <a:latin typeface="Times New Roman" pitchFamily="18" charset="0"/>
              <a:cs typeface="Times New Roman" pitchFamily="18" charset="0"/>
            </a:endParaRPr>
          </a:p>
          <a:p>
            <a:pPr fontAlgn="auto">
              <a:lnSpc>
                <a:spcPts val="1000"/>
              </a:lnSpc>
              <a:spcBef>
                <a:spcPts val="0"/>
              </a:spcBef>
              <a:spcAft>
                <a:spcPts val="0"/>
              </a:spcAft>
              <a:defRPr/>
            </a:pPr>
            <a:endParaRPr lang="en-US" altLang="zh-CN" sz="2000" b="1" dirty="0">
              <a:latin typeface="+mn-lt"/>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9800" y="1524000"/>
            <a:ext cx="4572000" cy="1938992"/>
          </a:xfrm>
          <a:prstGeom prst="rect">
            <a:avLst/>
          </a:prstGeom>
        </p:spPr>
        <p:txBody>
          <a:bodyPr>
            <a:spAutoFit/>
          </a:bodyPr>
          <a:lstStyle/>
          <a:p>
            <a:r>
              <a:rPr lang="en-US" dirty="0" smtClean="0"/>
              <a:t>	</a:t>
            </a:r>
            <a:r>
              <a:rPr lang="en-US" sz="2000" dirty="0" smtClean="0">
                <a:latin typeface="Times New Roman" pitchFamily="18" charset="0"/>
                <a:cs typeface="Times New Roman" pitchFamily="18" charset="0"/>
              </a:rPr>
              <a:t>	</a:t>
            </a:r>
            <a:r>
              <a:rPr lang="en-US" sz="2000" b="1" u="sng" dirty="0" smtClean="0">
                <a:latin typeface="Times New Roman" pitchFamily="18" charset="0"/>
                <a:cs typeface="Times New Roman" pitchFamily="18" charset="0"/>
              </a:rPr>
              <a:t>22(31)</a:t>
            </a:r>
          </a:p>
          <a:p>
            <a:endParaRPr lang="en-US" sz="2000" dirty="0" smtClean="0">
              <a:latin typeface="Times New Roman" pitchFamily="18" charset="0"/>
              <a:cs typeface="Times New Roman" pitchFamily="18" charset="0"/>
            </a:endParaRPr>
          </a:p>
          <a:p>
            <a:pPr algn="ctr"/>
            <a:r>
              <a:rPr lang="en-US" sz="2000" dirty="0" smtClean="0">
                <a:latin typeface="Times New Roman" pitchFamily="18" charset="0"/>
                <a:cs typeface="Times New Roman" pitchFamily="18" charset="0"/>
              </a:rPr>
              <a:t>This play is just straight out ISO. The blocking is the same as 42(43) but there is no FB delay factor so it’s not as good. </a:t>
            </a:r>
          </a:p>
          <a:p>
            <a:pPr algn="ctr"/>
            <a:r>
              <a:rPr lang="en-US" sz="2000" dirty="0" smtClean="0">
                <a:latin typeface="Times New Roman" pitchFamily="18" charset="0"/>
                <a:cs typeface="Times New Roman" pitchFamily="18" charset="0"/>
              </a:rPr>
              <a:t>Run ‘Option’ if needed.</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0"/>
            <a:ext cx="9143999" cy="708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1752600"/>
            <a:ext cx="4572000" cy="1384995"/>
          </a:xfrm>
          <a:prstGeom prst="rect">
            <a:avLst/>
          </a:prstGeom>
        </p:spPr>
        <p:txBody>
          <a:bodyPr>
            <a:spAutoFit/>
          </a:bodyPr>
          <a:lstStyle/>
          <a:p>
            <a:r>
              <a:rPr lang="en-US" sz="2000" dirty="0" smtClean="0">
                <a:latin typeface="Times New Roman" pitchFamily="18" charset="0"/>
                <a:cs typeface="Times New Roman" pitchFamily="18" charset="0"/>
              </a:rPr>
              <a:t>		</a:t>
            </a:r>
            <a:r>
              <a:rPr lang="en-US" sz="2400" b="1" u="sng" dirty="0" smtClean="0">
                <a:latin typeface="Times New Roman" pitchFamily="18" charset="0"/>
                <a:cs typeface="Times New Roman" pitchFamily="18" charset="0"/>
              </a:rPr>
              <a:t>32(21)</a:t>
            </a:r>
          </a:p>
          <a:p>
            <a:endParaRPr lang="en-US" sz="2000" dirty="0" smtClean="0">
              <a:latin typeface="Times New Roman" pitchFamily="18" charset="0"/>
              <a:cs typeface="Times New Roman" pitchFamily="18" charset="0"/>
            </a:endParaRPr>
          </a:p>
          <a:p>
            <a:pPr algn="ctr"/>
            <a:r>
              <a:rPr lang="en-US" sz="2000" dirty="0" smtClean="0">
                <a:latin typeface="Times New Roman" pitchFamily="18" charset="0"/>
                <a:cs typeface="Times New Roman" pitchFamily="18" charset="0"/>
              </a:rPr>
              <a:t>This cross buck ISO is great against defenses with a MLB that read FB.</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cstate="print"/>
          <a:srcRect/>
          <a:stretch>
            <a:fillRect/>
          </a:stretch>
        </p:blipFill>
        <p:spPr bwMode="auto">
          <a:xfrm>
            <a:off x="0" y="0"/>
            <a:ext cx="9143999" cy="6857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86200" y="1447800"/>
            <a:ext cx="2101857" cy="461665"/>
          </a:xfrm>
          <a:prstGeom prst="rect">
            <a:avLst/>
          </a:prstGeom>
        </p:spPr>
        <p:txBody>
          <a:bodyPr wrap="none">
            <a:spAutoFit/>
          </a:bodyPr>
          <a:lstStyle/>
          <a:p>
            <a:r>
              <a:rPr lang="en-US" sz="2400" b="1" u="sng" dirty="0" smtClean="0"/>
              <a:t>3</a:t>
            </a:r>
            <a:r>
              <a:rPr lang="en-US" sz="2400" b="1" u="sng" dirty="0" smtClean="0">
                <a:latin typeface="Times New Roman" pitchFamily="18" charset="0"/>
                <a:cs typeface="Times New Roman" pitchFamily="18" charset="0"/>
              </a:rPr>
              <a:t>4(23)Counter</a:t>
            </a:r>
            <a:endParaRPr lang="en-US" sz="2400" b="1" u="sng" dirty="0">
              <a:latin typeface="Times New Roman" pitchFamily="18" charset="0"/>
              <a:cs typeface="Times New Roman" pitchFamily="18" charset="0"/>
            </a:endParaRPr>
          </a:p>
        </p:txBody>
      </p:sp>
      <p:sp>
        <p:nvSpPr>
          <p:cNvPr id="6" name="Rectangle 5"/>
          <p:cNvSpPr/>
          <p:nvPr/>
        </p:nvSpPr>
        <p:spPr>
          <a:xfrm>
            <a:off x="2286000" y="1997839"/>
            <a:ext cx="4572000" cy="3170099"/>
          </a:xfrm>
          <a:prstGeom prst="rect">
            <a:avLst/>
          </a:prstGeom>
        </p:spPr>
        <p:txBody>
          <a:bodyPr>
            <a:spAutoFit/>
          </a:bodyPr>
          <a:lstStyle/>
          <a:p>
            <a:r>
              <a:rPr lang="en-US" sz="2000" dirty="0" smtClean="0">
                <a:latin typeface="Times New Roman" pitchFamily="18" charset="0"/>
                <a:cs typeface="Times New Roman" pitchFamily="18" charset="0"/>
              </a:rPr>
              <a:t>This counter play is great against the 5 or 6 front defense. </a:t>
            </a:r>
          </a:p>
          <a:p>
            <a:r>
              <a:rPr lang="en-US" sz="2000" dirty="0" smtClean="0">
                <a:latin typeface="Times New Roman" pitchFamily="18" charset="0"/>
                <a:cs typeface="Times New Roman" pitchFamily="18" charset="0"/>
              </a:rPr>
              <a:t>It requires a line that is somewhat fast and willing to run that far! </a:t>
            </a:r>
          </a:p>
          <a:p>
            <a:r>
              <a:rPr lang="en-US" sz="2000" dirty="0" smtClean="0">
                <a:latin typeface="Times New Roman" pitchFamily="18" charset="0"/>
                <a:cs typeface="Times New Roman" pitchFamily="18" charset="0"/>
              </a:rPr>
              <a:t>The guard kicks out the DE and the tackle runs a SEAL. </a:t>
            </a:r>
          </a:p>
          <a:p>
            <a:r>
              <a:rPr lang="en-US" sz="2000" dirty="0" smtClean="0">
                <a:latin typeface="Times New Roman" pitchFamily="18" charset="0"/>
                <a:cs typeface="Times New Roman" pitchFamily="18" charset="0"/>
              </a:rPr>
              <a:t>The FB picks up the loose defensive tackle, while drawing away the linebacker(s) at the same time. </a:t>
            </a:r>
          </a:p>
          <a:p>
            <a:r>
              <a:rPr lang="en-US" sz="2000" dirty="0" smtClean="0">
                <a:latin typeface="Times New Roman" pitchFamily="18" charset="0"/>
                <a:cs typeface="Times New Roman" pitchFamily="18" charset="0"/>
              </a:rPr>
              <a:t>Deception is a big key…</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166843"/>
            <a:ext cx="4572000" cy="4401205"/>
          </a:xfrm>
          <a:prstGeom prst="rect">
            <a:avLst/>
          </a:prstGeom>
        </p:spPr>
        <p:txBody>
          <a:bodyPr>
            <a:spAutoFit/>
          </a:bodyPr>
          <a:lstStyle/>
          <a:p>
            <a:r>
              <a:rPr lang="en-US" sz="2000" dirty="0" smtClean="0">
                <a:latin typeface="Times New Roman" pitchFamily="18" charset="0"/>
                <a:cs typeface="Times New Roman" pitchFamily="18" charset="0"/>
              </a:rPr>
              <a:t>This miss direction series is great against teams that rely on the FB to figure</a:t>
            </a:r>
          </a:p>
          <a:p>
            <a:r>
              <a:rPr lang="en-US" sz="2000" dirty="0" smtClean="0">
                <a:latin typeface="Times New Roman" pitchFamily="18" charset="0"/>
                <a:cs typeface="Times New Roman" pitchFamily="18" charset="0"/>
              </a:rPr>
              <a:t>where the play is going. </a:t>
            </a:r>
          </a:p>
          <a:p>
            <a:r>
              <a:rPr lang="en-US" sz="2000" dirty="0" smtClean="0">
                <a:latin typeface="Times New Roman" pitchFamily="18" charset="0"/>
                <a:cs typeface="Times New Roman" pitchFamily="18" charset="0"/>
              </a:rPr>
              <a:t>If their defense somehow flows with the FB then use this to throw them completely off-guard.  The blocking is just about the</a:t>
            </a:r>
          </a:p>
          <a:p>
            <a:r>
              <a:rPr lang="en-US" sz="2000" dirty="0" smtClean="0">
                <a:latin typeface="Times New Roman" pitchFamily="18" charset="0"/>
                <a:cs typeface="Times New Roman" pitchFamily="18" charset="0"/>
              </a:rPr>
              <a:t>same as 44(43) and no matter the call (Dive, Option, Give, Keep, QB Curl) that blocking remains the same (except on QB Curl where the center blocks front side). </a:t>
            </a:r>
          </a:p>
          <a:p>
            <a:r>
              <a:rPr lang="en-US" sz="2000" dirty="0" smtClean="0">
                <a:latin typeface="Times New Roman" pitchFamily="18" charset="0"/>
                <a:cs typeface="Times New Roman" pitchFamily="18" charset="0"/>
              </a:rPr>
              <a:t>The hardest part is getting the linemen to remember that 18(17) doesn’t mean pull like in 28(37)… but you can also adjust your blocking to make it like that </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3" name="Rectangle 2"/>
          <p:cNvSpPr/>
          <p:nvPr/>
        </p:nvSpPr>
        <p:spPr>
          <a:xfrm>
            <a:off x="3886200" y="457200"/>
            <a:ext cx="867545" cy="400110"/>
          </a:xfrm>
          <a:prstGeom prst="rect">
            <a:avLst/>
          </a:prstGeom>
        </p:spPr>
        <p:txBody>
          <a:bodyPr wrap="none">
            <a:spAutoFit/>
          </a:bodyPr>
          <a:lstStyle/>
          <a:p>
            <a:r>
              <a:rPr lang="en-US" sz="2000" b="1" u="sng" dirty="0" smtClean="0">
                <a:latin typeface="Times New Roman" pitchFamily="18" charset="0"/>
                <a:cs typeface="Times New Roman" pitchFamily="18" charset="0"/>
              </a:rPr>
              <a:t>18(17)</a:t>
            </a:r>
            <a:endParaRPr lang="en-US" sz="2000" b="1" u="sng"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cstate="print"/>
          <a:srcRect/>
          <a:stretch>
            <a:fillRect/>
          </a:stretch>
        </p:blipFill>
        <p:spPr bwMode="auto">
          <a:xfrm>
            <a:off x="0" y="0"/>
            <a:ext cx="9144000" cy="6857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676400"/>
            <a:ext cx="4572000" cy="3170099"/>
          </a:xfrm>
          <a:prstGeom prst="rect">
            <a:avLst/>
          </a:prstGeom>
        </p:spPr>
        <p:txBody>
          <a:bodyPr>
            <a:spAutoFit/>
          </a:bodyPr>
          <a:lstStyle/>
          <a:p>
            <a:r>
              <a:rPr lang="en-US" sz="2000" dirty="0" smtClean="0">
                <a:latin typeface="Times New Roman" pitchFamily="18" charset="0"/>
                <a:cs typeface="Times New Roman" pitchFamily="18" charset="0"/>
              </a:rPr>
              <a:t>		</a:t>
            </a:r>
            <a:r>
              <a:rPr lang="en-US" sz="2000" b="1" u="sng" dirty="0" smtClean="0">
                <a:latin typeface="Times New Roman" pitchFamily="18" charset="0"/>
                <a:cs typeface="Times New Roman" pitchFamily="18" charset="0"/>
              </a:rPr>
              <a:t>28(37)</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line DOES pull this time. </a:t>
            </a:r>
          </a:p>
          <a:p>
            <a:r>
              <a:rPr lang="en-US" sz="2000" dirty="0" smtClean="0">
                <a:latin typeface="Times New Roman" pitchFamily="18" charset="0"/>
                <a:cs typeface="Times New Roman" pitchFamily="18" charset="0"/>
              </a:rPr>
              <a:t>This sweep is also supposed to throw off the defense because you can run a ‘Toss’ or ‘Keep’ call to run a QB keep to the backside. </a:t>
            </a:r>
          </a:p>
          <a:p>
            <a:r>
              <a:rPr lang="en-US" sz="2000" dirty="0" smtClean="0">
                <a:latin typeface="Times New Roman" pitchFamily="18" charset="0"/>
                <a:cs typeface="Times New Roman" pitchFamily="18" charset="0"/>
              </a:rPr>
              <a:t>This way there are little-no backside defenders running the RB down. </a:t>
            </a:r>
          </a:p>
          <a:p>
            <a:r>
              <a:rPr lang="en-US" sz="2000" dirty="0" smtClean="0">
                <a:latin typeface="Times New Roman" pitchFamily="18" charset="0"/>
                <a:cs typeface="Times New Roman" pitchFamily="18" charset="0"/>
              </a:rPr>
              <a:t>This is very good against 6 fronts.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85800"/>
            <a:ext cx="7772400" cy="1470025"/>
          </a:xfrm>
        </p:spPr>
        <p:txBody>
          <a:bodyPr>
            <a:noAutofit/>
          </a:bodyPr>
          <a:lstStyle/>
          <a:p>
            <a:r>
              <a:rPr lang="en-US" sz="2000" b="1" dirty="0" smtClean="0">
                <a:latin typeface="Times New Roman" pitchFamily="18" charset="0"/>
                <a:cs typeface="Times New Roman" pitchFamily="18" charset="0"/>
              </a:rPr>
              <a:t>The quarterback is 1,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fullback is 4, tight ends are 7 and 6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running backs are 3 and 2.</a:t>
            </a:r>
            <a:endParaRPr lang="en-US" sz="2000" b="1"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228600"/>
            <a:ext cx="6400800" cy="1752600"/>
          </a:xfrm>
        </p:spPr>
        <p:txBody>
          <a:bodyPr>
            <a:normAutofit fontScale="55000" lnSpcReduction="20000"/>
          </a:bodyPr>
          <a:lstStyle/>
          <a:p>
            <a:r>
              <a:rPr lang="en-US" sz="7600" b="1" u="sng" dirty="0" smtClean="0">
                <a:solidFill>
                  <a:schemeClr val="tx1"/>
                </a:solidFill>
                <a:latin typeface="Times New Roman" pitchFamily="18" charset="0"/>
                <a:cs typeface="Times New Roman" pitchFamily="18" charset="0"/>
              </a:rPr>
              <a:t>Play Calling</a:t>
            </a:r>
          </a:p>
          <a:p>
            <a:endParaRPr lang="en-US" sz="11200" b="1" u="sng" dirty="0" smtClean="0">
              <a:solidFill>
                <a:schemeClr val="tx1"/>
              </a:solidFill>
              <a:latin typeface="Times New Roman" pitchFamily="18" charset="0"/>
              <a:cs typeface="Times New Roman" pitchFamily="18" charset="0"/>
            </a:endParaRPr>
          </a:p>
          <a:p>
            <a:r>
              <a:rPr lang="en-US" sz="2000" dirty="0" smtClean="0">
                <a:solidFill>
                  <a:schemeClr val="tx1"/>
                </a:solidFill>
                <a:latin typeface="Times New Roman" pitchFamily="18" charset="0"/>
                <a:cs typeface="Times New Roman" pitchFamily="18" charset="0"/>
              </a:rPr>
              <a:t>.</a:t>
            </a:r>
            <a:endParaRPr lang="en-US" sz="2000" dirty="0">
              <a:solidFill>
                <a:schemeClr val="tx1"/>
              </a:solidFill>
              <a:latin typeface="Times New Roman" pitchFamily="18" charset="0"/>
              <a:cs typeface="Times New Roman" pitchFamily="18" charset="0"/>
            </a:endParaRPr>
          </a:p>
        </p:txBody>
      </p:sp>
      <p:sp>
        <p:nvSpPr>
          <p:cNvPr id="4" name="Rectangle 3"/>
          <p:cNvSpPr/>
          <p:nvPr/>
        </p:nvSpPr>
        <p:spPr>
          <a:xfrm>
            <a:off x="2209800" y="1981200"/>
            <a:ext cx="4572000" cy="1631216"/>
          </a:xfrm>
          <a:prstGeom prst="rect">
            <a:avLst/>
          </a:prstGeom>
        </p:spPr>
        <p:txBody>
          <a:bodyPr wrap="square">
            <a:spAutoFit/>
          </a:bodyPr>
          <a:lstStyle/>
          <a:p>
            <a:pPr algn="ctr" fontAlgn="auto">
              <a:lnSpc>
                <a:spcPts val="2200"/>
              </a:lnSpc>
              <a:spcBef>
                <a:spcPts val="0"/>
              </a:spcBef>
              <a:spcAft>
                <a:spcPts val="0"/>
              </a:spcAft>
              <a:tabLst>
                <a:tab pos="1739900" algn="l"/>
              </a:tabLst>
              <a:defRPr/>
            </a:pPr>
            <a:r>
              <a:rPr lang="en-US" altLang="zh-CN" sz="2000" b="1" u="sng" dirty="0" smtClean="0">
                <a:solidFill>
                  <a:srgbClr val="000000"/>
                </a:solidFill>
                <a:latin typeface="Times New Roman" pitchFamily="18" charset="0"/>
                <a:cs typeface="Times New Roman" pitchFamily="18" charset="0"/>
              </a:rPr>
              <a:t>Player and Gap Numbering:</a:t>
            </a:r>
          </a:p>
          <a:p>
            <a:pPr algn="ctr" fontAlgn="auto">
              <a:lnSpc>
                <a:spcPts val="1000"/>
              </a:lnSpc>
              <a:spcBef>
                <a:spcPts val="0"/>
              </a:spcBef>
              <a:spcAft>
                <a:spcPts val="0"/>
              </a:spcAft>
              <a:defRPr/>
            </a:pPr>
            <a:endParaRPr lang="en-US" altLang="zh-CN" sz="6600" b="1" dirty="0" smtClean="0"/>
          </a:p>
          <a:p>
            <a:pPr algn="ctr" fontAlgn="auto">
              <a:lnSpc>
                <a:spcPts val="2200"/>
              </a:lnSpc>
              <a:spcBef>
                <a:spcPts val="0"/>
              </a:spcBef>
              <a:spcAft>
                <a:spcPts val="0"/>
              </a:spcAft>
              <a:tabLst>
                <a:tab pos="1739900" algn="l"/>
              </a:tabLst>
              <a:defRPr/>
            </a:pPr>
            <a:r>
              <a:rPr lang="en-US" altLang="zh-CN" sz="2000" b="1" dirty="0" smtClean="0">
                <a:solidFill>
                  <a:srgbClr val="000000"/>
                </a:solidFill>
                <a:latin typeface="Times New Roman" pitchFamily="18" charset="0"/>
                <a:cs typeface="Times New Roman" pitchFamily="18" charset="0"/>
              </a:rPr>
              <a:t>The</a:t>
            </a:r>
            <a:r>
              <a:rPr lang="en-US" altLang="zh-CN" sz="2000" b="1" dirty="0" smtClean="0">
                <a:latin typeface="Times New Roman" pitchFamily="18" charset="0"/>
                <a:cs typeface="Times New Roman" pitchFamily="18" charset="0"/>
              </a:rPr>
              <a:t> </a:t>
            </a:r>
            <a:r>
              <a:rPr lang="en-US" altLang="zh-CN" sz="2000" b="1" dirty="0" smtClean="0">
                <a:solidFill>
                  <a:srgbClr val="000000"/>
                </a:solidFill>
                <a:latin typeface="Times New Roman" pitchFamily="18" charset="0"/>
                <a:cs typeface="Times New Roman" pitchFamily="18" charset="0"/>
              </a:rPr>
              <a:t>numbering</a:t>
            </a:r>
            <a:r>
              <a:rPr lang="en-US" altLang="zh-CN" sz="2000" b="1" dirty="0" smtClean="0">
                <a:latin typeface="Times New Roman" pitchFamily="18" charset="0"/>
                <a:cs typeface="Times New Roman" pitchFamily="18" charset="0"/>
              </a:rPr>
              <a:t> </a:t>
            </a:r>
            <a:r>
              <a:rPr lang="en-US" altLang="zh-CN" sz="2000" b="1" dirty="0" smtClean="0">
                <a:solidFill>
                  <a:srgbClr val="000000"/>
                </a:solidFill>
                <a:latin typeface="Times New Roman" pitchFamily="18" charset="0"/>
                <a:cs typeface="Times New Roman" pitchFamily="18" charset="0"/>
              </a:rPr>
              <a:t>system</a:t>
            </a:r>
            <a:r>
              <a:rPr lang="en-US" altLang="zh-CN" sz="2000" b="1" dirty="0" smtClean="0">
                <a:latin typeface="Times New Roman" pitchFamily="18" charset="0"/>
                <a:cs typeface="Times New Roman" pitchFamily="18" charset="0"/>
              </a:rPr>
              <a:t> </a:t>
            </a:r>
            <a:r>
              <a:rPr lang="en-US" altLang="zh-CN" sz="2000" b="1" dirty="0" smtClean="0">
                <a:solidFill>
                  <a:srgbClr val="000000"/>
                </a:solidFill>
                <a:latin typeface="Times New Roman" pitchFamily="18" charset="0"/>
                <a:cs typeface="Times New Roman" pitchFamily="18" charset="0"/>
              </a:rPr>
              <a:t>is</a:t>
            </a:r>
            <a:r>
              <a:rPr lang="en-US" altLang="zh-CN" sz="2000" b="1" dirty="0" smtClean="0">
                <a:latin typeface="Times New Roman" pitchFamily="18" charset="0"/>
                <a:cs typeface="Times New Roman" pitchFamily="18" charset="0"/>
              </a:rPr>
              <a:t> </a:t>
            </a:r>
            <a:r>
              <a:rPr lang="en-US" altLang="zh-CN" sz="2000" b="1" dirty="0" smtClean="0">
                <a:solidFill>
                  <a:srgbClr val="000000"/>
                </a:solidFill>
                <a:latin typeface="Times New Roman" pitchFamily="18" charset="0"/>
                <a:cs typeface="Times New Roman" pitchFamily="18" charset="0"/>
              </a:rPr>
              <a:t>extremely</a:t>
            </a:r>
            <a:r>
              <a:rPr lang="en-US" altLang="zh-CN" sz="2000" b="1" dirty="0" smtClean="0">
                <a:latin typeface="Times New Roman" pitchFamily="18" charset="0"/>
                <a:cs typeface="Times New Roman" pitchFamily="18" charset="0"/>
              </a:rPr>
              <a:t> </a:t>
            </a:r>
            <a:r>
              <a:rPr lang="en-US" altLang="zh-CN" sz="2000" b="1" dirty="0" smtClean="0">
                <a:solidFill>
                  <a:srgbClr val="000000"/>
                </a:solidFill>
                <a:latin typeface="Times New Roman" pitchFamily="18" charset="0"/>
                <a:cs typeface="Times New Roman" pitchFamily="18" charset="0"/>
              </a:rPr>
              <a:t>simple</a:t>
            </a:r>
            <a:r>
              <a:rPr lang="en-US" altLang="zh-CN" sz="2000" b="1" dirty="0" smtClean="0">
                <a:latin typeface="Times New Roman" pitchFamily="18" charset="0"/>
                <a:cs typeface="Times New Roman" pitchFamily="18" charset="0"/>
              </a:rPr>
              <a:t> </a:t>
            </a:r>
            <a:r>
              <a:rPr lang="en-US" altLang="zh-CN" sz="2000" b="1" dirty="0" smtClean="0">
                <a:solidFill>
                  <a:srgbClr val="000000"/>
                </a:solidFill>
                <a:latin typeface="Times New Roman" pitchFamily="18" charset="0"/>
                <a:cs typeface="Times New Roman" pitchFamily="18" charset="0"/>
              </a:rPr>
              <a:t>and</a:t>
            </a:r>
            <a:r>
              <a:rPr lang="en-US" altLang="zh-CN" sz="2000" b="1" dirty="0" smtClean="0">
                <a:latin typeface="Times New Roman" pitchFamily="18" charset="0"/>
                <a:cs typeface="Times New Roman" pitchFamily="18" charset="0"/>
              </a:rPr>
              <a:t> </a:t>
            </a:r>
            <a:r>
              <a:rPr lang="en-US" altLang="zh-CN" sz="2000" b="1" dirty="0" smtClean="0">
                <a:solidFill>
                  <a:srgbClr val="000000"/>
                </a:solidFill>
                <a:latin typeface="Times New Roman" pitchFamily="18" charset="0"/>
                <a:cs typeface="Times New Roman" pitchFamily="18" charset="0"/>
              </a:rPr>
              <a:t>easy</a:t>
            </a:r>
            <a:r>
              <a:rPr lang="en-US" altLang="zh-CN" sz="2000" b="1" dirty="0" smtClean="0">
                <a:latin typeface="Times New Roman" pitchFamily="18" charset="0"/>
                <a:cs typeface="Times New Roman" pitchFamily="18" charset="0"/>
              </a:rPr>
              <a:t> </a:t>
            </a:r>
            <a:r>
              <a:rPr lang="en-US" altLang="zh-CN" sz="2000" b="1" dirty="0" smtClean="0">
                <a:solidFill>
                  <a:srgbClr val="000000"/>
                </a:solidFill>
                <a:latin typeface="Times New Roman" pitchFamily="18" charset="0"/>
                <a:cs typeface="Times New Roman" pitchFamily="18" charset="0"/>
              </a:rPr>
              <a:t>to</a:t>
            </a:r>
            <a:r>
              <a:rPr lang="en-US" altLang="zh-CN" sz="2000" b="1" dirty="0" smtClean="0">
                <a:latin typeface="Times New Roman" pitchFamily="18" charset="0"/>
                <a:cs typeface="Times New Roman" pitchFamily="18" charset="0"/>
              </a:rPr>
              <a:t> </a:t>
            </a:r>
            <a:r>
              <a:rPr lang="en-US" altLang="zh-CN" sz="2000" b="1" dirty="0" smtClean="0">
                <a:solidFill>
                  <a:srgbClr val="000000"/>
                </a:solidFill>
                <a:latin typeface="Times New Roman" pitchFamily="18" charset="0"/>
                <a:cs typeface="Times New Roman" pitchFamily="18" charset="0"/>
              </a:rPr>
              <a:t>remember.</a:t>
            </a:r>
            <a:r>
              <a:rPr lang="en-US" altLang="zh-CN" sz="2000" b="1" dirty="0" smtClean="0">
                <a:latin typeface="Times New Roman" pitchFamily="18" charset="0"/>
                <a:cs typeface="Times New Roman" pitchFamily="18" charset="0"/>
              </a:rPr>
              <a:t>  </a:t>
            </a:r>
            <a:br>
              <a:rPr lang="en-US" altLang="zh-CN" sz="2000" b="1" dirty="0" smtClean="0">
                <a:latin typeface="Times New Roman" pitchFamily="18" charset="0"/>
                <a:cs typeface="Times New Roman" pitchFamily="18" charset="0"/>
              </a:rPr>
            </a:br>
            <a:r>
              <a:rPr lang="en-US" altLang="zh-CN" sz="2000" b="1" dirty="0" smtClean="0">
                <a:solidFill>
                  <a:srgbClr val="000000"/>
                </a:solidFill>
                <a:latin typeface="Times New Roman" pitchFamily="18" charset="0"/>
                <a:cs typeface="Times New Roman" pitchFamily="18" charset="0"/>
              </a:rPr>
              <a:t>The evens</a:t>
            </a:r>
            <a:r>
              <a:rPr lang="en-US" altLang="zh-CN" sz="2000" b="1" dirty="0" smtClean="0">
                <a:latin typeface="Times New Roman" pitchFamily="18" charset="0"/>
                <a:cs typeface="Times New Roman" pitchFamily="18" charset="0"/>
              </a:rPr>
              <a:t> </a:t>
            </a:r>
            <a:r>
              <a:rPr lang="en-US" altLang="zh-CN" sz="2000" b="1" dirty="0" smtClean="0">
                <a:solidFill>
                  <a:srgbClr val="000000"/>
                </a:solidFill>
                <a:latin typeface="Times New Roman" pitchFamily="18" charset="0"/>
                <a:cs typeface="Times New Roman" pitchFamily="18" charset="0"/>
              </a:rPr>
              <a:t>are</a:t>
            </a:r>
            <a:r>
              <a:rPr lang="en-US" altLang="zh-CN" sz="2000" b="1" dirty="0" smtClean="0">
                <a:latin typeface="Times New Roman" pitchFamily="18" charset="0"/>
                <a:cs typeface="Times New Roman" pitchFamily="18" charset="0"/>
              </a:rPr>
              <a:t> </a:t>
            </a:r>
            <a:r>
              <a:rPr lang="en-US" altLang="zh-CN" sz="2000" b="1" dirty="0" smtClean="0">
                <a:solidFill>
                  <a:srgbClr val="000000"/>
                </a:solidFill>
                <a:latin typeface="Times New Roman" pitchFamily="18" charset="0"/>
                <a:cs typeface="Times New Roman" pitchFamily="18" charset="0"/>
              </a:rPr>
              <a:t>to</a:t>
            </a:r>
            <a:r>
              <a:rPr lang="en-US" altLang="zh-CN" sz="2000" b="1" dirty="0" smtClean="0">
                <a:latin typeface="Times New Roman" pitchFamily="18" charset="0"/>
                <a:cs typeface="Times New Roman" pitchFamily="18" charset="0"/>
              </a:rPr>
              <a:t> </a:t>
            </a:r>
            <a:r>
              <a:rPr lang="en-US" altLang="zh-CN" sz="2000" b="1" dirty="0" smtClean="0">
                <a:solidFill>
                  <a:srgbClr val="000000"/>
                </a:solidFill>
                <a:latin typeface="Times New Roman" pitchFamily="18" charset="0"/>
                <a:cs typeface="Times New Roman" pitchFamily="18" charset="0"/>
              </a:rPr>
              <a:t>the</a:t>
            </a:r>
            <a:r>
              <a:rPr lang="en-US" altLang="zh-CN" sz="2000" b="1" dirty="0" smtClean="0">
                <a:latin typeface="Times New Roman" pitchFamily="18" charset="0"/>
                <a:cs typeface="Times New Roman" pitchFamily="18" charset="0"/>
              </a:rPr>
              <a:t> </a:t>
            </a:r>
            <a:r>
              <a:rPr lang="en-US" altLang="zh-CN" sz="2000" b="1" dirty="0" smtClean="0">
                <a:solidFill>
                  <a:srgbClr val="000000"/>
                </a:solidFill>
                <a:latin typeface="Times New Roman" pitchFamily="18" charset="0"/>
                <a:cs typeface="Times New Roman" pitchFamily="18" charset="0"/>
              </a:rPr>
              <a:t>right</a:t>
            </a:r>
            <a:r>
              <a:rPr lang="en-US" altLang="zh-CN" sz="2000" b="1" dirty="0" smtClean="0">
                <a:latin typeface="Times New Roman" pitchFamily="18" charset="0"/>
                <a:cs typeface="Times New Roman" pitchFamily="18" charset="0"/>
              </a:rPr>
              <a:t> </a:t>
            </a:r>
            <a:r>
              <a:rPr lang="en-US" altLang="zh-CN" sz="2000" b="1" dirty="0" smtClean="0">
                <a:solidFill>
                  <a:srgbClr val="000000"/>
                </a:solidFill>
                <a:latin typeface="Times New Roman" pitchFamily="18" charset="0"/>
                <a:cs typeface="Times New Roman" pitchFamily="18" charset="0"/>
              </a:rPr>
              <a:t>and</a:t>
            </a:r>
            <a:r>
              <a:rPr lang="en-US" altLang="zh-CN" sz="2000" b="1" dirty="0" smtClean="0">
                <a:latin typeface="Times New Roman" pitchFamily="18" charset="0"/>
                <a:cs typeface="Times New Roman" pitchFamily="18" charset="0"/>
              </a:rPr>
              <a:t> </a:t>
            </a:r>
            <a:r>
              <a:rPr lang="en-US" altLang="zh-CN" sz="2000" b="1" dirty="0" smtClean="0">
                <a:solidFill>
                  <a:srgbClr val="000000"/>
                </a:solidFill>
                <a:latin typeface="Times New Roman" pitchFamily="18" charset="0"/>
                <a:cs typeface="Times New Roman" pitchFamily="18" charset="0"/>
              </a:rPr>
              <a:t>the</a:t>
            </a:r>
            <a:r>
              <a:rPr lang="en-US" altLang="zh-CN" sz="2000" b="1" dirty="0" smtClean="0">
                <a:latin typeface="Times New Roman" pitchFamily="18" charset="0"/>
                <a:cs typeface="Times New Roman" pitchFamily="18" charset="0"/>
              </a:rPr>
              <a:t> </a:t>
            </a:r>
            <a:r>
              <a:rPr lang="en-US" altLang="zh-CN" sz="2000" b="1" dirty="0" smtClean="0">
                <a:solidFill>
                  <a:srgbClr val="000000"/>
                </a:solidFill>
                <a:latin typeface="Times New Roman" pitchFamily="18" charset="0"/>
                <a:cs typeface="Times New Roman" pitchFamily="18" charset="0"/>
              </a:rPr>
              <a:t>odds</a:t>
            </a:r>
            <a:r>
              <a:rPr lang="en-US" altLang="zh-CN" sz="2000" b="1" dirty="0" smtClean="0">
                <a:latin typeface="Times New Roman" pitchFamily="18" charset="0"/>
                <a:cs typeface="Times New Roman" pitchFamily="18" charset="0"/>
              </a:rPr>
              <a:t> </a:t>
            </a:r>
            <a:r>
              <a:rPr lang="en-US" altLang="zh-CN" sz="2000" b="1" dirty="0" smtClean="0">
                <a:solidFill>
                  <a:srgbClr val="000000"/>
                </a:solidFill>
                <a:latin typeface="Times New Roman" pitchFamily="18" charset="0"/>
                <a:cs typeface="Times New Roman" pitchFamily="18" charset="0"/>
              </a:rPr>
              <a:t>are</a:t>
            </a:r>
            <a:r>
              <a:rPr lang="en-US" altLang="zh-CN" sz="2000" b="1" dirty="0" smtClean="0">
                <a:latin typeface="Times New Roman" pitchFamily="18" charset="0"/>
                <a:cs typeface="Times New Roman" pitchFamily="18" charset="0"/>
              </a:rPr>
              <a:t> </a:t>
            </a:r>
            <a:r>
              <a:rPr lang="en-US" altLang="zh-CN" sz="2000" b="1" dirty="0" smtClean="0">
                <a:solidFill>
                  <a:srgbClr val="000000"/>
                </a:solidFill>
                <a:latin typeface="Times New Roman" pitchFamily="18" charset="0"/>
                <a:cs typeface="Times New Roman" pitchFamily="18" charset="0"/>
              </a:rPr>
              <a:t>to</a:t>
            </a:r>
            <a:r>
              <a:rPr lang="en-US" altLang="zh-CN" sz="2000" b="1" dirty="0" smtClean="0">
                <a:latin typeface="Times New Roman" pitchFamily="18" charset="0"/>
                <a:cs typeface="Times New Roman" pitchFamily="18" charset="0"/>
              </a:rPr>
              <a:t> </a:t>
            </a:r>
            <a:r>
              <a:rPr lang="en-US" altLang="zh-CN" sz="2000" b="1" dirty="0" smtClean="0">
                <a:solidFill>
                  <a:srgbClr val="000000"/>
                </a:solidFill>
                <a:latin typeface="Times New Roman" pitchFamily="18" charset="0"/>
                <a:cs typeface="Times New Roman" pitchFamily="18" charset="0"/>
              </a:rPr>
              <a:t>the</a:t>
            </a:r>
            <a:r>
              <a:rPr lang="en-US" altLang="zh-CN" sz="2000" b="1" dirty="0" smtClean="0">
                <a:latin typeface="Times New Roman" pitchFamily="18" charset="0"/>
                <a:cs typeface="Times New Roman" pitchFamily="18" charset="0"/>
              </a:rPr>
              <a:t> </a:t>
            </a:r>
            <a:r>
              <a:rPr lang="en-US" altLang="zh-CN" sz="2000" b="1" dirty="0" smtClean="0">
                <a:solidFill>
                  <a:srgbClr val="000000"/>
                </a:solidFill>
                <a:latin typeface="Times New Roman" pitchFamily="18" charset="0"/>
                <a:cs typeface="Times New Roman" pitchFamily="18" charset="0"/>
              </a:rPr>
              <a:t>left.</a:t>
            </a:r>
            <a:r>
              <a:rPr lang="en-US" altLang="zh-CN" sz="2000" b="1" dirty="0" smtClean="0">
                <a:latin typeface="Times New Roman" pitchFamily="18" charset="0"/>
                <a:cs typeface="Times New Roman" pitchFamily="18" charset="0"/>
              </a:rPr>
              <a:t> </a:t>
            </a:r>
            <a:endParaRPr lang="en-US" sz="2000" dirty="0"/>
          </a:p>
        </p:txBody>
      </p:sp>
      <p:sp>
        <p:nvSpPr>
          <p:cNvPr id="5" name="Rectangle 14"/>
          <p:cNvSpPr>
            <a:spLocks noChangeArrowheads="1"/>
          </p:cNvSpPr>
          <p:nvPr/>
        </p:nvSpPr>
        <p:spPr bwMode="auto">
          <a:xfrm>
            <a:off x="4267200" y="4267200"/>
            <a:ext cx="381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 name="Oval 15"/>
          <p:cNvSpPr>
            <a:spLocks noChangeArrowheads="1"/>
          </p:cNvSpPr>
          <p:nvPr/>
        </p:nvSpPr>
        <p:spPr bwMode="auto">
          <a:xfrm>
            <a:off x="4876800" y="4267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 name="Oval 16"/>
          <p:cNvSpPr>
            <a:spLocks noChangeArrowheads="1"/>
          </p:cNvSpPr>
          <p:nvPr/>
        </p:nvSpPr>
        <p:spPr bwMode="auto">
          <a:xfrm>
            <a:off x="5562600" y="4267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8" name="Oval 17"/>
          <p:cNvSpPr>
            <a:spLocks noChangeArrowheads="1"/>
          </p:cNvSpPr>
          <p:nvPr/>
        </p:nvSpPr>
        <p:spPr bwMode="auto">
          <a:xfrm>
            <a:off x="3581400" y="4267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 name="Oval 18"/>
          <p:cNvSpPr>
            <a:spLocks noChangeArrowheads="1"/>
          </p:cNvSpPr>
          <p:nvPr/>
        </p:nvSpPr>
        <p:spPr bwMode="auto">
          <a:xfrm>
            <a:off x="2895600" y="4267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 name="Oval 19"/>
          <p:cNvSpPr>
            <a:spLocks noChangeArrowheads="1"/>
          </p:cNvSpPr>
          <p:nvPr/>
        </p:nvSpPr>
        <p:spPr bwMode="auto">
          <a:xfrm>
            <a:off x="6248400" y="4267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lang="en-US" sz="1800" b="0" dirty="0" smtClean="0">
                <a:latin typeface="Arial" charset="0"/>
              </a:rPr>
              <a:t>TE</a:t>
            </a:r>
            <a:endParaRPr lang="en-US" sz="1800" b="0" dirty="0">
              <a:latin typeface="Arial" charset="0"/>
            </a:endParaRPr>
          </a:p>
        </p:txBody>
      </p:sp>
      <p:sp>
        <p:nvSpPr>
          <p:cNvPr id="11" name="Oval 20"/>
          <p:cNvSpPr>
            <a:spLocks noChangeArrowheads="1"/>
          </p:cNvSpPr>
          <p:nvPr/>
        </p:nvSpPr>
        <p:spPr bwMode="auto">
          <a:xfrm>
            <a:off x="4953000" y="5638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lang="en-US" sz="1800" b="0" dirty="0" smtClean="0">
                <a:latin typeface="Arial" charset="0"/>
              </a:rPr>
              <a:t>2</a:t>
            </a:r>
            <a:endParaRPr lang="en-US" sz="1800" b="0" dirty="0">
              <a:latin typeface="Arial" charset="0"/>
            </a:endParaRPr>
          </a:p>
        </p:txBody>
      </p:sp>
      <p:sp>
        <p:nvSpPr>
          <p:cNvPr id="12" name="Oval 21"/>
          <p:cNvSpPr>
            <a:spLocks noChangeArrowheads="1"/>
          </p:cNvSpPr>
          <p:nvPr/>
        </p:nvSpPr>
        <p:spPr bwMode="auto">
          <a:xfrm>
            <a:off x="4267200" y="5638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lang="en-US" sz="1800" b="0" dirty="0" smtClean="0">
                <a:latin typeface="Arial" charset="0"/>
              </a:rPr>
              <a:t>4</a:t>
            </a:r>
            <a:endParaRPr lang="en-US" sz="1800" b="0" dirty="0">
              <a:latin typeface="Arial" charset="0"/>
            </a:endParaRPr>
          </a:p>
        </p:txBody>
      </p:sp>
      <p:sp>
        <p:nvSpPr>
          <p:cNvPr id="13" name="Oval 22"/>
          <p:cNvSpPr>
            <a:spLocks noChangeArrowheads="1"/>
          </p:cNvSpPr>
          <p:nvPr/>
        </p:nvSpPr>
        <p:spPr bwMode="auto">
          <a:xfrm>
            <a:off x="2286000" y="4267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lang="en-US" sz="1800" b="0" dirty="0" smtClean="0">
                <a:latin typeface="Arial" charset="0"/>
              </a:rPr>
              <a:t>TE</a:t>
            </a:r>
            <a:endParaRPr lang="en-US" sz="1800" b="0" dirty="0">
              <a:latin typeface="Arial" charset="0"/>
            </a:endParaRPr>
          </a:p>
        </p:txBody>
      </p:sp>
      <p:sp>
        <p:nvSpPr>
          <p:cNvPr id="14" name="Oval 23"/>
          <p:cNvSpPr>
            <a:spLocks noChangeArrowheads="1"/>
          </p:cNvSpPr>
          <p:nvPr/>
        </p:nvSpPr>
        <p:spPr bwMode="auto">
          <a:xfrm>
            <a:off x="4267200" y="4876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lang="en-US" sz="1800" b="0" dirty="0">
                <a:latin typeface="Arial" charset="0"/>
              </a:rPr>
              <a:t>Q</a:t>
            </a:r>
          </a:p>
        </p:txBody>
      </p:sp>
      <p:sp>
        <p:nvSpPr>
          <p:cNvPr id="15" name="Oval 24"/>
          <p:cNvSpPr>
            <a:spLocks noChangeArrowheads="1"/>
          </p:cNvSpPr>
          <p:nvPr/>
        </p:nvSpPr>
        <p:spPr bwMode="auto">
          <a:xfrm>
            <a:off x="3581400" y="5638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lang="en-US" sz="1800" b="0" dirty="0" smtClean="0">
                <a:latin typeface="Arial" charset="0"/>
              </a:rPr>
              <a:t>3</a:t>
            </a:r>
            <a:endParaRPr lang="en-US" sz="1800" b="0" dirty="0">
              <a:latin typeface="Arial" charset="0"/>
            </a:endParaRPr>
          </a:p>
        </p:txBody>
      </p:sp>
      <p:sp>
        <p:nvSpPr>
          <p:cNvPr id="16" name="TextBox 15"/>
          <p:cNvSpPr txBox="1"/>
          <p:nvPr/>
        </p:nvSpPr>
        <p:spPr>
          <a:xfrm>
            <a:off x="1905000" y="3733800"/>
            <a:ext cx="6629400" cy="461665"/>
          </a:xfrm>
          <a:prstGeom prst="rect">
            <a:avLst/>
          </a:prstGeom>
          <a:noFill/>
        </p:spPr>
        <p:txBody>
          <a:bodyPr wrap="square" rtlCol="0">
            <a:spAutoFit/>
          </a:bodyPr>
          <a:lstStyle/>
          <a:p>
            <a:r>
              <a:rPr lang="en-US" sz="2400" b="1" dirty="0" smtClean="0"/>
              <a:t>7         5       3       1        2        4       6         8           </a:t>
            </a:r>
            <a:endParaRPr lang="en-US" sz="24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274838"/>
            <a:ext cx="4572000" cy="2554545"/>
          </a:xfrm>
          <a:prstGeom prst="rect">
            <a:avLst/>
          </a:prstGeom>
        </p:spPr>
        <p:txBody>
          <a:bodyPr>
            <a:spAutoFit/>
          </a:bodyPr>
          <a:lstStyle/>
          <a:p>
            <a:r>
              <a:rPr lang="en-US" sz="2000" dirty="0" smtClean="0">
                <a:latin typeface="Times New Roman" pitchFamily="18" charset="0"/>
                <a:cs typeface="Times New Roman" pitchFamily="18" charset="0"/>
              </a:rPr>
              <a:t>This is a solid QB sweep play. It is basically a giant QB </a:t>
            </a:r>
            <a:r>
              <a:rPr lang="en-US" sz="2000" dirty="0" err="1" smtClean="0">
                <a:latin typeface="Times New Roman" pitchFamily="18" charset="0"/>
                <a:cs typeface="Times New Roman" pitchFamily="18" charset="0"/>
              </a:rPr>
              <a:t>Iso</a:t>
            </a:r>
            <a:r>
              <a:rPr lang="en-US" sz="2000" dirty="0" smtClean="0">
                <a:latin typeface="Times New Roman" pitchFamily="18" charset="0"/>
                <a:cs typeface="Times New Roman" pitchFamily="18" charset="0"/>
              </a:rPr>
              <a:t> with a guard support.</a:t>
            </a:r>
          </a:p>
          <a:p>
            <a:r>
              <a:rPr lang="en-US" sz="2000" dirty="0" smtClean="0">
                <a:latin typeface="Times New Roman" pitchFamily="18" charset="0"/>
                <a:cs typeface="Times New Roman" pitchFamily="18" charset="0"/>
              </a:rPr>
              <a:t>The blocking is very simple. </a:t>
            </a:r>
          </a:p>
          <a:p>
            <a:r>
              <a:rPr lang="en-US" sz="2000" dirty="0" smtClean="0">
                <a:latin typeface="Times New Roman" pitchFamily="18" charset="0"/>
                <a:cs typeface="Times New Roman" pitchFamily="18" charset="0"/>
              </a:rPr>
              <a:t>The tackle blocks the first </a:t>
            </a:r>
            <a:r>
              <a:rPr lang="en-US" sz="2000" dirty="0" smtClean="0">
                <a:latin typeface="Times New Roman" pitchFamily="18" charset="0"/>
                <a:cs typeface="Times New Roman" pitchFamily="18" charset="0"/>
              </a:rPr>
              <a:t>player </a:t>
            </a:r>
            <a:r>
              <a:rPr lang="en-US" sz="2000" dirty="0" smtClean="0">
                <a:latin typeface="Times New Roman" pitchFamily="18" charset="0"/>
                <a:cs typeface="Times New Roman" pitchFamily="18" charset="0"/>
              </a:rPr>
              <a:t>down, the guard pulls and hits the first thing inside… the fullback always has the corner (we want </a:t>
            </a:r>
            <a:r>
              <a:rPr lang="en-US" sz="2000" dirty="0" smtClean="0">
                <a:latin typeface="Times New Roman" pitchFamily="18" charset="0"/>
                <a:cs typeface="Times New Roman" pitchFamily="18" charset="0"/>
              </a:rPr>
              <a:t>her to </a:t>
            </a:r>
            <a:r>
              <a:rPr lang="en-US" sz="2000" dirty="0" smtClean="0">
                <a:latin typeface="Times New Roman" pitchFamily="18" charset="0"/>
                <a:cs typeface="Times New Roman" pitchFamily="18" charset="0"/>
              </a:rPr>
              <a:t>destroy the corner).</a:t>
            </a:r>
            <a:endParaRPr lang="en-US" sz="2000" dirty="0">
              <a:latin typeface="Times New Roman" pitchFamily="18" charset="0"/>
              <a:cs typeface="Times New Roman" pitchFamily="18" charset="0"/>
            </a:endParaRPr>
          </a:p>
        </p:txBody>
      </p:sp>
      <p:sp>
        <p:nvSpPr>
          <p:cNvPr id="3" name="Rectangle 2"/>
          <p:cNvSpPr/>
          <p:nvPr/>
        </p:nvSpPr>
        <p:spPr>
          <a:xfrm>
            <a:off x="3581400" y="1371600"/>
            <a:ext cx="1616148" cy="400110"/>
          </a:xfrm>
          <a:prstGeom prst="rect">
            <a:avLst/>
          </a:prstGeom>
        </p:spPr>
        <p:txBody>
          <a:bodyPr wrap="none">
            <a:spAutoFit/>
          </a:bodyPr>
          <a:lstStyle/>
          <a:p>
            <a:r>
              <a:rPr lang="en-US" sz="2000" b="1" u="sng" dirty="0" smtClean="0">
                <a:latin typeface="Times New Roman" pitchFamily="18" charset="0"/>
                <a:cs typeface="Times New Roman" pitchFamily="18" charset="0"/>
              </a:rPr>
              <a:t>18(19) Sweep</a:t>
            </a:r>
            <a:endParaRPr lang="en-US" sz="2000" b="1" u="sng"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0" y="1524000"/>
            <a:ext cx="4572000" cy="1938992"/>
          </a:xfrm>
          <a:prstGeom prst="rect">
            <a:avLst/>
          </a:prstGeom>
        </p:spPr>
        <p:txBody>
          <a:bodyPr>
            <a:spAutoFit/>
          </a:bodyPr>
          <a:lstStyle/>
          <a:p>
            <a:pPr algn="ctr"/>
            <a:r>
              <a:rPr lang="en-US" sz="2000" b="1" u="sng" dirty="0" smtClean="0">
                <a:latin typeface="Times New Roman" pitchFamily="18" charset="0"/>
                <a:cs typeface="Times New Roman" pitchFamily="18" charset="0"/>
              </a:rPr>
              <a:t>38(27) Power Sweep</a:t>
            </a:r>
          </a:p>
          <a:p>
            <a:pPr algn="ct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If we just want to run them over (and if they are stacked in the middle) run this. </a:t>
            </a:r>
          </a:p>
          <a:p>
            <a:r>
              <a:rPr lang="en-US" sz="2000" dirty="0" smtClean="0">
                <a:latin typeface="Times New Roman" pitchFamily="18" charset="0"/>
                <a:cs typeface="Times New Roman" pitchFamily="18" charset="0"/>
              </a:rPr>
              <a:t>It is a quick little pitch from the QB so she can help block.</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cstate="print"/>
          <a:srcRect/>
          <a:stretch>
            <a:fillRect/>
          </a:stretch>
        </p:blipFill>
        <p:spPr bwMode="auto">
          <a:xfrm>
            <a:off x="0" y="-66675"/>
            <a:ext cx="9144000" cy="6924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859340"/>
            <a:ext cx="4572000" cy="3477875"/>
          </a:xfrm>
          <a:prstGeom prst="rect">
            <a:avLst/>
          </a:prstGeom>
        </p:spPr>
        <p:txBody>
          <a:bodyPr>
            <a:spAutoFit/>
          </a:bodyPr>
          <a:lstStyle/>
          <a:p>
            <a:r>
              <a:rPr lang="en-US" sz="2000" dirty="0" smtClean="0">
                <a:latin typeface="Times New Roman" pitchFamily="18" charset="0"/>
                <a:cs typeface="Times New Roman" pitchFamily="18" charset="0"/>
              </a:rPr>
              <a:t>This is a fullback trap play with a twist. It’s called 42(41) cutback because</a:t>
            </a:r>
          </a:p>
          <a:p>
            <a:r>
              <a:rPr lang="en-US" sz="2000" dirty="0" smtClean="0">
                <a:latin typeface="Times New Roman" pitchFamily="18" charset="0"/>
                <a:cs typeface="Times New Roman" pitchFamily="18" charset="0"/>
              </a:rPr>
              <a:t>instead of a direct trap the fullback goes to the opposite side then he cuts</a:t>
            </a:r>
          </a:p>
          <a:p>
            <a:r>
              <a:rPr lang="en-US" sz="2000" dirty="0" smtClean="0">
                <a:latin typeface="Times New Roman" pitchFamily="18" charset="0"/>
                <a:cs typeface="Times New Roman" pitchFamily="18" charset="0"/>
              </a:rPr>
              <a:t>back into the hole. </a:t>
            </a:r>
          </a:p>
          <a:p>
            <a:r>
              <a:rPr lang="en-US" sz="2000" dirty="0" smtClean="0">
                <a:latin typeface="Times New Roman" pitchFamily="18" charset="0"/>
                <a:cs typeface="Times New Roman" pitchFamily="18" charset="0"/>
              </a:rPr>
              <a:t>This brings advantages because it gives the blockers more time to block the flowing linebackers and it gives the fullback a bigger hole to run through this way.</a:t>
            </a:r>
          </a:p>
          <a:p>
            <a:r>
              <a:rPr lang="en-US" sz="2000" dirty="0" smtClean="0">
                <a:latin typeface="Times New Roman" pitchFamily="18" charset="0"/>
                <a:cs typeface="Times New Roman" pitchFamily="18" charset="0"/>
              </a:rPr>
              <a:t>If the linebackers are flowing big time run this play.</a:t>
            </a:r>
            <a:endParaRPr lang="en-US" sz="2000" dirty="0">
              <a:latin typeface="Times New Roman" pitchFamily="18" charset="0"/>
              <a:cs typeface="Times New Roman" pitchFamily="18" charset="0"/>
            </a:endParaRPr>
          </a:p>
        </p:txBody>
      </p:sp>
      <p:sp>
        <p:nvSpPr>
          <p:cNvPr id="3" name="Rectangle 2"/>
          <p:cNvSpPr/>
          <p:nvPr/>
        </p:nvSpPr>
        <p:spPr>
          <a:xfrm>
            <a:off x="3733800" y="1143000"/>
            <a:ext cx="1864613" cy="400110"/>
          </a:xfrm>
          <a:prstGeom prst="rect">
            <a:avLst/>
          </a:prstGeom>
        </p:spPr>
        <p:txBody>
          <a:bodyPr wrap="none">
            <a:spAutoFit/>
          </a:bodyPr>
          <a:lstStyle/>
          <a:p>
            <a:r>
              <a:rPr lang="en-US" sz="2000" b="1" u="sng" dirty="0" smtClean="0">
                <a:latin typeface="Times New Roman" pitchFamily="18" charset="0"/>
                <a:cs typeface="Times New Roman" pitchFamily="18" charset="0"/>
              </a:rPr>
              <a:t>42(41) cutback </a:t>
            </a:r>
            <a:endParaRPr lang="en-US" sz="2000" b="1" u="sng"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0" y="381001"/>
            <a:ext cx="4572000" cy="4401205"/>
          </a:xfrm>
          <a:prstGeom prst="rect">
            <a:avLst/>
          </a:prstGeom>
        </p:spPr>
        <p:txBody>
          <a:bodyPr wrap="square">
            <a:spAutoFit/>
          </a:bodyPr>
          <a:lstStyle/>
          <a:p>
            <a:pPr algn="ctr"/>
            <a:r>
              <a:rPr lang="en-US" sz="2000" b="1" u="sng" dirty="0" smtClean="0">
                <a:latin typeface="Times New Roman" pitchFamily="18" charset="0"/>
                <a:cs typeface="Times New Roman" pitchFamily="18" charset="0"/>
              </a:rPr>
              <a:t>6 Base Pass Plays</a:t>
            </a:r>
          </a:p>
          <a:p>
            <a:pPr algn="ctr"/>
            <a:endParaRPr lang="en-US" sz="2000" dirty="0" smtClean="0">
              <a:latin typeface="Times New Roman" pitchFamily="18" charset="0"/>
              <a:cs typeface="Times New Roman" pitchFamily="18" charset="0"/>
            </a:endParaRPr>
          </a:p>
          <a:p>
            <a:pPr algn="ctr"/>
            <a:r>
              <a:rPr lang="en-US" sz="2000" b="1" dirty="0" smtClean="0">
                <a:latin typeface="Times New Roman" pitchFamily="18" charset="0"/>
                <a:cs typeface="Times New Roman" pitchFamily="18" charset="0"/>
              </a:rPr>
              <a:t>Blue 34(25)</a:t>
            </a:r>
          </a:p>
          <a:p>
            <a:pPr algn="ct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most effective pass play of the wishbone is 34(25). </a:t>
            </a:r>
          </a:p>
          <a:p>
            <a:r>
              <a:rPr lang="en-US" sz="2000" dirty="0" smtClean="0">
                <a:latin typeface="Times New Roman" pitchFamily="18" charset="0"/>
                <a:cs typeface="Times New Roman" pitchFamily="18" charset="0"/>
              </a:rPr>
              <a:t>The Linebackers think that it is ISO so they fill the gap. </a:t>
            </a:r>
          </a:p>
          <a:p>
            <a:r>
              <a:rPr lang="en-US" sz="2000" dirty="0" smtClean="0">
                <a:latin typeface="Times New Roman" pitchFamily="18" charset="0"/>
                <a:cs typeface="Times New Roman" pitchFamily="18" charset="0"/>
              </a:rPr>
              <a:t>The QB should have around 3-4 options of who to throw it to.</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3" name="Rectangle 2"/>
          <p:cNvSpPr/>
          <p:nvPr/>
        </p:nvSpPr>
        <p:spPr>
          <a:xfrm>
            <a:off x="2362200" y="3810000"/>
            <a:ext cx="4572000" cy="2554545"/>
          </a:xfrm>
          <a:prstGeom prst="rect">
            <a:avLst/>
          </a:prstGeom>
        </p:spPr>
        <p:txBody>
          <a:bodyPr>
            <a:spAutoFit/>
          </a:bodyPr>
          <a:lstStyle/>
          <a:p>
            <a:pPr algn="ctr"/>
            <a:r>
              <a:rPr lang="en-US" sz="2000" b="1" dirty="0" smtClean="0">
                <a:latin typeface="Times New Roman" pitchFamily="18" charset="0"/>
                <a:cs typeface="Times New Roman" pitchFamily="18" charset="0"/>
              </a:rPr>
              <a:t>Blue 34(25) Screen</a:t>
            </a:r>
          </a:p>
          <a:p>
            <a:pPr algn="ct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line scoops to the backside and then blocks up field. The trick is to fool</a:t>
            </a:r>
          </a:p>
          <a:p>
            <a:r>
              <a:rPr lang="en-US" sz="2000" dirty="0" smtClean="0">
                <a:latin typeface="Times New Roman" pitchFamily="18" charset="0"/>
                <a:cs typeface="Times New Roman" pitchFamily="18" charset="0"/>
              </a:rPr>
              <a:t>the backside into thinking that this is a 34(25) play and have them help</a:t>
            </a:r>
          </a:p>
          <a:p>
            <a:r>
              <a:rPr lang="en-US" sz="2000" dirty="0" smtClean="0">
                <a:latin typeface="Times New Roman" pitchFamily="18" charset="0"/>
                <a:cs typeface="Times New Roman" pitchFamily="18" charset="0"/>
              </a:rPr>
              <a:t>support it.</a:t>
            </a: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cstate="print"/>
          <a:srcRect/>
          <a:stretch>
            <a:fillRect/>
          </a:stretch>
        </p:blipFill>
        <p:spPr bwMode="auto">
          <a:xfrm>
            <a:off x="1219200" y="228600"/>
            <a:ext cx="6700838" cy="2933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411" name="Picture 3"/>
          <p:cNvPicPr>
            <a:picLocks noChangeAspect="1" noChangeArrowheads="1"/>
          </p:cNvPicPr>
          <p:nvPr/>
        </p:nvPicPr>
        <p:blipFill>
          <a:blip r:embed="rId4" cstate="print"/>
          <a:srcRect/>
          <a:stretch>
            <a:fillRect/>
          </a:stretch>
        </p:blipFill>
        <p:spPr bwMode="auto">
          <a:xfrm>
            <a:off x="1219200" y="3505200"/>
            <a:ext cx="6705600" cy="3124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9800" y="3352800"/>
            <a:ext cx="4572000" cy="2246769"/>
          </a:xfrm>
          <a:prstGeom prst="rect">
            <a:avLst/>
          </a:prstGeom>
        </p:spPr>
        <p:txBody>
          <a:bodyPr>
            <a:spAutoFit/>
          </a:bodyPr>
          <a:lstStyle/>
          <a:p>
            <a:pPr algn="ctr"/>
            <a:r>
              <a:rPr lang="en-US" sz="2000" b="1" dirty="0" smtClean="0">
                <a:latin typeface="Times New Roman" pitchFamily="18" charset="0"/>
                <a:cs typeface="Times New Roman" pitchFamily="18" charset="0"/>
              </a:rPr>
              <a:t>Blue 46(45)</a:t>
            </a:r>
          </a:p>
          <a:p>
            <a:pPr algn="ct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This is a great goal-line play to use against defenses with corners that are playing close run support. </a:t>
            </a:r>
          </a:p>
          <a:p>
            <a:r>
              <a:rPr lang="en-US" sz="2000" dirty="0" smtClean="0">
                <a:latin typeface="Times New Roman" pitchFamily="18" charset="0"/>
                <a:cs typeface="Times New Roman" pitchFamily="18" charset="0"/>
              </a:rPr>
              <a:t>Having the tight end run a quick out catches them off-guard.</a:t>
            </a:r>
            <a:endParaRPr lang="en-US" sz="2000" dirty="0">
              <a:latin typeface="Times New Roman" pitchFamily="18" charset="0"/>
              <a:cs typeface="Times New Roman" pitchFamily="18" charset="0"/>
            </a:endParaRPr>
          </a:p>
        </p:txBody>
      </p:sp>
      <p:sp>
        <p:nvSpPr>
          <p:cNvPr id="3" name="Rectangle 2"/>
          <p:cNvSpPr/>
          <p:nvPr/>
        </p:nvSpPr>
        <p:spPr>
          <a:xfrm>
            <a:off x="2209800" y="762000"/>
            <a:ext cx="4572000" cy="2246769"/>
          </a:xfrm>
          <a:prstGeom prst="rect">
            <a:avLst/>
          </a:prstGeom>
        </p:spPr>
        <p:txBody>
          <a:bodyPr>
            <a:spAutoFit/>
          </a:bodyPr>
          <a:lstStyle/>
          <a:p>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Blue 42(41)</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This is a great trick play to use against defenses that have their corners playing basically a Cover 1. </a:t>
            </a:r>
          </a:p>
          <a:p>
            <a:r>
              <a:rPr lang="en-US" sz="2000" dirty="0" smtClean="0">
                <a:latin typeface="Times New Roman" pitchFamily="18" charset="0"/>
                <a:cs typeface="Times New Roman" pitchFamily="18" charset="0"/>
              </a:rPr>
              <a:t>We are looking for the throw back. The safety should be playing run support.</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u="sng" dirty="0" smtClean="0">
                <a:solidFill>
                  <a:srgbClr val="000000"/>
                </a:solidFill>
                <a:latin typeface="Times New Roman" pitchFamily="18" charset="0"/>
                <a:cs typeface="Times New Roman" pitchFamily="18" charset="0"/>
              </a:rPr>
              <a:t>Terminology of Plays:</a:t>
            </a:r>
            <a:endParaRPr lang="en-US" dirty="0"/>
          </a:p>
        </p:txBody>
      </p:sp>
      <p:sp>
        <p:nvSpPr>
          <p:cNvPr id="3" name="Content Placeholder 2"/>
          <p:cNvSpPr>
            <a:spLocks noGrp="1"/>
          </p:cNvSpPr>
          <p:nvPr>
            <p:ph idx="1"/>
          </p:nvPr>
        </p:nvSpPr>
        <p:spPr>
          <a:xfrm>
            <a:off x="457200" y="1371600"/>
            <a:ext cx="8229600" cy="5029200"/>
          </a:xfrm>
        </p:spPr>
        <p:txBody>
          <a:bodyPr>
            <a:normAutofit fontScale="25000" lnSpcReduction="20000"/>
          </a:bodyPr>
          <a:lstStyle/>
          <a:p>
            <a:pPr fontAlgn="auto">
              <a:lnSpc>
                <a:spcPts val="1500"/>
              </a:lnSpc>
              <a:spcBef>
                <a:spcPts val="0"/>
              </a:spcBef>
              <a:spcAft>
                <a:spcPts val="0"/>
              </a:spcAft>
              <a:tabLst>
                <a:tab pos="457200" algn="l"/>
                <a:tab pos="914400" algn="l"/>
                <a:tab pos="1930400" algn="l"/>
              </a:tabLst>
              <a:defRPr/>
            </a:pPr>
            <a:r>
              <a:rPr lang="en-US" altLang="zh-CN" dirty="0" smtClean="0"/>
              <a:t>	</a:t>
            </a:r>
            <a:endParaRPr lang="en-US" altLang="zh-CN" u="sng" dirty="0" smtClean="0">
              <a:solidFill>
                <a:srgbClr val="000000"/>
              </a:solidFill>
              <a:latin typeface="Times New Roman" pitchFamily="18" charset="0"/>
              <a:cs typeface="Times New Roman" pitchFamily="18" charset="0"/>
            </a:endParaRPr>
          </a:p>
          <a:p>
            <a:pPr fontAlgn="auto">
              <a:lnSpc>
                <a:spcPts val="1000"/>
              </a:lnSpc>
              <a:spcBef>
                <a:spcPts val="0"/>
              </a:spcBef>
              <a:spcAft>
                <a:spcPts val="0"/>
              </a:spcAft>
              <a:defRPr/>
            </a:pPr>
            <a:endParaRPr lang="en-US" altLang="zh-CN" dirty="0" smtClean="0"/>
          </a:p>
          <a:p>
            <a:pPr fontAlgn="auto">
              <a:lnSpc>
                <a:spcPts val="2200"/>
              </a:lnSpc>
              <a:spcBef>
                <a:spcPts val="0"/>
              </a:spcBef>
              <a:spcAft>
                <a:spcPts val="0"/>
              </a:spcAft>
              <a:buNone/>
              <a:tabLst>
                <a:tab pos="457200" algn="l"/>
                <a:tab pos="914400" algn="l"/>
                <a:tab pos="1930400" algn="l"/>
              </a:tabLst>
              <a:defRPr/>
            </a:pPr>
            <a:r>
              <a:rPr lang="en-US" altLang="zh-CN" sz="7200" dirty="0" smtClean="0">
                <a:solidFill>
                  <a:srgbClr val="000000"/>
                </a:solidFill>
                <a:latin typeface="Times New Roman" pitchFamily="18" charset="0"/>
                <a:cs typeface="Times New Roman" pitchFamily="18" charset="0"/>
              </a:rPr>
              <a:t>There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are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two</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forms</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of</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terminology</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to</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use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for</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the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plays</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of</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the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wishbone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in</a:t>
            </a:r>
          </a:p>
          <a:p>
            <a:pPr fontAlgn="auto">
              <a:lnSpc>
                <a:spcPts val="1600"/>
              </a:lnSpc>
              <a:spcBef>
                <a:spcPts val="0"/>
              </a:spcBef>
              <a:spcAft>
                <a:spcPts val="0"/>
              </a:spcAft>
              <a:buNone/>
              <a:tabLst>
                <a:tab pos="457200" algn="l"/>
                <a:tab pos="914400" algn="l"/>
                <a:tab pos="1930400" algn="l"/>
              </a:tabLst>
              <a:defRPr/>
            </a:pPr>
            <a:r>
              <a:rPr lang="en-US" altLang="zh-CN" sz="7200" dirty="0" smtClean="0">
                <a:solidFill>
                  <a:srgbClr val="000000"/>
                </a:solidFill>
                <a:latin typeface="Times New Roman" pitchFamily="18" charset="0"/>
                <a:cs typeface="Times New Roman" pitchFamily="18" charset="0"/>
              </a:rPr>
              <a:t>the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huddle.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The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first</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type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of</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calls</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is</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base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calls</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and</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used</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against</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any</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defense.</a:t>
            </a:r>
          </a:p>
          <a:p>
            <a:pPr fontAlgn="auto">
              <a:lnSpc>
                <a:spcPts val="1600"/>
              </a:lnSpc>
              <a:spcBef>
                <a:spcPts val="0"/>
              </a:spcBef>
              <a:spcAft>
                <a:spcPts val="0"/>
              </a:spcAft>
              <a:buNone/>
              <a:tabLst>
                <a:tab pos="457200" algn="l"/>
                <a:tab pos="914400" algn="l"/>
                <a:tab pos="1930400" algn="l"/>
              </a:tabLst>
              <a:defRPr/>
            </a:pPr>
            <a:r>
              <a:rPr lang="en-US" altLang="zh-CN" sz="7200" dirty="0" smtClean="0">
                <a:solidFill>
                  <a:srgbClr val="000000"/>
                </a:solidFill>
                <a:latin typeface="Times New Roman" pitchFamily="18" charset="0"/>
                <a:cs typeface="Times New Roman" pitchFamily="18" charset="0"/>
              </a:rPr>
              <a:t>The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second</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type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are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adjustments</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set</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during</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game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time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that</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require</a:t>
            </a:r>
          </a:p>
          <a:p>
            <a:pPr fontAlgn="auto">
              <a:lnSpc>
                <a:spcPts val="1600"/>
              </a:lnSpc>
              <a:spcBef>
                <a:spcPts val="0"/>
              </a:spcBef>
              <a:spcAft>
                <a:spcPts val="0"/>
              </a:spcAft>
              <a:buNone/>
              <a:tabLst>
                <a:tab pos="457200" algn="l"/>
                <a:tab pos="914400" algn="l"/>
                <a:tab pos="1930400" algn="l"/>
              </a:tabLst>
              <a:defRPr/>
            </a:pPr>
            <a:r>
              <a:rPr lang="en-US" altLang="zh-CN" sz="7200" dirty="0" smtClean="0">
                <a:solidFill>
                  <a:srgbClr val="000000"/>
                </a:solidFill>
                <a:latin typeface="Times New Roman" pitchFamily="18" charset="0"/>
                <a:cs typeface="Times New Roman" pitchFamily="18" charset="0"/>
              </a:rPr>
              <a:t>knowledge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of</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what</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the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defense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is</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doing.</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These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will</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set</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the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offense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on</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the</a:t>
            </a:r>
          </a:p>
          <a:p>
            <a:pPr fontAlgn="auto">
              <a:lnSpc>
                <a:spcPts val="1600"/>
              </a:lnSpc>
              <a:spcBef>
                <a:spcPts val="0"/>
              </a:spcBef>
              <a:spcAft>
                <a:spcPts val="0"/>
              </a:spcAft>
              <a:buNone/>
              <a:tabLst>
                <a:tab pos="457200" algn="l"/>
                <a:tab pos="914400" algn="l"/>
                <a:tab pos="1930400" algn="l"/>
              </a:tabLst>
              <a:defRPr/>
            </a:pPr>
            <a:r>
              <a:rPr lang="en-US" altLang="zh-CN" sz="7200" dirty="0" smtClean="0">
                <a:solidFill>
                  <a:srgbClr val="000000"/>
                </a:solidFill>
                <a:latin typeface="Times New Roman" pitchFamily="18" charset="0"/>
                <a:cs typeface="Times New Roman" pitchFamily="18" charset="0"/>
              </a:rPr>
              <a:t>correct</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path</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and</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are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great</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to</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use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early</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so</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adjustments</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don’t</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have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to</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be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made</a:t>
            </a:r>
          </a:p>
          <a:p>
            <a:pPr fontAlgn="auto">
              <a:lnSpc>
                <a:spcPts val="1600"/>
              </a:lnSpc>
              <a:spcBef>
                <a:spcPts val="0"/>
              </a:spcBef>
              <a:spcAft>
                <a:spcPts val="0"/>
              </a:spcAft>
              <a:buNone/>
              <a:tabLst>
                <a:tab pos="457200" algn="l"/>
                <a:tab pos="914400" algn="l"/>
                <a:tab pos="1930400" algn="l"/>
              </a:tabLst>
              <a:defRPr/>
            </a:pPr>
            <a:r>
              <a:rPr lang="en-US" altLang="zh-CN" sz="7200" dirty="0" smtClean="0">
                <a:solidFill>
                  <a:srgbClr val="000000"/>
                </a:solidFill>
                <a:latin typeface="Times New Roman" pitchFamily="18" charset="0"/>
                <a:cs typeface="Times New Roman" pitchFamily="18" charset="0"/>
              </a:rPr>
              <a:t>so</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late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as</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half</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time.</a:t>
            </a:r>
          </a:p>
          <a:p>
            <a:pPr fontAlgn="auto">
              <a:lnSpc>
                <a:spcPts val="1000"/>
              </a:lnSpc>
              <a:spcBef>
                <a:spcPts val="0"/>
              </a:spcBef>
              <a:spcAft>
                <a:spcPts val="0"/>
              </a:spcAft>
              <a:buNone/>
              <a:defRPr/>
            </a:pPr>
            <a:endParaRPr lang="en-US" altLang="zh-CN" sz="7200" dirty="0" smtClean="0">
              <a:latin typeface="Times New Roman" pitchFamily="18" charset="0"/>
              <a:cs typeface="Times New Roman" pitchFamily="18" charset="0"/>
            </a:endParaRPr>
          </a:p>
          <a:p>
            <a:pPr fontAlgn="auto">
              <a:lnSpc>
                <a:spcPts val="2200"/>
              </a:lnSpc>
              <a:spcBef>
                <a:spcPts val="0"/>
              </a:spcBef>
              <a:spcAft>
                <a:spcPts val="0"/>
              </a:spcAft>
              <a:buNone/>
              <a:tabLst>
                <a:tab pos="457200" algn="l"/>
                <a:tab pos="914400" algn="l"/>
                <a:tab pos="1930400" algn="l"/>
              </a:tabLst>
              <a:defRPr/>
            </a:pPr>
            <a:r>
              <a:rPr lang="en-US" altLang="zh-CN" sz="7200" b="1" dirty="0" smtClean="0">
                <a:solidFill>
                  <a:srgbClr val="000000"/>
                </a:solidFill>
                <a:latin typeface="Times New Roman" pitchFamily="18" charset="0"/>
                <a:cs typeface="Times New Roman" pitchFamily="18" charset="0"/>
              </a:rPr>
              <a:t>Basic</a:t>
            </a:r>
            <a:r>
              <a:rPr lang="en-US" altLang="zh-CN" sz="7200" b="1" dirty="0" smtClean="0">
                <a:latin typeface="Times New Roman" pitchFamily="18" charset="0"/>
                <a:cs typeface="Times New Roman" pitchFamily="18" charset="0"/>
              </a:rPr>
              <a:t> </a:t>
            </a:r>
            <a:r>
              <a:rPr lang="en-US" altLang="zh-CN" sz="7200" b="1" dirty="0" smtClean="0">
                <a:solidFill>
                  <a:srgbClr val="000000"/>
                </a:solidFill>
                <a:latin typeface="Times New Roman" pitchFamily="18" charset="0"/>
                <a:cs typeface="Times New Roman" pitchFamily="18" charset="0"/>
              </a:rPr>
              <a:t>Calls:</a:t>
            </a:r>
          </a:p>
          <a:p>
            <a:pPr fontAlgn="auto">
              <a:lnSpc>
                <a:spcPts val="2200"/>
              </a:lnSpc>
              <a:spcBef>
                <a:spcPts val="0"/>
              </a:spcBef>
              <a:spcAft>
                <a:spcPts val="0"/>
              </a:spcAft>
              <a:buNone/>
              <a:tabLst>
                <a:tab pos="457200" algn="l"/>
                <a:tab pos="914400" algn="l"/>
                <a:tab pos="1930400" algn="l"/>
              </a:tabLst>
              <a:defRPr/>
            </a:pPr>
            <a:endParaRPr lang="en-US" altLang="zh-CN" sz="7200" dirty="0" smtClean="0">
              <a:solidFill>
                <a:srgbClr val="000000"/>
              </a:solidFill>
              <a:latin typeface="Times New Roman" pitchFamily="18" charset="0"/>
              <a:cs typeface="Times New Roman" pitchFamily="18" charset="0"/>
            </a:endParaRPr>
          </a:p>
          <a:p>
            <a:pPr fontAlgn="auto">
              <a:lnSpc>
                <a:spcPts val="1600"/>
              </a:lnSpc>
              <a:spcBef>
                <a:spcPts val="0"/>
              </a:spcBef>
              <a:spcAft>
                <a:spcPts val="0"/>
              </a:spcAft>
              <a:buNone/>
              <a:tabLst>
                <a:tab pos="457200" algn="l"/>
                <a:tab pos="914400" algn="l"/>
                <a:tab pos="1930400" algn="l"/>
              </a:tabLst>
              <a:defRPr/>
            </a:pPr>
            <a:r>
              <a:rPr lang="en-US" altLang="zh-CN" sz="7200" b="1" u="sng" dirty="0" smtClean="0">
                <a:solidFill>
                  <a:srgbClr val="000000"/>
                </a:solidFill>
                <a:latin typeface="Times New Roman" pitchFamily="18" charset="0"/>
                <a:cs typeface="Times New Roman" pitchFamily="18" charset="0"/>
              </a:rPr>
              <a:t>Backfield</a:t>
            </a:r>
          </a:p>
          <a:p>
            <a:pPr fontAlgn="auto">
              <a:lnSpc>
                <a:spcPts val="1600"/>
              </a:lnSpc>
              <a:spcBef>
                <a:spcPts val="0"/>
              </a:spcBef>
              <a:spcAft>
                <a:spcPts val="0"/>
              </a:spcAft>
              <a:tabLst>
                <a:tab pos="457200" algn="l"/>
                <a:tab pos="914400" algn="l"/>
                <a:tab pos="1930400" algn="l"/>
              </a:tabLst>
              <a:defRPr/>
            </a:pPr>
            <a:endParaRPr lang="en-US" altLang="zh-CN" sz="7200" dirty="0" smtClean="0">
              <a:solidFill>
                <a:srgbClr val="000000"/>
              </a:solidFill>
              <a:latin typeface="Times New Roman" pitchFamily="18" charset="0"/>
              <a:cs typeface="Times New Roman" pitchFamily="18" charset="0"/>
            </a:endParaRPr>
          </a:p>
          <a:p>
            <a:pPr fontAlgn="auto">
              <a:lnSpc>
                <a:spcPts val="1600"/>
              </a:lnSpc>
              <a:spcBef>
                <a:spcPts val="0"/>
              </a:spcBef>
              <a:spcAft>
                <a:spcPts val="0"/>
              </a:spcAft>
              <a:tabLst>
                <a:tab pos="457200" algn="l"/>
                <a:tab pos="914400" algn="l"/>
                <a:tab pos="1930400" algn="l"/>
              </a:tabLst>
              <a:defRPr/>
            </a:pP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Base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Run</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the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play</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normally</a:t>
            </a:r>
          </a:p>
          <a:p>
            <a:pPr fontAlgn="auto">
              <a:lnSpc>
                <a:spcPts val="1600"/>
              </a:lnSpc>
              <a:spcBef>
                <a:spcPts val="0"/>
              </a:spcBef>
              <a:spcAft>
                <a:spcPts val="0"/>
              </a:spcAft>
              <a:tabLst>
                <a:tab pos="457200" algn="l"/>
                <a:tab pos="914400" algn="l"/>
                <a:tab pos="1930400" algn="l"/>
              </a:tabLst>
              <a:defRPr/>
            </a:pP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Dive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The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FB</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carries</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the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ball</a:t>
            </a:r>
          </a:p>
          <a:p>
            <a:pPr fontAlgn="auto">
              <a:lnSpc>
                <a:spcPts val="1600"/>
              </a:lnSpc>
              <a:spcBef>
                <a:spcPts val="0"/>
              </a:spcBef>
              <a:spcAft>
                <a:spcPts val="0"/>
              </a:spcAft>
              <a:tabLst>
                <a:tab pos="457200" algn="l"/>
                <a:tab pos="914400" algn="l"/>
                <a:tab pos="1930400" algn="l"/>
              </a:tabLst>
              <a:defRPr/>
            </a:pP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Give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The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RB</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carries</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the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ball</a:t>
            </a:r>
          </a:p>
          <a:p>
            <a:pPr fontAlgn="auto">
              <a:lnSpc>
                <a:spcPts val="1600"/>
              </a:lnSpc>
              <a:spcBef>
                <a:spcPts val="0"/>
              </a:spcBef>
              <a:spcAft>
                <a:spcPts val="0"/>
              </a:spcAft>
              <a:tabLst>
                <a:tab pos="457200" algn="l"/>
                <a:tab pos="914400" algn="l"/>
                <a:tab pos="1930400" algn="l"/>
              </a:tabLst>
              <a:defRPr/>
            </a:pP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Keep</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The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QB</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carries</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the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ball</a:t>
            </a:r>
          </a:p>
          <a:p>
            <a:pPr fontAlgn="auto">
              <a:lnSpc>
                <a:spcPts val="1600"/>
              </a:lnSpc>
              <a:spcBef>
                <a:spcPts val="0"/>
              </a:spcBef>
              <a:spcAft>
                <a:spcPts val="0"/>
              </a:spcAft>
              <a:tabLst>
                <a:tab pos="457200" algn="l"/>
                <a:tab pos="914400" algn="l"/>
                <a:tab pos="1930400" algn="l"/>
              </a:tabLst>
              <a:defRPr/>
            </a:pP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Inside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The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ball</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carrier</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is</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wanted</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to</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go</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inside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the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base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gap</a:t>
            </a:r>
          </a:p>
          <a:p>
            <a:pPr fontAlgn="auto">
              <a:lnSpc>
                <a:spcPts val="1600"/>
              </a:lnSpc>
              <a:spcBef>
                <a:spcPts val="0"/>
              </a:spcBef>
              <a:spcAft>
                <a:spcPts val="0"/>
              </a:spcAft>
              <a:tabLst>
                <a:tab pos="457200" algn="l"/>
                <a:tab pos="914400" algn="l"/>
                <a:tab pos="1930400" algn="l"/>
              </a:tabLst>
              <a:defRPr/>
            </a:pP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Outside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The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ball</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carrier</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is</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wanted</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to</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go</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outside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the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base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gap</a:t>
            </a:r>
          </a:p>
          <a:p>
            <a:pPr fontAlgn="auto">
              <a:lnSpc>
                <a:spcPts val="1600"/>
              </a:lnSpc>
              <a:spcBef>
                <a:spcPts val="0"/>
              </a:spcBef>
              <a:spcAft>
                <a:spcPts val="0"/>
              </a:spcAft>
              <a:tabLst>
                <a:tab pos="457200" algn="l"/>
                <a:tab pos="914400" algn="l"/>
                <a:tab pos="1930400" algn="l"/>
              </a:tabLst>
              <a:defRPr/>
            </a:pP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Option</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Instead</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of</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running</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ISO</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we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run</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option</a:t>
            </a:r>
          </a:p>
          <a:p>
            <a:pPr fontAlgn="auto">
              <a:lnSpc>
                <a:spcPts val="1600"/>
              </a:lnSpc>
              <a:spcBef>
                <a:spcPts val="0"/>
              </a:spcBef>
              <a:spcAft>
                <a:spcPts val="0"/>
              </a:spcAft>
              <a:tabLst>
                <a:tab pos="457200" algn="l"/>
                <a:tab pos="914400" algn="l"/>
                <a:tab pos="1930400" algn="l"/>
              </a:tabLst>
              <a:defRPr/>
            </a:pP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Slant</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The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RB</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blocks</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the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defensive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end</a:t>
            </a:r>
          </a:p>
          <a:p>
            <a:pPr fontAlgn="auto">
              <a:lnSpc>
                <a:spcPts val="1600"/>
              </a:lnSpc>
              <a:spcBef>
                <a:spcPts val="0"/>
              </a:spcBef>
              <a:spcAft>
                <a:spcPts val="0"/>
              </a:spcAft>
              <a:tabLst>
                <a:tab pos="457200" algn="l"/>
                <a:tab pos="914400" algn="l"/>
                <a:tab pos="1930400" algn="l"/>
              </a:tabLst>
              <a:defRPr/>
            </a:pP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Cover</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The</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RB</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blocks</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first</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man</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coming</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at</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his</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man</a:t>
            </a:r>
            <a:r>
              <a:rPr lang="en-US" altLang="zh-CN" sz="7200" dirty="0" smtClean="0">
                <a:latin typeface="Times New Roman" pitchFamily="18" charset="0"/>
                <a:cs typeface="Times New Roman" pitchFamily="18" charset="0"/>
              </a:rPr>
              <a:t> </a:t>
            </a:r>
            <a:r>
              <a:rPr lang="en-US" altLang="zh-CN" sz="7200" dirty="0" smtClean="0">
                <a:solidFill>
                  <a:srgbClr val="000000"/>
                </a:solidFill>
                <a:latin typeface="Times New Roman" pitchFamily="18" charset="0"/>
                <a:cs typeface="Times New Roman" pitchFamily="18" charset="0"/>
              </a:rPr>
              <a:t>(option)</a:t>
            </a:r>
          </a:p>
          <a:p>
            <a:pPr fontAlgn="auto">
              <a:lnSpc>
                <a:spcPts val="1600"/>
              </a:lnSpc>
              <a:spcBef>
                <a:spcPts val="0"/>
              </a:spcBef>
              <a:spcAft>
                <a:spcPts val="0"/>
              </a:spcAft>
              <a:tabLst>
                <a:tab pos="457200" algn="l"/>
                <a:tab pos="914400" algn="l"/>
                <a:tab pos="1930400" algn="l"/>
              </a:tabLst>
              <a:defRPr/>
            </a:pPr>
            <a:r>
              <a:rPr lang="en-US" altLang="zh-CN" sz="7200" dirty="0" smtClean="0">
                <a:latin typeface="Times New Roman" pitchFamily="18" charset="0"/>
                <a:cs typeface="Times New Roman" pitchFamily="18" charset="0"/>
              </a:rPr>
              <a:t>	</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3"/>
          <p:cNvPicPr>
            <a:picLocks noChangeAspect="1" noChangeArrowheads="1"/>
          </p:cNvPicPr>
          <p:nvPr/>
        </p:nvPicPr>
        <p:blipFill>
          <a:blip r:embed="rId3" cstate="print"/>
          <a:srcRect/>
          <a:stretch>
            <a:fillRect/>
          </a:stretch>
        </p:blipFill>
        <p:spPr bwMode="auto">
          <a:xfrm>
            <a:off x="1219200" y="3657600"/>
            <a:ext cx="6705600" cy="2895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6" name="Picture 2"/>
          <p:cNvPicPr>
            <a:picLocks noChangeAspect="1" noChangeArrowheads="1"/>
          </p:cNvPicPr>
          <p:nvPr/>
        </p:nvPicPr>
        <p:blipFill>
          <a:blip r:embed="rId4" cstate="print"/>
          <a:srcRect/>
          <a:stretch>
            <a:fillRect/>
          </a:stretch>
        </p:blipFill>
        <p:spPr bwMode="auto">
          <a:xfrm>
            <a:off x="1219200" y="533400"/>
            <a:ext cx="6705600" cy="2819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335846"/>
            <a:ext cx="4572000" cy="6186309"/>
          </a:xfrm>
          <a:prstGeom prst="rect">
            <a:avLst/>
          </a:prstGeom>
        </p:spPr>
        <p:txBody>
          <a:bodyPr>
            <a:spAutoFit/>
          </a:bodyPr>
          <a:lstStyle/>
          <a:p>
            <a:pPr algn="ctr"/>
            <a:r>
              <a:rPr lang="en-US" b="1" u="sng" dirty="0" smtClean="0">
                <a:latin typeface="Times New Roman" pitchFamily="18" charset="0"/>
                <a:cs typeface="Times New Roman" pitchFamily="18" charset="0"/>
              </a:rPr>
              <a:t>Tight-End pass plays</a:t>
            </a:r>
          </a:p>
          <a:p>
            <a:pPr algn="ctr"/>
            <a:endParaRPr lang="en-US" b="1" u="sng"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tight end pass plays are a system of play-action passes where we send</a:t>
            </a:r>
          </a:p>
          <a:p>
            <a:r>
              <a:rPr lang="en-US" dirty="0" smtClean="0">
                <a:latin typeface="Times New Roman" pitchFamily="18" charset="0"/>
                <a:cs typeface="Times New Roman" pitchFamily="18" charset="0"/>
              </a:rPr>
              <a:t>the tight end a certain route while faking a 44(43) play. </a:t>
            </a:r>
          </a:p>
          <a:p>
            <a:r>
              <a:rPr lang="en-US" dirty="0" smtClean="0">
                <a:latin typeface="Times New Roman" pitchFamily="18" charset="0"/>
                <a:cs typeface="Times New Roman" pitchFamily="18" charset="0"/>
              </a:rPr>
              <a:t>The goal is to draw the defensive backfield to the LOS forgetting that there is actually a tight</a:t>
            </a:r>
          </a:p>
          <a:p>
            <a:r>
              <a:rPr lang="en-US" dirty="0" smtClean="0">
                <a:latin typeface="Times New Roman" pitchFamily="18" charset="0"/>
                <a:cs typeface="Times New Roman" pitchFamily="18" charset="0"/>
              </a:rPr>
              <a:t>end that they are assigned to cover.</a:t>
            </a:r>
          </a:p>
          <a:p>
            <a:r>
              <a:rPr lang="en-US" dirty="0" smtClean="0">
                <a:latin typeface="Times New Roman" pitchFamily="18" charset="0"/>
                <a:cs typeface="Times New Roman" pitchFamily="18" charset="0"/>
              </a:rPr>
              <a:t>This works great against teams stacking</a:t>
            </a:r>
          </a:p>
          <a:p>
            <a:r>
              <a:rPr lang="en-US" dirty="0" smtClean="0">
                <a:latin typeface="Times New Roman" pitchFamily="18" charset="0"/>
                <a:cs typeface="Times New Roman" pitchFamily="18" charset="0"/>
              </a:rPr>
              <a:t>the line with the corners.</a:t>
            </a:r>
          </a:p>
          <a:p>
            <a:r>
              <a:rPr lang="en-US" dirty="0" smtClean="0">
                <a:latin typeface="Times New Roman" pitchFamily="18" charset="0"/>
                <a:cs typeface="Times New Roman" pitchFamily="18" charset="0"/>
              </a:rPr>
              <a:t>The way these plays are called is very simple.</a:t>
            </a:r>
          </a:p>
          <a:p>
            <a:r>
              <a:rPr lang="en-US" dirty="0" smtClean="0">
                <a:latin typeface="Times New Roman" pitchFamily="18" charset="0"/>
                <a:cs typeface="Times New Roman" pitchFamily="18" charset="0"/>
              </a:rPr>
              <a:t> A ‘Right’ or ‘Left’ call is made to determine the direction of the fake 44(43) play. Even though it is not shown, the running back faking the ‘Give’ can go out to the flat just in case. After that the tight end’s number is called followed by the pass route.</a:t>
            </a:r>
          </a:p>
          <a:p>
            <a:r>
              <a:rPr lang="en-US" dirty="0" smtClean="0">
                <a:latin typeface="Times New Roman" pitchFamily="18" charset="0"/>
                <a:cs typeface="Times New Roman" pitchFamily="18" charset="0"/>
              </a:rPr>
              <a:t>The lineman-blocking scheme is very simple: block AWAY from the direction of the right or left call.</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3" cstate="print"/>
          <a:srcRect/>
          <a:stretch>
            <a:fillRect/>
          </a:stretch>
        </p:blipFill>
        <p:spPr bwMode="auto">
          <a:xfrm>
            <a:off x="2286000" y="457200"/>
            <a:ext cx="6015038" cy="2819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9459" name="Picture 3"/>
          <p:cNvPicPr>
            <a:picLocks noChangeAspect="1" noChangeArrowheads="1"/>
          </p:cNvPicPr>
          <p:nvPr/>
        </p:nvPicPr>
        <p:blipFill>
          <a:blip r:embed="rId4" cstate="print"/>
          <a:srcRect/>
          <a:stretch>
            <a:fillRect/>
          </a:stretch>
        </p:blipFill>
        <p:spPr bwMode="auto">
          <a:xfrm>
            <a:off x="2286000" y="3733800"/>
            <a:ext cx="6015038" cy="2895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685800" y="4648200"/>
            <a:ext cx="1382110" cy="461665"/>
          </a:xfrm>
          <a:prstGeom prst="rect">
            <a:avLst/>
          </a:prstGeom>
        </p:spPr>
        <p:txBody>
          <a:bodyPr wrap="none">
            <a:spAutoFit/>
          </a:bodyPr>
          <a:lstStyle/>
          <a:p>
            <a:r>
              <a:rPr lang="en-US" sz="2400" b="1" dirty="0" smtClean="0">
                <a:latin typeface="Times New Roman" pitchFamily="18" charset="0"/>
                <a:cs typeface="Times New Roman" pitchFamily="18" charset="0"/>
              </a:rPr>
              <a:t>Right 79 </a:t>
            </a:r>
            <a:endParaRPr lang="en-US" sz="2400" b="1" dirty="0">
              <a:latin typeface="Times New Roman" pitchFamily="18" charset="0"/>
              <a:cs typeface="Times New Roman" pitchFamily="18" charset="0"/>
            </a:endParaRPr>
          </a:p>
        </p:txBody>
      </p:sp>
      <p:sp>
        <p:nvSpPr>
          <p:cNvPr id="5" name="Rectangle 4"/>
          <p:cNvSpPr/>
          <p:nvPr/>
        </p:nvSpPr>
        <p:spPr>
          <a:xfrm>
            <a:off x="609600" y="1371600"/>
            <a:ext cx="1382110" cy="461665"/>
          </a:xfrm>
          <a:prstGeom prst="rect">
            <a:avLst/>
          </a:prstGeom>
        </p:spPr>
        <p:txBody>
          <a:bodyPr wrap="none">
            <a:spAutoFit/>
          </a:bodyPr>
          <a:lstStyle/>
          <a:p>
            <a:r>
              <a:rPr lang="en-US" sz="2400" b="1" dirty="0" smtClean="0">
                <a:latin typeface="Times New Roman" pitchFamily="18" charset="0"/>
                <a:cs typeface="Times New Roman" pitchFamily="18" charset="0"/>
              </a:rPr>
              <a:t>Right 62 </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0" y="685800"/>
            <a:ext cx="4572000" cy="2246769"/>
          </a:xfrm>
          <a:prstGeom prst="rect">
            <a:avLst/>
          </a:prstGeom>
        </p:spPr>
        <p:txBody>
          <a:bodyPr>
            <a:spAutoFit/>
          </a:bodyPr>
          <a:lstStyle/>
          <a:p>
            <a:pPr algn="ctr"/>
            <a:r>
              <a:rPr lang="en-US" sz="2000" b="1" u="sng" dirty="0" smtClean="0">
                <a:latin typeface="Times New Roman" pitchFamily="18" charset="0"/>
                <a:cs typeface="Times New Roman" pitchFamily="18" charset="0"/>
              </a:rPr>
              <a:t>Against the Stacked Fronts: </a:t>
            </a:r>
          </a:p>
          <a:p>
            <a:pPr algn="ct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8-man front is a Goal line defense that relies on the defensive lineman’s ability to control his gap. </a:t>
            </a:r>
          </a:p>
          <a:p>
            <a:r>
              <a:rPr lang="en-US" sz="2000" dirty="0" smtClean="0">
                <a:latin typeface="Times New Roman" pitchFamily="18" charset="0"/>
                <a:cs typeface="Times New Roman" pitchFamily="18" charset="0"/>
              </a:rPr>
              <a:t>The linebackers are lined up just inside the tight end and are suppose to jam </a:t>
            </a:r>
            <a:r>
              <a:rPr lang="en-US" sz="2000" dirty="0" smtClean="0">
                <a:latin typeface="Times New Roman" pitchFamily="18" charset="0"/>
                <a:cs typeface="Times New Roman" pitchFamily="18" charset="0"/>
              </a:rPr>
              <a:t>her</a:t>
            </a:r>
            <a:endParaRPr lang="en-US" sz="2000" dirty="0">
              <a:latin typeface="Times New Roman" pitchFamily="18" charset="0"/>
              <a:cs typeface="Times New Roman" pitchFamily="18" charset="0"/>
            </a:endParaRPr>
          </a:p>
        </p:txBody>
      </p:sp>
      <p:sp>
        <p:nvSpPr>
          <p:cNvPr id="3" name="Rectangle 2"/>
          <p:cNvSpPr/>
          <p:nvPr/>
        </p:nvSpPr>
        <p:spPr>
          <a:xfrm>
            <a:off x="2514600" y="2819400"/>
            <a:ext cx="4572000" cy="3170099"/>
          </a:xfrm>
          <a:prstGeom prst="rect">
            <a:avLst/>
          </a:prstGeom>
        </p:spPr>
        <p:txBody>
          <a:bodyPr>
            <a:spAutoFit/>
          </a:bodyPr>
          <a:lstStyle/>
          <a:p>
            <a:r>
              <a:rPr lang="en-US" sz="2000" dirty="0" smtClean="0">
                <a:latin typeface="Times New Roman" pitchFamily="18" charset="0"/>
                <a:cs typeface="Times New Roman" pitchFamily="18" charset="0"/>
              </a:rPr>
              <a:t>(slow </a:t>
            </a:r>
            <a:r>
              <a:rPr lang="en-US" sz="2000" dirty="0" smtClean="0">
                <a:latin typeface="Times New Roman" pitchFamily="18" charset="0"/>
                <a:cs typeface="Times New Roman" pitchFamily="18" charset="0"/>
              </a:rPr>
              <a:t>her </a:t>
            </a:r>
            <a:r>
              <a:rPr lang="en-US" sz="2000" dirty="0" smtClean="0">
                <a:latin typeface="Times New Roman" pitchFamily="18" charset="0"/>
                <a:cs typeface="Times New Roman" pitchFamily="18" charset="0"/>
              </a:rPr>
              <a:t>down so the stud </a:t>
            </a:r>
            <a:r>
              <a:rPr lang="en-US" sz="2000" dirty="0" smtClean="0">
                <a:latin typeface="Times New Roman" pitchFamily="18" charset="0"/>
                <a:cs typeface="Times New Roman" pitchFamily="18" charset="0"/>
              </a:rPr>
              <a:t>MLB </a:t>
            </a:r>
            <a:r>
              <a:rPr lang="en-US" sz="2000" dirty="0" smtClean="0">
                <a:latin typeface="Times New Roman" pitchFamily="18" charset="0"/>
                <a:cs typeface="Times New Roman" pitchFamily="18" charset="0"/>
              </a:rPr>
              <a:t>can mop up). </a:t>
            </a:r>
          </a:p>
          <a:p>
            <a:r>
              <a:rPr lang="en-US" sz="2000" dirty="0" smtClean="0">
                <a:latin typeface="Times New Roman" pitchFamily="18" charset="0"/>
                <a:cs typeface="Times New Roman" pitchFamily="18" charset="0"/>
              </a:rPr>
              <a:t>This defense is terrible against the option because there is no one reading the </a:t>
            </a:r>
            <a:r>
              <a:rPr lang="en-US" sz="2000" dirty="0" smtClean="0">
                <a:latin typeface="Times New Roman" pitchFamily="18" charset="0"/>
                <a:cs typeface="Times New Roman" pitchFamily="18" charset="0"/>
              </a:rPr>
              <a:t>QB.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This defense is also weak against the double tight wishbone because splits can be widened on either side and the defense won’t be able to know which side the play will go to.</a:t>
            </a:r>
          </a:p>
          <a:p>
            <a:r>
              <a:rPr lang="en-US" sz="2000" dirty="0" smtClean="0">
                <a:latin typeface="Times New Roman" pitchFamily="18" charset="0"/>
                <a:cs typeface="Times New Roman" pitchFamily="18" charset="0"/>
              </a:rPr>
              <a:t>This is why the ROYAL BONE is so great.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3" cstate="print"/>
          <a:srcRect/>
          <a:stretch>
            <a:fillRect/>
          </a:stretch>
        </p:blipFill>
        <p:spPr bwMode="auto">
          <a:xfrm>
            <a:off x="2895600" y="228600"/>
            <a:ext cx="5438775" cy="304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483" name="Picture 3"/>
          <p:cNvPicPr>
            <a:picLocks noChangeAspect="1" noChangeArrowheads="1"/>
          </p:cNvPicPr>
          <p:nvPr/>
        </p:nvPicPr>
        <p:blipFill>
          <a:blip r:embed="rId4" cstate="print"/>
          <a:srcRect/>
          <a:stretch>
            <a:fillRect/>
          </a:stretch>
        </p:blipFill>
        <p:spPr bwMode="auto">
          <a:xfrm>
            <a:off x="2895601" y="3429000"/>
            <a:ext cx="5486399" cy="3200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609600" y="1447800"/>
            <a:ext cx="1066801" cy="461665"/>
          </a:xfrm>
          <a:prstGeom prst="rect">
            <a:avLst/>
          </a:prstGeom>
        </p:spPr>
        <p:txBody>
          <a:bodyPr wrap="square">
            <a:spAutoFit/>
          </a:bodyPr>
          <a:lstStyle/>
          <a:p>
            <a:r>
              <a:rPr lang="en-US" sz="2400" b="1" dirty="0" smtClean="0">
                <a:latin typeface="Times New Roman" pitchFamily="18" charset="0"/>
                <a:cs typeface="Times New Roman" pitchFamily="18" charset="0"/>
              </a:rPr>
              <a:t>34(23)</a:t>
            </a:r>
            <a:endParaRPr lang="en-US" sz="2400" b="1" dirty="0">
              <a:latin typeface="Times New Roman" pitchFamily="18" charset="0"/>
              <a:cs typeface="Times New Roman" pitchFamily="18" charset="0"/>
            </a:endParaRPr>
          </a:p>
        </p:txBody>
      </p:sp>
      <p:sp>
        <p:nvSpPr>
          <p:cNvPr id="5" name="Rectangle 4"/>
          <p:cNvSpPr/>
          <p:nvPr/>
        </p:nvSpPr>
        <p:spPr>
          <a:xfrm>
            <a:off x="685800" y="4724400"/>
            <a:ext cx="1005403" cy="461665"/>
          </a:xfrm>
          <a:prstGeom prst="rect">
            <a:avLst/>
          </a:prstGeom>
        </p:spPr>
        <p:txBody>
          <a:bodyPr wrap="none">
            <a:spAutoFit/>
          </a:bodyPr>
          <a:lstStyle/>
          <a:p>
            <a:r>
              <a:rPr lang="en-US" sz="2400" b="1" dirty="0" smtClean="0">
                <a:latin typeface="Times New Roman" pitchFamily="18" charset="0"/>
                <a:cs typeface="Times New Roman" pitchFamily="18" charset="0"/>
              </a:rPr>
              <a:t>16(17)</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3" cstate="print"/>
          <a:srcRect/>
          <a:stretch>
            <a:fillRect/>
          </a:stretch>
        </p:blipFill>
        <p:spPr bwMode="auto">
          <a:xfrm>
            <a:off x="3352800" y="228600"/>
            <a:ext cx="4981575" cy="31194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1507" name="Picture 3"/>
          <p:cNvPicPr>
            <a:picLocks noChangeAspect="1" noChangeArrowheads="1"/>
          </p:cNvPicPr>
          <p:nvPr/>
        </p:nvPicPr>
        <p:blipFill>
          <a:blip r:embed="rId4" cstate="print"/>
          <a:srcRect/>
          <a:stretch>
            <a:fillRect/>
          </a:stretch>
        </p:blipFill>
        <p:spPr bwMode="auto">
          <a:xfrm>
            <a:off x="3352800" y="3429000"/>
            <a:ext cx="5005388" cy="3124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685800" y="1524000"/>
            <a:ext cx="2264594" cy="830997"/>
          </a:xfrm>
          <a:prstGeom prst="rect">
            <a:avLst/>
          </a:prstGeom>
        </p:spPr>
        <p:txBody>
          <a:bodyPr wrap="none">
            <a:spAutoFit/>
          </a:bodyPr>
          <a:lstStyle/>
          <a:p>
            <a:r>
              <a:rPr lang="en-US" sz="2400" b="1" dirty="0" smtClean="0">
                <a:latin typeface="Times New Roman" pitchFamily="18" charset="0"/>
                <a:cs typeface="Times New Roman" pitchFamily="18" charset="0"/>
              </a:rPr>
              <a:t>38(27) or 46(45)</a:t>
            </a:r>
          </a:p>
          <a:p>
            <a:pPr algn="ctr"/>
            <a:r>
              <a:rPr lang="en-US" sz="2400" b="1" dirty="0" smtClean="0">
                <a:latin typeface="Times New Roman" pitchFamily="18" charset="0"/>
                <a:cs typeface="Times New Roman" pitchFamily="18" charset="0"/>
              </a:rPr>
              <a:t>option</a:t>
            </a:r>
            <a:endParaRPr lang="en-US" sz="2400" b="1" dirty="0">
              <a:latin typeface="Times New Roman" pitchFamily="18" charset="0"/>
              <a:cs typeface="Times New Roman" pitchFamily="18" charset="0"/>
            </a:endParaRPr>
          </a:p>
        </p:txBody>
      </p:sp>
      <p:sp>
        <p:nvSpPr>
          <p:cNvPr id="5" name="Rectangle 4"/>
          <p:cNvSpPr/>
          <p:nvPr/>
        </p:nvSpPr>
        <p:spPr>
          <a:xfrm>
            <a:off x="1524000" y="4572000"/>
            <a:ext cx="1005403" cy="461665"/>
          </a:xfrm>
          <a:prstGeom prst="rect">
            <a:avLst/>
          </a:prstGeom>
        </p:spPr>
        <p:txBody>
          <a:bodyPr wrap="none">
            <a:spAutoFit/>
          </a:bodyPr>
          <a:lstStyle/>
          <a:p>
            <a:r>
              <a:rPr lang="en-US" sz="2400" b="1" dirty="0" smtClean="0">
                <a:latin typeface="Times New Roman" pitchFamily="18" charset="0"/>
                <a:cs typeface="Times New Roman" pitchFamily="18" charset="0"/>
              </a:rPr>
              <a:t>36(25)</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9800" y="533400"/>
            <a:ext cx="4572000" cy="5940088"/>
          </a:xfrm>
          <a:prstGeom prst="rect">
            <a:avLst/>
          </a:prstGeom>
        </p:spPr>
        <p:txBody>
          <a:bodyPr>
            <a:spAutoFit/>
          </a:bodyPr>
          <a:lstStyle/>
          <a:p>
            <a:r>
              <a:rPr lang="en-US" sz="2000" b="1" dirty="0" smtClean="0">
                <a:latin typeface="Times New Roman" pitchFamily="18" charset="0"/>
                <a:cs typeface="Times New Roman" pitchFamily="18" charset="0"/>
              </a:rPr>
              <a:t>	</a:t>
            </a:r>
            <a:r>
              <a:rPr lang="en-US" sz="2000" b="1" u="sng" dirty="0" smtClean="0">
                <a:latin typeface="Times New Roman" pitchFamily="18" charset="0"/>
                <a:cs typeface="Times New Roman" pitchFamily="18" charset="0"/>
              </a:rPr>
              <a:t>Against Double Safeties</a:t>
            </a:r>
          </a:p>
          <a:p>
            <a:endParaRPr lang="en-US" sz="2000" b="1"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What I mean by “double safeties” is that the teams you play move their two</a:t>
            </a:r>
          </a:p>
          <a:p>
            <a:r>
              <a:rPr lang="en-US" sz="2000" dirty="0" smtClean="0">
                <a:latin typeface="Times New Roman" pitchFamily="18" charset="0"/>
                <a:cs typeface="Times New Roman" pitchFamily="18" charset="0"/>
              </a:rPr>
              <a:t>safeties inside to read the two running backs. </a:t>
            </a:r>
          </a:p>
          <a:p>
            <a:r>
              <a:rPr lang="en-US" sz="2000" dirty="0" smtClean="0">
                <a:latin typeface="Times New Roman" pitchFamily="18" charset="0"/>
                <a:cs typeface="Times New Roman" pitchFamily="18" charset="0"/>
              </a:rPr>
              <a:t>There are a number of ways to</a:t>
            </a:r>
          </a:p>
          <a:p>
            <a:r>
              <a:rPr lang="en-US" sz="2000" dirty="0" smtClean="0">
                <a:latin typeface="Times New Roman" pitchFamily="18" charset="0"/>
                <a:cs typeface="Times New Roman" pitchFamily="18" charset="0"/>
              </a:rPr>
              <a:t>beat these kinds of defenses. On paper they can be seen as trick plays… but</a:t>
            </a:r>
          </a:p>
          <a:p>
            <a:r>
              <a:rPr lang="en-US" sz="2000" dirty="0" smtClean="0">
                <a:latin typeface="Times New Roman" pitchFamily="18" charset="0"/>
                <a:cs typeface="Times New Roman" pitchFamily="18" charset="0"/>
              </a:rPr>
              <a:t>in reality they are just exploiting the weaknesses. </a:t>
            </a:r>
          </a:p>
          <a:p>
            <a:r>
              <a:rPr lang="en-US" sz="2000" dirty="0" smtClean="0">
                <a:latin typeface="Times New Roman" pitchFamily="18" charset="0"/>
                <a:cs typeface="Times New Roman" pitchFamily="18" charset="0"/>
              </a:rPr>
              <a:t>Remember that they have to</a:t>
            </a:r>
          </a:p>
          <a:p>
            <a:r>
              <a:rPr lang="en-US" sz="2000" dirty="0" smtClean="0">
                <a:latin typeface="Times New Roman" pitchFamily="18" charset="0"/>
                <a:cs typeface="Times New Roman" pitchFamily="18" charset="0"/>
              </a:rPr>
              <a:t>change their defense to adjust to ours; </a:t>
            </a:r>
          </a:p>
          <a:p>
            <a:r>
              <a:rPr lang="en-US" sz="2000" dirty="0" smtClean="0">
                <a:latin typeface="Times New Roman" pitchFamily="18" charset="0"/>
                <a:cs typeface="Times New Roman" pitchFamily="18" charset="0"/>
              </a:rPr>
              <a:t>they are automatically at a</a:t>
            </a:r>
          </a:p>
          <a:p>
            <a:r>
              <a:rPr lang="en-US" sz="2000" dirty="0" smtClean="0">
                <a:latin typeface="Times New Roman" pitchFamily="18" charset="0"/>
                <a:cs typeface="Times New Roman" pitchFamily="18" charset="0"/>
              </a:rPr>
              <a:t>disadvantage. </a:t>
            </a:r>
          </a:p>
          <a:p>
            <a:r>
              <a:rPr lang="en-US" sz="2000" dirty="0" smtClean="0">
                <a:latin typeface="Times New Roman" pitchFamily="18" charset="0"/>
                <a:cs typeface="Times New Roman" pitchFamily="18" charset="0"/>
              </a:rPr>
              <a:t>Giving a play a call can change it significantly enough to beat</a:t>
            </a:r>
          </a:p>
          <a:p>
            <a:r>
              <a:rPr lang="en-US" sz="2000" dirty="0" smtClean="0">
                <a:latin typeface="Times New Roman" pitchFamily="18" charset="0"/>
                <a:cs typeface="Times New Roman" pitchFamily="18" charset="0"/>
              </a:rPr>
              <a:t>these kinds of defenses. </a:t>
            </a:r>
          </a:p>
          <a:p>
            <a:r>
              <a:rPr lang="en-US" sz="2000" dirty="0" smtClean="0">
                <a:latin typeface="Times New Roman" pitchFamily="18" charset="0"/>
                <a:cs typeface="Times New Roman" pitchFamily="18" charset="0"/>
              </a:rPr>
              <a:t>These 3 plays are the strongest.</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066800"/>
            <a:ext cx="4572000" cy="4708981"/>
          </a:xfrm>
          <a:prstGeom prst="rect">
            <a:avLst/>
          </a:prstGeom>
        </p:spPr>
        <p:txBody>
          <a:bodyPr>
            <a:spAutoFit/>
          </a:bodyPr>
          <a:lstStyle/>
          <a:p>
            <a:pPr algn="ctr"/>
            <a:r>
              <a:rPr lang="en-US" sz="2000" b="1" u="sng" dirty="0" smtClean="0">
                <a:latin typeface="Times New Roman" pitchFamily="18" charset="0"/>
                <a:cs typeface="Times New Roman" pitchFamily="18" charset="0"/>
              </a:rPr>
              <a:t>SPECIAL NOTE</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If the DT doesn’t go for the FB run 44 Dive Empty or 16(15) Option.</a:t>
            </a:r>
          </a:p>
          <a:p>
            <a:r>
              <a:rPr lang="en-US" sz="2000" dirty="0" smtClean="0">
                <a:latin typeface="Times New Roman" pitchFamily="18" charset="0"/>
                <a:cs typeface="Times New Roman" pitchFamily="18" charset="0"/>
              </a:rPr>
              <a:t>In this adjusted 5-2 the linebackers read the FB and flow to the play side</a:t>
            </a:r>
          </a:p>
          <a:p>
            <a:r>
              <a:rPr lang="en-US" sz="2000" dirty="0" smtClean="0">
                <a:latin typeface="Times New Roman" pitchFamily="18" charset="0"/>
                <a:cs typeface="Times New Roman" pitchFamily="18" charset="0"/>
              </a:rPr>
              <a:t>gaps. </a:t>
            </a:r>
          </a:p>
          <a:p>
            <a:r>
              <a:rPr lang="en-US" sz="2000" dirty="0" smtClean="0">
                <a:latin typeface="Times New Roman" pitchFamily="18" charset="0"/>
                <a:cs typeface="Times New Roman" pitchFamily="18" charset="0"/>
              </a:rPr>
              <a:t>This is the key in beating this kind of defense. The nose will try and</a:t>
            </a:r>
          </a:p>
          <a:p>
            <a:r>
              <a:rPr lang="en-US" sz="2000" dirty="0" smtClean="0">
                <a:latin typeface="Times New Roman" pitchFamily="18" charset="0"/>
                <a:cs typeface="Times New Roman" pitchFamily="18" charset="0"/>
              </a:rPr>
              <a:t>read the center but as we all know this doesn’t work to well come game</a:t>
            </a:r>
          </a:p>
          <a:p>
            <a:r>
              <a:rPr lang="en-US" sz="2000" dirty="0" smtClean="0">
                <a:latin typeface="Times New Roman" pitchFamily="18" charset="0"/>
                <a:cs typeface="Times New Roman" pitchFamily="18" charset="0"/>
              </a:rPr>
              <a:t>time. </a:t>
            </a:r>
          </a:p>
          <a:p>
            <a:r>
              <a:rPr lang="en-US" sz="2000" dirty="0" smtClean="0">
                <a:latin typeface="Times New Roman" pitchFamily="18" charset="0"/>
                <a:cs typeface="Times New Roman" pitchFamily="18" charset="0"/>
              </a:rPr>
              <a:t>When the fullback gets in their backfield and their safeties are forced to take her, run Give and Keep all night.</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09600" y="0"/>
            <a:ext cx="8229600" cy="6740307"/>
          </a:xfrm>
          <a:prstGeom prst="rect">
            <a:avLst/>
          </a:prstGeom>
        </p:spPr>
        <p:txBody>
          <a:bodyPr wrap="square">
            <a:spAutoFit/>
          </a:bodyPr>
          <a:lstStyle/>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lvl="1">
              <a:buFont typeface="Arial" pitchFamily="34" charset="0"/>
              <a:buChar char="•"/>
            </a:pPr>
            <a:r>
              <a:rPr lang="en-US" dirty="0" smtClean="0">
                <a:latin typeface="Times New Roman" pitchFamily="18" charset="0"/>
                <a:cs typeface="Times New Roman" pitchFamily="18" charset="0"/>
              </a:rPr>
              <a:t>Option – The line blocks the same, but reach more</a:t>
            </a:r>
          </a:p>
          <a:p>
            <a:pPr lvl="1">
              <a:buFont typeface="Arial" pitchFamily="34" charset="0"/>
              <a:buChar char="•"/>
            </a:pPr>
            <a:r>
              <a:rPr lang="en-US" dirty="0" smtClean="0">
                <a:latin typeface="Times New Roman" pitchFamily="18" charset="0"/>
                <a:cs typeface="Times New Roman" pitchFamily="18" charset="0"/>
              </a:rPr>
              <a:t>Inside – The linemen adjust to the defense</a:t>
            </a:r>
          </a:p>
          <a:p>
            <a:pPr lvl="1">
              <a:buFont typeface="Arial" pitchFamily="34" charset="0"/>
              <a:buChar char="•"/>
            </a:pPr>
            <a:r>
              <a:rPr lang="en-US" dirty="0" smtClean="0">
                <a:latin typeface="Times New Roman" pitchFamily="18" charset="0"/>
                <a:cs typeface="Times New Roman" pitchFamily="18" charset="0"/>
              </a:rPr>
              <a:t>Outside – The linemen adjust to the defense</a:t>
            </a:r>
          </a:p>
          <a:p>
            <a:pPr lvl="1">
              <a:buFont typeface="Arial" pitchFamily="34" charset="0"/>
              <a:buChar char="•"/>
            </a:pPr>
            <a:r>
              <a:rPr lang="en-US" dirty="0" smtClean="0">
                <a:latin typeface="Times New Roman" pitchFamily="18" charset="0"/>
                <a:cs typeface="Times New Roman" pitchFamily="18" charset="0"/>
              </a:rPr>
              <a:t>Secondary Calls:</a:t>
            </a:r>
          </a:p>
          <a:p>
            <a:pPr lvl="1">
              <a:buFont typeface="Arial" pitchFamily="34" charset="0"/>
              <a:buChar char="•"/>
            </a:pPr>
            <a:r>
              <a:rPr lang="en-US" dirty="0" smtClean="0">
                <a:latin typeface="Times New Roman" pitchFamily="18" charset="0"/>
                <a:cs typeface="Times New Roman" pitchFamily="18" charset="0"/>
              </a:rPr>
              <a:t>Linemen</a:t>
            </a:r>
          </a:p>
          <a:p>
            <a:pPr lvl="1">
              <a:buFont typeface="Arial" pitchFamily="34" charset="0"/>
              <a:buChar char="•"/>
            </a:pPr>
            <a:r>
              <a:rPr lang="en-US" dirty="0" smtClean="0">
                <a:latin typeface="Times New Roman" pitchFamily="18" charset="0"/>
                <a:cs typeface="Times New Roman" pitchFamily="18" charset="0"/>
              </a:rPr>
              <a:t>Gone – The center blocks up field, guards block down</a:t>
            </a:r>
          </a:p>
          <a:p>
            <a:pPr lvl="1">
              <a:buFont typeface="Arial" pitchFamily="34" charset="0"/>
              <a:buChar char="•"/>
            </a:pPr>
            <a:r>
              <a:rPr lang="en-US" dirty="0" smtClean="0">
                <a:latin typeface="Times New Roman" pitchFamily="18" charset="0"/>
                <a:cs typeface="Times New Roman" pitchFamily="18" charset="0"/>
              </a:rPr>
              <a:t>Leave – The guard reaches up field</a:t>
            </a:r>
          </a:p>
          <a:p>
            <a:pPr lvl="1">
              <a:buFont typeface="Arial" pitchFamily="34" charset="0"/>
              <a:buChar char="•"/>
            </a:pPr>
            <a:r>
              <a:rPr lang="en-US" dirty="0" smtClean="0">
                <a:latin typeface="Times New Roman" pitchFamily="18" charset="0"/>
                <a:cs typeface="Times New Roman" pitchFamily="18" charset="0"/>
              </a:rPr>
              <a:t>Clear – The tackle reaches up field</a:t>
            </a:r>
          </a:p>
          <a:p>
            <a:pPr lvl="1">
              <a:buFont typeface="Arial" pitchFamily="34" charset="0"/>
              <a:buChar char="•"/>
            </a:pPr>
            <a:r>
              <a:rPr lang="en-US" dirty="0" smtClean="0">
                <a:latin typeface="Times New Roman" pitchFamily="18" charset="0"/>
                <a:cs typeface="Times New Roman" pitchFamily="18" charset="0"/>
              </a:rPr>
              <a:t>Empty – The guard and tackle reach up field</a:t>
            </a:r>
          </a:p>
          <a:p>
            <a:pPr lvl="1">
              <a:buFont typeface="Arial" pitchFamily="34" charset="0"/>
              <a:buChar char="•"/>
            </a:pPr>
            <a:r>
              <a:rPr lang="en-US" dirty="0" smtClean="0">
                <a:latin typeface="Times New Roman" pitchFamily="18" charset="0"/>
                <a:cs typeface="Times New Roman" pitchFamily="18" charset="0"/>
              </a:rPr>
              <a:t>Lost- The play side guard pulls to wrong side (vs. 4-4)</a:t>
            </a:r>
          </a:p>
          <a:p>
            <a:pPr lvl="1">
              <a:buFont typeface="Arial" pitchFamily="34" charset="0"/>
              <a:buChar char="•"/>
            </a:pPr>
            <a:r>
              <a:rPr lang="en-US" dirty="0" smtClean="0">
                <a:latin typeface="Times New Roman" pitchFamily="18" charset="0"/>
                <a:cs typeface="Times New Roman" pitchFamily="18" charset="0"/>
              </a:rPr>
              <a:t>Loop – Tackle blocks down, guard runs a SEAL</a:t>
            </a:r>
          </a:p>
          <a:p>
            <a:pPr lvl="1">
              <a:buFont typeface="Arial" pitchFamily="34" charset="0"/>
              <a:buChar char="•"/>
            </a:pPr>
            <a:r>
              <a:rPr lang="en-US" dirty="0" smtClean="0">
                <a:latin typeface="Times New Roman" pitchFamily="18" charset="0"/>
                <a:cs typeface="Times New Roman" pitchFamily="18" charset="0"/>
              </a:rPr>
              <a:t>Combo – Guard scoops DT, tackle helps a second, goes to ILB</a:t>
            </a:r>
          </a:p>
          <a:p>
            <a:pPr lvl="1">
              <a:buFont typeface="Arial" pitchFamily="34" charset="0"/>
              <a:buChar char="•"/>
            </a:pPr>
            <a:r>
              <a:rPr lang="en-US" dirty="0" smtClean="0">
                <a:latin typeface="Times New Roman" pitchFamily="18" charset="0"/>
                <a:cs typeface="Times New Roman" pitchFamily="18" charset="0"/>
              </a:rPr>
              <a:t>(Also be used for center and guard on a DT in A gap)</a:t>
            </a:r>
          </a:p>
          <a:p>
            <a:pPr lvl="1">
              <a:buFont typeface="Arial" pitchFamily="34" charset="0"/>
              <a:buChar char="•"/>
            </a:pPr>
            <a:r>
              <a:rPr lang="en-US" dirty="0" smtClean="0">
                <a:latin typeface="Times New Roman" pitchFamily="18" charset="0"/>
                <a:cs typeface="Times New Roman" pitchFamily="18" charset="0"/>
              </a:rPr>
              <a:t>On – Tight end blocks man on him despite play</a:t>
            </a:r>
          </a:p>
          <a:p>
            <a:pPr lvl="1">
              <a:buFont typeface="Arial" pitchFamily="34" charset="0"/>
              <a:buChar char="•"/>
            </a:pPr>
            <a:r>
              <a:rPr lang="en-US" dirty="0" smtClean="0">
                <a:latin typeface="Times New Roman" pitchFamily="18" charset="0"/>
                <a:cs typeface="Times New Roman" pitchFamily="18" charset="0"/>
              </a:rPr>
              <a:t>Arc – Tight end reaches up field (OLB on 4-4)</a:t>
            </a:r>
          </a:p>
          <a:p>
            <a:pPr lvl="1">
              <a:buFont typeface="Arial" pitchFamily="34" charset="0"/>
              <a:buChar char="•"/>
            </a:pPr>
            <a:r>
              <a:rPr lang="en-US" dirty="0" smtClean="0">
                <a:latin typeface="Times New Roman" pitchFamily="18" charset="0"/>
                <a:cs typeface="Times New Roman" pitchFamily="18" charset="0"/>
              </a:rPr>
              <a:t>Crosser – Tight end blocks down, tackle blocks out</a:t>
            </a:r>
          </a:p>
          <a:p>
            <a:pPr lvl="1">
              <a:buFont typeface="Arial" pitchFamily="34" charset="0"/>
              <a:buChar char="•"/>
            </a:pPr>
            <a:r>
              <a:rPr lang="en-US" dirty="0" smtClean="0">
                <a:latin typeface="Times New Roman" pitchFamily="18" charset="0"/>
                <a:cs typeface="Times New Roman" pitchFamily="18" charset="0"/>
              </a:rPr>
              <a:t>Smack – OT and TE block down, guard hits end</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p:txBody>
      </p:sp>
      <p:sp>
        <p:nvSpPr>
          <p:cNvPr id="16" name="Rectangle 15"/>
          <p:cNvSpPr/>
          <p:nvPr/>
        </p:nvSpPr>
        <p:spPr>
          <a:xfrm>
            <a:off x="609600" y="228600"/>
            <a:ext cx="4572000" cy="707886"/>
          </a:xfrm>
          <a:prstGeom prst="rect">
            <a:avLst/>
          </a:prstGeom>
        </p:spPr>
        <p:txBody>
          <a:bodyPr>
            <a:spAutoFit/>
          </a:bodyPr>
          <a:lstStyle/>
          <a:p>
            <a:pPr fontAlgn="auto">
              <a:lnSpc>
                <a:spcPts val="1600"/>
              </a:lnSpc>
              <a:spcBef>
                <a:spcPts val="0"/>
              </a:spcBef>
              <a:spcAft>
                <a:spcPts val="0"/>
              </a:spcAft>
              <a:tabLst>
                <a:tab pos="457200" algn="l"/>
                <a:tab pos="914400" algn="l"/>
                <a:tab pos="1930400" algn="l"/>
              </a:tabLst>
              <a:defRPr/>
            </a:pPr>
            <a:r>
              <a:rPr lang="en-US" altLang="zh-CN" sz="2000" b="1" u="sng" dirty="0" smtClean="0">
                <a:solidFill>
                  <a:srgbClr val="000000"/>
                </a:solidFill>
                <a:latin typeface="Times New Roman" pitchFamily="18" charset="0"/>
                <a:cs typeface="Times New Roman" pitchFamily="18" charset="0"/>
              </a:rPr>
              <a:t>Linemen</a:t>
            </a:r>
          </a:p>
          <a:p>
            <a:pPr algn="r" fontAlgn="auto">
              <a:lnSpc>
                <a:spcPts val="1600"/>
              </a:lnSpc>
              <a:spcBef>
                <a:spcPts val="0"/>
              </a:spcBef>
              <a:spcAft>
                <a:spcPts val="0"/>
              </a:spcAft>
              <a:tabLst>
                <a:tab pos="457200" algn="l"/>
                <a:tab pos="914400" algn="l"/>
                <a:tab pos="1930400" algn="l"/>
              </a:tabLst>
              <a:defRPr/>
            </a:pPr>
            <a:endParaRPr lang="en-US" altLang="zh-CN" dirty="0" smtClean="0">
              <a:solidFill>
                <a:srgbClr val="000000"/>
              </a:solidFill>
              <a:latin typeface="Times New Roman" pitchFamily="18" charset="0"/>
              <a:cs typeface="Times New Roman" pitchFamily="18" charset="0"/>
            </a:endParaRPr>
          </a:p>
          <a:p>
            <a:pPr algn="r" fontAlgn="auto">
              <a:lnSpc>
                <a:spcPts val="1600"/>
              </a:lnSpc>
              <a:spcBef>
                <a:spcPts val="0"/>
              </a:spcBef>
              <a:spcAft>
                <a:spcPts val="0"/>
              </a:spcAft>
              <a:buFont typeface="Arial" pitchFamily="34" charset="0"/>
              <a:buChar char="•"/>
              <a:tabLst>
                <a:tab pos="457200" algn="l"/>
                <a:tab pos="914400" algn="l"/>
                <a:tab pos="1930400" algn="l"/>
              </a:tabLst>
              <a:defRPr/>
            </a:pPr>
            <a:r>
              <a:rPr lang="en-US" altLang="zh-CN" dirty="0" smtClean="0">
                <a:solidFill>
                  <a:srgbClr val="000000"/>
                </a:solidFill>
                <a:latin typeface="Times New Roman" pitchFamily="18" charset="0"/>
                <a:cs typeface="Times New Roman" pitchFamily="18" charset="0"/>
              </a:rPr>
              <a:t>   	 Slant</a:t>
            </a:r>
            <a:r>
              <a:rPr lang="en-US" altLang="zh-CN" dirty="0" smtClean="0">
                <a:latin typeface="Times New Roman" pitchFamily="18" charset="0"/>
                <a:cs typeface="Times New Roman" pitchFamily="18" charset="0"/>
              </a:rPr>
              <a:t> </a:t>
            </a:r>
            <a:r>
              <a:rPr lang="en-US" altLang="zh-CN" dirty="0" smtClean="0">
                <a:solidFill>
                  <a:srgbClr val="000000"/>
                </a:solidFill>
                <a:latin typeface="Times New Roman" pitchFamily="18" charset="0"/>
                <a:cs typeface="Times New Roman" pitchFamily="18" charset="0"/>
              </a:rPr>
              <a:t>–</a:t>
            </a:r>
            <a:r>
              <a:rPr lang="en-US" altLang="zh-CN" dirty="0" smtClean="0">
                <a:latin typeface="Times New Roman" pitchFamily="18" charset="0"/>
                <a:cs typeface="Times New Roman" pitchFamily="18" charset="0"/>
              </a:rPr>
              <a:t> </a:t>
            </a:r>
            <a:r>
              <a:rPr lang="en-US" altLang="zh-CN" dirty="0" smtClean="0">
                <a:solidFill>
                  <a:srgbClr val="000000"/>
                </a:solidFill>
                <a:latin typeface="Times New Roman" pitchFamily="18" charset="0"/>
                <a:cs typeface="Times New Roman" pitchFamily="18" charset="0"/>
              </a:rPr>
              <a:t>The</a:t>
            </a:r>
            <a:r>
              <a:rPr lang="en-US" altLang="zh-CN" dirty="0" smtClean="0">
                <a:latin typeface="Times New Roman" pitchFamily="18" charset="0"/>
                <a:cs typeface="Times New Roman" pitchFamily="18" charset="0"/>
              </a:rPr>
              <a:t> </a:t>
            </a:r>
            <a:r>
              <a:rPr lang="en-US" altLang="zh-CN" dirty="0" smtClean="0">
                <a:solidFill>
                  <a:srgbClr val="000000"/>
                </a:solidFill>
                <a:latin typeface="Times New Roman" pitchFamily="18" charset="0"/>
                <a:cs typeface="Times New Roman" pitchFamily="18" charset="0"/>
              </a:rPr>
              <a:t>TE</a:t>
            </a:r>
            <a:r>
              <a:rPr lang="en-US" altLang="zh-CN" dirty="0" smtClean="0">
                <a:latin typeface="Times New Roman" pitchFamily="18" charset="0"/>
                <a:cs typeface="Times New Roman" pitchFamily="18" charset="0"/>
              </a:rPr>
              <a:t> </a:t>
            </a:r>
            <a:r>
              <a:rPr lang="en-US" altLang="zh-CN" dirty="0" smtClean="0">
                <a:solidFill>
                  <a:srgbClr val="000000"/>
                </a:solidFill>
                <a:latin typeface="Times New Roman" pitchFamily="18" charset="0"/>
                <a:cs typeface="Times New Roman" pitchFamily="18" charset="0"/>
              </a:rPr>
              <a:t>blocks</a:t>
            </a:r>
            <a:r>
              <a:rPr lang="en-US" altLang="zh-CN" dirty="0" smtClean="0">
                <a:latin typeface="Times New Roman" pitchFamily="18" charset="0"/>
                <a:cs typeface="Times New Roman" pitchFamily="18" charset="0"/>
              </a:rPr>
              <a:t> </a:t>
            </a:r>
            <a:r>
              <a:rPr lang="en-US" altLang="zh-CN" dirty="0" smtClean="0">
                <a:solidFill>
                  <a:srgbClr val="000000"/>
                </a:solidFill>
                <a:latin typeface="Times New Roman" pitchFamily="18" charset="0"/>
                <a:cs typeface="Times New Roman" pitchFamily="18" charset="0"/>
              </a:rPr>
              <a:t>down</a:t>
            </a:r>
            <a:r>
              <a:rPr lang="en-US" altLang="zh-CN" dirty="0" smtClean="0">
                <a:latin typeface="Times New Roman" pitchFamily="18" charset="0"/>
                <a:cs typeface="Times New Roman" pitchFamily="18" charset="0"/>
              </a:rPr>
              <a:t> </a:t>
            </a:r>
            <a:r>
              <a:rPr lang="en-US" altLang="zh-CN" dirty="0" smtClean="0">
                <a:solidFill>
                  <a:srgbClr val="000000"/>
                </a:solidFill>
                <a:latin typeface="Times New Roman" pitchFamily="18" charset="0"/>
                <a:cs typeface="Times New Roman" pitchFamily="18" charset="0"/>
              </a:rPr>
              <a:t>up</a:t>
            </a:r>
            <a:r>
              <a:rPr lang="en-US" altLang="zh-CN" dirty="0" smtClean="0">
                <a:latin typeface="Times New Roman" pitchFamily="18" charset="0"/>
                <a:cs typeface="Times New Roman" pitchFamily="18" charset="0"/>
              </a:rPr>
              <a:t> </a:t>
            </a:r>
            <a:r>
              <a:rPr lang="en-US" altLang="zh-CN" dirty="0" smtClean="0">
                <a:solidFill>
                  <a:srgbClr val="000000"/>
                </a:solidFill>
                <a:latin typeface="Times New Roman" pitchFamily="18" charset="0"/>
                <a:cs typeface="Times New Roman" pitchFamily="18" charset="0"/>
              </a:rPr>
              <a:t>field</a:t>
            </a:r>
            <a:r>
              <a:rPr lang="en-US" altLang="zh-CN" dirty="0" smtClean="0">
                <a:latin typeface="Times New Roman" pitchFamily="18" charset="0"/>
                <a:cs typeface="Times New Roman" pitchFamily="18" charset="0"/>
              </a:rPr>
              <a:t> </a:t>
            </a:r>
            <a:endParaRPr lang="en-US" altLang="zh-CN" dirty="0" smtClean="0">
              <a:solidFill>
                <a:srgbClr val="000000"/>
              </a:solidFill>
              <a:latin typeface="Times New Roman" pitchFamily="18" charset="0"/>
              <a:cs typeface="Times New Roman" pitchFamily="18" charset="0"/>
            </a:endParaRPr>
          </a:p>
        </p:txBody>
      </p:sp>
      <p:sp>
        <p:nvSpPr>
          <p:cNvPr id="4" name="Rectangle 3"/>
          <p:cNvSpPr/>
          <p:nvPr/>
        </p:nvSpPr>
        <p:spPr>
          <a:xfrm>
            <a:off x="1143000" y="5715000"/>
            <a:ext cx="5181600" cy="369332"/>
          </a:xfrm>
          <a:prstGeom prst="rect">
            <a:avLst/>
          </a:prstGeom>
        </p:spPr>
        <p:txBody>
          <a:bodyPr wrap="square">
            <a:spAutoFit/>
          </a:bodyPr>
          <a:lstStyle/>
          <a:p>
            <a:r>
              <a:rPr lang="en-US" smtClean="0">
                <a:latin typeface="Times New Roman" pitchFamily="18" charset="0"/>
                <a:cs typeface="Times New Roman" pitchFamily="18" charset="0"/>
              </a:rPr>
              <a:t>(The way the OT and TE block will differ by play)</a:t>
            </a: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3" cstate="print"/>
          <a:srcRect/>
          <a:stretch>
            <a:fillRect/>
          </a:stretch>
        </p:blipFill>
        <p:spPr bwMode="auto">
          <a:xfrm>
            <a:off x="1295400" y="914400"/>
            <a:ext cx="7010400" cy="304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4579" name="Picture 3"/>
          <p:cNvPicPr>
            <a:picLocks noChangeAspect="1" noChangeArrowheads="1"/>
          </p:cNvPicPr>
          <p:nvPr/>
        </p:nvPicPr>
        <p:blipFill>
          <a:blip r:embed="rId4" cstate="print"/>
          <a:srcRect/>
          <a:stretch>
            <a:fillRect/>
          </a:stretch>
        </p:blipFill>
        <p:spPr bwMode="auto">
          <a:xfrm>
            <a:off x="1295400" y="3962400"/>
            <a:ext cx="7010400" cy="2743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0" y="0"/>
            <a:ext cx="9144000" cy="923330"/>
          </a:xfrm>
          <a:prstGeom prst="rect">
            <a:avLst/>
          </a:prstGeom>
        </p:spPr>
        <p:txBody>
          <a:bodyPr wrap="square">
            <a:spAutoFit/>
          </a:bodyPr>
          <a:lstStyle/>
          <a:p>
            <a:pPr algn="ctr"/>
            <a:r>
              <a:rPr lang="en-US" b="1" u="sng" dirty="0" smtClean="0">
                <a:latin typeface="Times New Roman" pitchFamily="18" charset="0"/>
                <a:cs typeface="Times New Roman" pitchFamily="18" charset="0"/>
              </a:rPr>
              <a:t>Lineman Blocking Scheme</a:t>
            </a:r>
          </a:p>
          <a:p>
            <a:pPr algn="ctr"/>
            <a:r>
              <a:rPr lang="en-US" dirty="0" smtClean="0">
                <a:latin typeface="Times New Roman" pitchFamily="18" charset="0"/>
                <a:cs typeface="Times New Roman" pitchFamily="18" charset="0"/>
              </a:rPr>
              <a:t>The double-tight end wishbone offense is very lineman friendly. Here is an</a:t>
            </a:r>
          </a:p>
          <a:p>
            <a:pPr algn="ctr"/>
            <a:r>
              <a:rPr lang="en-US" dirty="0" smtClean="0">
                <a:latin typeface="Times New Roman" pitchFamily="18" charset="0"/>
                <a:cs typeface="Times New Roman" pitchFamily="18" charset="0"/>
              </a:rPr>
              <a:t>outline of each of the lineman’s blocking responsibilities on the right side.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3962400" y="1028700"/>
            <a:ext cx="4338638" cy="3924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381000" y="228600"/>
            <a:ext cx="2895600" cy="6555641"/>
          </a:xfrm>
          <a:prstGeom prst="rect">
            <a:avLst/>
          </a:prstGeom>
        </p:spPr>
        <p:txBody>
          <a:bodyPr wrap="square">
            <a:spAutoFit/>
          </a:bodyPr>
          <a:lstStyle/>
          <a:p>
            <a:r>
              <a:rPr lang="en-US" sz="2000" dirty="0" smtClean="0">
                <a:latin typeface="Times New Roman" pitchFamily="18" charset="0"/>
                <a:cs typeface="Times New Roman" pitchFamily="18" charset="0"/>
              </a:rPr>
              <a:t>The blocking of the center and guards are assumed… if there are two inside</a:t>
            </a:r>
          </a:p>
          <a:p>
            <a:r>
              <a:rPr lang="en-US" sz="2000" dirty="0" smtClean="0">
                <a:latin typeface="Times New Roman" pitchFamily="18" charset="0"/>
                <a:cs typeface="Times New Roman" pitchFamily="18" charset="0"/>
              </a:rPr>
              <a:t>shades as defensive tackles the backside guard reaches (or cuts) the </a:t>
            </a:r>
            <a:r>
              <a:rPr lang="en-US" sz="2000" dirty="0" smtClean="0">
                <a:latin typeface="Times New Roman" pitchFamily="18" charset="0"/>
                <a:cs typeface="Times New Roman" pitchFamily="18" charset="0"/>
              </a:rPr>
              <a:t>player</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inside </a:t>
            </a:r>
            <a:r>
              <a:rPr lang="en-US" sz="2000" dirty="0" smtClean="0">
                <a:latin typeface="Times New Roman" pitchFamily="18" charset="0"/>
                <a:cs typeface="Times New Roman" pitchFamily="18" charset="0"/>
              </a:rPr>
              <a:t>him while the center goes for the linebacker. If the center has a </a:t>
            </a:r>
            <a:r>
              <a:rPr lang="en-US" sz="2000" dirty="0" smtClean="0">
                <a:latin typeface="Times New Roman" pitchFamily="18" charset="0"/>
                <a:cs typeface="Times New Roman" pitchFamily="18" charset="0"/>
              </a:rPr>
              <a:t>defender</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over </a:t>
            </a:r>
            <a:r>
              <a:rPr lang="en-US" sz="2000" dirty="0" smtClean="0">
                <a:latin typeface="Times New Roman" pitchFamily="18" charset="0"/>
                <a:cs typeface="Times New Roman" pitchFamily="18" charset="0"/>
              </a:rPr>
              <a:t>her she </a:t>
            </a:r>
            <a:r>
              <a:rPr lang="en-US" sz="2000" dirty="0" smtClean="0">
                <a:latin typeface="Times New Roman" pitchFamily="18" charset="0"/>
                <a:cs typeface="Times New Roman" pitchFamily="18" charset="0"/>
              </a:rPr>
              <a:t>will base </a:t>
            </a:r>
            <a:r>
              <a:rPr lang="en-US" sz="2000" dirty="0" smtClean="0">
                <a:latin typeface="Times New Roman" pitchFamily="18" charset="0"/>
                <a:cs typeface="Times New Roman" pitchFamily="18" charset="0"/>
              </a:rPr>
              <a:t>her. </a:t>
            </a:r>
            <a:r>
              <a:rPr lang="en-US" sz="2000" dirty="0" smtClean="0">
                <a:latin typeface="Times New Roman" pitchFamily="18" charset="0"/>
                <a:cs typeface="Times New Roman" pitchFamily="18" charset="0"/>
              </a:rPr>
              <a:t>If the nose guard is in-between the guard and</a:t>
            </a:r>
          </a:p>
          <a:p>
            <a:r>
              <a:rPr lang="en-US" sz="2000" dirty="0" smtClean="0">
                <a:latin typeface="Times New Roman" pitchFamily="18" charset="0"/>
                <a:cs typeface="Times New Roman" pitchFamily="18" charset="0"/>
              </a:rPr>
              <a:t>center </a:t>
            </a:r>
            <a:r>
              <a:rPr lang="en-US" sz="2000" dirty="0" smtClean="0">
                <a:latin typeface="Times New Roman" pitchFamily="18" charset="0"/>
                <a:cs typeface="Times New Roman" pitchFamily="18" charset="0"/>
              </a:rPr>
              <a:t>she </a:t>
            </a:r>
            <a:r>
              <a:rPr lang="en-US" sz="2000" dirty="0" smtClean="0">
                <a:latin typeface="Times New Roman" pitchFamily="18" charset="0"/>
                <a:cs typeface="Times New Roman" pitchFamily="18" charset="0"/>
              </a:rPr>
              <a:t>will be blocked by the lineman </a:t>
            </a:r>
            <a:r>
              <a:rPr lang="en-US" sz="2000" dirty="0" smtClean="0">
                <a:latin typeface="Times New Roman" pitchFamily="18" charset="0"/>
                <a:cs typeface="Times New Roman" pitchFamily="18" charset="0"/>
              </a:rPr>
              <a:t>she </a:t>
            </a:r>
            <a:r>
              <a:rPr lang="en-US" sz="2000" dirty="0" smtClean="0">
                <a:latin typeface="Times New Roman" pitchFamily="18" charset="0"/>
                <a:cs typeface="Times New Roman" pitchFamily="18" charset="0"/>
              </a:rPr>
              <a:t>is closest to. If </a:t>
            </a:r>
            <a:r>
              <a:rPr lang="en-US" sz="2000" dirty="0" smtClean="0">
                <a:latin typeface="Times New Roman" pitchFamily="18" charset="0"/>
                <a:cs typeface="Times New Roman" pitchFamily="18" charset="0"/>
              </a:rPr>
              <a:t>she </a:t>
            </a:r>
            <a:r>
              <a:rPr lang="en-US" sz="2000" dirty="0" smtClean="0">
                <a:latin typeface="Times New Roman" pitchFamily="18" charset="0"/>
                <a:cs typeface="Times New Roman" pitchFamily="18" charset="0"/>
              </a:rPr>
              <a:t>is in the</a:t>
            </a:r>
          </a:p>
          <a:p>
            <a:r>
              <a:rPr lang="en-US" sz="2000" dirty="0" smtClean="0">
                <a:latin typeface="Times New Roman" pitchFamily="18" charset="0"/>
                <a:cs typeface="Times New Roman" pitchFamily="18" charset="0"/>
              </a:rPr>
              <a:t>middle the guard will reach </a:t>
            </a:r>
            <a:r>
              <a:rPr lang="en-US" sz="2000" dirty="0" smtClean="0">
                <a:latin typeface="Times New Roman" pitchFamily="18" charset="0"/>
                <a:cs typeface="Times New Roman" pitchFamily="18" charset="0"/>
              </a:rPr>
              <a:t>her </a:t>
            </a:r>
            <a:r>
              <a:rPr lang="en-US" sz="2000" dirty="0" smtClean="0">
                <a:latin typeface="Times New Roman" pitchFamily="18" charset="0"/>
                <a:cs typeface="Times New Roman" pitchFamily="18" charset="0"/>
              </a:rPr>
              <a:t>if </a:t>
            </a:r>
            <a:r>
              <a:rPr lang="en-US" sz="2000" dirty="0" smtClean="0">
                <a:latin typeface="Times New Roman" pitchFamily="18" charset="0"/>
                <a:cs typeface="Times New Roman" pitchFamily="18" charset="0"/>
              </a:rPr>
              <a:t>she </a:t>
            </a:r>
            <a:r>
              <a:rPr lang="en-US" sz="2000" dirty="0" smtClean="0">
                <a:latin typeface="Times New Roman" pitchFamily="18" charset="0"/>
                <a:cs typeface="Times New Roman" pitchFamily="18" charset="0"/>
              </a:rPr>
              <a:t>can… if </a:t>
            </a:r>
            <a:r>
              <a:rPr lang="en-US" sz="2000" dirty="0" smtClean="0">
                <a:latin typeface="Times New Roman" pitchFamily="18" charset="0"/>
                <a:cs typeface="Times New Roman" pitchFamily="18" charset="0"/>
              </a:rPr>
              <a:t>she </a:t>
            </a:r>
            <a:r>
              <a:rPr lang="en-US" sz="2000" dirty="0" smtClean="0">
                <a:latin typeface="Times New Roman" pitchFamily="18" charset="0"/>
                <a:cs typeface="Times New Roman" pitchFamily="18" charset="0"/>
              </a:rPr>
              <a:t>can’t make this very</a:t>
            </a:r>
          </a:p>
          <a:p>
            <a:r>
              <a:rPr lang="en-US" sz="2000" dirty="0" smtClean="0">
                <a:latin typeface="Times New Roman" pitchFamily="18" charset="0"/>
                <a:cs typeface="Times New Roman" pitchFamily="18" charset="0"/>
              </a:rPr>
              <a:t>difficult block this should be communicated.</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4038600" y="457200"/>
            <a:ext cx="4186238" cy="4572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p:cNvSpPr/>
          <p:nvPr/>
        </p:nvSpPr>
        <p:spPr>
          <a:xfrm>
            <a:off x="457200" y="990600"/>
            <a:ext cx="3124200" cy="4524315"/>
          </a:xfrm>
          <a:prstGeom prst="rect">
            <a:avLst/>
          </a:prstGeom>
        </p:spPr>
        <p:txBody>
          <a:bodyPr wrap="square">
            <a:spAutoFit/>
          </a:bodyPr>
          <a:lstStyle/>
          <a:p>
            <a:r>
              <a:rPr lang="en-US" dirty="0" smtClean="0">
                <a:latin typeface="Times New Roman" pitchFamily="18" charset="0"/>
                <a:cs typeface="Times New Roman" pitchFamily="18" charset="0"/>
              </a:rPr>
              <a:t>This part is very simple… but the tackles have it difficult in some aspects.</a:t>
            </a:r>
          </a:p>
          <a:p>
            <a:r>
              <a:rPr lang="en-US" dirty="0" smtClean="0">
                <a:latin typeface="Times New Roman" pitchFamily="18" charset="0"/>
                <a:cs typeface="Times New Roman" pitchFamily="18" charset="0"/>
              </a:rPr>
              <a:t>Depending on </a:t>
            </a:r>
            <a:r>
              <a:rPr lang="en-US" dirty="0" smtClean="0">
                <a:latin typeface="Times New Roman" pitchFamily="18" charset="0"/>
                <a:cs typeface="Times New Roman" pitchFamily="18" charset="0"/>
              </a:rPr>
              <a:t>our </a:t>
            </a:r>
            <a:r>
              <a:rPr lang="en-US" dirty="0" smtClean="0">
                <a:latin typeface="Times New Roman" pitchFamily="18" charset="0"/>
                <a:cs typeface="Times New Roman" pitchFamily="18" charset="0"/>
              </a:rPr>
              <a:t>patience </a:t>
            </a:r>
            <a:r>
              <a:rPr lang="en-US" dirty="0" smtClean="0">
                <a:latin typeface="Times New Roman" pitchFamily="18" charset="0"/>
                <a:cs typeface="Times New Roman" pitchFamily="18" charset="0"/>
              </a:rPr>
              <a:t>we </a:t>
            </a:r>
            <a:r>
              <a:rPr lang="en-US" dirty="0" smtClean="0">
                <a:latin typeface="Times New Roman" pitchFamily="18" charset="0"/>
                <a:cs typeface="Times New Roman" pitchFamily="18" charset="0"/>
              </a:rPr>
              <a:t>can either have the tackles block the first</a:t>
            </a:r>
          </a:p>
          <a:p>
            <a:r>
              <a:rPr lang="en-US" dirty="0" smtClean="0">
                <a:latin typeface="Times New Roman" pitchFamily="18" charset="0"/>
                <a:cs typeface="Times New Roman" pitchFamily="18" charset="0"/>
              </a:rPr>
              <a:t>defender </a:t>
            </a:r>
            <a:r>
              <a:rPr lang="en-US" dirty="0" smtClean="0">
                <a:latin typeface="Times New Roman" pitchFamily="18" charset="0"/>
                <a:cs typeface="Times New Roman" pitchFamily="18" charset="0"/>
              </a:rPr>
              <a:t>off the line of scrimmage inside or </a:t>
            </a:r>
            <a:r>
              <a:rPr lang="en-US" dirty="0" smtClean="0">
                <a:latin typeface="Times New Roman" pitchFamily="18" charset="0"/>
                <a:cs typeface="Times New Roman" pitchFamily="18" charset="0"/>
              </a:rPr>
              <a:t>we </a:t>
            </a:r>
            <a:r>
              <a:rPr lang="en-US" dirty="0" smtClean="0">
                <a:latin typeface="Times New Roman" pitchFamily="18" charset="0"/>
                <a:cs typeface="Times New Roman" pitchFamily="18" charset="0"/>
              </a:rPr>
              <a:t>can have </a:t>
            </a:r>
            <a:r>
              <a:rPr lang="en-US" dirty="0" smtClean="0">
                <a:latin typeface="Times New Roman" pitchFamily="18" charset="0"/>
                <a:cs typeface="Times New Roman" pitchFamily="18" charset="0"/>
              </a:rPr>
              <a:t>her </a:t>
            </a:r>
            <a:r>
              <a:rPr lang="en-US" dirty="0" smtClean="0">
                <a:latin typeface="Times New Roman" pitchFamily="18" charset="0"/>
                <a:cs typeface="Times New Roman" pitchFamily="18" charset="0"/>
              </a:rPr>
              <a:t>block the first</a:t>
            </a:r>
          </a:p>
          <a:p>
            <a:r>
              <a:rPr lang="en-US" dirty="0" smtClean="0">
                <a:latin typeface="Times New Roman" pitchFamily="18" charset="0"/>
                <a:cs typeface="Times New Roman" pitchFamily="18" charset="0"/>
              </a:rPr>
              <a:t>man ahead of </a:t>
            </a:r>
            <a:r>
              <a:rPr lang="en-US" dirty="0" smtClean="0">
                <a:latin typeface="Times New Roman" pitchFamily="18" charset="0"/>
                <a:cs typeface="Times New Roman" pitchFamily="18" charset="0"/>
              </a:rPr>
              <a:t>her .</a:t>
            </a:r>
          </a:p>
          <a:p>
            <a:r>
              <a:rPr lang="en-US" dirty="0" smtClean="0">
                <a:latin typeface="Times New Roman" pitchFamily="18" charset="0"/>
                <a:cs typeface="Times New Roman" pitchFamily="18" charset="0"/>
              </a:rPr>
              <a:t>When </a:t>
            </a:r>
            <a:r>
              <a:rPr lang="en-US" dirty="0" smtClean="0">
                <a:latin typeface="Times New Roman" pitchFamily="18" charset="0"/>
                <a:cs typeface="Times New Roman" pitchFamily="18" charset="0"/>
              </a:rPr>
              <a:t>the tackle blocks the first inside it can cut off any defensive flow that</a:t>
            </a:r>
          </a:p>
          <a:p>
            <a:r>
              <a:rPr lang="en-US" dirty="0" smtClean="0">
                <a:latin typeface="Times New Roman" pitchFamily="18" charset="0"/>
                <a:cs typeface="Times New Roman" pitchFamily="18" charset="0"/>
              </a:rPr>
              <a:t>the defense is running.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 </a:t>
            </a:r>
            <a:r>
              <a:rPr lang="en-US" dirty="0" smtClean="0">
                <a:latin typeface="Times New Roman" pitchFamily="18" charset="0"/>
                <a:cs typeface="Times New Roman" pitchFamily="18" charset="0"/>
              </a:rPr>
              <a:t>most cases this means that the tackle will be after</a:t>
            </a:r>
            <a:endParaRPr lang="en-US" dirty="0">
              <a:latin typeface="Times New Roman" pitchFamily="18" charset="0"/>
              <a:cs typeface="Times New Roman" pitchFamily="18" charset="0"/>
            </a:endParaRPr>
          </a:p>
        </p:txBody>
      </p:sp>
      <p:sp>
        <p:nvSpPr>
          <p:cNvPr id="4" name="Rectangle 3"/>
          <p:cNvSpPr/>
          <p:nvPr/>
        </p:nvSpPr>
        <p:spPr>
          <a:xfrm>
            <a:off x="457200" y="5410200"/>
            <a:ext cx="7010400" cy="923330"/>
          </a:xfrm>
          <a:prstGeom prst="rect">
            <a:avLst/>
          </a:prstGeom>
        </p:spPr>
        <p:txBody>
          <a:bodyPr wrap="square">
            <a:spAutoFit/>
          </a:bodyPr>
          <a:lstStyle/>
          <a:p>
            <a:r>
              <a:rPr lang="en-US" dirty="0" smtClean="0">
                <a:latin typeface="Times New Roman" pitchFamily="18" charset="0"/>
                <a:cs typeface="Times New Roman" pitchFamily="18" charset="0"/>
              </a:rPr>
              <a:t>the inside linebacker… if the tackle can get to </a:t>
            </a:r>
            <a:r>
              <a:rPr lang="en-US" dirty="0" smtClean="0">
                <a:latin typeface="Times New Roman" pitchFamily="18" charset="0"/>
                <a:cs typeface="Times New Roman" pitchFamily="18" charset="0"/>
              </a:rPr>
              <a:t>her </a:t>
            </a:r>
            <a:r>
              <a:rPr lang="en-US" dirty="0" smtClean="0">
                <a:latin typeface="Times New Roman" pitchFamily="18" charset="0"/>
                <a:cs typeface="Times New Roman" pitchFamily="18" charset="0"/>
              </a:rPr>
              <a:t>before the linebacker fills the gap you can run dive all night long. If this is not working you can call “clear” and have that tackle block straight up field</a:t>
            </a:r>
            <a:r>
              <a:rPr lang="en-US" dirty="0" smtClean="0"/>
              <a:t>.</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8229600" cy="6001643"/>
          </a:xfrm>
          <a:prstGeom prst="rect">
            <a:avLst/>
          </a:prstGeom>
        </p:spPr>
        <p:txBody>
          <a:bodyPr wrap="square">
            <a:spAutoFit/>
          </a:bodyPr>
          <a:lstStyle/>
          <a:p>
            <a:pPr algn="ctr"/>
            <a:r>
              <a:rPr lang="en-US" sz="2000" b="1" u="sng" dirty="0" smtClean="0">
                <a:latin typeface="Times New Roman" pitchFamily="18" charset="0"/>
                <a:cs typeface="Times New Roman" pitchFamily="18" charset="0"/>
              </a:rPr>
              <a:t>Notes on Passing Plays</a:t>
            </a:r>
          </a:p>
          <a:p>
            <a:pPr algn="ctr"/>
            <a:r>
              <a:rPr lang="en-US" sz="2000" dirty="0" smtClean="0">
                <a:latin typeface="Times New Roman" pitchFamily="18" charset="0"/>
                <a:cs typeface="Times New Roman" pitchFamily="18" charset="0"/>
              </a:rPr>
              <a:t>The only thing the linemen need to know is that they can’t go up field, they</a:t>
            </a:r>
          </a:p>
          <a:p>
            <a:pPr algn="ctr"/>
            <a:r>
              <a:rPr lang="en-US" sz="2000" dirty="0" smtClean="0">
                <a:latin typeface="Times New Roman" pitchFamily="18" charset="0"/>
                <a:cs typeface="Times New Roman" pitchFamily="18" charset="0"/>
              </a:rPr>
              <a:t>need to block away from the last number (on Blue 42 they block left and on</a:t>
            </a:r>
          </a:p>
          <a:p>
            <a:pPr algn="ctr"/>
            <a:r>
              <a:rPr lang="en-US" sz="2000" dirty="0" smtClean="0">
                <a:latin typeface="Times New Roman" pitchFamily="18" charset="0"/>
                <a:cs typeface="Times New Roman" pitchFamily="18" charset="0"/>
              </a:rPr>
              <a:t>Blue 45 they block right), and they need to hit something on the line of</a:t>
            </a:r>
          </a:p>
          <a:p>
            <a:pPr algn="ctr"/>
            <a:r>
              <a:rPr lang="en-US" sz="2000" dirty="0" smtClean="0">
                <a:latin typeface="Times New Roman" pitchFamily="18" charset="0"/>
                <a:cs typeface="Times New Roman" pitchFamily="18" charset="0"/>
              </a:rPr>
              <a:t>scrimmage. They can’t give the defensive backfield the notion that we are</a:t>
            </a:r>
          </a:p>
          <a:p>
            <a:pPr algn="ctr"/>
            <a:r>
              <a:rPr lang="en-US" sz="2000" dirty="0" smtClean="0">
                <a:latin typeface="Times New Roman" pitchFamily="18" charset="0"/>
                <a:cs typeface="Times New Roman" pitchFamily="18" charset="0"/>
              </a:rPr>
              <a:t>trying to pass so they find someone as quick as they can or if they detect</a:t>
            </a:r>
          </a:p>
          <a:p>
            <a:pPr algn="ctr"/>
            <a:r>
              <a:rPr lang="en-US" sz="2000" dirty="0" smtClean="0">
                <a:latin typeface="Times New Roman" pitchFamily="18" charset="0"/>
                <a:cs typeface="Times New Roman" pitchFamily="18" charset="0"/>
              </a:rPr>
              <a:t>blitz pick that guy up. Splits should be a little bit closer than normal.</a:t>
            </a:r>
          </a:p>
          <a:p>
            <a:endParaRPr lang="en-US" sz="2000" dirty="0" smtClean="0">
              <a:latin typeface="Times New Roman" pitchFamily="18" charset="0"/>
              <a:cs typeface="Times New Roman" pitchFamily="18" charset="0"/>
            </a:endParaRPr>
          </a:p>
          <a:p>
            <a:pPr algn="ctr"/>
            <a:r>
              <a:rPr lang="en-US" sz="2400" b="1" u="sng" dirty="0" smtClean="0">
                <a:latin typeface="Times New Roman" pitchFamily="18" charset="0"/>
                <a:cs typeface="Times New Roman" pitchFamily="18" charset="0"/>
              </a:rPr>
              <a:t>Final Notes</a:t>
            </a:r>
            <a:endParaRPr lang="en-US" sz="2000" b="1" u="sng" dirty="0" smtClean="0">
              <a:latin typeface="Times New Roman" pitchFamily="18" charset="0"/>
              <a:cs typeface="Times New Roman" pitchFamily="18" charset="0"/>
            </a:endParaRPr>
          </a:p>
          <a:p>
            <a:pPr algn="ctr"/>
            <a:r>
              <a:rPr lang="en-US" sz="2000" dirty="0" smtClean="0">
                <a:latin typeface="Times New Roman" pitchFamily="18" charset="0"/>
                <a:cs typeface="Times New Roman" pitchFamily="18" charset="0"/>
              </a:rPr>
              <a:t>Deception and Power are the key elements in the wishbone. If any member</a:t>
            </a:r>
          </a:p>
          <a:p>
            <a:pPr algn="ctr"/>
            <a:r>
              <a:rPr lang="en-US" sz="2000" dirty="0" smtClean="0">
                <a:latin typeface="Times New Roman" pitchFamily="18" charset="0"/>
                <a:cs typeface="Times New Roman" pitchFamily="18" charset="0"/>
              </a:rPr>
              <a:t>of the defense is not sold on the fact that a certain person has the ball this</a:t>
            </a:r>
          </a:p>
          <a:p>
            <a:pPr algn="ctr"/>
            <a:r>
              <a:rPr lang="en-US" sz="2000" dirty="0" smtClean="0">
                <a:latin typeface="Times New Roman" pitchFamily="18" charset="0"/>
                <a:cs typeface="Times New Roman" pitchFamily="18" charset="0"/>
              </a:rPr>
              <a:t>offense can fail. 34(23) is undoubtedly the most obvious play in this</a:t>
            </a:r>
          </a:p>
          <a:p>
            <a:pPr algn="ctr"/>
            <a:r>
              <a:rPr lang="en-US" sz="2000" dirty="0" smtClean="0">
                <a:latin typeface="Times New Roman" pitchFamily="18" charset="0"/>
                <a:cs typeface="Times New Roman" pitchFamily="18" charset="0"/>
              </a:rPr>
              <a:t>playbook as to has the ball. Defensive coordinators will scheme and figure</a:t>
            </a:r>
          </a:p>
          <a:p>
            <a:pPr algn="ctr"/>
            <a:r>
              <a:rPr lang="en-US" sz="2000" dirty="0" smtClean="0">
                <a:latin typeface="Times New Roman" pitchFamily="18" charset="0"/>
                <a:cs typeface="Times New Roman" pitchFamily="18" charset="0"/>
              </a:rPr>
              <a:t>innovative new ways to try and beat the wishbone and the line of scrimmage</a:t>
            </a:r>
          </a:p>
          <a:p>
            <a:pPr algn="ctr"/>
            <a:r>
              <a:rPr lang="en-US" sz="2000" dirty="0" smtClean="0">
                <a:latin typeface="Times New Roman" pitchFamily="18" charset="0"/>
                <a:cs typeface="Times New Roman" pitchFamily="18" charset="0"/>
              </a:rPr>
              <a:t>will be crowded in most of your games. What needs to happen is that we</a:t>
            </a:r>
          </a:p>
          <a:p>
            <a:pPr algn="ctr"/>
            <a:r>
              <a:rPr lang="en-US" sz="2000" dirty="0" smtClean="0">
                <a:latin typeface="Times New Roman" pitchFamily="18" charset="0"/>
                <a:cs typeface="Times New Roman" pitchFamily="18" charset="0"/>
              </a:rPr>
              <a:t>have to work on the option and deception factor of the wishbone. A team</a:t>
            </a:r>
          </a:p>
          <a:p>
            <a:pPr algn="ctr"/>
            <a:r>
              <a:rPr lang="en-US" sz="2000" dirty="0" smtClean="0">
                <a:latin typeface="Times New Roman" pitchFamily="18" charset="0"/>
                <a:cs typeface="Times New Roman" pitchFamily="18" charset="0"/>
              </a:rPr>
              <a:t>cannot prepare for an offense like this in 4 days. Find the cracks in their</a:t>
            </a:r>
          </a:p>
          <a:p>
            <a:pPr algn="ctr"/>
            <a:r>
              <a:rPr lang="en-US" sz="2000" dirty="0" smtClean="0">
                <a:latin typeface="Times New Roman" pitchFamily="18" charset="0"/>
                <a:cs typeface="Times New Roman" pitchFamily="18" charset="0"/>
              </a:rPr>
              <a:t>defense (and there are always cracks and weaknesses), we will watch</a:t>
            </a:r>
          </a:p>
          <a:p>
            <a:pPr algn="ctr"/>
            <a:r>
              <a:rPr lang="en-US" sz="2000" dirty="0" smtClean="0">
                <a:latin typeface="Times New Roman" pitchFamily="18" charset="0"/>
                <a:cs typeface="Times New Roman" pitchFamily="18" charset="0"/>
              </a:rPr>
              <a:t>their defense and see what the scheme is, adjust to what they do and kick ASS!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33400" y="228600"/>
            <a:ext cx="8001000" cy="6463308"/>
          </a:xfrm>
          <a:prstGeom prst="rect">
            <a:avLst/>
          </a:prstGeom>
        </p:spPr>
        <p:txBody>
          <a:bodyPr wrap="square">
            <a:spAutoFit/>
          </a:bodyPr>
          <a:lstStyle/>
          <a:p>
            <a:r>
              <a:rPr lang="en-US" dirty="0" smtClean="0">
                <a:latin typeface="Times New Roman" pitchFamily="18" charset="0"/>
                <a:cs typeface="Times New Roman" pitchFamily="18" charset="0"/>
              </a:rPr>
              <a:t>(Continued)</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1. This is a “Gone” call. It is used mainly against the 6-1 defense or 8 man</a:t>
            </a:r>
          </a:p>
          <a:p>
            <a:r>
              <a:rPr lang="en-US" dirty="0" smtClean="0">
                <a:latin typeface="Times New Roman" pitchFamily="18" charset="0"/>
                <a:cs typeface="Times New Roman" pitchFamily="18" charset="0"/>
              </a:rPr>
              <a:t>fronts (10-1). The backside guard scoops hard and keeps that nose along the</a:t>
            </a:r>
          </a:p>
          <a:p>
            <a:r>
              <a:rPr lang="en-US" dirty="0" smtClean="0">
                <a:latin typeface="Times New Roman" pitchFamily="18" charset="0"/>
                <a:cs typeface="Times New Roman" pitchFamily="18" charset="0"/>
              </a:rPr>
              <a:t>LOS to run him into the play side nose guard, creating a harmless pile in the</a:t>
            </a:r>
          </a:p>
          <a:p>
            <a:r>
              <a:rPr lang="en-US" dirty="0" smtClean="0">
                <a:latin typeface="Times New Roman" pitchFamily="18" charset="0"/>
                <a:cs typeface="Times New Roman" pitchFamily="18" charset="0"/>
              </a:rPr>
              <a:t>middle. The center doesn’t have a great angle, but the middle linebacker</a:t>
            </a:r>
          </a:p>
          <a:p>
            <a:r>
              <a:rPr lang="en-US" dirty="0" smtClean="0">
                <a:latin typeface="Times New Roman" pitchFamily="18" charset="0"/>
                <a:cs typeface="Times New Roman" pitchFamily="18" charset="0"/>
              </a:rPr>
              <a:t>surprisingly won’t see him coming.</a:t>
            </a:r>
          </a:p>
          <a:p>
            <a:r>
              <a:rPr lang="en-US" dirty="0" smtClean="0">
                <a:latin typeface="Times New Roman" pitchFamily="18" charset="0"/>
                <a:cs typeface="Times New Roman" pitchFamily="18" charset="0"/>
              </a:rPr>
              <a:t>2. This is a “Leave” call. The center scoops hard, hoping to create another</a:t>
            </a:r>
          </a:p>
          <a:p>
            <a:r>
              <a:rPr lang="en-US" dirty="0" smtClean="0">
                <a:latin typeface="Times New Roman" pitchFamily="18" charset="0"/>
                <a:cs typeface="Times New Roman" pitchFamily="18" charset="0"/>
              </a:rPr>
              <a:t>pile like the “Gone” call.</a:t>
            </a:r>
          </a:p>
          <a:p>
            <a:r>
              <a:rPr lang="en-US" dirty="0" smtClean="0">
                <a:latin typeface="Times New Roman" pitchFamily="18" charset="0"/>
                <a:cs typeface="Times New Roman" pitchFamily="18" charset="0"/>
              </a:rPr>
              <a:t>3. This is a “Clear” call. The tackle leaves his man to go block up field.</a:t>
            </a:r>
          </a:p>
          <a:p>
            <a:r>
              <a:rPr lang="en-US" dirty="0" smtClean="0">
                <a:latin typeface="Times New Roman" pitchFamily="18" charset="0"/>
                <a:cs typeface="Times New Roman" pitchFamily="18" charset="0"/>
              </a:rPr>
              <a:t>“Empty” would be a combination of “Leave” and “Clear”.</a:t>
            </a:r>
          </a:p>
          <a:p>
            <a:r>
              <a:rPr lang="en-US" dirty="0" smtClean="0">
                <a:latin typeface="Times New Roman" pitchFamily="18" charset="0"/>
                <a:cs typeface="Times New Roman" pitchFamily="18" charset="0"/>
              </a:rPr>
              <a:t>4. This is “Smack” while running 44(45) Inside Give. The goal is to draw</a:t>
            </a:r>
          </a:p>
          <a:p>
            <a:r>
              <a:rPr lang="en-US" dirty="0" smtClean="0">
                <a:latin typeface="Times New Roman" pitchFamily="18" charset="0"/>
                <a:cs typeface="Times New Roman" pitchFamily="18" charset="0"/>
              </a:rPr>
              <a:t>the DT to the FB (who doesn’t have the ball). Look at the hole…</a:t>
            </a:r>
          </a:p>
          <a:p>
            <a:r>
              <a:rPr lang="en-US" dirty="0" smtClean="0">
                <a:latin typeface="Times New Roman" pitchFamily="18" charset="0"/>
                <a:cs typeface="Times New Roman" pitchFamily="18" charset="0"/>
              </a:rPr>
              <a:t>5. This is “Smack” while running 46(47). We’d do this to make a big hole</a:t>
            </a:r>
          </a:p>
          <a:p>
            <a:r>
              <a:rPr lang="en-US" dirty="0" smtClean="0">
                <a:latin typeface="Times New Roman" pitchFamily="18" charset="0"/>
                <a:cs typeface="Times New Roman" pitchFamily="18" charset="0"/>
              </a:rPr>
              <a:t>for the FB.</a:t>
            </a:r>
          </a:p>
          <a:p>
            <a:r>
              <a:rPr lang="en-US" dirty="0" smtClean="0">
                <a:latin typeface="Times New Roman" pitchFamily="18" charset="0"/>
                <a:cs typeface="Times New Roman" pitchFamily="18" charset="0"/>
              </a:rPr>
              <a:t>6. This is “On” call (I also have a “Gone” call made as well). This is used</a:t>
            </a:r>
          </a:p>
          <a:p>
            <a:r>
              <a:rPr lang="en-US" dirty="0" smtClean="0">
                <a:latin typeface="Times New Roman" pitchFamily="18" charset="0"/>
                <a:cs typeface="Times New Roman" pitchFamily="18" charset="0"/>
              </a:rPr>
              <a:t>during option plays where the TE would normally max down.</a:t>
            </a:r>
          </a:p>
          <a:p>
            <a:r>
              <a:rPr lang="en-US" dirty="0" smtClean="0">
                <a:latin typeface="Times New Roman" pitchFamily="18" charset="0"/>
                <a:cs typeface="Times New Roman" pitchFamily="18" charset="0"/>
              </a:rPr>
              <a:t>After-huddle Calls</a:t>
            </a:r>
          </a:p>
          <a:p>
            <a:r>
              <a:rPr lang="en-US" dirty="0" smtClean="0">
                <a:latin typeface="Times New Roman" pitchFamily="18" charset="0"/>
                <a:cs typeface="Times New Roman" pitchFamily="18" charset="0"/>
              </a:rPr>
              <a:t>Linemen</a:t>
            </a:r>
          </a:p>
          <a:p>
            <a:r>
              <a:rPr lang="en-US" dirty="0" smtClean="0">
                <a:latin typeface="Times New Roman" pitchFamily="18" charset="0"/>
                <a:cs typeface="Times New Roman" pitchFamily="18" charset="0"/>
              </a:rPr>
              <a:t>In – The player blocks inside</a:t>
            </a:r>
          </a:p>
          <a:p>
            <a:r>
              <a:rPr lang="en-US" dirty="0" smtClean="0">
                <a:latin typeface="Times New Roman" pitchFamily="18" charset="0"/>
                <a:cs typeface="Times New Roman" pitchFamily="18" charset="0"/>
              </a:rPr>
              <a:t>Out – The player blocks outside</a:t>
            </a:r>
          </a:p>
          <a:p>
            <a:r>
              <a:rPr lang="en-US" dirty="0" smtClean="0">
                <a:latin typeface="Times New Roman" pitchFamily="18" charset="0"/>
                <a:cs typeface="Times New Roman" pitchFamily="18" charset="0"/>
              </a:rPr>
              <a:t>Dog – The play should go outside the tight end</a:t>
            </a:r>
          </a:p>
          <a:p>
            <a:r>
              <a:rPr lang="en-US" dirty="0" smtClean="0">
                <a:latin typeface="Times New Roman" pitchFamily="18" charset="0"/>
                <a:cs typeface="Times New Roman" pitchFamily="18" charset="0"/>
              </a:rPr>
              <a:t>Tag – The guard and tackle double-team their man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
          <p:cNvSpPr txBox="1">
            <a:spLocks noGrp="1"/>
          </p:cNvSpPr>
          <p:nvPr>
            <p:ph type="ctrTitle"/>
          </p:nvPr>
        </p:nvSpPr>
        <p:spPr>
          <a:xfrm>
            <a:off x="381000" y="228600"/>
            <a:ext cx="8341001" cy="3559949"/>
          </a:xfrm>
          <a:prstGeom prst="rect">
            <a:avLst/>
          </a:prstGeom>
          <a:noFill/>
        </p:spPr>
        <p:txBody>
          <a:bodyPr wrap="square" lIns="0" tIns="0" rIns="0">
            <a:spAutoFit/>
          </a:bodyPr>
          <a:lstStyle/>
          <a:p>
            <a:pPr fontAlgn="auto">
              <a:lnSpc>
                <a:spcPts val="2200"/>
              </a:lnSpc>
              <a:spcBef>
                <a:spcPts val="0"/>
              </a:spcBef>
              <a:spcAft>
                <a:spcPts val="0"/>
              </a:spcAft>
              <a:defRPr/>
            </a:pPr>
            <a:r>
              <a:rPr lang="en-US" altLang="zh-CN" sz="3200" b="1" u="sng" dirty="0">
                <a:solidFill>
                  <a:srgbClr val="000000"/>
                </a:solidFill>
                <a:latin typeface="Times New Roman" pitchFamily="18" charset="0"/>
                <a:cs typeface="Times New Roman" pitchFamily="18" charset="0"/>
              </a:rPr>
              <a:t>Where to run?</a:t>
            </a:r>
          </a:p>
          <a:p>
            <a:pPr fontAlgn="auto">
              <a:lnSpc>
                <a:spcPts val="1000"/>
              </a:lnSpc>
              <a:spcBef>
                <a:spcPts val="0"/>
              </a:spcBef>
              <a:spcAft>
                <a:spcPts val="0"/>
              </a:spcAft>
              <a:defRPr/>
            </a:pPr>
            <a:endParaRPr lang="en-US" altLang="zh-CN" sz="6600" b="1" dirty="0">
              <a:latin typeface="+mn-lt"/>
              <a:cs typeface="+mn-cs"/>
            </a:endParaRPr>
          </a:p>
          <a:p>
            <a:pPr fontAlgn="auto">
              <a:lnSpc>
                <a:spcPts val="1700"/>
              </a:lnSpc>
              <a:spcBef>
                <a:spcPts val="0"/>
              </a:spcBef>
              <a:spcAft>
                <a:spcPts val="0"/>
              </a:spcAft>
              <a:defRPr/>
            </a:pPr>
            <a:r>
              <a:rPr lang="en-US" altLang="zh-CN" sz="2000" b="1" dirty="0">
                <a:solidFill>
                  <a:srgbClr val="000000"/>
                </a:solidFill>
                <a:latin typeface="Times New Roman" pitchFamily="18" charset="0"/>
                <a:cs typeface="Times New Roman" pitchFamily="18" charset="0"/>
              </a:rPr>
              <a:t>On</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a</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play</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such</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as</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‘Base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42’</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the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ball</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can</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either</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go</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to</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the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outside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or</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inside</a:t>
            </a:r>
            <a:r>
              <a:rPr lang="en-US" altLang="zh-CN" sz="2000" b="1" dirty="0">
                <a:latin typeface="Times New Roman" pitchFamily="18" charset="0"/>
                <a:cs typeface="Times New Roman" pitchFamily="18" charset="0"/>
              </a:rPr>
              <a:t> </a:t>
            </a:r>
            <a:r>
              <a:rPr lang="en-US" altLang="zh-CN" sz="2000" b="1" dirty="0" smtClean="0">
                <a:solidFill>
                  <a:srgbClr val="000000"/>
                </a:solidFill>
                <a:latin typeface="Times New Roman" pitchFamily="18" charset="0"/>
                <a:cs typeface="Times New Roman" pitchFamily="18" charset="0"/>
              </a:rPr>
              <a:t>of</a:t>
            </a:r>
            <a:br>
              <a:rPr lang="en-US" altLang="zh-CN" sz="2000" b="1" dirty="0" smtClean="0">
                <a:solidFill>
                  <a:srgbClr val="000000"/>
                </a:solidFill>
                <a:latin typeface="Times New Roman" pitchFamily="18" charset="0"/>
                <a:cs typeface="Times New Roman" pitchFamily="18" charset="0"/>
              </a:rPr>
            </a:br>
            <a:endParaRPr lang="en-US" altLang="zh-CN" sz="2000" b="1" dirty="0">
              <a:solidFill>
                <a:srgbClr val="000000"/>
              </a:solidFill>
              <a:latin typeface="Times New Roman" pitchFamily="18" charset="0"/>
              <a:cs typeface="Times New Roman" pitchFamily="18" charset="0"/>
            </a:endParaRPr>
          </a:p>
          <a:p>
            <a:pPr fontAlgn="auto">
              <a:lnSpc>
                <a:spcPts val="1600"/>
              </a:lnSpc>
              <a:spcBef>
                <a:spcPts val="0"/>
              </a:spcBef>
              <a:spcAft>
                <a:spcPts val="0"/>
              </a:spcAft>
              <a:defRPr/>
            </a:pPr>
            <a:r>
              <a:rPr lang="en-US" altLang="zh-CN" sz="2000" b="1" dirty="0">
                <a:solidFill>
                  <a:srgbClr val="000000"/>
                </a:solidFill>
                <a:latin typeface="Times New Roman" pitchFamily="18" charset="0"/>
                <a:cs typeface="Times New Roman" pitchFamily="18" charset="0"/>
              </a:rPr>
              <a:t>the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strong</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side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guard.</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This</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will</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be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determined</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by</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where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the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defensive</a:t>
            </a:r>
            <a:r>
              <a:rPr lang="en-US" altLang="zh-CN" sz="2000" b="1" dirty="0">
                <a:latin typeface="Times New Roman" pitchFamily="18" charset="0"/>
                <a:cs typeface="Times New Roman" pitchFamily="18" charset="0"/>
              </a:rPr>
              <a:t> </a:t>
            </a:r>
            <a:r>
              <a:rPr lang="en-US" altLang="zh-CN" sz="2000" b="1" dirty="0" smtClean="0">
                <a:solidFill>
                  <a:srgbClr val="000000"/>
                </a:solidFill>
                <a:latin typeface="Times New Roman" pitchFamily="18" charset="0"/>
                <a:cs typeface="Times New Roman" pitchFamily="18" charset="0"/>
              </a:rPr>
              <a:t>tackle</a:t>
            </a:r>
            <a:br>
              <a:rPr lang="en-US" altLang="zh-CN" sz="2000" b="1" dirty="0" smtClean="0">
                <a:solidFill>
                  <a:srgbClr val="000000"/>
                </a:solidFill>
                <a:latin typeface="Times New Roman" pitchFamily="18" charset="0"/>
                <a:cs typeface="Times New Roman" pitchFamily="18" charset="0"/>
              </a:rPr>
            </a:br>
            <a:endParaRPr lang="en-US" altLang="zh-CN" sz="2000" b="1" dirty="0">
              <a:solidFill>
                <a:srgbClr val="000000"/>
              </a:solidFill>
              <a:latin typeface="Times New Roman" pitchFamily="18" charset="0"/>
              <a:cs typeface="Times New Roman" pitchFamily="18" charset="0"/>
            </a:endParaRPr>
          </a:p>
          <a:p>
            <a:pPr fontAlgn="auto">
              <a:lnSpc>
                <a:spcPts val="1600"/>
              </a:lnSpc>
              <a:spcBef>
                <a:spcPts val="0"/>
              </a:spcBef>
              <a:spcAft>
                <a:spcPts val="0"/>
              </a:spcAft>
              <a:defRPr/>
            </a:pPr>
            <a:r>
              <a:rPr lang="en-US" altLang="zh-CN" sz="2000" b="1" dirty="0">
                <a:solidFill>
                  <a:srgbClr val="000000"/>
                </a:solidFill>
                <a:latin typeface="Times New Roman" pitchFamily="18" charset="0"/>
                <a:cs typeface="Times New Roman" pitchFamily="18" charset="0"/>
              </a:rPr>
              <a:t>lines</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up.</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If</a:t>
            </a:r>
            <a:r>
              <a:rPr lang="en-US" altLang="zh-CN" sz="2000" b="1" dirty="0">
                <a:latin typeface="Times New Roman" pitchFamily="18" charset="0"/>
                <a:cs typeface="Times New Roman" pitchFamily="18" charset="0"/>
              </a:rPr>
              <a:t> </a:t>
            </a:r>
            <a:r>
              <a:rPr lang="en-US" altLang="zh-CN" sz="2000" b="1" dirty="0" smtClean="0">
                <a:latin typeface="Times New Roman" pitchFamily="18" charset="0"/>
                <a:cs typeface="Times New Roman" pitchFamily="18" charset="0"/>
              </a:rPr>
              <a:t>s</a:t>
            </a:r>
            <a:r>
              <a:rPr lang="en-US" altLang="zh-CN" sz="2000" b="1" dirty="0" smtClean="0">
                <a:solidFill>
                  <a:srgbClr val="000000"/>
                </a:solidFill>
                <a:latin typeface="Times New Roman" pitchFamily="18" charset="0"/>
                <a:cs typeface="Times New Roman" pitchFamily="18" charset="0"/>
              </a:rPr>
              <a:t>he</a:t>
            </a:r>
            <a:r>
              <a:rPr lang="en-US" altLang="zh-CN" sz="2000" b="1" dirty="0" smtClean="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is</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in</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B</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gap</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the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guard</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will</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call</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“OUT”</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meaning</a:t>
            </a:r>
            <a:r>
              <a:rPr lang="en-US" altLang="zh-CN" sz="2000" b="1" dirty="0">
                <a:latin typeface="Times New Roman" pitchFamily="18" charset="0"/>
                <a:cs typeface="Times New Roman" pitchFamily="18" charset="0"/>
              </a:rPr>
              <a:t> </a:t>
            </a:r>
            <a:r>
              <a:rPr lang="en-US" altLang="zh-CN" sz="2000" b="1" dirty="0" smtClean="0">
                <a:latin typeface="Times New Roman" pitchFamily="18" charset="0"/>
                <a:cs typeface="Times New Roman" pitchFamily="18" charset="0"/>
              </a:rPr>
              <a:t>s</a:t>
            </a:r>
            <a:r>
              <a:rPr lang="en-US" altLang="zh-CN" sz="2000" b="1" dirty="0" smtClean="0">
                <a:solidFill>
                  <a:srgbClr val="000000"/>
                </a:solidFill>
                <a:latin typeface="Times New Roman" pitchFamily="18" charset="0"/>
                <a:cs typeface="Times New Roman" pitchFamily="18" charset="0"/>
              </a:rPr>
              <a:t>he</a:t>
            </a:r>
            <a:r>
              <a:rPr lang="en-US" altLang="zh-CN" sz="2000" b="1" dirty="0" smtClean="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will</a:t>
            </a:r>
            <a:r>
              <a:rPr lang="en-US" altLang="zh-CN" sz="2000" b="1" dirty="0">
                <a:latin typeface="Times New Roman" pitchFamily="18" charset="0"/>
                <a:cs typeface="Times New Roman" pitchFamily="18" charset="0"/>
              </a:rPr>
              <a:t> </a:t>
            </a:r>
            <a:r>
              <a:rPr lang="en-US" altLang="zh-CN" sz="2000" b="1" dirty="0" smtClean="0">
                <a:solidFill>
                  <a:srgbClr val="000000"/>
                </a:solidFill>
                <a:latin typeface="Times New Roman" pitchFamily="18" charset="0"/>
                <a:cs typeface="Times New Roman" pitchFamily="18" charset="0"/>
              </a:rPr>
              <a:t>block</a:t>
            </a:r>
            <a:br>
              <a:rPr lang="en-US" altLang="zh-CN" sz="2000" b="1" dirty="0" smtClean="0">
                <a:solidFill>
                  <a:srgbClr val="000000"/>
                </a:solidFill>
                <a:latin typeface="Times New Roman" pitchFamily="18" charset="0"/>
                <a:cs typeface="Times New Roman" pitchFamily="18" charset="0"/>
              </a:rPr>
            </a:br>
            <a:endParaRPr lang="en-US" altLang="zh-CN" sz="2000" b="1" dirty="0">
              <a:solidFill>
                <a:srgbClr val="000000"/>
              </a:solidFill>
              <a:latin typeface="Times New Roman" pitchFamily="18" charset="0"/>
              <a:cs typeface="Times New Roman" pitchFamily="18" charset="0"/>
            </a:endParaRPr>
          </a:p>
          <a:p>
            <a:pPr fontAlgn="auto">
              <a:lnSpc>
                <a:spcPts val="1600"/>
              </a:lnSpc>
              <a:spcBef>
                <a:spcPts val="0"/>
              </a:spcBef>
              <a:spcAft>
                <a:spcPts val="0"/>
              </a:spcAft>
              <a:defRPr/>
            </a:pPr>
            <a:r>
              <a:rPr lang="en-US" altLang="zh-CN" sz="2000" b="1" dirty="0">
                <a:solidFill>
                  <a:srgbClr val="000000"/>
                </a:solidFill>
                <a:latin typeface="Times New Roman" pitchFamily="18" charset="0"/>
                <a:cs typeface="Times New Roman" pitchFamily="18" charset="0"/>
              </a:rPr>
              <a:t>out</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and</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the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play</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will</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run</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inside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of</a:t>
            </a:r>
            <a:r>
              <a:rPr lang="en-US" altLang="zh-CN" sz="2000" b="1" dirty="0">
                <a:latin typeface="Times New Roman" pitchFamily="18" charset="0"/>
                <a:cs typeface="Times New Roman" pitchFamily="18" charset="0"/>
              </a:rPr>
              <a:t> </a:t>
            </a:r>
            <a:r>
              <a:rPr lang="en-US" altLang="zh-CN" sz="2000" b="1" dirty="0" smtClean="0">
                <a:solidFill>
                  <a:srgbClr val="000000"/>
                </a:solidFill>
                <a:latin typeface="Times New Roman" pitchFamily="18" charset="0"/>
                <a:cs typeface="Times New Roman" pitchFamily="18" charset="0"/>
              </a:rPr>
              <a:t>her.</a:t>
            </a:r>
            <a:r>
              <a:rPr lang="en-US" altLang="zh-CN" sz="2000" b="1" dirty="0" smtClean="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If</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the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defensive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tackle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is</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in</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the</a:t>
            </a:r>
            <a:r>
              <a:rPr lang="en-US" altLang="zh-CN" sz="2000" b="1" dirty="0">
                <a:latin typeface="Times New Roman" pitchFamily="18" charset="0"/>
                <a:cs typeface="Times New Roman" pitchFamily="18" charset="0"/>
              </a:rPr>
              <a:t> </a:t>
            </a:r>
            <a:r>
              <a:rPr lang="en-US" altLang="zh-CN" sz="2000" b="1" dirty="0" smtClean="0">
                <a:solidFill>
                  <a:srgbClr val="000000"/>
                </a:solidFill>
                <a:latin typeface="Times New Roman" pitchFamily="18" charset="0"/>
                <a:cs typeface="Times New Roman" pitchFamily="18" charset="0"/>
              </a:rPr>
              <a:t>A</a:t>
            </a:r>
            <a:br>
              <a:rPr lang="en-US" altLang="zh-CN" sz="2000" b="1" dirty="0" smtClean="0">
                <a:solidFill>
                  <a:srgbClr val="000000"/>
                </a:solidFill>
                <a:latin typeface="Times New Roman" pitchFamily="18" charset="0"/>
                <a:cs typeface="Times New Roman" pitchFamily="18" charset="0"/>
              </a:rPr>
            </a:br>
            <a:endParaRPr lang="en-US" altLang="zh-CN" sz="2000" b="1" dirty="0">
              <a:solidFill>
                <a:srgbClr val="000000"/>
              </a:solidFill>
              <a:latin typeface="Times New Roman" pitchFamily="18" charset="0"/>
              <a:cs typeface="Times New Roman" pitchFamily="18" charset="0"/>
            </a:endParaRPr>
          </a:p>
          <a:p>
            <a:pPr fontAlgn="auto">
              <a:lnSpc>
                <a:spcPts val="1600"/>
              </a:lnSpc>
              <a:spcBef>
                <a:spcPts val="0"/>
              </a:spcBef>
              <a:spcAft>
                <a:spcPts val="0"/>
              </a:spcAft>
              <a:defRPr/>
            </a:pPr>
            <a:r>
              <a:rPr lang="en-US" altLang="zh-CN" sz="2000" b="1" dirty="0">
                <a:solidFill>
                  <a:srgbClr val="000000"/>
                </a:solidFill>
                <a:latin typeface="Times New Roman" pitchFamily="18" charset="0"/>
                <a:cs typeface="Times New Roman" pitchFamily="18" charset="0"/>
              </a:rPr>
              <a:t>gap</a:t>
            </a:r>
            <a:r>
              <a:rPr lang="en-US" altLang="zh-CN" sz="2000" b="1" dirty="0">
                <a:latin typeface="Times New Roman" pitchFamily="18" charset="0"/>
                <a:cs typeface="Times New Roman" pitchFamily="18" charset="0"/>
              </a:rPr>
              <a:t> </a:t>
            </a:r>
            <a:r>
              <a:rPr lang="en-US" altLang="zh-CN" sz="2000" b="1" dirty="0" smtClean="0">
                <a:latin typeface="Times New Roman" pitchFamily="18" charset="0"/>
                <a:cs typeface="Times New Roman" pitchFamily="18" charset="0"/>
              </a:rPr>
              <a:t>s</a:t>
            </a:r>
            <a:r>
              <a:rPr lang="en-US" altLang="zh-CN" sz="2000" b="1" dirty="0" smtClean="0">
                <a:solidFill>
                  <a:srgbClr val="000000"/>
                </a:solidFill>
                <a:latin typeface="Times New Roman" pitchFamily="18" charset="0"/>
                <a:cs typeface="Times New Roman" pitchFamily="18" charset="0"/>
              </a:rPr>
              <a:t>he</a:t>
            </a:r>
            <a:r>
              <a:rPr lang="en-US" altLang="zh-CN" sz="2000" b="1" dirty="0" smtClean="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will</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call</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“IN”</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meaning</a:t>
            </a:r>
            <a:r>
              <a:rPr lang="en-US" altLang="zh-CN" sz="2000" b="1" dirty="0">
                <a:latin typeface="Times New Roman" pitchFamily="18" charset="0"/>
                <a:cs typeface="Times New Roman" pitchFamily="18" charset="0"/>
              </a:rPr>
              <a:t> </a:t>
            </a:r>
            <a:r>
              <a:rPr lang="en-US" altLang="zh-CN" sz="2000" b="1" dirty="0" smtClean="0">
                <a:latin typeface="Times New Roman" pitchFamily="18" charset="0"/>
                <a:cs typeface="Times New Roman" pitchFamily="18" charset="0"/>
              </a:rPr>
              <a:t>s</a:t>
            </a:r>
            <a:r>
              <a:rPr lang="en-US" altLang="zh-CN" sz="2000" b="1" dirty="0" smtClean="0">
                <a:solidFill>
                  <a:srgbClr val="000000"/>
                </a:solidFill>
                <a:latin typeface="Times New Roman" pitchFamily="18" charset="0"/>
                <a:cs typeface="Times New Roman" pitchFamily="18" charset="0"/>
              </a:rPr>
              <a:t>he</a:t>
            </a:r>
            <a:r>
              <a:rPr lang="en-US" altLang="zh-CN" sz="2000" b="1" dirty="0" smtClean="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will</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block</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inside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and</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the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play</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will</a:t>
            </a:r>
            <a:r>
              <a:rPr lang="en-US" altLang="zh-CN" sz="2000" b="1" dirty="0">
                <a:latin typeface="Times New Roman" pitchFamily="18" charset="0"/>
                <a:cs typeface="Times New Roman" pitchFamily="18" charset="0"/>
              </a:rPr>
              <a:t> </a:t>
            </a:r>
            <a:r>
              <a:rPr lang="en-US" altLang="zh-CN" sz="2000" b="1" dirty="0" smtClean="0">
                <a:solidFill>
                  <a:srgbClr val="000000"/>
                </a:solidFill>
                <a:latin typeface="Times New Roman" pitchFamily="18" charset="0"/>
                <a:cs typeface="Times New Roman" pitchFamily="18" charset="0"/>
              </a:rPr>
              <a:t>go</a:t>
            </a:r>
            <a:br>
              <a:rPr lang="en-US" altLang="zh-CN" sz="2000" b="1" dirty="0" smtClean="0">
                <a:solidFill>
                  <a:srgbClr val="000000"/>
                </a:solidFill>
                <a:latin typeface="Times New Roman" pitchFamily="18" charset="0"/>
                <a:cs typeface="Times New Roman" pitchFamily="18" charset="0"/>
              </a:rPr>
            </a:br>
            <a:endParaRPr lang="en-US" altLang="zh-CN" sz="2000" b="1" dirty="0">
              <a:solidFill>
                <a:srgbClr val="000000"/>
              </a:solidFill>
              <a:latin typeface="Times New Roman" pitchFamily="18" charset="0"/>
              <a:cs typeface="Times New Roman" pitchFamily="18" charset="0"/>
            </a:endParaRPr>
          </a:p>
          <a:p>
            <a:pPr fontAlgn="auto">
              <a:lnSpc>
                <a:spcPts val="1600"/>
              </a:lnSpc>
              <a:spcBef>
                <a:spcPts val="0"/>
              </a:spcBef>
              <a:spcAft>
                <a:spcPts val="0"/>
              </a:spcAft>
              <a:defRPr/>
            </a:pPr>
            <a:r>
              <a:rPr lang="en-US" altLang="zh-CN" sz="2000" b="1" dirty="0" smtClean="0">
                <a:solidFill>
                  <a:srgbClr val="000000"/>
                </a:solidFill>
                <a:latin typeface="Times New Roman" pitchFamily="18" charset="0"/>
                <a:cs typeface="Times New Roman" pitchFamily="18" charset="0"/>
              </a:rPr>
              <a:t>outside</a:t>
            </a:r>
            <a:r>
              <a:rPr lang="en-US" altLang="zh-CN" sz="2000" b="1" dirty="0" smtClean="0">
                <a:latin typeface="Times New Roman" pitchFamily="18" charset="0"/>
                <a:cs typeface="Times New Roman" pitchFamily="18" charset="0"/>
              </a:rPr>
              <a:t> </a:t>
            </a:r>
            <a:r>
              <a:rPr lang="en-US" altLang="zh-CN" sz="2000" b="1" dirty="0" smtClean="0">
                <a:solidFill>
                  <a:srgbClr val="000000"/>
                </a:solidFill>
                <a:latin typeface="Times New Roman" pitchFamily="18" charset="0"/>
                <a:cs typeface="Times New Roman" pitchFamily="18" charset="0"/>
              </a:rPr>
              <a:t>of</a:t>
            </a:r>
            <a:r>
              <a:rPr lang="en-US" altLang="zh-CN" sz="2000" b="1" dirty="0" smtClean="0">
                <a:latin typeface="Times New Roman" pitchFamily="18" charset="0"/>
                <a:cs typeface="Times New Roman" pitchFamily="18" charset="0"/>
              </a:rPr>
              <a:t> </a:t>
            </a:r>
            <a:r>
              <a:rPr lang="en-US" altLang="zh-CN" sz="2000" b="1" dirty="0" smtClean="0">
                <a:solidFill>
                  <a:srgbClr val="000000"/>
                </a:solidFill>
                <a:latin typeface="Times New Roman" pitchFamily="18" charset="0"/>
                <a:cs typeface="Times New Roman" pitchFamily="18" charset="0"/>
              </a:rPr>
              <a:t>her.</a:t>
            </a:r>
            <a:r>
              <a:rPr lang="en-US" altLang="zh-CN" sz="2000" b="1" dirty="0" smtClean="0">
                <a:latin typeface="Times New Roman" pitchFamily="18" charset="0"/>
                <a:cs typeface="Times New Roman" pitchFamily="18" charset="0"/>
              </a:rPr>
              <a:t>  </a:t>
            </a:r>
            <a:r>
              <a:rPr lang="en-US" altLang="zh-CN" sz="2000" b="1" dirty="0" smtClean="0">
                <a:solidFill>
                  <a:srgbClr val="000000"/>
                </a:solidFill>
                <a:latin typeface="Times New Roman" pitchFamily="18" charset="0"/>
                <a:cs typeface="Times New Roman" pitchFamily="18" charset="0"/>
              </a:rPr>
              <a:t>Against</a:t>
            </a:r>
            <a:r>
              <a:rPr lang="en-US" altLang="zh-CN" sz="2000" b="1" dirty="0" smtClean="0">
                <a:latin typeface="Times New Roman" pitchFamily="18" charset="0"/>
                <a:cs typeface="Times New Roman" pitchFamily="18" charset="0"/>
              </a:rPr>
              <a:t> </a:t>
            </a:r>
            <a:r>
              <a:rPr lang="en-US" altLang="zh-CN" sz="2000" b="1" dirty="0" smtClean="0">
                <a:solidFill>
                  <a:srgbClr val="000000"/>
                </a:solidFill>
                <a:latin typeface="Times New Roman" pitchFamily="18" charset="0"/>
                <a:cs typeface="Times New Roman" pitchFamily="18" charset="0"/>
              </a:rPr>
              <a:t>a</a:t>
            </a:r>
            <a:r>
              <a:rPr lang="en-US" altLang="zh-CN" sz="2000" b="1" dirty="0" smtClean="0">
                <a:latin typeface="Times New Roman" pitchFamily="18" charset="0"/>
                <a:cs typeface="Times New Roman" pitchFamily="18" charset="0"/>
              </a:rPr>
              <a:t> </a:t>
            </a:r>
            <a:r>
              <a:rPr lang="en-US" altLang="zh-CN" sz="2000" b="1" dirty="0" smtClean="0">
                <a:solidFill>
                  <a:srgbClr val="000000"/>
                </a:solidFill>
                <a:latin typeface="Times New Roman" pitchFamily="18" charset="0"/>
                <a:cs typeface="Times New Roman" pitchFamily="18" charset="0"/>
              </a:rPr>
              <a:t>5</a:t>
            </a:r>
            <a:r>
              <a:rPr lang="en-US" altLang="zh-CN" sz="2000" b="1" dirty="0" smtClean="0">
                <a:latin typeface="Times New Roman" pitchFamily="18" charset="0"/>
                <a:cs typeface="Times New Roman" pitchFamily="18" charset="0"/>
              </a:rPr>
              <a:t> </a:t>
            </a:r>
            <a:r>
              <a:rPr lang="en-US" altLang="zh-CN" sz="2000" b="1" dirty="0" smtClean="0">
                <a:solidFill>
                  <a:srgbClr val="000000"/>
                </a:solidFill>
                <a:latin typeface="Times New Roman" pitchFamily="18" charset="0"/>
                <a:cs typeface="Times New Roman" pitchFamily="18" charset="0"/>
              </a:rPr>
              <a:t>front</a:t>
            </a:r>
            <a:r>
              <a:rPr lang="en-US" altLang="zh-CN" sz="2000" b="1" dirty="0" smtClean="0">
                <a:latin typeface="Times New Roman" pitchFamily="18" charset="0"/>
                <a:cs typeface="Times New Roman" pitchFamily="18" charset="0"/>
              </a:rPr>
              <a:t> </a:t>
            </a:r>
            <a:r>
              <a:rPr lang="en-US" altLang="zh-CN" sz="2000" b="1" dirty="0" smtClean="0">
                <a:solidFill>
                  <a:srgbClr val="000000"/>
                </a:solidFill>
                <a:latin typeface="Times New Roman" pitchFamily="18" charset="0"/>
                <a:cs typeface="Times New Roman" pitchFamily="18" charset="0"/>
              </a:rPr>
              <a:t>the</a:t>
            </a:r>
            <a:r>
              <a:rPr lang="en-US" altLang="zh-CN" sz="2000" b="1" dirty="0" smtClean="0">
                <a:latin typeface="Times New Roman" pitchFamily="18" charset="0"/>
                <a:cs typeface="Times New Roman" pitchFamily="18" charset="0"/>
              </a:rPr>
              <a:t> </a:t>
            </a:r>
            <a:r>
              <a:rPr lang="en-US" altLang="zh-CN" sz="2000" b="1" dirty="0" smtClean="0">
                <a:solidFill>
                  <a:srgbClr val="000000"/>
                </a:solidFill>
                <a:latin typeface="Times New Roman" pitchFamily="18" charset="0"/>
                <a:cs typeface="Times New Roman" pitchFamily="18" charset="0"/>
              </a:rPr>
              <a:t>guard</a:t>
            </a:r>
            <a:r>
              <a:rPr lang="en-US" altLang="zh-CN" sz="2000" b="1" dirty="0" smtClean="0">
                <a:latin typeface="Times New Roman" pitchFamily="18" charset="0"/>
                <a:cs typeface="Times New Roman" pitchFamily="18" charset="0"/>
              </a:rPr>
              <a:t> </a:t>
            </a:r>
            <a:r>
              <a:rPr lang="en-US" altLang="zh-CN" sz="2000" b="1" dirty="0" smtClean="0">
                <a:solidFill>
                  <a:srgbClr val="000000"/>
                </a:solidFill>
                <a:latin typeface="Times New Roman" pitchFamily="18" charset="0"/>
                <a:cs typeface="Times New Roman" pitchFamily="18" charset="0"/>
              </a:rPr>
              <a:t>and</a:t>
            </a:r>
            <a:r>
              <a:rPr lang="en-US" altLang="zh-CN" sz="2000" b="1" dirty="0" smtClean="0">
                <a:latin typeface="Times New Roman" pitchFamily="18" charset="0"/>
                <a:cs typeface="Times New Roman" pitchFamily="18" charset="0"/>
              </a:rPr>
              <a:t> </a:t>
            </a:r>
            <a:r>
              <a:rPr lang="en-US" altLang="zh-CN" sz="2000" b="1" dirty="0" smtClean="0">
                <a:solidFill>
                  <a:srgbClr val="000000"/>
                </a:solidFill>
                <a:latin typeface="Times New Roman" pitchFamily="18" charset="0"/>
                <a:cs typeface="Times New Roman" pitchFamily="18" charset="0"/>
              </a:rPr>
              <a:t>tackle</a:t>
            </a:r>
            <a:r>
              <a:rPr lang="en-US" altLang="zh-CN" sz="2000" b="1" dirty="0" smtClean="0">
                <a:latin typeface="Times New Roman" pitchFamily="18" charset="0"/>
                <a:cs typeface="Times New Roman" pitchFamily="18" charset="0"/>
              </a:rPr>
              <a:t> </a:t>
            </a:r>
            <a:r>
              <a:rPr lang="en-US" altLang="zh-CN" sz="2000" b="1" dirty="0" smtClean="0">
                <a:solidFill>
                  <a:srgbClr val="000000"/>
                </a:solidFill>
                <a:latin typeface="Times New Roman" pitchFamily="18" charset="0"/>
                <a:cs typeface="Times New Roman" pitchFamily="18" charset="0"/>
              </a:rPr>
              <a:t>block</a:t>
            </a:r>
            <a:r>
              <a:rPr lang="en-US" altLang="zh-CN" sz="2000" b="1" dirty="0" smtClean="0">
                <a:latin typeface="Times New Roman" pitchFamily="18" charset="0"/>
                <a:cs typeface="Times New Roman" pitchFamily="18" charset="0"/>
              </a:rPr>
              <a:t> </a:t>
            </a:r>
            <a:r>
              <a:rPr lang="en-US" altLang="zh-CN" sz="2000" b="1" dirty="0" smtClean="0">
                <a:solidFill>
                  <a:srgbClr val="000000"/>
                </a:solidFill>
                <a:latin typeface="Times New Roman" pitchFamily="18" charset="0"/>
                <a:cs typeface="Times New Roman" pitchFamily="18" charset="0"/>
              </a:rPr>
              <a:t>the</a:t>
            </a:r>
            <a:r>
              <a:rPr lang="en-US" altLang="zh-CN" sz="2000" b="1" dirty="0" smtClean="0">
                <a:latin typeface="Times New Roman" pitchFamily="18" charset="0"/>
                <a:cs typeface="Times New Roman" pitchFamily="18" charset="0"/>
              </a:rPr>
              <a:t> </a:t>
            </a:r>
            <a:r>
              <a:rPr lang="en-US" altLang="zh-CN" sz="2000" b="1" dirty="0" smtClean="0">
                <a:solidFill>
                  <a:srgbClr val="000000"/>
                </a:solidFill>
                <a:latin typeface="Times New Roman" pitchFamily="18" charset="0"/>
                <a:cs typeface="Times New Roman" pitchFamily="18" charset="0"/>
              </a:rPr>
              <a:t>DT.</a:t>
            </a:r>
            <a:br>
              <a:rPr lang="en-US" altLang="zh-CN" sz="2000" b="1" dirty="0" smtClean="0">
                <a:solidFill>
                  <a:srgbClr val="000000"/>
                </a:solidFill>
                <a:latin typeface="Times New Roman" pitchFamily="18" charset="0"/>
                <a:cs typeface="Times New Roman" pitchFamily="18" charset="0"/>
              </a:rPr>
            </a:br>
            <a:r>
              <a:rPr lang="en-US" altLang="zh-CN" sz="2000" b="1" dirty="0" smtClean="0">
                <a:solidFill>
                  <a:srgbClr val="000000"/>
                </a:solidFill>
                <a:latin typeface="Times New Roman" pitchFamily="18" charset="0"/>
                <a:cs typeface="Times New Roman" pitchFamily="18" charset="0"/>
              </a:rPr>
              <a:t/>
            </a:r>
            <a:br>
              <a:rPr lang="en-US" altLang="zh-CN" sz="2000" b="1" dirty="0" smtClean="0">
                <a:solidFill>
                  <a:srgbClr val="000000"/>
                </a:solidFill>
                <a:latin typeface="Times New Roman" pitchFamily="18" charset="0"/>
                <a:cs typeface="Times New Roman" pitchFamily="18" charset="0"/>
              </a:rPr>
            </a:br>
            <a:r>
              <a:rPr lang="en-US" altLang="zh-CN" sz="2000" b="1" dirty="0" smtClean="0">
                <a:solidFill>
                  <a:srgbClr val="000000"/>
                </a:solidFill>
                <a:latin typeface="Times New Roman" pitchFamily="18" charset="0"/>
                <a:cs typeface="Times New Roman" pitchFamily="18" charset="0"/>
              </a:rPr>
              <a:t/>
            </a:r>
            <a:br>
              <a:rPr lang="en-US" altLang="zh-CN" sz="2000" b="1" dirty="0" smtClean="0">
                <a:solidFill>
                  <a:srgbClr val="000000"/>
                </a:solidFill>
                <a:latin typeface="Times New Roman" pitchFamily="18" charset="0"/>
                <a:cs typeface="Times New Roman" pitchFamily="18" charset="0"/>
              </a:rPr>
            </a:br>
            <a:r>
              <a:rPr lang="en-US" altLang="zh-CN" sz="2000" b="1" dirty="0" smtClean="0">
                <a:solidFill>
                  <a:srgbClr val="000000"/>
                </a:solidFill>
                <a:latin typeface="Times New Roman" pitchFamily="18" charset="0"/>
                <a:cs typeface="Times New Roman" pitchFamily="18" charset="0"/>
              </a:rPr>
              <a:t/>
            </a:r>
            <a:br>
              <a:rPr lang="en-US" altLang="zh-CN" sz="2000" b="1" dirty="0" smtClean="0">
                <a:solidFill>
                  <a:srgbClr val="000000"/>
                </a:solidFill>
                <a:latin typeface="Times New Roman" pitchFamily="18" charset="0"/>
                <a:cs typeface="Times New Roman" pitchFamily="18" charset="0"/>
              </a:rPr>
            </a:br>
            <a:endParaRPr lang="en-US" altLang="zh-CN" sz="2000" b="1" dirty="0">
              <a:solidFill>
                <a:srgbClr val="000000"/>
              </a:solidFill>
              <a:latin typeface="Times New Roman" pitchFamily="18" charset="0"/>
              <a:cs typeface="Times New Roman" pitchFamily="18" charset="0"/>
            </a:endParaRPr>
          </a:p>
        </p:txBody>
      </p:sp>
      <p:sp>
        <p:nvSpPr>
          <p:cNvPr id="16" name="TextBox 1"/>
          <p:cNvSpPr txBox="1"/>
          <p:nvPr/>
        </p:nvSpPr>
        <p:spPr>
          <a:xfrm>
            <a:off x="457200" y="3276600"/>
            <a:ext cx="8257260" cy="1880002"/>
          </a:xfrm>
          <a:prstGeom prst="rect">
            <a:avLst/>
          </a:prstGeom>
          <a:noFill/>
        </p:spPr>
        <p:txBody>
          <a:bodyPr wrap="none" lIns="0" tIns="0" rIns="0">
            <a:spAutoFit/>
          </a:bodyPr>
          <a:lstStyle/>
          <a:p>
            <a:pPr algn="ctr" fontAlgn="auto">
              <a:lnSpc>
                <a:spcPts val="1500"/>
              </a:lnSpc>
              <a:spcBef>
                <a:spcPts val="0"/>
              </a:spcBef>
              <a:spcAft>
                <a:spcPts val="0"/>
              </a:spcAft>
              <a:defRPr/>
            </a:pPr>
            <a:r>
              <a:rPr lang="en-US" altLang="zh-CN" sz="2000" b="1" dirty="0">
                <a:solidFill>
                  <a:srgbClr val="000000"/>
                </a:solidFill>
                <a:latin typeface="Times New Roman" pitchFamily="18" charset="0"/>
                <a:cs typeface="Times New Roman" pitchFamily="18" charset="0"/>
              </a:rPr>
              <a:t>The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first</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number</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will</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be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the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person</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who</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runs</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or</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has</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the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ball</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and</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the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second</a:t>
            </a:r>
          </a:p>
          <a:p>
            <a:pPr algn="ctr" fontAlgn="auto">
              <a:lnSpc>
                <a:spcPts val="1600"/>
              </a:lnSpc>
              <a:spcBef>
                <a:spcPts val="0"/>
              </a:spcBef>
              <a:spcAft>
                <a:spcPts val="0"/>
              </a:spcAft>
              <a:defRPr/>
            </a:pPr>
            <a:endParaRPr lang="en-US" altLang="zh-CN" sz="2000" b="1" dirty="0" smtClean="0">
              <a:solidFill>
                <a:srgbClr val="000000"/>
              </a:solidFill>
              <a:latin typeface="Times New Roman" pitchFamily="18" charset="0"/>
              <a:cs typeface="Times New Roman" pitchFamily="18" charset="0"/>
            </a:endParaRPr>
          </a:p>
          <a:p>
            <a:pPr algn="ctr" fontAlgn="auto">
              <a:lnSpc>
                <a:spcPts val="1600"/>
              </a:lnSpc>
              <a:spcBef>
                <a:spcPts val="0"/>
              </a:spcBef>
              <a:spcAft>
                <a:spcPts val="0"/>
              </a:spcAft>
              <a:defRPr/>
            </a:pPr>
            <a:r>
              <a:rPr lang="en-US" altLang="zh-CN" sz="2000" b="1" dirty="0" smtClean="0">
                <a:solidFill>
                  <a:srgbClr val="000000"/>
                </a:solidFill>
                <a:latin typeface="Times New Roman" pitchFamily="18" charset="0"/>
                <a:cs typeface="Times New Roman" pitchFamily="18" charset="0"/>
              </a:rPr>
              <a:t>number</a:t>
            </a:r>
            <a:r>
              <a:rPr lang="en-US" altLang="zh-CN" sz="2000" b="1" dirty="0" smtClean="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will</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be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where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we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want</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that</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person</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to</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go.</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The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only</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exceptions</a:t>
            </a:r>
            <a:r>
              <a:rPr lang="en-US" altLang="zh-CN" sz="2000" b="1" dirty="0">
                <a:latin typeface="Times New Roman" pitchFamily="18" charset="0"/>
                <a:cs typeface="Times New Roman" pitchFamily="18" charset="0"/>
              </a:rPr>
              <a:t> </a:t>
            </a:r>
            <a:r>
              <a:rPr lang="en-US" altLang="zh-CN" sz="2000" b="1" dirty="0" smtClean="0">
                <a:solidFill>
                  <a:srgbClr val="000000"/>
                </a:solidFill>
                <a:latin typeface="Times New Roman" pitchFamily="18" charset="0"/>
                <a:cs typeface="Times New Roman" pitchFamily="18" charset="0"/>
              </a:rPr>
              <a:t>to</a:t>
            </a:r>
          </a:p>
          <a:p>
            <a:pPr algn="ctr" fontAlgn="auto">
              <a:lnSpc>
                <a:spcPts val="1600"/>
              </a:lnSpc>
              <a:spcBef>
                <a:spcPts val="0"/>
              </a:spcBef>
              <a:spcAft>
                <a:spcPts val="0"/>
              </a:spcAft>
              <a:defRPr/>
            </a:pPr>
            <a:endParaRPr lang="en-US" altLang="zh-CN" sz="2000" b="1" dirty="0">
              <a:solidFill>
                <a:srgbClr val="000000"/>
              </a:solidFill>
              <a:latin typeface="Times New Roman" pitchFamily="18" charset="0"/>
              <a:cs typeface="Times New Roman" pitchFamily="18" charset="0"/>
            </a:endParaRPr>
          </a:p>
          <a:p>
            <a:pPr algn="ctr" fontAlgn="auto">
              <a:lnSpc>
                <a:spcPts val="1600"/>
              </a:lnSpc>
              <a:spcBef>
                <a:spcPts val="0"/>
              </a:spcBef>
              <a:spcAft>
                <a:spcPts val="0"/>
              </a:spcAft>
              <a:defRPr/>
            </a:pPr>
            <a:r>
              <a:rPr lang="en-US" altLang="zh-CN" sz="2000" b="1" dirty="0" smtClean="0">
                <a:solidFill>
                  <a:srgbClr val="000000"/>
                </a:solidFill>
                <a:latin typeface="Times New Roman" pitchFamily="18" charset="0"/>
                <a:cs typeface="Times New Roman" pitchFamily="18" charset="0"/>
              </a:rPr>
              <a:t>this</a:t>
            </a:r>
            <a:r>
              <a:rPr lang="en-US" altLang="zh-CN" sz="2000" b="1" dirty="0" smtClean="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system</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are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the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plays</a:t>
            </a:r>
            <a:r>
              <a:rPr lang="en-US" altLang="zh-CN" sz="2000" b="1" dirty="0">
                <a:latin typeface="Times New Roman" pitchFamily="18" charset="0"/>
                <a:cs typeface="Times New Roman" pitchFamily="18" charset="0"/>
              </a:rPr>
              <a:t> </a:t>
            </a:r>
            <a:r>
              <a:rPr lang="en-US" altLang="zh-CN" sz="2000" b="1" dirty="0" smtClean="0">
                <a:solidFill>
                  <a:srgbClr val="000000"/>
                </a:solidFill>
                <a:latin typeface="Times New Roman" pitchFamily="18" charset="0"/>
                <a:cs typeface="Times New Roman" pitchFamily="18" charset="0"/>
              </a:rPr>
              <a:t>44(43)</a:t>
            </a:r>
            <a:r>
              <a:rPr lang="en-US" altLang="zh-CN" sz="2000" b="1" dirty="0" smtClean="0">
                <a:latin typeface="Times New Roman" pitchFamily="18" charset="0"/>
                <a:cs typeface="Times New Roman" pitchFamily="18" charset="0"/>
              </a:rPr>
              <a:t> .  </a:t>
            </a:r>
            <a:r>
              <a:rPr lang="en-US" altLang="zh-CN" sz="2000" b="1" dirty="0" smtClean="0">
                <a:solidFill>
                  <a:srgbClr val="000000"/>
                </a:solidFill>
                <a:latin typeface="Times New Roman" pitchFamily="18" charset="0"/>
                <a:cs typeface="Times New Roman" pitchFamily="18" charset="0"/>
              </a:rPr>
              <a:t>Who</a:t>
            </a:r>
            <a:r>
              <a:rPr lang="en-US" altLang="zh-CN" sz="2000" b="1" dirty="0" smtClean="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carries</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the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ball</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is</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very</a:t>
            </a:r>
          </a:p>
          <a:p>
            <a:pPr algn="ctr" fontAlgn="auto">
              <a:lnSpc>
                <a:spcPts val="1600"/>
              </a:lnSpc>
              <a:spcBef>
                <a:spcPts val="0"/>
              </a:spcBef>
              <a:spcAft>
                <a:spcPts val="0"/>
              </a:spcAft>
              <a:defRPr/>
            </a:pPr>
            <a:endParaRPr lang="en-US" altLang="zh-CN" sz="2000" b="1" dirty="0" smtClean="0">
              <a:solidFill>
                <a:srgbClr val="000000"/>
              </a:solidFill>
              <a:latin typeface="Times New Roman" pitchFamily="18" charset="0"/>
              <a:cs typeface="Times New Roman" pitchFamily="18" charset="0"/>
            </a:endParaRPr>
          </a:p>
          <a:p>
            <a:pPr algn="ctr" fontAlgn="auto">
              <a:lnSpc>
                <a:spcPts val="1600"/>
              </a:lnSpc>
              <a:spcBef>
                <a:spcPts val="0"/>
              </a:spcBef>
              <a:spcAft>
                <a:spcPts val="0"/>
              </a:spcAft>
              <a:defRPr/>
            </a:pPr>
            <a:r>
              <a:rPr lang="en-US" altLang="zh-CN" sz="2000" b="1" dirty="0" smtClean="0">
                <a:solidFill>
                  <a:srgbClr val="000000"/>
                </a:solidFill>
                <a:latin typeface="Times New Roman" pitchFamily="18" charset="0"/>
                <a:cs typeface="Times New Roman" pitchFamily="18" charset="0"/>
              </a:rPr>
              <a:t>subject</a:t>
            </a:r>
            <a:r>
              <a:rPr lang="en-US" altLang="zh-CN" sz="2000" b="1" dirty="0" smtClean="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to</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change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though.</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The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way</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a</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play</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called</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is</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very</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simple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and</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efficient</a:t>
            </a:r>
          </a:p>
          <a:p>
            <a:pPr algn="ctr" fontAlgn="auto">
              <a:lnSpc>
                <a:spcPts val="1600"/>
              </a:lnSpc>
              <a:spcBef>
                <a:spcPts val="0"/>
              </a:spcBef>
              <a:spcAft>
                <a:spcPts val="0"/>
              </a:spcAft>
              <a:defRPr/>
            </a:pPr>
            <a:endParaRPr lang="en-US" altLang="zh-CN" sz="2000" b="1" dirty="0" smtClean="0">
              <a:solidFill>
                <a:srgbClr val="000000"/>
              </a:solidFill>
              <a:latin typeface="Times New Roman" pitchFamily="18" charset="0"/>
              <a:cs typeface="Times New Roman" pitchFamily="18" charset="0"/>
            </a:endParaRPr>
          </a:p>
          <a:p>
            <a:pPr algn="ctr" fontAlgn="auto">
              <a:lnSpc>
                <a:spcPts val="1600"/>
              </a:lnSpc>
              <a:spcBef>
                <a:spcPts val="0"/>
              </a:spcBef>
              <a:spcAft>
                <a:spcPts val="0"/>
              </a:spcAft>
              <a:defRPr/>
            </a:pPr>
            <a:r>
              <a:rPr lang="en-US" altLang="zh-CN" sz="2000" b="1" dirty="0" smtClean="0">
                <a:solidFill>
                  <a:srgbClr val="000000"/>
                </a:solidFill>
                <a:latin typeface="Times New Roman" pitchFamily="18" charset="0"/>
                <a:cs typeface="Times New Roman" pitchFamily="18" charset="0"/>
              </a:rPr>
              <a:t>when</a:t>
            </a:r>
            <a:r>
              <a:rPr lang="en-US" altLang="zh-CN" sz="2000" b="1" dirty="0" smtClean="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the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players</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have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the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offense</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down.</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Two</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examples</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would</a:t>
            </a:r>
            <a:r>
              <a:rPr lang="en-US" altLang="zh-CN" sz="2000" b="1" dirty="0">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be: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ctrTitle"/>
          </p:nvPr>
        </p:nvSpPr>
        <p:spPr>
          <a:xfrm>
            <a:off x="3352800" y="0"/>
            <a:ext cx="2438400" cy="457200"/>
          </a:xfrm>
        </p:spPr>
        <p:txBody>
          <a:bodyPr>
            <a:normAutofit fontScale="90000"/>
          </a:bodyPr>
          <a:lstStyle/>
          <a:p>
            <a:r>
              <a:rPr lang="en-US" sz="2000" b="1" u="sng" dirty="0" smtClean="0">
                <a:latin typeface="Times New Roman" pitchFamily="18" charset="0"/>
                <a:cs typeface="Times New Roman" pitchFamily="18" charset="0"/>
              </a:rPr>
              <a:t>44 Outside Dive Slant</a:t>
            </a:r>
            <a:endParaRPr lang="en-US" sz="2000" b="1" u="sng" dirty="0">
              <a:latin typeface="Times New Roman" pitchFamily="18" charset="0"/>
              <a:cs typeface="Times New Roman" pitchFamily="18" charset="0"/>
            </a:endParaRPr>
          </a:p>
        </p:txBody>
      </p:sp>
      <p:pic>
        <p:nvPicPr>
          <p:cNvPr id="44" name="Picture 3"/>
          <p:cNvPicPr>
            <a:picLocks noChangeAspect="1" noChangeArrowheads="1"/>
          </p:cNvPicPr>
          <p:nvPr/>
        </p:nvPicPr>
        <p:blipFill>
          <a:blip r:embed="rId3" cstate="print"/>
          <a:srcRect/>
          <a:stretch>
            <a:fillRect/>
          </a:stretch>
        </p:blipFill>
        <p:spPr bwMode="auto">
          <a:xfrm>
            <a:off x="2209800" y="457200"/>
            <a:ext cx="4724400" cy="304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p:cNvPicPr>
            <a:picLocks noChangeAspect="1" noChangeArrowheads="1"/>
          </p:cNvPicPr>
          <p:nvPr/>
        </p:nvPicPr>
        <p:blipFill>
          <a:blip r:embed="rId4" cstate="print"/>
          <a:srcRect/>
          <a:stretch>
            <a:fillRect/>
          </a:stretch>
        </p:blipFill>
        <p:spPr bwMode="auto">
          <a:xfrm>
            <a:off x="2209800" y="3962400"/>
            <a:ext cx="4724400" cy="2743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3886200" y="3581400"/>
            <a:ext cx="1095172" cy="369332"/>
          </a:xfrm>
          <a:prstGeom prst="rect">
            <a:avLst/>
          </a:prstGeom>
        </p:spPr>
        <p:txBody>
          <a:bodyPr wrap="none">
            <a:spAutoFit/>
          </a:bodyPr>
          <a:lstStyle/>
          <a:p>
            <a:r>
              <a:rPr lang="en-US" b="1" u="sng" dirty="0" smtClean="0">
                <a:latin typeface="Times New Roman" pitchFamily="18" charset="0"/>
                <a:cs typeface="Times New Roman" pitchFamily="18" charset="0"/>
              </a:rPr>
              <a:t>   41 Dive</a:t>
            </a:r>
            <a:endParaRPr lang="en-US" b="1" u="sng"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1828800" y="533400"/>
            <a:ext cx="5334000" cy="28955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124" name="Picture 3"/>
          <p:cNvPicPr>
            <a:picLocks noChangeAspect="1" noChangeArrowheads="1"/>
          </p:cNvPicPr>
          <p:nvPr/>
        </p:nvPicPr>
        <p:blipFill>
          <a:blip r:embed="rId5" cstate="print"/>
          <a:srcRect/>
          <a:stretch>
            <a:fillRect/>
          </a:stretch>
        </p:blipFill>
        <p:spPr bwMode="auto">
          <a:xfrm>
            <a:off x="1828801" y="3962400"/>
            <a:ext cx="5410199" cy="2667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p:cNvSpPr txBox="1"/>
          <p:nvPr/>
        </p:nvSpPr>
        <p:spPr>
          <a:xfrm>
            <a:off x="3200400" y="228600"/>
            <a:ext cx="2288288" cy="262572"/>
          </a:xfrm>
          <a:prstGeom prst="rect">
            <a:avLst/>
          </a:prstGeom>
          <a:noFill/>
        </p:spPr>
        <p:txBody>
          <a:bodyPr wrap="square" lIns="0" tIns="0" rIns="0">
            <a:spAutoFit/>
          </a:bodyPr>
          <a:lstStyle/>
          <a:p>
            <a:pPr fontAlgn="auto">
              <a:lnSpc>
                <a:spcPts val="1500"/>
              </a:lnSpc>
              <a:spcBef>
                <a:spcPts val="0"/>
              </a:spcBef>
              <a:spcAft>
                <a:spcPts val="0"/>
              </a:spcAft>
              <a:defRPr/>
            </a:pPr>
            <a:r>
              <a:rPr lang="en-US" altLang="zh-CN" sz="2400" b="1" u="sng" dirty="0">
                <a:solidFill>
                  <a:srgbClr val="000000"/>
                </a:solidFill>
                <a:latin typeface="Times New Roman" pitchFamily="18" charset="0"/>
                <a:cs typeface="Times New Roman" pitchFamily="18" charset="0"/>
              </a:rPr>
              <a:t>45</a:t>
            </a:r>
            <a:r>
              <a:rPr lang="en-US" altLang="zh-CN" sz="2400" b="1" u="sng" dirty="0">
                <a:latin typeface="Times New Roman" pitchFamily="18" charset="0"/>
                <a:cs typeface="Times New Roman" pitchFamily="18" charset="0"/>
              </a:rPr>
              <a:t> </a:t>
            </a:r>
            <a:r>
              <a:rPr lang="en-US" altLang="zh-CN" sz="2400" b="1" u="sng" dirty="0">
                <a:solidFill>
                  <a:srgbClr val="000000"/>
                </a:solidFill>
                <a:latin typeface="Times New Roman" pitchFamily="18" charset="0"/>
                <a:cs typeface="Times New Roman" pitchFamily="18" charset="0"/>
              </a:rPr>
              <a:t>Outside</a:t>
            </a:r>
            <a:r>
              <a:rPr lang="en-US" altLang="zh-CN" sz="2400" b="1" u="sng" dirty="0">
                <a:latin typeface="Times New Roman" pitchFamily="18" charset="0"/>
                <a:cs typeface="Times New Roman" pitchFamily="18" charset="0"/>
              </a:rPr>
              <a:t> </a:t>
            </a:r>
            <a:r>
              <a:rPr lang="en-US" altLang="zh-CN" sz="2400" b="1" u="sng" dirty="0">
                <a:solidFill>
                  <a:srgbClr val="000000"/>
                </a:solidFill>
                <a:latin typeface="Times New Roman" pitchFamily="18" charset="0"/>
                <a:cs typeface="Times New Roman" pitchFamily="18" charset="0"/>
              </a:rPr>
              <a:t>Give</a:t>
            </a:r>
            <a:r>
              <a:rPr lang="en-US" altLang="zh-CN" sz="2400" b="1" u="sng" dirty="0">
                <a:latin typeface="Times New Roman" pitchFamily="18" charset="0"/>
                <a:cs typeface="Times New Roman" pitchFamily="18" charset="0"/>
              </a:rPr>
              <a:t> </a:t>
            </a:r>
            <a:endParaRPr lang="en-US" altLang="zh-CN" sz="2400" b="1" u="sng" dirty="0">
              <a:solidFill>
                <a:srgbClr val="000000"/>
              </a:solidFill>
              <a:latin typeface="Times New Roman" pitchFamily="18" charset="0"/>
              <a:cs typeface="Times New Roman" pitchFamily="18" charset="0"/>
            </a:endParaRPr>
          </a:p>
        </p:txBody>
      </p:sp>
      <p:sp>
        <p:nvSpPr>
          <p:cNvPr id="5" name="TextBox 1"/>
          <p:cNvSpPr txBox="1"/>
          <p:nvPr/>
        </p:nvSpPr>
        <p:spPr>
          <a:xfrm>
            <a:off x="3810000" y="3429000"/>
            <a:ext cx="1146148" cy="392415"/>
          </a:xfrm>
          <a:prstGeom prst="rect">
            <a:avLst/>
          </a:prstGeom>
          <a:noFill/>
        </p:spPr>
        <p:txBody>
          <a:bodyPr wrap="none" lIns="0" tIns="0" rIns="0">
            <a:spAutoFit/>
          </a:bodyPr>
          <a:lstStyle/>
          <a:p>
            <a:pPr fontAlgn="auto">
              <a:lnSpc>
                <a:spcPts val="1000"/>
              </a:lnSpc>
              <a:spcBef>
                <a:spcPts val="0"/>
              </a:spcBef>
              <a:spcAft>
                <a:spcPts val="0"/>
              </a:spcAft>
              <a:defRPr/>
            </a:pPr>
            <a:endParaRPr lang="en-US" altLang="zh-CN" sz="2400" b="1" u="sng" dirty="0">
              <a:latin typeface="+mn-lt"/>
              <a:cs typeface="+mn-cs"/>
            </a:endParaRPr>
          </a:p>
          <a:p>
            <a:pPr fontAlgn="auto">
              <a:lnSpc>
                <a:spcPts val="1700"/>
              </a:lnSpc>
              <a:spcBef>
                <a:spcPts val="0"/>
              </a:spcBef>
              <a:spcAft>
                <a:spcPts val="0"/>
              </a:spcAft>
              <a:tabLst>
                <a:tab pos="1993900" algn="l"/>
              </a:tabLst>
              <a:defRPr/>
            </a:pPr>
            <a:r>
              <a:rPr lang="en-US" altLang="zh-CN" sz="2400" b="1" u="sng" dirty="0" smtClean="0">
                <a:solidFill>
                  <a:srgbClr val="000000"/>
                </a:solidFill>
                <a:latin typeface="Times New Roman" pitchFamily="18" charset="0"/>
                <a:cs typeface="Times New Roman" pitchFamily="18" charset="0"/>
              </a:rPr>
              <a:t>34</a:t>
            </a:r>
            <a:r>
              <a:rPr lang="en-US" altLang="zh-CN" sz="2400" b="1" u="sng" dirty="0" smtClean="0">
                <a:latin typeface="Times New Roman" pitchFamily="18" charset="0"/>
                <a:cs typeface="Times New Roman" pitchFamily="18" charset="0"/>
              </a:rPr>
              <a:t> </a:t>
            </a:r>
            <a:r>
              <a:rPr lang="en-US" altLang="zh-CN" sz="2400" b="1" u="sng" dirty="0">
                <a:solidFill>
                  <a:srgbClr val="000000"/>
                </a:solidFill>
                <a:latin typeface="Times New Roman" pitchFamily="18" charset="0"/>
                <a:cs typeface="Times New Roman" pitchFamily="18" charset="0"/>
              </a:rPr>
              <a:t>Loop</a:t>
            </a:r>
            <a:r>
              <a:rPr lang="en-US" altLang="zh-CN" sz="2400" b="1" u="sng" dirty="0">
                <a:latin typeface="Times New Roman" pitchFamily="18" charset="0"/>
                <a:cs typeface="Times New Roman" pitchFamily="18" charset="0"/>
              </a:rPr>
              <a:t> </a:t>
            </a:r>
            <a:endParaRPr lang="en-US" altLang="zh-CN" sz="2400" b="1" u="sng" dirty="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603</TotalTime>
  <Words>2366</Words>
  <Application>Microsoft Office PowerPoint</Application>
  <PresentationFormat>On-screen Show (4:3)</PresentationFormat>
  <Paragraphs>366</Paragraphs>
  <Slides>53</Slides>
  <Notes>53</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ROYAL BONE (Double Tight Wishbone Offense)</vt:lpstr>
      <vt:lpstr>The Linemen need to have 2 things: Heart and Speed.    This offense is very friendly to the linemen in the fact that it is   easy to remember and there are not very many plays.    The center needs to be the best all-around lineman,  followed by the tackles that need to be exceptionally fast.  The TEs need to have the capability of blocking every single down.  They will be needed to run pass routes if needed .   </vt:lpstr>
      <vt:lpstr>The quarterback is 1,   fullback is 4, tight ends are 7 and 6   running backs are 3 and 2.</vt:lpstr>
      <vt:lpstr>Terminology of Plays:</vt:lpstr>
      <vt:lpstr>Slide 5</vt:lpstr>
      <vt:lpstr>Slide 6</vt:lpstr>
      <vt:lpstr>Where to run?  On a play such as ‘Base 42’ the ball can either go to the outside or inside of  the strong side guard.  This will be determined by where the defensive tackle  lines up.  If she is in B gap the guard will call “OUT” meaning she will block  out and the play will run inside of her.  If the defensive tackle is in the A  gap she will call “IN” meaning she will block inside and the play will go  outside of her.  Against a 5 front the guard and tackle block the DT.    </vt:lpstr>
      <vt:lpstr>44 Outside Dive Slant</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ROYAL BONE (Double Tight Wishbone Offense)</dc:title>
  <dc:creator>User'</dc:creator>
  <cp:lastModifiedBy>User'</cp:lastModifiedBy>
  <cp:revision>54</cp:revision>
  <dcterms:created xsi:type="dcterms:W3CDTF">2013-02-01T15:24:38Z</dcterms:created>
  <dcterms:modified xsi:type="dcterms:W3CDTF">2013-02-14T12:06:39Z</dcterms:modified>
</cp:coreProperties>
</file>