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73" r:id="rId5"/>
    <p:sldId id="267" r:id="rId6"/>
    <p:sldId id="257" r:id="rId7"/>
    <p:sldId id="258" r:id="rId8"/>
    <p:sldId id="260" r:id="rId9"/>
    <p:sldId id="262" r:id="rId10"/>
    <p:sldId id="263" r:id="rId11"/>
    <p:sldId id="268" r:id="rId12"/>
    <p:sldId id="264" r:id="rId13"/>
    <p:sldId id="271" r:id="rId14"/>
    <p:sldId id="270" r:id="rId15"/>
    <p:sldId id="259" r:id="rId16"/>
    <p:sldId id="261" r:id="rId17"/>
    <p:sldId id="274" r:id="rId18"/>
    <p:sldId id="27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800-28E4-B0F1-0E7F-C33376DC9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97960-44DA-6F74-7699-5E4A74518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C58C-3E19-FEA6-22B4-5B6A2A42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2184-6FF9-3135-20F6-23E2FD16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0759-475A-9DD5-E1EA-901CA44A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CCC-B101-3E83-3223-DBF8D050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E659D-5B41-BB92-769E-C2DBFABED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BB21-B43A-19F1-16C6-32592CB7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68A2-38B6-4D2B-5D41-3B8FEBEC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F012-06A1-8E99-470A-CFB8A764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A0802-B152-C8E4-5D5E-CA35A6033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9CFC6-FFB1-4A45-02A1-9674EA71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1C72-7C45-A561-8E58-FE38C8BB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1CB3-966E-D21A-8E63-A643B170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C93D-55CF-2E8E-FDDB-8587B18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0888-3F95-C5C4-A735-ED3DA44F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1D37-E8D7-53D8-44DC-9FB5506B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20E5-C83C-FD3F-F89B-E83A749F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AC24-E0C1-B27B-91CE-17258F5F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2A65-E3AD-EF32-3A6D-4AF1C04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3242-D946-1BC0-1527-FB4A2443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FA965-6FB0-5A60-8319-FED689C7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A50-EB4F-1B0D-FEC4-B7803C3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37E5-666C-44F4-E499-D437D69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2544-E63B-6F80-BA30-B6310E7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D2E4-8668-49B4-8CDD-007694DB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60C-898F-140C-C7BA-7C4380C37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E100-49D4-4F2F-314A-0BF5AF30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695F-2216-A5CA-D46D-389785F8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778A-8687-7468-8A45-080F06E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882C-9F5F-CDC2-D4FE-2B0F3CC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F82-38C9-4A66-0E1A-7B604637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C5E6-904C-EAAC-3914-00ECA89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6C1E-F44D-85EF-3CBE-8A245006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6D307-9CDC-E3DE-53DD-70484C9EA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C1CB0-73D3-85D0-BB8C-8CF5B91E6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4CA7C-6947-EC69-C986-E9271A1C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E6666-4C24-351A-B8D1-CAC23770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CFEA8-88D5-F1DB-2D4C-879F082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86E-BDA4-77C7-48A6-F2AE13F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90B3C-D5DE-E4C8-D98C-B367215F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DD17-0F14-789E-FC85-977944B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C74C7-F6D9-801F-044B-A9C0C1AA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9F83D-C669-5671-A6AE-D5F4E95E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2ED61-0CD8-71D0-D177-BC1A321B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61F4D-E3EA-0BAE-E7BA-A42231DD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4310-D453-98D6-F13A-DDD57FF7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7F08-A6C0-A4A3-1C18-486CC96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8FE9B-02F5-8E0A-B843-7A894176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6037-7ED9-BF58-96E1-53C6730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718D-3E2D-E93C-1972-CE998DF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D509-A1D1-BE15-C709-43728372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BC03-33C8-3236-6D78-40FB86C8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45DDA-0A62-ADA2-C158-D371BD0F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CDE0E-62B4-B2BE-CD6D-D3B22C07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3DC1-DBB5-5D34-2FC3-9B76D685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0F33F-4E48-21AE-8B31-275D9DC1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41AA-0499-2B3D-16D1-C7B65B5A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3604-3CC2-0F02-3DAF-A8EE9DD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53A4-37A3-32F3-CDF9-0E7EB30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8F39-51AA-B328-CCFA-29335E6C0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E3597-53B6-434E-9EF5-B8DF06D4E721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F409-A8BB-A375-4681-B4AD59D8C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4452-00C4-3756-DE51-E72A3F38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DF47F-3501-449D-A2BD-2F805F08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4AC9-F0B1-DD34-EC82-72D0003CE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Symbolic Toolbox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FFFFD-375E-9C79-7A12-B192401EF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182-B719-50C7-B4DA-F03A2CCB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FFE7-DEC1-E11E-D015-1754B789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allows you to differentiate  symbolic functions with the </a:t>
            </a:r>
            <a:r>
              <a:rPr lang="en-US" dirty="0">
                <a:solidFill>
                  <a:srgbClr val="FF0000"/>
                </a:solidFill>
              </a:rPr>
              <a:t>diff() </a:t>
            </a:r>
            <a:r>
              <a:rPr lang="en-US" dirty="0"/>
              <a:t>command.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03680-463E-C421-8B0B-80B76A7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3230"/>
            <a:ext cx="5840173" cy="41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FFE-4CDF-46C5-73C9-DEC8D1D9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25D63-05FD-1BAE-82C7-8FABB08F2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22" y="1802709"/>
            <a:ext cx="4499302" cy="28328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E20F9-5B34-9534-92C1-285094BD0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95"/>
          <a:stretch/>
        </p:blipFill>
        <p:spPr>
          <a:xfrm>
            <a:off x="6096000" y="2001874"/>
            <a:ext cx="5402603" cy="4103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FEDB2-E980-70F5-1A12-438ECFD8A8FD}"/>
              </a:ext>
            </a:extLst>
          </p:cNvPr>
          <p:cNvSpPr txBox="1"/>
          <p:nvPr/>
        </p:nvSpPr>
        <p:spPr>
          <a:xfrm>
            <a:off x="693397" y="4635603"/>
            <a:ext cx="314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L = 5 </a:t>
            </a:r>
          </a:p>
          <a:p>
            <a:r>
              <a:rPr lang="en-US" sz="2400" dirty="0"/>
              <a:t>Simulate this link and find path of point P</a:t>
            </a:r>
          </a:p>
        </p:txBody>
      </p:sp>
    </p:spTree>
    <p:extLst>
      <p:ext uri="{BB962C8B-B14F-4D97-AF65-F5344CB8AC3E}">
        <p14:creationId xmlns:p14="http://schemas.microsoft.com/office/powerpoint/2010/main" val="29007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5CE4-0AC5-A01E-3265-BEB1A5A3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0C30-95DD-6A12-D9C7-044B35EF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Path of point P</a:t>
            </a:r>
          </a:p>
          <a:p>
            <a:r>
              <a:rPr lang="en-US" dirty="0"/>
              <a:t>Using subs()</a:t>
            </a:r>
          </a:p>
          <a:p>
            <a:r>
              <a:rPr lang="en-US" dirty="0"/>
              <a:t>Get </a:t>
            </a:r>
            <a:r>
              <a:rPr lang="en-US" dirty="0" err="1"/>
              <a:t>xx,yy</a:t>
            </a:r>
            <a:r>
              <a:rPr lang="en-US" dirty="0"/>
              <a:t> in the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9EC2-2275-00B8-FDC1-63B94FBD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20" y="168911"/>
            <a:ext cx="6302074" cy="65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998-C580-365A-BA5B-7423D43C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4BE-32AD-AFD2-47BE-B93E8D6C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 handle for plot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@(t) to define </a:t>
            </a:r>
            <a:br>
              <a:rPr lang="en-US" dirty="0"/>
            </a:br>
            <a:r>
              <a:rPr lang="en-US" dirty="0"/>
              <a:t>a function handle</a:t>
            </a:r>
          </a:p>
          <a:p>
            <a:endParaRPr lang="en-US" dirty="0"/>
          </a:p>
          <a:p>
            <a:r>
              <a:rPr lang="fr-FR" sz="2400" b="0" i="0" dirty="0" err="1">
                <a:solidFill>
                  <a:srgbClr val="212121"/>
                </a:solidFill>
                <a:effectLst/>
                <a:latin typeface="Menlo"/>
              </a:rPr>
              <a:t>xyPlot</a:t>
            </a:r>
            <a:r>
              <a:rPr lang="fr-FR" sz="2400" b="0" i="0" dirty="0">
                <a:solidFill>
                  <a:srgbClr val="212121"/>
                </a:solidFill>
                <a:effectLst/>
                <a:latin typeface="Menlo"/>
              </a:rPr>
              <a:t> = @(t) plot( </a:t>
            </a:r>
            <a:r>
              <a:rPr lang="fr-FR" sz="2400" b="0" i="0" dirty="0" err="1">
                <a:solidFill>
                  <a:srgbClr val="212121"/>
                </a:solidFill>
                <a:effectLst/>
                <a:latin typeface="Menlo"/>
              </a:rPr>
              <a:t>subs</a:t>
            </a:r>
            <a:r>
              <a:rPr lang="fr-FR" sz="24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fr-FR" sz="2400" b="0" i="0" dirty="0" err="1">
                <a:solidFill>
                  <a:srgbClr val="212121"/>
                </a:solidFill>
                <a:effectLst/>
                <a:latin typeface="Menlo"/>
              </a:rPr>
              <a:t>Px,t</a:t>
            </a:r>
            <a:r>
              <a:rPr lang="fr-FR" sz="2400" b="0" i="0" dirty="0">
                <a:solidFill>
                  <a:srgbClr val="212121"/>
                </a:solidFill>
                <a:effectLst/>
                <a:latin typeface="Menlo"/>
              </a:rPr>
              <a:t>),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Menlo"/>
              </a:rPr>
              <a:t>subs</a:t>
            </a:r>
            <a:r>
              <a:rPr lang="fr-FR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Menlo"/>
              </a:rPr>
              <a:t>Py,t</a:t>
            </a:r>
            <a:r>
              <a:rPr lang="fr-FR" b="0" i="0" dirty="0">
                <a:solidFill>
                  <a:srgbClr val="212121"/>
                </a:solidFill>
                <a:effectLst/>
                <a:latin typeface="Menlo"/>
              </a:rPr>
              <a:t>),</a:t>
            </a:r>
            <a:r>
              <a:rPr lang="fr-FR" b="0" i="0" u="none" strike="noStrike" dirty="0">
                <a:solidFill>
                  <a:srgbClr val="A709F5"/>
                </a:solidFill>
                <a:effectLst/>
                <a:latin typeface="Menlo"/>
              </a:rPr>
              <a:t>"*-"</a:t>
            </a:r>
            <a:r>
              <a:rPr lang="fr-FR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0F6CA-E851-C4AA-9F50-84CEE979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06" y="681037"/>
            <a:ext cx="528711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3C4E-4C84-A225-3814-FD34E1C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7475-FE62-C0B3-13D4-072129F0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/>
          <a:lstStyle/>
          <a:p>
            <a:r>
              <a:rPr lang="en-US" dirty="0"/>
              <a:t>Create an animation using </a:t>
            </a:r>
            <a:r>
              <a:rPr lang="en-US" dirty="0" err="1">
                <a:solidFill>
                  <a:srgbClr val="FF0000"/>
                </a:solidFill>
              </a:rPr>
              <a:t>fanimator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plot-function handle</a:t>
            </a:r>
          </a:p>
          <a:p>
            <a:r>
              <a:rPr lang="en-US" dirty="0"/>
              <a:t>To play, call </a:t>
            </a:r>
            <a:r>
              <a:rPr lang="en-US" dirty="0" err="1">
                <a:solidFill>
                  <a:srgbClr val="FF0000"/>
                </a:solidFill>
              </a:rPr>
              <a:t>playAniation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60233E9F-6ABD-FA46-6430-64A812C18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87" y="2092325"/>
            <a:ext cx="5867400" cy="440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2BC9B-79CB-351C-FAA3-B3305E68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4" y="4172135"/>
            <a:ext cx="5867400" cy="164814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F27CF-D404-D0C2-B0A2-9E24B19C1B02}"/>
              </a:ext>
            </a:extLst>
          </p:cNvPr>
          <p:cNvCxnSpPr>
            <a:cxnSpLocks/>
          </p:cNvCxnSpPr>
          <p:nvPr/>
        </p:nvCxnSpPr>
        <p:spPr>
          <a:xfrm flipH="1" flipV="1">
            <a:off x="2241755" y="5232063"/>
            <a:ext cx="648929" cy="723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6ABCB-8EC5-28E6-C3BA-A0B678B7862C}"/>
              </a:ext>
            </a:extLst>
          </p:cNvPr>
          <p:cNvSpPr txBox="1"/>
          <p:nvPr/>
        </p:nvSpPr>
        <p:spPr>
          <a:xfrm>
            <a:off x="2041115" y="5942568"/>
            <a:ext cx="31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plot-function handle</a:t>
            </a:r>
          </a:p>
        </p:txBody>
      </p:sp>
    </p:spTree>
    <p:extLst>
      <p:ext uri="{BB962C8B-B14F-4D97-AF65-F5344CB8AC3E}">
        <p14:creationId xmlns:p14="http://schemas.microsoft.com/office/powerpoint/2010/main" val="38063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EACD-656B-3FBD-B574-142AE9AD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885E-F9B9-2DBF-7B56-B0BBA196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1426" cy="4351338"/>
          </a:xfrm>
        </p:spPr>
        <p:txBody>
          <a:bodyPr/>
          <a:lstStyle/>
          <a:p>
            <a:r>
              <a:rPr lang="en-US" dirty="0"/>
              <a:t>If we want to find intersection of a line to a circle, we can use symbolic math to solve it by setting equations.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D2C07-DADA-A18C-2907-91015BA7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26" y="270975"/>
            <a:ext cx="5722374" cy="64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906E-1AF9-A85C-81A0-31271406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99A9-DD08-1BFA-BF07-3C8B0EC5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397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solve(</a:t>
            </a:r>
            <a:r>
              <a:rPr lang="en-US" dirty="0" err="1">
                <a:solidFill>
                  <a:srgbClr val="FF0000"/>
                </a:solidFill>
              </a:rPr>
              <a:t>eqn,var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solve the equation </a:t>
            </a:r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/>
              <a:t> for the given variable </a:t>
            </a:r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B1E7E-DA4A-312D-7D92-B8B471D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08" y="2029669"/>
            <a:ext cx="4854171" cy="4628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6BECF4-71FA-9BA8-7CD0-2ACF0BFF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8" t="4220"/>
          <a:stretch/>
        </p:blipFill>
        <p:spPr>
          <a:xfrm>
            <a:off x="1297857" y="3126658"/>
            <a:ext cx="3850205" cy="3620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D14C3-C5FC-BD73-9199-64D71060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35" y="165796"/>
            <a:ext cx="4854171" cy="17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F22-C0FE-B923-1319-85C2AEB0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– Symbolic Interchange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A545-D6BF-08A9-537D-009A8C246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9960864" cy="4486274"/>
          </a:xfrm>
        </p:spPr>
        <p:txBody>
          <a:bodyPr>
            <a:normAutofit/>
          </a:bodyPr>
          <a:lstStyle/>
          <a:p>
            <a:r>
              <a:rPr lang="en-US" dirty="0" err="1"/>
              <a:t>sym</a:t>
            </a:r>
            <a:r>
              <a:rPr lang="en-US" dirty="0"/>
              <a:t>	- create symbolic variable</a:t>
            </a:r>
          </a:p>
          <a:p>
            <a:r>
              <a:rPr lang="en-US" dirty="0" err="1"/>
              <a:t>vpa</a:t>
            </a:r>
            <a:r>
              <a:rPr lang="en-US" dirty="0"/>
              <a:t> - Variable-precision arithmetic</a:t>
            </a:r>
          </a:p>
          <a:p>
            <a:r>
              <a:rPr lang="en-US" dirty="0"/>
              <a:t>subs – symbolic substitution</a:t>
            </a:r>
          </a:p>
          <a:p>
            <a:r>
              <a:rPr lang="en-US" dirty="0"/>
              <a:t>double – cast to double precision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9C943-4D1E-5903-676B-F8744732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39" y="1440673"/>
            <a:ext cx="532521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F22-C0FE-B923-1319-85C2AEB0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A545-D6BF-08A9-537D-009A8C246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0075-F1D7-8F48-D5D2-9D1B303D32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770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831F-2037-7ADF-C4CA-9C723C30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4161-A8D4-E5BA-D80B-DB685113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Valentine, Symbolic Mathematics [PowerPoint slides]. https://cse.engineering.nyu.edu/~mleung/CS3113/Hahn/Lectures/lect16_symbolic_mathematics.ppt</a:t>
            </a:r>
          </a:p>
        </p:txBody>
      </p:sp>
    </p:spTree>
    <p:extLst>
      <p:ext uri="{BB962C8B-B14F-4D97-AF65-F5344CB8AC3E}">
        <p14:creationId xmlns:p14="http://schemas.microsoft.com/office/powerpoint/2010/main" val="59116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57E-99BD-07A3-DCAA-575937D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Script</a:t>
            </a:r>
          </a:p>
        </p:txBody>
      </p:sp>
      <p:pic>
        <p:nvPicPr>
          <p:cNvPr id="1026" name="Picture 2" descr="Live script with two outputs. Each output is displayed to the right of the code that produced it.">
            <a:extLst>
              <a:ext uri="{FF2B5EF4-FFF2-40B4-BE49-F238E27FC236}">
                <a16:creationId xmlns:a16="http://schemas.microsoft.com/office/drawing/2014/main" id="{D9B01AC5-11E5-61B6-24AF-6DAA2F5106A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66" y="1825625"/>
            <a:ext cx="5181600" cy="28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40A5-BADF-C497-FD5C-390B6F4E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0966" y="1825625"/>
            <a:ext cx="543283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 code in a single interactive environment.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blocks of code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individually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C000"/>
                </a:solidFill>
              </a:rPr>
              <a:t>View</a:t>
            </a:r>
            <a:r>
              <a:rPr lang="en-US" dirty="0"/>
              <a:t> the results and graphics.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78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A7E-8339-F486-9307-C2D0BC2A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numeric &amp; symbolic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3D68-4124-1648-6ACF-63F8A3F54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3E470-CF44-132F-9069-C2EFE46E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615313"/>
            <a:ext cx="708758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F22-C0FE-B923-1319-85C2AEB0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A545-D6BF-08A9-537D-009A8C246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 symbolic variables</a:t>
            </a:r>
          </a:p>
          <a:p>
            <a:pPr lvl="1"/>
            <a:r>
              <a:rPr lang="en-US" dirty="0"/>
              <a:t>Greek variables</a:t>
            </a:r>
          </a:p>
          <a:p>
            <a:r>
              <a:rPr lang="en-US" dirty="0">
                <a:solidFill>
                  <a:srgbClr val="FF0000"/>
                </a:solidFill>
              </a:rPr>
              <a:t>Rewrite symbolic expression</a:t>
            </a:r>
          </a:p>
          <a:p>
            <a:pPr lvl="1"/>
            <a:r>
              <a:rPr lang="en-US" dirty="0"/>
              <a:t>Expand – Simplify</a:t>
            </a:r>
          </a:p>
          <a:p>
            <a:pPr lvl="1"/>
            <a:r>
              <a:rPr lang="en-US" dirty="0"/>
              <a:t>Isolate</a:t>
            </a:r>
          </a:p>
          <a:p>
            <a:pPr lvl="1"/>
            <a:r>
              <a:rPr lang="en-US" dirty="0" err="1"/>
              <a:t>Numden</a:t>
            </a:r>
            <a:r>
              <a:rPr lang="en-US" dirty="0"/>
              <a:t> - Factor</a:t>
            </a:r>
          </a:p>
          <a:p>
            <a:r>
              <a:rPr lang="en-US" dirty="0">
                <a:solidFill>
                  <a:srgbClr val="FF0000"/>
                </a:solidFill>
              </a:rPr>
              <a:t>Substitution</a:t>
            </a:r>
          </a:p>
          <a:p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r>
              <a:rPr lang="en-US" dirty="0">
                <a:solidFill>
                  <a:srgbClr val="FF0000"/>
                </a:solidFill>
              </a:rPr>
              <a:t>Solve</a:t>
            </a:r>
          </a:p>
          <a:p>
            <a:r>
              <a:rPr lang="en-US" dirty="0">
                <a:solidFill>
                  <a:srgbClr val="FF0000"/>
                </a:solidFill>
              </a:rPr>
              <a:t>Visualization</a:t>
            </a:r>
          </a:p>
          <a:p>
            <a:r>
              <a:rPr lang="en-US" dirty="0">
                <a:solidFill>
                  <a:srgbClr val="FF0000"/>
                </a:solidFill>
              </a:rPr>
              <a:t>Animation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0075-F1D7-8F48-D5D2-9D1B303D32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58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FCF0-6969-35C3-AA05-2A55172B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Symbolic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FA4C-DDB8-C8B1-6238-4BFC45BE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1. </a:t>
            </a:r>
            <a:r>
              <a:rPr lang="en-US" b="1" dirty="0"/>
              <a:t>Exact Solutions</a:t>
            </a:r>
          </a:p>
          <a:p>
            <a:pPr lvl="1"/>
            <a:r>
              <a:rPr lang="en-US" dirty="0"/>
              <a:t>2. </a:t>
            </a:r>
            <a:r>
              <a:rPr lang="en-US" b="1" dirty="0"/>
              <a:t>Deriving Equations of Motion</a:t>
            </a:r>
          </a:p>
          <a:p>
            <a:pPr lvl="1"/>
            <a:r>
              <a:rPr lang="en-US" dirty="0"/>
              <a:t>3. </a:t>
            </a:r>
            <a:r>
              <a:rPr lang="en-US" b="1" dirty="0"/>
              <a:t>Parametric Studies</a:t>
            </a:r>
          </a:p>
          <a:p>
            <a:pPr lvl="1"/>
            <a:r>
              <a:rPr lang="en-US" dirty="0"/>
              <a:t>4. </a:t>
            </a:r>
            <a:r>
              <a:rPr lang="en-US" b="1" dirty="0"/>
              <a:t>System Modeling and Simulation</a:t>
            </a:r>
          </a:p>
          <a:p>
            <a:pPr lvl="1"/>
            <a:r>
              <a:rPr lang="en-US" dirty="0"/>
              <a:t>5. </a:t>
            </a:r>
            <a:r>
              <a:rPr lang="en-US" b="1" dirty="0"/>
              <a:t>Visualizing Solutions</a:t>
            </a:r>
          </a:p>
          <a:p>
            <a:pPr lvl="1"/>
            <a:r>
              <a:rPr lang="en-US" dirty="0"/>
              <a:t>6. </a:t>
            </a:r>
            <a:r>
              <a:rPr lang="en-US" b="1" dirty="0"/>
              <a:t>Integration with Numeric Methods</a:t>
            </a:r>
          </a:p>
          <a:p>
            <a:pPr lvl="1"/>
            <a:r>
              <a:rPr lang="en-US" dirty="0"/>
              <a:t>7. </a:t>
            </a:r>
            <a:r>
              <a:rPr lang="en-US" b="1" dirty="0"/>
              <a:t>Educational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017-30A0-B900-D448-3D800A5C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“Symbolic” toolbox allows you to: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A2FD-40B6-6946-CC84-80E25DB4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Enter expressions in symbolic form with symbolic data types.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Expand or simplify symbolic expressions.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Find symbolic roots, limits, minima, maxima, etc.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Differentiate and integrate symbolic functions.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Solve algebraic and differential equations symbolically.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Solve simultaneous equations (even some nonlinear).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Do variable precision arithmetic.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Create graphical representations of symbolic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0F7D-3D0C-9665-23BB-2F8877EC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Define symbolic variables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0DAC3-7288-6299-723A-1375E772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7" y="2242679"/>
            <a:ext cx="2543530" cy="4515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EBF9EF-B4E1-1D6F-BD58-8E08D579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242679"/>
            <a:ext cx="2572109" cy="36104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8BC929-4DB5-C425-A48A-1EBBEA73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&gt;&gt;&gt; </a:t>
            </a:r>
            <a:r>
              <a:rPr lang="en-US" dirty="0" err="1">
                <a:solidFill>
                  <a:srgbClr val="FF0000"/>
                </a:solidFill>
              </a:rPr>
              <a:t>syms</a:t>
            </a:r>
            <a:r>
              <a:rPr lang="en-US" dirty="0">
                <a:solidFill>
                  <a:srgbClr val="FF0000"/>
                </a:solidFill>
              </a:rPr>
              <a:t> __  __  </a:t>
            </a:r>
            <a:r>
              <a:rPr lang="en-US" dirty="0"/>
              <a:t>or </a:t>
            </a:r>
            <a:r>
              <a:rPr lang="en-US" dirty="0" err="1">
                <a:solidFill>
                  <a:srgbClr val="FF0000"/>
                </a:solidFill>
              </a:rPr>
              <a:t>sym</a:t>
            </a:r>
            <a:r>
              <a:rPr lang="en-US" dirty="0">
                <a:solidFill>
                  <a:srgbClr val="FF0000"/>
                </a:solidFill>
              </a:rPr>
              <a:t>(__)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1ED91-BAE2-7EC5-EE86-7B5D1ABE19F7}"/>
              </a:ext>
            </a:extLst>
          </p:cNvPr>
          <p:cNvSpPr txBox="1"/>
          <p:nvPr/>
        </p:nvSpPr>
        <p:spPr>
          <a:xfrm>
            <a:off x="5123601" y="3388990"/>
            <a:ext cx="12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Subscript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8950A1-1BC7-E7CA-4B70-7964DA32F559}"/>
              </a:ext>
            </a:extLst>
          </p:cNvPr>
          <p:cNvCxnSpPr>
            <a:cxnSpLocks/>
          </p:cNvCxnSpPr>
          <p:nvPr/>
        </p:nvCxnSpPr>
        <p:spPr>
          <a:xfrm flipH="1">
            <a:off x="4387279" y="4859846"/>
            <a:ext cx="718923" cy="30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23D4A9-1A58-7E7E-533B-E41DA603F9B9}"/>
              </a:ext>
            </a:extLst>
          </p:cNvPr>
          <p:cNvSpPr txBox="1"/>
          <p:nvPr/>
        </p:nvSpPr>
        <p:spPr>
          <a:xfrm>
            <a:off x="5048011" y="4675180"/>
            <a:ext cx="14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Greek letter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877014-055A-CA15-A47C-8BCF7BEB8F2D}"/>
              </a:ext>
            </a:extLst>
          </p:cNvPr>
          <p:cNvCxnSpPr>
            <a:cxnSpLocks/>
          </p:cNvCxnSpPr>
          <p:nvPr/>
        </p:nvCxnSpPr>
        <p:spPr>
          <a:xfrm flipH="1">
            <a:off x="4404678" y="3624723"/>
            <a:ext cx="718923" cy="30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720155-C27C-15E9-403E-B6436430E4FD}"/>
              </a:ext>
            </a:extLst>
          </p:cNvPr>
          <p:cNvCxnSpPr>
            <a:cxnSpLocks/>
          </p:cNvCxnSpPr>
          <p:nvPr/>
        </p:nvCxnSpPr>
        <p:spPr>
          <a:xfrm flipV="1">
            <a:off x="6212835" y="3388990"/>
            <a:ext cx="867712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4F8B9D-ACAB-C994-B13F-C90ACC234F88}"/>
              </a:ext>
            </a:extLst>
          </p:cNvPr>
          <p:cNvCxnSpPr>
            <a:cxnSpLocks/>
          </p:cNvCxnSpPr>
          <p:nvPr/>
        </p:nvCxnSpPr>
        <p:spPr>
          <a:xfrm flipV="1">
            <a:off x="6344062" y="4242791"/>
            <a:ext cx="739488" cy="617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1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8D6-AB18-8772-D1EB-8E6BAE84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Rewrite symbolic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4EF5-647C-9CC0-E2EE-55D20685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numden</a:t>
            </a:r>
            <a:r>
              <a:rPr lang="en-US" dirty="0"/>
              <a:t>()</a:t>
            </a:r>
          </a:p>
          <a:p>
            <a:r>
              <a:rPr lang="en-US" dirty="0"/>
              <a:t>expand()</a:t>
            </a:r>
          </a:p>
          <a:p>
            <a:r>
              <a:rPr lang="en-US" dirty="0"/>
              <a:t>factor()</a:t>
            </a:r>
          </a:p>
          <a:p>
            <a:r>
              <a:rPr lang="en-US" dirty="0"/>
              <a:t>simplify()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2A9C8-5B04-0F20-0BDC-849BD3C4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570" y="1507808"/>
            <a:ext cx="4402364" cy="51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B10-6E4F-79AC-A3F8-43A2A07F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3DBA-37FE-4B6B-B767-6807058A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subs() </a:t>
            </a:r>
            <a:r>
              <a:rPr lang="en-US" altLang="en-US" dirty="0"/>
              <a:t>command allows you to substitute a symbol with another symbol or assign a number to a variable.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67D99-FB23-59D8-6477-D9731EB2D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23"/>
          <a:stretch/>
        </p:blipFill>
        <p:spPr>
          <a:xfrm>
            <a:off x="361132" y="2874443"/>
            <a:ext cx="5601518" cy="3188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5865E-BD1A-8FB9-7EF7-71E32FD85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39"/>
          <a:stretch/>
        </p:blipFill>
        <p:spPr>
          <a:xfrm>
            <a:off x="6096000" y="2874443"/>
            <a:ext cx="5571677" cy="18954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DB0BF-6767-1948-3A43-6838C0CEDBC9}"/>
              </a:ext>
            </a:extLst>
          </p:cNvPr>
          <p:cNvCxnSpPr>
            <a:cxnSpLocks/>
          </p:cNvCxnSpPr>
          <p:nvPr/>
        </p:nvCxnSpPr>
        <p:spPr>
          <a:xfrm flipH="1">
            <a:off x="3949129" y="3886994"/>
            <a:ext cx="689546" cy="507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8AAFFA-416E-A856-E2E0-F3CA453A8904}"/>
              </a:ext>
            </a:extLst>
          </p:cNvPr>
          <p:cNvSpPr txBox="1"/>
          <p:nvPr/>
        </p:nvSpPr>
        <p:spPr>
          <a:xfrm>
            <a:off x="3537957" y="3240663"/>
            <a:ext cx="258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Substitute a symbol with another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3B6A0-5E4E-7379-C172-A916D3AE9BA3}"/>
              </a:ext>
            </a:extLst>
          </p:cNvPr>
          <p:cNvSpPr txBox="1"/>
          <p:nvPr/>
        </p:nvSpPr>
        <p:spPr>
          <a:xfrm>
            <a:off x="6295220" y="5710019"/>
            <a:ext cx="32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Substitute a set of symbol with a set of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F5749-F295-F95E-BF22-CDA92AAC9FAB}"/>
              </a:ext>
            </a:extLst>
          </p:cNvPr>
          <p:cNvCxnSpPr>
            <a:cxnSpLocks/>
          </p:cNvCxnSpPr>
          <p:nvPr/>
        </p:nvCxnSpPr>
        <p:spPr>
          <a:xfrm flipH="1" flipV="1">
            <a:off x="5406454" y="5443653"/>
            <a:ext cx="888766" cy="422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05C8FA-AB7A-BA42-33CE-43BDB9CCB85D}"/>
              </a:ext>
            </a:extLst>
          </p:cNvPr>
          <p:cNvCxnSpPr>
            <a:cxnSpLocks/>
          </p:cNvCxnSpPr>
          <p:nvPr/>
        </p:nvCxnSpPr>
        <p:spPr>
          <a:xfrm>
            <a:off x="3762375" y="5481753"/>
            <a:ext cx="689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BB9075-FF0D-C1B5-BB13-C18B1D8402AB}"/>
              </a:ext>
            </a:extLst>
          </p:cNvPr>
          <p:cNvCxnSpPr>
            <a:cxnSpLocks/>
          </p:cNvCxnSpPr>
          <p:nvPr/>
        </p:nvCxnSpPr>
        <p:spPr>
          <a:xfrm>
            <a:off x="4572000" y="5481753"/>
            <a:ext cx="689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6F98AC-74F4-6B59-5356-0270BEB4658D}"/>
              </a:ext>
            </a:extLst>
          </p:cNvPr>
          <p:cNvCxnSpPr>
            <a:cxnSpLocks/>
          </p:cNvCxnSpPr>
          <p:nvPr/>
        </p:nvCxnSpPr>
        <p:spPr>
          <a:xfrm>
            <a:off x="1997075" y="6016858"/>
            <a:ext cx="219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080FB3-F5DA-4F94-C0EF-6611B10E0718}"/>
              </a:ext>
            </a:extLst>
          </p:cNvPr>
          <p:cNvCxnSpPr>
            <a:cxnSpLocks/>
          </p:cNvCxnSpPr>
          <p:nvPr/>
        </p:nvCxnSpPr>
        <p:spPr>
          <a:xfrm>
            <a:off x="2530475" y="6023208"/>
            <a:ext cx="219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1629B1-0DAB-EB78-82EF-5BD8AD7217F1}"/>
              </a:ext>
            </a:extLst>
          </p:cNvPr>
          <p:cNvCxnSpPr>
            <a:cxnSpLocks/>
          </p:cNvCxnSpPr>
          <p:nvPr/>
        </p:nvCxnSpPr>
        <p:spPr>
          <a:xfrm>
            <a:off x="2994025" y="6023208"/>
            <a:ext cx="219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3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438</Words>
  <Application>Microsoft Office PowerPoint</Application>
  <PresentationFormat>Widescreen</PresentationFormat>
  <Paragraphs>80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Menlo</vt:lpstr>
      <vt:lpstr>Office Theme</vt:lpstr>
      <vt:lpstr>Symbolic Toolbox in MATLAB</vt:lpstr>
      <vt:lpstr>Live Script</vt:lpstr>
      <vt:lpstr>The difference between numeric &amp; symbolic</vt:lpstr>
      <vt:lpstr>Concepts</vt:lpstr>
      <vt:lpstr>Why ? Symbolic toolbox</vt:lpstr>
      <vt:lpstr>“Symbolic” toolbox allows you to:</vt:lpstr>
      <vt:lpstr>Define symbolic variables</vt:lpstr>
      <vt:lpstr>Rewrite symbolic expression</vt:lpstr>
      <vt:lpstr>Substitution</vt:lpstr>
      <vt:lpstr>Calculus</vt:lpstr>
      <vt:lpstr>Example</vt:lpstr>
      <vt:lpstr>Visualization(1)</vt:lpstr>
      <vt:lpstr>Visualization(2)</vt:lpstr>
      <vt:lpstr>Animation</vt:lpstr>
      <vt:lpstr>Symbolic equations</vt:lpstr>
      <vt:lpstr>Solve</vt:lpstr>
      <vt:lpstr>Numeric – Symbolic Interchange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Kantawatchr Chaiprabha</dc:creator>
  <cp:lastModifiedBy>Kantawatchr Chaiprabha</cp:lastModifiedBy>
  <cp:revision>12</cp:revision>
  <dcterms:created xsi:type="dcterms:W3CDTF">2024-09-01T14:29:48Z</dcterms:created>
  <dcterms:modified xsi:type="dcterms:W3CDTF">2024-09-04T15:17:02Z</dcterms:modified>
</cp:coreProperties>
</file>