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2"/>
  </p:notesMasterIdLst>
  <p:sldIdLst>
    <p:sldId id="256" r:id="rId2"/>
    <p:sldId id="264" r:id="rId3"/>
    <p:sldId id="258" r:id="rId4"/>
    <p:sldId id="257" r:id="rId5"/>
    <p:sldId id="259" r:id="rId6"/>
    <p:sldId id="260" r:id="rId7"/>
    <p:sldId id="261" r:id="rId8"/>
    <p:sldId id="262" r:id="rId9"/>
    <p:sldId id="263" r:id="rId10"/>
    <p:sldId id="265" r:id="rId11"/>
  </p:sldIdLst>
  <p:sldSz cx="9144000" cy="5143500" type="screen16x9"/>
  <p:notesSz cx="6858000" cy="9144000"/>
  <p:embeddedFontLst>
    <p:embeddedFont>
      <p:font typeface="Average" panose="020B0604020202020204" charset="0"/>
      <p:regular r:id="rId13"/>
    </p:embeddedFont>
    <p:embeddedFont>
      <p:font typeface="Georgia" panose="02040502050405020303" pitchFamily="18" charset="0"/>
      <p:regular r:id="rId14"/>
      <p:bold r:id="rId15"/>
      <p:italic r:id="rId16"/>
      <p:boldItalic r:id="rId17"/>
    </p:embeddedFont>
    <p:embeddedFont>
      <p:font typeface="Impact" panose="020B0806030902050204" pitchFamily="34" charset="0"/>
      <p:regular r:id="rId18"/>
    </p:embeddedFont>
    <p:embeddedFont>
      <p:font typeface="Amatic SC" panose="020B0604020202020204" charset="-79"/>
      <p:regular r:id="rId19"/>
      <p:bold r:id="rId20"/>
    </p:embeddedFont>
    <p:embeddedFont>
      <p:font typeface="Caveat" panose="020B0604020202020204" charset="0"/>
      <p:regular r:id="rId21"/>
      <p:bold r:id="rId22"/>
    </p:embeddedFont>
    <p:embeddedFont>
      <p:font typeface="Montserra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6" d="100"/>
          <a:sy n="126" d="100"/>
        </p:scale>
        <p:origin x="-354"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582811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cb8358fa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cb8358fa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ca59a4cf9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ca59a4cf9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cae086f9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cae086f9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cae086f9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cae086f9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cae086f9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cae086f9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50"/>
        <p:cNvGrpSpPr/>
        <p:nvPr/>
      </p:nvGrpSpPr>
      <p:grpSpPr>
        <a:xfrm>
          <a:off x="0" y="0"/>
          <a:ext cx="0" cy="0"/>
          <a:chOff x="0" y="0"/>
          <a:chExt cx="0" cy="0"/>
        </a:xfrm>
      </p:grpSpPr>
      <p:grpSp>
        <p:nvGrpSpPr>
          <p:cNvPr id="51" name="Google Shape;51;p13"/>
          <p:cNvGrpSpPr/>
          <p:nvPr/>
        </p:nvGrpSpPr>
        <p:grpSpPr>
          <a:xfrm>
            <a:off x="4406400" y="0"/>
            <a:ext cx="4737600" cy="5143065"/>
            <a:chOff x="4406400" y="0"/>
            <a:chExt cx="4737600" cy="5143065"/>
          </a:xfrm>
        </p:grpSpPr>
        <p:sp>
          <p:nvSpPr>
            <p:cNvPr id="52" name="Google Shape;52;p1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1" name="Google Shape;7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72"/>
        <p:cNvGrpSpPr/>
        <p:nvPr/>
      </p:nvGrpSpPr>
      <p:grpSpPr>
        <a:xfrm>
          <a:off x="0" y="0"/>
          <a:ext cx="0" cy="0"/>
          <a:chOff x="0" y="0"/>
          <a:chExt cx="0" cy="0"/>
        </a:xfrm>
      </p:grpSpPr>
      <p:pic>
        <p:nvPicPr>
          <p:cNvPr id="73" name="Google Shape;73;p14" descr="offset_comp_343059.jpg"/>
          <p:cNvPicPr preferRelativeResize="0"/>
          <p:nvPr/>
        </p:nvPicPr>
        <p:blipFill rotWithShape="1">
          <a:blip r:embed="rId2">
            <a:alphaModFix amt="80000"/>
          </a:blip>
          <a:srcRect l="30474" t="11955" r="30474" b="25870"/>
          <a:stretch/>
        </p:blipFill>
        <p:spPr>
          <a:xfrm rot="-5400000">
            <a:off x="113630" y="-105700"/>
            <a:ext cx="5142300" cy="5364300"/>
          </a:xfrm>
          <a:prstGeom prst="diagStripe">
            <a:avLst>
              <a:gd name="adj" fmla="val 50343"/>
            </a:avLst>
          </a:prstGeom>
          <a:noFill/>
          <a:ln>
            <a:noFill/>
          </a:ln>
        </p:spPr>
      </p:pic>
      <p:sp>
        <p:nvSpPr>
          <p:cNvPr id="74" name="Google Shape;74;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4"/>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dk2"/>
              </a:buClr>
              <a:buSzPts val="1800"/>
              <a:buChar char="●"/>
              <a:defRPr>
                <a:solidFill>
                  <a:schemeClr val="dk2"/>
                </a:solidFill>
              </a:defRPr>
            </a:lvl1pPr>
            <a:lvl2pPr marL="914400" lvl="1" indent="-317500" rtl="0">
              <a:spcBef>
                <a:spcPts val="160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a:endParaRPr/>
          </a:p>
        </p:txBody>
      </p:sp>
      <p:sp>
        <p:nvSpPr>
          <p:cNvPr id="76" name="Google Shape;7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7" name="Google Shape;77;p14">
            <a:hlinkClick r:id="rId3"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a:hlinkClick r:id="rId3"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a:hlinkClick r:id="rId3"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a:hlinkClick r:id="rId3"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4"/>
          <p:cNvGrpSpPr/>
          <p:nvPr/>
        </p:nvGrpSpPr>
        <p:grpSpPr>
          <a:xfrm>
            <a:off x="0" y="381001"/>
            <a:ext cx="1037850" cy="1016287"/>
            <a:chOff x="0" y="381001"/>
            <a:chExt cx="1037850" cy="1016287"/>
          </a:xfrm>
        </p:grpSpPr>
        <p:sp>
          <p:nvSpPr>
            <p:cNvPr id="82" name="Google Shape;82;p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6" name="Google Shape;86;p15"/>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88" name="Google Shape;88;p15">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5"/>
          <p:cNvGrpSpPr/>
          <p:nvPr/>
        </p:nvGrpSpPr>
        <p:grpSpPr>
          <a:xfrm>
            <a:off x="0" y="381001"/>
            <a:ext cx="1037850" cy="1016287"/>
            <a:chOff x="0" y="381001"/>
            <a:chExt cx="1037850" cy="1016287"/>
          </a:xfrm>
        </p:grpSpPr>
        <p:sp>
          <p:nvSpPr>
            <p:cNvPr id="93" name="Google Shape;93;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5"/>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96" name="Google Shape;9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9" name="Google Shape;99;p16"/>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16"/>
          <p:cNvGrpSpPr/>
          <p:nvPr/>
        </p:nvGrpSpPr>
        <p:grpSpPr>
          <a:xfrm>
            <a:off x="0" y="381001"/>
            <a:ext cx="1037850" cy="1016287"/>
            <a:chOff x="0" y="381001"/>
            <a:chExt cx="1037850" cy="1016287"/>
          </a:xfrm>
        </p:grpSpPr>
        <p:sp>
          <p:nvSpPr>
            <p:cNvPr id="105" name="Google Shape;105;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6"/>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08" name="Google Shape;10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09" name="Google Shape;109;p16"/>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ctrTitle"/>
          </p:nvPr>
        </p:nvSpPr>
        <p:spPr>
          <a:xfrm>
            <a:off x="311708" y="1172275"/>
            <a:ext cx="85206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a:solidFill>
                  <a:srgbClr val="CCCCCC"/>
                </a:solidFill>
                <a:latin typeface="Impact"/>
                <a:ea typeface="Impact"/>
                <a:cs typeface="Impact"/>
                <a:sym typeface="Impact"/>
              </a:rPr>
              <a:t>PROTOTYPE  PRESENTATION</a:t>
            </a:r>
            <a:endParaRPr sz="6000">
              <a:solidFill>
                <a:srgbClr val="CCCCCC"/>
              </a:solidFill>
              <a:latin typeface="Impact"/>
              <a:ea typeface="Impact"/>
              <a:cs typeface="Impact"/>
              <a:sym typeface="Impact"/>
            </a:endParaRPr>
          </a:p>
        </p:txBody>
      </p:sp>
      <p:sp>
        <p:nvSpPr>
          <p:cNvPr id="115" name="Google Shape;115;p17"/>
          <p:cNvSpPr txBox="1"/>
          <p:nvPr/>
        </p:nvSpPr>
        <p:spPr>
          <a:xfrm>
            <a:off x="5289850" y="4313050"/>
            <a:ext cx="52167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latin typeface="Amatic SC"/>
              <a:ea typeface="Amatic SC"/>
              <a:cs typeface="Amatic SC"/>
              <a:sym typeface="Amatic SC"/>
            </a:endParaRPr>
          </a:p>
        </p:txBody>
      </p:sp>
      <p:sp>
        <p:nvSpPr>
          <p:cNvPr id="116" name="Google Shape;116;p17"/>
          <p:cNvSpPr txBox="1"/>
          <p:nvPr/>
        </p:nvSpPr>
        <p:spPr>
          <a:xfrm>
            <a:off x="6000750" y="4637125"/>
            <a:ext cx="6021600" cy="7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7"/>
          <p:cNvSpPr txBox="1"/>
          <p:nvPr/>
        </p:nvSpPr>
        <p:spPr>
          <a:xfrm>
            <a:off x="4916625" y="4226450"/>
            <a:ext cx="5234400" cy="11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solidFill>
                  <a:srgbClr val="666666"/>
                </a:solidFill>
                <a:latin typeface="Caveat"/>
                <a:ea typeface="Caveat"/>
                <a:cs typeface="Caveat"/>
                <a:sym typeface="Caveat"/>
              </a:rPr>
              <a:t>BY BACKSTREET HACKERS</a:t>
            </a:r>
            <a:endParaRPr sz="3000" b="1">
              <a:solidFill>
                <a:srgbClr val="666666"/>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p:nvPr/>
        </p:nvSpPr>
        <p:spPr>
          <a:xfrm>
            <a:off x="1367900" y="1528100"/>
            <a:ext cx="6593100" cy="89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4800">
                <a:solidFill>
                  <a:srgbClr val="999999"/>
                </a:solidFill>
                <a:latin typeface="Impact"/>
                <a:ea typeface="Impact"/>
                <a:cs typeface="Impact"/>
                <a:sym typeface="Impact"/>
              </a:rPr>
              <a:t>THANK YOU</a:t>
            </a:r>
            <a:endParaRPr sz="4800">
              <a:solidFill>
                <a:srgbClr val="999999"/>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p:nvPr/>
        </p:nvSpPr>
        <p:spPr>
          <a:xfrm>
            <a:off x="285050" y="409000"/>
            <a:ext cx="8415600" cy="38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5"/>
          <p:cNvSpPr txBox="1"/>
          <p:nvPr/>
        </p:nvSpPr>
        <p:spPr>
          <a:xfrm>
            <a:off x="488425" y="504475"/>
            <a:ext cx="7138800" cy="43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A2C4C9"/>
                </a:solidFill>
                <a:latin typeface="Caveat"/>
                <a:ea typeface="Caveat"/>
                <a:cs typeface="Caveat"/>
                <a:sym typeface="Caveat"/>
              </a:rPr>
              <a:t>AND THE BACKSTREET HACKERS ARE : </a:t>
            </a:r>
            <a:endParaRPr sz="1800" b="1">
              <a:solidFill>
                <a:srgbClr val="A2C4C9"/>
              </a:solidFill>
              <a:latin typeface="Caveat"/>
              <a:ea typeface="Caveat"/>
              <a:cs typeface="Caveat"/>
              <a:sym typeface="Caveat"/>
            </a:endParaRPr>
          </a:p>
          <a:p>
            <a:pPr marL="0" lvl="0" indent="0" algn="l" rtl="0">
              <a:spcBef>
                <a:spcPts val="0"/>
              </a:spcBef>
              <a:spcAft>
                <a:spcPts val="0"/>
              </a:spcAft>
              <a:buNone/>
            </a:pPr>
            <a:r>
              <a:rPr lang="en-GB" sz="1800">
                <a:solidFill>
                  <a:srgbClr val="A2C4C9"/>
                </a:solidFill>
                <a:latin typeface="Caveat"/>
                <a:ea typeface="Caveat"/>
                <a:cs typeface="Caveat"/>
                <a:sym typeface="Caveat"/>
              </a:rPr>
              <a:t> </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a:solidFill>
                  <a:srgbClr val="A2C4C9"/>
                </a:solidFill>
                <a:latin typeface="Caveat"/>
                <a:ea typeface="Caveat"/>
                <a:cs typeface="Caveat"/>
                <a:sym typeface="Caveat"/>
              </a:rPr>
              <a:t> Swarnali Saha</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a:solidFill>
                  <a:srgbClr val="A2C4C9"/>
                </a:solidFill>
                <a:latin typeface="Caveat"/>
                <a:ea typeface="Caveat"/>
                <a:cs typeface="Caveat"/>
                <a:sym typeface="Caveat"/>
              </a:rPr>
              <a:t>  Arkarup Saha</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a:solidFill>
                  <a:srgbClr val="A2C4C9"/>
                </a:solidFill>
                <a:latin typeface="Caveat"/>
                <a:ea typeface="Caveat"/>
                <a:cs typeface="Caveat"/>
                <a:sym typeface="Caveat"/>
              </a:rPr>
              <a:t> Anirban Chakraborty</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a:solidFill>
                  <a:srgbClr val="A2C4C9"/>
                </a:solidFill>
                <a:latin typeface="Caveat"/>
                <a:ea typeface="Caveat"/>
                <a:cs typeface="Caveat"/>
                <a:sym typeface="Caveat"/>
              </a:rPr>
              <a:t>Ruddranil Patra</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a:solidFill>
                  <a:srgbClr val="A2C4C9"/>
                </a:solidFill>
                <a:latin typeface="Caveat"/>
                <a:ea typeface="Caveat"/>
                <a:cs typeface="Caveat"/>
                <a:sym typeface="Caveat"/>
              </a:rPr>
              <a:t>Arunima Dhar</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a:solidFill>
                  <a:srgbClr val="A2C4C9"/>
                </a:solidFill>
                <a:latin typeface="Caveat"/>
                <a:ea typeface="Caveat"/>
                <a:cs typeface="Caveat"/>
                <a:sym typeface="Caveat"/>
              </a:rPr>
              <a:t>Ruddranil Patra</a:t>
            </a: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a:solidFill>
                  <a:srgbClr val="A2C4C9"/>
                </a:solidFill>
                <a:latin typeface="Caveat"/>
                <a:ea typeface="Caveat"/>
                <a:cs typeface="Caveat"/>
                <a:sym typeface="Caveat"/>
              </a:rPr>
              <a:t>AND THE  MENTORS ARE :</a:t>
            </a: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a:solidFill>
                  <a:srgbClr val="A2C4C9"/>
                </a:solidFill>
                <a:latin typeface="Caveat"/>
                <a:ea typeface="Caveat"/>
                <a:cs typeface="Caveat"/>
                <a:sym typeface="Caveat"/>
              </a:rPr>
              <a:t>Sounak Bar</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a:solidFill>
                  <a:srgbClr val="A2C4C9"/>
                </a:solidFill>
                <a:latin typeface="Caveat"/>
                <a:ea typeface="Caveat"/>
                <a:cs typeface="Caveat"/>
                <a:sym typeface="Caveat"/>
              </a:rPr>
              <a:t>Sabyasachi Chowdhury</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a:solidFill>
                  <a:srgbClr val="A2C4C9"/>
                </a:solidFill>
                <a:latin typeface="Caveat"/>
                <a:ea typeface="Caveat"/>
                <a:cs typeface="Caveat"/>
                <a:sym typeface="Caveat"/>
              </a:rPr>
              <a:t>Soumik Dhar</a:t>
            </a: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440250" y="8568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CCCCCC"/>
                </a:solidFill>
                <a:latin typeface="Impact"/>
                <a:ea typeface="Impact"/>
                <a:cs typeface="Impact"/>
                <a:sym typeface="Impact"/>
              </a:rPr>
              <a:t>PROBLEM STATEMENT</a:t>
            </a:r>
            <a:endParaRPr sz="3600">
              <a:solidFill>
                <a:srgbClr val="CCCCCC"/>
              </a:solidFill>
              <a:latin typeface="Impact"/>
              <a:ea typeface="Impact"/>
              <a:cs typeface="Impact"/>
              <a:sym typeface="Impact"/>
            </a:endParaRPr>
          </a:p>
          <a:p>
            <a:pPr marL="0" lvl="0" indent="0" algn="l" rtl="0">
              <a:spcBef>
                <a:spcPts val="0"/>
              </a:spcBef>
              <a:spcAft>
                <a:spcPts val="0"/>
              </a:spcAft>
              <a:buNone/>
            </a:pPr>
            <a:endParaRPr sz="3600">
              <a:solidFill>
                <a:srgbClr val="CCCCCC"/>
              </a:solidFill>
              <a:latin typeface="Impact"/>
              <a:ea typeface="Impact"/>
              <a:cs typeface="Impact"/>
              <a:sym typeface="Impact"/>
            </a:endParaRPr>
          </a:p>
        </p:txBody>
      </p:sp>
      <p:sp>
        <p:nvSpPr>
          <p:cNvPr id="138" name="Google Shape;138;p19"/>
          <p:cNvSpPr txBox="1"/>
          <p:nvPr/>
        </p:nvSpPr>
        <p:spPr>
          <a:xfrm>
            <a:off x="395800" y="1577794"/>
            <a:ext cx="5992500" cy="33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999999"/>
                </a:solidFill>
              </a:rPr>
              <a:t>Throughout the developed and developing world,access to life-saving and critical health products is hampered by what is known as the last-mile problem - the inability to deliver the needed medicine/blood from a city to rural or remote locations because of inadequate transportation, communication or supply chain infrastructure .To solve this connectivity problem, national drone delivery system needs to be created to carry urgent medicines to patients in need in Hilly and inaccessible areas. Team needs to build a drone that can deliver essential medical products/blood of upto 2.0 kilograms per flight while maintaining the cold chain if needed- in an average fulfillment time of 30 minutes. Also, it should be usable in emergencies and disaster prone areas.</a:t>
            </a:r>
            <a:endParaRPr>
              <a:solidFill>
                <a:srgbClr val="999999"/>
              </a:solidFill>
            </a:endParaRPr>
          </a:p>
          <a:p>
            <a:pPr marL="0" lvl="0" indent="0" algn="l" rtl="0">
              <a:spcBef>
                <a:spcPts val="0"/>
              </a:spcBef>
              <a:spcAft>
                <a:spcPts val="0"/>
              </a:spcAft>
              <a:buNone/>
            </a:pPr>
            <a:endParaRPr>
              <a:solidFill>
                <a:srgbClr val="999999"/>
              </a:solidFill>
            </a:endParaRPr>
          </a:p>
        </p:txBody>
      </p:sp>
      <p:sp>
        <p:nvSpPr>
          <p:cNvPr id="139" name="Google Shape;139;p19"/>
          <p:cNvSpPr txBox="1"/>
          <p:nvPr/>
        </p:nvSpPr>
        <p:spPr>
          <a:xfrm>
            <a:off x="541200" y="290100"/>
            <a:ext cx="71388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9"/>
          <p:cNvSpPr txBox="1"/>
          <p:nvPr/>
        </p:nvSpPr>
        <p:spPr>
          <a:xfrm>
            <a:off x="470977" y="594900"/>
            <a:ext cx="71388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endParaRPr>
          </a:p>
        </p:txBody>
      </p:sp>
      <p:sp>
        <p:nvSpPr>
          <p:cNvPr id="141" name="Google Shape;141;p19"/>
          <p:cNvSpPr txBox="1"/>
          <p:nvPr/>
        </p:nvSpPr>
        <p:spPr>
          <a:xfrm>
            <a:off x="312600" y="346575"/>
            <a:ext cx="84498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FFFFFF"/>
                </a:solidFill>
                <a:latin typeface="Georgia"/>
                <a:ea typeface="Georgia"/>
                <a:cs typeface="Georgia"/>
                <a:sym typeface="Georgia"/>
              </a:rPr>
              <a:t>MINISTRY / ORGANIZATION : MINISTRY OF HEALTH AND FAMILY WELFARE</a:t>
            </a:r>
            <a:endParaRPr b="1">
              <a:solidFill>
                <a:srgbClr val="FFFFFF"/>
              </a:solidFill>
              <a:latin typeface="Georgia"/>
              <a:ea typeface="Georgia"/>
              <a:cs typeface="Georgia"/>
              <a:sym typeface="Georgia"/>
            </a:endParaRPr>
          </a:p>
          <a:p>
            <a:pPr marL="0" lvl="0" indent="0" algn="l" rtl="0">
              <a:spcBef>
                <a:spcPts val="0"/>
              </a:spcBef>
              <a:spcAft>
                <a:spcPts val="0"/>
              </a:spcAft>
              <a:buNone/>
            </a:pPr>
            <a:endParaRPr b="1">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p:nvPr/>
        </p:nvSpPr>
        <p:spPr>
          <a:xfrm>
            <a:off x="737625" y="3074075"/>
            <a:ext cx="3575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CACACA"/>
              </a:solidFill>
              <a:latin typeface="Average"/>
              <a:ea typeface="Average"/>
              <a:cs typeface="Average"/>
              <a:sym typeface="Average"/>
            </a:endParaRPr>
          </a:p>
        </p:txBody>
      </p:sp>
      <p:sp>
        <p:nvSpPr>
          <p:cNvPr id="123" name="Google Shape;123;p18"/>
          <p:cNvSpPr txBox="1"/>
          <p:nvPr/>
        </p:nvSpPr>
        <p:spPr>
          <a:xfrm>
            <a:off x="737500" y="3399575"/>
            <a:ext cx="3575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CACACA"/>
              </a:solidFill>
              <a:latin typeface="Average"/>
              <a:ea typeface="Average"/>
              <a:cs typeface="Average"/>
              <a:sym typeface="Average"/>
            </a:endParaRPr>
          </a:p>
        </p:txBody>
      </p:sp>
      <p:sp>
        <p:nvSpPr>
          <p:cNvPr id="124" name="Google Shape;124;p18"/>
          <p:cNvSpPr txBox="1"/>
          <p:nvPr/>
        </p:nvSpPr>
        <p:spPr>
          <a:xfrm>
            <a:off x="870375" y="3725075"/>
            <a:ext cx="3442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CACACA"/>
              </a:solidFill>
              <a:latin typeface="Average"/>
              <a:ea typeface="Average"/>
              <a:cs typeface="Average"/>
              <a:sym typeface="Average"/>
            </a:endParaRPr>
          </a:p>
        </p:txBody>
      </p:sp>
      <p:sp>
        <p:nvSpPr>
          <p:cNvPr id="125" name="Google Shape;125;p18"/>
          <p:cNvSpPr txBox="1"/>
          <p:nvPr/>
        </p:nvSpPr>
        <p:spPr>
          <a:xfrm>
            <a:off x="4218250" y="2097575"/>
            <a:ext cx="3243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ACACA"/>
              </a:solidFill>
              <a:latin typeface="Montserrat"/>
              <a:ea typeface="Montserrat"/>
              <a:cs typeface="Montserrat"/>
              <a:sym typeface="Montserrat"/>
            </a:endParaRPr>
          </a:p>
        </p:txBody>
      </p:sp>
      <p:sp>
        <p:nvSpPr>
          <p:cNvPr id="126" name="Google Shape;126;p18"/>
          <p:cNvSpPr txBox="1"/>
          <p:nvPr/>
        </p:nvSpPr>
        <p:spPr>
          <a:xfrm>
            <a:off x="4443276" y="2426100"/>
            <a:ext cx="3018300" cy="1407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700">
              <a:solidFill>
                <a:srgbClr val="FFFFFF"/>
              </a:solidFill>
              <a:latin typeface="Montserrat"/>
              <a:ea typeface="Montserrat"/>
              <a:cs typeface="Montserrat"/>
              <a:sym typeface="Montserrat"/>
            </a:endParaRPr>
          </a:p>
          <a:p>
            <a:pPr marL="0" lvl="0" indent="0" algn="l" rtl="0">
              <a:lnSpc>
                <a:spcPct val="150000"/>
              </a:lnSpc>
              <a:spcBef>
                <a:spcPts val="0"/>
              </a:spcBef>
              <a:spcAft>
                <a:spcPts val="0"/>
              </a:spcAft>
              <a:buNone/>
            </a:pPr>
            <a:endParaRPr>
              <a:solidFill>
                <a:srgbClr val="CACACA"/>
              </a:solidFill>
              <a:latin typeface="Montserrat"/>
              <a:ea typeface="Montserrat"/>
              <a:cs typeface="Montserrat"/>
              <a:sym typeface="Montserrat"/>
            </a:endParaRPr>
          </a:p>
        </p:txBody>
      </p:sp>
      <p:sp>
        <p:nvSpPr>
          <p:cNvPr id="127" name="Google Shape;127;p18"/>
          <p:cNvSpPr txBox="1"/>
          <p:nvPr/>
        </p:nvSpPr>
        <p:spPr>
          <a:xfrm>
            <a:off x="4443276" y="37250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ACACA"/>
              </a:solidFill>
              <a:latin typeface="Montserrat"/>
              <a:ea typeface="Montserrat"/>
              <a:cs typeface="Montserrat"/>
              <a:sym typeface="Montserrat"/>
            </a:endParaRPr>
          </a:p>
        </p:txBody>
      </p:sp>
      <p:sp>
        <p:nvSpPr>
          <p:cNvPr id="128" name="Google Shape;128;p18"/>
          <p:cNvSpPr txBox="1"/>
          <p:nvPr/>
        </p:nvSpPr>
        <p:spPr>
          <a:xfrm>
            <a:off x="176275" y="192300"/>
            <a:ext cx="81462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CCCCCC"/>
                </a:solidFill>
                <a:latin typeface="Impact"/>
                <a:ea typeface="Impact"/>
                <a:cs typeface="Impact"/>
                <a:sym typeface="Impact"/>
              </a:rPr>
              <a:t>CONTENTS</a:t>
            </a:r>
            <a:endParaRPr sz="3600">
              <a:solidFill>
                <a:srgbClr val="CCCCCC"/>
              </a:solidFill>
              <a:latin typeface="Impact"/>
              <a:ea typeface="Impact"/>
              <a:cs typeface="Impact"/>
              <a:sym typeface="Impact"/>
            </a:endParaRPr>
          </a:p>
        </p:txBody>
      </p:sp>
      <p:sp>
        <p:nvSpPr>
          <p:cNvPr id="129" name="Google Shape;129;p18"/>
          <p:cNvSpPr txBox="1"/>
          <p:nvPr/>
        </p:nvSpPr>
        <p:spPr>
          <a:xfrm>
            <a:off x="914600" y="1815050"/>
            <a:ext cx="7338900" cy="28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8"/>
          <p:cNvSpPr txBox="1"/>
          <p:nvPr/>
        </p:nvSpPr>
        <p:spPr>
          <a:xfrm>
            <a:off x="914600" y="1815000"/>
            <a:ext cx="7338900" cy="28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8"/>
          <p:cNvSpPr txBox="1"/>
          <p:nvPr/>
        </p:nvSpPr>
        <p:spPr>
          <a:xfrm>
            <a:off x="1298075" y="2080525"/>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8"/>
          <p:cNvSpPr txBox="1"/>
          <p:nvPr/>
        </p:nvSpPr>
        <p:spPr>
          <a:xfrm>
            <a:off x="217500" y="1228300"/>
            <a:ext cx="7824300" cy="3170700"/>
          </a:xfrm>
          <a:prstGeom prst="rect">
            <a:avLst/>
          </a:prstGeom>
          <a:noFill/>
          <a:ln>
            <a:noFill/>
          </a:ln>
        </p:spPr>
        <p:txBody>
          <a:bodyPr spcFirstLastPara="1" wrap="square" lIns="91425" tIns="91425" rIns="91425" bIns="91425" anchor="t" anchorCtr="0">
            <a:noAutofit/>
          </a:bodyPr>
          <a:lstStyle/>
          <a:p>
            <a:pPr marL="914400" lvl="0" indent="-381000" algn="l" rtl="0">
              <a:spcBef>
                <a:spcPts val="0"/>
              </a:spcBef>
              <a:spcAft>
                <a:spcPts val="0"/>
              </a:spcAft>
              <a:buClr>
                <a:srgbClr val="999999"/>
              </a:buClr>
              <a:buSzPts val="2400"/>
              <a:buFont typeface="Impact"/>
              <a:buChar char="●"/>
            </a:pPr>
            <a:r>
              <a:rPr lang="en-GB" sz="2400">
                <a:solidFill>
                  <a:srgbClr val="999999"/>
                </a:solidFill>
                <a:latin typeface="Impact"/>
                <a:ea typeface="Impact"/>
                <a:cs typeface="Impact"/>
                <a:sym typeface="Impact"/>
              </a:rPr>
              <a:t>PROBLEM STATEMENT</a:t>
            </a:r>
            <a:endParaRPr sz="2400">
              <a:solidFill>
                <a:srgbClr val="999999"/>
              </a:solidFill>
              <a:latin typeface="Impact"/>
              <a:ea typeface="Impact"/>
              <a:cs typeface="Impact"/>
              <a:sym typeface="Impact"/>
            </a:endParaRPr>
          </a:p>
          <a:p>
            <a:pPr marL="914400" lvl="0" indent="-381000" algn="l" rtl="0">
              <a:spcBef>
                <a:spcPts val="0"/>
              </a:spcBef>
              <a:spcAft>
                <a:spcPts val="0"/>
              </a:spcAft>
              <a:buClr>
                <a:srgbClr val="999999"/>
              </a:buClr>
              <a:buSzPts val="2400"/>
              <a:buFont typeface="Impact"/>
              <a:buChar char="●"/>
            </a:pPr>
            <a:r>
              <a:rPr lang="en-GB" sz="2400">
                <a:solidFill>
                  <a:srgbClr val="999999"/>
                </a:solidFill>
                <a:latin typeface="Impact"/>
                <a:ea typeface="Impact"/>
                <a:cs typeface="Impact"/>
                <a:sym typeface="Impact"/>
              </a:rPr>
              <a:t>PROJECT OBJECTIVE</a:t>
            </a:r>
            <a:endParaRPr sz="2400">
              <a:solidFill>
                <a:srgbClr val="999999"/>
              </a:solidFill>
              <a:latin typeface="Impact"/>
              <a:ea typeface="Impact"/>
              <a:cs typeface="Impact"/>
              <a:sym typeface="Impact"/>
            </a:endParaRPr>
          </a:p>
          <a:p>
            <a:pPr marL="914400" lvl="0" indent="-381000" algn="l" rtl="0">
              <a:spcBef>
                <a:spcPts val="0"/>
              </a:spcBef>
              <a:spcAft>
                <a:spcPts val="0"/>
              </a:spcAft>
              <a:buClr>
                <a:srgbClr val="999999"/>
              </a:buClr>
              <a:buSzPts val="2400"/>
              <a:buFont typeface="Impact"/>
              <a:buChar char="●"/>
            </a:pPr>
            <a:r>
              <a:rPr lang="en-GB" sz="2400">
                <a:solidFill>
                  <a:srgbClr val="999999"/>
                </a:solidFill>
                <a:latin typeface="Impact"/>
                <a:ea typeface="Impact"/>
                <a:cs typeface="Impact"/>
                <a:sym typeface="Impact"/>
              </a:rPr>
              <a:t>OVERVIEW</a:t>
            </a:r>
            <a:endParaRPr sz="2400">
              <a:solidFill>
                <a:srgbClr val="999999"/>
              </a:solidFill>
              <a:latin typeface="Impact"/>
              <a:ea typeface="Impact"/>
              <a:cs typeface="Impact"/>
              <a:sym typeface="Impact"/>
            </a:endParaRPr>
          </a:p>
          <a:p>
            <a:pPr marL="914400" lvl="0" indent="-381000" algn="l" rtl="0">
              <a:spcBef>
                <a:spcPts val="0"/>
              </a:spcBef>
              <a:spcAft>
                <a:spcPts val="0"/>
              </a:spcAft>
              <a:buClr>
                <a:srgbClr val="999999"/>
              </a:buClr>
              <a:buSzPts val="2400"/>
              <a:buFont typeface="Impact"/>
              <a:buChar char="●"/>
            </a:pPr>
            <a:r>
              <a:rPr lang="en-GB" sz="2400">
                <a:solidFill>
                  <a:srgbClr val="999999"/>
                </a:solidFill>
                <a:latin typeface="Impact"/>
                <a:ea typeface="Impact"/>
                <a:cs typeface="Impact"/>
                <a:sym typeface="Impact"/>
              </a:rPr>
              <a:t>MAIN EQUIPMENTS USED</a:t>
            </a:r>
            <a:endParaRPr sz="2400">
              <a:solidFill>
                <a:srgbClr val="999999"/>
              </a:solidFill>
              <a:latin typeface="Impact"/>
              <a:ea typeface="Impact"/>
              <a:cs typeface="Impact"/>
              <a:sym typeface="Impact"/>
            </a:endParaRPr>
          </a:p>
          <a:p>
            <a:pPr marL="914400" lvl="0" indent="-381000" algn="l" rtl="0">
              <a:spcBef>
                <a:spcPts val="0"/>
              </a:spcBef>
              <a:spcAft>
                <a:spcPts val="0"/>
              </a:spcAft>
              <a:buClr>
                <a:srgbClr val="999999"/>
              </a:buClr>
              <a:buSzPts val="2400"/>
              <a:buFont typeface="Impact"/>
              <a:buChar char="●"/>
            </a:pPr>
            <a:r>
              <a:rPr lang="en-GB" sz="2400">
                <a:solidFill>
                  <a:srgbClr val="999999"/>
                </a:solidFill>
                <a:latin typeface="Impact"/>
                <a:ea typeface="Impact"/>
                <a:cs typeface="Impact"/>
                <a:sym typeface="Impact"/>
              </a:rPr>
              <a:t>BUSINESS OUTLOOK</a:t>
            </a:r>
            <a:endParaRPr sz="2400">
              <a:solidFill>
                <a:srgbClr val="999999"/>
              </a:solidFill>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p:nvPr/>
        </p:nvSpPr>
        <p:spPr>
          <a:xfrm>
            <a:off x="641450" y="532500"/>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CCCCCC"/>
                </a:solidFill>
                <a:latin typeface="Impact"/>
                <a:ea typeface="Impact"/>
                <a:cs typeface="Impact"/>
                <a:sym typeface="Impact"/>
              </a:rPr>
              <a:t>PROJECT OBJECTIVE</a:t>
            </a:r>
            <a:endParaRPr sz="3600">
              <a:solidFill>
                <a:srgbClr val="CCCCCC"/>
              </a:solidFill>
              <a:latin typeface="Impact"/>
              <a:ea typeface="Impact"/>
              <a:cs typeface="Impact"/>
              <a:sym typeface="Impact"/>
            </a:endParaRPr>
          </a:p>
        </p:txBody>
      </p:sp>
      <p:sp>
        <p:nvSpPr>
          <p:cNvPr id="147" name="Google Shape;147;p20"/>
          <p:cNvSpPr txBox="1"/>
          <p:nvPr/>
        </p:nvSpPr>
        <p:spPr>
          <a:xfrm>
            <a:off x="1149725" y="1561200"/>
            <a:ext cx="73944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999999"/>
              </a:solidFill>
            </a:endParaRPr>
          </a:p>
        </p:txBody>
      </p:sp>
      <p:sp>
        <p:nvSpPr>
          <p:cNvPr id="148" name="Google Shape;148;p20"/>
          <p:cNvSpPr txBox="1"/>
          <p:nvPr/>
        </p:nvSpPr>
        <p:spPr>
          <a:xfrm>
            <a:off x="1791150" y="1967400"/>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0"/>
          <p:cNvSpPr txBox="1"/>
          <p:nvPr/>
        </p:nvSpPr>
        <p:spPr>
          <a:xfrm>
            <a:off x="1086450" y="1561200"/>
            <a:ext cx="6971100" cy="813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999999"/>
              </a:buClr>
              <a:buSzPts val="2400"/>
              <a:buChar char="●"/>
            </a:pPr>
            <a:r>
              <a:rPr lang="en-GB" sz="2400">
                <a:solidFill>
                  <a:srgbClr val="999999"/>
                </a:solidFill>
              </a:rPr>
              <a:t>For giving services in remote and inaccessible areas using unmanned aerial vehicles. </a:t>
            </a:r>
            <a:endParaRPr sz="24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1600"/>
              </a:spcBef>
              <a:spcAft>
                <a:spcPts val="1600"/>
              </a:spcAft>
              <a:buNone/>
            </a:pPr>
            <a:endParaRPr/>
          </a:p>
        </p:txBody>
      </p:sp>
      <p:sp>
        <p:nvSpPr>
          <p:cNvPr id="155" name="Google Shape;155;p21"/>
          <p:cNvSpPr txBox="1"/>
          <p:nvPr/>
        </p:nvSpPr>
        <p:spPr>
          <a:xfrm>
            <a:off x="407675" y="2959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solidFill>
                <a:srgbClr val="CCCCCC"/>
              </a:solidFill>
            </a:endParaRPr>
          </a:p>
        </p:txBody>
      </p:sp>
      <p:sp>
        <p:nvSpPr>
          <p:cNvPr id="156" name="Google Shape;156;p21"/>
          <p:cNvSpPr txBox="1"/>
          <p:nvPr/>
        </p:nvSpPr>
        <p:spPr>
          <a:xfrm>
            <a:off x="311700" y="4084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CCCCCC"/>
                </a:solidFill>
                <a:latin typeface="Impact"/>
                <a:ea typeface="Impact"/>
                <a:cs typeface="Impact"/>
                <a:sym typeface="Impact"/>
              </a:rPr>
              <a:t>OVERVIEW</a:t>
            </a:r>
            <a:endParaRPr sz="3600">
              <a:solidFill>
                <a:srgbClr val="CCCCCC"/>
              </a:solidFill>
              <a:latin typeface="Impact"/>
              <a:ea typeface="Impact"/>
              <a:cs typeface="Impact"/>
              <a:sym typeface="Impact"/>
            </a:endParaRPr>
          </a:p>
        </p:txBody>
      </p:sp>
      <p:sp>
        <p:nvSpPr>
          <p:cNvPr id="157" name="Google Shape;157;p21"/>
          <p:cNvSpPr txBox="1"/>
          <p:nvPr/>
        </p:nvSpPr>
        <p:spPr>
          <a:xfrm>
            <a:off x="421600" y="1361150"/>
            <a:ext cx="6938400" cy="8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1"/>
          <p:cNvSpPr txBox="1"/>
          <p:nvPr/>
        </p:nvSpPr>
        <p:spPr>
          <a:xfrm>
            <a:off x="825750" y="1379125"/>
            <a:ext cx="7492500" cy="296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999999"/>
                </a:solidFill>
              </a:rPr>
              <a:t>In primitive and backward areas where internet and other network facilities cannot serve (rather inaccessible areas) , even those places are  capable of being monitored by satellites thus allowing GPS accessibility. In our present drone model we are using GPS module which provides exact location data. Thus, the drone can be send to remote areas in less time in order to provide important and life saving drugs thus making it extremely beneficial for outreach. It contains Flight Controller APM 2.8 which makes it autonomous, so once the way points are set it easily reaches to the destination.</a:t>
            </a:r>
            <a:endParaRPr sz="1800">
              <a:solidFill>
                <a:srgbClr val="999999"/>
              </a:solidFill>
            </a:endParaRPr>
          </a:p>
        </p:txBody>
      </p:sp>
      <p:sp>
        <p:nvSpPr>
          <p:cNvPr id="159" name="Google Shape;159;p21"/>
          <p:cNvSpPr txBox="1"/>
          <p:nvPr/>
        </p:nvSpPr>
        <p:spPr>
          <a:xfrm>
            <a:off x="1282850" y="1803250"/>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214900" y="154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CCCCCC"/>
                </a:solidFill>
                <a:latin typeface="Impact"/>
                <a:ea typeface="Impact"/>
                <a:cs typeface="Impact"/>
                <a:sym typeface="Impact"/>
              </a:rPr>
              <a:t> MAIN EQUIPMENTS USED</a:t>
            </a:r>
            <a:endParaRPr sz="3600">
              <a:solidFill>
                <a:srgbClr val="CCCCCC"/>
              </a:solidFill>
              <a:latin typeface="Impact"/>
              <a:ea typeface="Impact"/>
              <a:cs typeface="Impact"/>
              <a:sym typeface="Impact"/>
            </a:endParaRPr>
          </a:p>
        </p:txBody>
      </p:sp>
      <p:sp>
        <p:nvSpPr>
          <p:cNvPr id="165" name="Google Shape;16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Impact"/>
                <a:ea typeface="Impact"/>
                <a:cs typeface="Impact"/>
                <a:sym typeface="Impact"/>
              </a:rPr>
              <a:t>FLIGHT CONTROLLER APM 2.8</a:t>
            </a:r>
            <a:endParaRPr>
              <a:solidFill>
                <a:srgbClr val="FFFFFF"/>
              </a:solidFill>
              <a:latin typeface="Impact"/>
              <a:ea typeface="Impact"/>
              <a:cs typeface="Impact"/>
              <a:sym typeface="Impact"/>
            </a:endParaRPr>
          </a:p>
          <a:p>
            <a:pPr marL="0" lvl="0" indent="0" algn="l" rtl="0">
              <a:spcBef>
                <a:spcPts val="1600"/>
              </a:spcBef>
              <a:spcAft>
                <a:spcPts val="0"/>
              </a:spcAft>
              <a:buNone/>
            </a:pPr>
            <a:r>
              <a:rPr lang="en-GB" sz="1400">
                <a:solidFill>
                  <a:srgbClr val="FFFFFF"/>
                </a:solidFill>
              </a:rPr>
              <a:t>Features:</a:t>
            </a:r>
            <a:endParaRPr sz="1400">
              <a:solidFill>
                <a:srgbClr val="FFFFFF"/>
              </a:solidFill>
            </a:endParaRPr>
          </a:p>
          <a:p>
            <a:pPr marL="457200" lvl="0" indent="-317500" algn="l" rtl="0">
              <a:lnSpc>
                <a:spcPct val="100000"/>
              </a:lnSpc>
              <a:spcBef>
                <a:spcPts val="1600"/>
              </a:spcBef>
              <a:spcAft>
                <a:spcPts val="0"/>
              </a:spcAft>
              <a:buClr>
                <a:srgbClr val="FFFFFF"/>
              </a:buClr>
              <a:buSzPts val="1400"/>
              <a:buChar char="●"/>
            </a:pPr>
            <a:r>
              <a:rPr lang="en-GB" sz="1400">
                <a:solidFill>
                  <a:srgbClr val="FFFFFF"/>
                </a:solidFill>
              </a:rPr>
              <a:t>Arduino Compatible</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GB" sz="1400">
                <a:solidFill>
                  <a:srgbClr val="FFFFFF"/>
                </a:solidFill>
              </a:rPr>
              <a:t>Optional off-board GPS , a uBlox LEA-6H module with compass</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GB" sz="1400">
                <a:solidFill>
                  <a:srgbClr val="FFFFFF"/>
                </a:solidFill>
              </a:rPr>
              <a:t>One of the first open-source autopilot systems</a:t>
            </a:r>
            <a:endParaRPr sz="1400">
              <a:solidFill>
                <a:srgbClr val="FFFFFF"/>
              </a:solidFill>
            </a:endParaRPr>
          </a:p>
          <a:p>
            <a:pPr marL="0" lvl="0" indent="0" algn="l" rtl="0">
              <a:lnSpc>
                <a:spcPct val="100000"/>
              </a:lnSpc>
              <a:spcBef>
                <a:spcPts val="1600"/>
              </a:spcBef>
              <a:spcAft>
                <a:spcPts val="0"/>
              </a:spcAft>
              <a:buNone/>
            </a:pPr>
            <a:r>
              <a:rPr lang="en-GB">
                <a:solidFill>
                  <a:srgbClr val="FFFFFF"/>
                </a:solidFill>
                <a:latin typeface="Impact"/>
                <a:ea typeface="Impact"/>
                <a:cs typeface="Impact"/>
                <a:sym typeface="Impact"/>
              </a:rPr>
              <a:t>POWER MODULE XT60</a:t>
            </a:r>
            <a:endParaRPr>
              <a:solidFill>
                <a:srgbClr val="FFFFFF"/>
              </a:solidFill>
              <a:latin typeface="Impact"/>
              <a:ea typeface="Impact"/>
              <a:cs typeface="Impact"/>
              <a:sym typeface="Impact"/>
            </a:endParaRPr>
          </a:p>
          <a:p>
            <a:pPr marL="0" lvl="0" indent="0" algn="l" rtl="0">
              <a:lnSpc>
                <a:spcPct val="100000"/>
              </a:lnSpc>
              <a:spcBef>
                <a:spcPts val="1600"/>
              </a:spcBef>
              <a:spcAft>
                <a:spcPts val="0"/>
              </a:spcAft>
              <a:buNone/>
            </a:pPr>
            <a:r>
              <a:rPr lang="en-GB" sz="1400">
                <a:solidFill>
                  <a:srgbClr val="FFFFFF"/>
                </a:solidFill>
              </a:rPr>
              <a:t>Features:</a:t>
            </a:r>
            <a:endParaRPr sz="1400">
              <a:solidFill>
                <a:srgbClr val="FFFFFF"/>
              </a:solidFill>
            </a:endParaRPr>
          </a:p>
          <a:p>
            <a:pPr marL="457200" lvl="0" indent="-317500" algn="l" rtl="0">
              <a:lnSpc>
                <a:spcPct val="100000"/>
              </a:lnSpc>
              <a:spcBef>
                <a:spcPts val="1600"/>
              </a:spcBef>
              <a:spcAft>
                <a:spcPts val="0"/>
              </a:spcAft>
              <a:buClr>
                <a:srgbClr val="FFFFFF"/>
              </a:buClr>
              <a:buSzPts val="1400"/>
              <a:buChar char="●"/>
            </a:pPr>
            <a:r>
              <a:rPr lang="en-GB" sz="1400">
                <a:solidFill>
                  <a:srgbClr val="FFFFFF"/>
                </a:solidFill>
              </a:rPr>
              <a:t>Maximum Input Voltage : 18V</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GB" sz="1400">
                <a:solidFill>
                  <a:srgbClr val="FFFFFF"/>
                </a:solidFill>
              </a:rPr>
              <a:t>Maximum current sensing : 90A</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GB" sz="1400">
                <a:solidFill>
                  <a:srgbClr val="FFFFFF"/>
                </a:solidFill>
              </a:rPr>
              <a:t>Connected with LiPo battery </a:t>
            </a:r>
            <a:endParaRPr sz="1400">
              <a:solidFill>
                <a:srgbClr val="FFFFFF"/>
              </a:solidFill>
            </a:endParaRPr>
          </a:p>
          <a:p>
            <a:pPr marL="0" lvl="0" indent="0" algn="l" rtl="0">
              <a:lnSpc>
                <a:spcPct val="100000"/>
              </a:lnSpc>
              <a:spcBef>
                <a:spcPts val="1600"/>
              </a:spcBef>
              <a:spcAft>
                <a:spcPts val="0"/>
              </a:spcAft>
              <a:buNone/>
            </a:pPr>
            <a:endParaRPr sz="1200">
              <a:solidFill>
                <a:srgbClr val="FFFFFF"/>
              </a:solidFill>
            </a:endParaRPr>
          </a:p>
          <a:p>
            <a:pPr marL="0" lvl="0" indent="0" algn="l" rtl="0">
              <a:lnSpc>
                <a:spcPct val="100000"/>
              </a:lnSpc>
              <a:spcBef>
                <a:spcPts val="1600"/>
              </a:spcBef>
              <a:spcAft>
                <a:spcPts val="0"/>
              </a:spcAft>
              <a:buNone/>
            </a:pPr>
            <a:endParaRPr sz="1200">
              <a:solidFill>
                <a:srgbClr val="FFFFFF"/>
              </a:solidFill>
            </a:endParaRPr>
          </a:p>
          <a:p>
            <a:pPr marL="0" lvl="0" indent="0" algn="l" rtl="0">
              <a:spcBef>
                <a:spcPts val="1600"/>
              </a:spcBef>
              <a:spcAft>
                <a:spcPts val="0"/>
              </a:spcAft>
              <a:buNone/>
            </a:pPr>
            <a:endParaRPr sz="1200">
              <a:solidFill>
                <a:srgbClr val="FFFFFF"/>
              </a:solidFill>
            </a:endParaRPr>
          </a:p>
          <a:p>
            <a:pPr marL="0" lvl="0" indent="0" algn="l" rtl="0">
              <a:spcBef>
                <a:spcPts val="1600"/>
              </a:spcBef>
              <a:spcAft>
                <a:spcPts val="0"/>
              </a:spcAft>
              <a:buNone/>
            </a:pPr>
            <a:endParaRPr sz="1200">
              <a:solidFill>
                <a:srgbClr val="FFFFFF"/>
              </a:solidFill>
            </a:endParaRPr>
          </a:p>
          <a:p>
            <a:pPr marL="0" lvl="0" indent="0" algn="l" rtl="0">
              <a:spcBef>
                <a:spcPts val="1600"/>
              </a:spcBef>
              <a:spcAft>
                <a:spcPts val="1600"/>
              </a:spcAft>
              <a:buNone/>
            </a:pPr>
            <a:endParaRPr>
              <a:solidFill>
                <a:srgbClr val="FFFFFF"/>
              </a:solidFill>
              <a:latin typeface="Impact"/>
              <a:ea typeface="Impact"/>
              <a:cs typeface="Impact"/>
              <a:sym typeface="Impac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p:nvPr/>
        </p:nvSpPr>
        <p:spPr>
          <a:xfrm>
            <a:off x="254150" y="447775"/>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23"/>
          <p:cNvSpPr txBox="1"/>
          <p:nvPr/>
        </p:nvSpPr>
        <p:spPr>
          <a:xfrm>
            <a:off x="484075" y="34075"/>
            <a:ext cx="8290200" cy="49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FFFFF"/>
                </a:solidFill>
                <a:latin typeface="Impact"/>
                <a:ea typeface="Impact"/>
                <a:cs typeface="Impact"/>
                <a:sym typeface="Impact"/>
              </a:rPr>
              <a:t>MOTOR - 1400kV  ( BRUSHLESS DC MOTOR )</a:t>
            </a:r>
            <a:endParaRPr sz="1800">
              <a:solidFill>
                <a:srgbClr val="FFFFFF"/>
              </a:solidFill>
              <a:latin typeface="Impact"/>
              <a:ea typeface="Impact"/>
              <a:cs typeface="Impact"/>
              <a:sym typeface="Impact"/>
            </a:endParaRPr>
          </a:p>
          <a:p>
            <a:pPr marL="0" lvl="0" indent="0" algn="l" rtl="0">
              <a:spcBef>
                <a:spcPts val="0"/>
              </a:spcBef>
              <a:spcAft>
                <a:spcPts val="0"/>
              </a:spcAft>
              <a:buNone/>
            </a:pPr>
            <a:r>
              <a:rPr lang="en-GB">
                <a:solidFill>
                  <a:srgbClr val="FFFFFF"/>
                </a:solidFill>
              </a:rPr>
              <a:t> </a:t>
            </a:r>
            <a:endParaRPr>
              <a:solidFill>
                <a:srgbClr val="FFFFFF"/>
              </a:solidFill>
            </a:endParaRPr>
          </a:p>
          <a:p>
            <a:pPr marL="0" lvl="0" indent="0" algn="l" rtl="0">
              <a:spcBef>
                <a:spcPts val="0"/>
              </a:spcBef>
              <a:spcAft>
                <a:spcPts val="0"/>
              </a:spcAft>
              <a:buNone/>
            </a:pPr>
            <a:r>
              <a:rPr lang="en-GB">
                <a:solidFill>
                  <a:srgbClr val="FFFFFF"/>
                </a:solidFill>
              </a:rPr>
              <a:t>Features :</a:t>
            </a:r>
            <a:endParaRPr>
              <a:solidFill>
                <a:srgbClr val="FFFFFF"/>
              </a:solidFill>
            </a:endParaRPr>
          </a:p>
          <a:p>
            <a:pPr marL="0" lvl="0" indent="0" algn="l" rtl="0">
              <a:spcBef>
                <a:spcPts val="0"/>
              </a:spcBef>
              <a:spcAft>
                <a:spcPts val="0"/>
              </a:spcAft>
              <a:buNone/>
            </a:pPr>
            <a:endParaRPr sz="1200">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Capable of withstanding competitional conditions giving high stability to our drone</a:t>
            </a:r>
            <a:endParaRPr>
              <a:solidFill>
                <a:srgbClr val="FFFFFF"/>
              </a:solidFill>
            </a:endParaRPr>
          </a:p>
          <a:p>
            <a:pPr marL="45720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r>
              <a:rPr lang="en-GB" sz="1800">
                <a:solidFill>
                  <a:srgbClr val="FFFFFF"/>
                </a:solidFill>
                <a:latin typeface="Impact"/>
                <a:ea typeface="Impact"/>
                <a:cs typeface="Impact"/>
                <a:sym typeface="Impact"/>
              </a:rPr>
              <a:t>ESC 30 Amp</a:t>
            </a:r>
            <a:endParaRPr sz="1800">
              <a:solidFill>
                <a:srgbClr val="FFFFFF"/>
              </a:solidFill>
              <a:latin typeface="Impact"/>
              <a:ea typeface="Impact"/>
              <a:cs typeface="Impact"/>
              <a:sym typeface="Impact"/>
            </a:endParaRPr>
          </a:p>
          <a:p>
            <a:pPr marL="457200" lvl="0" indent="0" algn="l" rtl="0">
              <a:spcBef>
                <a:spcPts val="0"/>
              </a:spcBef>
              <a:spcAft>
                <a:spcPts val="0"/>
              </a:spcAft>
              <a:buNone/>
            </a:pPr>
            <a:r>
              <a:rPr lang="en-GB" sz="1800">
                <a:solidFill>
                  <a:srgbClr val="FFFFFF"/>
                </a:solidFill>
                <a:latin typeface="Impact"/>
                <a:ea typeface="Impact"/>
                <a:cs typeface="Impact"/>
                <a:sym typeface="Impact"/>
              </a:rPr>
              <a:t> </a:t>
            </a:r>
            <a:endParaRPr sz="1800">
              <a:solidFill>
                <a:srgbClr val="FFFFFF"/>
              </a:solidFill>
              <a:latin typeface="Impact"/>
              <a:ea typeface="Impact"/>
              <a:cs typeface="Impact"/>
              <a:sym typeface="Impact"/>
            </a:endParaRPr>
          </a:p>
          <a:p>
            <a:pPr marL="0" lvl="0" indent="0" algn="l" rtl="0">
              <a:spcBef>
                <a:spcPts val="0"/>
              </a:spcBef>
              <a:spcAft>
                <a:spcPts val="0"/>
              </a:spcAft>
              <a:buNone/>
            </a:pPr>
            <a:r>
              <a:rPr lang="en-GB">
                <a:solidFill>
                  <a:srgbClr val="FFFFFF"/>
                </a:solidFill>
              </a:rPr>
              <a:t>Features :</a:t>
            </a:r>
            <a:endParaRPr>
              <a:solidFill>
                <a:srgbClr val="FFFFFF"/>
              </a:solidFill>
            </a:endParaRPr>
          </a:p>
          <a:p>
            <a:pPr marL="0" lvl="0" indent="0" algn="l" rtl="0">
              <a:spcBef>
                <a:spcPts val="0"/>
              </a:spcBef>
              <a:spcAft>
                <a:spcPts val="0"/>
              </a:spcAft>
              <a:buNone/>
            </a:pP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 Constant current : 30 Amps</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Input Voltage : 11.1 - 11.7</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Ni - MH 4-10 cells Auto Detect</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GB" sz="1800">
                <a:solidFill>
                  <a:srgbClr val="FFFFFF"/>
                </a:solidFill>
                <a:latin typeface="Impact"/>
                <a:ea typeface="Impact"/>
                <a:cs typeface="Impact"/>
                <a:sym typeface="Impact"/>
              </a:rPr>
              <a:t>TRANSMITTER RECEIVER</a:t>
            </a:r>
            <a:endParaRPr sz="1800">
              <a:solidFill>
                <a:srgbClr val="FFFFFF"/>
              </a:solidFill>
              <a:latin typeface="Impact"/>
              <a:ea typeface="Impact"/>
              <a:cs typeface="Impact"/>
              <a:sym typeface="Impact"/>
            </a:endParaRPr>
          </a:p>
          <a:p>
            <a:pPr marL="0" lvl="0" indent="0" algn="l" rtl="0">
              <a:spcBef>
                <a:spcPts val="0"/>
              </a:spcBef>
              <a:spcAft>
                <a:spcPts val="0"/>
              </a:spcAft>
              <a:buNone/>
            </a:pPr>
            <a:r>
              <a:rPr lang="en-GB" sz="1800">
                <a:solidFill>
                  <a:srgbClr val="FFFFFF"/>
                </a:solidFill>
                <a:latin typeface="Impact"/>
                <a:ea typeface="Impact"/>
                <a:cs typeface="Impact"/>
                <a:sym typeface="Impact"/>
              </a:rPr>
              <a:t> </a:t>
            </a:r>
            <a:endParaRPr sz="1800">
              <a:solidFill>
                <a:srgbClr val="FFFFFF"/>
              </a:solidFill>
              <a:latin typeface="Impact"/>
              <a:ea typeface="Impact"/>
              <a:cs typeface="Impact"/>
              <a:sym typeface="Impact"/>
            </a:endParaRPr>
          </a:p>
          <a:p>
            <a:pPr marL="0" lvl="0" indent="0" algn="l" rtl="0">
              <a:spcBef>
                <a:spcPts val="0"/>
              </a:spcBef>
              <a:spcAft>
                <a:spcPts val="0"/>
              </a:spcAft>
              <a:buNone/>
            </a:pPr>
            <a:r>
              <a:rPr lang="en-GB">
                <a:solidFill>
                  <a:srgbClr val="FFFFFF"/>
                </a:solidFill>
              </a:rPr>
              <a:t>Features :</a:t>
            </a:r>
            <a:endParaRPr>
              <a:solidFill>
                <a:srgbClr val="FFFFFF"/>
              </a:solidFill>
            </a:endParaRPr>
          </a:p>
          <a:p>
            <a:pPr marL="0" lvl="0" indent="0" algn="l" rtl="0">
              <a:spcBef>
                <a:spcPts val="0"/>
              </a:spcBef>
              <a:spcAft>
                <a:spcPts val="0"/>
              </a:spcAft>
              <a:buNone/>
            </a:pP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Frequency Range : 2.4055 - 2.475 GHz</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Band Width Number : 140</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Transmitting Power :  &lt;= 20 dBm</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GB">
                <a:solidFill>
                  <a:srgbClr val="FFFFFF"/>
                </a:solidFill>
              </a:rPr>
              <a:t> </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sz="1800">
              <a:solidFill>
                <a:srgbClr val="FFFFFF"/>
              </a:solidFill>
              <a:latin typeface="Impact"/>
              <a:ea typeface="Impact"/>
              <a:cs typeface="Impact"/>
              <a:sym typeface="Impact"/>
            </a:endParaRPr>
          </a:p>
          <a:p>
            <a:pPr marL="45720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sz="1800">
              <a:solidFill>
                <a:srgbClr val="FFFFFF"/>
              </a:solidFill>
              <a:latin typeface="Impact"/>
              <a:ea typeface="Impact"/>
              <a:cs typeface="Impact"/>
              <a:sym typeface="Impact"/>
            </a:endParaRPr>
          </a:p>
          <a:p>
            <a:pPr marL="0" lvl="0" indent="0" algn="l" rtl="0">
              <a:spcBef>
                <a:spcPts val="0"/>
              </a:spcBef>
              <a:spcAft>
                <a:spcPts val="0"/>
              </a:spcAft>
              <a:buNone/>
            </a:pPr>
            <a:endParaRPr sz="1800">
              <a:solidFill>
                <a:srgbClr val="FFFFFF"/>
              </a:solidFill>
              <a:latin typeface="Impact"/>
              <a:ea typeface="Impact"/>
              <a:cs typeface="Impact"/>
              <a:sym typeface="Impact"/>
            </a:endParaRPr>
          </a:p>
        </p:txBody>
      </p:sp>
      <p:sp>
        <p:nvSpPr>
          <p:cNvPr id="172" name="Google Shape;172;p23"/>
          <p:cNvSpPr txBox="1"/>
          <p:nvPr/>
        </p:nvSpPr>
        <p:spPr>
          <a:xfrm>
            <a:off x="1561200" y="1350175"/>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p:nvPr/>
        </p:nvSpPr>
        <p:spPr>
          <a:xfrm>
            <a:off x="7019375" y="696650"/>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4"/>
          <p:cNvSpPr txBox="1"/>
          <p:nvPr/>
        </p:nvSpPr>
        <p:spPr>
          <a:xfrm>
            <a:off x="1960600" y="406200"/>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4"/>
          <p:cNvSpPr txBox="1"/>
          <p:nvPr/>
        </p:nvSpPr>
        <p:spPr>
          <a:xfrm>
            <a:off x="1379675" y="345675"/>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CCCCCC"/>
                </a:solidFill>
                <a:latin typeface="Impact"/>
                <a:ea typeface="Impact"/>
                <a:cs typeface="Impact"/>
                <a:sym typeface="Impact"/>
              </a:rPr>
              <a:t>BUSINESS  OUTLOOK</a:t>
            </a:r>
            <a:endParaRPr sz="3600">
              <a:solidFill>
                <a:srgbClr val="CCCCCC"/>
              </a:solidFill>
              <a:latin typeface="Impact"/>
              <a:ea typeface="Impact"/>
              <a:cs typeface="Impact"/>
              <a:sym typeface="Impact"/>
            </a:endParaRPr>
          </a:p>
        </p:txBody>
      </p:sp>
      <p:sp>
        <p:nvSpPr>
          <p:cNvPr id="180" name="Google Shape;180;p24"/>
          <p:cNvSpPr txBox="1"/>
          <p:nvPr/>
        </p:nvSpPr>
        <p:spPr>
          <a:xfrm>
            <a:off x="2335750" y="1301750"/>
            <a:ext cx="6172200" cy="32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24"/>
          <p:cNvSpPr txBox="1"/>
          <p:nvPr/>
        </p:nvSpPr>
        <p:spPr>
          <a:xfrm>
            <a:off x="2444675" y="1555900"/>
            <a:ext cx="6971100" cy="3231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GB" sz="1800">
                <a:solidFill>
                  <a:srgbClr val="FFFFFF"/>
                </a:solidFill>
              </a:rPr>
              <a:t>One time investment.</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Low Maintenance Cost </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Time Efficient for Delivery Purposes</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Cutting off human effort.</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We are not here to make money, we are here to save money.</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0" algn="l" rtl="0">
              <a:spcBef>
                <a:spcPts val="0"/>
              </a:spcBef>
              <a:spcAft>
                <a:spcPts val="0"/>
              </a:spcAft>
              <a:buNone/>
            </a:pPr>
            <a:endParaRPr sz="1800">
              <a:solidFill>
                <a:srgbClr val="999999"/>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461</Words>
  <Application>Microsoft Office PowerPoint</Application>
  <PresentationFormat>On-screen Show (16:9)</PresentationFormat>
  <Paragraphs>93</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Average</vt:lpstr>
      <vt:lpstr>Georgia</vt:lpstr>
      <vt:lpstr>Impact</vt:lpstr>
      <vt:lpstr>Amatic SC</vt:lpstr>
      <vt:lpstr>Caveat</vt:lpstr>
      <vt:lpstr>Montserrat</vt:lpstr>
      <vt:lpstr>Simple Dark</vt:lpstr>
      <vt:lpstr>PROTOTYPE  PRESENTATION</vt:lpstr>
      <vt:lpstr>PowerPoint Presentation</vt:lpstr>
      <vt:lpstr>PROBLEM STATEMENT </vt:lpstr>
      <vt:lpstr>PowerPoint Presentation</vt:lpstr>
      <vt:lpstr>PowerPoint Presentation</vt:lpstr>
      <vt:lpstr>PowerPoint Presentation</vt:lpstr>
      <vt:lpstr> MAIN EQUIPMENTS USED</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PRESENTATION</dc:title>
  <dc:creator>Mani</dc:creator>
  <cp:lastModifiedBy>Mani</cp:lastModifiedBy>
  <cp:revision>2</cp:revision>
  <dcterms:modified xsi:type="dcterms:W3CDTF">2020-01-22T10:41:12Z</dcterms:modified>
</cp:coreProperties>
</file>