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0" r:id="rId18"/>
    <p:sldId id="282" r:id="rId19"/>
    <p:sldId id="264" r:id="rId20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663"/>
    <p:restoredTop sz="78709"/>
  </p:normalViewPr>
  <p:slideViewPr>
    <p:cSldViewPr>
      <p:cViewPr>
        <p:scale>
          <a:sx n="110" d="100"/>
          <a:sy n="110" d="100"/>
        </p:scale>
        <p:origin x="1040" y="41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3668F-797A-C446-A080-06C8A5B35B87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2875-B38D-D240-B207-D96D4BF2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7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自我介绍：</a:t>
            </a:r>
            <a:endParaRPr lang="en-US" altLang="zh-CN" dirty="0" smtClean="0"/>
          </a:p>
          <a:p>
            <a:r>
              <a:rPr lang="zh-CN" altLang="en-US" dirty="0" smtClean="0"/>
              <a:t>我是来自百家云的研发工程师</a:t>
            </a:r>
            <a:r>
              <a:rPr lang="zh-CN" altLang="en-US" baseline="0" dirty="0" smtClean="0"/>
              <a:t> 陈聪，今天和大家一起分享</a:t>
            </a:r>
            <a:r>
              <a:rPr lang="zh-CN" altLang="en-US" baseline="0" dirty="0" smtClean="0"/>
              <a:t>一下 </a:t>
            </a:r>
            <a:r>
              <a:rPr lang="zh-CN" altLang="en-US" baseline="0" dirty="0" smtClean="0"/>
              <a:t>基于</a:t>
            </a:r>
            <a:r>
              <a:rPr lang="en-US" altLang="zh-CN" baseline="0" dirty="0" err="1" smtClean="0"/>
              <a:t>licode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搭建 </a:t>
            </a:r>
            <a:r>
              <a:rPr lang="en-US" altLang="zh-CN" baseline="0" dirty="0" err="1" smtClean="0"/>
              <a:t>WebRTC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全球分布式架构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47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就全球部署来看，每个洲本身就是一个级联</a:t>
            </a:r>
            <a:r>
              <a:rPr lang="en-US" altLang="zh-CN" dirty="0" smtClean="0"/>
              <a:t>SFU</a:t>
            </a:r>
            <a:r>
              <a:rPr lang="zh-CN" altLang="en-US" dirty="0" smtClean="0"/>
              <a:t>的集群。如亚洲集群下，会有更小级别的集群，如国内集群，东南亚集群等。把各个洲的集群通过骨干网串联起来，就搭建起一个最简单的全球分布式架构。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8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5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4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全球教育场景下，目前主要分成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个区域。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国内和东南亚，如菲律宾等东南亚英语国家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国内和美国，如中美之间。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国内和欧洲，如中英之间。</a:t>
            </a:r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咱们这次分享主要分成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个部分，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第一部分主要介绍 </a:t>
            </a:r>
            <a:r>
              <a:rPr lang="en-US" altLang="zh-CN" dirty="0" smtClean="0"/>
              <a:t>SFU</a:t>
            </a:r>
            <a:r>
              <a:rPr lang="zh-CN" altLang="en-US" baseline="0" dirty="0" smtClean="0"/>
              <a:t> 和 百家云在用单</a:t>
            </a:r>
            <a:r>
              <a:rPr lang="en-US" altLang="zh-CN" baseline="0" dirty="0" smtClean="0"/>
              <a:t>SFU</a:t>
            </a:r>
            <a:r>
              <a:rPr lang="zh-CN" altLang="en-US" baseline="0" dirty="0" smtClean="0"/>
              <a:t>全球化分布式架构搭建上遇到的问题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第二部分主要介绍 级联</a:t>
            </a:r>
            <a:r>
              <a:rPr lang="en-US" altLang="zh-CN" baseline="0" dirty="0" smtClean="0"/>
              <a:t>SFU</a:t>
            </a:r>
            <a:r>
              <a:rPr lang="zh-CN" altLang="en-US" baseline="0" dirty="0" smtClean="0"/>
              <a:t> 和 百家云如何使用级联</a:t>
            </a:r>
            <a:r>
              <a:rPr lang="en-US" altLang="zh-CN" baseline="0" dirty="0" smtClean="0"/>
              <a:t>SFU</a:t>
            </a:r>
            <a:r>
              <a:rPr lang="zh-CN" altLang="en-US" baseline="0" dirty="0" smtClean="0"/>
              <a:t>解决第一部分用单</a:t>
            </a:r>
            <a:r>
              <a:rPr lang="en-US" altLang="zh-CN" baseline="0" dirty="0" smtClean="0"/>
              <a:t>SFU</a:t>
            </a:r>
            <a:r>
              <a:rPr lang="zh-CN" altLang="en-US" baseline="0" dirty="0" smtClean="0"/>
              <a:t>引发的问题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第三部分主要介绍 </a:t>
            </a:r>
            <a:r>
              <a:rPr lang="en-US" altLang="zh-CN" baseline="0" dirty="0" err="1" smtClean="0"/>
              <a:t>Licode</a:t>
            </a:r>
            <a:r>
              <a:rPr lang="zh-CN" altLang="en-US" baseline="0" dirty="0" smtClean="0"/>
              <a:t> 及其各个模块的作用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第四部分主要介绍 如何使用</a:t>
            </a:r>
            <a:r>
              <a:rPr lang="en-US" altLang="zh-CN" baseline="0" dirty="0" err="1" smtClean="0"/>
              <a:t>Licode</a:t>
            </a:r>
            <a:r>
              <a:rPr lang="zh-CN" altLang="en-US" baseline="0" dirty="0" smtClean="0"/>
              <a:t>实现级联，以及目前百家云如何使用 </a:t>
            </a:r>
            <a:r>
              <a:rPr lang="en-US" altLang="zh-CN" baseline="0" dirty="0" err="1" smtClean="0"/>
              <a:t>Licode</a:t>
            </a:r>
            <a:r>
              <a:rPr lang="zh-CN" altLang="en-US" baseline="0" dirty="0" smtClean="0"/>
              <a:t>实现全球化部署方案。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首先咱们来介绍一下  </a:t>
            </a:r>
            <a:r>
              <a:rPr lang="en-US" altLang="zh-CN" dirty="0" smtClean="0"/>
              <a:t>SFU</a:t>
            </a:r>
            <a:r>
              <a:rPr lang="zh-CN" altLang="en-US" dirty="0" smtClean="0"/>
              <a:t> ，这个缩写可以简单的翻译为可选择路由单元，顾名思义就是可以把一个端的流路由给其他端，如上图所示。因为他只是简单的路由，所有并没编解码的资源消耗和时间占用，相较于其他架构有延迟低，消耗低的优点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上面介绍了 </a:t>
            </a:r>
            <a:r>
              <a:rPr lang="en-US" altLang="zh-CN" dirty="0" smtClean="0"/>
              <a:t>SFU</a:t>
            </a:r>
            <a:r>
              <a:rPr lang="zh-CN" altLang="en-US" dirty="0" smtClean="0"/>
              <a:t>的优点，下面说一下，百家云在使用单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架构上遇到的问题。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6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接下来看百家云在开发中遇到的另一个问题，地理分布，就近接入的问题。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这个是我们百家云的小班课场景的例子，这种场景下，老师和所有学生都能相互看得到。因为学生来自全国各地，所以单</a:t>
            </a:r>
            <a:r>
              <a:rPr lang="en-US" altLang="zh-CN" dirty="0" smtClean="0"/>
              <a:t>SFU</a:t>
            </a:r>
            <a:r>
              <a:rPr lang="zh-CN" altLang="en-US" dirty="0" smtClean="0"/>
              <a:t>的解决方案是找个到全国都相对比较好的节点部署</a:t>
            </a:r>
            <a:r>
              <a:rPr lang="en-US" altLang="zh-CN" dirty="0" smtClean="0"/>
              <a:t>SFU</a:t>
            </a:r>
            <a:r>
              <a:rPr lang="zh-CN" altLang="en-US" dirty="0" smtClean="0"/>
              <a:t>，比如我们选择华中的上海节点。但是如果一节课中我们大部分学生来自北京，那么北京的学生都要从上海订阅其他北京学生的流，这个无形之中就增加许多传输的延迟。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如果我们这个问题放到全球规模下，这个问题就会看起更严重了。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比如这次服务器部署在美国，国内的学生相互订阅流，延迟就会增加整个跨洲的延迟的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倍，大约</a:t>
            </a:r>
            <a:r>
              <a:rPr lang="en-US" altLang="zh-CN" dirty="0" smtClean="0"/>
              <a:t>500ms~1s</a:t>
            </a:r>
            <a:r>
              <a:rPr lang="zh-CN" altLang="en-US" dirty="0" smtClean="0"/>
              <a:t>的延迟左右。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9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所以如果不解决上述两个问题，我们是无法部署一个最优的全球分布式架构。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那么如何解决这两个严峻的问题呢？我们想到通过级联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来解决这个问题，不是用单个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服务器，而是通过多个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服务器之间相互连接来解决。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下面咱们来看，如何通过级联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来解决上面的问题。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3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，可以通过发布服务器同一局域网的其他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服务器级联进行解决。因为在同一局域网，所以就算再通过一个服务器，延迟也并不会有多少增加。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上面的限制问题，我们可以把学生动态调度到多个级联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服务器上，所以无论多少学生，都可以通过</a:t>
            </a:r>
            <a:r>
              <a:rPr lang="en-US" altLang="zh-CN" dirty="0" smtClean="0"/>
              <a:t>SFU</a:t>
            </a:r>
            <a:r>
              <a:rPr lang="zh-CN" altLang="en-US" dirty="0" smtClean="0"/>
              <a:t>级联来解决。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9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咱们接下来看一下地域级联的问题，如何通过</a:t>
            </a:r>
            <a:r>
              <a:rPr lang="en-US" altLang="zh-CN" dirty="0" smtClean="0"/>
              <a:t>SFU</a:t>
            </a:r>
            <a:r>
              <a:rPr lang="zh-CN" altLang="en-US" dirty="0" smtClean="0"/>
              <a:t>级联来解决。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如果使用级联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方案，可以根据学生的地理位置进行解析，分配最近的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服务器，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服务器再通过级联路由到其他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服务器，再进行分发。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这种方案下，每个学生的接入都是最优的，解决了就近接入问题。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62875-B38D-D240-B207-D96D4BF2FC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4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F3BD45A-60AA-47CA-AD05-C8BC26FA02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17" name="标题 16">
            <a:extLst>
              <a:ext uri="{FF2B5EF4-FFF2-40B4-BE49-F238E27FC236}">
                <a16:creationId xmlns:a16="http://schemas.microsoft.com/office/drawing/2014/main" xmlns="" id="{05E2626B-1F23-40E1-A863-165EB15A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23678"/>
            <a:ext cx="6172200" cy="857250"/>
          </a:xfr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3DE1331-CFE4-43D7-840D-095F80BA59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6DBCEFDD-A96F-4682-858F-AA2EA5118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DF28629-DC16-48B8-B8CE-44D43B6B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AB2F-376E-4C00-A8C5-75D9E7DA4233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5DC1-5137-4B48-95F9-7AAAE1C16D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ynckia.com/licode/" TargetMode="External"/><Relationship Id="rId4" Type="http://schemas.openxmlformats.org/officeDocument/2006/relationships/hyperlink" Target="https://github.com/lynckia/licode" TargetMode="Externa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0B9248-AC18-4B02-B900-183C42B2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4" y="2031690"/>
            <a:ext cx="6172200" cy="64293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基于</a:t>
            </a:r>
            <a:r>
              <a:rPr lang="en-US" altLang="zh-CN" sz="1800" dirty="0" err="1"/>
              <a:t>Licode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WebRTC</a:t>
            </a:r>
            <a:r>
              <a:rPr lang="zh-CN" altLang="en-US" sz="1800" dirty="0"/>
              <a:t>全球分布式架构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xmlns="" id="{B78D9672-5C25-4F01-ACA2-805A21CB295A}"/>
              </a:ext>
            </a:extLst>
          </p:cNvPr>
          <p:cNvSpPr txBox="1">
            <a:spLocks/>
          </p:cNvSpPr>
          <p:nvPr/>
        </p:nvSpPr>
        <p:spPr>
          <a:xfrm>
            <a:off x="458670" y="2674627"/>
            <a:ext cx="6172200" cy="6429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1600" dirty="0" smtClean="0"/>
              <a:t>百家云 陈聪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48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SFU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" y="843558"/>
            <a:ext cx="6462216" cy="319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Licode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2736" y="1131590"/>
            <a:ext cx="4471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Licode</a:t>
            </a:r>
            <a:r>
              <a:rPr lang="zh-CN" altLang="en-US" dirty="0" smtClean="0"/>
              <a:t>官网 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lynckia.com/licode</a:t>
            </a:r>
            <a:endParaRPr lang="en-US" altLang="zh-CN" dirty="0" smtClean="0"/>
          </a:p>
          <a:p>
            <a:r>
              <a:rPr lang="en-US" altLang="ja-JP" dirty="0" err="1" smtClean="0"/>
              <a:t>Licode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git</a:t>
            </a:r>
            <a:r>
              <a:rPr lang="ja-JP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/>
              <a:t>: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github.com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lynckia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licode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1758891"/>
            <a:ext cx="5514966" cy="29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Licode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7654"/>
            <a:ext cx="6858000" cy="2101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756" y="1309420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Licode</a:t>
            </a:r>
            <a:r>
              <a:rPr lang="en-US" b="1" dirty="0" smtClean="0"/>
              <a:t> </a:t>
            </a:r>
            <a:r>
              <a:rPr lang="zh-CN" altLang="en-US" b="1" dirty="0" smtClean="0"/>
              <a:t>模块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6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Licode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688" y="915566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Licode</a:t>
            </a:r>
            <a:r>
              <a:rPr lang="en-US" b="1" dirty="0" smtClean="0"/>
              <a:t> </a:t>
            </a:r>
            <a:r>
              <a:rPr lang="zh-CN" altLang="en-US" b="1" dirty="0" smtClean="0"/>
              <a:t>模块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1290714"/>
            <a:ext cx="6135484" cy="35132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5144" y="3147814"/>
            <a:ext cx="1368152" cy="16561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3108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Licode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级联实现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2120" y="1347614"/>
            <a:ext cx="208823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21" idx="1"/>
          </p:cNvCxnSpPr>
          <p:nvPr/>
        </p:nvCxnSpPr>
        <p:spPr>
          <a:xfrm>
            <a:off x="2518324" y="3219822"/>
            <a:ext cx="468052" cy="1044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05064" y="1347614"/>
            <a:ext cx="2088232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21" idx="3"/>
          </p:cNvCxnSpPr>
          <p:nvPr/>
        </p:nvCxnSpPr>
        <p:spPr>
          <a:xfrm flipH="1">
            <a:off x="3778464" y="3219822"/>
            <a:ext cx="442624" cy="1044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986376" y="3867894"/>
            <a:ext cx="792088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ysClr val="windowText" lastClr="000000"/>
                </a:solidFill>
              </a:rPr>
              <a:t>signal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23411" y="3825239"/>
            <a:ext cx="1021413" cy="10214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920016" y="3825239"/>
            <a:ext cx="1021413" cy="10214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6" idx="2"/>
            <a:endCxn id="21" idx="3"/>
          </p:cNvCxnSpPr>
          <p:nvPr/>
        </p:nvCxnSpPr>
        <p:spPr>
          <a:xfrm flipH="1" flipV="1">
            <a:off x="3778464" y="4263938"/>
            <a:ext cx="1141552" cy="72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6"/>
            <a:endCxn id="21" idx="1"/>
          </p:cNvCxnSpPr>
          <p:nvPr/>
        </p:nvCxnSpPr>
        <p:spPr>
          <a:xfrm flipV="1">
            <a:off x="1844824" y="4263938"/>
            <a:ext cx="1141552" cy="72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9571" y="2006718"/>
            <a:ext cx="82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</a:t>
            </a:r>
            <a:r>
              <a:rPr lang="en-US" sz="1200" b="1" dirty="0" smtClean="0">
                <a:solidFill>
                  <a:schemeClr val="bg1"/>
                </a:solidFill>
              </a:rPr>
              <a:t>ublisher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9776" y="1346234"/>
            <a:ext cx="82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>
                <a:solidFill>
                  <a:schemeClr val="bg1"/>
                </a:solidFill>
              </a:rPr>
              <a:t>erizoJS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90924" y="2006719"/>
            <a:ext cx="829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Publisher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(Router)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89232" y="2006717"/>
            <a:ext cx="87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Subscriber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63032" y="2006717"/>
            <a:ext cx="87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</a:t>
            </a:r>
            <a:r>
              <a:rPr lang="en-US" sz="1200" b="1" dirty="0" smtClean="0">
                <a:solidFill>
                  <a:schemeClr val="bg1"/>
                </a:solidFill>
              </a:rPr>
              <a:t>ubscriber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120" y="1346235"/>
            <a:ext cx="82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>
                <a:solidFill>
                  <a:schemeClr val="bg1"/>
                </a:solidFill>
              </a:rPr>
              <a:t>erizoJS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stCxn id="25" idx="0"/>
            <a:endCxn id="36" idx="2"/>
          </p:cNvCxnSpPr>
          <p:nvPr/>
        </p:nvCxnSpPr>
        <p:spPr>
          <a:xfrm flipH="1" flipV="1">
            <a:off x="1334117" y="2283717"/>
            <a:ext cx="1" cy="1541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0" idx="1"/>
          </p:cNvCxnSpPr>
          <p:nvPr/>
        </p:nvCxnSpPr>
        <p:spPr>
          <a:xfrm>
            <a:off x="1617724" y="2145216"/>
            <a:ext cx="7150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3"/>
            <a:endCxn id="39" idx="1"/>
          </p:cNvCxnSpPr>
          <p:nvPr/>
        </p:nvCxnSpPr>
        <p:spPr>
          <a:xfrm>
            <a:off x="2564904" y="2145217"/>
            <a:ext cx="1526020" cy="923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26" idx="0"/>
          </p:cNvCxnSpPr>
          <p:nvPr/>
        </p:nvCxnSpPr>
        <p:spPr>
          <a:xfrm flipH="1">
            <a:off x="5430723" y="2283716"/>
            <a:ext cx="70145" cy="1541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3108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Licode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级联实现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6914" y="2355726"/>
            <a:ext cx="1204325" cy="12632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73178" y="2355726"/>
            <a:ext cx="1204325" cy="1263278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" idx="1"/>
            <a:endCxn id="23" idx="3"/>
          </p:cNvCxnSpPr>
          <p:nvPr/>
        </p:nvCxnSpPr>
        <p:spPr>
          <a:xfrm>
            <a:off x="3801239" y="2987365"/>
            <a:ext cx="11719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2696" y="1108797"/>
            <a:ext cx="17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单节点</a:t>
            </a:r>
            <a:r>
              <a:rPr lang="en-US" b="1" dirty="0" smtClean="0"/>
              <a:t>Docker</a:t>
            </a:r>
            <a:r>
              <a:rPr lang="zh-CN" altLang="en-US" b="1" dirty="0" smtClean="0"/>
              <a:t>化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4926" y="1489559"/>
            <a:ext cx="139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动态扩展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快速部署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/>
              <a:t>高容</a:t>
            </a:r>
            <a:r>
              <a:rPr lang="zh-CN" altLang="en-US" dirty="0" smtClean="0"/>
              <a:t>灾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058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3108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Licode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级联实现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617" y="1108797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:</a:t>
            </a:r>
            <a:r>
              <a:rPr lang="zh-CN" altLang="en-US" dirty="0" smtClean="0"/>
              <a:t>级联间去加密</a:t>
            </a:r>
            <a:endParaRPr lang="en-US" altLang="zh-CN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46" y="2355726"/>
            <a:ext cx="1008112" cy="9269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128" y="2355726"/>
            <a:ext cx="1008112" cy="926999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3355758" y="2819226"/>
            <a:ext cx="122537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5758" y="2402810"/>
            <a:ext cx="122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trike="sngStrike" dirty="0" smtClean="0"/>
              <a:t>DTLS-SRTP</a:t>
            </a:r>
            <a:endParaRPr lang="en-US" strike="sngStrike" dirty="0"/>
          </a:p>
        </p:txBody>
      </p:sp>
      <p:sp>
        <p:nvSpPr>
          <p:cNvPr id="25" name="TextBox 24"/>
          <p:cNvSpPr txBox="1"/>
          <p:nvPr/>
        </p:nvSpPr>
        <p:spPr>
          <a:xfrm>
            <a:off x="424008" y="1536102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加快连接速度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节省资源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endParaRPr lang="en-US" altLang="zh-CN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08720" y="357986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通过重新实现</a:t>
            </a:r>
            <a:r>
              <a:rPr lang="en-US" altLang="zh-CN" dirty="0" err="1" smtClean="0"/>
              <a:t>Licode</a:t>
            </a:r>
            <a:r>
              <a:rPr lang="en-US" altLang="zh-CN" dirty="0" smtClean="0"/>
              <a:t>::Transport</a:t>
            </a:r>
            <a:r>
              <a:rPr lang="zh-CN" altLang="en-US" dirty="0" smtClean="0"/>
              <a:t>类，实现</a:t>
            </a:r>
            <a:r>
              <a:rPr lang="en-US" altLang="zh-CN" dirty="0" smtClean="0"/>
              <a:t>ICE</a:t>
            </a:r>
            <a:r>
              <a:rPr lang="zh-CN" altLang="en-US" dirty="0" smtClean="0"/>
              <a:t>传输，去除</a:t>
            </a:r>
            <a:r>
              <a:rPr lang="en-US" altLang="zh-CN" dirty="0" smtClean="0"/>
              <a:t>DTLS-SRTP</a:t>
            </a:r>
            <a:r>
              <a:rPr lang="zh-CN" altLang="en-US" dirty="0" smtClean="0"/>
              <a:t>加密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29434" y="288461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3108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Licode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级联实现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7617" y="1108797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其他级联优化</a:t>
            </a:r>
            <a:endParaRPr lang="en-US" altLang="zh-CN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424008" y="1536102"/>
            <a:ext cx="2260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ICE(</a:t>
            </a:r>
            <a:r>
              <a:rPr lang="en-US" altLang="zh-CN" dirty="0" err="1" smtClean="0"/>
              <a:t>Libnice</a:t>
            </a:r>
            <a:r>
              <a:rPr lang="zh-CN" altLang="en-US" dirty="0" smtClean="0"/>
              <a:t>全局锁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Simulcast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FEC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NACK</a:t>
            </a:r>
          </a:p>
          <a:p>
            <a:pPr marL="285750" indent="-285750">
              <a:buFont typeface="Arial" charset="0"/>
              <a:buChar char="•"/>
            </a:pPr>
            <a:r>
              <a:rPr lang="mr-IN" altLang="zh-CN" dirty="0" smtClean="0"/>
              <a:t>…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1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6858000" cy="3479006"/>
          </a:xfrm>
          <a:prstGeom prst="rect">
            <a:avLst/>
          </a:prstGeom>
        </p:spPr>
      </p:pic>
      <p:sp>
        <p:nvSpPr>
          <p:cNvPr id="13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全球部署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9316" y="1500015"/>
            <a:ext cx="205943" cy="2160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7584" y="1716039"/>
            <a:ext cx="205943" cy="2160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8099" y="1941007"/>
            <a:ext cx="205943" cy="2160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41167" y="2320394"/>
            <a:ext cx="205943" cy="2160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9240" y="2859782"/>
            <a:ext cx="205943" cy="2160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26028" y="1357857"/>
            <a:ext cx="205943" cy="2160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0728" y="1712457"/>
            <a:ext cx="205943" cy="2160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3258" y="1712457"/>
            <a:ext cx="205943" cy="2160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7964" y="1674349"/>
            <a:ext cx="205943" cy="2160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8097" y="1700946"/>
            <a:ext cx="205943" cy="2160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56792" y="2751770"/>
            <a:ext cx="205943" cy="21602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7032" y="2212382"/>
            <a:ext cx="205943" cy="2160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1711" y="1843768"/>
            <a:ext cx="205943" cy="216024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3" idx="1"/>
            <a:endCxn id="27" idx="3"/>
          </p:cNvCxnSpPr>
          <p:nvPr/>
        </p:nvCxnSpPr>
        <p:spPr>
          <a:xfrm>
            <a:off x="1186671" y="1820469"/>
            <a:ext cx="136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7" idx="1"/>
            <a:endCxn id="28" idx="3"/>
          </p:cNvCxnSpPr>
          <p:nvPr/>
        </p:nvCxnSpPr>
        <p:spPr>
          <a:xfrm flipV="1">
            <a:off x="1529201" y="1782361"/>
            <a:ext cx="158763" cy="38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2"/>
          </p:cNvCxnSpPr>
          <p:nvPr/>
        </p:nvCxnSpPr>
        <p:spPr>
          <a:xfrm flipH="1" flipV="1">
            <a:off x="1790935" y="1890373"/>
            <a:ext cx="368829" cy="861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1"/>
            <a:endCxn id="22" idx="3"/>
          </p:cNvCxnSpPr>
          <p:nvPr/>
        </p:nvCxnSpPr>
        <p:spPr>
          <a:xfrm flipV="1">
            <a:off x="1893907" y="1465869"/>
            <a:ext cx="1432121" cy="3164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2"/>
            <a:endCxn id="31" idx="0"/>
          </p:cNvCxnSpPr>
          <p:nvPr/>
        </p:nvCxnSpPr>
        <p:spPr>
          <a:xfrm>
            <a:off x="3428999" y="1573881"/>
            <a:ext cx="391004" cy="638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1"/>
            <a:endCxn id="32" idx="0"/>
          </p:cNvCxnSpPr>
          <p:nvPr/>
        </p:nvCxnSpPr>
        <p:spPr>
          <a:xfrm>
            <a:off x="3531971" y="1465869"/>
            <a:ext cx="562711" cy="377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6" idx="3"/>
          </p:cNvCxnSpPr>
          <p:nvPr/>
        </p:nvCxnSpPr>
        <p:spPr>
          <a:xfrm>
            <a:off x="3531971" y="1465869"/>
            <a:ext cx="1577345" cy="1421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17" idx="3"/>
          </p:cNvCxnSpPr>
          <p:nvPr/>
        </p:nvCxnSpPr>
        <p:spPr>
          <a:xfrm>
            <a:off x="4954040" y="1808958"/>
            <a:ext cx="283544" cy="15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17" idx="1"/>
          </p:cNvCxnSpPr>
          <p:nvPr/>
        </p:nvCxnSpPr>
        <p:spPr>
          <a:xfrm>
            <a:off x="5315259" y="1608027"/>
            <a:ext cx="128268" cy="216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7" idx="2"/>
            <a:endCxn id="18" idx="1"/>
          </p:cNvCxnSpPr>
          <p:nvPr/>
        </p:nvCxnSpPr>
        <p:spPr>
          <a:xfrm flipH="1">
            <a:off x="5254042" y="1932063"/>
            <a:ext cx="86513" cy="116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8" idx="2"/>
            <a:endCxn id="19" idx="0"/>
          </p:cNvCxnSpPr>
          <p:nvPr/>
        </p:nvCxnSpPr>
        <p:spPr>
          <a:xfrm>
            <a:off x="5151070" y="2157031"/>
            <a:ext cx="93068" cy="163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2"/>
            <a:endCxn id="20" idx="0"/>
          </p:cNvCxnSpPr>
          <p:nvPr/>
        </p:nvCxnSpPr>
        <p:spPr>
          <a:xfrm>
            <a:off x="5244138" y="2536418"/>
            <a:ext cx="448073" cy="323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2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4744" y="12756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PART1   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29149" y="185167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PART2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24744" y="24277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PART3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32384" y="30037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PART4   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12504" y="127560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SFU</a:t>
            </a:r>
            <a:r>
              <a:rPr lang="zh-CN" altLang="en-US" dirty="0"/>
              <a:t>介绍，单</a:t>
            </a:r>
            <a:r>
              <a:rPr lang="en-US" altLang="zh-CN" b="1" dirty="0" smtClean="0"/>
              <a:t>SFU</a:t>
            </a:r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4864" y="185167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级联</a:t>
            </a:r>
            <a:r>
              <a:rPr lang="en-US" altLang="zh-CN" b="1" dirty="0" smtClean="0"/>
              <a:t>SFU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4864" y="2427734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Licode</a:t>
            </a:r>
            <a:r>
              <a:rPr lang="en-US" altLang="zh-CN" dirty="0"/>
              <a:t> 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04863" y="2976880"/>
            <a:ext cx="222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b="1" dirty="0" err="1" smtClean="0"/>
              <a:t>Licode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级联实现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8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14189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SFU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  <a:p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2776" y="113159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Selective Forwarding Unit (SFU)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2936" y="1659519"/>
            <a:ext cx="495749" cy="49574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1"/>
            <a:endCxn id="5" idx="1"/>
          </p:cNvCxnSpPr>
          <p:nvPr/>
        </p:nvCxnSpPr>
        <p:spPr>
          <a:xfrm>
            <a:off x="3348685" y="1907394"/>
            <a:ext cx="658531" cy="921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2936" y="3651870"/>
            <a:ext cx="495749" cy="4957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64853" y="1593255"/>
            <a:ext cx="495749" cy="4957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3531" y="3651869"/>
            <a:ext cx="495749" cy="495749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5" idx="3"/>
            <a:endCxn id="15" idx="3"/>
          </p:cNvCxnSpPr>
          <p:nvPr/>
        </p:nvCxnSpPr>
        <p:spPr>
          <a:xfrm flipV="1">
            <a:off x="4780303" y="1841130"/>
            <a:ext cx="684550" cy="987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0"/>
          </p:cNvCxnSpPr>
          <p:nvPr/>
        </p:nvCxnSpPr>
        <p:spPr>
          <a:xfrm>
            <a:off x="4780303" y="2828424"/>
            <a:ext cx="921102" cy="823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1"/>
            <a:endCxn id="14" idx="0"/>
          </p:cNvCxnSpPr>
          <p:nvPr/>
        </p:nvCxnSpPr>
        <p:spPr>
          <a:xfrm flipH="1">
            <a:off x="3100810" y="2828424"/>
            <a:ext cx="906406" cy="823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8962" y="210051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8962" y="2643758"/>
            <a:ext cx="116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延迟低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消耗低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16" y="2472981"/>
            <a:ext cx="773087" cy="7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1418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SFU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696" y="98757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单</a:t>
            </a:r>
            <a:r>
              <a:rPr lang="en-US" altLang="zh-CN" sz="2400" dirty="0" smtClean="0"/>
              <a:t>SFU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 </a:t>
            </a:r>
            <a:r>
              <a:rPr lang="zh-CN" altLang="en-US" sz="2400" b="1" dirty="0" smtClean="0"/>
              <a:t>人数限制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6712" y="1851670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场景：大班课场景下，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个老师，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个学生，老师的清晰度为 </a:t>
            </a:r>
            <a:r>
              <a:rPr lang="en-US" altLang="zh-CN" dirty="0" smtClean="0"/>
              <a:t>1080p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30fps</a:t>
            </a:r>
            <a:r>
              <a:rPr lang="zh-CN" altLang="en-US" dirty="0" smtClean="0"/>
              <a:t>，带宽约为</a:t>
            </a:r>
            <a:r>
              <a:rPr lang="en-US" altLang="zh-CN" dirty="0" smtClean="0"/>
              <a:t>3.5Mb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2776" y="2787774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出口带宽</a:t>
            </a:r>
            <a:r>
              <a:rPr lang="en-US" altLang="zh-CN" dirty="0" smtClean="0"/>
              <a:t>=3.5Mb</a:t>
            </a:r>
            <a:r>
              <a:rPr lang="zh-CN" altLang="en-US" dirty="0"/>
              <a:t> </a:t>
            </a:r>
            <a:r>
              <a:rPr lang="en-US" altLang="zh-CN" dirty="0" smtClean="0"/>
              <a:t>* 200 = 700Mb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5472" y="3579862"/>
            <a:ext cx="4929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随着学生人数的增加，需要的出口带宽越多。</a:t>
            </a:r>
            <a:endParaRPr lang="en-US" altLang="zh-CN" dirty="0" smtClean="0"/>
          </a:p>
          <a:p>
            <a:r>
              <a:rPr lang="zh-CN" altLang="en-US" dirty="0" smtClean="0"/>
              <a:t>但是单个</a:t>
            </a:r>
            <a:r>
              <a:rPr lang="en-US" altLang="zh-CN" dirty="0" smtClean="0"/>
              <a:t>SFU</a:t>
            </a:r>
            <a:r>
              <a:rPr lang="zh-CN" altLang="en-US" dirty="0" smtClean="0"/>
              <a:t>服务器的带宽是有限制，因此人数</a:t>
            </a:r>
            <a:endParaRPr lang="en-US" altLang="zh-CN" dirty="0" smtClean="0"/>
          </a:p>
          <a:p>
            <a:r>
              <a:rPr lang="zh-CN" altLang="en-US" dirty="0" smtClean="0"/>
              <a:t>也因为带宽受到了限制。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22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1418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SFU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696" y="987574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单</a:t>
            </a:r>
            <a:r>
              <a:rPr lang="en-US" altLang="zh-CN" sz="2400" dirty="0" smtClean="0"/>
              <a:t>SFU</a:t>
            </a:r>
            <a:r>
              <a:rPr lang="zh-CN" altLang="en-US" sz="2400" dirty="0" smtClean="0"/>
              <a:t>问题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mr-IN" altLang="zh-CN" sz="2400" dirty="0" smtClean="0"/>
              <a:t>–</a:t>
            </a:r>
            <a:r>
              <a:rPr lang="zh-CN" altLang="en-US" sz="2400" dirty="0" smtClean="0"/>
              <a:t> 地理分布，就近接入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2" y="1458501"/>
            <a:ext cx="4259063" cy="3286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2544314"/>
            <a:ext cx="226615" cy="226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88" y="2544315"/>
            <a:ext cx="226615" cy="226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88" y="3856744"/>
            <a:ext cx="226615" cy="2266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85" y="3847981"/>
            <a:ext cx="226615" cy="226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11" y="3418609"/>
            <a:ext cx="226615" cy="226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78" y="3163892"/>
            <a:ext cx="226615" cy="2266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088" y="3145053"/>
            <a:ext cx="287420" cy="26429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9" idx="2"/>
            <a:endCxn id="15" idx="1"/>
          </p:cNvCxnSpPr>
          <p:nvPr/>
        </p:nvCxnSpPr>
        <p:spPr>
          <a:xfrm>
            <a:off x="3902348" y="2770929"/>
            <a:ext cx="318740" cy="5062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5" idx="0"/>
          </p:cNvCxnSpPr>
          <p:nvPr/>
        </p:nvCxnSpPr>
        <p:spPr>
          <a:xfrm>
            <a:off x="4334396" y="2770930"/>
            <a:ext cx="30402" cy="3741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5" idx="2"/>
          </p:cNvCxnSpPr>
          <p:nvPr/>
        </p:nvCxnSpPr>
        <p:spPr>
          <a:xfrm flipV="1">
            <a:off x="4081593" y="3409347"/>
            <a:ext cx="283205" cy="43863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>
            <a:off x="3830493" y="3277200"/>
            <a:ext cx="39059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0"/>
            <a:endCxn id="15" idx="3"/>
          </p:cNvCxnSpPr>
          <p:nvPr/>
        </p:nvCxnSpPr>
        <p:spPr>
          <a:xfrm flipH="1" flipV="1">
            <a:off x="4508508" y="3277200"/>
            <a:ext cx="104511" cy="1414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0"/>
            <a:endCxn id="15" idx="2"/>
          </p:cNvCxnSpPr>
          <p:nvPr/>
        </p:nvCxnSpPr>
        <p:spPr>
          <a:xfrm flipV="1">
            <a:off x="4334396" y="3409347"/>
            <a:ext cx="30402" cy="44739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1418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SFU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2" y="843558"/>
            <a:ext cx="6144683" cy="34563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3406" y="4083918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高延迟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流量浪费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SFU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2696" y="98757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Cascaded SFUs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2067694"/>
            <a:ext cx="288032" cy="288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2859782"/>
            <a:ext cx="288032" cy="288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62" y="2277839"/>
            <a:ext cx="757272" cy="696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44" y="2277839"/>
            <a:ext cx="757272" cy="696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370" y="2481994"/>
            <a:ext cx="288032" cy="28803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2450734" y="2626010"/>
            <a:ext cx="47421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1196752" y="2211710"/>
            <a:ext cx="496710" cy="4143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7" idx="1"/>
          </p:cNvCxnSpPr>
          <p:nvPr/>
        </p:nvCxnSpPr>
        <p:spPr>
          <a:xfrm flipV="1">
            <a:off x="1196752" y="2626010"/>
            <a:ext cx="496710" cy="3777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9" idx="1"/>
          </p:cNvCxnSpPr>
          <p:nvPr/>
        </p:nvCxnSpPr>
        <p:spPr>
          <a:xfrm>
            <a:off x="3682216" y="2626010"/>
            <a:ext cx="4351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SFU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696" y="98757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横向扩展（解决人数限制问题）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52" y="1836281"/>
            <a:ext cx="757272" cy="6963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76" y="1836281"/>
            <a:ext cx="757272" cy="696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52" y="3363838"/>
            <a:ext cx="757272" cy="696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76" y="3363838"/>
            <a:ext cx="757272" cy="696342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3375588" y="2532623"/>
            <a:ext cx="0" cy="831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>
            <a:off x="3754224" y="2184452"/>
            <a:ext cx="1258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8" idx="0"/>
          </p:cNvCxnSpPr>
          <p:nvPr/>
        </p:nvCxnSpPr>
        <p:spPr>
          <a:xfrm>
            <a:off x="5391812" y="2532623"/>
            <a:ext cx="0" cy="831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3754224" y="3712009"/>
            <a:ext cx="1258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105" y="2040436"/>
            <a:ext cx="288032" cy="2880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45" y="4371950"/>
            <a:ext cx="288032" cy="2880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72" y="4371950"/>
            <a:ext cx="288032" cy="2880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99" y="4380243"/>
            <a:ext cx="288032" cy="2880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60" y="4369191"/>
            <a:ext cx="288032" cy="2880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87" y="4380243"/>
            <a:ext cx="288032" cy="2880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4" y="4380243"/>
            <a:ext cx="288032" cy="288032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8" idx="3"/>
            <a:endCxn id="5" idx="1"/>
          </p:cNvCxnSpPr>
          <p:nvPr/>
        </p:nvCxnSpPr>
        <p:spPr>
          <a:xfrm>
            <a:off x="2525137" y="2184452"/>
            <a:ext cx="471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9" idx="0"/>
          </p:cNvCxnSpPr>
          <p:nvPr/>
        </p:nvCxnSpPr>
        <p:spPr>
          <a:xfrm flipH="1">
            <a:off x="2948461" y="4060180"/>
            <a:ext cx="427127" cy="311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0"/>
            <a:endCxn id="7" idx="2"/>
          </p:cNvCxnSpPr>
          <p:nvPr/>
        </p:nvCxnSpPr>
        <p:spPr>
          <a:xfrm flipV="1">
            <a:off x="3375588" y="4060180"/>
            <a:ext cx="0" cy="311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0"/>
            <a:endCxn id="7" idx="2"/>
          </p:cNvCxnSpPr>
          <p:nvPr/>
        </p:nvCxnSpPr>
        <p:spPr>
          <a:xfrm flipH="1" flipV="1">
            <a:off x="3375588" y="4060180"/>
            <a:ext cx="427127" cy="320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0"/>
            <a:endCxn id="8" idx="2"/>
          </p:cNvCxnSpPr>
          <p:nvPr/>
        </p:nvCxnSpPr>
        <p:spPr>
          <a:xfrm flipV="1">
            <a:off x="5013176" y="4060180"/>
            <a:ext cx="378636" cy="309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0"/>
            <a:endCxn id="8" idx="2"/>
          </p:cNvCxnSpPr>
          <p:nvPr/>
        </p:nvCxnSpPr>
        <p:spPr>
          <a:xfrm flipH="1" flipV="1">
            <a:off x="5391812" y="4060180"/>
            <a:ext cx="48491" cy="320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8" idx="2"/>
          </p:cNvCxnSpPr>
          <p:nvPr/>
        </p:nvCxnSpPr>
        <p:spPr>
          <a:xfrm flipH="1" flipV="1">
            <a:off x="5391812" y="4060180"/>
            <a:ext cx="475618" cy="320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8593" y="2799151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无人数限制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zh-CN" altLang="en-US" dirty="0" smtClean="0"/>
              <a:t>动态横向扩展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696" y="987574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地域级</a:t>
            </a:r>
            <a:r>
              <a:rPr lang="zh-CN" altLang="en-US" sz="2400" dirty="0" smtClean="0"/>
              <a:t>联</a:t>
            </a:r>
            <a:r>
              <a:rPr lang="en-US" altLang="zh-CN" sz="2400" dirty="0" smtClean="0"/>
              <a:t> (</a:t>
            </a:r>
            <a:r>
              <a:rPr lang="zh-CN" altLang="en-US" sz="2400" dirty="0"/>
              <a:t>地理分布，就近接</a:t>
            </a:r>
            <a:r>
              <a:rPr lang="zh-CN" altLang="en-US" sz="2400" dirty="0" smtClean="0"/>
              <a:t>入</a:t>
            </a:r>
            <a:r>
              <a:rPr lang="en-US" altLang="zh-CN" sz="2400" dirty="0" smtClean="0"/>
              <a:t>)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2" y="1458501"/>
            <a:ext cx="4259063" cy="3286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77" y="2613607"/>
            <a:ext cx="226615" cy="226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73" y="2406226"/>
            <a:ext cx="226615" cy="226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53" y="4039894"/>
            <a:ext cx="226615" cy="2266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91" y="4002010"/>
            <a:ext cx="226615" cy="226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11" y="3418609"/>
            <a:ext cx="226615" cy="2266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878" y="3163892"/>
            <a:ext cx="226615" cy="2266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57" y="2815915"/>
            <a:ext cx="287420" cy="264294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9" idx="2"/>
            <a:endCxn id="15" idx="1"/>
          </p:cNvCxnSpPr>
          <p:nvPr/>
        </p:nvCxnSpPr>
        <p:spPr>
          <a:xfrm>
            <a:off x="3717185" y="2840222"/>
            <a:ext cx="191172" cy="1078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5" idx="0"/>
          </p:cNvCxnSpPr>
          <p:nvPr/>
        </p:nvCxnSpPr>
        <p:spPr>
          <a:xfrm flipH="1">
            <a:off x="4052067" y="2632841"/>
            <a:ext cx="55714" cy="18307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</p:cNvCxnSpPr>
          <p:nvPr/>
        </p:nvCxnSpPr>
        <p:spPr>
          <a:xfrm flipV="1">
            <a:off x="4023099" y="3836079"/>
            <a:ext cx="110830" cy="1659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</p:cNvCxnSpPr>
          <p:nvPr/>
        </p:nvCxnSpPr>
        <p:spPr>
          <a:xfrm flipV="1">
            <a:off x="3830493" y="3220765"/>
            <a:ext cx="419823" cy="564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0"/>
          </p:cNvCxnSpPr>
          <p:nvPr/>
        </p:nvCxnSpPr>
        <p:spPr>
          <a:xfrm flipH="1" flipV="1">
            <a:off x="4484125" y="3220983"/>
            <a:ext cx="128894" cy="19762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0"/>
          </p:cNvCxnSpPr>
          <p:nvPr/>
        </p:nvCxnSpPr>
        <p:spPr>
          <a:xfrm flipH="1" flipV="1">
            <a:off x="4293273" y="3828374"/>
            <a:ext cx="26188" cy="2115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文本框 1">
            <a:extLst>
              <a:ext uri="{FF2B5EF4-FFF2-40B4-BE49-F238E27FC236}">
                <a16:creationId xmlns:a16="http://schemas.microsoft.com/office/drawing/2014/main" xmlns="" id="{E523E550-4EB4-40C9-A90C-87333A879CBA}"/>
              </a:ext>
            </a:extLst>
          </p:cNvPr>
          <p:cNvSpPr txBox="1"/>
          <p:nvPr/>
        </p:nvSpPr>
        <p:spPr>
          <a:xfrm>
            <a:off x="692696" y="123478"/>
            <a:ext cx="20601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SFU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73" y="3662402"/>
            <a:ext cx="287420" cy="26429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76" y="3104851"/>
            <a:ext cx="287420" cy="264294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32" idx="0"/>
          </p:cNvCxnSpPr>
          <p:nvPr/>
        </p:nvCxnSpPr>
        <p:spPr>
          <a:xfrm>
            <a:off x="4194067" y="2987383"/>
            <a:ext cx="155019" cy="117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2"/>
            <a:endCxn id="26" idx="0"/>
          </p:cNvCxnSpPr>
          <p:nvPr/>
        </p:nvCxnSpPr>
        <p:spPr>
          <a:xfrm flipH="1">
            <a:off x="4188683" y="3369145"/>
            <a:ext cx="160403" cy="29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41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1035</Words>
  <Application>Microsoft Macintosh PowerPoint</Application>
  <PresentationFormat>Custom</PresentationFormat>
  <Paragraphs>123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DengXian</vt:lpstr>
      <vt:lpstr>Mangal</vt:lpstr>
      <vt:lpstr>ＭＳ Ｐゴシック</vt:lpstr>
      <vt:lpstr>宋体</vt:lpstr>
      <vt:lpstr>微软雅黑</vt:lpstr>
      <vt:lpstr>Arial</vt:lpstr>
      <vt:lpstr>Office 主题</vt:lpstr>
      <vt:lpstr>基于Licode的WebRTC全球分布式架构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Office User</cp:lastModifiedBy>
  <cp:revision>88</cp:revision>
  <dcterms:created xsi:type="dcterms:W3CDTF">2018-05-29T06:35:30Z</dcterms:created>
  <dcterms:modified xsi:type="dcterms:W3CDTF">2018-10-19T05:31:00Z</dcterms:modified>
</cp:coreProperties>
</file>