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2" r:id="rId7"/>
    <p:sldId id="260" r:id="rId8"/>
    <p:sldId id="261"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s-ES" smtClean="0"/>
              <a:t>Haga clic para modificar el estilo de título del patrón</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white"/>
        <p:txBody>
          <a:bodyPr/>
          <a:lstStyle/>
          <a:p>
            <a:fld id="{53BD2EDD-B889-4183-BF37-CAECD38FEFFF}" type="datetimeFigureOut">
              <a:rPr lang="es-MX" smtClean="0"/>
              <a:t>02/10/2014</a:t>
            </a:fld>
            <a:endParaRPr lang="es-MX"/>
          </a:p>
        </p:txBody>
      </p:sp>
      <p:sp>
        <p:nvSpPr>
          <p:cNvPr id="5" name="Footer Placeholder 4"/>
          <p:cNvSpPr>
            <a:spLocks noGrp="1"/>
          </p:cNvSpPr>
          <p:nvPr>
            <p:ph type="ftr" sz="quarter" idx="11"/>
          </p:nvPr>
        </p:nvSpPr>
        <p:spPr bwMode="white"/>
        <p:txBody>
          <a:bodyPr/>
          <a:lstStyle/>
          <a:p>
            <a:endParaRPr lang="es-MX"/>
          </a:p>
        </p:txBody>
      </p:sp>
      <p:sp>
        <p:nvSpPr>
          <p:cNvPr id="6" name="Slide Number Placeholder 5"/>
          <p:cNvSpPr>
            <a:spLocks noGrp="1"/>
          </p:cNvSpPr>
          <p:nvPr>
            <p:ph type="sldNum" sz="quarter" idx="12"/>
          </p:nvPr>
        </p:nvSpPr>
        <p:spPr/>
        <p:txBody>
          <a:bodyPr/>
          <a:lstStyle/>
          <a:p>
            <a:fld id="{E573EB15-3C3F-42A1-8084-A6020537E376}"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3BD2EDD-B889-4183-BF37-CAECD38FEFFF}" type="datetimeFigureOut">
              <a:rPr lang="es-MX" smtClean="0"/>
              <a:t>02/10/2014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573EB15-3C3F-42A1-8084-A6020537E376}"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BD2EDD-B889-4183-BF37-CAECD38FEFFF}" type="datetimeFigureOut">
              <a:rPr lang="es-MX" smtClean="0"/>
              <a:t>02/10/2014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573EB15-3C3F-42A1-8084-A6020537E376}"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BD2EDD-B889-4183-BF37-CAECD38FEFFF}" type="datetimeFigureOut">
              <a:rPr lang="es-MX" smtClean="0"/>
              <a:t>02/10/2014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573EB15-3C3F-42A1-8084-A6020537E376}" type="slidenum">
              <a:rPr lang="es-MX" smtClean="0"/>
              <a:t>‹Nº›</a:t>
            </a:fld>
            <a:endParaRPr lang="es-MX"/>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BD2EDD-B889-4183-BF37-CAECD38FEFFF}" type="datetimeFigureOut">
              <a:rPr lang="es-MX" smtClean="0"/>
              <a:t>02/10/2014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573EB15-3C3F-42A1-8084-A6020537E376}" type="slidenum">
              <a:rPr lang="es-MX" smtClean="0"/>
              <a:t>‹Nº›</a:t>
            </a:fld>
            <a:endParaRPr lang="es-MX"/>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53BD2EDD-B889-4183-BF37-CAECD38FEFFF}" type="datetimeFigureOut">
              <a:rPr lang="es-MX" smtClean="0"/>
              <a:t>02/10/2014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573EB15-3C3F-42A1-8084-A6020537E376}" type="slidenum">
              <a:rPr lang="es-MX" smtClean="0"/>
              <a:t>‹Nº›</a:t>
            </a:fld>
            <a:endParaRPr lang="es-MX"/>
          </a:p>
        </p:txBody>
      </p:sp>
      <p:sp>
        <p:nvSpPr>
          <p:cNvPr id="12" name="Content Placeholder 11"/>
          <p:cNvSpPr>
            <a:spLocks noGrp="1"/>
          </p:cNvSpPr>
          <p:nvPr>
            <p:ph sz="quarter" idx="14"/>
          </p:nvPr>
        </p:nvSpPr>
        <p:spPr>
          <a:xfrm>
            <a:off x="4648200" y="2438400"/>
            <a:ext cx="3124200" cy="3124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53BD2EDD-B889-4183-BF37-CAECD38FEFFF}" type="datetimeFigureOut">
              <a:rPr lang="es-MX" smtClean="0"/>
              <a:t>02/10/2014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573EB15-3C3F-42A1-8084-A6020537E376}"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53BD2EDD-B889-4183-BF37-CAECD38FEFFF}" type="datetimeFigureOut">
              <a:rPr lang="es-MX" smtClean="0"/>
              <a:t>02/10/2014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573EB15-3C3F-42A1-8084-A6020537E376}" type="slidenum">
              <a:rPr lang="es-MX" smtClean="0"/>
              <a:t>‹Nº›</a:t>
            </a:fld>
            <a:endParaRPr lang="es-MX"/>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BD2EDD-B889-4183-BF37-CAECD38FEFFF}" type="datetimeFigureOut">
              <a:rPr lang="es-MX" smtClean="0"/>
              <a:t>02/10/2014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573EB15-3C3F-42A1-8084-A6020537E376}"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3BD2EDD-B889-4183-BF37-CAECD38FEFFF}" type="datetimeFigureOut">
              <a:rPr lang="es-MX" smtClean="0"/>
              <a:t>02/10/2014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573EB15-3C3F-42A1-8084-A6020537E376}" type="slidenum">
              <a:rPr lang="es-MX" smtClean="0"/>
              <a:t>‹Nº›</a:t>
            </a:fld>
            <a:endParaRPr lang="es-MX"/>
          </a:p>
        </p:txBody>
      </p:sp>
      <p:sp>
        <p:nvSpPr>
          <p:cNvPr id="9" name="Content Placeholder 8"/>
          <p:cNvSpPr>
            <a:spLocks noGrp="1"/>
          </p:cNvSpPr>
          <p:nvPr>
            <p:ph sz="quarter" idx="13"/>
          </p:nvPr>
        </p:nvSpPr>
        <p:spPr>
          <a:xfrm>
            <a:off x="1371600" y="1676400"/>
            <a:ext cx="3276600" cy="3505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3BD2EDD-B889-4183-BF37-CAECD38FEFFF}" type="datetimeFigureOut">
              <a:rPr lang="es-MX" smtClean="0"/>
              <a:t>02/10/2014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573EB15-3C3F-42A1-8084-A6020537E376}"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53BD2EDD-B889-4183-BF37-CAECD38FEFFF}" type="datetimeFigureOut">
              <a:rPr lang="es-MX" smtClean="0"/>
              <a:t>02/10/2014</a:t>
            </a:fld>
            <a:endParaRPr lang="es-MX"/>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s-MX"/>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E573EB15-3C3F-42A1-8084-A6020537E376}"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844824"/>
            <a:ext cx="7772400" cy="1470025"/>
          </a:xfrm>
        </p:spPr>
        <p:txBody>
          <a:bodyPr>
            <a:noAutofit/>
          </a:bodyPr>
          <a:lstStyle/>
          <a:p>
            <a:r>
              <a:rPr lang="es-MX" sz="2800" dirty="0" smtClean="0"/>
              <a:t>Metodología para la evaluación de procesadores masivamente paralelos aplicados al problema de la difusión</a:t>
            </a:r>
            <a:endParaRPr lang="es-MX" sz="2800" dirty="0"/>
          </a:p>
        </p:txBody>
      </p:sp>
      <p:sp>
        <p:nvSpPr>
          <p:cNvPr id="3" name="2 Subtítulo"/>
          <p:cNvSpPr>
            <a:spLocks noGrp="1"/>
          </p:cNvSpPr>
          <p:nvPr>
            <p:ph type="subTitle" idx="1"/>
          </p:nvPr>
        </p:nvSpPr>
        <p:spPr>
          <a:xfrm>
            <a:off x="539552" y="3717032"/>
            <a:ext cx="7992888" cy="2736304"/>
          </a:xfrm>
        </p:spPr>
        <p:txBody>
          <a:bodyPr>
            <a:normAutofit/>
          </a:bodyPr>
          <a:lstStyle/>
          <a:p>
            <a:r>
              <a:rPr lang="es-MX" sz="3600" dirty="0" smtClean="0"/>
              <a:t>Omar Rodríguez López</a:t>
            </a:r>
            <a:endParaRPr lang="es-MX" sz="3600" dirty="0"/>
          </a:p>
        </p:txBody>
      </p:sp>
    </p:spTree>
    <p:extLst>
      <p:ext uri="{BB962C8B-B14F-4D97-AF65-F5344CB8AC3E}">
        <p14:creationId xmlns:p14="http://schemas.microsoft.com/office/powerpoint/2010/main" val="266984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15616" y="260648"/>
            <a:ext cx="6912768" cy="5976664"/>
          </a:xfrm>
        </p:spPr>
        <p:txBody>
          <a:bodyPr>
            <a:normAutofit/>
          </a:bodyPr>
          <a:lstStyle/>
          <a:p>
            <a:endParaRPr lang="es-MX" dirty="0" smtClean="0"/>
          </a:p>
          <a:p>
            <a:endParaRPr lang="es-MX" dirty="0"/>
          </a:p>
          <a:p>
            <a:endParaRPr lang="es-MX" dirty="0" smtClean="0"/>
          </a:p>
          <a:p>
            <a:pPr indent="0">
              <a:buNone/>
            </a:pPr>
            <a:endParaRPr lang="es-MX" dirty="0" smtClean="0"/>
          </a:p>
          <a:p>
            <a:r>
              <a:rPr lang="es-MX" dirty="0" smtClean="0"/>
              <a:t>Objetivo general: Desarrollar una metodología que permita evaluar el desempeño de procesadores masivamente paralelos, por medio de problemas que requieren de un poder de cómputo elevado debido al gran volumen de datos que involucran.</a:t>
            </a:r>
          </a:p>
          <a:p>
            <a:r>
              <a:rPr lang="es-MX" dirty="0" smtClean="0"/>
              <a:t>Objetivos específicos:</a:t>
            </a:r>
          </a:p>
          <a:p>
            <a:pPr marL="342900" indent="-342900">
              <a:buFont typeface="+mj-lt"/>
              <a:buAutoNum type="arabicPeriod"/>
            </a:pPr>
            <a:r>
              <a:rPr lang="es-MX" dirty="0" smtClean="0"/>
              <a:t>Conocer CUDA.</a:t>
            </a:r>
          </a:p>
          <a:p>
            <a:pPr marL="342900" indent="-342900">
              <a:buFont typeface="+mj-lt"/>
              <a:buAutoNum type="arabicPeriod"/>
            </a:pPr>
            <a:r>
              <a:rPr lang="es-MX" dirty="0" smtClean="0"/>
              <a:t>Implementar métodos de solución a la ecuación de difusión.</a:t>
            </a:r>
          </a:p>
          <a:p>
            <a:pPr marL="342900" indent="-342900">
              <a:buFont typeface="+mj-lt"/>
              <a:buAutoNum type="arabicPeriod"/>
            </a:pPr>
            <a:r>
              <a:rPr lang="es-MX" dirty="0" smtClean="0"/>
              <a:t>3.- Evaluar la capacidad de cómputo paralelo en LANIA.</a:t>
            </a:r>
          </a:p>
          <a:p>
            <a:endParaRPr lang="es-MX" dirty="0"/>
          </a:p>
        </p:txBody>
      </p:sp>
    </p:spTree>
    <p:extLst>
      <p:ext uri="{BB962C8B-B14F-4D97-AF65-F5344CB8AC3E}">
        <p14:creationId xmlns:p14="http://schemas.microsoft.com/office/powerpoint/2010/main" val="3290070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980728"/>
            <a:ext cx="6400800" cy="685800"/>
          </a:xfrm>
        </p:spPr>
        <p:txBody>
          <a:bodyPr/>
          <a:lstStyle/>
          <a:p>
            <a:r>
              <a:rPr lang="es-MX" dirty="0" smtClean="0"/>
              <a:t>metodología</a:t>
            </a:r>
            <a:endParaRPr lang="es-MX" dirty="0"/>
          </a:p>
        </p:txBody>
      </p:sp>
      <p:sp>
        <p:nvSpPr>
          <p:cNvPr id="3" name="2 Marcador de contenido"/>
          <p:cNvSpPr>
            <a:spLocks noGrp="1"/>
          </p:cNvSpPr>
          <p:nvPr>
            <p:ph idx="1"/>
          </p:nvPr>
        </p:nvSpPr>
        <p:spPr>
          <a:xfrm>
            <a:off x="1371600" y="2060848"/>
            <a:ext cx="6400800" cy="3816424"/>
          </a:xfrm>
        </p:spPr>
        <p:txBody>
          <a:bodyPr>
            <a:normAutofit fontScale="85000" lnSpcReduction="10000"/>
          </a:bodyPr>
          <a:lstStyle/>
          <a:p>
            <a:r>
              <a:rPr lang="es-MX" dirty="0" smtClean="0"/>
              <a:t>Revisión del estado del arte.</a:t>
            </a:r>
          </a:p>
          <a:p>
            <a:r>
              <a:rPr lang="es-MX" dirty="0" smtClean="0"/>
              <a:t>Instalación y configuración del ambiente de programación.</a:t>
            </a:r>
          </a:p>
          <a:p>
            <a:r>
              <a:rPr lang="es-MX" dirty="0" smtClean="0"/>
              <a:t>Identificar los pasos a seguir para el desarrollo de la metodología.</a:t>
            </a:r>
          </a:p>
          <a:p>
            <a:r>
              <a:rPr lang="es-MX" dirty="0" smtClean="0"/>
              <a:t>Determinación de las aplicaciones a resolver.</a:t>
            </a:r>
          </a:p>
          <a:p>
            <a:r>
              <a:rPr lang="es-MX" dirty="0" smtClean="0"/>
              <a:t>Selección de los métodos a utilizar.</a:t>
            </a:r>
          </a:p>
          <a:p>
            <a:r>
              <a:rPr lang="es-MX" dirty="0" smtClean="0"/>
              <a:t>Solución general de la ecuación de difusión en dos dimensiones.</a:t>
            </a:r>
          </a:p>
          <a:p>
            <a:r>
              <a:rPr lang="es-MX" dirty="0" smtClean="0"/>
              <a:t>Implementación de algoritmos en CPU usando C y Python.</a:t>
            </a:r>
          </a:p>
          <a:p>
            <a:r>
              <a:rPr lang="es-MX" dirty="0" smtClean="0"/>
              <a:t>Implementación de algoritmos en GPU usando CUDA y Python.</a:t>
            </a:r>
          </a:p>
          <a:p>
            <a:r>
              <a:rPr lang="es-MX" dirty="0" smtClean="0"/>
              <a:t>Mediciones de tiempo y memoria consumida, así como de otros factores.</a:t>
            </a:r>
          </a:p>
          <a:p>
            <a:r>
              <a:rPr lang="es-MX" dirty="0" smtClean="0"/>
              <a:t>Análisis y discusión de los resultados obtenidos..</a:t>
            </a:r>
          </a:p>
        </p:txBody>
      </p:sp>
    </p:spTree>
    <p:extLst>
      <p:ext uri="{BB962C8B-B14F-4D97-AF65-F5344CB8AC3E}">
        <p14:creationId xmlns:p14="http://schemas.microsoft.com/office/powerpoint/2010/main" val="1737510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avances</a:t>
            </a:r>
            <a:endParaRPr lang="es-MX"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1371600" y="2132856"/>
                <a:ext cx="6400800" cy="3353545"/>
              </a:xfrm>
            </p:spPr>
            <p:txBody>
              <a:bodyPr/>
              <a:lstStyle/>
              <a:p>
                <a:r>
                  <a:rPr lang="es-MX" dirty="0" smtClean="0"/>
                  <a:t>Ecuación de difusión</a:t>
                </a:r>
                <a:r>
                  <a:rPr lang="es-MX" dirty="0" smtClean="0"/>
                  <a:t>.</a:t>
                </a:r>
              </a:p>
              <a:p>
                <a:pPr indent="0">
                  <a:buNone/>
                </a:pPr>
                <a14:m>
                  <m:oMathPara xmlns:m="http://schemas.openxmlformats.org/officeDocument/2006/math">
                    <m:oMathParaPr>
                      <m:jc m:val="centerGroup"/>
                    </m:oMathParaPr>
                    <m:oMath xmlns:m="http://schemas.openxmlformats.org/officeDocument/2006/math">
                      <m:sSub>
                        <m:sSubPr>
                          <m:ctrlPr>
                            <a:rPr lang="es-MX" i="1" smtClean="0">
                              <a:latin typeface="Cambria Math"/>
                            </a:rPr>
                          </m:ctrlPr>
                        </m:sSubPr>
                        <m:e>
                          <m:r>
                            <a:rPr lang="es-MX" b="0" i="1" smtClean="0">
                              <a:latin typeface="Cambria Math"/>
                            </a:rPr>
                            <m:t>𝑢</m:t>
                          </m:r>
                        </m:e>
                        <m:sub>
                          <m:r>
                            <a:rPr lang="es-MX" b="0" i="1" smtClean="0">
                              <a:latin typeface="Cambria Math"/>
                            </a:rPr>
                            <m:t>𝑡</m:t>
                          </m:r>
                        </m:sub>
                      </m:sSub>
                      <m:r>
                        <a:rPr lang="es-MX" b="0" i="1" smtClean="0">
                          <a:latin typeface="Cambria Math"/>
                        </a:rPr>
                        <m:t>=</m:t>
                      </m:r>
                      <m:r>
                        <a:rPr lang="es-MX" b="0" i="1" smtClean="0">
                          <a:latin typeface="Cambria Math"/>
                          <a:ea typeface="Cambria Math"/>
                        </a:rPr>
                        <m:t>𝛼</m:t>
                      </m:r>
                      <m:sSub>
                        <m:sSubPr>
                          <m:ctrlPr>
                            <a:rPr lang="es-MX" b="0" i="1" smtClean="0">
                              <a:latin typeface="Cambria Math"/>
                              <a:ea typeface="Cambria Math"/>
                            </a:rPr>
                          </m:ctrlPr>
                        </m:sSubPr>
                        <m:e>
                          <m:r>
                            <a:rPr lang="es-MX" b="0" i="1" smtClean="0">
                              <a:latin typeface="Cambria Math"/>
                              <a:ea typeface="Cambria Math"/>
                            </a:rPr>
                            <m:t>𝑢</m:t>
                          </m:r>
                        </m:e>
                        <m:sub>
                          <m:r>
                            <a:rPr lang="es-MX" b="0" i="1" smtClean="0">
                              <a:latin typeface="Cambria Math"/>
                              <a:ea typeface="Cambria Math"/>
                            </a:rPr>
                            <m:t>𝑥𝑥</m:t>
                          </m:r>
                        </m:sub>
                      </m:sSub>
                    </m:oMath>
                  </m:oMathPara>
                </a14:m>
                <a:endParaRPr lang="es-MX" b="0" dirty="0" smtClean="0">
                  <a:ea typeface="Cambria Math"/>
                </a:endParaRPr>
              </a:p>
              <a:p>
                <a:r>
                  <a:rPr lang="es-MX" dirty="0" smtClean="0"/>
                  <a:t>Soluciones de la forma:</a:t>
                </a:r>
              </a:p>
              <a:p>
                <a:pPr lvl="0" indent="0">
                  <a:buNone/>
                </a:pPr>
                <a14:m>
                  <m:oMath xmlns:m="http://schemas.openxmlformats.org/officeDocument/2006/math">
                    <m:r>
                      <a:rPr lang="es-MX" i="1" smtClean="0"/>
                      <m:t>𝑢</m:t>
                    </m:r>
                    <m:r>
                      <a:rPr lang="es-MX" i="1" smtClean="0"/>
                      <m:t>=</m:t>
                    </m:r>
                    <m:sSup>
                      <m:sSupPr>
                        <m:ctrlPr>
                          <a:rPr lang="es-MX" i="1"/>
                        </m:ctrlPr>
                      </m:sSupPr>
                      <m:e>
                        <m:r>
                          <a:rPr lang="es-MX" i="1"/>
                          <m:t>𝑒</m:t>
                        </m:r>
                      </m:e>
                      <m:sup>
                        <m:r>
                          <a:rPr lang="es-MX" i="1"/>
                          <m:t>𝛼</m:t>
                        </m:r>
                        <m:sSup>
                          <m:sSupPr>
                            <m:ctrlPr>
                              <a:rPr lang="es-MX" i="1"/>
                            </m:ctrlPr>
                          </m:sSupPr>
                          <m:e>
                            <m:r>
                              <a:rPr lang="es-MX" i="1"/>
                              <m:t>𝛽</m:t>
                            </m:r>
                          </m:e>
                          <m:sup>
                            <m:r>
                              <a:rPr lang="es-MX" i="1"/>
                              <m:t>2</m:t>
                            </m:r>
                          </m:sup>
                        </m:sSup>
                      </m:sup>
                    </m:sSup>
                    <m:d>
                      <m:dPr>
                        <m:ctrlPr>
                          <a:rPr lang="es-MX" i="1"/>
                        </m:ctrlPr>
                      </m:dPr>
                      <m:e>
                        <m:r>
                          <a:rPr lang="es-MX" i="1"/>
                          <m:t>𝑎</m:t>
                        </m:r>
                        <m:func>
                          <m:funcPr>
                            <m:ctrlPr>
                              <a:rPr lang="es-MX" i="1"/>
                            </m:ctrlPr>
                          </m:funcPr>
                          <m:fName>
                            <m:r>
                              <m:rPr>
                                <m:sty m:val="p"/>
                              </m:rPr>
                              <a:rPr lang="es-MX"/>
                              <m:t>cosh</m:t>
                            </m:r>
                          </m:fName>
                          <m:e>
                            <m:r>
                              <a:rPr lang="es-MX" i="1"/>
                              <m:t>𝛽</m:t>
                            </m:r>
                            <m:r>
                              <a:rPr lang="es-MX" i="1"/>
                              <m:t>𝑥</m:t>
                            </m:r>
                            <m:r>
                              <a:rPr lang="es-MX" i="1"/>
                              <m:t>+</m:t>
                            </m:r>
                            <m:func>
                              <m:funcPr>
                                <m:ctrlPr>
                                  <a:rPr lang="es-MX" i="1"/>
                                </m:ctrlPr>
                              </m:funcPr>
                              <m:fName>
                                <m:r>
                                  <m:rPr>
                                    <m:sty m:val="p"/>
                                  </m:rPr>
                                  <a:rPr lang="es-MX"/>
                                  <m:t>b</m:t>
                                </m:r>
                                <m:r>
                                  <a:rPr lang="es-MX"/>
                                  <m:t> </m:t>
                                </m:r>
                                <m:r>
                                  <m:rPr>
                                    <m:sty m:val="p"/>
                                  </m:rPr>
                                  <a:rPr lang="es-MX"/>
                                  <m:t>sinh</m:t>
                                </m:r>
                              </m:fName>
                              <m:e>
                                <m:r>
                                  <a:rPr lang="es-MX" i="1"/>
                                  <m:t>𝛽</m:t>
                                </m:r>
                                <m:r>
                                  <a:rPr lang="es-MX" i="1"/>
                                  <m:t>𝑥</m:t>
                                </m:r>
                              </m:e>
                            </m:func>
                          </m:e>
                        </m:func>
                      </m:e>
                    </m:d>
                  </m:oMath>
                </a14:m>
                <a:r>
                  <a:rPr lang="es-MX" dirty="0"/>
                  <a:t>, donde </a:t>
                </a:r>
                <a14:m>
                  <m:oMath xmlns:m="http://schemas.openxmlformats.org/officeDocument/2006/math">
                    <m:r>
                      <a:rPr lang="es-MX" i="1"/>
                      <m:t>𝛼</m:t>
                    </m:r>
                    <m:r>
                      <a:rPr lang="es-MX" i="1"/>
                      <m:t>,</m:t>
                    </m:r>
                    <m:r>
                      <a:rPr lang="es-MX" i="1"/>
                      <m:t>𝛽</m:t>
                    </m:r>
                    <m:r>
                      <a:rPr lang="es-MX" i="1"/>
                      <m:t>=</m:t>
                    </m:r>
                    <m:sSub>
                      <m:sSubPr>
                        <m:ctrlPr>
                          <a:rPr lang="es-MX" i="1"/>
                        </m:ctrlPr>
                      </m:sSubPr>
                      <m:e>
                        <m:r>
                          <a:rPr lang="es-MX" i="1"/>
                          <m:t>𝑐</m:t>
                        </m:r>
                      </m:e>
                      <m:sub>
                        <m:r>
                          <a:rPr lang="es-MX" i="1"/>
                          <m:t>1</m:t>
                        </m:r>
                      </m:sub>
                    </m:sSub>
                    <m:sSub>
                      <m:sSubPr>
                        <m:ctrlPr>
                          <a:rPr lang="es-MX" i="1"/>
                        </m:ctrlPr>
                      </m:sSubPr>
                      <m:e>
                        <m:r>
                          <a:rPr lang="es-MX" i="1"/>
                          <m:t>𝑐</m:t>
                        </m:r>
                      </m:e>
                      <m:sub>
                        <m:r>
                          <a:rPr lang="es-MX" i="1"/>
                          <m:t>2</m:t>
                        </m:r>
                      </m:sub>
                    </m:sSub>
                  </m:oMath>
                </a14:m>
                <a:r>
                  <a:rPr lang="es-MX" dirty="0"/>
                  <a:t>  y  </a:t>
                </a:r>
                <a14:m>
                  <m:oMath xmlns:m="http://schemas.openxmlformats.org/officeDocument/2006/math">
                    <m:r>
                      <a:rPr lang="es-MX" i="1"/>
                      <m:t>𝑏</m:t>
                    </m:r>
                    <m:r>
                      <a:rPr lang="es-MX" i="1"/>
                      <m:t>=</m:t>
                    </m:r>
                    <m:sSub>
                      <m:sSubPr>
                        <m:ctrlPr>
                          <a:rPr lang="es-MX" i="1"/>
                        </m:ctrlPr>
                      </m:sSubPr>
                      <m:e>
                        <m:r>
                          <a:rPr lang="es-MX" i="1"/>
                          <m:t>𝑐</m:t>
                        </m:r>
                      </m:e>
                      <m:sub>
                        <m:r>
                          <a:rPr lang="es-MX" i="1"/>
                          <m:t>1</m:t>
                        </m:r>
                      </m:sub>
                    </m:sSub>
                    <m:sSub>
                      <m:sSubPr>
                        <m:ctrlPr>
                          <a:rPr lang="es-MX" i="1"/>
                        </m:ctrlPr>
                      </m:sSubPr>
                      <m:e>
                        <m:r>
                          <a:rPr lang="es-MX" i="1"/>
                          <m:t>𝑐</m:t>
                        </m:r>
                      </m:e>
                      <m:sub>
                        <m:r>
                          <a:rPr lang="es-MX" i="1"/>
                          <m:t>3</m:t>
                        </m:r>
                      </m:sub>
                    </m:sSub>
                  </m:oMath>
                </a14:m>
                <a:endParaRPr lang="es-MX" dirty="0" smtClean="0"/>
              </a:p>
              <a:p>
                <a:pPr indent="0">
                  <a:buNone/>
                </a:pPr>
                <a14:m>
                  <m:oMathPara xmlns:m="http://schemas.openxmlformats.org/officeDocument/2006/math">
                    <m:oMathParaPr>
                      <m:jc m:val="centerGroup"/>
                    </m:oMathParaPr>
                    <m:oMath xmlns:m="http://schemas.openxmlformats.org/officeDocument/2006/math">
                      <m:r>
                        <a:rPr lang="es-MX" i="1"/>
                        <m:t>𝑢</m:t>
                      </m:r>
                      <m:r>
                        <a:rPr lang="es-MX" i="1"/>
                        <m:t>=</m:t>
                      </m:r>
                      <m:sSup>
                        <m:sSupPr>
                          <m:ctrlPr>
                            <a:rPr lang="es-MX" i="1"/>
                          </m:ctrlPr>
                        </m:sSupPr>
                        <m:e>
                          <m:r>
                            <a:rPr lang="es-MX" i="1"/>
                            <m:t>𝑒</m:t>
                          </m:r>
                        </m:e>
                        <m:sup>
                          <m:r>
                            <a:rPr lang="es-MX" i="1"/>
                            <m:t>−</m:t>
                          </m:r>
                          <m:r>
                            <a:rPr lang="es-MX" i="1"/>
                            <m:t>𝛼</m:t>
                          </m:r>
                          <m:sSup>
                            <m:sSupPr>
                              <m:ctrlPr>
                                <a:rPr lang="es-MX" i="1"/>
                              </m:ctrlPr>
                            </m:sSupPr>
                            <m:e>
                              <m:r>
                                <a:rPr lang="es-MX" i="1"/>
                                <m:t>𝛽</m:t>
                              </m:r>
                            </m:e>
                            <m:sup>
                              <m:r>
                                <a:rPr lang="es-MX" i="1"/>
                                <m:t>2</m:t>
                              </m:r>
                            </m:sup>
                          </m:sSup>
                          <m:r>
                            <a:rPr lang="es-MX" i="1"/>
                            <m:t>𝑡</m:t>
                          </m:r>
                        </m:sup>
                      </m:sSup>
                      <m:r>
                        <a:rPr lang="es-MX" i="1"/>
                        <m:t>(</m:t>
                      </m:r>
                      <m:r>
                        <a:rPr lang="es-MX" i="1"/>
                        <m:t>𝑎</m:t>
                      </m:r>
                      <m:func>
                        <m:funcPr>
                          <m:ctrlPr>
                            <a:rPr lang="es-MX" i="1"/>
                          </m:ctrlPr>
                        </m:funcPr>
                        <m:fName>
                          <m:r>
                            <m:rPr>
                              <m:sty m:val="p"/>
                            </m:rPr>
                            <a:rPr lang="es-MX"/>
                            <m:t>cosh</m:t>
                          </m:r>
                        </m:fName>
                        <m:e>
                          <m:r>
                            <a:rPr lang="es-MX" i="1"/>
                            <m:t>𝛽</m:t>
                          </m:r>
                          <m:r>
                            <a:rPr lang="es-MX" i="1"/>
                            <m:t>𝑥</m:t>
                          </m:r>
                        </m:e>
                      </m:func>
                      <m:r>
                        <a:rPr lang="es-MX" i="1"/>
                        <m:t>+</m:t>
                      </m:r>
                      <m:r>
                        <a:rPr lang="es-MX" i="1"/>
                        <m:t>𝑏</m:t>
                      </m:r>
                      <m:func>
                        <m:funcPr>
                          <m:ctrlPr>
                            <a:rPr lang="es-MX" i="1"/>
                          </m:ctrlPr>
                        </m:funcPr>
                        <m:fName>
                          <m:r>
                            <m:rPr>
                              <m:sty m:val="p"/>
                            </m:rPr>
                            <a:rPr lang="es-MX"/>
                            <m:t>sinh</m:t>
                          </m:r>
                        </m:fName>
                        <m:e>
                          <m:r>
                            <a:rPr lang="es-MX" i="1"/>
                            <m:t>𝛽</m:t>
                          </m:r>
                          <m:r>
                            <a:rPr lang="es-MX" i="1"/>
                            <m:t>𝑥</m:t>
                          </m:r>
                        </m:e>
                      </m:func>
                      <m:r>
                        <a:rPr lang="es-MX" i="1"/>
                        <m:t>)</m:t>
                      </m:r>
                    </m:oMath>
                  </m:oMathPara>
                </a14:m>
                <a:endParaRPr lang="es-MX" dirty="0"/>
              </a:p>
              <a:p>
                <a:pPr indent="0">
                  <a:buNone/>
                </a:pPr>
                <a14:m>
                  <m:oMathPara xmlns:m="http://schemas.openxmlformats.org/officeDocument/2006/math">
                    <m:oMathParaPr>
                      <m:jc m:val="centerGroup"/>
                    </m:oMathParaPr>
                    <m:oMath xmlns:m="http://schemas.openxmlformats.org/officeDocument/2006/math">
                      <m:r>
                        <a:rPr lang="es-MX" i="1"/>
                        <m:t>𝑢</m:t>
                      </m:r>
                      <m:r>
                        <a:rPr lang="es-MX" i="1"/>
                        <m:t>=</m:t>
                      </m:r>
                      <m:sSub>
                        <m:sSubPr>
                          <m:ctrlPr>
                            <a:rPr lang="es-MX" i="1"/>
                          </m:ctrlPr>
                        </m:sSubPr>
                        <m:e>
                          <m:r>
                            <a:rPr lang="es-MX" i="1"/>
                            <m:t>𝑐</m:t>
                          </m:r>
                        </m:e>
                        <m:sub>
                          <m:r>
                            <a:rPr lang="es-MX" i="1"/>
                            <m:t>1</m:t>
                          </m:r>
                        </m:sub>
                      </m:sSub>
                      <m:r>
                        <a:rPr lang="es-MX" i="1"/>
                        <m:t>+</m:t>
                      </m:r>
                      <m:sSub>
                        <m:sSubPr>
                          <m:ctrlPr>
                            <a:rPr lang="es-MX" i="1"/>
                          </m:ctrlPr>
                        </m:sSubPr>
                        <m:e>
                          <m:r>
                            <a:rPr lang="es-MX" i="1"/>
                            <m:t>𝑐</m:t>
                          </m:r>
                        </m:e>
                        <m:sub>
                          <m:r>
                            <a:rPr lang="es-MX" i="1"/>
                            <m:t>2</m:t>
                          </m:r>
                        </m:sub>
                      </m:sSub>
                      <m:r>
                        <a:rPr lang="es-MX" i="1"/>
                        <m:t>𝑥</m:t>
                      </m:r>
                    </m:oMath>
                  </m:oMathPara>
                </a14:m>
                <a:endParaRPr lang="es-MX" dirty="0"/>
              </a:p>
              <a:p>
                <a:pPr lvl="0" indent="0">
                  <a:buNone/>
                </a:pPr>
                <a:endParaRPr lang="es-MX"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371600" y="2132856"/>
                <a:ext cx="6400800" cy="3353545"/>
              </a:xfrm>
              <a:blipFill rotWithShape="1">
                <a:blip r:embed="rId2"/>
                <a:stretch>
                  <a:fillRect l="-571"/>
                </a:stretch>
              </a:blipFill>
            </p:spPr>
            <p:txBody>
              <a:bodyPr/>
              <a:lstStyle/>
              <a:p>
                <a:r>
                  <a:rPr lang="es-MX">
                    <a:noFill/>
                  </a:rPr>
                  <a:t> </a:t>
                </a:r>
              </a:p>
            </p:txBody>
          </p:sp>
        </mc:Fallback>
      </mc:AlternateContent>
    </p:spTree>
    <p:extLst>
      <p:ext uri="{BB962C8B-B14F-4D97-AF65-F5344CB8AC3E}">
        <p14:creationId xmlns:p14="http://schemas.microsoft.com/office/powerpoint/2010/main" val="438106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p:txBody>
              <a:bodyPr>
                <a:normAutofit fontScale="92500"/>
              </a:bodyPr>
              <a:lstStyle/>
              <a:p>
                <a:r>
                  <a:rPr lang="es-MX" dirty="0" smtClean="0"/>
                  <a:t>Modelo de difusión completo.</a:t>
                </a:r>
              </a:p>
              <a:p>
                <a:pPr indent="0">
                  <a:buNone/>
                </a:pPr>
                <a14:m>
                  <m:oMathPara xmlns:m="http://schemas.openxmlformats.org/officeDocument/2006/math">
                    <m:oMathParaPr>
                      <m:jc m:val="centerGroup"/>
                    </m:oMathParaPr>
                    <m:oMath xmlns:m="http://schemas.openxmlformats.org/officeDocument/2006/math">
                      <m:sSub>
                        <m:sSubPr>
                          <m:ctrlPr>
                            <a:rPr lang="es-MX" i="1"/>
                          </m:ctrlPr>
                        </m:sSubPr>
                        <m:e>
                          <m:r>
                            <a:rPr lang="es-MX" i="1"/>
                            <m:t>𝑢</m:t>
                          </m:r>
                        </m:e>
                        <m:sub>
                          <m:r>
                            <a:rPr lang="es-MX" i="1"/>
                            <m:t>𝑥</m:t>
                          </m:r>
                        </m:sub>
                      </m:sSub>
                      <m:r>
                        <a:rPr lang="es-MX" i="1"/>
                        <m:t>=</m:t>
                      </m:r>
                      <m:r>
                        <a:rPr lang="es-MX" i="1"/>
                        <m:t>𝛼</m:t>
                      </m:r>
                      <m:sSub>
                        <m:sSubPr>
                          <m:ctrlPr>
                            <a:rPr lang="es-MX" i="1"/>
                          </m:ctrlPr>
                        </m:sSubPr>
                        <m:e>
                          <m:r>
                            <a:rPr lang="es-MX" i="1"/>
                            <m:t>𝑢</m:t>
                          </m:r>
                        </m:e>
                        <m:sub>
                          <m:r>
                            <a:rPr lang="es-MX" i="1"/>
                            <m:t>𝑡𝑡</m:t>
                          </m:r>
                        </m:sub>
                      </m:sSub>
                    </m:oMath>
                  </m:oMathPara>
                </a14:m>
                <a:endParaRPr lang="es-MX" dirty="0"/>
              </a:p>
              <a:p>
                <a:pPr indent="0">
                  <a:buNone/>
                </a:pPr>
                <a14:m>
                  <m:oMathPara xmlns:m="http://schemas.openxmlformats.org/officeDocument/2006/math">
                    <m:oMathParaPr>
                      <m:jc m:val="centerGroup"/>
                    </m:oMathParaPr>
                    <m:oMath xmlns:m="http://schemas.openxmlformats.org/officeDocument/2006/math">
                      <m:r>
                        <a:rPr lang="es-MX" i="1"/>
                        <m:t>𝑢</m:t>
                      </m:r>
                      <m:d>
                        <m:dPr>
                          <m:ctrlPr>
                            <a:rPr lang="es-MX" i="1"/>
                          </m:ctrlPr>
                        </m:dPr>
                        <m:e>
                          <m:r>
                            <a:rPr lang="es-MX" i="1"/>
                            <m:t>0,</m:t>
                          </m:r>
                          <m:r>
                            <a:rPr lang="es-MX" i="1"/>
                            <m:t>𝑡</m:t>
                          </m:r>
                        </m:e>
                      </m:d>
                      <m:r>
                        <a:rPr lang="es-MX" i="1"/>
                        <m:t>=0 ,  </m:t>
                      </m:r>
                      <m:r>
                        <a:rPr lang="es-MX" i="1"/>
                        <m:t>𝑢</m:t>
                      </m:r>
                      <m:d>
                        <m:dPr>
                          <m:ctrlPr>
                            <a:rPr lang="es-MX" i="1"/>
                          </m:ctrlPr>
                        </m:dPr>
                        <m:e>
                          <m:r>
                            <a:rPr lang="es-MX" i="1"/>
                            <m:t>𝐿</m:t>
                          </m:r>
                          <m:r>
                            <a:rPr lang="es-MX" i="1"/>
                            <m:t>,</m:t>
                          </m:r>
                          <m:r>
                            <a:rPr lang="es-MX" i="1"/>
                            <m:t>𝑡</m:t>
                          </m:r>
                        </m:e>
                      </m:d>
                      <m:r>
                        <a:rPr lang="es-MX" i="1"/>
                        <m:t>=0 ,  </m:t>
                      </m:r>
                      <m:r>
                        <a:rPr lang="es-MX" i="1"/>
                        <m:t>𝑡</m:t>
                      </m:r>
                      <m:r>
                        <a:rPr lang="es-MX" i="1"/>
                        <m:t>&gt;0</m:t>
                      </m:r>
                    </m:oMath>
                  </m:oMathPara>
                </a14:m>
                <a:endParaRPr lang="es-MX" dirty="0"/>
              </a:p>
              <a:p>
                <a:pPr indent="0">
                  <a:buNone/>
                </a:pPr>
                <a14:m>
                  <m:oMathPara xmlns:m="http://schemas.openxmlformats.org/officeDocument/2006/math">
                    <m:oMathParaPr>
                      <m:jc m:val="centerGroup"/>
                    </m:oMathParaPr>
                    <m:oMath xmlns:m="http://schemas.openxmlformats.org/officeDocument/2006/math">
                      <m:r>
                        <a:rPr lang="es-MX" i="1"/>
                        <m:t>𝑢</m:t>
                      </m:r>
                      <m:d>
                        <m:dPr>
                          <m:ctrlPr>
                            <a:rPr lang="es-MX" i="1"/>
                          </m:ctrlPr>
                        </m:dPr>
                        <m:e>
                          <m:r>
                            <a:rPr lang="es-MX" i="1"/>
                            <m:t>𝑥</m:t>
                          </m:r>
                          <m:r>
                            <a:rPr lang="es-MX" i="1"/>
                            <m:t>,0</m:t>
                          </m:r>
                        </m:e>
                      </m:d>
                      <m:r>
                        <a:rPr lang="es-MX" i="1"/>
                        <m:t>=</m:t>
                      </m:r>
                      <m:r>
                        <a:rPr lang="es-MX" i="1"/>
                        <m:t>𝑓</m:t>
                      </m:r>
                      <m:d>
                        <m:dPr>
                          <m:ctrlPr>
                            <a:rPr lang="es-MX" i="1"/>
                          </m:ctrlPr>
                        </m:dPr>
                        <m:e>
                          <m:r>
                            <a:rPr lang="es-MX" i="1"/>
                            <m:t>𝑥</m:t>
                          </m:r>
                        </m:e>
                      </m:d>
                      <m:r>
                        <a:rPr lang="es-MX" i="1"/>
                        <m:t> , 0&lt;</m:t>
                      </m:r>
                      <m:r>
                        <a:rPr lang="es-MX" i="1"/>
                        <m:t>𝑥</m:t>
                      </m:r>
                      <m:r>
                        <a:rPr lang="es-MX" i="1"/>
                        <m:t>&lt;</m:t>
                      </m:r>
                      <m:r>
                        <a:rPr lang="es-MX" i="1"/>
                        <m:t>𝐿</m:t>
                      </m:r>
                      <m:r>
                        <a:rPr lang="es-MX" i="1"/>
                        <m:t> </m:t>
                      </m:r>
                    </m:oMath>
                  </m:oMathPara>
                </a14:m>
                <a:endParaRPr lang="es-MX" dirty="0" smtClean="0"/>
              </a:p>
              <a:p>
                <a:pPr marL="285750" indent="-285750"/>
                <a:r>
                  <a:rPr lang="es-MX" dirty="0" smtClean="0"/>
                  <a:t>Solución de la forma:</a:t>
                </a:r>
              </a:p>
              <a:p>
                <a:pPr indent="0">
                  <a:buNone/>
                </a:pPr>
                <a14:m>
                  <m:oMathPara xmlns:m="http://schemas.openxmlformats.org/officeDocument/2006/math">
                    <m:oMathParaPr>
                      <m:jc m:val="centerGroup"/>
                    </m:oMathParaPr>
                    <m:oMath xmlns:m="http://schemas.openxmlformats.org/officeDocument/2006/math">
                      <m:r>
                        <a:rPr lang="es-MX" i="1"/>
                        <m:t>𝑢</m:t>
                      </m:r>
                      <m:d>
                        <m:dPr>
                          <m:ctrlPr>
                            <a:rPr lang="es-MX" i="1"/>
                          </m:ctrlPr>
                        </m:dPr>
                        <m:e>
                          <m:r>
                            <a:rPr lang="es-MX" i="1"/>
                            <m:t>𝑥</m:t>
                          </m:r>
                          <m:r>
                            <a:rPr lang="es-MX" i="1"/>
                            <m:t>,</m:t>
                          </m:r>
                          <m:r>
                            <a:rPr lang="es-MX" i="1"/>
                            <m:t>𝑡</m:t>
                          </m:r>
                        </m:e>
                      </m:d>
                      <m:r>
                        <a:rPr lang="es-MX" i="1"/>
                        <m:t>=</m:t>
                      </m:r>
                      <m:f>
                        <m:fPr>
                          <m:ctrlPr>
                            <a:rPr lang="es-MX" i="1"/>
                          </m:ctrlPr>
                        </m:fPr>
                        <m:num>
                          <m:r>
                            <a:rPr lang="es-MX" i="1"/>
                            <m:t>2</m:t>
                          </m:r>
                        </m:num>
                        <m:den>
                          <m:r>
                            <a:rPr lang="es-MX" i="1"/>
                            <m:t>𝐿</m:t>
                          </m:r>
                        </m:den>
                      </m:f>
                      <m:nary>
                        <m:naryPr>
                          <m:chr m:val="∑"/>
                          <m:limLoc m:val="subSup"/>
                          <m:ctrlPr>
                            <a:rPr lang="es-MX" i="1"/>
                          </m:ctrlPr>
                        </m:naryPr>
                        <m:sub>
                          <m:r>
                            <a:rPr lang="es-MX" i="1"/>
                            <m:t>𝑛</m:t>
                          </m:r>
                          <m:r>
                            <a:rPr lang="es-MX" i="1"/>
                            <m:t>=1</m:t>
                          </m:r>
                        </m:sub>
                        <m:sup>
                          <m:r>
                            <a:rPr lang="es-MX" i="1"/>
                            <m:t>∞</m:t>
                          </m:r>
                        </m:sup>
                        <m:e>
                          <m:r>
                            <a:rPr lang="es-MX" i="1"/>
                            <m:t>(</m:t>
                          </m:r>
                          <m:nary>
                            <m:naryPr>
                              <m:limLoc m:val="subSup"/>
                              <m:ctrlPr>
                                <a:rPr lang="es-MX" i="1"/>
                              </m:ctrlPr>
                            </m:naryPr>
                            <m:sub>
                              <m:r>
                                <a:rPr lang="es-MX" i="1"/>
                                <m:t>0</m:t>
                              </m:r>
                            </m:sub>
                            <m:sup>
                              <m:r>
                                <a:rPr lang="es-MX" i="1"/>
                                <m:t>𝐿</m:t>
                              </m:r>
                            </m:sup>
                            <m:e>
                              <m:r>
                                <a:rPr lang="es-MX" i="1"/>
                                <m:t>𝑔</m:t>
                              </m:r>
                              <m:d>
                                <m:dPr>
                                  <m:ctrlPr>
                                    <a:rPr lang="es-MX" i="1"/>
                                  </m:ctrlPr>
                                </m:dPr>
                                <m:e>
                                  <m:r>
                                    <a:rPr lang="es-MX" i="1"/>
                                    <m:t>𝑥</m:t>
                                  </m:r>
                                </m:e>
                              </m:d>
                              <m:func>
                                <m:funcPr>
                                  <m:ctrlPr>
                                    <a:rPr lang="es-MX" i="1"/>
                                  </m:ctrlPr>
                                </m:funcPr>
                                <m:fName>
                                  <m:r>
                                    <m:rPr>
                                      <m:sty m:val="p"/>
                                    </m:rPr>
                                    <a:rPr lang="es-MX"/>
                                    <m:t>sin</m:t>
                                  </m:r>
                                </m:fName>
                                <m:e>
                                  <m:f>
                                    <m:fPr>
                                      <m:ctrlPr>
                                        <a:rPr lang="es-MX" i="1"/>
                                      </m:ctrlPr>
                                    </m:fPr>
                                    <m:num>
                                      <m:r>
                                        <a:rPr lang="es-MX" i="1"/>
                                        <m:t>𝑛</m:t>
                                      </m:r>
                                      <m:r>
                                        <a:rPr lang="es-MX" i="1"/>
                                        <m:t>𝜋</m:t>
                                      </m:r>
                                    </m:num>
                                    <m:den>
                                      <m:r>
                                        <a:rPr lang="es-MX" i="1"/>
                                        <m:t>𝐿</m:t>
                                      </m:r>
                                    </m:den>
                                  </m:f>
                                </m:e>
                              </m:func>
                            </m:e>
                          </m:nary>
                          <m:r>
                            <a:rPr lang="es-MX" i="1"/>
                            <m:t> </m:t>
                          </m:r>
                          <m:r>
                            <a:rPr lang="es-MX" i="1"/>
                            <m:t>𝑥𝑑𝑥</m:t>
                          </m:r>
                          <m:r>
                            <a:rPr lang="es-MX" i="1"/>
                            <m:t>)</m:t>
                          </m:r>
                          <m:sSup>
                            <m:sSupPr>
                              <m:ctrlPr>
                                <a:rPr lang="es-MX" i="1"/>
                              </m:ctrlPr>
                            </m:sSupPr>
                            <m:e>
                              <m:r>
                                <a:rPr lang="es-MX" i="1"/>
                                <m:t>𝑒</m:t>
                              </m:r>
                            </m:e>
                            <m:sup>
                              <m:r>
                                <a:rPr lang="es-MX" i="1"/>
                                <m:t>−</m:t>
                              </m:r>
                              <m:r>
                                <a:rPr lang="es-MX" i="1"/>
                                <m:t>𝑘</m:t>
                              </m:r>
                              <m:sSup>
                                <m:sSupPr>
                                  <m:ctrlPr>
                                    <a:rPr lang="es-MX" i="1"/>
                                  </m:ctrlPr>
                                </m:sSupPr>
                                <m:e>
                                  <m:r>
                                    <a:rPr lang="es-MX" i="1"/>
                                    <m:t>𝛼</m:t>
                                  </m:r>
                                </m:e>
                                <m:sup>
                                  <m:r>
                                    <a:rPr lang="es-MX" i="1"/>
                                    <m:t>2</m:t>
                                  </m:r>
                                </m:sup>
                              </m:sSup>
                              <m:r>
                                <a:rPr lang="es-MX" i="1"/>
                                <m:t>𝑡</m:t>
                              </m:r>
                            </m:sup>
                          </m:sSup>
                          <m:func>
                            <m:funcPr>
                              <m:ctrlPr>
                                <a:rPr lang="es-MX" i="1"/>
                              </m:ctrlPr>
                            </m:funcPr>
                            <m:fName>
                              <m:r>
                                <m:rPr>
                                  <m:sty m:val="p"/>
                                </m:rPr>
                                <a:rPr lang="es-MX"/>
                                <m:t>sin</m:t>
                              </m:r>
                            </m:fName>
                            <m:e>
                              <m:f>
                                <m:fPr>
                                  <m:ctrlPr>
                                    <a:rPr lang="es-MX" i="1"/>
                                  </m:ctrlPr>
                                </m:fPr>
                                <m:num>
                                  <m:r>
                                    <a:rPr lang="es-MX" i="1"/>
                                    <m:t>𝑛</m:t>
                                  </m:r>
                                  <m:r>
                                    <a:rPr lang="es-MX" i="1"/>
                                    <m:t>𝜋</m:t>
                                  </m:r>
                                </m:num>
                                <m:den>
                                  <m:r>
                                    <a:rPr lang="es-MX" i="1"/>
                                    <m:t>𝐿</m:t>
                                  </m:r>
                                </m:den>
                              </m:f>
                            </m:e>
                          </m:func>
                          <m:r>
                            <a:rPr lang="es-MX" i="1"/>
                            <m:t>𝑥</m:t>
                          </m:r>
                        </m:e>
                      </m:nary>
                    </m:oMath>
                  </m:oMathPara>
                </a14:m>
                <a:endParaRPr lang="es-MX" dirty="0"/>
              </a:p>
              <a:p>
                <a:pPr marL="285750" indent="-285750"/>
                <a:endParaRPr lang="es-MX" dirty="0"/>
              </a:p>
              <a:p>
                <a:endParaRPr lang="es-MX"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381"/>
                </a:stretch>
              </a:blipFill>
            </p:spPr>
            <p:txBody>
              <a:bodyPr/>
              <a:lstStyle/>
              <a:p>
                <a:r>
                  <a:rPr lang="es-MX">
                    <a:noFill/>
                  </a:rPr>
                  <a:t> </a:t>
                </a:r>
              </a:p>
            </p:txBody>
          </p:sp>
        </mc:Fallback>
      </mc:AlternateContent>
    </p:spTree>
    <p:extLst>
      <p:ext uri="{BB962C8B-B14F-4D97-AF65-F5344CB8AC3E}">
        <p14:creationId xmlns:p14="http://schemas.microsoft.com/office/powerpoint/2010/main" val="62216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Estudio del </a:t>
            </a:r>
            <a:r>
              <a:rPr lang="es-MX" dirty="0" err="1"/>
              <a:t>GeForce</a:t>
            </a:r>
            <a:r>
              <a:rPr lang="es-MX" dirty="0"/>
              <a:t> 310M:</a:t>
            </a:r>
          </a:p>
          <a:p>
            <a:pPr marL="68580" indent="-342900">
              <a:buFont typeface="+mj-lt"/>
              <a:buAutoNum type="arabicPeriod"/>
            </a:pPr>
            <a:r>
              <a:rPr lang="es-MX" dirty="0"/>
              <a:t>Memoria global.</a:t>
            </a:r>
          </a:p>
          <a:p>
            <a:pPr marL="68580" indent="-342900">
              <a:buFont typeface="+mj-lt"/>
              <a:buAutoNum type="arabicPeriod"/>
            </a:pPr>
            <a:r>
              <a:rPr lang="es-MX" dirty="0"/>
              <a:t>Tamaño de </a:t>
            </a:r>
            <a:r>
              <a:rPr lang="es-MX" dirty="0" err="1"/>
              <a:t>warp</a:t>
            </a:r>
            <a:r>
              <a:rPr lang="es-MX" dirty="0"/>
              <a:t>.</a:t>
            </a:r>
          </a:p>
          <a:p>
            <a:pPr marL="68580" indent="-342900">
              <a:buFont typeface="+mj-lt"/>
              <a:buAutoNum type="arabicPeriod"/>
            </a:pPr>
            <a:r>
              <a:rPr lang="es-MX" dirty="0"/>
              <a:t>Memoria constante</a:t>
            </a:r>
            <a:r>
              <a:rPr lang="es-MX" dirty="0" smtClean="0"/>
              <a:t>.</a:t>
            </a:r>
          </a:p>
          <a:p>
            <a:pPr marL="68580" indent="-342900">
              <a:buFont typeface="+mj-lt"/>
              <a:buAutoNum type="arabicPeriod"/>
            </a:pPr>
            <a:r>
              <a:rPr lang="es-MX" dirty="0" smtClean="0"/>
              <a:t>Memoria compartida.</a:t>
            </a:r>
            <a:endParaRPr lang="es-MX" dirty="0"/>
          </a:p>
          <a:p>
            <a:endParaRPr lang="es-MX" dirty="0"/>
          </a:p>
        </p:txBody>
      </p:sp>
    </p:spTree>
    <p:extLst>
      <p:ext uri="{BB962C8B-B14F-4D97-AF65-F5344CB8AC3E}">
        <p14:creationId xmlns:p14="http://schemas.microsoft.com/office/powerpoint/2010/main" val="126644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cronograma</a:t>
            </a:r>
            <a:endParaRPr lang="es-MX"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598542"/>
            <a:ext cx="6400800" cy="2727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75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Próximos </a:t>
            </a:r>
            <a:r>
              <a:rPr lang="es-MX" dirty="0" smtClean="0"/>
              <a:t>avances</a:t>
            </a:r>
            <a:endParaRPr lang="es-MX" dirty="0"/>
          </a:p>
        </p:txBody>
      </p:sp>
      <p:sp>
        <p:nvSpPr>
          <p:cNvPr id="3" name="2 Marcador de contenido"/>
          <p:cNvSpPr>
            <a:spLocks noGrp="1"/>
          </p:cNvSpPr>
          <p:nvPr>
            <p:ph idx="1"/>
          </p:nvPr>
        </p:nvSpPr>
        <p:spPr>
          <a:xfrm>
            <a:off x="1371600" y="2276872"/>
            <a:ext cx="6400800" cy="3209529"/>
          </a:xfrm>
        </p:spPr>
        <p:txBody>
          <a:bodyPr>
            <a:normAutofit fontScale="92500" lnSpcReduction="20000"/>
          </a:bodyPr>
          <a:lstStyle/>
          <a:p>
            <a:pPr lvl="0"/>
            <a:r>
              <a:rPr lang="es-MX" dirty="0"/>
              <a:t>Investigación sobre procesamiento en paralelo.</a:t>
            </a:r>
          </a:p>
          <a:p>
            <a:pPr indent="0">
              <a:buNone/>
            </a:pPr>
            <a:endParaRPr lang="es-MX" dirty="0"/>
          </a:p>
          <a:p>
            <a:pPr lvl="0"/>
            <a:r>
              <a:rPr lang="es-MX" dirty="0"/>
              <a:t>Análisis y solución analítica a un problema de difusión en dos dimensiones.</a:t>
            </a:r>
          </a:p>
          <a:p>
            <a:pPr indent="0">
              <a:buNone/>
            </a:pPr>
            <a:endParaRPr lang="es-MX" dirty="0"/>
          </a:p>
          <a:p>
            <a:pPr lvl="0"/>
            <a:r>
              <a:rPr lang="es-MX"/>
              <a:t>Inicio </a:t>
            </a:r>
            <a:r>
              <a:rPr lang="es-MX" smtClean="0"/>
              <a:t>del </a:t>
            </a:r>
            <a:r>
              <a:rPr lang="es-MX" dirty="0"/>
              <a:t>aprendizaje de CUDA.</a:t>
            </a:r>
          </a:p>
          <a:p>
            <a:pPr indent="0">
              <a:buNone/>
            </a:pPr>
            <a:endParaRPr lang="es-MX" dirty="0"/>
          </a:p>
          <a:p>
            <a:pPr lvl="0"/>
            <a:r>
              <a:rPr lang="es-MX" dirty="0"/>
              <a:t>Pruebas de rendimiento del primer procesador masivamente paralelo.</a:t>
            </a:r>
          </a:p>
          <a:p>
            <a:endParaRPr lang="es-MX" dirty="0"/>
          </a:p>
        </p:txBody>
      </p:sp>
    </p:spTree>
    <p:extLst>
      <p:ext uri="{BB962C8B-B14F-4D97-AF65-F5344CB8AC3E}">
        <p14:creationId xmlns:p14="http://schemas.microsoft.com/office/powerpoint/2010/main" val="3071600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ta costura">
  <a:themeElements>
    <a:clrScheme name="Alta costura">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lta 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451</TotalTime>
  <Words>438</Words>
  <Application>Microsoft Office PowerPoint</Application>
  <PresentationFormat>Presentación en pantalla (4:3)</PresentationFormat>
  <Paragraphs>49</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Alta costura</vt:lpstr>
      <vt:lpstr>Metodología para la evaluación de procesadores masivamente paralelos aplicados al problema de la difusión</vt:lpstr>
      <vt:lpstr>Presentación de PowerPoint</vt:lpstr>
      <vt:lpstr>metodología</vt:lpstr>
      <vt:lpstr>avances</vt:lpstr>
      <vt:lpstr>Presentación de PowerPoint</vt:lpstr>
      <vt:lpstr>Presentación de PowerPoint</vt:lpstr>
      <vt:lpstr>cronograma</vt:lpstr>
      <vt:lpstr>Próximos avances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la evaluación de procesadores masivamente paralelos aplicados al problema de la difusión</dc:title>
  <dc:creator>Omar</dc:creator>
  <cp:lastModifiedBy>Omar</cp:lastModifiedBy>
  <cp:revision>17</cp:revision>
  <dcterms:created xsi:type="dcterms:W3CDTF">2014-10-01T18:09:53Z</dcterms:created>
  <dcterms:modified xsi:type="dcterms:W3CDTF">2014-10-02T16:37:45Z</dcterms:modified>
</cp:coreProperties>
</file>