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A2228-758C-4A9B-A950-2728690437C4}" type="datetimeFigureOut">
              <a:rPr lang="en-US" smtClean="0"/>
              <a:t>8/29/2014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AB468-D302-4E59-9A1A-3B0B74A26D4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An</a:t>
            </a:r>
            <a:r>
              <a:rPr lang="en-IN" baseline="0" dirty="0" smtClean="0"/>
              <a:t> abstract class contains abstract methods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AB468-D302-4E59-9A1A-3B0B74A26D4A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Ex: </a:t>
            </a:r>
            <a:r>
              <a:rPr lang="en-IN" dirty="0" err="1" smtClean="0"/>
              <a:t>Usb</a:t>
            </a:r>
            <a:r>
              <a:rPr lang="en-IN" dirty="0" smtClean="0"/>
              <a:t> Port, USB</a:t>
            </a:r>
            <a:r>
              <a:rPr lang="en-IN" baseline="0" dirty="0" smtClean="0"/>
              <a:t> Device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AB468-D302-4E59-9A1A-3B0B74A26D4A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C1C6-6F83-4244-AE4E-5BE7EBC7C4CD}" type="datetimeFigureOut">
              <a:rPr lang="en-US" smtClean="0"/>
              <a:t>8/29/2014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41D8-189F-4875-ACD3-14C5D7DD5A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C1C6-6F83-4244-AE4E-5BE7EBC7C4CD}" type="datetimeFigureOut">
              <a:rPr lang="en-US" smtClean="0"/>
              <a:t>8/29/2014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41D8-189F-4875-ACD3-14C5D7DD5A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C1C6-6F83-4244-AE4E-5BE7EBC7C4CD}" type="datetimeFigureOut">
              <a:rPr lang="en-US" smtClean="0"/>
              <a:t>8/29/2014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41D8-189F-4875-ACD3-14C5D7DD5A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C1C6-6F83-4244-AE4E-5BE7EBC7C4CD}" type="datetimeFigureOut">
              <a:rPr lang="en-US" smtClean="0"/>
              <a:t>8/29/2014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41D8-189F-4875-ACD3-14C5D7DD5A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C1C6-6F83-4244-AE4E-5BE7EBC7C4CD}" type="datetimeFigureOut">
              <a:rPr lang="en-US" smtClean="0"/>
              <a:t>8/29/2014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41D8-189F-4875-ACD3-14C5D7DD5A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C1C6-6F83-4244-AE4E-5BE7EBC7C4CD}" type="datetimeFigureOut">
              <a:rPr lang="en-US" smtClean="0"/>
              <a:t>8/29/2014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41D8-189F-4875-ACD3-14C5D7DD5A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C1C6-6F83-4244-AE4E-5BE7EBC7C4CD}" type="datetimeFigureOut">
              <a:rPr lang="en-US" smtClean="0"/>
              <a:t>8/29/2014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41D8-189F-4875-ACD3-14C5D7DD5A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C1C6-6F83-4244-AE4E-5BE7EBC7C4CD}" type="datetimeFigureOut">
              <a:rPr lang="en-US" smtClean="0"/>
              <a:t>8/29/2014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41D8-189F-4875-ACD3-14C5D7DD5A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C1C6-6F83-4244-AE4E-5BE7EBC7C4CD}" type="datetimeFigureOut">
              <a:rPr lang="en-US" smtClean="0"/>
              <a:t>8/29/2014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41D8-189F-4875-ACD3-14C5D7DD5A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C1C6-6F83-4244-AE4E-5BE7EBC7C4CD}" type="datetimeFigureOut">
              <a:rPr lang="en-US" smtClean="0"/>
              <a:t>8/29/2014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41D8-189F-4875-ACD3-14C5D7DD5A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C1C6-6F83-4244-AE4E-5BE7EBC7C4CD}" type="datetimeFigureOut">
              <a:rPr lang="en-US" smtClean="0"/>
              <a:t>8/29/2014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41D8-189F-4875-ACD3-14C5D7DD5A3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AC1C6-6F83-4244-AE4E-5BE7EBC7C4CD}" type="datetimeFigureOut">
              <a:rPr lang="en-US" smtClean="0"/>
              <a:t>8/29/2014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41D8-189F-4875-ACD3-14C5D7DD5A3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1612"/>
            <a:ext cx="7772400" cy="1470025"/>
          </a:xfrm>
        </p:spPr>
        <p:txBody>
          <a:bodyPr/>
          <a:lstStyle/>
          <a:p>
            <a:r>
              <a:rPr lang="en-IN" dirty="0" smtClean="0"/>
              <a:t>Advanced Class Modelling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042" y="3357562"/>
            <a:ext cx="6400800" cy="297180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 smtClean="0"/>
              <a:t>Abstract Classes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/>
              <a:t>Multiple Inheritance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/>
              <a:t>Metadata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/>
              <a:t>Reification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/>
              <a:t>Constraints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/>
              <a:t>Derived Data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/>
              <a:t>Packages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Metadata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that describe other data.</a:t>
            </a:r>
          </a:p>
          <a:p>
            <a:r>
              <a:rPr lang="en-IN" dirty="0" smtClean="0"/>
              <a:t>Ex: Models, Blueprints, Dictionaries, Computer Languages</a:t>
            </a:r>
            <a:endParaRPr lang="en-IN" dirty="0"/>
          </a:p>
        </p:txBody>
      </p:sp>
      <p:pic>
        <p:nvPicPr>
          <p:cNvPr id="4" name="Picture 3" descr="Meta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3500438"/>
            <a:ext cx="6019048" cy="26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Reification</a:t>
            </a:r>
            <a:endParaRPr lang="en-IN" dirty="0"/>
          </a:p>
        </p:txBody>
      </p:sp>
      <p:pic>
        <p:nvPicPr>
          <p:cNvPr id="4" name="Picture 3" descr="Reif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3286124"/>
            <a:ext cx="5956220" cy="35718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Promotion of non object to objects</a:t>
            </a:r>
          </a:p>
          <a:p>
            <a:r>
              <a:rPr lang="en-IN" dirty="0" smtClean="0"/>
              <a:t>Why? </a:t>
            </a:r>
          </a:p>
          <a:p>
            <a:pPr lvl="1"/>
            <a:r>
              <a:rPr lang="en-IN" dirty="0" smtClean="0"/>
              <a:t>Helps shift the levels of Abstraction</a:t>
            </a:r>
          </a:p>
          <a:p>
            <a:pPr lvl="1"/>
            <a:r>
              <a:rPr lang="en-IN" dirty="0" smtClean="0"/>
              <a:t>Semantic clarity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Derived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Derived element</a:t>
            </a:r>
            <a:r>
              <a:rPr lang="en-IN" dirty="0" smtClean="0"/>
              <a:t> is a function of one or more elements.</a:t>
            </a:r>
          </a:p>
          <a:p>
            <a:r>
              <a:rPr lang="en-IN" dirty="0" smtClean="0"/>
              <a:t>Redundant and must be avoided.</a:t>
            </a:r>
            <a:endParaRPr lang="en-IN" dirty="0"/>
          </a:p>
        </p:txBody>
      </p:sp>
      <p:pic>
        <p:nvPicPr>
          <p:cNvPr id="4" name="Picture 3" descr="Derived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7628"/>
            <a:ext cx="9144000" cy="2540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Constraints on Objects</a:t>
            </a:r>
          </a:p>
          <a:p>
            <a:r>
              <a:rPr lang="en-IN" dirty="0" smtClean="0"/>
              <a:t>Constraints on Generalization Sets</a:t>
            </a:r>
          </a:p>
          <a:p>
            <a:pPr lvl="1"/>
            <a:r>
              <a:rPr lang="en-IN" dirty="0" smtClean="0"/>
              <a:t>Disjoint/Overlapping</a:t>
            </a:r>
          </a:p>
          <a:p>
            <a:pPr lvl="1"/>
            <a:r>
              <a:rPr lang="en-IN" dirty="0" smtClean="0"/>
              <a:t>Complete/Incomplete</a:t>
            </a:r>
          </a:p>
          <a:p>
            <a:r>
              <a:rPr lang="en-IN" dirty="0" smtClean="0"/>
              <a:t>Constraints on Links</a:t>
            </a:r>
          </a:p>
          <a:p>
            <a:r>
              <a:rPr lang="en-IN" dirty="0" smtClean="0"/>
              <a:t>Using Constraints</a:t>
            </a:r>
          </a:p>
          <a:p>
            <a:pPr lvl="1"/>
            <a:r>
              <a:rPr lang="en-IN" dirty="0" smtClean="0"/>
              <a:t>Braces/</a:t>
            </a:r>
            <a:r>
              <a:rPr lang="en-IN" dirty="0" err="1" smtClean="0"/>
              <a:t>Dogeared</a:t>
            </a:r>
            <a:endParaRPr lang="en-IN" dirty="0" smtClean="0"/>
          </a:p>
        </p:txBody>
      </p:sp>
      <p:sp>
        <p:nvSpPr>
          <p:cNvPr id="4" name="Folded Corner 3"/>
          <p:cNvSpPr/>
          <p:nvPr/>
        </p:nvSpPr>
        <p:spPr>
          <a:xfrm rot="10800000">
            <a:off x="5715008" y="3429000"/>
            <a:ext cx="1571636" cy="1785950"/>
          </a:xfrm>
          <a:prstGeom prst="foldedCorner">
            <a:avLst/>
          </a:prstGeom>
          <a:scene3d>
            <a:camera prst="orthographicFront">
              <a:rot lat="0" lon="10799977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Packages</a:t>
            </a:r>
            <a:endParaRPr lang="en-IN" dirty="0"/>
          </a:p>
        </p:txBody>
      </p:sp>
      <p:pic>
        <p:nvPicPr>
          <p:cNvPr id="4" name="Picture 3" descr="Pack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523" y="4019905"/>
            <a:ext cx="4590477" cy="28380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Group of elements of a common theme</a:t>
            </a:r>
          </a:p>
          <a:p>
            <a:pPr lvl="1"/>
            <a:r>
              <a:rPr lang="en-IN" dirty="0" smtClean="0"/>
              <a:t>Elements (classes, associations, generalizations and lesser packages)</a:t>
            </a:r>
          </a:p>
          <a:p>
            <a:r>
              <a:rPr lang="en-IN" dirty="0" smtClean="0"/>
              <a:t>Divides large problems into easily understandable modules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3142"/>
            <a:ext cx="8229600" cy="3328998"/>
          </a:xfrm>
        </p:spPr>
        <p:txBody>
          <a:bodyPr/>
          <a:lstStyle/>
          <a:p>
            <a:r>
              <a:rPr lang="en-IN" b="1" dirty="0" smtClean="0"/>
              <a:t>Abstraction = Omitting Details</a:t>
            </a:r>
          </a:p>
          <a:p>
            <a:r>
              <a:rPr lang="en-IN" dirty="0" smtClean="0"/>
              <a:t>Incomplete class definitions</a:t>
            </a:r>
          </a:p>
          <a:p>
            <a:r>
              <a:rPr lang="en-IN" dirty="0" smtClean="0"/>
              <a:t>Unimplemented methods are implemented in the subclasses.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_anima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887"/>
            <a:ext cx="9144000" cy="5194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View from far (Abstract Class). View from up close (Concrete Class)</a:t>
            </a:r>
          </a:p>
          <a:p>
            <a:r>
              <a:rPr lang="en-IN" dirty="0" err="1" smtClean="0"/>
              <a:t>CupOfCoffee</a:t>
            </a:r>
            <a:endParaRPr lang="en-IN" dirty="0" smtClean="0"/>
          </a:p>
          <a:p>
            <a:r>
              <a:rPr lang="en-IN" dirty="0" smtClean="0"/>
              <a:t>Sockets(Abstract Classes) and Plugs(Concrete Classes)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oysti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8" y="2571744"/>
            <a:ext cx="2886075" cy="1590675"/>
          </a:xfrm>
          <a:prstGeom prst="rect">
            <a:avLst/>
          </a:prstGeom>
        </p:spPr>
      </p:pic>
      <p:pic>
        <p:nvPicPr>
          <p:cNvPr id="6" name="Picture 5" descr="pendriv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0"/>
            <a:ext cx="2143125" cy="2143125"/>
          </a:xfrm>
          <a:prstGeom prst="rect">
            <a:avLst/>
          </a:prstGeom>
        </p:spPr>
      </p:pic>
      <p:pic>
        <p:nvPicPr>
          <p:cNvPr id="7" name="Picture 6" descr="printe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6" y="4714884"/>
            <a:ext cx="2466975" cy="1847850"/>
          </a:xfrm>
          <a:prstGeom prst="rect">
            <a:avLst/>
          </a:prstGeom>
        </p:spPr>
      </p:pic>
      <p:pic>
        <p:nvPicPr>
          <p:cNvPr id="8" name="Picture 7" descr="usbpor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2" y="2500306"/>
            <a:ext cx="1905000" cy="179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object or class can inherit characteristics and features from more than one parent object or parent class</a:t>
            </a:r>
          </a:p>
          <a:p>
            <a:r>
              <a:rPr lang="en-IN" dirty="0" smtClean="0"/>
              <a:t>&lt;object&gt; is a &lt;super class&gt; </a:t>
            </a:r>
            <a:r>
              <a:rPr lang="en-IN" b="1" dirty="0" smtClean="0"/>
              <a:t>and </a:t>
            </a:r>
            <a:r>
              <a:rPr lang="en-IN" dirty="0" smtClean="0"/>
              <a:t>is a &lt;super class&gt; </a:t>
            </a:r>
            <a:r>
              <a:rPr lang="en-IN" b="1" dirty="0" smtClean="0"/>
              <a:t>and </a:t>
            </a:r>
            <a:r>
              <a:rPr lang="en-IN" dirty="0" smtClean="0"/>
              <a:t>is a &lt;super class&gt;</a:t>
            </a:r>
            <a:r>
              <a:rPr lang="en-IN" dirty="0" smtClean="0"/>
              <a:t>.......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ultiple Inheri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04" y="1276619"/>
            <a:ext cx="6476191" cy="43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Criticisms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Semantic ambiguity</a:t>
            </a:r>
          </a:p>
          <a:p>
            <a:r>
              <a:rPr lang="en-IN" dirty="0" smtClean="0"/>
              <a:t>Class Confusion</a:t>
            </a:r>
          </a:p>
          <a:p>
            <a:r>
              <a:rPr lang="en-IN" dirty="0" smtClean="0"/>
              <a:t>Increase in complexity</a:t>
            </a:r>
          </a:p>
          <a:p>
            <a:r>
              <a:rPr lang="en-IN" dirty="0" smtClean="0"/>
              <a:t>Lack of proper language support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Diamond of Death!</a:t>
            </a:r>
            <a:endParaRPr lang="en-IN" dirty="0"/>
          </a:p>
        </p:txBody>
      </p:sp>
      <p:pic>
        <p:nvPicPr>
          <p:cNvPr id="4" name="Picture 3" descr="Multiple Inheri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428736"/>
            <a:ext cx="6476191" cy="48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224</Words>
  <Application>Microsoft Office PowerPoint</Application>
  <PresentationFormat>On-screen Show (4:3)</PresentationFormat>
  <Paragraphs>53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Advanced Class Modelling</vt:lpstr>
      <vt:lpstr>Abstract Classes</vt:lpstr>
      <vt:lpstr>Slide 3</vt:lpstr>
      <vt:lpstr>Analogies</vt:lpstr>
      <vt:lpstr>Slide 5</vt:lpstr>
      <vt:lpstr>Multiple Inheritance</vt:lpstr>
      <vt:lpstr>Slide 7</vt:lpstr>
      <vt:lpstr>Criticisms</vt:lpstr>
      <vt:lpstr>Diamond of Death!</vt:lpstr>
      <vt:lpstr>Metadata</vt:lpstr>
      <vt:lpstr>Reification</vt:lpstr>
      <vt:lpstr>Derived Data</vt:lpstr>
      <vt:lpstr>Constraints</vt:lpstr>
      <vt:lpstr>Packages</vt:lpstr>
      <vt:lpstr>Fin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Class Modelling</dc:title>
  <dc:creator>Anoop Desai</dc:creator>
  <cp:lastModifiedBy>Anoop Desai</cp:lastModifiedBy>
  <cp:revision>35</cp:revision>
  <dcterms:created xsi:type="dcterms:W3CDTF">2014-08-29T13:21:50Z</dcterms:created>
  <dcterms:modified xsi:type="dcterms:W3CDTF">2014-08-29T17:08:58Z</dcterms:modified>
</cp:coreProperties>
</file>