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83" r:id="rId5"/>
    <p:sldId id="385" r:id="rId6"/>
    <p:sldId id="411" r:id="rId7"/>
    <p:sldId id="412" r:id="rId8"/>
    <p:sldId id="413" r:id="rId9"/>
    <p:sldId id="361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385"/>
            <p14:sldId id="411"/>
            <p14:sldId id="413"/>
            <p14:sldId id="361"/>
            <p14:sldId id="383"/>
            <p14:sldId id="41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5" autoAdjust="0"/>
    <p:restoredTop sz="94214" autoAdjust="0"/>
  </p:normalViewPr>
  <p:slideViewPr>
    <p:cSldViewPr snapToGrid="0">
      <p:cViewPr varScale="1">
        <p:scale>
          <a:sx n="71" d="100"/>
          <a:sy n="71" d="100"/>
        </p:scale>
        <p:origin x="654" y="66"/>
      </p:cViewPr>
      <p:guideLst>
        <p:guide orient="horz" pos="2122"/>
        <p:guide pos="3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  <a:endParaRPr lang="zh-CN" dirty="0"/>
          </a:p>
          <a:p>
            <a:pPr lvl="1" rtl="0"/>
            <a:r>
              <a:rPr lang="zh-CN" dirty="0"/>
              <a:t>第二级</a:t>
            </a:r>
            <a:endParaRPr lang="zh-CN" dirty="0"/>
          </a:p>
          <a:p>
            <a:pPr lvl="2" rtl="0"/>
            <a:r>
              <a:rPr lang="zh-CN" dirty="0"/>
              <a:t>第三级</a:t>
            </a:r>
            <a:endParaRPr lang="zh-CN" dirty="0"/>
          </a:p>
          <a:p>
            <a:pPr lvl="3" rtl="0"/>
            <a:r>
              <a:rPr lang="zh-CN" dirty="0"/>
              <a:t>第四级</a:t>
            </a:r>
            <a:endParaRPr lang="zh-CN" dirty="0"/>
          </a:p>
          <a:p>
            <a:pPr lvl="4" rtl="0"/>
            <a:r>
              <a:rPr lang="zh-CN" dirty="0"/>
              <a:t>第五级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dirty="0"/>
              <a:t>在“幻灯片放映”模式下，选择箭头访问相应链接。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  <a:endParaRPr lang="zh-CN" altLang="en-US" smtClean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  <a:endParaRPr lang="zh-CN" altLang="en-US" smtClean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  <a:endParaRPr lang="zh-CN" altLang="en-US" smtClean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  <a:endParaRPr lang="zh-CN" altLang="en-US" noProof="0" dirty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  <a:endParaRPr lang="zh-CN" altLang="en-US" noProof="0" dirty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  <a:endParaRPr lang="zh-CN" altLang="en-US" noProof="0" dirty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6000" dirty="0" smtClean="0">
                <a:solidFill>
                  <a:schemeClr val="bg1"/>
                </a:solidFill>
                <a:sym typeface="+mn-ea"/>
              </a:rPr>
              <a:t>爬虫实例教程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 smtClean="0">
                <a:solidFill>
                  <a:schemeClr val="bg1"/>
                </a:solidFill>
              </a:rPr>
              <a:t>CrawlSpider</a:t>
            </a:r>
            <a:endParaRPr lang="zh-CN" altLang="en-US" sz="6000" dirty="0" smtClean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答疑群：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CrawlSpider类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0510" y="227139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awlSpider类是爬取一般网站最常用的spider类。CrawlSpider允许我们根据一定的URL规则提取跟进的链接，这是因为一般网站设计其URL构造都符合一定的规则，CrawlSpider正是利用这种URL构造规则跟进链接，实现对全网站的爬取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rules</a:t>
            </a:r>
            <a:endParaRPr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650" y="2282825"/>
            <a:ext cx="114427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es是规则对象的集合，集合中的每条Rule对爬取网站的动作定义了特定表现，也就是说我们的爬取规则就是在rules里面定义，如果多个Rule匹配了相同的链接，则根据它们在本属性中被定义的顺序，第一个会被使用。 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link_extractor</a:t>
            </a:r>
            <a:endParaRPr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650" y="2282825"/>
            <a:ext cx="114427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link_extractor，也叫做链接提取器，我们使用它来定义具体的爬取规则，即如何从爬取到的页面提取链接。link_extractor是链接提取器与方便的过滤选项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725760" y="1220169"/>
            <a:ext cx="10064159" cy="640080"/>
          </a:xfrm>
        </p:spPr>
        <p:txBody>
          <a:bodyPr rtlCol="0">
            <a:noAutofit/>
          </a:bodyPr>
          <a:lstStyle/>
          <a:p>
            <a:r>
              <a:rPr dirty="0">
                <a:sym typeface="+mn-ea"/>
              </a:rPr>
              <a:t>CrawlSpider</a:t>
            </a:r>
            <a:r>
              <a:rPr lang="zh-CN" dirty="0">
                <a:sym typeface="+mn-ea"/>
              </a:rPr>
              <a:t>实例</a:t>
            </a:r>
            <a:endParaRPr lang="zh-CN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650" y="2282825"/>
            <a:ext cx="11442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我们使用CrawlSpider来编写房天下北京二手房房源爬虫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zh-CN" sz="6000" dirty="0" smtClean="0">
                <a:solidFill>
                  <a:schemeClr val="bg1"/>
                </a:solidFill>
              </a:rPr>
              <a:t>谢谢大家</a:t>
            </a:r>
            <a:endParaRPr lang="zh-CN" sz="6000" dirty="0">
              <a:solidFill>
                <a:schemeClr val="bg1"/>
              </a:solidFill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838200" y="5075923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bg1"/>
                </a:solidFill>
              </a:rPr>
              <a:t>讲师：日月光华   答疑</a:t>
            </a:r>
            <a:r>
              <a:rPr lang="zh-CN" altLang="en-US" sz="2400" dirty="0">
                <a:solidFill>
                  <a:schemeClr val="bg1"/>
                </a:solidFill>
              </a:rPr>
              <a:t>群：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945189407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课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讲课</Template>
  <TotalTime>0</TotalTime>
  <Words>465</Words>
  <Application>WPS 演示</Application>
  <PresentationFormat>宽屏</PresentationFormat>
  <Paragraphs>31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讲课</vt:lpstr>
      <vt:lpstr>Python爬虫实例教程</vt:lpstr>
      <vt:lpstr>Scrapy的爬虫类和模板</vt:lpstr>
      <vt:lpstr>Scrapy为我们提供了四种可用的爬虫模板</vt:lpstr>
      <vt:lpstr>Scrapy为我们提供了四种可用的爬虫模板</vt:lpstr>
      <vt:lpstr>Scrapy为我们提供了四种可用的爬虫模板</vt:lpstr>
      <vt:lpstr>Scrapy为我们提供了四种可用的爬虫模板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Python数据分析与可视化</dc:title>
  <dc:creator>7</dc:creator>
  <cp:lastModifiedBy>guanghua</cp:lastModifiedBy>
  <cp:revision>323</cp:revision>
  <dcterms:created xsi:type="dcterms:W3CDTF">2018-03-07T03:04:00Z</dcterms:created>
  <dcterms:modified xsi:type="dcterms:W3CDTF">2018-11-08T14:29:27Z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