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83" r:id="rId5"/>
    <p:sldId id="271" r:id="rId6"/>
    <p:sldId id="279" r:id="rId7"/>
    <p:sldId id="376" r:id="rId8"/>
    <p:sldId id="377" r:id="rId9"/>
    <p:sldId id="378" r:id="rId10"/>
    <p:sldId id="385" r:id="rId11"/>
    <p:sldId id="283" r:id="rId12"/>
    <p:sldId id="36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271"/>
            <p14:sldId id="279"/>
            <p14:sldId id="376"/>
            <p14:sldId id="377"/>
            <p14:sldId id="378"/>
            <p14:sldId id="385"/>
            <p14:sldId id="283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</a:rPr>
              <a:t>爬虫实例教程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答疑</a:t>
            </a:r>
            <a:r>
              <a:rPr lang="zh-CN" altLang="en-US" sz="2400" dirty="0">
                <a:solidFill>
                  <a:schemeClr val="bg1"/>
                </a:solidFill>
              </a:rPr>
              <a:t>群：945189407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课程介绍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群：945189407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4400" dirty="0" smtClean="0">
                <a:cs typeface="Segoe UI Light" panose="020B0502040204020203" pitchFamily="34" charset="0"/>
              </a:rPr>
              <a:t>本课程的主要内容</a:t>
            </a:r>
            <a:endParaRPr lang="zh-CN" sz="4400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/>
          <p:nvPr/>
        </p:nvSpPr>
        <p:spPr>
          <a:xfrm>
            <a:off x="541610" y="1524707"/>
            <a:ext cx="3586253" cy="45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本课程主要讲解如何利用</a:t>
            </a:r>
            <a:r>
              <a:rPr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Python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编写网络爬虫，爬取网上数据。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25" name="Picture 1" descr="C://Users/guanghua/AppData/Local/YNote/data/4332169@163.com/03ca9581e82042e9b547e30c8fd58a65/clipboar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1750424"/>
            <a:ext cx="6342809" cy="38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</a:rPr>
              <a:t>编写定向爬虫各种技巧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2341" y="2773893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89650" y="2878732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Python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网络爬虫的技术概况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813662" y="37471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/>
          <p:nvPr/>
        </p:nvSpPr>
        <p:spPr>
          <a:xfrm>
            <a:off x="1489650" y="386019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开发环境的搭建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829813" y="4720505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/>
          <p:nvPr/>
        </p:nvSpPr>
        <p:spPr>
          <a:xfrm>
            <a:off x="1489650" y="4824358"/>
            <a:ext cx="6217436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网页请求基础，网页解析基础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编写定向爬虫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4217" y="26997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64039" y="2873486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下载图片与多线程爬虫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813662" y="37471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/>
          <p:nvPr/>
        </p:nvSpPr>
        <p:spPr>
          <a:xfrm>
            <a:off x="1489650" y="386019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模拟登录与验证码处理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829813" y="4720505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/>
          <p:nvPr/>
        </p:nvSpPr>
        <p:spPr>
          <a:xfrm>
            <a:off x="1489650" y="4824358"/>
            <a:ext cx="6217436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用对反爬虫的各种策略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使用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IP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代理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4217" y="26997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64039" y="2873486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动态网页的爬取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813662" y="37471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/>
          <p:nvPr/>
        </p:nvSpPr>
        <p:spPr>
          <a:xfrm>
            <a:off x="1489650" y="386019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Selenium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库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829813" y="4720505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/>
          <p:nvPr/>
        </p:nvSpPr>
        <p:spPr>
          <a:xfrm>
            <a:off x="1489650" y="4824358"/>
            <a:ext cx="6217436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爬虫数据存储到数据库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</a:rPr>
              <a:t>爬虫数据去重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4217" y="26997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64039" y="2873486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爬虫数据处理与分析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1" name="组 32" descr="带有编号 2（表示第 2 步）的小圆圈"/>
          <p:cNvGrpSpPr/>
          <p:nvPr/>
        </p:nvGrpSpPr>
        <p:grpSpPr bwMode="blackWhite">
          <a:xfrm>
            <a:off x="829813" y="3728385"/>
            <a:ext cx="558179" cy="409838"/>
            <a:chOff x="6953426" y="711274"/>
            <a:chExt cx="558179" cy="409838"/>
          </a:xfrm>
        </p:grpSpPr>
        <p:sp>
          <p:nvSpPr>
            <p:cNvPr id="12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文本框 12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15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4" name="内容占位符 17"/>
          <p:cNvSpPr txBox="1"/>
          <p:nvPr/>
        </p:nvSpPr>
        <p:spPr>
          <a:xfrm>
            <a:off x="1464039" y="3829712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爬虫数据可视化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lvl="0"/>
            <a:r>
              <a:rPr lang="zh-CN" altLang="en-US" sz="4400" dirty="0" smtClean="0">
                <a:cs typeface="Segoe UI Light" panose="020B0502040204020203" pitchFamily="34" charset="0"/>
              </a:rPr>
              <a:t>课程优势</a:t>
            </a:r>
            <a:endParaRPr lang="zh-CN" sz="4400" dirty="0">
              <a:cs typeface="Segoe UI Light" panose="020B0502040204020203" pitchFamily="34" charset="0"/>
            </a:endParaRPr>
          </a:p>
        </p:txBody>
      </p:sp>
      <p:sp>
        <p:nvSpPr>
          <p:cNvPr id="44" name="内容占位符 17"/>
          <p:cNvSpPr txBox="1"/>
          <p:nvPr/>
        </p:nvSpPr>
        <p:spPr>
          <a:xfrm>
            <a:off x="1245966" y="1830096"/>
            <a:ext cx="2658635" cy="4165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zh-CN" alt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系统性</a:t>
            </a:r>
            <a:endParaRPr lang="en-US" altLang="zh-CN" sz="4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zh-CN" alt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通俗易懂</a:t>
            </a:r>
            <a:endParaRPr lang="zh-CN" sz="4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28005677515&amp;di=10049c5733ddeb774efc411cb385bd55&amp;imgtype=0&amp;src=http%3A%2F%2Fimg1.cyzone.cn%2Fuploadfile%2F2014%2F1210%2F201412101028559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8" y="1830096"/>
            <a:ext cx="5362579" cy="36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 32" descr="带有编号 1（表示第 1 步）的小圆圈"/>
          <p:cNvGrpSpPr/>
          <p:nvPr/>
        </p:nvGrpSpPr>
        <p:grpSpPr bwMode="blackWhite">
          <a:xfrm>
            <a:off x="521552" y="2251474"/>
            <a:ext cx="558179" cy="409838"/>
            <a:chOff x="6953426" y="711274"/>
            <a:chExt cx="558179" cy="409838"/>
          </a:xfrm>
        </p:grpSpPr>
        <p:sp>
          <p:nvSpPr>
            <p:cNvPr id="17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文本框 17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9" name="组 32" descr="带有编号 1（表示第 1 步）的小圆圈"/>
          <p:cNvGrpSpPr/>
          <p:nvPr/>
        </p:nvGrpSpPr>
        <p:grpSpPr bwMode="blackWhite">
          <a:xfrm>
            <a:off x="560680" y="3503135"/>
            <a:ext cx="558179" cy="409838"/>
            <a:chOff x="6953426" y="711274"/>
            <a:chExt cx="558179" cy="409838"/>
          </a:xfrm>
        </p:grpSpPr>
        <p:sp>
          <p:nvSpPr>
            <p:cNvPr id="20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20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lvl="0"/>
            <a:r>
              <a:rPr lang="zh-CN" altLang="en-US" sz="4400" dirty="0" smtClean="0">
                <a:cs typeface="Segoe UI Light" panose="020B0502040204020203" pitchFamily="34" charset="0"/>
              </a:rPr>
              <a:t>课程优势</a:t>
            </a:r>
            <a:endParaRPr lang="zh-CN" sz="4400" dirty="0">
              <a:cs typeface="Segoe UI Light" panose="020B0502040204020203" pitchFamily="34" charset="0"/>
            </a:endParaRPr>
          </a:p>
        </p:txBody>
      </p:sp>
      <p:grpSp>
        <p:nvGrpSpPr>
          <p:cNvPr id="3" name="组 32" descr="带有编号 1（表示第 1 步）的小圆圈"/>
          <p:cNvGrpSpPr/>
          <p:nvPr/>
        </p:nvGrpSpPr>
        <p:grpSpPr bwMode="blackWhite">
          <a:xfrm>
            <a:off x="616144" y="2107783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内容占位符 17"/>
          <p:cNvSpPr txBox="1"/>
          <p:nvPr/>
        </p:nvSpPr>
        <p:spPr>
          <a:xfrm>
            <a:off x="1262992" y="1830096"/>
            <a:ext cx="2696774" cy="221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实战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实例</a:t>
            </a:r>
            <a:endParaRPr lang="zh-CN" sz="3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4" name="组 35" descr="带有编号 2（表示第 2 步）的小圆圈"/>
          <p:cNvGrpSpPr/>
          <p:nvPr/>
        </p:nvGrpSpPr>
        <p:grpSpPr bwMode="blackWhite">
          <a:xfrm>
            <a:off x="613616" y="3324423"/>
            <a:ext cx="558179" cy="409838"/>
            <a:chOff x="6953426" y="711274"/>
            <a:chExt cx="558179" cy="409838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内容占位符 17"/>
          <p:cNvSpPr txBox="1"/>
          <p:nvPr/>
        </p:nvSpPr>
        <p:spPr>
          <a:xfrm>
            <a:off x="1243438" y="3048018"/>
            <a:ext cx="3958486" cy="132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作业 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直播答疑</a:t>
            </a:r>
            <a:endParaRPr lang="zh-CN" sz="3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6" name="组 38" descr="带有编号 3（表示第 3 步）的小圆圈"/>
          <p:cNvGrpSpPr/>
          <p:nvPr/>
        </p:nvGrpSpPr>
        <p:grpSpPr bwMode="blackWhite">
          <a:xfrm>
            <a:off x="611088" y="4581569"/>
            <a:ext cx="558179" cy="409838"/>
            <a:chOff x="6953426" y="711274"/>
            <a:chExt cx="558179" cy="409838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内容占位符 17"/>
          <p:cNvSpPr txBox="1"/>
          <p:nvPr/>
        </p:nvSpPr>
        <p:spPr>
          <a:xfrm>
            <a:off x="1317608" y="4302438"/>
            <a:ext cx="2658635" cy="128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持续更新</a:t>
            </a:r>
            <a:endParaRPr lang="zh-CN" sz="3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050" name="Picture 2" descr="https://timgsa.baidu.com/timg?image&amp;quality=80&amp;size=b9999_10000&amp;sec=1528600655&amp;di=af5f29e68296b45e6477e1c68511fa75&amp;imgtype=jpg&amp;er=1&amp;src=http%3A%2F%2Fs4.sinaimg.cn%2Fmw690%2F002HDYvAgy6JMfwMO4z03%26amp%3B6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22" y="1830096"/>
            <a:ext cx="65722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360</Words>
  <Application>WPS 演示</Application>
  <PresentationFormat>宽屏</PresentationFormat>
  <Paragraphs>107</Paragraphs>
  <Slides>10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Segoe UI Light</vt:lpstr>
      <vt:lpstr>Segoe UI</vt:lpstr>
      <vt:lpstr>Segoe UI Semibold</vt:lpstr>
      <vt:lpstr>Segoe UI</vt:lpstr>
      <vt:lpstr>Arial Unicode MS</vt:lpstr>
      <vt:lpstr>讲课</vt:lpstr>
      <vt:lpstr>Python爬虫 零基础入门到进阶实战</vt:lpstr>
      <vt:lpstr>课程介绍</vt:lpstr>
      <vt:lpstr>本课程的主要内容</vt:lpstr>
      <vt:lpstr>课程中你将学习到以下内容</vt:lpstr>
      <vt:lpstr>课程中你将学习到以下内容</vt:lpstr>
      <vt:lpstr>课程中你将学习到以下内容</vt:lpstr>
      <vt:lpstr>课程中你将学习到以下内容</vt:lpstr>
      <vt:lpstr>课程优势</vt:lpstr>
      <vt:lpstr>课程优势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256</cp:revision>
  <dcterms:created xsi:type="dcterms:W3CDTF">2018-03-07T03:04:00Z</dcterms:created>
  <dcterms:modified xsi:type="dcterms:W3CDTF">2018-11-08T13:20:01Z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