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56" r:id="rId3"/>
    <p:sldId id="383" r:id="rId5"/>
    <p:sldId id="271" r:id="rId6"/>
    <p:sldId id="385" r:id="rId7"/>
    <p:sldId id="386" r:id="rId8"/>
    <p:sldId id="395" r:id="rId9"/>
    <p:sldId id="396" r:id="rId10"/>
    <p:sldId id="397" r:id="rId11"/>
    <p:sldId id="398" r:id="rId12"/>
    <p:sldId id="399" r:id="rId13"/>
    <p:sldId id="361" r:id="rId1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383"/>
            <p14:sldId id="271"/>
            <p14:sldId id="385"/>
            <p14:sldId id="386"/>
            <p14:sldId id="395"/>
            <p14:sldId id="396"/>
            <p14:sldId id="397"/>
            <p14:sldId id="398"/>
            <p14:sldId id="399"/>
            <p14:sldId id="36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5" autoAdjust="0"/>
    <p:restoredTop sz="94214" autoAdjust="0"/>
  </p:normalViewPr>
  <p:slideViewPr>
    <p:cSldViewPr snapToGrid="0">
      <p:cViewPr varScale="1">
        <p:scale>
          <a:sx n="73" d="100"/>
          <a:sy n="73" d="100"/>
        </p:scale>
        <p:origin x="552" y="60"/>
      </p:cViewPr>
      <p:guideLst>
        <p:guide orient="horz" pos="2122"/>
        <p:guide pos="3834"/>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B5363-1257-42F6-9FA1-78D9A6383C5B}" type="datetime2">
              <a:rPr lang="zh-CN" altLang="en-US" smtClean="0">
                <a:latin typeface="微软雅黑" panose="020B0503020204020204" pitchFamily="34" charset="-122"/>
                <a:ea typeface="微软雅黑" panose="020B0503020204020204" pitchFamily="34" charset="-122"/>
              </a:rPr>
            </a:fld>
            <a:endParaRPr 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smtClean="0">
                <a:latin typeface="微软雅黑" panose="020B0503020204020204" pitchFamily="34" charset="-122"/>
                <a:ea typeface="微软雅黑" panose="020B0503020204020204" pitchFamily="34" charset="-122"/>
              </a:rPr>
            </a:fld>
            <a:endParaRPr lang="en-US"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0717CCD-7153-4CFA-8FE4-043AE2A91A48}" type="datetime2">
              <a:rPr lang="zh-CN" altLang="en-US" smtClean="0"/>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F61EA0F-A667-4B49-8422-0062BC55E249}" type="slidenum">
              <a:rPr lang="en-US" smtClean="0"/>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dirty="0"/>
              <a:t>在“幻灯片放映”模式下，选择箭头访问相应链接。</a:t>
            </a:r>
            <a:endParaRPr 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dirty="0"/>
              <a:t>在“幻灯片放映”模式下，选择箭头访问相应链接。</a:t>
            </a:r>
            <a:endParaRPr 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dirty="0"/>
              <a:t>在“幻灯片放映”模式下，选择箭头访问相应链接。</a:t>
            </a:r>
            <a:endParaRPr 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dirty="0"/>
              <a:t>在“幻灯片放映”模式下，选择箭头访问相应链接。</a:t>
            </a:r>
            <a:endParaRPr 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dirty="0"/>
              <a:t>在“幻灯片放映”模式下，选择箭头访问相应链接。</a:t>
            </a:r>
            <a:endParaRPr 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dirty="0"/>
              <a:t>在“幻灯片放映”模式下，选择箭头访问相应链接。</a:t>
            </a:r>
            <a:endParaRPr 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dirty="0"/>
              <a:t>在“幻灯片放映”模式下，选择箭头访问相应链接。</a:t>
            </a:r>
            <a:endParaRPr 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ndParaRPr>
          </a:p>
        </p:txBody>
      </p:sp>
      <p:sp>
        <p:nvSpPr>
          <p:cNvPr id="2" name="标题 1"/>
          <p:cNvSpPr>
            <a:spLocks noGrp="1"/>
          </p:cNvSpPr>
          <p:nvPr>
            <p:ph type="title"/>
          </p:nvPr>
        </p:nvSpPr>
        <p:spPr/>
        <p:txBody>
          <a:bodyPr rtlCol="0"/>
          <a:lstStyle/>
          <a:p>
            <a:pPr rtl="0"/>
            <a:r>
              <a:rPr lang="zh-CN" altLang="en-US" smtClean="0"/>
              <a:t>单击此处编辑母版标题样式</a:t>
            </a:r>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单击此处编辑母版文本样式</a:t>
            </a:r>
            <a:endParaRPr lang="zh-CN" altLang="en-US" smtClean="0"/>
          </a:p>
          <a:p>
            <a:pPr marL="0" lvl="1" indent="0" rtl="0">
              <a:lnSpc>
                <a:spcPct val="150000"/>
              </a:lnSpc>
              <a:spcBef>
                <a:spcPts val="1000"/>
              </a:spcBef>
              <a:spcAft>
                <a:spcPts val="1200"/>
              </a:spcAft>
              <a:buNone/>
            </a:pPr>
            <a:r>
              <a:rPr lang="zh-CN" altLang="en-US" smtClean="0"/>
              <a:t>第二级</a:t>
            </a:r>
            <a:endParaRPr lang="zh-CN" altLang="en-US" smtClean="0"/>
          </a:p>
          <a:p>
            <a:pPr marL="0" lvl="2" indent="0" rtl="0">
              <a:lnSpc>
                <a:spcPct val="150000"/>
              </a:lnSpc>
              <a:spcBef>
                <a:spcPts val="1000"/>
              </a:spcBef>
              <a:spcAft>
                <a:spcPts val="1200"/>
              </a:spcAft>
              <a:buNone/>
            </a:pPr>
            <a:r>
              <a:rPr lang="zh-CN" altLang="en-US" smtClean="0"/>
              <a:t>第三级</a:t>
            </a:r>
            <a:endParaRPr lang="zh-CN" altLang="en-US" smtClean="0"/>
          </a:p>
          <a:p>
            <a:pPr marL="0" lvl="3" indent="0" rtl="0">
              <a:lnSpc>
                <a:spcPct val="150000"/>
              </a:lnSpc>
              <a:spcBef>
                <a:spcPts val="1000"/>
              </a:spcBef>
              <a:spcAft>
                <a:spcPts val="1200"/>
              </a:spcAft>
              <a:buNone/>
            </a:pPr>
            <a:r>
              <a:rPr lang="zh-CN" altLang="en-US" smtClean="0"/>
              <a:t>第四级</a:t>
            </a:r>
            <a:endParaRPr lang="zh-CN" altLang="en-US" smtClean="0"/>
          </a:p>
          <a:p>
            <a:pPr marL="0" lvl="4" indent="0" rtl="0">
              <a:lnSpc>
                <a:spcPct val="150000"/>
              </a:lnSpc>
              <a:spcBef>
                <a:spcPts val="1000"/>
              </a:spcBef>
              <a:spcAft>
                <a:spcPts val="1200"/>
              </a:spcAft>
              <a:buNone/>
            </a:pPr>
            <a:r>
              <a:rPr lang="zh-CN" altLang="en-US" smtClean="0"/>
              <a:t>第五级</a:t>
            </a:r>
            <a:endParaRPr lang="zh-CN"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dirty="0" smtClean="0">
                <a:solidFill>
                  <a:schemeClr val="tx1">
                    <a:lumMod val="75000"/>
                    <a:lumOff val="25000"/>
                  </a:schemeClr>
                </a:solidFill>
                <a:ea typeface="微软雅黑" panose="020B0503020204020204" pitchFamily="34" charset="-122"/>
              </a:defRPr>
            </a:lvl2pPr>
            <a:lvl3pPr>
              <a:defRPr lang="en-US" sz="1200" dirty="0" smtClean="0">
                <a:solidFill>
                  <a:schemeClr val="tx1">
                    <a:lumMod val="75000"/>
                    <a:lumOff val="25000"/>
                  </a:schemeClr>
                </a:solidFill>
                <a:ea typeface="微软雅黑" panose="020B0503020204020204" pitchFamily="34" charset="-122"/>
              </a:defRPr>
            </a:lvl3pPr>
            <a:lvl4pPr>
              <a:defRPr lang="en-US" sz="1200" dirty="0" smtClean="0">
                <a:solidFill>
                  <a:schemeClr val="tx1">
                    <a:lumMod val="75000"/>
                    <a:lumOff val="25000"/>
                  </a:schemeClr>
                </a:solidFill>
                <a:ea typeface="微软雅黑" panose="020B0503020204020204" pitchFamily="34" charset="-122"/>
              </a:defRPr>
            </a:lvl4pPr>
            <a:lvl5pPr>
              <a:defRPr lang="en-US" sz="1200" dirty="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单击此处编辑母版文本样式</a:t>
            </a:r>
            <a:endParaRPr lang="zh-CN" altLang="en-US" smtClean="0"/>
          </a:p>
          <a:p>
            <a:pPr marL="0" lvl="1" indent="0" rtl="0">
              <a:lnSpc>
                <a:spcPct val="150000"/>
              </a:lnSpc>
              <a:spcBef>
                <a:spcPts val="1000"/>
              </a:spcBef>
              <a:spcAft>
                <a:spcPts val="1200"/>
              </a:spcAft>
              <a:buNone/>
            </a:pPr>
            <a:r>
              <a:rPr lang="zh-CN" altLang="en-US" smtClean="0"/>
              <a:t>第二级</a:t>
            </a:r>
            <a:endParaRPr lang="zh-CN" altLang="en-US" smtClean="0"/>
          </a:p>
          <a:p>
            <a:pPr marL="0" lvl="2" indent="0" rtl="0">
              <a:lnSpc>
                <a:spcPct val="150000"/>
              </a:lnSpc>
              <a:spcBef>
                <a:spcPts val="1000"/>
              </a:spcBef>
              <a:spcAft>
                <a:spcPts val="1200"/>
              </a:spcAft>
              <a:buNone/>
            </a:pPr>
            <a:r>
              <a:rPr lang="zh-CN" altLang="en-US" smtClean="0"/>
              <a:t>第三级</a:t>
            </a:r>
            <a:endParaRPr lang="zh-CN" altLang="en-US" smtClean="0"/>
          </a:p>
          <a:p>
            <a:pPr marL="0" lvl="3" indent="0" rtl="0">
              <a:lnSpc>
                <a:spcPct val="150000"/>
              </a:lnSpc>
              <a:spcBef>
                <a:spcPts val="1000"/>
              </a:spcBef>
              <a:spcAft>
                <a:spcPts val="1200"/>
              </a:spcAft>
              <a:buNone/>
            </a:pPr>
            <a:r>
              <a:rPr lang="zh-CN" altLang="en-US" smtClean="0"/>
              <a:t>第四级</a:t>
            </a:r>
            <a:endParaRPr lang="zh-CN" altLang="en-US" smtClean="0"/>
          </a:p>
          <a:p>
            <a:pPr marL="0" lvl="4" indent="0" rtl="0">
              <a:lnSpc>
                <a:spcPct val="150000"/>
              </a:lnSpc>
              <a:spcBef>
                <a:spcPts val="1000"/>
              </a:spcBef>
              <a:spcAft>
                <a:spcPts val="1200"/>
              </a:spcAft>
              <a:buNone/>
            </a:pPr>
            <a:r>
              <a:rPr lang="zh-CN" altLang="en-US" smtClean="0"/>
              <a:t>第五级</a:t>
            </a:r>
            <a:endParaRPr lang="zh-CN"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dirty="0"/>
              <a:t>编辑母版文本样式</a:t>
            </a:r>
            <a:endParaRPr lang="zh-CN" altLang="en-US" noProof="0" dirty="0"/>
          </a:p>
          <a:p>
            <a:pPr marL="228600" lvl="0"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第二级</a:t>
            </a:r>
            <a:endParaRPr lang="zh-CN" altLang="en-US" noProof="0" dirty="0"/>
          </a:p>
          <a:p>
            <a:pPr marL="685800" lvl="1"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第三级</a:t>
            </a:r>
            <a:endParaRPr lang="zh-CN" altLang="en-US" noProof="0" dirty="0"/>
          </a:p>
          <a:p>
            <a:pPr marL="1143000" lvl="2" indent="-228600" algn="l" defTabSz="914400" rtl="0" eaLnBrk="1" latinLnBrk="0" hangingPunct="1">
              <a:lnSpc>
                <a:spcPct val="90000"/>
              </a:lnSpc>
              <a:spcBef>
                <a:spcPct val="30000"/>
              </a:spcBef>
              <a:buFont typeface="Arial" panose="020B0604020202020204" pitchFamily="34" charset="0"/>
              <a:buChar char="•"/>
            </a:pPr>
            <a:r>
              <a:rPr lang="zh-CN" altLang="en-US" noProof="0" dirty="0"/>
              <a:t>第四级</a:t>
            </a:r>
            <a:endParaRPr lang="zh-CN" altLang="en-US" noProof="0" dirty="0"/>
          </a:p>
          <a:p>
            <a:pPr marL="1600200" lvl="3"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第五级</a:t>
            </a:r>
            <a:endParaRPr lang="zh-CN" altLang="en-US" noProof="0" dirty="0"/>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A0CFC2C-DA54-4396-A846-1816F2961B91}" type="datetime2">
              <a:rPr lang="zh-CN" altLang="en-US" smtClean="0"/>
            </a:fld>
            <a:endParaRPr lang="en-US"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altLang="zh-CN" noProof="0" smtClean="0"/>
            </a:fld>
            <a:endParaRPr lang="zh-CN" altLang="en-US" noProof="0" dirty="0"/>
          </a:p>
        </p:txBody>
      </p:sp>
      <p:cxnSp>
        <p:nvCxnSpPr>
          <p:cNvPr id="8" name="直接连接符 7"/>
          <p:cNvCxnSpPr/>
          <p:nvPr/>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r>
              <a:rPr lang="en-US" altLang="zh-CN" sz="6000" dirty="0" smtClean="0">
                <a:solidFill>
                  <a:schemeClr val="bg1"/>
                </a:solidFill>
                <a:sym typeface="+mn-ea"/>
              </a:rPr>
              <a:t>Python</a:t>
            </a:r>
            <a:r>
              <a:rPr lang="zh-CN" altLang="en-US" sz="6000" dirty="0" smtClean="0">
                <a:solidFill>
                  <a:schemeClr val="bg1"/>
                </a:solidFill>
                <a:sym typeface="+mn-ea"/>
              </a:rPr>
              <a:t>爬虫实例教程</a:t>
            </a:r>
            <a:endParaRPr lang="zh-CN" sz="6000" dirty="0">
              <a:solidFill>
                <a:schemeClr val="bg1"/>
              </a:solidFill>
            </a:endParaRPr>
          </a:p>
        </p:txBody>
      </p:sp>
      <p:sp>
        <p:nvSpPr>
          <p:cNvPr id="5" name="副标题 2"/>
          <p:cNvSpPr txBox="1"/>
          <p:nvPr/>
        </p:nvSpPr>
        <p:spPr>
          <a:xfrm>
            <a:off x="838200" y="5075923"/>
            <a:ext cx="9582736"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zh-CN" altLang="en-US" sz="2400" dirty="0" smtClean="0">
                <a:solidFill>
                  <a:schemeClr val="bg1"/>
                </a:solidFill>
              </a:rPr>
              <a:t>讲师：日月光华</a:t>
            </a:r>
            <a:endParaRPr lang="en-US" altLang="zh-CN" sz="2400"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9"/>
          <p:cNvSpPr txBox="1"/>
          <p:nvPr/>
        </p:nvSpPr>
        <p:spPr>
          <a:xfrm>
            <a:off x="787985" y="627018"/>
            <a:ext cx="10952434" cy="119404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查看一下浏览器的请求头</a:t>
            </a:r>
            <a:endParaRPr lang="zh-CN" altLang="en-US" dirty="0">
              <a:effectLst/>
            </a:endParaRPr>
          </a:p>
        </p:txBody>
      </p:sp>
      <p:pic>
        <p:nvPicPr>
          <p:cNvPr id="3" name="图片 2"/>
          <p:cNvPicPr>
            <a:picLocks noChangeAspect="1"/>
          </p:cNvPicPr>
          <p:nvPr/>
        </p:nvPicPr>
        <p:blipFill>
          <a:blip r:embed="rId1"/>
          <a:stretch>
            <a:fillRect/>
          </a:stretch>
        </p:blipFill>
        <p:spPr>
          <a:xfrm>
            <a:off x="692800" y="3269525"/>
            <a:ext cx="11047619" cy="2200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r>
              <a:rPr lang="zh-CN" sz="6000" dirty="0" smtClean="0">
                <a:solidFill>
                  <a:schemeClr val="bg1"/>
                </a:solidFill>
              </a:rPr>
              <a:t>谢谢大家</a:t>
            </a:r>
            <a:endParaRPr lang="zh-CN" sz="6000" dirty="0">
              <a:solidFill>
                <a:schemeClr val="bg1"/>
              </a:solidFill>
            </a:endParaRPr>
          </a:p>
        </p:txBody>
      </p:sp>
      <p:sp>
        <p:nvSpPr>
          <p:cNvPr id="5" name="副标题 2"/>
          <p:cNvSpPr txBox="1"/>
          <p:nvPr/>
        </p:nvSpPr>
        <p:spPr>
          <a:xfrm>
            <a:off x="838200" y="5075923"/>
            <a:ext cx="9582736"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zh-CN" altLang="en-US" sz="2400" dirty="0" smtClean="0">
                <a:solidFill>
                  <a:schemeClr val="bg1"/>
                </a:solidFill>
              </a:rPr>
              <a:t>讲师：日月光华   答疑</a:t>
            </a:r>
            <a:r>
              <a:rPr lang="zh-CN" altLang="en-US" sz="2400" dirty="0">
                <a:solidFill>
                  <a:schemeClr val="bg1"/>
                </a:solidFill>
              </a:rPr>
              <a:t>群：</a:t>
            </a:r>
            <a:r>
              <a:rPr lang="en-US" altLang="zh-CN" sz="2400" dirty="0">
                <a:solidFill>
                  <a:schemeClr val="bg1"/>
                </a:solidFill>
              </a:rPr>
              <a:t>945189407</a:t>
            </a:r>
            <a:endParaRPr lang="en-US" altLang="zh-CN" sz="2400" dirty="0">
              <a:solidFill>
                <a:schemeClr val="bg1"/>
              </a:solidFill>
            </a:endParaRPr>
          </a:p>
          <a:p>
            <a:endParaRPr lang="en-US" altLang="zh-CN" sz="2400" dirty="0" smtClean="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r>
              <a:rPr lang="zh-CN" altLang="en-US" sz="6000" dirty="0" smtClean="0">
                <a:solidFill>
                  <a:schemeClr val="bg1"/>
                </a:solidFill>
              </a:rPr>
              <a:t>认识</a:t>
            </a:r>
            <a:r>
              <a:rPr lang="en-US" altLang="zh-CN" sz="6000" dirty="0" smtClean="0">
                <a:solidFill>
                  <a:schemeClr val="bg1"/>
                </a:solidFill>
              </a:rPr>
              <a:t>HTTP</a:t>
            </a:r>
            <a:r>
              <a:rPr lang="zh-CN" altLang="en-US" sz="6000" dirty="0" smtClean="0">
                <a:solidFill>
                  <a:schemeClr val="bg1"/>
                </a:solidFill>
              </a:rPr>
              <a:t>请求</a:t>
            </a:r>
            <a:endParaRPr lang="zh-CN" altLang="en-US" sz="6000" dirty="0">
              <a:solidFill>
                <a:schemeClr val="bg1"/>
              </a:solidFill>
            </a:endParaRPr>
          </a:p>
        </p:txBody>
      </p:sp>
      <p:sp>
        <p:nvSpPr>
          <p:cNvPr id="5" name="副标题 2"/>
          <p:cNvSpPr txBox="1"/>
          <p:nvPr/>
        </p:nvSpPr>
        <p:spPr>
          <a:xfrm>
            <a:off x="838200" y="5075923"/>
            <a:ext cx="9582736"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zh-CN" altLang="en-US" sz="2400" dirty="0" smtClean="0">
                <a:solidFill>
                  <a:schemeClr val="bg1"/>
                </a:solidFill>
              </a:rPr>
              <a:t>答疑群：</a:t>
            </a:r>
            <a:r>
              <a:rPr lang="en-US" altLang="zh-CN" sz="2400" dirty="0">
                <a:solidFill>
                  <a:schemeClr val="bg1"/>
                </a:solidFill>
              </a:rPr>
              <a:t>945189407</a:t>
            </a:r>
            <a:endParaRPr lang="en-US" altLang="zh-CN" sz="24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r>
              <a:rPr lang="zh-CN" altLang="en-US" sz="4400" dirty="0" smtClean="0">
                <a:cs typeface="Segoe UI Light" panose="020B0502040204020203" pitchFamily="34" charset="0"/>
              </a:rPr>
              <a:t>什么是</a:t>
            </a:r>
            <a:r>
              <a:rPr lang="en-US" altLang="zh-CN" sz="4400" dirty="0" smtClean="0">
                <a:cs typeface="Segoe UI Light" panose="020B0502040204020203" pitchFamily="34" charset="0"/>
              </a:rPr>
              <a:t>HTTP</a:t>
            </a:r>
            <a:r>
              <a:rPr lang="zh-CN" altLang="en-US" sz="4400" dirty="0" smtClean="0">
                <a:cs typeface="Segoe UI Light" panose="020B0502040204020203" pitchFamily="34" charset="0"/>
              </a:rPr>
              <a:t>请求</a:t>
            </a:r>
            <a:endParaRPr lang="zh-CN" altLang="en-US" sz="4400" dirty="0">
              <a:cs typeface="Segoe UI Light" panose="020B0502040204020203" pitchFamily="34" charset="0"/>
            </a:endParaRPr>
          </a:p>
        </p:txBody>
      </p:sp>
      <p:sp>
        <p:nvSpPr>
          <p:cNvPr id="5" name="内容占位符 17"/>
          <p:cNvSpPr txBox="1"/>
          <p:nvPr/>
        </p:nvSpPr>
        <p:spPr>
          <a:xfrm>
            <a:off x="521207" y="1857700"/>
            <a:ext cx="11143924" cy="267511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800" dirty="0">
                <a:latin typeface="微软雅黑" panose="020B0503020204020204" pitchFamily="34" charset="-122"/>
                <a:ea typeface="微软雅黑" panose="020B0503020204020204" pitchFamily="34" charset="-122"/>
              </a:rPr>
              <a:t>我们可以简单的把</a:t>
            </a:r>
            <a:r>
              <a:rPr lang="en-US" altLang="zh-CN" sz="2800" dirty="0">
                <a:latin typeface="微软雅黑" panose="020B0503020204020204" pitchFamily="34" charset="-122"/>
                <a:ea typeface="微软雅黑" panose="020B0503020204020204" pitchFamily="34" charset="-122"/>
              </a:rPr>
              <a:t>HTTP</a:t>
            </a:r>
            <a:r>
              <a:rPr lang="zh-CN" altLang="en-US" sz="2800" dirty="0">
                <a:latin typeface="微软雅黑" panose="020B0503020204020204" pitchFamily="34" charset="-122"/>
                <a:ea typeface="微软雅黑" panose="020B0503020204020204" pitchFamily="34" charset="-122"/>
              </a:rPr>
              <a:t>请求理解为从客户端到服务器端的请求消息</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zh-CN" altLang="en-US" sz="2800" dirty="0" smtClean="0">
                <a:latin typeface="微软雅黑" panose="020B0503020204020204" pitchFamily="34" charset="-122"/>
                <a:ea typeface="微软雅黑" panose="020B0503020204020204" pitchFamily="34" charset="-122"/>
              </a:rPr>
              <a:t>也就是说</a:t>
            </a:r>
            <a:r>
              <a:rPr lang="zh-CN" altLang="en-US" sz="2800" dirty="0">
                <a:latin typeface="微软雅黑" panose="020B0503020204020204" pitchFamily="34" charset="-122"/>
                <a:ea typeface="微软雅黑" panose="020B0503020204020204" pitchFamily="34" charset="-122"/>
              </a:rPr>
              <a:t>，无论是真正的一个人在操作浏览器还是一个爬虫，当希望从服务器请求服务或信息时，就需要首先向服务器端发出一个请求，然后服务器返回响应，最后连接关闭，这就是</a:t>
            </a:r>
            <a:r>
              <a:rPr lang="en-US" altLang="zh-CN"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服务的流程。</a:t>
            </a:r>
            <a:endParaRPr lang="zh-CN" altLang="en-US" sz="2800" dirty="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725760" y="1220169"/>
            <a:ext cx="10064159" cy="640080"/>
          </a:xfrm>
        </p:spPr>
        <p:txBody>
          <a:bodyPr rtlCol="0">
            <a:noAutofit/>
          </a:bodyPr>
          <a:lstStyle/>
          <a:p>
            <a:r>
              <a:rPr lang="en-US" altLang="zh-CN" dirty="0" smtClean="0"/>
              <a:t>HTTP</a:t>
            </a:r>
            <a:r>
              <a:rPr lang="zh-CN" altLang="en-US" dirty="0" smtClean="0"/>
              <a:t>请求信息</a:t>
            </a:r>
            <a:endParaRPr lang="zh-CN" altLang="en-US" sz="4400" dirty="0">
              <a:effectLst/>
            </a:endParaRPr>
          </a:p>
        </p:txBody>
      </p:sp>
      <p:sp>
        <p:nvSpPr>
          <p:cNvPr id="5" name="内容占位符 4"/>
          <p:cNvSpPr>
            <a:spLocks noGrp="1"/>
          </p:cNvSpPr>
          <p:nvPr>
            <p:ph sz="half" idx="4294967295"/>
          </p:nvPr>
        </p:nvSpPr>
        <p:spPr>
          <a:xfrm>
            <a:off x="554674" y="3102950"/>
            <a:ext cx="9442648" cy="3978275"/>
          </a:xfrm>
        </p:spPr>
        <p:txBody>
          <a:bodyPr rtlCol="0">
            <a:normAutofit/>
          </a:bodyPr>
          <a:lstStyle/>
          <a:p>
            <a:pPr marL="0" indent="0" rtl="0">
              <a:lnSpc>
                <a:spcPts val="3600"/>
              </a:lnSpc>
              <a:spcBef>
                <a:spcPts val="1500"/>
              </a:spcBef>
              <a:spcAft>
                <a:spcPts val="0"/>
              </a:spcAft>
              <a:buNone/>
            </a:pPr>
            <a:endParaRPr lang="zh-CN" altLang="en-US" sz="2000" dirty="0">
              <a:cs typeface="Segoe UI Light" panose="020B0502040204020203" pitchFamily="34" charset="0"/>
            </a:endParaRPr>
          </a:p>
          <a:p>
            <a:pPr marL="0" indent="0" rtl="0">
              <a:lnSpc>
                <a:spcPts val="3600"/>
              </a:lnSpc>
              <a:spcAft>
                <a:spcPts val="0"/>
              </a:spcAft>
              <a:buNone/>
            </a:pPr>
            <a:endParaRPr lang="zh-CN" altLang="en-US" sz="2000" dirty="0">
              <a:cs typeface="Segoe UI Light" panose="020B0502040204020203" pitchFamily="34" charset="0"/>
            </a:endParaRPr>
          </a:p>
          <a:p>
            <a:pPr marL="0" indent="0" rtl="0">
              <a:lnSpc>
                <a:spcPts val="3600"/>
              </a:lnSpc>
              <a:spcAft>
                <a:spcPts val="0"/>
              </a:spcAft>
              <a:buNone/>
            </a:pPr>
            <a:endParaRPr lang="zh-CN" altLang="en-US" sz="2000" dirty="0">
              <a:cs typeface="Segoe UI Light" panose="020B0502040204020203" pitchFamily="34" charset="0"/>
            </a:endParaRPr>
          </a:p>
        </p:txBody>
      </p:sp>
      <p:sp>
        <p:nvSpPr>
          <p:cNvPr id="9" name="文本框 8"/>
          <p:cNvSpPr txBox="1"/>
          <p:nvPr/>
        </p:nvSpPr>
        <p:spPr>
          <a:xfrm>
            <a:off x="725760" y="3102950"/>
            <a:ext cx="10772084" cy="1955215"/>
          </a:xfrm>
          <a:prstGeom prst="rect">
            <a:avLst/>
          </a:prstGeom>
          <a:noFill/>
        </p:spPr>
        <p:txBody>
          <a:bodyPr wrap="square" rtlCol="0">
            <a:spAutoFit/>
          </a:bodyPr>
          <a:lstStyle/>
          <a:p>
            <a:pPr>
              <a:lnSpc>
                <a:spcPct val="150000"/>
              </a:lnSpc>
            </a:pP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请求方法</a:t>
            </a:r>
            <a:endParaRPr lang="zh-CN" altLang="en-US"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请求头部</a:t>
            </a:r>
            <a:endParaRPr lang="zh-CN" altLang="en-US"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请求正文</a:t>
            </a:r>
            <a:endParaRPr lang="zh-CN" altLang="en-US" sz="2800" dirty="0">
              <a:effectLst/>
              <a:latin typeface="微软雅黑" panose="020B0503020204020204" pitchFamily="34" charset="-122"/>
              <a:ea typeface="微软雅黑" panose="020B0503020204020204" pitchFamily="34" charset="-122"/>
            </a:endParaRPr>
          </a:p>
        </p:txBody>
      </p:sp>
      <p:pic>
        <p:nvPicPr>
          <p:cNvPr id="1026" name="Picture 2" descr="https://timgsa.baidu.com/timg?image&amp;quality=80&amp;size=b9999_10000&amp;sec=1528019574952&amp;di=bafb668a3c022a4ea7861ae579cea6f3&amp;imgtype=jpg&amp;src=http%3A%2F%2Fimg3.imgtn.bdimg.com%2Fit%2Fu%3D1666999213%2C966191820%26fm%3D214%26gp%3D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57757" y="3102949"/>
            <a:ext cx="5467919" cy="24226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635586" y="3938972"/>
            <a:ext cx="10952434" cy="2500329"/>
          </a:xfrm>
        </p:spPr>
        <p:txBody>
          <a:bodyPr rtlCol="0">
            <a:noAutofit/>
          </a:bodyPr>
          <a:lstStyle/>
          <a:p>
            <a:pPr>
              <a:lnSpc>
                <a:spcPct val="150000"/>
              </a:lnSpc>
            </a:pPr>
            <a:r>
              <a:rPr lang="en-US" altLang="zh-CN" dirty="0">
                <a:solidFill>
                  <a:schemeClr val="tx1"/>
                </a:solidFill>
              </a:rPr>
              <a:t>1. GET</a:t>
            </a:r>
            <a:r>
              <a:rPr lang="zh-CN" altLang="en-US" dirty="0">
                <a:solidFill>
                  <a:schemeClr val="tx1"/>
                </a:solidFill>
              </a:rPr>
              <a:t>方法 </a:t>
            </a:r>
            <a:br>
              <a:rPr lang="zh-CN" altLang="en-US" dirty="0">
                <a:solidFill>
                  <a:schemeClr val="tx1"/>
                </a:solidFill>
              </a:rPr>
            </a:br>
            <a:r>
              <a:rPr lang="zh-CN" altLang="en-US" dirty="0">
                <a:solidFill>
                  <a:schemeClr val="tx1"/>
                </a:solidFill>
              </a:rPr>
              <a:t>请求指定的页面信息，并返回实体主体。</a:t>
            </a:r>
            <a:br>
              <a:rPr lang="zh-CN" altLang="en-US" dirty="0">
                <a:solidFill>
                  <a:schemeClr val="tx1"/>
                </a:solidFill>
              </a:rPr>
            </a:br>
            <a:r>
              <a:rPr lang="en-US" altLang="zh-CN" dirty="0">
                <a:solidFill>
                  <a:schemeClr val="tx1"/>
                </a:solidFill>
              </a:rPr>
              <a:t>2. POST</a:t>
            </a:r>
            <a:r>
              <a:rPr lang="zh-CN" altLang="en-US" dirty="0">
                <a:solidFill>
                  <a:schemeClr val="tx1"/>
                </a:solidFill>
              </a:rPr>
              <a:t>方法</a:t>
            </a:r>
            <a:br>
              <a:rPr lang="zh-CN" altLang="en-US" dirty="0">
                <a:solidFill>
                  <a:schemeClr val="tx1"/>
                </a:solidFill>
              </a:rPr>
            </a:br>
            <a:r>
              <a:rPr lang="zh-CN" altLang="en-US" dirty="0">
                <a:solidFill>
                  <a:schemeClr val="tx1"/>
                </a:solidFill>
              </a:rPr>
              <a:t>向指定资源提交数据进行处理请求（例如提交表单或者上传文件），数据被包含在请求体中</a:t>
            </a:r>
            <a:r>
              <a:rPr lang="zh-CN" altLang="en-US" dirty="0" smtClean="0">
                <a:solidFill>
                  <a:schemeClr val="tx1"/>
                </a:solidFill>
              </a:rPr>
              <a:t>。</a:t>
            </a:r>
            <a:endParaRPr lang="zh-CN" altLang="en-US" dirty="0">
              <a:solidFill>
                <a:schemeClr val="tx1"/>
              </a:solidFill>
              <a:effectLst/>
            </a:endParaRPr>
          </a:p>
        </p:txBody>
      </p:sp>
      <p:sp>
        <p:nvSpPr>
          <p:cNvPr id="6" name="标题 9"/>
          <p:cNvSpPr txBox="1"/>
          <p:nvPr/>
        </p:nvSpPr>
        <p:spPr>
          <a:xfrm>
            <a:off x="787985" y="627018"/>
            <a:ext cx="10952434" cy="119404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dirty="0" smtClean="0"/>
              <a:t>HTTP</a:t>
            </a:r>
            <a:r>
              <a:rPr lang="zh-CN" altLang="en-US" dirty="0" smtClean="0"/>
              <a:t>请求方法</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635586" y="3938972"/>
            <a:ext cx="10952434" cy="2500329"/>
          </a:xfrm>
        </p:spPr>
        <p:txBody>
          <a:bodyPr rtlCol="0">
            <a:noAutofit/>
          </a:bodyPr>
          <a:lstStyle/>
          <a:p>
            <a:pPr>
              <a:lnSpc>
                <a:spcPct val="150000"/>
              </a:lnSpc>
            </a:pPr>
            <a:r>
              <a:rPr lang="en-US" altLang="zh-CN" dirty="0">
                <a:solidFill>
                  <a:schemeClr val="tx1"/>
                </a:solidFill>
              </a:rPr>
              <a:t>1. GET</a:t>
            </a:r>
            <a:r>
              <a:rPr lang="zh-CN" altLang="en-US" dirty="0">
                <a:solidFill>
                  <a:schemeClr val="tx1"/>
                </a:solidFill>
              </a:rPr>
              <a:t>方法 </a:t>
            </a:r>
            <a:br>
              <a:rPr lang="zh-CN" altLang="en-US" dirty="0">
                <a:solidFill>
                  <a:schemeClr val="tx1"/>
                </a:solidFill>
              </a:rPr>
            </a:br>
            <a:r>
              <a:rPr lang="zh-CN" altLang="en-US" dirty="0">
                <a:solidFill>
                  <a:schemeClr val="tx1"/>
                </a:solidFill>
              </a:rPr>
              <a:t>请求指定的页面信息，并返回实体主体。</a:t>
            </a:r>
            <a:br>
              <a:rPr lang="zh-CN" altLang="en-US" dirty="0">
                <a:solidFill>
                  <a:schemeClr val="tx1"/>
                </a:solidFill>
              </a:rPr>
            </a:br>
            <a:r>
              <a:rPr lang="en-US" altLang="zh-CN" dirty="0">
                <a:solidFill>
                  <a:schemeClr val="tx1"/>
                </a:solidFill>
              </a:rPr>
              <a:t>2. POST</a:t>
            </a:r>
            <a:r>
              <a:rPr lang="zh-CN" altLang="en-US" dirty="0">
                <a:solidFill>
                  <a:schemeClr val="tx1"/>
                </a:solidFill>
              </a:rPr>
              <a:t>方法</a:t>
            </a:r>
            <a:br>
              <a:rPr lang="zh-CN" altLang="en-US" dirty="0">
                <a:solidFill>
                  <a:schemeClr val="tx1"/>
                </a:solidFill>
              </a:rPr>
            </a:br>
            <a:r>
              <a:rPr lang="zh-CN" altLang="en-US" dirty="0">
                <a:solidFill>
                  <a:schemeClr val="tx1"/>
                </a:solidFill>
              </a:rPr>
              <a:t>向指定资源提交数据进行处理请求（例如提交表单或者上传文件），数据被包含在请求体中</a:t>
            </a:r>
            <a:r>
              <a:rPr lang="zh-CN" altLang="en-US" dirty="0" smtClean="0">
                <a:solidFill>
                  <a:schemeClr val="tx1"/>
                </a:solidFill>
              </a:rPr>
              <a:t>。</a:t>
            </a:r>
            <a:endParaRPr lang="zh-CN" altLang="en-US" dirty="0">
              <a:solidFill>
                <a:schemeClr val="tx1"/>
              </a:solidFill>
              <a:effectLst/>
            </a:endParaRPr>
          </a:p>
        </p:txBody>
      </p:sp>
      <p:sp>
        <p:nvSpPr>
          <p:cNvPr id="6" name="标题 9"/>
          <p:cNvSpPr txBox="1"/>
          <p:nvPr/>
        </p:nvSpPr>
        <p:spPr>
          <a:xfrm>
            <a:off x="787985" y="627018"/>
            <a:ext cx="10952434" cy="119404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dirty="0" smtClean="0"/>
              <a:t>HTTP</a:t>
            </a:r>
            <a:r>
              <a:rPr lang="zh-CN" altLang="en-US" dirty="0" smtClean="0"/>
              <a:t>请求方法</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787985" y="3997234"/>
            <a:ext cx="10952434" cy="1841175"/>
          </a:xfrm>
        </p:spPr>
        <p:txBody>
          <a:bodyPr rtlCol="0">
            <a:noAutofit/>
          </a:bodyPr>
          <a:lstStyle/>
          <a:p>
            <a:pPr>
              <a:lnSpc>
                <a:spcPct val="150000"/>
              </a:lnSpc>
            </a:pPr>
            <a:r>
              <a:rPr lang="zh-CN" altLang="en-US" dirty="0" smtClean="0">
                <a:solidFill>
                  <a:schemeClr val="tx1"/>
                </a:solidFill>
              </a:rPr>
              <a:t>其他</a:t>
            </a:r>
            <a:r>
              <a:rPr lang="zh-CN" altLang="en-US" dirty="0">
                <a:solidFill>
                  <a:schemeClr val="tx1"/>
                </a:solidFill>
              </a:rPr>
              <a:t>的请求方法</a:t>
            </a:r>
            <a:r>
              <a:rPr lang="zh-CN" altLang="en-US" dirty="0" smtClean="0">
                <a:solidFill>
                  <a:schemeClr val="tx1"/>
                </a:solidFill>
              </a:rPr>
              <a:t>如</a:t>
            </a:r>
            <a:br>
              <a:rPr lang="en-US" altLang="zh-CN" dirty="0" smtClean="0">
                <a:solidFill>
                  <a:schemeClr val="tx1"/>
                </a:solidFill>
              </a:rPr>
            </a:br>
            <a:r>
              <a:rPr lang="en-US" altLang="zh-CN" dirty="0" smtClean="0">
                <a:solidFill>
                  <a:schemeClr val="tx1"/>
                </a:solidFill>
              </a:rPr>
              <a:t>HEAD</a:t>
            </a:r>
            <a:r>
              <a:rPr lang="zh-CN" altLang="en-US" dirty="0">
                <a:solidFill>
                  <a:schemeClr val="tx1"/>
                </a:solidFill>
              </a:rPr>
              <a:t>、</a:t>
            </a:r>
            <a:r>
              <a:rPr lang="en-US" altLang="zh-CN" dirty="0">
                <a:solidFill>
                  <a:schemeClr val="tx1"/>
                </a:solidFill>
              </a:rPr>
              <a:t>PUT</a:t>
            </a:r>
            <a:r>
              <a:rPr lang="zh-CN" altLang="en-US" dirty="0">
                <a:solidFill>
                  <a:schemeClr val="tx1"/>
                </a:solidFill>
              </a:rPr>
              <a:t>、</a:t>
            </a:r>
            <a:r>
              <a:rPr lang="en-US" altLang="zh-CN" dirty="0">
                <a:solidFill>
                  <a:schemeClr val="tx1"/>
                </a:solidFill>
              </a:rPr>
              <a:t>DELETE</a:t>
            </a:r>
            <a:r>
              <a:rPr lang="zh-CN" altLang="en-US" dirty="0">
                <a:solidFill>
                  <a:schemeClr val="tx1"/>
                </a:solidFill>
              </a:rPr>
              <a:t>、</a:t>
            </a:r>
            <a:r>
              <a:rPr lang="en-US" altLang="zh-CN" dirty="0">
                <a:solidFill>
                  <a:schemeClr val="tx1"/>
                </a:solidFill>
              </a:rPr>
              <a:t>CONNECT</a:t>
            </a:r>
            <a:r>
              <a:rPr lang="zh-CN" altLang="en-US" dirty="0">
                <a:solidFill>
                  <a:schemeClr val="tx1"/>
                </a:solidFill>
              </a:rPr>
              <a:t>、</a:t>
            </a:r>
            <a:r>
              <a:rPr lang="en-US" altLang="zh-CN" dirty="0">
                <a:solidFill>
                  <a:schemeClr val="tx1"/>
                </a:solidFill>
              </a:rPr>
              <a:t>OPTIONS</a:t>
            </a:r>
            <a:r>
              <a:rPr lang="zh-CN" altLang="en-US" dirty="0">
                <a:solidFill>
                  <a:schemeClr val="tx1"/>
                </a:solidFill>
              </a:rPr>
              <a:t>、</a:t>
            </a:r>
            <a:r>
              <a:rPr lang="en-US" altLang="zh-CN" dirty="0">
                <a:solidFill>
                  <a:schemeClr val="tx1"/>
                </a:solidFill>
              </a:rPr>
              <a:t>TRACE</a:t>
            </a:r>
            <a:r>
              <a:rPr lang="zh-CN" altLang="en-US" dirty="0">
                <a:solidFill>
                  <a:schemeClr val="tx1"/>
                </a:solidFill>
              </a:rPr>
              <a:t>等</a:t>
            </a:r>
            <a:r>
              <a:rPr lang="zh-CN" altLang="en-US" dirty="0" smtClean="0">
                <a:solidFill>
                  <a:schemeClr val="tx1"/>
                </a:solidFill>
              </a:rPr>
              <a:t>，</a:t>
            </a:r>
            <a:br>
              <a:rPr lang="en-US" altLang="zh-CN" dirty="0" smtClean="0">
                <a:solidFill>
                  <a:schemeClr val="tx1"/>
                </a:solidFill>
              </a:rPr>
            </a:br>
            <a:r>
              <a:rPr lang="zh-CN" altLang="en-US" dirty="0" smtClean="0">
                <a:solidFill>
                  <a:schemeClr val="tx1"/>
                </a:solidFill>
              </a:rPr>
              <a:t>实际</a:t>
            </a:r>
            <a:r>
              <a:rPr lang="zh-CN" altLang="en-US" dirty="0">
                <a:solidFill>
                  <a:schemeClr val="tx1"/>
                </a:solidFill>
              </a:rPr>
              <a:t>编写爬虫中较少用到。</a:t>
            </a:r>
            <a:endParaRPr lang="zh-CN" altLang="en-US" dirty="0">
              <a:solidFill>
                <a:schemeClr val="tx1"/>
              </a:solidFill>
              <a:effectLst/>
            </a:endParaRPr>
          </a:p>
        </p:txBody>
      </p:sp>
      <p:sp>
        <p:nvSpPr>
          <p:cNvPr id="6" name="标题 9"/>
          <p:cNvSpPr txBox="1"/>
          <p:nvPr/>
        </p:nvSpPr>
        <p:spPr>
          <a:xfrm>
            <a:off x="787985" y="627018"/>
            <a:ext cx="10952434" cy="119404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dirty="0" smtClean="0"/>
              <a:t>HTTP</a:t>
            </a:r>
            <a:r>
              <a:rPr lang="zh-CN" altLang="en-US" dirty="0" smtClean="0"/>
              <a:t>请求方法</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683482" y="3239588"/>
            <a:ext cx="10952434" cy="1906490"/>
          </a:xfrm>
        </p:spPr>
        <p:txBody>
          <a:bodyPr rtlCol="0">
            <a:noAutofit/>
          </a:bodyPr>
          <a:lstStyle/>
          <a:p>
            <a:pPr>
              <a:lnSpc>
                <a:spcPct val="150000"/>
              </a:lnSpc>
            </a:pPr>
            <a:r>
              <a:rPr lang="zh-CN" altLang="en-US" dirty="0">
                <a:solidFill>
                  <a:schemeClr val="tx1"/>
                </a:solidFill>
              </a:rPr>
              <a:t>请求头部包含许多有关客户端环境和请求正文的有用信息。例如，请求头可以声明浏览器所用的语言，请求正文的长度等。</a:t>
            </a:r>
            <a:endParaRPr lang="zh-CN" altLang="en-US" dirty="0">
              <a:solidFill>
                <a:schemeClr val="tx1"/>
              </a:solidFill>
              <a:effectLst/>
            </a:endParaRPr>
          </a:p>
        </p:txBody>
      </p:sp>
      <p:sp>
        <p:nvSpPr>
          <p:cNvPr id="6" name="标题 9"/>
          <p:cNvSpPr txBox="1"/>
          <p:nvPr/>
        </p:nvSpPr>
        <p:spPr>
          <a:xfrm>
            <a:off x="787985" y="627018"/>
            <a:ext cx="10952434" cy="119404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dirty="0" smtClean="0"/>
              <a:t>HTTP</a:t>
            </a:r>
            <a:r>
              <a:rPr lang="zh-CN" altLang="en-US" dirty="0" smtClean="0"/>
              <a:t>请求</a:t>
            </a:r>
            <a:r>
              <a:rPr lang="zh-CN" altLang="en-US" dirty="0"/>
              <a:t>头部</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683482" y="3239588"/>
            <a:ext cx="10952434" cy="1906490"/>
          </a:xfrm>
        </p:spPr>
        <p:txBody>
          <a:bodyPr rtlCol="0">
            <a:noAutofit/>
          </a:bodyPr>
          <a:lstStyle/>
          <a:p>
            <a:pPr>
              <a:lnSpc>
                <a:spcPct val="150000"/>
              </a:lnSpc>
            </a:pPr>
            <a:r>
              <a:rPr lang="zh-CN" altLang="en-US" dirty="0">
                <a:solidFill>
                  <a:schemeClr val="tx1"/>
                </a:solidFill>
              </a:rPr>
              <a:t>一般网站服务器最常见的反爬虫措施就是通过读取请求头部的用户代理（</a:t>
            </a:r>
            <a:r>
              <a:rPr lang="en-US" altLang="zh-CN" dirty="0">
                <a:solidFill>
                  <a:schemeClr val="tx1"/>
                </a:solidFill>
              </a:rPr>
              <a:t>User Agent</a:t>
            </a:r>
            <a:r>
              <a:rPr lang="zh-CN" altLang="en-US" dirty="0">
                <a:solidFill>
                  <a:schemeClr val="tx1"/>
                </a:solidFill>
              </a:rPr>
              <a:t>）信息来判断这个请求是来自正常的浏览器还是</a:t>
            </a:r>
            <a:r>
              <a:rPr lang="zh-CN" altLang="en-US" dirty="0" smtClean="0">
                <a:solidFill>
                  <a:schemeClr val="tx1"/>
                </a:solidFill>
              </a:rPr>
              <a:t>爬虫。</a:t>
            </a:r>
            <a:endParaRPr lang="zh-CN" altLang="en-US" dirty="0">
              <a:solidFill>
                <a:schemeClr val="tx1"/>
              </a:solidFill>
              <a:effectLst/>
            </a:endParaRPr>
          </a:p>
        </p:txBody>
      </p:sp>
      <p:sp>
        <p:nvSpPr>
          <p:cNvPr id="6" name="标题 9"/>
          <p:cNvSpPr txBox="1"/>
          <p:nvPr/>
        </p:nvSpPr>
        <p:spPr>
          <a:xfrm>
            <a:off x="787985" y="627018"/>
            <a:ext cx="10952434" cy="119404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dirty="0" smtClean="0"/>
              <a:t>HTTP</a:t>
            </a:r>
            <a:r>
              <a:rPr lang="zh-CN" altLang="en-US" dirty="0" smtClean="0"/>
              <a:t>请求</a:t>
            </a:r>
            <a:r>
              <a:rPr lang="zh-CN" altLang="en-US" dirty="0"/>
              <a:t>头部</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theme/theme1.xml><?xml version="1.0" encoding="utf-8"?>
<a:theme xmlns:a="http://schemas.openxmlformats.org/drawingml/2006/main" name="讲课">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讲课</Template>
  <TotalTime>0</TotalTime>
  <Words>613</Words>
  <Application>WPS 演示</Application>
  <PresentationFormat>宽屏</PresentationFormat>
  <Paragraphs>49</Paragraphs>
  <Slides>11</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宋体</vt:lpstr>
      <vt:lpstr>Wingdings</vt:lpstr>
      <vt:lpstr>微软雅黑</vt:lpstr>
      <vt:lpstr>Segoe UI Light</vt:lpstr>
      <vt:lpstr>Arial Unicode MS</vt:lpstr>
      <vt:lpstr>讲课</vt:lpstr>
      <vt:lpstr>Python爬虫零基础入门到进阶实战</vt:lpstr>
      <vt:lpstr>认识HTTP请求</vt:lpstr>
      <vt:lpstr>什么是HTTP请求</vt:lpstr>
      <vt:lpstr>HTTP请求信息</vt:lpstr>
      <vt:lpstr>1. GET方法  请求指定的页面信息，并返回实体主体。 2. POST方法 向指定资源提交数据进行处理请求（例如提交表单或者上传文件），数据被包含在请求体中。</vt:lpstr>
      <vt:lpstr>1. GET方法  请求指定的页面信息，并返回实体主体。 2. POST方法 向指定资源提交数据进行处理请求（例如提交表单或者上传文件），数据被包含在请求体中。</vt:lpstr>
      <vt:lpstr>其他的请求方法如 HEAD、PUT、DELETE、CONNECT、OPTIONS、TRACE等， 实际编写爬虫中较少用到。</vt:lpstr>
      <vt:lpstr>请求头部包含许多有关客户端环境和请求正文的有用信息。例如，请求头可以声明浏览器所用的语言，请求正文的长度等。</vt:lpstr>
      <vt:lpstr>一般网站服务器最常见的反爬虫措施就是通过读取请求头部的用户代理（User Agent）信息来判断这个请求是来自正常的浏览器还是爬虫。</vt:lpstr>
      <vt:lpstr>PowerPoint 演示文稿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Python数据分析与可视化</dc:title>
  <dc:creator>7</dc:creator>
  <cp:lastModifiedBy>guanghua</cp:lastModifiedBy>
  <cp:revision>294</cp:revision>
  <dcterms:created xsi:type="dcterms:W3CDTF">2018-03-07T03:04:00Z</dcterms:created>
  <dcterms:modified xsi:type="dcterms:W3CDTF">2018-11-08T13:20:39Z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