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57" r:id="rId5"/>
    <p:sldId id="315" r:id="rId6"/>
    <p:sldId id="390" r:id="rId7"/>
    <p:sldId id="391" r:id="rId8"/>
    <p:sldId id="392" r:id="rId9"/>
    <p:sldId id="393" r:id="rId10"/>
    <p:sldId id="389" r:id="rId11"/>
    <p:sldId id="318" r:id="rId12"/>
    <p:sldId id="396" r:id="rId13"/>
    <p:sldId id="397" r:id="rId14"/>
    <p:sldId id="398" r:id="rId15"/>
    <p:sldId id="399" r:id="rId16"/>
    <p:sldId id="400" r:id="rId17"/>
    <p:sldId id="345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386" r:id="rId26"/>
    <p:sldId id="408" r:id="rId27"/>
    <p:sldId id="409" r:id="rId28"/>
    <p:sldId id="352" r:id="rId29"/>
  </p:sldIdLst>
  <p:sldSz cx="9144000" cy="5141595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7BBFAA"/>
    <a:srgbClr val="98D2E3"/>
    <a:srgbClr val="293D2C"/>
    <a:srgbClr val="EB4544"/>
    <a:srgbClr val="FBE22D"/>
    <a:srgbClr val="A9D25A"/>
    <a:srgbClr val="EA5514"/>
    <a:srgbClr val="DDDDDD"/>
    <a:srgbClr val="B03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8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955" y="77"/>
      </p:cViewPr>
      <p:guideLst>
        <p:guide orient="horz" pos="1753"/>
        <p:guide pos="28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960" y="-90"/>
      </p:cViewPr>
      <p:guideLst>
        <p:guide orient="horz" pos="3117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9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A09C-AB03-4DCA-AF4D-4A7C109893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FB9D-89F2-4AD9-B25C-DB5C7C6C72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jpeg"/><Relationship Id="rId18" Type="http://schemas.openxmlformats.org/officeDocument/2006/relationships/image" Target="../media/image7.emf"/><Relationship Id="rId17" Type="http://schemas.openxmlformats.org/officeDocument/2006/relationships/image" Target="../media/image6.emf"/><Relationship Id="rId16" Type="http://schemas.openxmlformats.org/officeDocument/2006/relationships/image" Target="../media/image5.emf"/><Relationship Id="rId15" Type="http://schemas.openxmlformats.org/officeDocument/2006/relationships/image" Target="../media/image4.emf"/><Relationship Id="rId14" Type="http://schemas.openxmlformats.org/officeDocument/2006/relationships/image" Target="../media/image3.emf"/><Relationship Id="rId13" Type="http://schemas.openxmlformats.org/officeDocument/2006/relationships/image" Target="../media/image2.em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19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91687" y="234877"/>
            <a:ext cx="1313711" cy="918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7690" y="1072630"/>
            <a:ext cx="192746" cy="1927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78656" y="1176448"/>
            <a:ext cx="293337" cy="2835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3968" y="443087"/>
            <a:ext cx="309377" cy="3093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798202" y="4040890"/>
            <a:ext cx="2345393" cy="97434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19085517">
            <a:off x="7988992" y="3100456"/>
            <a:ext cx="794554" cy="781529"/>
          </a:xfrm>
          <a:prstGeom prst="rect">
            <a:avLst/>
          </a:prstGeom>
        </p:spPr>
      </p:pic>
      <p:sp>
        <p:nvSpPr>
          <p:cNvPr id="19" name="图文框 18"/>
          <p:cNvSpPr/>
          <p:nvPr userDrawn="1"/>
        </p:nvSpPr>
        <p:spPr>
          <a:xfrm>
            <a:off x="0" y="0"/>
            <a:ext cx="9144000" cy="5143500"/>
          </a:xfrm>
          <a:prstGeom prst="frame">
            <a:avLst>
              <a:gd name="adj1" fmla="val 3986"/>
            </a:avLst>
          </a:prstGeom>
          <a:blipFill dpi="0" rotWithShape="1">
            <a:blip r:embed="rId19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106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11.png"/><Relationship Id="rId10" Type="http://schemas.openxmlformats.org/officeDocument/2006/relationships/image" Target="../media/image13.png"/><Relationship Id="rId1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31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32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1620575" y="1758798"/>
            <a:ext cx="512267" cy="512267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941272" y="2203862"/>
            <a:ext cx="314775" cy="31477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078204" y="1253449"/>
            <a:ext cx="314775" cy="31477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914625" y="2204151"/>
            <a:ext cx="258797" cy="2587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550504" y="2361250"/>
            <a:ext cx="390769" cy="39076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3980000">
            <a:off x="5273940" y="2578085"/>
            <a:ext cx="207601" cy="20760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3980000">
            <a:off x="3640678" y="856419"/>
            <a:ext cx="397297" cy="3972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980511" y="2311108"/>
            <a:ext cx="195384" cy="19538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558361" y="1629932"/>
            <a:ext cx="256133" cy="25613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69035" y="680890"/>
            <a:ext cx="258797" cy="25879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31572" y="785319"/>
            <a:ext cx="1405200" cy="1405200"/>
            <a:chOff x="2131572" y="785319"/>
            <a:chExt cx="1405200" cy="1405200"/>
          </a:xfrm>
        </p:grpSpPr>
        <p:sp>
          <p:nvSpPr>
            <p:cNvPr id="56" name="椭圆 55"/>
            <p:cNvSpPr/>
            <p:nvPr/>
          </p:nvSpPr>
          <p:spPr>
            <a:xfrm>
              <a:off x="2131572" y="785319"/>
              <a:ext cx="1405200" cy="14052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16610">
                <a:defRPr/>
              </a:pPr>
              <a:endParaRPr lang="zh-CN" altLang="en-US" sz="16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TextBox 20"/>
            <p:cNvSpPr txBox="1"/>
            <p:nvPr/>
          </p:nvSpPr>
          <p:spPr>
            <a:xfrm>
              <a:off x="2401025" y="1055067"/>
              <a:ext cx="817880" cy="860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16610">
                <a:defRPr/>
              </a:pPr>
              <a:r>
                <a:rPr lang="zh-CN" altLang="en-US" sz="50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网</a:t>
              </a:r>
              <a:endParaRPr lang="zh-CN" altLang="en-US" sz="5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81611" y="1410432"/>
            <a:ext cx="1256336" cy="1256336"/>
            <a:chOff x="3281611" y="1410432"/>
            <a:chExt cx="1256336" cy="1256336"/>
          </a:xfrm>
        </p:grpSpPr>
        <p:sp>
          <p:nvSpPr>
            <p:cNvPr id="61" name="椭圆 60"/>
            <p:cNvSpPr/>
            <p:nvPr/>
          </p:nvSpPr>
          <p:spPr>
            <a:xfrm>
              <a:off x="3281611" y="1410432"/>
              <a:ext cx="1256336" cy="1256336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16610">
                <a:defRPr/>
              </a:pPr>
              <a:endParaRPr lang="zh-CN" altLang="en-US" sz="16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TextBox 25"/>
            <p:cNvSpPr txBox="1"/>
            <p:nvPr/>
          </p:nvSpPr>
          <p:spPr>
            <a:xfrm>
              <a:off x="3484653" y="1570782"/>
              <a:ext cx="817880" cy="860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16610">
                <a:defRPr/>
              </a:pPr>
              <a:r>
                <a:rPr lang="zh-CN" altLang="en-US" sz="50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页</a:t>
              </a:r>
              <a:endParaRPr lang="zh-CN" altLang="en-US" sz="5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43400" y="828343"/>
            <a:ext cx="1319154" cy="1319152"/>
            <a:chOff x="4343400" y="828343"/>
            <a:chExt cx="1319154" cy="1319152"/>
          </a:xfrm>
        </p:grpSpPr>
        <p:sp>
          <p:nvSpPr>
            <p:cNvPr id="66" name="椭圆 65"/>
            <p:cNvSpPr/>
            <p:nvPr/>
          </p:nvSpPr>
          <p:spPr>
            <a:xfrm>
              <a:off x="4343400" y="828343"/>
              <a:ext cx="1319154" cy="1319152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16610">
                <a:defRPr/>
              </a:pPr>
              <a:endParaRPr lang="zh-CN" altLang="en-US" sz="16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TextBox 30"/>
            <p:cNvSpPr txBox="1"/>
            <p:nvPr/>
          </p:nvSpPr>
          <p:spPr>
            <a:xfrm>
              <a:off x="4597731" y="1068997"/>
              <a:ext cx="817880" cy="860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16610">
                <a:defRPr/>
              </a:pPr>
              <a:r>
                <a:rPr lang="zh-CN" altLang="en-US" sz="50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</a:t>
              </a:r>
              <a:endParaRPr lang="zh-CN" altLang="en-US" sz="5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5925" y="1421192"/>
            <a:ext cx="1208070" cy="1208068"/>
            <a:chOff x="5495925" y="1421192"/>
            <a:chExt cx="1208070" cy="1208068"/>
          </a:xfrm>
        </p:grpSpPr>
        <p:sp>
          <p:nvSpPr>
            <p:cNvPr id="71" name="椭圆 70"/>
            <p:cNvSpPr/>
            <p:nvPr/>
          </p:nvSpPr>
          <p:spPr>
            <a:xfrm>
              <a:off x="5495925" y="1421192"/>
              <a:ext cx="1208070" cy="1208068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16610">
                <a:defRPr/>
              </a:pPr>
              <a:endParaRPr lang="zh-CN" altLang="en-US" sz="1600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TextBox 35"/>
            <p:cNvSpPr txBox="1"/>
            <p:nvPr/>
          </p:nvSpPr>
          <p:spPr>
            <a:xfrm>
              <a:off x="5672345" y="1538766"/>
              <a:ext cx="817880" cy="860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16610">
                <a:defRPr/>
              </a:pPr>
              <a:r>
                <a:rPr lang="zh-CN" altLang="en-US" sz="50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术</a:t>
              </a:r>
              <a:endParaRPr lang="zh-CN" altLang="en-US" sz="5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 rot="13980000">
            <a:off x="5996159" y="869909"/>
            <a:ext cx="207601" cy="20760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39"/>
          <p:cNvSpPr txBox="1"/>
          <p:nvPr/>
        </p:nvSpPr>
        <p:spPr>
          <a:xfrm>
            <a:off x="2600284" y="2774362"/>
            <a:ext cx="3986906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160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黑体" panose="02010609060101010101" charset="-122"/>
                <a:ea typeface="黑体" panose="02010609060101010101" charset="-122"/>
              </a:rPr>
              <a:t>计算机网络</a:t>
            </a:r>
            <a:endParaRPr lang="en-US" altLang="zh-CN" sz="4400" spc="160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4800" spc="160" dirty="0">
                <a:blipFill>
                  <a:blip r:embed="rId1"/>
                  <a:stretch>
                    <a:fillRect/>
                  </a:stretch>
                </a:blipFill>
                <a:latin typeface="黑体" panose="02010609060101010101" charset="-122"/>
                <a:ea typeface="黑体" panose="02010609060101010101" charset="-122"/>
              </a:rPr>
              <a:t>网页技术</a:t>
            </a:r>
            <a:endParaRPr lang="zh-CN" altLang="en-US" sz="4800" spc="160" dirty="0">
              <a:blipFill>
                <a:blip r:embed="rId1"/>
                <a:stretch>
                  <a:fillRect/>
                </a:stretch>
              </a:blip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6" name="飞哥PPT眉头"/>
          <p:cNvSpPr>
            <a:spLocks noChangeShapeType="1"/>
          </p:cNvSpPr>
          <p:nvPr/>
        </p:nvSpPr>
        <p:spPr bwMode="auto">
          <a:xfrm>
            <a:off x="2594584" y="4178666"/>
            <a:ext cx="4196178" cy="40130"/>
          </a:xfrm>
          <a:prstGeom prst="line">
            <a:avLst/>
          </a:prstGeom>
          <a:noFill/>
          <a:ln w="12700">
            <a:solidFill>
              <a:srgbClr val="98D2E3"/>
            </a:solidFill>
            <a:prstDash val="solid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816610">
              <a:defRPr/>
            </a:pPr>
            <a:endParaRPr lang="zh-CN" altLang="en-US" sz="1600" kern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36570" y="4378499"/>
            <a:ext cx="2218596" cy="544447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r>
              <a:rPr lang="zh-CN" altLang="en-US" sz="1600" b="1" kern="0" dirty="0">
                <a:solidFill>
                  <a:srgbClr val="293D2C"/>
                </a:solidFill>
                <a:latin typeface="微软雅黑" panose="020B0503020204020204" charset="-122"/>
                <a:ea typeface="微软雅黑" panose="020B0503020204020204" charset="-122"/>
              </a:rPr>
              <a:t>吴积嵩</a:t>
            </a:r>
            <a:endParaRPr lang="zh-CN" altLang="en-US" sz="1600" b="1" kern="0" dirty="0">
              <a:solidFill>
                <a:srgbClr val="293D2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8000">
        <p15:prstTrans prst="pageCurlDouble"/>
      </p:transition>
    </mc:Choice>
    <mc:Fallback>
      <p:transition spd="slow" advTm="8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6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8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9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fill="hold" grpId="0" nodeType="withEffect" p14:presetBounceEnd="6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6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6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7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6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40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41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6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44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4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48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49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fill="hold" grpId="0" nodeType="withEffect" p14:presetBounceEnd="6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53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3" fill="hold" grpId="0" nodeType="withEffect" p14:presetBounceEnd="64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56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57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6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60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61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grpId="0" nodeType="withEffect" p14:presetBounceEnd="6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6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65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7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78" presetID="2" presetClass="entr" presetSubtype="8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80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9" grpId="0" animBg="1"/>
          <p:bldP spid="51" grpId="0" animBg="1"/>
          <p:bldP spid="52" grpId="0" animBg="1"/>
          <p:bldP spid="73" grpId="0" animBg="1"/>
          <p:bldP spid="74" grpId="0"/>
          <p:bldP spid="76" grpId="0" animBg="1"/>
          <p:bldP spid="33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3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7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7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9" grpId="0" animBg="1"/>
          <p:bldP spid="51" grpId="0" animBg="1"/>
          <p:bldP spid="52" grpId="0" animBg="1"/>
          <p:bldP spid="73" grpId="0" animBg="1"/>
          <p:bldP spid="74" grpId="0"/>
          <p:bldP spid="76" grpId="0" animBg="1"/>
          <p:bldP spid="33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相对定位不脱标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" y="822325"/>
            <a:ext cx="4738370" cy="41878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99100" y="1109345"/>
            <a:ext cx="2511425" cy="391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lang="zh-CN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未设置任何</a:t>
            </a:r>
            <a:r>
              <a:rPr lang="zh-CN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</a:t>
            </a:r>
            <a:endParaRPr lang="zh-CN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相对定位不脱标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99100" y="1109345"/>
            <a:ext cx="2511425" cy="9912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设置相对</a:t>
            </a:r>
            <a:r>
              <a:rPr 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</a:t>
            </a:r>
            <a:endParaRPr lang="zh-CN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页面没有任何改变，那么说明相对定位不脱标！</a:t>
            </a:r>
            <a:endParaRPr lang="zh-CN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762000"/>
            <a:ext cx="4873625" cy="4152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相对定位分身术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852805"/>
            <a:ext cx="5603875" cy="39700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52820" y="1158240"/>
            <a:ext cx="2511425" cy="129159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相对定位不脱标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设置位置调整后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原来的位置并没有失去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如同分身了一样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定位移动方向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020" y="1245870"/>
            <a:ext cx="6417945" cy="189166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在相对定位中，可以任意选择定位的4个属性，并且属性的值可以为负数，通常是两个属性结合使用如</a:t>
            </a:r>
            <a:r>
              <a:rPr lang="en-US" alt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lnSpc>
                <a:spcPct val="130000"/>
              </a:lnSpc>
              <a:defRPr/>
            </a:pPr>
            <a:r>
              <a:rPr lang="en-US" alt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top left ；</a:t>
            </a:r>
            <a:endParaRPr lang="en-US" altLang="zh-CN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lnSpc>
                <a:spcPct val="130000"/>
              </a:lnSpc>
              <a:defRPr/>
            </a:pPr>
            <a:r>
              <a:rPr lang="en-US" alt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top right ；</a:t>
            </a:r>
            <a:endParaRPr lang="en-US" altLang="zh-CN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lnSpc>
                <a:spcPct val="130000"/>
              </a:lnSpc>
              <a:defRPr/>
            </a:pPr>
            <a:r>
              <a:rPr lang="en-US" alt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bottom left ；</a:t>
            </a:r>
            <a:endParaRPr lang="en-US" altLang="zh-CN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lnSpc>
                <a:spcPct val="130000"/>
              </a:lnSpc>
              <a:defRPr/>
            </a:pPr>
            <a:r>
              <a:rPr lang="en-US" alt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bottom right;</a:t>
            </a:r>
            <a:endParaRPr lang="en-US" altLang="zh-CN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相对定位使用场景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940" y="1537335"/>
            <a:ext cx="6417945" cy="129159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微调元素：最常见的作用，就是微调按钮和输入框的相对位置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结合绝对定位使用：子绝父相，父盒子要设置成为相对定位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2565301" y="1570204"/>
            <a:ext cx="39212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绝对定位</a:t>
            </a:r>
            <a:endParaRPr lang="zh-CN" altLang="en-US" sz="36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16"/>
          <p:cNvSpPr txBox="1"/>
          <p:nvPr/>
        </p:nvSpPr>
        <p:spPr bwMode="auto">
          <a:xfrm>
            <a:off x="3812654" y="356874"/>
            <a:ext cx="134048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04</a:t>
            </a:r>
            <a:endParaRPr lang="zh-CN" altLang="en-US" sz="88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cs typeface="Mongolian Baiti" panose="03000500000000000000" pitchFamily="66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1737893" y="2714228"/>
            <a:ext cx="0" cy="431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4"/>
          <p:cNvSpPr txBox="1"/>
          <p:nvPr/>
        </p:nvSpPr>
        <p:spPr>
          <a:xfrm>
            <a:off x="1062693" y="3430866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1737893" y="3447074"/>
            <a:ext cx="0" cy="431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1844040" y="3415030"/>
            <a:ext cx="2753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绝对定位参考点</a:t>
            </a:r>
            <a:endParaRPr lang="zh-CN" altLang="en-US" sz="2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1093570" y="2704303"/>
            <a:ext cx="6443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19" name="文本框 9"/>
          <p:cNvSpPr txBox="1"/>
          <p:nvPr/>
        </p:nvSpPr>
        <p:spPr>
          <a:xfrm>
            <a:off x="1844040" y="2743835"/>
            <a:ext cx="285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绝对定位脱标</a:t>
            </a:r>
            <a:endParaRPr lang="zh-CN" altLang="en-US" sz="24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64450" y="3842318"/>
            <a:ext cx="261971" cy="26197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374983" y="3110186"/>
            <a:ext cx="288032" cy="288032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704103" y="2712323"/>
            <a:ext cx="0" cy="431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4"/>
          <p:cNvSpPr txBox="1"/>
          <p:nvPr/>
        </p:nvSpPr>
        <p:spPr>
          <a:xfrm>
            <a:off x="5028903" y="3428961"/>
            <a:ext cx="6443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04 </a:t>
            </a:r>
            <a:endParaRPr lang="zh-CN" altLang="en-US" sz="2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704103" y="3445169"/>
            <a:ext cx="0" cy="431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/>
          <p:cNvSpPr txBox="1"/>
          <p:nvPr/>
        </p:nvSpPr>
        <p:spPr>
          <a:xfrm>
            <a:off x="5810250" y="3413125"/>
            <a:ext cx="2753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注意事项</a:t>
            </a:r>
            <a:endParaRPr lang="zh-CN" altLang="en-US" sz="2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5059780" y="2702398"/>
            <a:ext cx="6443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5810250" y="2741930"/>
            <a:ext cx="285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子绝父相</a:t>
            </a:r>
            <a:endParaRPr lang="zh-CN" altLang="en-US" sz="24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389">
        <p14:switch dir="r"/>
      </p:transition>
    </mc:Choice>
    <mc:Fallback>
      <p:transition spd="slow" advTm="23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绝对定位脱标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940" y="1410970"/>
            <a:ext cx="6417945" cy="9912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两种脱标的方式：浮动、绝对定位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绝对定位脱标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762000"/>
            <a:ext cx="6288405" cy="40855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H="1">
            <a:off x="7257415" y="1410970"/>
            <a:ext cx="1327785" cy="39116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没有绝对定位</a:t>
            </a:r>
            <a:endParaRPr lang="zh-CN" altLang="en-US" sz="15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绝对定位脱标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7091680" y="1410970"/>
            <a:ext cx="1706880" cy="99123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lang="en-US" alt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box2</a:t>
            </a: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设置绝对定位脱标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en-US" alt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box3</a:t>
            </a: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box2</a:t>
            </a: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处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" y="965200"/>
            <a:ext cx="6892290" cy="37934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绝对定位参考点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005" y="1410970"/>
            <a:ext cx="8421370" cy="219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1.采用top值进行定位，那么参考原点是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页面的左上角</a:t>
            </a: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（与left配合）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2.如果采用bottom值进行定位，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以第一屏浏览器的左下角</a:t>
            </a: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（与left配合），或者右下角（与right配合）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3.当你调整浏览器窗口的尺寸的时候，盒子会和浏览器的下边框产生稳定距离。但是页面卷动的时候，能够卷动走盒子。 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 1"/>
          <p:cNvSpPr txBox="1"/>
          <p:nvPr/>
        </p:nvSpPr>
        <p:spPr>
          <a:xfrm>
            <a:off x="4007806" y="1915880"/>
            <a:ext cx="6443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zh-CN" altLang="en-US" sz="28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4674133" y="759698"/>
            <a:ext cx="0" cy="4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4816475" y="1941195"/>
            <a:ext cx="2538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相对定位</a:t>
            </a:r>
            <a:endParaRPr lang="zh-CN" altLang="en-US" sz="24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文本框 4"/>
          <p:cNvSpPr txBox="1"/>
          <p:nvPr/>
        </p:nvSpPr>
        <p:spPr>
          <a:xfrm>
            <a:off x="3998933" y="1332826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4674133" y="1349034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4780280" y="1316990"/>
            <a:ext cx="2905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postion</a:t>
            </a:r>
            <a:r>
              <a:rPr lang="zh-CN" altLang="en-US" sz="24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4029810" y="749773"/>
            <a:ext cx="6443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4674133" y="1947740"/>
            <a:ext cx="0" cy="432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9"/>
          <p:cNvSpPr txBox="1"/>
          <p:nvPr/>
        </p:nvSpPr>
        <p:spPr>
          <a:xfrm>
            <a:off x="4780280" y="789305"/>
            <a:ext cx="307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定位的介绍</a:t>
            </a:r>
            <a:endParaRPr lang="zh-CN" altLang="en-US" sz="24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文本框 10"/>
          <p:cNvSpPr txBox="1"/>
          <p:nvPr/>
        </p:nvSpPr>
        <p:spPr>
          <a:xfrm>
            <a:off x="3943717" y="3775792"/>
            <a:ext cx="772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End</a:t>
            </a:r>
            <a:endParaRPr lang="zh-CN" altLang="en-US" sz="28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4674133" y="3838036"/>
            <a:ext cx="0" cy="432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"/>
          <p:cNvSpPr txBox="1"/>
          <p:nvPr/>
        </p:nvSpPr>
        <p:spPr>
          <a:xfrm>
            <a:off x="4859020" y="3799840"/>
            <a:ext cx="1589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24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511437" y="960860"/>
            <a:ext cx="417423" cy="417423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25515" y="1640109"/>
            <a:ext cx="2017224" cy="2017224"/>
            <a:chOff x="1025515" y="1640109"/>
            <a:chExt cx="2017224" cy="2017224"/>
          </a:xfrm>
        </p:grpSpPr>
        <p:sp>
          <p:nvSpPr>
            <p:cNvPr id="48" name="椭圆 47"/>
            <p:cNvSpPr/>
            <p:nvPr/>
          </p:nvSpPr>
          <p:spPr>
            <a:xfrm>
              <a:off x="1025515" y="1640109"/>
              <a:ext cx="2017224" cy="2017224"/>
            </a:xfrm>
            <a:prstGeom prst="ellipse">
              <a:avLst/>
            </a:prstGeom>
            <a:blipFill dpi="0" rotWithShape="1">
              <a:blip r:embed="rId6">
                <a:alphaModFix amt="20000"/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16610">
                <a:defRPr/>
              </a:pPr>
              <a:endParaRPr lang="zh-CN" altLang="en-US" sz="16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83388" y="1797982"/>
              <a:ext cx="1700478" cy="1700478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16610">
                <a:defRPr/>
              </a:pPr>
              <a:endParaRPr lang="zh-CN" altLang="en-US" sz="16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2206058" y="3454529"/>
            <a:ext cx="576064" cy="576064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21878" y="3100073"/>
            <a:ext cx="288032" cy="288032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80892" y="2509841"/>
            <a:ext cx="457495" cy="457495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498029" y="3793360"/>
            <a:ext cx="542463" cy="542463"/>
          </a:xfrm>
          <a:prstGeom prst="ellipse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23416" y="3916507"/>
            <a:ext cx="159169" cy="159169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87888" y="3342087"/>
            <a:ext cx="288032" cy="288032"/>
          </a:xfrm>
          <a:prstGeom prst="ellipse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257532" y="3317286"/>
            <a:ext cx="288032" cy="288032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147910" y="2374198"/>
            <a:ext cx="261971" cy="2619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257532" y="1626913"/>
            <a:ext cx="159169" cy="159169"/>
          </a:xfrm>
          <a:prstGeom prst="ellipse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321659" y="1108933"/>
            <a:ext cx="288032" cy="288032"/>
          </a:xfrm>
          <a:prstGeom prst="ellipse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658443" y="1642066"/>
            <a:ext cx="288032" cy="288032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3" name="TextBox 971"/>
          <p:cNvSpPr txBox="1"/>
          <p:nvPr/>
        </p:nvSpPr>
        <p:spPr>
          <a:xfrm>
            <a:off x="1346315" y="2263550"/>
            <a:ext cx="13766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defTabSz="816610"/>
            <a:r>
              <a:rPr lang="zh-CN" altLang="zh-CN" sz="4400" b="1" spc="3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endParaRPr lang="zh-CN" altLang="zh-CN" sz="4400" b="1" spc="3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7892" y="2636841"/>
            <a:ext cx="457495" cy="457495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 defTabSz="816610">
              <a:defRPr/>
            </a:pPr>
            <a:endParaRPr lang="zh-CN" altLang="en-US" sz="160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682388" y="2508488"/>
            <a:ext cx="0" cy="4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4"/>
          <p:cNvSpPr txBox="1"/>
          <p:nvPr/>
        </p:nvSpPr>
        <p:spPr>
          <a:xfrm>
            <a:off x="4007188" y="3081616"/>
            <a:ext cx="6443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05 </a:t>
            </a:r>
            <a:endParaRPr lang="zh-CN" altLang="en-US" sz="2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682388" y="3097824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6"/>
          <p:cNvSpPr txBox="1"/>
          <p:nvPr/>
        </p:nvSpPr>
        <p:spPr>
          <a:xfrm>
            <a:off x="4788535" y="3065780"/>
            <a:ext cx="2201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z-index</a:t>
            </a:r>
            <a:r>
              <a:rPr lang="zh-CN" altLang="en-US" sz="24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4038065" y="2498563"/>
            <a:ext cx="6443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04 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34" name="文本框 9"/>
          <p:cNvSpPr txBox="1"/>
          <p:nvPr/>
        </p:nvSpPr>
        <p:spPr>
          <a:xfrm>
            <a:off x="4788535" y="2538095"/>
            <a:ext cx="2353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绝对定位</a:t>
            </a:r>
            <a:endParaRPr lang="zh-CN" altLang="en-US" sz="24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732">
        <p14:gallery dir="l"/>
      </p:transition>
    </mc:Choice>
    <mc:Fallback>
      <p:transition spd="slow" advTm="3732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7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7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  <p:bldP spid="47" grpId="0" animBg="1"/>
          <p:bldP spid="51" grpId="0" animBg="1"/>
          <p:bldP spid="52" grpId="0" bldLvl="0" animBg="1"/>
          <p:bldP spid="53" grpId="0" animBg="1"/>
          <p:bldP spid="54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7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7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  <p:bldP spid="47" grpId="0" animBg="1"/>
          <p:bldP spid="51" grpId="0" animBg="1"/>
          <p:bldP spid="52" grpId="0" bldLvl="0" animBg="1"/>
          <p:bldP spid="53" grpId="0" animBg="1"/>
          <p:bldP spid="54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绝对定位参考点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0" y="829310"/>
            <a:ext cx="6638925" cy="4086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绝对定位参考点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833755"/>
            <a:ext cx="5480050" cy="4093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子绝父相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940" y="963930"/>
            <a:ext cx="7693025" cy="279209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子绝父相：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子盒子设置为绝对定位，父盒子相对定位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绝对定位的盒子，可以以另一个父辈盒子当参考点。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它会依次寻找自己的爸爸、爷爷、曾爷爷……如果谁身上带有定位属性（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绝对定位、相对定位、固定定位</a:t>
            </a: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），就会以这个盒子为定位参考点。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子绝父相需要注意的问题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如果当相对定位的父盒子有padding的时候，子盒子完全无视这个padding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仍然以边框的那个角落</a:t>
            </a: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为定位原点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-2147482599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3232785"/>
            <a:ext cx="3266440" cy="15335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2611656" y="2753209"/>
            <a:ext cx="39212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ctr" eaLnBrk="1" hangingPunct="1"/>
            <a:r>
              <a:rPr sz="3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z-index属性</a:t>
            </a:r>
            <a:endParaRPr sz="36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16"/>
          <p:cNvSpPr txBox="1"/>
          <p:nvPr/>
        </p:nvSpPr>
        <p:spPr bwMode="auto">
          <a:xfrm>
            <a:off x="3838372" y="1539879"/>
            <a:ext cx="1381760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05</a:t>
            </a:r>
            <a:endParaRPr lang="zh-CN" altLang="en-US" sz="88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cs typeface="Mongolian Baiti" panose="03000500000000000000" pitchFamily="66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64450" y="3842318"/>
            <a:ext cx="261971" cy="26197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374983" y="3110186"/>
            <a:ext cx="288032" cy="288032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389">
        <p14:switch dir="r"/>
      </p:transition>
    </mc:Choice>
    <mc:Fallback>
      <p:transition spd="slow" advTm="23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z-index属性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940" y="1148715"/>
            <a:ext cx="7693025" cy="339217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  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</a:t>
            </a: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表示z轴，index表示序号的意思。这个属性用来决定谁压着谁的。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只有定位了的元素，才能设置z-index值。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相对、绝对、固定定位，能够设置z-index值。其他统统不能设置</a:t>
            </a: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en-US" alt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默认情况下，所有定位了的元素，都会压着没有定位的元素</a:t>
            </a:r>
            <a:endParaRPr lang="zh-CN" altLang="en-US" sz="15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en-US" alt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z-index值是一个整数，可以为负数。没有单位！数值大的，压盖住数值小的。</a:t>
            </a:r>
            <a:endParaRPr lang="zh-CN" altLang="en-US" sz="15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如果不设置z-index值，默认的z-index值是0</a:t>
            </a:r>
            <a:endParaRPr lang="zh-CN" altLang="en-US" sz="15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en-US" alt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3.如果一个定位的盒子，想被标准流中的盒子压住，设置定位z-index为负数即</a:t>
            </a:r>
            <a:r>
              <a:rPr lang="zh-CN" altLang="en-US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可</a:t>
            </a:r>
            <a:endParaRPr lang="zh-CN" altLang="en-US" sz="15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15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altLang="en-US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endParaRPr lang="en-US" altLang="zh-CN" sz="15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altLang="en-US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z-index属性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820420"/>
            <a:ext cx="6473190" cy="40690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85" y="3213100"/>
            <a:ext cx="3228975" cy="1085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2611355" y="1494372"/>
            <a:ext cx="39212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ctr"/>
            <a:r>
              <a:rPr lang="zh-CN" altLang="en-US" sz="3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6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16"/>
          <p:cNvSpPr txBox="1"/>
          <p:nvPr/>
        </p:nvSpPr>
        <p:spPr bwMode="auto">
          <a:xfrm>
            <a:off x="3656525" y="68756"/>
            <a:ext cx="183095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88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End</a:t>
            </a:r>
            <a:endParaRPr lang="zh-CN" altLang="en-US" sz="88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5" name="飞哥PPT眉头"/>
          <p:cNvSpPr>
            <a:spLocks noChangeShapeType="1"/>
          </p:cNvSpPr>
          <p:nvPr/>
        </p:nvSpPr>
        <p:spPr bwMode="auto">
          <a:xfrm>
            <a:off x="2412000" y="1418828"/>
            <a:ext cx="4320000" cy="0"/>
          </a:xfrm>
          <a:prstGeom prst="line">
            <a:avLst/>
          </a:prstGeom>
          <a:noFill/>
          <a:ln w="12700">
            <a:solidFill>
              <a:srgbClr val="98D2E3"/>
            </a:solidFill>
            <a:prstDash val="solid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816610">
              <a:defRPr/>
            </a:pPr>
            <a:endParaRPr lang="zh-CN" altLang="en-US" sz="1600" kern="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011">
        <p14:switch dir="r"/>
      </p:transition>
    </mc:Choice>
    <mc:Fallback>
      <p:transition spd="slow" advTm="2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2565301" y="2574774"/>
            <a:ext cx="39212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定位的介绍</a:t>
            </a:r>
            <a:endParaRPr lang="zh-CN" altLang="en-US" sz="36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16"/>
          <p:cNvSpPr txBox="1"/>
          <p:nvPr/>
        </p:nvSpPr>
        <p:spPr bwMode="auto">
          <a:xfrm>
            <a:off x="3879011" y="1361444"/>
            <a:ext cx="1207770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01</a:t>
            </a:r>
            <a:endParaRPr lang="zh-CN" altLang="en-US" sz="88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cs typeface="Mongolian Baiti" panose="03000500000000000000" pitchFamily="66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64450" y="3842318"/>
            <a:ext cx="261971" cy="26197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374983" y="3110186"/>
            <a:ext cx="288032" cy="288032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389">
        <p14:switch dir="r"/>
      </p:transition>
    </mc:Choice>
    <mc:Fallback>
      <p:transition spd="slow" advTm="23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定位的概念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5020" y="1109345"/>
            <a:ext cx="7215505" cy="249174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1）广义的“定位”：要将某个元素放到某个位置的时候，这个动作可以称为定位操作，可以使用任何CSS规则来实现，这就是泛指的一个网页排版中的定位操作。</a:t>
            </a: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defRPr/>
            </a:pP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2）狭义的“定位”：在CSS中有一个非常重要的属性</a:t>
            </a: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position</a:t>
            </a: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，这个单词翻译为中文也是定位的意思。然而要使用CSS进行定位操作并不仅仅通过这个属性来实现。</a:t>
            </a: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2565301" y="1570204"/>
            <a:ext cx="39212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positi</a:t>
            </a:r>
            <a:r>
              <a:rPr lang="en-US" altLang="zh-CN" sz="3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on</a:t>
            </a:r>
            <a:r>
              <a:rPr lang="zh-CN" altLang="en-US" sz="3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36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16"/>
          <p:cNvSpPr txBox="1"/>
          <p:nvPr/>
        </p:nvSpPr>
        <p:spPr bwMode="auto">
          <a:xfrm>
            <a:off x="3811384" y="356874"/>
            <a:ext cx="134302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02</a:t>
            </a:r>
            <a:endParaRPr lang="zh-CN" altLang="en-US" sz="88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cs typeface="Mongolian Baiti" panose="03000500000000000000" pitchFamily="66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3754018" y="2655173"/>
            <a:ext cx="0" cy="431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4"/>
          <p:cNvSpPr txBox="1"/>
          <p:nvPr/>
        </p:nvSpPr>
        <p:spPr>
          <a:xfrm>
            <a:off x="3078818" y="3371811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3754018" y="3388019"/>
            <a:ext cx="0" cy="431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3860165" y="3355975"/>
            <a:ext cx="2753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position的应用</a:t>
            </a:r>
            <a:endParaRPr sz="2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3109695" y="2645248"/>
            <a:ext cx="6443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19" name="文本框 9"/>
          <p:cNvSpPr txBox="1"/>
          <p:nvPr/>
        </p:nvSpPr>
        <p:spPr>
          <a:xfrm>
            <a:off x="3860165" y="2684780"/>
            <a:ext cx="285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position的概念</a:t>
            </a:r>
            <a:endParaRPr sz="24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64450" y="3842318"/>
            <a:ext cx="261971" cy="26197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374983" y="3110186"/>
            <a:ext cx="288032" cy="288032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389">
        <p14:switch dir="r"/>
      </p:transition>
    </mc:Choice>
    <mc:Fallback>
      <p:transition spd="slow" advTm="23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position的概念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550" y="1109345"/>
            <a:ext cx="8411845" cy="279209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作用： 设置或检索对象的定位方式。 </a:t>
            </a: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语法： </a:t>
            </a: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position :static| absolute | fixed| relative</a:t>
            </a:r>
            <a:endParaRPr sz="15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案例：</a:t>
            </a:r>
            <a:endParaRPr lang="zh-CN" sz="15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  <a:defRPr/>
            </a:pPr>
            <a:r>
              <a:rPr 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 { position: absolute; } /* </a:t>
            </a:r>
            <a:r>
              <a:rPr lang="en-US" alt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标签设置成绝对定位 */</a:t>
            </a:r>
            <a:endParaRPr lang="zh-CN" sz="15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  <a:defRPr/>
            </a:pPr>
            <a:r>
              <a:rPr 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 { position: fixed; } /* </a:t>
            </a:r>
            <a:r>
              <a:rPr lang="en-US" alt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标签设置成固定定位 */</a:t>
            </a:r>
            <a:endParaRPr lang="zh-CN" sz="15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  <a:defRPr/>
            </a:pPr>
            <a:r>
              <a:rPr 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 { position: relative; } /* </a:t>
            </a:r>
            <a:r>
              <a:rPr lang="en-US" alt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sz="1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标签设置成相对定位 */</a:t>
            </a:r>
            <a:endParaRPr lang="zh-CN" sz="15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defRPr/>
            </a:pPr>
            <a:r>
              <a:rPr lang="en-US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tatic</a:t>
            </a: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:静态的,默认的定位方试</a:t>
            </a: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defRPr/>
            </a:pP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absolute 和 fixed</a:t>
            </a: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，将对象从文档流中拖出，配合left/right/top/bottom进行独立定位控制</a:t>
            </a: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position的应用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550" y="1109345"/>
            <a:ext cx="8411845" cy="3692525"/>
          </a:xfrm>
          <a:prstGeom prst="rect">
            <a:avLst/>
          </a:prstGeom>
        </p:spPr>
        <p:txBody>
          <a:bodyPr wrap="square">
            <a:spAutoFit/>
          </a:bodyPr>
          <a:p>
            <a:pPr lvl="1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作用： 控制标签对象的位置。</a:t>
            </a: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语法： </a:t>
            </a: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  <a:defRPr/>
            </a:pP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left : auto|number</a:t>
            </a:r>
            <a:endParaRPr sz="15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  <a:defRPr/>
            </a:pP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right: auto|number</a:t>
            </a:r>
            <a:endParaRPr sz="15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  <a:defRPr/>
            </a:pP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top: auto|number</a:t>
            </a:r>
            <a:endParaRPr sz="15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  <a:defRPr/>
            </a:pP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bottom: auto|number</a:t>
            </a: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案例：</a:t>
            </a:r>
            <a:endParaRPr lang="zh-CN" sz="15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  <a:defRPr/>
            </a:pPr>
            <a:r>
              <a:rPr sz="15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 { position: absolute; left:100px; } </a:t>
            </a:r>
            <a:endParaRPr sz="15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  <a:defRPr/>
            </a:pPr>
            <a:r>
              <a:rPr sz="15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 { position: absolute; right:100px; } </a:t>
            </a:r>
            <a:endParaRPr sz="15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  <a:defRPr/>
            </a:pPr>
            <a:r>
              <a:rPr sz="15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 { position: absolute; top:100px; } </a:t>
            </a:r>
            <a:endParaRPr sz="15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  <a:defRPr/>
            </a:pPr>
            <a:r>
              <a:rPr sz="15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div { position: absolute; bottom:100px; }</a:t>
            </a:r>
            <a:endParaRPr sz="15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与 position搭配使用</a:t>
            </a:r>
            <a:r>
              <a:rPr 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，简单页面</a:t>
            </a: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不用定位技术也能做。但是页面一旦复杂肯定会用到定位。</a:t>
            </a: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37" grpId="0"/>
      <p:bldP spid="2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2565301" y="1570204"/>
            <a:ext cx="39212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zh-CN" altLang="en-US" sz="3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endParaRPr lang="zh-CN" altLang="en-US" sz="36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16"/>
          <p:cNvSpPr txBox="1"/>
          <p:nvPr/>
        </p:nvSpPr>
        <p:spPr bwMode="auto">
          <a:xfrm>
            <a:off x="3795509" y="356874"/>
            <a:ext cx="1374775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  <a:cs typeface="Mongolian Baiti" panose="03000500000000000000" pitchFamily="66" charset="0"/>
              </a:rPr>
              <a:t>03</a:t>
            </a:r>
            <a:endParaRPr lang="zh-CN" altLang="en-US" sz="88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  <a:cs typeface="Mongolian Baiti" panose="03000500000000000000" pitchFamily="66" charset="0"/>
            </a:endParaRPr>
          </a:p>
        </p:txBody>
      </p:sp>
      <p:sp>
        <p:nvSpPr>
          <p:cNvPr id="111" name="文本框 1"/>
          <p:cNvSpPr txBox="1"/>
          <p:nvPr/>
        </p:nvSpPr>
        <p:spPr>
          <a:xfrm>
            <a:off x="5173031" y="2764875"/>
            <a:ext cx="6443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zh-CN" altLang="en-US" sz="2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2031898" y="2655173"/>
            <a:ext cx="0" cy="431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5981700" y="2790190"/>
            <a:ext cx="2606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定位移动方向</a:t>
            </a:r>
            <a:endParaRPr lang="zh-CN" altLang="en-US" sz="2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文本框 4"/>
          <p:cNvSpPr txBox="1"/>
          <p:nvPr/>
        </p:nvSpPr>
        <p:spPr>
          <a:xfrm>
            <a:off x="1356698" y="3371811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2031898" y="3388019"/>
            <a:ext cx="0" cy="431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2138045" y="3355975"/>
            <a:ext cx="2753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相对定位</a:t>
            </a:r>
            <a:r>
              <a:rPr lang="zh-CN" sz="24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分身术</a:t>
            </a:r>
            <a:endParaRPr lang="zh-CN" sz="24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1387575" y="2645248"/>
            <a:ext cx="6443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8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5839358" y="2796735"/>
            <a:ext cx="0" cy="43116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9"/>
          <p:cNvSpPr txBox="1"/>
          <p:nvPr/>
        </p:nvSpPr>
        <p:spPr>
          <a:xfrm>
            <a:off x="2138045" y="2684780"/>
            <a:ext cx="285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相对定位不脱标</a:t>
            </a:r>
            <a:endParaRPr sz="24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64450" y="3842318"/>
            <a:ext cx="261971" cy="2619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374983" y="3110186"/>
            <a:ext cx="288032" cy="288032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algn="ctr" defTabSz="816610">
              <a:defRPr/>
            </a:pPr>
            <a:endParaRPr lang="zh-CN" altLang="en-US" sz="16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5157173" y="3409276"/>
            <a:ext cx="64432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04 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832373" y="3425484"/>
            <a:ext cx="0" cy="431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38520" y="3393440"/>
            <a:ext cx="280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相对定位使用场景</a:t>
            </a:r>
            <a:endParaRPr lang="zh-CN" altLang="en-US" sz="24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389">
        <p14:switch dir="r"/>
      </p:transition>
    </mc:Choice>
    <mc:Fallback>
      <p:transition spd="slow" advTm="23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71"/>
          <p:cNvSpPr/>
          <p:nvPr/>
        </p:nvSpPr>
        <p:spPr>
          <a:xfrm>
            <a:off x="734695" y="242570"/>
            <a:ext cx="3143885" cy="51943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81661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altLang="zh-CN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1"/>
          <p:cNvSpPr txBox="1">
            <a:spLocks noChangeArrowheads="1"/>
          </p:cNvSpPr>
          <p:nvPr/>
        </p:nvSpPr>
        <p:spPr bwMode="auto">
          <a:xfrm>
            <a:off x="846455" y="242570"/>
            <a:ext cx="2920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相对定位不脱标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5020" y="1109345"/>
            <a:ext cx="7215505" cy="189166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任何一个元素，都可以进行相对定位</a:t>
            </a:r>
            <a:r>
              <a:rPr 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 只需要给元素设置</a:t>
            </a:r>
            <a:r>
              <a:rPr 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语法：</a:t>
            </a: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osition:relative;</a:t>
            </a:r>
            <a:endParaRPr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  <a:defRPr/>
            </a:pPr>
            <a:r>
              <a:rPr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调整位置时</a:t>
            </a:r>
            <a:r>
              <a:rPr 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</a:rPr>
              <a:t>需要配合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top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right </a:t>
            </a:r>
            <a:r>
              <a:rPr lang="zh-CN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bottom </a:t>
            </a:r>
            <a:r>
              <a:rPr lang="zh-CN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left </a:t>
            </a:r>
            <a:r>
              <a:rPr lang="zh-CN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endParaRPr lang="zh-CN" sz="15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sz="15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endParaRPr lang="zh-CN" sz="15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zh-CN" sz="15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endParaRPr lang="zh-CN" sz="1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639">
        <p14:gallery dir="l"/>
      </p:transition>
    </mc:Choice>
    <mc:Fallback>
      <p:transition spd="slow" advTm="56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37" grpId="0"/>
      <p:bldP spid="29" grpId="0" bldLvl="0" animBg="1"/>
    </p:bldLst>
  </p:timing>
</p:sld>
</file>

<file path=ppt/tags/tag1.xml><?xml version="1.0" encoding="utf-8"?>
<p:tagLst xmlns:p="http://schemas.openxmlformats.org/presentationml/2006/main">
  <p:tag name="TIMING" val="|2.6|1.1"/>
</p:tagLst>
</file>

<file path=ppt/tags/tag10.xml><?xml version="1.0" encoding="utf-8"?>
<p:tagLst xmlns:p="http://schemas.openxmlformats.org/presentationml/2006/main">
  <p:tag name="TIMING" val="|2.6|1.1"/>
</p:tagLst>
</file>

<file path=ppt/tags/tag11.xml><?xml version="1.0" encoding="utf-8"?>
<p:tagLst xmlns:p="http://schemas.openxmlformats.org/presentationml/2006/main">
  <p:tag name="TIMING" val="|2.6|1.1"/>
</p:tagLst>
</file>

<file path=ppt/tags/tag12.xml><?xml version="1.0" encoding="utf-8"?>
<p:tagLst xmlns:p="http://schemas.openxmlformats.org/presentationml/2006/main">
  <p:tag name="TIMING" val="|2.6|1.1"/>
</p:tagLst>
</file>

<file path=ppt/tags/tag13.xml><?xml version="1.0" encoding="utf-8"?>
<p:tagLst xmlns:p="http://schemas.openxmlformats.org/presentationml/2006/main">
  <p:tag name="TIMING" val="|2.6|1.1"/>
</p:tagLst>
</file>

<file path=ppt/tags/tag14.xml><?xml version="1.0" encoding="utf-8"?>
<p:tagLst xmlns:p="http://schemas.openxmlformats.org/presentationml/2006/main">
  <p:tag name="TIMING" val="|2.6|1.1"/>
</p:tagLst>
</file>

<file path=ppt/tags/tag15.xml><?xml version="1.0" encoding="utf-8"?>
<p:tagLst xmlns:p="http://schemas.openxmlformats.org/presentationml/2006/main">
  <p:tag name="TIMING" val="|2.6|1.1"/>
</p:tagLst>
</file>

<file path=ppt/tags/tag16.xml><?xml version="1.0" encoding="utf-8"?>
<p:tagLst xmlns:p="http://schemas.openxmlformats.org/presentationml/2006/main">
  <p:tag name="TIMING" val="|2.6|1.1"/>
</p:tagLst>
</file>

<file path=ppt/tags/tag17.xml><?xml version="1.0" encoding="utf-8"?>
<p:tagLst xmlns:p="http://schemas.openxmlformats.org/presentationml/2006/main">
  <p:tag name="TIMING" val="|2.6|1.1"/>
</p:tagLst>
</file>

<file path=ppt/tags/tag18.xml><?xml version="1.0" encoding="utf-8"?>
<p:tagLst xmlns:p="http://schemas.openxmlformats.org/presentationml/2006/main">
  <p:tag name="TIMING" val="|2.6|1.1"/>
</p:tagLst>
</file>

<file path=ppt/tags/tag19.xml><?xml version="1.0" encoding="utf-8"?>
<p:tagLst xmlns:p="http://schemas.openxmlformats.org/presentationml/2006/main">
  <p:tag name="ISPRING_PRESENTATION_TITLE" val="教学课件"/>
</p:tagLst>
</file>

<file path=ppt/tags/tag2.xml><?xml version="1.0" encoding="utf-8"?>
<p:tagLst xmlns:p="http://schemas.openxmlformats.org/presentationml/2006/main">
  <p:tag name="TIMING" val="|2.6|1.1"/>
</p:tagLst>
</file>

<file path=ppt/tags/tag3.xml><?xml version="1.0" encoding="utf-8"?>
<p:tagLst xmlns:p="http://schemas.openxmlformats.org/presentationml/2006/main">
  <p:tag name="TIMING" val="|2.6|1.1"/>
</p:tagLst>
</file>

<file path=ppt/tags/tag4.xml><?xml version="1.0" encoding="utf-8"?>
<p:tagLst xmlns:p="http://schemas.openxmlformats.org/presentationml/2006/main">
  <p:tag name="TIMING" val="|2.6|1.1"/>
</p:tagLst>
</file>

<file path=ppt/tags/tag5.xml><?xml version="1.0" encoding="utf-8"?>
<p:tagLst xmlns:p="http://schemas.openxmlformats.org/presentationml/2006/main">
  <p:tag name="TIMING" val="|2.6|1.1"/>
</p:tagLst>
</file>

<file path=ppt/tags/tag6.xml><?xml version="1.0" encoding="utf-8"?>
<p:tagLst xmlns:p="http://schemas.openxmlformats.org/presentationml/2006/main">
  <p:tag name="TIMING" val="|2.6|1.1"/>
</p:tagLst>
</file>

<file path=ppt/tags/tag7.xml><?xml version="1.0" encoding="utf-8"?>
<p:tagLst xmlns:p="http://schemas.openxmlformats.org/presentationml/2006/main">
  <p:tag name="TIMING" val="|2.6|1.1"/>
</p:tagLst>
</file>

<file path=ppt/tags/tag8.xml><?xml version="1.0" encoding="utf-8"?>
<p:tagLst xmlns:p="http://schemas.openxmlformats.org/presentationml/2006/main">
  <p:tag name="TIMING" val="|2.6|1.1"/>
</p:tagLst>
</file>

<file path=ppt/tags/tag9.xml><?xml version="1.0" encoding="utf-8"?>
<p:tagLst xmlns:p="http://schemas.openxmlformats.org/presentationml/2006/main">
  <p:tag name="TIMING" val="|2.6|1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1970</Words>
  <Application>WPS 演示</Application>
  <PresentationFormat>自定义</PresentationFormat>
  <Paragraphs>229</Paragraphs>
  <Slides>26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黑体</vt:lpstr>
      <vt:lpstr>Calibri</vt:lpstr>
      <vt:lpstr>Impact</vt:lpstr>
      <vt:lpstr>Lao UI</vt:lpstr>
      <vt:lpstr>华康少女文字W5(P)</vt:lpstr>
      <vt:lpstr>Mongolian Baiti</vt:lpstr>
      <vt:lpstr>Arial Unicode MS</vt:lpstr>
      <vt:lpstr>Segoe UI Symbol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www.tukuppt.com</dc:creator>
  <cp:keywords>tukuppt</cp:keywords>
  <cp:lastModifiedBy>枫叶梁老师</cp:lastModifiedBy>
  <cp:revision>143</cp:revision>
  <dcterms:created xsi:type="dcterms:W3CDTF">2015-10-14T02:35:00Z</dcterms:created>
  <dcterms:modified xsi:type="dcterms:W3CDTF">2019-10-14T07:18:19Z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