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66" r:id="rId4"/>
    <p:sldId id="258" r:id="rId5"/>
    <p:sldId id="265" r:id="rId6"/>
    <p:sldId id="261" r:id="rId7"/>
    <p:sldId id="263" r:id="rId8"/>
    <p:sldId id="259" r:id="rId9"/>
    <p:sldId id="262" r:id="rId10"/>
    <p:sldId id="26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660"/>
  </p:normalViewPr>
  <p:slideViewPr>
    <p:cSldViewPr snapToGrid="0">
      <p:cViewPr>
        <p:scale>
          <a:sx n="95" d="100"/>
          <a:sy n="95" d="100"/>
        </p:scale>
        <p:origin x="400"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5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6171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511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7596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688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759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5589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83805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0349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7528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5/13/22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627934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5/13/22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82988975"/>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37D505C3-540C-4E1B-AFF5-74A9D9BD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Triangular abstract background">
            <a:extLst>
              <a:ext uri="{FF2B5EF4-FFF2-40B4-BE49-F238E27FC236}">
                <a16:creationId xmlns:a16="http://schemas.microsoft.com/office/drawing/2014/main" id="{DE11B94B-5E4B-4601-F236-20A50332A99D}"/>
              </a:ext>
            </a:extLst>
          </p:cNvPr>
          <p:cNvPicPr>
            <a:picLocks noChangeAspect="1"/>
          </p:cNvPicPr>
          <p:nvPr/>
        </p:nvPicPr>
        <p:blipFill rotWithShape="1">
          <a:blip r:embed="rId2"/>
          <a:srcRect t="15730"/>
          <a:stretch/>
        </p:blipFill>
        <p:spPr>
          <a:xfrm>
            <a:off x="-1" y="10"/>
            <a:ext cx="12191980" cy="6857990"/>
          </a:xfrm>
          <a:prstGeom prst="rect">
            <a:avLst/>
          </a:prstGeom>
        </p:spPr>
      </p:pic>
      <p:sp>
        <p:nvSpPr>
          <p:cNvPr id="34" name="Freeform: Shape 22">
            <a:extLst>
              <a:ext uri="{FF2B5EF4-FFF2-40B4-BE49-F238E27FC236}">
                <a16:creationId xmlns:a16="http://schemas.microsoft.com/office/drawing/2014/main" id="{C5C14909-AFB2-4E07-A65C-633954901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24">
            <a:extLst>
              <a:ext uri="{FF2B5EF4-FFF2-40B4-BE49-F238E27FC236}">
                <a16:creationId xmlns:a16="http://schemas.microsoft.com/office/drawing/2014/main" id="{5BC4B016-0848-4634-83F9-FBC4C80C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E6CC17-4828-158E-A6CB-0B91AE20D47D}"/>
              </a:ext>
            </a:extLst>
          </p:cNvPr>
          <p:cNvSpPr>
            <a:spLocks noGrp="1"/>
          </p:cNvSpPr>
          <p:nvPr>
            <p:ph type="ctrTitle"/>
          </p:nvPr>
        </p:nvSpPr>
        <p:spPr>
          <a:xfrm>
            <a:off x="1143001" y="1181101"/>
            <a:ext cx="4953000" cy="2247899"/>
          </a:xfrm>
        </p:spPr>
        <p:txBody>
          <a:bodyPr>
            <a:normAutofit/>
          </a:bodyPr>
          <a:lstStyle/>
          <a:p>
            <a:pPr>
              <a:lnSpc>
                <a:spcPct val="90000"/>
              </a:lnSpc>
            </a:pPr>
            <a:r>
              <a:rPr lang="en-US">
                <a:solidFill>
                  <a:srgbClr val="FFFFFF"/>
                </a:solidFill>
                <a:latin typeface="FuturaBT Book" panose="020B0802020204090303" pitchFamily="34" charset="0"/>
              </a:rPr>
              <a:t>NBA Finals Playoff Bracket</a:t>
            </a:r>
          </a:p>
        </p:txBody>
      </p:sp>
      <p:sp>
        <p:nvSpPr>
          <p:cNvPr id="3" name="Subtitle 2">
            <a:extLst>
              <a:ext uri="{FF2B5EF4-FFF2-40B4-BE49-F238E27FC236}">
                <a16:creationId xmlns:a16="http://schemas.microsoft.com/office/drawing/2014/main" id="{239D3B77-16E1-EDF9-4C47-CCF1893D2740}"/>
              </a:ext>
            </a:extLst>
          </p:cNvPr>
          <p:cNvSpPr>
            <a:spLocks noGrp="1"/>
          </p:cNvSpPr>
          <p:nvPr>
            <p:ph type="subTitle" idx="1"/>
          </p:nvPr>
        </p:nvSpPr>
        <p:spPr>
          <a:xfrm>
            <a:off x="7275294" y="3894667"/>
            <a:ext cx="3675626" cy="2223809"/>
          </a:xfrm>
        </p:spPr>
        <p:txBody>
          <a:bodyPr anchor="b">
            <a:normAutofit fontScale="85000" lnSpcReduction="20000"/>
          </a:bodyPr>
          <a:lstStyle/>
          <a:p>
            <a:pPr algn="r"/>
            <a:r>
              <a:rPr lang="en-US" dirty="0">
                <a:solidFill>
                  <a:srgbClr val="FFFFFF"/>
                </a:solidFill>
                <a:latin typeface="FuturaBT Book" panose="020B0802020204090303" pitchFamily="34" charset="0"/>
              </a:rPr>
              <a:t>Brian Brungardt</a:t>
            </a:r>
          </a:p>
          <a:p>
            <a:pPr algn="r"/>
            <a:r>
              <a:rPr lang="en-US" dirty="0">
                <a:solidFill>
                  <a:srgbClr val="FFFFFF"/>
                </a:solidFill>
                <a:latin typeface="FuturaBT Book" panose="020B0802020204090303" pitchFamily="34" charset="0"/>
              </a:rPr>
              <a:t>Liam Crawley</a:t>
            </a:r>
          </a:p>
          <a:p>
            <a:pPr algn="r"/>
            <a:r>
              <a:rPr lang="en-US" dirty="0">
                <a:solidFill>
                  <a:srgbClr val="FFFFFF"/>
                </a:solidFill>
                <a:latin typeface="FuturaBT Book" panose="020B0802020204090303" pitchFamily="34" charset="0"/>
              </a:rPr>
              <a:t>Nathan Fraser</a:t>
            </a:r>
          </a:p>
          <a:p>
            <a:pPr algn="r"/>
            <a:r>
              <a:rPr lang="en-US" dirty="0">
                <a:solidFill>
                  <a:srgbClr val="FFFFFF"/>
                </a:solidFill>
                <a:latin typeface="FuturaBT Book" panose="020B0802020204090303" pitchFamily="34" charset="0"/>
              </a:rPr>
              <a:t>Jack Hill</a:t>
            </a:r>
          </a:p>
          <a:p>
            <a:pPr algn="r"/>
            <a:r>
              <a:rPr lang="en-US" dirty="0">
                <a:solidFill>
                  <a:srgbClr val="FFFFFF"/>
                </a:solidFill>
                <a:latin typeface="FuturaBT Book" panose="020B0802020204090303" pitchFamily="34" charset="0"/>
              </a:rPr>
              <a:t>Christopher Hyland</a:t>
            </a:r>
          </a:p>
          <a:p>
            <a:pPr algn="r"/>
            <a:r>
              <a:rPr lang="en-US" dirty="0">
                <a:solidFill>
                  <a:srgbClr val="FFFFFF"/>
                </a:solidFill>
                <a:latin typeface="FuturaBT Book" panose="020B0802020204090303" pitchFamily="34" charset="0"/>
              </a:rPr>
              <a:t>Taylor Neal</a:t>
            </a:r>
          </a:p>
          <a:p>
            <a:pPr algn="r"/>
            <a:r>
              <a:rPr lang="en-US" dirty="0">
                <a:solidFill>
                  <a:srgbClr val="FFFFFF"/>
                </a:solidFill>
                <a:latin typeface="FuturaBT Book" panose="020B0802020204090303" pitchFamily="34" charset="0"/>
              </a:rPr>
              <a:t>Andy Wang</a:t>
            </a:r>
          </a:p>
        </p:txBody>
      </p:sp>
    </p:spTree>
    <p:extLst>
      <p:ext uri="{BB962C8B-B14F-4D97-AF65-F5344CB8AC3E}">
        <p14:creationId xmlns:p14="http://schemas.microsoft.com/office/powerpoint/2010/main" val="2985826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AD7D-9497-7927-22E3-A26972119CE8}"/>
              </a:ext>
            </a:extLst>
          </p:cNvPr>
          <p:cNvSpPr>
            <a:spLocks noGrp="1"/>
          </p:cNvSpPr>
          <p:nvPr>
            <p:ph type="title"/>
          </p:nvPr>
        </p:nvSpPr>
        <p:spPr/>
        <p:txBody>
          <a:bodyPr/>
          <a:lstStyle/>
          <a:p>
            <a:r>
              <a:rPr lang="en-US" dirty="0"/>
              <a:t>Future Exploration</a:t>
            </a:r>
          </a:p>
        </p:txBody>
      </p:sp>
      <p:sp>
        <p:nvSpPr>
          <p:cNvPr id="3" name="Content Placeholder 2">
            <a:extLst>
              <a:ext uri="{FF2B5EF4-FFF2-40B4-BE49-F238E27FC236}">
                <a16:creationId xmlns:a16="http://schemas.microsoft.com/office/drawing/2014/main" id="{567F39A7-3FD9-A1F7-0242-BF0EB3C5EF68}"/>
              </a:ext>
            </a:extLst>
          </p:cNvPr>
          <p:cNvSpPr>
            <a:spLocks noGrp="1"/>
          </p:cNvSpPr>
          <p:nvPr>
            <p:ph idx="1"/>
          </p:nvPr>
        </p:nvSpPr>
        <p:spPr/>
        <p:txBody>
          <a:bodyPr/>
          <a:lstStyle/>
          <a:p>
            <a:r>
              <a:rPr lang="en-US" dirty="0"/>
              <a:t>We can utilize in-game statistics for specific players to determine their likely scoring performance, most likely in a range of 95% likely-hood. </a:t>
            </a:r>
          </a:p>
          <a:p>
            <a:r>
              <a:rPr lang="en-US" dirty="0"/>
              <a:t>We would use feature engineering to decipher the strongest predictors of scoring performance, and use those in a model to predict any given player’s scoring statistics in a mock final.</a:t>
            </a:r>
          </a:p>
          <a:p>
            <a:endParaRPr lang="en-US" dirty="0"/>
          </a:p>
          <a:p>
            <a:r>
              <a:rPr lang="en-US" dirty="0"/>
              <a:t>For example, we may predict that if Golden State Warriors win the final, Steph Curry is likely to score between 27 and 34 points</a:t>
            </a:r>
          </a:p>
        </p:txBody>
      </p:sp>
    </p:spTree>
    <p:extLst>
      <p:ext uri="{BB962C8B-B14F-4D97-AF65-F5344CB8AC3E}">
        <p14:creationId xmlns:p14="http://schemas.microsoft.com/office/powerpoint/2010/main" val="191538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11B9-B3AC-B3DB-3AF9-DADC8BE9A381}"/>
              </a:ext>
            </a:extLst>
          </p:cNvPr>
          <p:cNvSpPr>
            <a:spLocks noGrp="1"/>
          </p:cNvSpPr>
          <p:nvPr>
            <p:ph type="title"/>
          </p:nvPr>
        </p:nvSpPr>
        <p:spPr/>
        <p:txBody>
          <a:bodyPr/>
          <a:lstStyle/>
          <a:p>
            <a:r>
              <a:rPr lang="en-US" dirty="0"/>
              <a:t>Data addition Extension</a:t>
            </a:r>
          </a:p>
        </p:txBody>
      </p:sp>
      <p:sp>
        <p:nvSpPr>
          <p:cNvPr id="3" name="Content Placeholder 2">
            <a:extLst>
              <a:ext uri="{FF2B5EF4-FFF2-40B4-BE49-F238E27FC236}">
                <a16:creationId xmlns:a16="http://schemas.microsoft.com/office/drawing/2014/main" id="{6F5F06C9-5DF4-BEBD-81D0-BCB7405130DF}"/>
              </a:ext>
            </a:extLst>
          </p:cNvPr>
          <p:cNvSpPr>
            <a:spLocks noGrp="1"/>
          </p:cNvSpPr>
          <p:nvPr>
            <p:ph idx="1"/>
          </p:nvPr>
        </p:nvSpPr>
        <p:spPr/>
        <p:txBody>
          <a:bodyPr>
            <a:normAutofit fontScale="92500"/>
          </a:bodyPr>
          <a:lstStyle/>
          <a:p>
            <a:r>
              <a:rPr lang="en-US" dirty="0"/>
              <a:t>Our analysis also does not account for team strategy/game plan. If our data were to include how each team was most likely to approach each game, and how each of those approaches performs against other approaches, the accuracy of the model may be improved. </a:t>
            </a:r>
          </a:p>
          <a:p>
            <a:r>
              <a:rPr lang="en-US" dirty="0"/>
              <a:t>Another possibility is to treat coach records against other coaches as another variable in the regression, allowing for strategies to be rolled into coaching style and helping to explain upset games. </a:t>
            </a:r>
          </a:p>
          <a:p>
            <a:r>
              <a:rPr lang="en-US" dirty="0"/>
              <a:t>The most beneficial addition could be the inclusion of injury data which could help clarify past upset losses, such as the Raptors wins over the Warriors in 2019, and help explain upsets when predicting out.</a:t>
            </a:r>
          </a:p>
        </p:txBody>
      </p:sp>
    </p:spTree>
    <p:extLst>
      <p:ext uri="{BB962C8B-B14F-4D97-AF65-F5344CB8AC3E}">
        <p14:creationId xmlns:p14="http://schemas.microsoft.com/office/powerpoint/2010/main" val="344210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4708-61D8-32A4-337B-C032579A2B3A}"/>
              </a:ext>
            </a:extLst>
          </p:cNvPr>
          <p:cNvSpPr>
            <a:spLocks noGrp="1"/>
          </p:cNvSpPr>
          <p:nvPr>
            <p:ph type="title"/>
          </p:nvPr>
        </p:nvSpPr>
        <p:spPr/>
        <p:txBody>
          <a:bodyPr>
            <a:normAutofit/>
          </a:bodyPr>
          <a:lstStyle/>
          <a:p>
            <a:r>
              <a:rPr lang="en-US" sz="5400" dirty="0">
                <a:latin typeface="FuturaBT Book" panose="020B0802020204090303" pitchFamily="34" charset="0"/>
              </a:rPr>
              <a:t>Purpose</a:t>
            </a:r>
          </a:p>
        </p:txBody>
      </p:sp>
      <p:sp>
        <p:nvSpPr>
          <p:cNvPr id="3" name="Content Placeholder 2">
            <a:extLst>
              <a:ext uri="{FF2B5EF4-FFF2-40B4-BE49-F238E27FC236}">
                <a16:creationId xmlns:a16="http://schemas.microsoft.com/office/drawing/2014/main" id="{5718EB73-C83A-C761-FC08-BE13E146AB67}"/>
              </a:ext>
            </a:extLst>
          </p:cNvPr>
          <p:cNvSpPr>
            <a:spLocks noGrp="1"/>
          </p:cNvSpPr>
          <p:nvPr>
            <p:ph idx="1"/>
          </p:nvPr>
        </p:nvSpPr>
        <p:spPr/>
        <p:txBody>
          <a:bodyPr>
            <a:normAutofit/>
          </a:bodyPr>
          <a:lstStyle/>
          <a:p>
            <a:r>
              <a:rPr lang="en-US" sz="2800" dirty="0">
                <a:latin typeface="Helvetica LT Pro" panose="020B0504020202020204" pitchFamily="34" charset="0"/>
              </a:rPr>
              <a:t>A model is being created to generate a predicted winner along with a complete bracket prediction for the 2022 NBA Finals.</a:t>
            </a:r>
          </a:p>
          <a:p>
            <a:r>
              <a:rPr lang="en-US" sz="2800" dirty="0">
                <a:latin typeface="Helvetica LT Pro" panose="020B0504020202020204" pitchFamily="34" charset="0"/>
              </a:rPr>
              <a:t>A Monte Carlo simulation is also performed with an iteration of 1000 times to predict how many games out of 1000 times a team will win the tournament.</a:t>
            </a:r>
          </a:p>
        </p:txBody>
      </p:sp>
    </p:spTree>
    <p:extLst>
      <p:ext uri="{BB962C8B-B14F-4D97-AF65-F5344CB8AC3E}">
        <p14:creationId xmlns:p14="http://schemas.microsoft.com/office/powerpoint/2010/main" val="20216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0E65-B1A6-0848-637D-C780D2A8D7C8}"/>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BD221EE4-CB0F-4B23-3A59-0D9220ED18BE}"/>
              </a:ext>
            </a:extLst>
          </p:cNvPr>
          <p:cNvSpPr>
            <a:spLocks noGrp="1"/>
          </p:cNvSpPr>
          <p:nvPr>
            <p:ph idx="1"/>
          </p:nvPr>
        </p:nvSpPr>
        <p:spPr>
          <a:xfrm>
            <a:off x="1143001" y="2332025"/>
            <a:ext cx="2903482" cy="873629"/>
          </a:xfrm>
        </p:spPr>
        <p:txBody>
          <a:bodyPr/>
          <a:lstStyle/>
          <a:p>
            <a:pPr marL="0" indent="0">
              <a:buNone/>
            </a:pPr>
            <a:r>
              <a:rPr lang="en-US" dirty="0"/>
              <a:t>Data Collection</a:t>
            </a:r>
          </a:p>
        </p:txBody>
      </p:sp>
      <p:sp>
        <p:nvSpPr>
          <p:cNvPr id="4" name="TextBox 3">
            <a:extLst>
              <a:ext uri="{FF2B5EF4-FFF2-40B4-BE49-F238E27FC236}">
                <a16:creationId xmlns:a16="http://schemas.microsoft.com/office/drawing/2014/main" id="{A8B9F525-B295-B8CB-B73E-A80A2DFFCD3D}"/>
              </a:ext>
            </a:extLst>
          </p:cNvPr>
          <p:cNvSpPr txBox="1"/>
          <p:nvPr/>
        </p:nvSpPr>
        <p:spPr>
          <a:xfrm flipH="1">
            <a:off x="4897822" y="2399507"/>
            <a:ext cx="3247697" cy="369332"/>
          </a:xfrm>
          <a:prstGeom prst="rect">
            <a:avLst/>
          </a:prstGeom>
          <a:noFill/>
        </p:spPr>
        <p:txBody>
          <a:bodyPr wrap="square" rtlCol="0">
            <a:spAutoFit/>
          </a:bodyPr>
          <a:lstStyle/>
          <a:p>
            <a:r>
              <a:rPr lang="en-US" dirty="0"/>
              <a:t>Data Cleaning</a:t>
            </a:r>
          </a:p>
        </p:txBody>
      </p:sp>
      <p:sp>
        <p:nvSpPr>
          <p:cNvPr id="5" name="TextBox 4">
            <a:extLst>
              <a:ext uri="{FF2B5EF4-FFF2-40B4-BE49-F238E27FC236}">
                <a16:creationId xmlns:a16="http://schemas.microsoft.com/office/drawing/2014/main" id="{30F09AA7-F50B-31F7-7549-D8CE124BF1BC}"/>
              </a:ext>
            </a:extLst>
          </p:cNvPr>
          <p:cNvSpPr txBox="1"/>
          <p:nvPr/>
        </p:nvSpPr>
        <p:spPr>
          <a:xfrm>
            <a:off x="7979978" y="2408746"/>
            <a:ext cx="1860332" cy="369332"/>
          </a:xfrm>
          <a:prstGeom prst="rect">
            <a:avLst/>
          </a:prstGeom>
          <a:noFill/>
        </p:spPr>
        <p:txBody>
          <a:bodyPr wrap="square" rtlCol="0">
            <a:spAutoFit/>
          </a:bodyPr>
          <a:lstStyle/>
          <a:p>
            <a:r>
              <a:rPr lang="en-US" dirty="0"/>
              <a:t>Model Fitting</a:t>
            </a:r>
          </a:p>
        </p:txBody>
      </p:sp>
      <p:sp>
        <p:nvSpPr>
          <p:cNvPr id="6" name="TextBox 5">
            <a:extLst>
              <a:ext uri="{FF2B5EF4-FFF2-40B4-BE49-F238E27FC236}">
                <a16:creationId xmlns:a16="http://schemas.microsoft.com/office/drawing/2014/main" id="{FEBD5BC1-271F-406F-3361-EC2F54D33ADC}"/>
              </a:ext>
            </a:extLst>
          </p:cNvPr>
          <p:cNvSpPr txBox="1"/>
          <p:nvPr/>
        </p:nvSpPr>
        <p:spPr>
          <a:xfrm>
            <a:off x="7979978" y="4079923"/>
            <a:ext cx="2070538" cy="369332"/>
          </a:xfrm>
          <a:prstGeom prst="rect">
            <a:avLst/>
          </a:prstGeom>
          <a:noFill/>
        </p:spPr>
        <p:txBody>
          <a:bodyPr wrap="square" rtlCol="0">
            <a:spAutoFit/>
          </a:bodyPr>
          <a:lstStyle/>
          <a:p>
            <a:r>
              <a:rPr lang="en-US" dirty="0"/>
              <a:t>Winner Prediction</a:t>
            </a:r>
          </a:p>
        </p:txBody>
      </p:sp>
      <p:sp>
        <p:nvSpPr>
          <p:cNvPr id="7" name="TextBox 6">
            <a:extLst>
              <a:ext uri="{FF2B5EF4-FFF2-40B4-BE49-F238E27FC236}">
                <a16:creationId xmlns:a16="http://schemas.microsoft.com/office/drawing/2014/main" id="{F9E3345E-8A33-511C-C2B7-7D84ED0C83CC}"/>
              </a:ext>
            </a:extLst>
          </p:cNvPr>
          <p:cNvSpPr txBox="1"/>
          <p:nvPr/>
        </p:nvSpPr>
        <p:spPr>
          <a:xfrm>
            <a:off x="4897822" y="4123874"/>
            <a:ext cx="2060026" cy="369332"/>
          </a:xfrm>
          <a:prstGeom prst="rect">
            <a:avLst/>
          </a:prstGeom>
          <a:noFill/>
        </p:spPr>
        <p:txBody>
          <a:bodyPr wrap="square" rtlCol="0">
            <a:spAutoFit/>
          </a:bodyPr>
          <a:lstStyle/>
          <a:p>
            <a:r>
              <a:rPr lang="en-US" dirty="0"/>
              <a:t>Simulation</a:t>
            </a:r>
          </a:p>
        </p:txBody>
      </p:sp>
      <p:sp>
        <p:nvSpPr>
          <p:cNvPr id="8" name="TextBox 7">
            <a:extLst>
              <a:ext uri="{FF2B5EF4-FFF2-40B4-BE49-F238E27FC236}">
                <a16:creationId xmlns:a16="http://schemas.microsoft.com/office/drawing/2014/main" id="{AAF53A4D-DD6B-F735-29EF-59C594573911}"/>
              </a:ext>
            </a:extLst>
          </p:cNvPr>
          <p:cNvSpPr txBox="1"/>
          <p:nvPr/>
        </p:nvSpPr>
        <p:spPr>
          <a:xfrm>
            <a:off x="1166650" y="4131773"/>
            <a:ext cx="2091558" cy="369332"/>
          </a:xfrm>
          <a:prstGeom prst="rect">
            <a:avLst/>
          </a:prstGeom>
          <a:noFill/>
        </p:spPr>
        <p:txBody>
          <a:bodyPr wrap="square" rtlCol="0">
            <a:spAutoFit/>
          </a:bodyPr>
          <a:lstStyle/>
          <a:p>
            <a:r>
              <a:rPr lang="en-US" dirty="0"/>
              <a:t>Visualization </a:t>
            </a:r>
          </a:p>
        </p:txBody>
      </p:sp>
    </p:spTree>
    <p:extLst>
      <p:ext uri="{BB962C8B-B14F-4D97-AF65-F5344CB8AC3E}">
        <p14:creationId xmlns:p14="http://schemas.microsoft.com/office/powerpoint/2010/main" val="167609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3C0F-1C18-2BCA-6282-1FE139E88DE9}"/>
              </a:ext>
            </a:extLst>
          </p:cNvPr>
          <p:cNvSpPr>
            <a:spLocks noGrp="1"/>
          </p:cNvSpPr>
          <p:nvPr>
            <p:ph type="title"/>
          </p:nvPr>
        </p:nvSpPr>
        <p:spPr/>
        <p:txBody>
          <a:bodyPr/>
          <a:lstStyle/>
          <a:p>
            <a:r>
              <a:rPr lang="en-US" dirty="0">
                <a:latin typeface="FuturaBT Book" panose="020B0802020204090303" pitchFamily="34" charset="0"/>
              </a:rPr>
              <a:t>Methods</a:t>
            </a:r>
          </a:p>
        </p:txBody>
      </p:sp>
      <p:sp>
        <p:nvSpPr>
          <p:cNvPr id="3" name="Content Placeholder 2">
            <a:extLst>
              <a:ext uri="{FF2B5EF4-FFF2-40B4-BE49-F238E27FC236}">
                <a16:creationId xmlns:a16="http://schemas.microsoft.com/office/drawing/2014/main" id="{B84CFF4B-C18F-AED7-EFC7-ACC1860B5CB4}"/>
              </a:ext>
            </a:extLst>
          </p:cNvPr>
          <p:cNvSpPr>
            <a:spLocks noGrp="1"/>
          </p:cNvSpPr>
          <p:nvPr>
            <p:ph idx="1"/>
          </p:nvPr>
        </p:nvSpPr>
        <p:spPr/>
        <p:txBody>
          <a:bodyPr/>
          <a:lstStyle/>
          <a:p>
            <a:r>
              <a:rPr lang="en-US" dirty="0">
                <a:latin typeface="Helvetica LT Pro" panose="020B0504020202020204" pitchFamily="34" charset="0"/>
              </a:rPr>
              <a:t>We are using public data from </a:t>
            </a:r>
            <a:r>
              <a:rPr lang="en-US" i="1" dirty="0">
                <a:latin typeface="Helvetica LT Pro" panose="020B0504020202020204" pitchFamily="34" charset="0"/>
              </a:rPr>
              <a:t>sportsreference.com</a:t>
            </a:r>
            <a:r>
              <a:rPr lang="en-US" dirty="0">
                <a:latin typeface="Helvetica LT Pro" panose="020B0504020202020204" pitchFamily="34" charset="0"/>
              </a:rPr>
              <a:t> by aggregating the data into a database using SQL and GCP.</a:t>
            </a:r>
          </a:p>
          <a:p>
            <a:r>
              <a:rPr lang="en-US" dirty="0">
                <a:latin typeface="Helvetica LT Pro" panose="020B0504020202020204" pitchFamily="34" charset="0"/>
              </a:rPr>
              <a:t>A </a:t>
            </a:r>
            <a:r>
              <a:rPr lang="en-US" dirty="0" err="1">
                <a:latin typeface="Helvetica LT Pro" panose="020B0504020202020204" pitchFamily="34" charset="0"/>
              </a:rPr>
              <a:t>probit</a:t>
            </a:r>
            <a:r>
              <a:rPr lang="en-US" dirty="0">
                <a:latin typeface="Helvetica LT Pro" panose="020B0504020202020204" pitchFamily="34" charset="0"/>
              </a:rPr>
              <a:t> model is then constructed and trained on the newly created database, forming winning probabilities for each matchup of teams.</a:t>
            </a:r>
          </a:p>
          <a:p>
            <a:r>
              <a:rPr lang="en-US" dirty="0">
                <a:latin typeface="Helvetica LT Pro" panose="020B0504020202020204" pitchFamily="34" charset="0"/>
              </a:rPr>
              <a:t>A </a:t>
            </a:r>
            <a:r>
              <a:rPr lang="en-US" dirty="0" err="1">
                <a:latin typeface="Helvetica LT Pro" panose="020B0504020202020204" pitchFamily="34" charset="0"/>
              </a:rPr>
              <a:t>probit</a:t>
            </a:r>
            <a:r>
              <a:rPr lang="en-US" dirty="0">
                <a:latin typeface="Helvetica LT Pro" panose="020B0504020202020204" pitchFamily="34" charset="0"/>
              </a:rPr>
              <a:t> model is used because score differentials tend to follow a normal distribution pattern, giving us the best chance of having </a:t>
            </a:r>
            <a:r>
              <a:rPr lang="en-US">
                <a:latin typeface="Helvetica LT Pro" panose="020B0504020202020204" pitchFamily="34" charset="0"/>
              </a:rPr>
              <a:t>accurate predictions.</a:t>
            </a:r>
            <a:endParaRPr lang="en-US" dirty="0">
              <a:latin typeface="Helvetica LT Pro" panose="020B0504020202020204" pitchFamily="34" charset="0"/>
            </a:endParaRPr>
          </a:p>
        </p:txBody>
      </p:sp>
    </p:spTree>
    <p:extLst>
      <p:ext uri="{BB962C8B-B14F-4D97-AF65-F5344CB8AC3E}">
        <p14:creationId xmlns:p14="http://schemas.microsoft.com/office/powerpoint/2010/main" val="236730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C415-F327-48B5-F1B9-3994D72433D1}"/>
              </a:ext>
            </a:extLst>
          </p:cNvPr>
          <p:cNvSpPr>
            <a:spLocks noGrp="1"/>
          </p:cNvSpPr>
          <p:nvPr>
            <p:ph type="title"/>
          </p:nvPr>
        </p:nvSpPr>
        <p:spPr/>
        <p:txBody>
          <a:bodyPr/>
          <a:lstStyle/>
          <a:p>
            <a:r>
              <a:rPr lang="en-US" dirty="0"/>
              <a:t>Data Collection and Wrangling</a:t>
            </a:r>
          </a:p>
        </p:txBody>
      </p:sp>
      <p:sp>
        <p:nvSpPr>
          <p:cNvPr id="3" name="Content Placeholder 2">
            <a:extLst>
              <a:ext uri="{FF2B5EF4-FFF2-40B4-BE49-F238E27FC236}">
                <a16:creationId xmlns:a16="http://schemas.microsoft.com/office/drawing/2014/main" id="{CB82BB36-5DA5-5902-3DFB-85FADBD015EB}"/>
              </a:ext>
            </a:extLst>
          </p:cNvPr>
          <p:cNvSpPr>
            <a:spLocks noGrp="1"/>
          </p:cNvSpPr>
          <p:nvPr>
            <p:ph idx="1"/>
          </p:nvPr>
        </p:nvSpPr>
        <p:spPr/>
        <p:txBody>
          <a:bodyPr/>
          <a:lstStyle/>
          <a:p>
            <a:r>
              <a:rPr lang="en-US" dirty="0"/>
              <a:t>We collected team vs team, shooting stats and offensive/defensive rates from </a:t>
            </a:r>
            <a:r>
              <a:rPr lang="en-US" dirty="0" err="1"/>
              <a:t>sportref.com</a:t>
            </a:r>
            <a:endParaRPr lang="en-US" dirty="0"/>
          </a:p>
          <a:p>
            <a:endParaRPr lang="en-US" dirty="0"/>
          </a:p>
          <a:p>
            <a:r>
              <a:rPr lang="en-US" dirty="0"/>
              <a:t>We utilized SQL to join multiple table together and reformatted it so it was suitable for regression</a:t>
            </a:r>
          </a:p>
        </p:txBody>
      </p:sp>
    </p:spTree>
    <p:extLst>
      <p:ext uri="{BB962C8B-B14F-4D97-AF65-F5344CB8AC3E}">
        <p14:creationId xmlns:p14="http://schemas.microsoft.com/office/powerpoint/2010/main" val="165890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0CD9-739F-0C3F-CFCB-CF51486B6C5A}"/>
              </a:ext>
            </a:extLst>
          </p:cNvPr>
          <p:cNvSpPr>
            <a:spLocks noGrp="1"/>
          </p:cNvSpPr>
          <p:nvPr>
            <p:ph type="title"/>
          </p:nvPr>
        </p:nvSpPr>
        <p:spPr/>
        <p:txBody>
          <a:bodyPr/>
          <a:lstStyle/>
          <a:p>
            <a:r>
              <a:rPr lang="en-US" dirty="0"/>
              <a:t>Regression fitting	</a:t>
            </a:r>
          </a:p>
        </p:txBody>
      </p:sp>
      <p:sp>
        <p:nvSpPr>
          <p:cNvPr id="3" name="Content Placeholder 2">
            <a:extLst>
              <a:ext uri="{FF2B5EF4-FFF2-40B4-BE49-F238E27FC236}">
                <a16:creationId xmlns:a16="http://schemas.microsoft.com/office/drawing/2014/main" id="{F3080C2C-6297-FC6D-93F8-2EA0F09D1CEF}"/>
              </a:ext>
            </a:extLst>
          </p:cNvPr>
          <p:cNvSpPr>
            <a:spLocks noGrp="1"/>
          </p:cNvSpPr>
          <p:nvPr>
            <p:ph idx="1"/>
          </p:nvPr>
        </p:nvSpPr>
        <p:spPr/>
        <p:txBody>
          <a:bodyPr/>
          <a:lstStyle/>
          <a:p>
            <a:r>
              <a:rPr lang="en-US" dirty="0"/>
              <a:t>We used Lasso in R to estimate covariance over the regular season stats under supervision. We utilized machine learning via </a:t>
            </a:r>
            <a:r>
              <a:rPr lang="en-US" dirty="0" err="1"/>
              <a:t>sklearn</a:t>
            </a:r>
            <a:endParaRPr lang="en-US" dirty="0"/>
          </a:p>
          <a:p>
            <a:endParaRPr lang="en-US" dirty="0"/>
          </a:p>
          <a:p>
            <a:r>
              <a:rPr lang="en-US" dirty="0"/>
              <a:t>The Lasso method allowed us to penalized the addition of each variable , which helped us prevent overfitting.</a:t>
            </a:r>
          </a:p>
          <a:p>
            <a:endParaRPr lang="en-US" dirty="0"/>
          </a:p>
          <a:p>
            <a:r>
              <a:rPr lang="en-US" dirty="0"/>
              <a:t>This method was preferred over random forest due to its resistance to overfitting. We confirmed this with cross-validation</a:t>
            </a:r>
          </a:p>
        </p:txBody>
      </p:sp>
    </p:spTree>
    <p:extLst>
      <p:ext uri="{BB962C8B-B14F-4D97-AF65-F5344CB8AC3E}">
        <p14:creationId xmlns:p14="http://schemas.microsoft.com/office/powerpoint/2010/main" val="23916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8398E7A3-89F1-FEB3-C8B6-59FC76B10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01600"/>
            <a:ext cx="7360718" cy="5562600"/>
          </a:xfrm>
          <a:prstGeom prst="rect">
            <a:avLst/>
          </a:prstGeom>
        </p:spPr>
      </p:pic>
      <p:sp>
        <p:nvSpPr>
          <p:cNvPr id="4" name="TextBox 3">
            <a:extLst>
              <a:ext uri="{FF2B5EF4-FFF2-40B4-BE49-F238E27FC236}">
                <a16:creationId xmlns:a16="http://schemas.microsoft.com/office/drawing/2014/main" id="{9B3862CE-792A-FB79-EFDF-FAF571172774}"/>
              </a:ext>
            </a:extLst>
          </p:cNvPr>
          <p:cNvSpPr txBox="1"/>
          <p:nvPr/>
        </p:nvSpPr>
        <p:spPr>
          <a:xfrm>
            <a:off x="7975600" y="850900"/>
            <a:ext cx="3594100" cy="1754326"/>
          </a:xfrm>
          <a:prstGeom prst="rect">
            <a:avLst/>
          </a:prstGeom>
          <a:noFill/>
        </p:spPr>
        <p:txBody>
          <a:bodyPr wrap="square" rtlCol="0">
            <a:spAutoFit/>
          </a:bodyPr>
          <a:lstStyle/>
          <a:p>
            <a:r>
              <a:rPr lang="en-US" dirty="0"/>
              <a:t>The increased True Positive Rate of the CV logistic regression at given false positive rates indicates that our machine learning made our regression substantially better than guessing</a:t>
            </a:r>
          </a:p>
        </p:txBody>
      </p:sp>
    </p:spTree>
    <p:extLst>
      <p:ext uri="{BB962C8B-B14F-4D97-AF65-F5344CB8AC3E}">
        <p14:creationId xmlns:p14="http://schemas.microsoft.com/office/powerpoint/2010/main" val="193802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550A-9BE5-8FAE-0B5A-4ACFC88915F6}"/>
              </a:ext>
            </a:extLst>
          </p:cNvPr>
          <p:cNvSpPr>
            <a:spLocks noGrp="1"/>
          </p:cNvSpPr>
          <p:nvPr>
            <p:ph type="title"/>
          </p:nvPr>
        </p:nvSpPr>
        <p:spPr/>
        <p:txBody>
          <a:bodyPr/>
          <a:lstStyle/>
          <a:p>
            <a:r>
              <a:rPr lang="en-US" dirty="0"/>
              <a:t>Matrix of Win Probabilities</a:t>
            </a:r>
          </a:p>
        </p:txBody>
      </p:sp>
      <p:pic>
        <p:nvPicPr>
          <p:cNvPr id="5" name="Content Placeholder 4" descr="A picture containing text, newspaper&#10;&#10;Description automatically generated">
            <a:extLst>
              <a:ext uri="{FF2B5EF4-FFF2-40B4-BE49-F238E27FC236}">
                <a16:creationId xmlns:a16="http://schemas.microsoft.com/office/drawing/2014/main" id="{39141CEC-6410-2033-6561-2439DE107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02644"/>
            <a:ext cx="8331200" cy="2349500"/>
          </a:xfrm>
        </p:spPr>
      </p:pic>
      <p:sp>
        <p:nvSpPr>
          <p:cNvPr id="6" name="TextBox 5">
            <a:extLst>
              <a:ext uri="{FF2B5EF4-FFF2-40B4-BE49-F238E27FC236}">
                <a16:creationId xmlns:a16="http://schemas.microsoft.com/office/drawing/2014/main" id="{2A2B1761-8457-5BC3-4D17-E153C8869897}"/>
              </a:ext>
            </a:extLst>
          </p:cNvPr>
          <p:cNvSpPr txBox="1"/>
          <p:nvPr/>
        </p:nvSpPr>
        <p:spPr>
          <a:xfrm>
            <a:off x="1346199" y="4889499"/>
            <a:ext cx="9905999" cy="1200329"/>
          </a:xfrm>
          <a:prstGeom prst="rect">
            <a:avLst/>
          </a:prstGeom>
          <a:noFill/>
        </p:spPr>
        <p:txBody>
          <a:bodyPr wrap="square" rtlCol="0">
            <a:spAutoFit/>
          </a:bodyPr>
          <a:lstStyle/>
          <a:p>
            <a:r>
              <a:rPr lang="en-US" dirty="0"/>
              <a:t>By predicting a matrix of win probabilities with the </a:t>
            </a:r>
            <a:r>
              <a:rPr lang="en-US" dirty="0" err="1"/>
              <a:t>sklearn</a:t>
            </a:r>
            <a:r>
              <a:rPr lang="en-US" dirty="0"/>
              <a:t> output, we can use random draws values to determine winners in a simulated bracket. By repeating this process through for loops, we can calculate a winning percentage for each team by dividing their total tournament wins over the total iterations of the Monte Carlo simulation </a:t>
            </a:r>
          </a:p>
        </p:txBody>
      </p:sp>
    </p:spTree>
    <p:extLst>
      <p:ext uri="{BB962C8B-B14F-4D97-AF65-F5344CB8AC3E}">
        <p14:creationId xmlns:p14="http://schemas.microsoft.com/office/powerpoint/2010/main" val="129487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92FF-F6D8-5A9C-73AB-B2AA31AAF310}"/>
              </a:ext>
            </a:extLst>
          </p:cNvPr>
          <p:cNvSpPr>
            <a:spLocks noGrp="1"/>
          </p:cNvSpPr>
          <p:nvPr>
            <p:ph type="title"/>
          </p:nvPr>
        </p:nvSpPr>
        <p:spPr/>
        <p:txBody>
          <a:bodyPr/>
          <a:lstStyle/>
          <a:p>
            <a:r>
              <a:rPr lang="en-US" dirty="0"/>
              <a:t>For loops to Probabilities</a:t>
            </a:r>
          </a:p>
        </p:txBody>
      </p:sp>
      <p:sp>
        <p:nvSpPr>
          <p:cNvPr id="3" name="Content Placeholder 2">
            <a:extLst>
              <a:ext uri="{FF2B5EF4-FFF2-40B4-BE49-F238E27FC236}">
                <a16:creationId xmlns:a16="http://schemas.microsoft.com/office/drawing/2014/main" id="{07FA4391-591C-36E5-F574-1E56ED0C67D0}"/>
              </a:ext>
            </a:extLst>
          </p:cNvPr>
          <p:cNvSpPr>
            <a:spLocks noGrp="1"/>
          </p:cNvSpPr>
          <p:nvPr>
            <p:ph sz="half" idx="1"/>
          </p:nvPr>
        </p:nvSpPr>
        <p:spPr>
          <a:xfrm>
            <a:off x="1143000" y="2339501"/>
            <a:ext cx="2724807" cy="3550597"/>
          </a:xfrm>
        </p:spPr>
        <p:txBody>
          <a:bodyPr/>
          <a:lstStyle/>
          <a:p>
            <a:r>
              <a:rPr lang="en-US" dirty="0"/>
              <a:t>By recording the iterated steps of our for loop simulation, we can calculate the winning probability for each team</a:t>
            </a:r>
          </a:p>
          <a:p>
            <a:endParaRPr lang="en-US" dirty="0"/>
          </a:p>
          <a:p>
            <a:endParaRPr lang="en-US" dirty="0"/>
          </a:p>
        </p:txBody>
      </p:sp>
      <p:pic>
        <p:nvPicPr>
          <p:cNvPr id="6" name="Content Placeholder 5" descr="Chart, histogram&#10;&#10;Description automatically generated">
            <a:extLst>
              <a:ext uri="{FF2B5EF4-FFF2-40B4-BE49-F238E27FC236}">
                <a16:creationId xmlns:a16="http://schemas.microsoft.com/office/drawing/2014/main" id="{5D8ADDDF-9BC2-ECEA-79C7-2643068E5B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8878" y="3381127"/>
            <a:ext cx="3768882" cy="2793063"/>
          </a:xfrm>
        </p:spPr>
      </p:pic>
      <p:pic>
        <p:nvPicPr>
          <p:cNvPr id="12" name="Picture 11" descr="Chart, histogram&#10;&#10;Description automatically generated">
            <a:extLst>
              <a:ext uri="{FF2B5EF4-FFF2-40B4-BE49-F238E27FC236}">
                <a16:creationId xmlns:a16="http://schemas.microsoft.com/office/drawing/2014/main" id="{7755C0E9-DB28-5E06-6679-8C34262B1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299" y="520647"/>
            <a:ext cx="4106041" cy="2793063"/>
          </a:xfrm>
          <a:prstGeom prst="rect">
            <a:avLst/>
          </a:prstGeom>
        </p:spPr>
      </p:pic>
      <p:sp>
        <p:nvSpPr>
          <p:cNvPr id="13" name="TextBox 12">
            <a:extLst>
              <a:ext uri="{FF2B5EF4-FFF2-40B4-BE49-F238E27FC236}">
                <a16:creationId xmlns:a16="http://schemas.microsoft.com/office/drawing/2014/main" id="{69968125-C44A-1B08-5138-0C224CF3CDA7}"/>
              </a:ext>
            </a:extLst>
          </p:cNvPr>
          <p:cNvSpPr txBox="1"/>
          <p:nvPr/>
        </p:nvSpPr>
        <p:spPr>
          <a:xfrm>
            <a:off x="4162097" y="2837793"/>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86EBE36E-B128-C8C3-66A8-0F98580340CD}"/>
              </a:ext>
            </a:extLst>
          </p:cNvPr>
          <p:cNvSpPr txBox="1"/>
          <p:nvPr/>
        </p:nvSpPr>
        <p:spPr>
          <a:xfrm>
            <a:off x="5023123" y="2837793"/>
            <a:ext cx="1838708" cy="3139321"/>
          </a:xfrm>
          <a:prstGeom prst="rect">
            <a:avLst/>
          </a:prstGeom>
          <a:noFill/>
        </p:spPr>
        <p:txBody>
          <a:bodyPr wrap="none" rtlCol="0">
            <a:spAutoFit/>
          </a:bodyPr>
          <a:lstStyle/>
          <a:p>
            <a:r>
              <a:rPr lang="en-US" dirty="0"/>
              <a:t>10000 iterations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1000 iterations</a:t>
            </a:r>
          </a:p>
        </p:txBody>
      </p:sp>
    </p:spTree>
    <p:extLst>
      <p:ext uri="{BB962C8B-B14F-4D97-AF65-F5344CB8AC3E}">
        <p14:creationId xmlns:p14="http://schemas.microsoft.com/office/powerpoint/2010/main" val="1048149049"/>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243</TotalTime>
  <Words>580</Words>
  <Application>Microsoft Macintosh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FuturaBT Book</vt:lpstr>
      <vt:lpstr>Arial</vt:lpstr>
      <vt:lpstr>Helvetica LT Pro</vt:lpstr>
      <vt:lpstr>Walbaum Display</vt:lpstr>
      <vt:lpstr>RegattaVTI</vt:lpstr>
      <vt:lpstr>NBA Finals Playoff Bracket</vt:lpstr>
      <vt:lpstr>Purpose</vt:lpstr>
      <vt:lpstr>Road Map</vt:lpstr>
      <vt:lpstr>Methods</vt:lpstr>
      <vt:lpstr>Data Collection and Wrangling</vt:lpstr>
      <vt:lpstr>Regression fitting </vt:lpstr>
      <vt:lpstr>PowerPoint Presentation</vt:lpstr>
      <vt:lpstr>Matrix of Win Probabilities</vt:lpstr>
      <vt:lpstr>For loops to Probabilities</vt:lpstr>
      <vt:lpstr>Future Exploration</vt:lpstr>
      <vt:lpstr>Data addition Extension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Finals Playoff Bracket</dc:title>
  <dc:creator>Brian Brungardt</dc:creator>
  <cp:lastModifiedBy>Hill, Jack Z</cp:lastModifiedBy>
  <cp:revision>34</cp:revision>
  <dcterms:created xsi:type="dcterms:W3CDTF">2022-05-11T19:59:18Z</dcterms:created>
  <dcterms:modified xsi:type="dcterms:W3CDTF">2022-05-13T17:55:29Z</dcterms:modified>
</cp:coreProperties>
</file>