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94" r:id="rId3"/>
    <p:sldId id="257" r:id="rId4"/>
    <p:sldId id="291" r:id="rId5"/>
    <p:sldId id="290" r:id="rId6"/>
    <p:sldId id="289" r:id="rId7"/>
    <p:sldId id="293" r:id="rId8"/>
    <p:sldId id="295" r:id="rId9"/>
    <p:sldId id="292" r:id="rId10"/>
    <p:sldId id="297" r:id="rId11"/>
    <p:sldId id="296" r:id="rId12"/>
    <p:sldId id="298" r:id="rId13"/>
    <p:sldId id="299" r:id="rId14"/>
    <p:sldId id="301" r:id="rId15"/>
    <p:sldId id="300" r:id="rId16"/>
    <p:sldId id="288" r:id="rId17"/>
    <p:sldId id="270" r:id="rId18"/>
    <p:sldId id="26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7" autoAdjust="0"/>
    <p:restoredTop sz="94660"/>
  </p:normalViewPr>
  <p:slideViewPr>
    <p:cSldViewPr>
      <p:cViewPr varScale="1">
        <p:scale>
          <a:sx n="78" d="100"/>
          <a:sy n="78" d="100"/>
        </p:scale>
        <p:origin x="-1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16F85FE-FDC8-4FF6-8AEC-0BC856E13654}" type="datetimeFigureOut">
              <a:rPr lang="en-NZ" smtClean="0"/>
              <a:t>18/08/2014</a:t>
            </a:fld>
            <a:endParaRPr lang="en-NZ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D94C593-12E5-42F8-BE86-72D8810DD4F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F85FE-FDC8-4FF6-8AEC-0BC856E13654}" type="datetimeFigureOut">
              <a:rPr lang="en-NZ" smtClean="0"/>
              <a:t>18/08/2014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94C593-12E5-42F8-BE86-72D8810DD4F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F85FE-FDC8-4FF6-8AEC-0BC856E13654}" type="datetimeFigureOut">
              <a:rPr lang="en-NZ" smtClean="0"/>
              <a:t>18/08/2014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94C593-12E5-42F8-BE86-72D8810DD4F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F85FE-FDC8-4FF6-8AEC-0BC856E13654}" type="datetimeFigureOut">
              <a:rPr lang="en-NZ" smtClean="0"/>
              <a:t>18/08/2014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94C593-12E5-42F8-BE86-72D8810DD4FF}" type="slidenum">
              <a:rPr lang="en-NZ" smtClean="0"/>
              <a:t>‹#›</a:t>
            </a:fld>
            <a:endParaRPr lang="en-NZ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F85FE-FDC8-4FF6-8AEC-0BC856E13654}" type="datetimeFigureOut">
              <a:rPr lang="en-NZ" smtClean="0"/>
              <a:t>18/08/2014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94C593-12E5-42F8-BE86-72D8810DD4FF}" type="slidenum">
              <a:rPr lang="en-NZ" smtClean="0"/>
              <a:t>‹#›</a:t>
            </a:fld>
            <a:endParaRPr lang="en-NZ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F85FE-FDC8-4FF6-8AEC-0BC856E13654}" type="datetimeFigureOut">
              <a:rPr lang="en-NZ" smtClean="0"/>
              <a:t>18/08/2014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94C593-12E5-42F8-BE86-72D8810DD4FF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F85FE-FDC8-4FF6-8AEC-0BC856E13654}" type="datetimeFigureOut">
              <a:rPr lang="en-NZ" smtClean="0"/>
              <a:t>18/08/2014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94C593-12E5-42F8-BE86-72D8810DD4FF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F85FE-FDC8-4FF6-8AEC-0BC856E13654}" type="datetimeFigureOut">
              <a:rPr lang="en-NZ" smtClean="0"/>
              <a:t>18/08/2014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94C593-12E5-42F8-BE86-72D8810DD4FF}" type="slidenum">
              <a:rPr lang="en-NZ" smtClean="0"/>
              <a:t>‹#›</a:t>
            </a:fld>
            <a:endParaRPr lang="en-N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6F85FE-FDC8-4FF6-8AEC-0BC856E13654}" type="datetimeFigureOut">
              <a:rPr lang="en-NZ" smtClean="0"/>
              <a:t>18/08/2014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94C593-12E5-42F8-BE86-72D8810DD4F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16F85FE-FDC8-4FF6-8AEC-0BC856E13654}" type="datetimeFigureOut">
              <a:rPr lang="en-NZ" smtClean="0"/>
              <a:t>18/08/2014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94C593-12E5-42F8-BE86-72D8810DD4FF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16F85FE-FDC8-4FF6-8AEC-0BC856E13654}" type="datetimeFigureOut">
              <a:rPr lang="en-NZ" smtClean="0"/>
              <a:t>18/08/2014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D94C593-12E5-42F8-BE86-72D8810DD4FF}" type="slidenum">
              <a:rPr lang="en-NZ" smtClean="0"/>
              <a:t>‹#›</a:t>
            </a:fld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16F85FE-FDC8-4FF6-8AEC-0BC856E13654}" type="datetimeFigureOut">
              <a:rPr lang="en-NZ" smtClean="0"/>
              <a:t>18/08/2014</a:t>
            </a:fld>
            <a:endParaRPr lang="en-NZ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D94C593-12E5-42F8-BE86-72D8810DD4FF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tryit.asp?filename=trycss_curso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bingways.com/bookfiles/chapter3/codelisting_3_11.html" TargetMode="External"/><Relationship Id="rId2" Type="http://schemas.openxmlformats.org/officeDocument/2006/relationships/hyperlink" Target="http://www.w3schools.com/html/html5_canvas.as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bingways.com/bookfiles/chapter3/codelisting_3_4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window.setTimeout" TargetMode="External"/><Relationship Id="rId2" Type="http://schemas.openxmlformats.org/officeDocument/2006/relationships/hyperlink" Target="https://developer.mozilla.org/en-US/docs/Web/API/window.setInterva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EventListen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HTML - Canvas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9209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 fontScale="92500" lnSpcReduction="20000"/>
          </a:bodyPr>
          <a:lstStyle/>
          <a:p>
            <a:r>
              <a:rPr lang="en-NZ" dirty="0"/>
              <a:t>&lt;script&gt;</a:t>
            </a:r>
          </a:p>
          <a:p>
            <a:r>
              <a:rPr lang="en-NZ" dirty="0"/>
              <a:t> </a:t>
            </a:r>
            <a:r>
              <a:rPr lang="en-NZ" dirty="0" err="1"/>
              <a:t>var</a:t>
            </a:r>
            <a:r>
              <a:rPr lang="en-NZ" dirty="0"/>
              <a:t> </a:t>
            </a:r>
            <a:r>
              <a:rPr lang="en-NZ" dirty="0" err="1"/>
              <a:t>mycanvas</a:t>
            </a:r>
            <a:r>
              <a:rPr lang="en-NZ" dirty="0"/>
              <a:t>=</a:t>
            </a:r>
            <a:r>
              <a:rPr lang="en-NZ" dirty="0" err="1"/>
              <a:t>document.getElementById</a:t>
            </a:r>
            <a:r>
              <a:rPr lang="en-NZ" dirty="0"/>
              <a:t>("canvas1");</a:t>
            </a:r>
          </a:p>
          <a:p>
            <a:r>
              <a:rPr lang="en-NZ" dirty="0"/>
              <a:t> </a:t>
            </a:r>
            <a:r>
              <a:rPr lang="en-NZ" dirty="0" err="1"/>
              <a:t>var</a:t>
            </a:r>
            <a:r>
              <a:rPr lang="en-NZ" dirty="0"/>
              <a:t> </a:t>
            </a:r>
            <a:r>
              <a:rPr lang="en-NZ" dirty="0" err="1"/>
              <a:t>cntx</a:t>
            </a:r>
            <a:r>
              <a:rPr lang="en-NZ" dirty="0"/>
              <a:t>=</a:t>
            </a:r>
            <a:r>
              <a:rPr lang="en-NZ" dirty="0" err="1"/>
              <a:t>mycanvas.getContext</a:t>
            </a:r>
            <a:r>
              <a:rPr lang="en-NZ" dirty="0"/>
              <a:t>('2d');</a:t>
            </a:r>
          </a:p>
          <a:p>
            <a:r>
              <a:rPr lang="en-NZ" dirty="0"/>
              <a:t> </a:t>
            </a:r>
            <a:r>
              <a:rPr lang="en-NZ" dirty="0" err="1"/>
              <a:t>var</a:t>
            </a:r>
            <a:r>
              <a:rPr lang="en-NZ" dirty="0"/>
              <a:t> c1=0.25;</a:t>
            </a:r>
          </a:p>
          <a:p>
            <a:r>
              <a:rPr lang="en-NZ" dirty="0"/>
              <a:t> </a:t>
            </a:r>
            <a:r>
              <a:rPr lang="en-NZ" dirty="0" err="1"/>
              <a:t>var</a:t>
            </a:r>
            <a:r>
              <a:rPr lang="en-NZ" dirty="0"/>
              <a:t> c2=0.5;</a:t>
            </a:r>
          </a:p>
          <a:p>
            <a:r>
              <a:rPr lang="en-NZ" dirty="0"/>
              <a:t> </a:t>
            </a:r>
            <a:r>
              <a:rPr lang="en-NZ" dirty="0" err="1"/>
              <a:t>var</a:t>
            </a:r>
            <a:r>
              <a:rPr lang="en-NZ" dirty="0"/>
              <a:t> c3=0.75;</a:t>
            </a:r>
          </a:p>
          <a:p>
            <a:r>
              <a:rPr lang="en-NZ" dirty="0"/>
              <a:t> </a:t>
            </a:r>
            <a:r>
              <a:rPr lang="en-NZ" dirty="0" err="1"/>
              <a:t>var</a:t>
            </a:r>
            <a:r>
              <a:rPr lang="en-NZ" dirty="0"/>
              <a:t> dc1=0.05;</a:t>
            </a:r>
          </a:p>
          <a:p>
            <a:r>
              <a:rPr lang="en-NZ" dirty="0"/>
              <a:t> </a:t>
            </a:r>
            <a:r>
              <a:rPr lang="en-NZ" dirty="0" err="1"/>
              <a:t>var</a:t>
            </a:r>
            <a:r>
              <a:rPr lang="en-NZ" dirty="0"/>
              <a:t> dc2=0.05;</a:t>
            </a:r>
          </a:p>
          <a:p>
            <a:r>
              <a:rPr lang="en-NZ" dirty="0"/>
              <a:t> </a:t>
            </a:r>
            <a:r>
              <a:rPr lang="en-NZ" dirty="0" err="1"/>
              <a:t>var</a:t>
            </a:r>
            <a:r>
              <a:rPr lang="en-NZ" dirty="0"/>
              <a:t> dc3=0.05;</a:t>
            </a:r>
          </a:p>
          <a:p>
            <a:r>
              <a:rPr lang="en-NZ" dirty="0"/>
              <a:t> function </a:t>
            </a:r>
            <a:r>
              <a:rPr lang="en-NZ" dirty="0" err="1"/>
              <a:t>init</a:t>
            </a:r>
            <a:r>
              <a:rPr lang="en-NZ" dirty="0"/>
              <a:t>()</a:t>
            </a:r>
          </a:p>
          <a:p>
            <a:r>
              <a:rPr lang="en-NZ" dirty="0"/>
              <a:t>{ </a:t>
            </a:r>
          </a:p>
          <a:p>
            <a:r>
              <a:rPr lang="en-NZ" dirty="0"/>
              <a:t>  </a:t>
            </a:r>
            <a:r>
              <a:rPr lang="en-NZ" dirty="0" err="1"/>
              <a:t>myMove</a:t>
            </a:r>
            <a:r>
              <a:rPr lang="en-NZ" dirty="0"/>
              <a:t>=</a:t>
            </a:r>
            <a:r>
              <a:rPr lang="en-NZ" dirty="0" err="1"/>
              <a:t>setInterval</a:t>
            </a:r>
            <a:r>
              <a:rPr lang="en-NZ" dirty="0"/>
              <a:t>(draw,220);</a:t>
            </a:r>
          </a:p>
          <a:p>
            <a:r>
              <a:rPr lang="en-NZ" dirty="0"/>
              <a:t>}</a:t>
            </a:r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Animate Gradient -2</a:t>
            </a:r>
          </a:p>
        </p:txBody>
      </p:sp>
    </p:spTree>
    <p:extLst>
      <p:ext uri="{BB962C8B-B14F-4D97-AF65-F5344CB8AC3E}">
        <p14:creationId xmlns:p14="http://schemas.microsoft.com/office/powerpoint/2010/main" val="22491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579296" cy="5044016"/>
          </a:xfrm>
        </p:spPr>
        <p:txBody>
          <a:bodyPr>
            <a:normAutofit fontScale="62500" lnSpcReduction="20000"/>
          </a:bodyPr>
          <a:lstStyle/>
          <a:p>
            <a:r>
              <a:rPr lang="en-NZ" dirty="0"/>
              <a:t>function draw()</a:t>
            </a:r>
          </a:p>
          <a:p>
            <a:r>
              <a:rPr lang="en-NZ" dirty="0"/>
              <a:t>{</a:t>
            </a:r>
          </a:p>
          <a:p>
            <a:r>
              <a:rPr lang="en-NZ" dirty="0"/>
              <a:t>  </a:t>
            </a:r>
            <a:r>
              <a:rPr lang="en-NZ" dirty="0" err="1"/>
              <a:t>var</a:t>
            </a:r>
            <a:r>
              <a:rPr lang="en-NZ" dirty="0"/>
              <a:t> </a:t>
            </a:r>
            <a:r>
              <a:rPr lang="en-NZ" dirty="0" err="1"/>
              <a:t>mygradient</a:t>
            </a:r>
            <a:r>
              <a:rPr lang="en-NZ" dirty="0"/>
              <a:t>=</a:t>
            </a:r>
            <a:r>
              <a:rPr lang="en-NZ" dirty="0" err="1"/>
              <a:t>cntx.createLinearGradient</a:t>
            </a:r>
            <a:r>
              <a:rPr lang="en-NZ" dirty="0"/>
              <a:t>(0,0,400,400);   </a:t>
            </a:r>
          </a:p>
          <a:p>
            <a:r>
              <a:rPr lang="en-NZ" dirty="0"/>
              <a:t>  </a:t>
            </a:r>
            <a:r>
              <a:rPr lang="en-NZ" dirty="0" err="1"/>
              <a:t>mygradient.addColorStop</a:t>
            </a:r>
            <a:r>
              <a:rPr lang="en-NZ" dirty="0"/>
              <a:t>(0,"#ffdd30");</a:t>
            </a:r>
          </a:p>
          <a:p>
            <a:r>
              <a:rPr lang="en-NZ" dirty="0"/>
              <a:t>  </a:t>
            </a:r>
            <a:r>
              <a:rPr lang="en-NZ" dirty="0" err="1"/>
              <a:t>mygradient.addColorStop</a:t>
            </a:r>
            <a:r>
              <a:rPr lang="en-NZ" dirty="0"/>
              <a:t>(c1,"#3de6a6");</a:t>
            </a:r>
          </a:p>
          <a:p>
            <a:r>
              <a:rPr lang="en-NZ" dirty="0"/>
              <a:t>  </a:t>
            </a:r>
            <a:r>
              <a:rPr lang="en-NZ" dirty="0" err="1"/>
              <a:t>mygradient.addColorStop</a:t>
            </a:r>
            <a:r>
              <a:rPr lang="en-NZ" dirty="0"/>
              <a:t>(c2,"#003333");</a:t>
            </a:r>
          </a:p>
          <a:p>
            <a:r>
              <a:rPr lang="en-NZ" dirty="0"/>
              <a:t>  </a:t>
            </a:r>
            <a:r>
              <a:rPr lang="en-NZ" dirty="0" err="1"/>
              <a:t>mygradient.addColorStop</a:t>
            </a:r>
            <a:r>
              <a:rPr lang="en-NZ" dirty="0"/>
              <a:t>(c3,"#00ccee");</a:t>
            </a:r>
          </a:p>
          <a:p>
            <a:r>
              <a:rPr lang="en-NZ" dirty="0"/>
              <a:t>  </a:t>
            </a:r>
            <a:r>
              <a:rPr lang="en-NZ" dirty="0" err="1"/>
              <a:t>mygradient.addColorStop</a:t>
            </a:r>
            <a:r>
              <a:rPr lang="en-NZ" dirty="0"/>
              <a:t>(1,"#333333");                </a:t>
            </a:r>
          </a:p>
          <a:p>
            <a:r>
              <a:rPr lang="en-NZ" dirty="0"/>
              <a:t>  </a:t>
            </a:r>
            <a:r>
              <a:rPr lang="en-NZ" dirty="0" err="1"/>
              <a:t>cntx.fillStyle</a:t>
            </a:r>
            <a:r>
              <a:rPr lang="en-NZ" dirty="0"/>
              <a:t>=</a:t>
            </a:r>
            <a:r>
              <a:rPr lang="en-NZ" dirty="0" err="1"/>
              <a:t>mygradient</a:t>
            </a:r>
            <a:r>
              <a:rPr lang="en-NZ" dirty="0"/>
              <a:t>;</a:t>
            </a:r>
          </a:p>
          <a:p>
            <a:r>
              <a:rPr lang="en-NZ" dirty="0"/>
              <a:t>  </a:t>
            </a:r>
            <a:r>
              <a:rPr lang="en-NZ" dirty="0" err="1"/>
              <a:t>cntx.fillRect</a:t>
            </a:r>
            <a:r>
              <a:rPr lang="en-NZ" dirty="0"/>
              <a:t>(0,0,200,200);</a:t>
            </a:r>
          </a:p>
          <a:p>
            <a:r>
              <a:rPr lang="en-NZ" dirty="0" smtClean="0"/>
              <a:t>//……</a:t>
            </a:r>
            <a:endParaRPr lang="en-NZ" dirty="0"/>
          </a:p>
          <a:p>
            <a:r>
              <a:rPr lang="en-NZ" dirty="0" smtClean="0"/>
              <a:t>//…. in the end add conditions:</a:t>
            </a:r>
          </a:p>
          <a:p>
            <a:endParaRPr lang="en-NZ" dirty="0"/>
          </a:p>
          <a:p>
            <a:r>
              <a:rPr lang="en-NZ" dirty="0"/>
              <a:t>c1=c1+ dc1;</a:t>
            </a:r>
          </a:p>
          <a:p>
            <a:r>
              <a:rPr lang="en-NZ" dirty="0"/>
              <a:t> c2=c2+dc2;</a:t>
            </a:r>
          </a:p>
          <a:p>
            <a:r>
              <a:rPr lang="en-NZ" dirty="0"/>
              <a:t> c3=c3+dc3;</a:t>
            </a:r>
          </a:p>
          <a:p>
            <a:endParaRPr lang="en-NZ" dirty="0"/>
          </a:p>
          <a:p>
            <a:r>
              <a:rPr lang="en-NZ" dirty="0"/>
              <a:t>if (c3&gt;0.94) {dc1= -dc1 ;dc2= -dc2 ; dc3= -dc3 ;}</a:t>
            </a:r>
          </a:p>
          <a:p>
            <a:r>
              <a:rPr lang="en-NZ" dirty="0"/>
              <a:t>if (c3&lt;0.74) {dc1= -dc1 ;dc2= -dc2 ; dc3= -dc3 ;}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Animate Gradient -2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876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Different Animations:</a:t>
            </a:r>
            <a:endParaRPr lang="en-NZ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2" t="19534" r="80153" b="50565"/>
          <a:stretch/>
        </p:blipFill>
        <p:spPr bwMode="auto">
          <a:xfrm>
            <a:off x="6841544" y="980728"/>
            <a:ext cx="2267744" cy="28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1520" y="1340768"/>
            <a:ext cx="676875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/>
              <a:t>function draw()</a:t>
            </a:r>
          </a:p>
          <a:p>
            <a:r>
              <a:rPr lang="en-NZ" dirty="0"/>
              <a:t>{</a:t>
            </a:r>
          </a:p>
          <a:p>
            <a:r>
              <a:rPr lang="en-NZ" dirty="0"/>
              <a:t>	//</a:t>
            </a:r>
            <a:r>
              <a:rPr lang="en-NZ" dirty="0" err="1"/>
              <a:t>context.clearRect</a:t>
            </a:r>
            <a:r>
              <a:rPr lang="en-NZ" dirty="0"/>
              <a:t>(0,0, 400,400);</a:t>
            </a:r>
          </a:p>
          <a:p>
            <a:r>
              <a:rPr lang="en-NZ" dirty="0"/>
              <a:t>	</a:t>
            </a:r>
            <a:r>
              <a:rPr lang="en-NZ" dirty="0" err="1"/>
              <a:t>context.beginPath</a:t>
            </a:r>
            <a:r>
              <a:rPr lang="en-NZ" dirty="0"/>
              <a:t>();  </a:t>
            </a:r>
          </a:p>
          <a:p>
            <a:r>
              <a:rPr lang="en-NZ" dirty="0"/>
              <a:t>	// Draws a circle of radius rad at the coordinates </a:t>
            </a:r>
            <a:r>
              <a:rPr lang="en-NZ" dirty="0" err="1"/>
              <a:t>x,y</a:t>
            </a:r>
            <a:r>
              <a:rPr lang="en-NZ" dirty="0"/>
              <a:t> on the canvas</a:t>
            </a:r>
          </a:p>
          <a:p>
            <a:r>
              <a:rPr lang="en-NZ" dirty="0"/>
              <a:t>	</a:t>
            </a:r>
            <a:r>
              <a:rPr lang="en-NZ" dirty="0" err="1"/>
              <a:t>context.lineWidth</a:t>
            </a:r>
            <a:r>
              <a:rPr lang="en-NZ" dirty="0"/>
              <a:t>=5;  </a:t>
            </a:r>
          </a:p>
          <a:p>
            <a:r>
              <a:rPr lang="en-NZ" dirty="0"/>
              <a:t>	</a:t>
            </a:r>
            <a:r>
              <a:rPr lang="en-NZ" dirty="0" err="1"/>
              <a:t>context.strokeStyle</a:t>
            </a:r>
            <a:r>
              <a:rPr lang="en-NZ" dirty="0"/>
              <a:t>= col;</a:t>
            </a:r>
          </a:p>
          <a:p>
            <a:r>
              <a:rPr lang="en-NZ" dirty="0"/>
              <a:t>	context.arc(x,y,rad,c1,c2,false);</a:t>
            </a:r>
          </a:p>
          <a:p>
            <a:r>
              <a:rPr lang="en-NZ" dirty="0"/>
              <a:t>	</a:t>
            </a:r>
            <a:r>
              <a:rPr lang="en-NZ" dirty="0" err="1"/>
              <a:t>context.stroke</a:t>
            </a:r>
            <a:r>
              <a:rPr lang="en-NZ" dirty="0"/>
              <a:t>();	</a:t>
            </a:r>
          </a:p>
          <a:p>
            <a:r>
              <a:rPr lang="en-NZ" dirty="0"/>
              <a:t>	rad=</a:t>
            </a:r>
            <a:r>
              <a:rPr lang="en-NZ" dirty="0" err="1"/>
              <a:t>rad+drad</a:t>
            </a:r>
            <a:r>
              <a:rPr lang="en-NZ" dirty="0"/>
              <a:t>;	</a:t>
            </a:r>
          </a:p>
          <a:p>
            <a:r>
              <a:rPr lang="en-NZ" dirty="0"/>
              <a:t>	c1=c1+dc;</a:t>
            </a:r>
          </a:p>
          <a:p>
            <a:r>
              <a:rPr lang="en-NZ" dirty="0"/>
              <a:t>	c2=c2+dc;</a:t>
            </a:r>
          </a:p>
          <a:p>
            <a:r>
              <a:rPr lang="en-NZ" dirty="0"/>
              <a:t>	if (rad&gt;100) {</a:t>
            </a:r>
          </a:p>
          <a:p>
            <a:r>
              <a:rPr lang="en-NZ" dirty="0"/>
              <a:t>		</a:t>
            </a:r>
            <a:r>
              <a:rPr lang="en-NZ" dirty="0" err="1"/>
              <a:t>clearInterval</a:t>
            </a:r>
            <a:r>
              <a:rPr lang="en-NZ" dirty="0"/>
              <a:t>(</a:t>
            </a:r>
            <a:r>
              <a:rPr lang="en-NZ" dirty="0" err="1"/>
              <a:t>myMove</a:t>
            </a:r>
            <a:r>
              <a:rPr lang="en-NZ" dirty="0"/>
              <a:t>);</a:t>
            </a:r>
          </a:p>
          <a:p>
            <a:r>
              <a:rPr lang="en-NZ" dirty="0"/>
              <a:t>	}   </a:t>
            </a:r>
          </a:p>
          <a:p>
            <a:r>
              <a:rPr lang="en-NZ" dirty="0"/>
              <a:t>}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5" t="20612" r="76365" b="51642"/>
          <a:stretch/>
        </p:blipFill>
        <p:spPr bwMode="auto">
          <a:xfrm>
            <a:off x="6791653" y="4509120"/>
            <a:ext cx="2352347" cy="1953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41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If we want to stop animation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NZ" dirty="0" err="1" smtClean="0"/>
              <a:t>var</a:t>
            </a:r>
            <a:r>
              <a:rPr lang="en-NZ" dirty="0" smtClean="0"/>
              <a:t> </a:t>
            </a:r>
            <a:r>
              <a:rPr lang="en-NZ" b="1" dirty="0" err="1"/>
              <a:t>myMove</a:t>
            </a:r>
            <a:r>
              <a:rPr lang="en-NZ" dirty="0"/>
              <a:t>;</a:t>
            </a:r>
          </a:p>
          <a:p>
            <a:r>
              <a:rPr lang="en-NZ" dirty="0"/>
              <a:t>context= </a:t>
            </a:r>
            <a:r>
              <a:rPr lang="en-NZ" dirty="0" err="1"/>
              <a:t>myCanvas.getContext</a:t>
            </a:r>
            <a:r>
              <a:rPr lang="en-NZ" dirty="0"/>
              <a:t>('2d');</a:t>
            </a:r>
          </a:p>
          <a:p>
            <a:endParaRPr lang="en-NZ" dirty="0"/>
          </a:p>
          <a:p>
            <a:r>
              <a:rPr lang="en-NZ" dirty="0"/>
              <a:t>function </a:t>
            </a:r>
            <a:r>
              <a:rPr lang="en-NZ" dirty="0" err="1"/>
              <a:t>init</a:t>
            </a:r>
            <a:r>
              <a:rPr lang="en-NZ" dirty="0"/>
              <a:t>()</a:t>
            </a:r>
          </a:p>
          <a:p>
            <a:r>
              <a:rPr lang="en-NZ" dirty="0"/>
              <a:t>{ </a:t>
            </a:r>
          </a:p>
          <a:p>
            <a:r>
              <a:rPr lang="en-NZ" dirty="0"/>
              <a:t>  </a:t>
            </a:r>
            <a:r>
              <a:rPr lang="en-NZ" b="1" dirty="0" err="1"/>
              <a:t>myMove</a:t>
            </a:r>
            <a:r>
              <a:rPr lang="en-NZ" dirty="0"/>
              <a:t>=</a:t>
            </a:r>
            <a:r>
              <a:rPr lang="en-NZ" dirty="0" err="1"/>
              <a:t>setInterval</a:t>
            </a:r>
            <a:r>
              <a:rPr lang="en-NZ" dirty="0"/>
              <a:t>(draw,20);</a:t>
            </a:r>
          </a:p>
          <a:p>
            <a:r>
              <a:rPr lang="en-NZ" dirty="0"/>
              <a:t>}</a:t>
            </a:r>
          </a:p>
          <a:p>
            <a:endParaRPr lang="en-NZ" dirty="0"/>
          </a:p>
          <a:p>
            <a:r>
              <a:rPr lang="en-NZ" dirty="0"/>
              <a:t>function draw()</a:t>
            </a:r>
          </a:p>
          <a:p>
            <a:r>
              <a:rPr lang="en-NZ" dirty="0"/>
              <a:t>{</a:t>
            </a:r>
          </a:p>
          <a:p>
            <a:r>
              <a:rPr lang="en-NZ" dirty="0"/>
              <a:t>	</a:t>
            </a:r>
            <a:r>
              <a:rPr lang="en-NZ" dirty="0" smtClean="0"/>
              <a:t>//……</a:t>
            </a:r>
            <a:endParaRPr lang="en-NZ" dirty="0"/>
          </a:p>
          <a:p>
            <a:r>
              <a:rPr lang="en-NZ" dirty="0"/>
              <a:t>	</a:t>
            </a:r>
            <a:r>
              <a:rPr lang="en-NZ" dirty="0" smtClean="0"/>
              <a:t>//….</a:t>
            </a:r>
            <a:endParaRPr lang="en-NZ" dirty="0"/>
          </a:p>
          <a:p>
            <a:r>
              <a:rPr lang="en-NZ" dirty="0"/>
              <a:t>	if (rad&gt;100) {</a:t>
            </a:r>
          </a:p>
          <a:p>
            <a:r>
              <a:rPr lang="en-NZ" dirty="0"/>
              <a:t>		</a:t>
            </a:r>
            <a:r>
              <a:rPr lang="en-NZ" b="1" dirty="0" err="1"/>
              <a:t>clearInterval</a:t>
            </a:r>
            <a:r>
              <a:rPr lang="en-NZ" b="1" dirty="0"/>
              <a:t>(</a:t>
            </a:r>
            <a:r>
              <a:rPr lang="en-NZ" b="1" dirty="0" err="1"/>
              <a:t>myMove</a:t>
            </a:r>
            <a:r>
              <a:rPr lang="en-NZ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5954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Animated Face:</a:t>
            </a:r>
            <a:endParaRPr lang="en-NZ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" t="13069" r="56061" b="21472"/>
          <a:stretch/>
        </p:blipFill>
        <p:spPr bwMode="auto">
          <a:xfrm>
            <a:off x="591720" y="1268760"/>
            <a:ext cx="3474720" cy="296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" t="8759" r="54697" b="22819"/>
          <a:stretch/>
        </p:blipFill>
        <p:spPr bwMode="auto">
          <a:xfrm>
            <a:off x="4100696" y="1052736"/>
            <a:ext cx="3560064" cy="3096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" t="13877" r="62274" b="22819"/>
          <a:stretch/>
        </p:blipFill>
        <p:spPr bwMode="auto">
          <a:xfrm>
            <a:off x="300320" y="3981808"/>
            <a:ext cx="2877312" cy="2865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3" t="10644" r="56820" b="25781"/>
          <a:stretch/>
        </p:blipFill>
        <p:spPr bwMode="auto">
          <a:xfrm>
            <a:off x="4112136" y="3946352"/>
            <a:ext cx="3182112" cy="287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6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Plan:</a:t>
            </a:r>
            <a:endParaRPr lang="en-NZ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NZ" sz="2400" dirty="0" smtClean="0"/>
              <a:t>Animation on Canvas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NZ" sz="2400" dirty="0" smtClean="0"/>
              <a:t>Ball movement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NZ" sz="2400" dirty="0" smtClean="0"/>
              <a:t>Animated Gradient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NZ" sz="2400" dirty="0"/>
              <a:t>Animated </a:t>
            </a:r>
            <a:r>
              <a:rPr lang="en-NZ" sz="2400" dirty="0" smtClean="0"/>
              <a:t> Spiral</a:t>
            </a:r>
          </a:p>
          <a:p>
            <a:pPr marL="850392" lvl="1" indent="-457200">
              <a:buFont typeface="+mj-lt"/>
              <a:buAutoNum type="arabicPeriod"/>
            </a:pPr>
            <a:endParaRPr lang="en-NZ" sz="2400" dirty="0" smtClean="0"/>
          </a:p>
          <a:p>
            <a:pPr marL="624078" indent="-514350">
              <a:buFont typeface="+mj-lt"/>
              <a:buAutoNum type="arabicPeriod"/>
            </a:pPr>
            <a:r>
              <a:rPr lang="en-NZ" sz="2400" dirty="0" smtClean="0"/>
              <a:t>Animated face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1612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hlinkClick r:id="rId2"/>
              </a:rPr>
              <a:t>http://</a:t>
            </a:r>
            <a:r>
              <a:rPr lang="en-NZ" dirty="0" smtClean="0">
                <a:hlinkClick r:id="rId2"/>
              </a:rPr>
              <a:t>www.w3schools.com/cssref/tryit.asp?filename=trycss_cursor</a:t>
            </a:r>
            <a:endParaRPr lang="en-NZ" dirty="0" smtClean="0"/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How to change cursor (</a:t>
            </a:r>
            <a:r>
              <a:rPr lang="en-NZ" dirty="0" err="1" smtClean="0"/>
              <a:t>css</a:t>
            </a:r>
            <a:r>
              <a:rPr lang="en-NZ" dirty="0" smtClean="0"/>
              <a:t>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0982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hlinkClick r:id="rId2"/>
              </a:rPr>
              <a:t>http://</a:t>
            </a:r>
            <a:r>
              <a:rPr lang="en-NZ" dirty="0" smtClean="0">
                <a:hlinkClick r:id="rId2"/>
              </a:rPr>
              <a:t>ie.microsoft.com/testdrive/Graphics/CanvasPad/Default.html</a:t>
            </a:r>
          </a:p>
          <a:p>
            <a:endParaRPr lang="en-NZ" dirty="0">
              <a:hlinkClick r:id="rId2"/>
            </a:endParaRPr>
          </a:p>
          <a:p>
            <a:r>
              <a:rPr lang="en-NZ" dirty="0" smtClean="0">
                <a:hlinkClick r:id="rId2"/>
              </a:rPr>
              <a:t>http</a:t>
            </a:r>
            <a:r>
              <a:rPr lang="en-NZ" dirty="0">
                <a:hlinkClick r:id="rId2"/>
              </a:rPr>
              <a:t>://</a:t>
            </a:r>
            <a:r>
              <a:rPr lang="en-NZ" dirty="0" smtClean="0">
                <a:hlinkClick r:id="rId2"/>
              </a:rPr>
              <a:t>www.w3schools.com/html/html5_canvas.asp</a:t>
            </a:r>
            <a:endParaRPr lang="en-NZ" dirty="0" smtClean="0"/>
          </a:p>
          <a:p>
            <a:endParaRPr lang="en-NZ" dirty="0" smtClean="0"/>
          </a:p>
          <a:p>
            <a:r>
              <a:rPr lang="en-NZ" dirty="0">
                <a:hlinkClick r:id="rId3"/>
              </a:rPr>
              <a:t>http://</a:t>
            </a:r>
            <a:r>
              <a:rPr lang="en-NZ" dirty="0" smtClean="0">
                <a:hlinkClick r:id="rId3"/>
              </a:rPr>
              <a:t>www.webbingways.com/bookfiles/chapter3/codelisting_3_11.html</a:t>
            </a:r>
            <a:endParaRPr lang="en-NZ" dirty="0" smtClean="0"/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Resources: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8753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hlinkClick r:id="rId2"/>
              </a:rPr>
              <a:t>http://</a:t>
            </a:r>
            <a:r>
              <a:rPr lang="en-NZ" dirty="0" smtClean="0">
                <a:hlinkClick r:id="rId2"/>
              </a:rPr>
              <a:t>www.webbingways.com/bookfiles/chapter3/codelisting_3_4.html</a:t>
            </a:r>
            <a:endParaRPr lang="en-NZ" dirty="0" smtClean="0"/>
          </a:p>
          <a:p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Example</a:t>
            </a:r>
            <a:br>
              <a:rPr lang="en-NZ" dirty="0" smtClean="0"/>
            </a:b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9996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Animation </a:t>
            </a:r>
            <a:r>
              <a:rPr lang="en-NZ" dirty="0"/>
              <a:t>works by changing the properties of the element, or layer, in such small increments, that it looks smooth to the user. </a:t>
            </a:r>
            <a:endParaRPr lang="en-NZ" dirty="0" smtClean="0"/>
          </a:p>
          <a:p>
            <a:endParaRPr lang="en-NZ" dirty="0"/>
          </a:p>
          <a:p>
            <a:r>
              <a:rPr lang="en-NZ" dirty="0" smtClean="0"/>
              <a:t>If </a:t>
            </a:r>
            <a:r>
              <a:rPr lang="en-NZ" dirty="0"/>
              <a:t>you slow down animation, and make these increments larger, you'll actually be able to see the element jumping between the different increments.</a:t>
            </a:r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How does animation work?</a:t>
            </a:r>
            <a:br>
              <a:rPr lang="en-NZ" dirty="0"/>
            </a:b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7665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00000"/>
          </a:xfrm>
        </p:spPr>
        <p:txBody>
          <a:bodyPr>
            <a:normAutofit fontScale="70000" lnSpcReduction="2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NZ" b="1" dirty="0"/>
              <a:t>Clear the canvas</a:t>
            </a:r>
            <a:r>
              <a:rPr lang="en-NZ" dirty="0"/>
              <a:t/>
            </a:r>
            <a:br>
              <a:rPr lang="en-NZ" dirty="0"/>
            </a:br>
            <a:r>
              <a:rPr lang="en-NZ" dirty="0"/>
              <a:t>Unless the shapes you'll be drawing fill the complete canvas (for instance a backdrop image), you need to clear any shapes that have been drawn previously. The easiest way to do this is using the </a:t>
            </a:r>
            <a:r>
              <a:rPr lang="en-NZ" dirty="0" err="1"/>
              <a:t>clearRect</a:t>
            </a:r>
            <a:r>
              <a:rPr lang="en-NZ" dirty="0"/>
              <a:t>() method</a:t>
            </a:r>
            <a:r>
              <a:rPr lang="en-NZ" dirty="0" smtClean="0"/>
              <a:t>.</a:t>
            </a:r>
          </a:p>
          <a:p>
            <a:pPr marL="624078" indent="-514350">
              <a:buFont typeface="+mj-lt"/>
              <a:buAutoNum type="arabicPeriod"/>
            </a:pPr>
            <a:endParaRPr lang="en-NZ" dirty="0"/>
          </a:p>
          <a:p>
            <a:pPr marL="624078" indent="-514350">
              <a:buFont typeface="+mj-lt"/>
              <a:buAutoNum type="arabicPeriod"/>
            </a:pPr>
            <a:r>
              <a:rPr lang="en-NZ" b="1" dirty="0"/>
              <a:t>Save the canvas state</a:t>
            </a:r>
            <a:r>
              <a:rPr lang="en-NZ" dirty="0"/>
              <a:t/>
            </a:r>
            <a:br>
              <a:rPr lang="en-NZ" dirty="0"/>
            </a:br>
            <a:r>
              <a:rPr lang="en-NZ" dirty="0"/>
              <a:t>If you're changing any setting (such as styles, transformations, </a:t>
            </a:r>
            <a:r>
              <a:rPr lang="en-NZ" dirty="0" err="1"/>
              <a:t>etc</a:t>
            </a:r>
            <a:r>
              <a:rPr lang="en-NZ" dirty="0"/>
              <a:t>) which affect the canvas state and you want to make sure the original state is used each time a frame is drawn, you need to save that original state</a:t>
            </a:r>
            <a:r>
              <a:rPr lang="en-NZ" dirty="0" smtClean="0"/>
              <a:t>.</a:t>
            </a:r>
          </a:p>
          <a:p>
            <a:pPr marL="624078" indent="-514350">
              <a:buFont typeface="+mj-lt"/>
              <a:buAutoNum type="arabicPeriod"/>
            </a:pPr>
            <a:endParaRPr lang="en-NZ" dirty="0"/>
          </a:p>
          <a:p>
            <a:pPr marL="624078" indent="-514350">
              <a:buFont typeface="+mj-lt"/>
              <a:buAutoNum type="arabicPeriod"/>
            </a:pPr>
            <a:r>
              <a:rPr lang="en-NZ" b="1" dirty="0"/>
              <a:t>Draw animated shapes</a:t>
            </a:r>
            <a:r>
              <a:rPr lang="en-NZ" dirty="0"/>
              <a:t/>
            </a:r>
            <a:br>
              <a:rPr lang="en-NZ" dirty="0"/>
            </a:br>
            <a:r>
              <a:rPr lang="en-NZ" dirty="0"/>
              <a:t>The step where you do the actual frame rendering</a:t>
            </a:r>
            <a:r>
              <a:rPr lang="en-NZ" dirty="0" smtClean="0"/>
              <a:t>.</a:t>
            </a:r>
          </a:p>
          <a:p>
            <a:pPr marL="624078" indent="-514350">
              <a:buFont typeface="+mj-lt"/>
              <a:buAutoNum type="arabicPeriod"/>
            </a:pPr>
            <a:endParaRPr lang="en-NZ" dirty="0"/>
          </a:p>
          <a:p>
            <a:pPr marL="624078" indent="-514350">
              <a:buFont typeface="+mj-lt"/>
              <a:buAutoNum type="arabicPeriod"/>
            </a:pPr>
            <a:r>
              <a:rPr lang="en-NZ" b="1" dirty="0"/>
              <a:t>Restore the canvas state</a:t>
            </a:r>
            <a:r>
              <a:rPr lang="en-NZ" dirty="0"/>
              <a:t/>
            </a:r>
            <a:br>
              <a:rPr lang="en-NZ" dirty="0"/>
            </a:br>
            <a:r>
              <a:rPr lang="en-NZ" dirty="0"/>
              <a:t>If you've saved the state, restore it before drawing a new frame.</a:t>
            </a:r>
          </a:p>
          <a:p>
            <a:endParaRPr lang="en-N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Animation Steps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4426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First </a:t>
            </a:r>
            <a:r>
              <a:rPr lang="en-NZ" dirty="0"/>
              <a:t>there's the </a:t>
            </a:r>
            <a:r>
              <a:rPr lang="en-NZ" dirty="0" err="1">
                <a:hlinkClick r:id="rId2" tooltip="Calls a function or executes a code snippet repeatedly, with a fixed time delay between each call to that function."/>
              </a:rPr>
              <a:t>window.setInterval</a:t>
            </a:r>
            <a:r>
              <a:rPr lang="en-NZ" dirty="0">
                <a:hlinkClick r:id="rId2" tooltip="Calls a function or executes a code snippet repeatedly, with a fixed time delay between each call to that function."/>
              </a:rPr>
              <a:t>()</a:t>
            </a:r>
            <a:r>
              <a:rPr lang="en-NZ" dirty="0"/>
              <a:t> and </a:t>
            </a:r>
            <a:r>
              <a:rPr lang="en-NZ" dirty="0" err="1">
                <a:hlinkClick r:id="rId3" tooltip="Calls a function or executes a code snippet after a specified delay."/>
              </a:rPr>
              <a:t>window.setTimeout</a:t>
            </a:r>
            <a:r>
              <a:rPr lang="en-NZ" dirty="0">
                <a:hlinkClick r:id="rId3" tooltip="Calls a function or executes a code snippet after a specified delay."/>
              </a:rPr>
              <a:t>()</a:t>
            </a:r>
            <a:r>
              <a:rPr lang="en-NZ" dirty="0"/>
              <a:t> functions, which can be used to call a specific function over a set period of time.</a:t>
            </a:r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To Animate use Scheduled </a:t>
            </a:r>
            <a:r>
              <a:rPr lang="en-NZ" dirty="0"/>
              <a:t>updates</a:t>
            </a:r>
            <a:br>
              <a:rPr lang="en-NZ" dirty="0"/>
            </a:b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0012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/>
              <a:t>setInterval</a:t>
            </a:r>
            <a:r>
              <a:rPr lang="en-NZ" dirty="0"/>
              <a:t>(</a:t>
            </a:r>
            <a:r>
              <a:rPr lang="en-NZ" i="1" dirty="0"/>
              <a:t>function</a:t>
            </a:r>
            <a:r>
              <a:rPr lang="en-NZ" dirty="0"/>
              <a:t>, </a:t>
            </a:r>
            <a:r>
              <a:rPr lang="en-NZ" i="1" dirty="0"/>
              <a:t>delay</a:t>
            </a:r>
            <a:r>
              <a:rPr lang="en-NZ" dirty="0"/>
              <a:t>) Starts repeatedly executing the function specified by function every delay milliseconds. </a:t>
            </a:r>
            <a:endParaRPr lang="en-NZ" dirty="0" smtClean="0"/>
          </a:p>
          <a:p>
            <a:r>
              <a:rPr lang="en-NZ" dirty="0" err="1" smtClean="0"/>
              <a:t>setTimeout</a:t>
            </a:r>
            <a:r>
              <a:rPr lang="en-NZ" dirty="0" smtClean="0"/>
              <a:t>(</a:t>
            </a:r>
            <a:r>
              <a:rPr lang="en-NZ" i="1" dirty="0" smtClean="0"/>
              <a:t>function</a:t>
            </a:r>
            <a:r>
              <a:rPr lang="en-NZ" dirty="0"/>
              <a:t>, </a:t>
            </a:r>
            <a:r>
              <a:rPr lang="en-NZ" i="1" dirty="0"/>
              <a:t>delay</a:t>
            </a:r>
            <a:r>
              <a:rPr lang="en-NZ" dirty="0"/>
              <a:t>) Executes the function specified by function in delay milliseconds. </a:t>
            </a:r>
            <a:endParaRPr lang="en-NZ" dirty="0" smtClean="0"/>
          </a:p>
          <a:p>
            <a:r>
              <a:rPr lang="en-NZ" dirty="0" smtClean="0"/>
              <a:t>If </a:t>
            </a:r>
            <a:r>
              <a:rPr lang="en-NZ" dirty="0"/>
              <a:t>you </a:t>
            </a:r>
            <a:r>
              <a:rPr lang="en-NZ" b="1" dirty="0"/>
              <a:t>don't want</a:t>
            </a:r>
            <a:r>
              <a:rPr lang="en-NZ" dirty="0"/>
              <a:t> any user interaction it's best to use the </a:t>
            </a:r>
            <a:r>
              <a:rPr lang="en-NZ" dirty="0" err="1"/>
              <a:t>setInterval</a:t>
            </a:r>
            <a:r>
              <a:rPr lang="en-NZ" dirty="0"/>
              <a:t>() </a:t>
            </a:r>
            <a:endParaRPr lang="en-NZ" dirty="0" smtClean="0"/>
          </a:p>
          <a:p>
            <a:pPr marL="109728" indent="0">
              <a:buNone/>
            </a:pPr>
            <a:r>
              <a:rPr lang="en-NZ" dirty="0" smtClean="0"/>
              <a:t>function </a:t>
            </a:r>
            <a:r>
              <a:rPr lang="en-NZ" dirty="0"/>
              <a:t>which repeatedly executes the supplied code.</a:t>
            </a:r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0121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Other way to control </a:t>
            </a:r>
            <a:r>
              <a:rPr lang="en-NZ" dirty="0"/>
              <a:t>an animation is user input. </a:t>
            </a:r>
            <a:endParaRPr lang="en-NZ" dirty="0" smtClean="0"/>
          </a:p>
          <a:p>
            <a:r>
              <a:rPr lang="en-NZ" dirty="0" smtClean="0"/>
              <a:t>If </a:t>
            </a:r>
            <a:r>
              <a:rPr lang="en-NZ" dirty="0"/>
              <a:t>we wanted to make a game, we could use keyboard or mouse events to control the animation. By setting </a:t>
            </a:r>
            <a:r>
              <a:rPr lang="en-NZ" dirty="0" err="1">
                <a:hlinkClick r:id="rId2" tooltip="This method is called whenever an event occurs of the type for which the EventListener interface was registered."/>
              </a:rPr>
              <a:t>EventListener</a:t>
            </a:r>
            <a:r>
              <a:rPr lang="en-NZ" dirty="0" err="1"/>
              <a:t>s</a:t>
            </a:r>
            <a:r>
              <a:rPr lang="en-NZ" dirty="0"/>
              <a:t>, we catch any user interaction and execute our animation functions.</a:t>
            </a:r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Updating on user interaction</a:t>
            </a:r>
            <a:br>
              <a:rPr lang="en-NZ" dirty="0"/>
            </a:b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1424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579296" cy="5400600"/>
          </a:xfrm>
        </p:spPr>
        <p:txBody>
          <a:bodyPr>
            <a:normAutofit fontScale="77500" lnSpcReduction="20000"/>
          </a:bodyPr>
          <a:lstStyle/>
          <a:p>
            <a:r>
              <a:rPr lang="en-NZ" dirty="0"/>
              <a:t>&lt;body </a:t>
            </a:r>
            <a:r>
              <a:rPr lang="en-NZ" b="1" dirty="0" err="1"/>
              <a:t>onLoad</a:t>
            </a:r>
            <a:r>
              <a:rPr lang="en-NZ" b="1" dirty="0"/>
              <a:t>="</a:t>
            </a:r>
            <a:r>
              <a:rPr lang="en-NZ" b="1" dirty="0" err="1"/>
              <a:t>init</a:t>
            </a:r>
            <a:r>
              <a:rPr lang="en-NZ" b="1" dirty="0"/>
              <a:t>();"&gt;</a:t>
            </a:r>
          </a:p>
          <a:p>
            <a:r>
              <a:rPr lang="en-NZ" dirty="0"/>
              <a:t>  &lt;canvas id="</a:t>
            </a:r>
            <a:r>
              <a:rPr lang="en-NZ" dirty="0" err="1"/>
              <a:t>myCanvas</a:t>
            </a:r>
            <a:r>
              <a:rPr lang="en-NZ" dirty="0"/>
              <a:t>" width="400" height="400" &gt;</a:t>
            </a:r>
          </a:p>
          <a:p>
            <a:r>
              <a:rPr lang="en-NZ" dirty="0"/>
              <a:t>  &lt;/canvas&gt;</a:t>
            </a:r>
          </a:p>
          <a:p>
            <a:r>
              <a:rPr lang="en-NZ" dirty="0"/>
              <a:t>&lt;/body</a:t>
            </a:r>
            <a:r>
              <a:rPr lang="en-NZ" dirty="0" smtClean="0"/>
              <a:t>&gt;</a:t>
            </a:r>
          </a:p>
          <a:p>
            <a:endParaRPr lang="en-NZ" dirty="0"/>
          </a:p>
          <a:p>
            <a:r>
              <a:rPr lang="en-NZ" dirty="0"/>
              <a:t>&lt;script&gt;</a:t>
            </a:r>
          </a:p>
          <a:p>
            <a:r>
              <a:rPr lang="en-NZ" dirty="0" err="1"/>
              <a:t>var</a:t>
            </a:r>
            <a:r>
              <a:rPr lang="en-NZ" dirty="0"/>
              <a:t> context;</a:t>
            </a:r>
          </a:p>
          <a:p>
            <a:r>
              <a:rPr lang="en-NZ" dirty="0" err="1"/>
              <a:t>var</a:t>
            </a:r>
            <a:r>
              <a:rPr lang="en-NZ" dirty="0"/>
              <a:t> x=10;</a:t>
            </a:r>
          </a:p>
          <a:p>
            <a:r>
              <a:rPr lang="en-NZ" dirty="0" err="1"/>
              <a:t>var</a:t>
            </a:r>
            <a:r>
              <a:rPr lang="en-NZ" dirty="0"/>
              <a:t> y=10;</a:t>
            </a:r>
          </a:p>
          <a:p>
            <a:r>
              <a:rPr lang="en-NZ" dirty="0" err="1"/>
              <a:t>var</a:t>
            </a:r>
            <a:r>
              <a:rPr lang="en-NZ" dirty="0"/>
              <a:t> dx=20;</a:t>
            </a:r>
          </a:p>
          <a:p>
            <a:r>
              <a:rPr lang="en-NZ" dirty="0" err="1"/>
              <a:t>var</a:t>
            </a:r>
            <a:r>
              <a:rPr lang="en-NZ" dirty="0"/>
              <a:t> </a:t>
            </a:r>
            <a:r>
              <a:rPr lang="en-NZ" dirty="0" err="1"/>
              <a:t>dy</a:t>
            </a:r>
            <a:r>
              <a:rPr lang="en-NZ" dirty="0"/>
              <a:t>=20</a:t>
            </a:r>
            <a:r>
              <a:rPr lang="en-NZ" dirty="0" smtClean="0"/>
              <a:t>;</a:t>
            </a:r>
          </a:p>
          <a:p>
            <a:endParaRPr lang="en-NZ" dirty="0"/>
          </a:p>
          <a:p>
            <a:r>
              <a:rPr lang="en-NZ" dirty="0"/>
              <a:t>function </a:t>
            </a:r>
            <a:r>
              <a:rPr lang="en-NZ" dirty="0" err="1"/>
              <a:t>init</a:t>
            </a:r>
            <a:r>
              <a:rPr lang="en-NZ" dirty="0"/>
              <a:t>()</a:t>
            </a:r>
          </a:p>
          <a:p>
            <a:r>
              <a:rPr lang="en-NZ" dirty="0"/>
              <a:t>{</a:t>
            </a:r>
          </a:p>
          <a:p>
            <a:r>
              <a:rPr lang="en-NZ" dirty="0"/>
              <a:t>  context= </a:t>
            </a:r>
            <a:r>
              <a:rPr lang="en-NZ" dirty="0" err="1"/>
              <a:t>myCanvas.getContext</a:t>
            </a:r>
            <a:r>
              <a:rPr lang="en-NZ" dirty="0"/>
              <a:t>('2d');</a:t>
            </a:r>
          </a:p>
          <a:p>
            <a:r>
              <a:rPr lang="en-NZ" dirty="0"/>
              <a:t>  </a:t>
            </a:r>
            <a:r>
              <a:rPr lang="en-NZ" dirty="0" err="1"/>
              <a:t>setInterval</a:t>
            </a:r>
            <a:r>
              <a:rPr lang="en-NZ" dirty="0"/>
              <a:t>(draw,110);</a:t>
            </a:r>
          </a:p>
          <a:p>
            <a:r>
              <a:rPr lang="en-NZ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3817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NZ" dirty="0"/>
              <a:t>function draw()</a:t>
            </a:r>
          </a:p>
          <a:p>
            <a:r>
              <a:rPr lang="en-NZ" dirty="0"/>
              <a:t>{</a:t>
            </a:r>
          </a:p>
          <a:p>
            <a:r>
              <a:rPr lang="en-NZ" dirty="0"/>
              <a:t>  //</a:t>
            </a:r>
            <a:r>
              <a:rPr lang="en-NZ" dirty="0" err="1"/>
              <a:t>context.clearRect</a:t>
            </a:r>
            <a:r>
              <a:rPr lang="en-NZ" dirty="0"/>
              <a:t>(0,0, 400,400);</a:t>
            </a:r>
          </a:p>
          <a:p>
            <a:r>
              <a:rPr lang="en-NZ" dirty="0"/>
              <a:t>  </a:t>
            </a:r>
            <a:r>
              <a:rPr lang="en-NZ" dirty="0" err="1"/>
              <a:t>context.beginPath</a:t>
            </a:r>
            <a:r>
              <a:rPr lang="en-NZ" dirty="0"/>
              <a:t>();</a:t>
            </a:r>
          </a:p>
          <a:p>
            <a:r>
              <a:rPr lang="en-NZ" dirty="0"/>
              <a:t>  </a:t>
            </a:r>
            <a:r>
              <a:rPr lang="en-NZ" dirty="0" err="1"/>
              <a:t>context.fillStyle</a:t>
            </a:r>
            <a:r>
              <a:rPr lang="en-NZ" dirty="0"/>
              <a:t>="#FF00FF";</a:t>
            </a:r>
          </a:p>
          <a:p>
            <a:r>
              <a:rPr lang="en-NZ" dirty="0"/>
              <a:t>  // Draws a circle of radius 10 at the coordinates 10,10 on the canvas</a:t>
            </a:r>
          </a:p>
          <a:p>
            <a:r>
              <a:rPr lang="en-NZ" dirty="0"/>
              <a:t>  context.arc(x,y,10,0,2*</a:t>
            </a:r>
            <a:r>
              <a:rPr lang="en-NZ" dirty="0" err="1"/>
              <a:t>Math.PI,true</a:t>
            </a:r>
            <a:r>
              <a:rPr lang="en-NZ" dirty="0"/>
              <a:t>);</a:t>
            </a:r>
          </a:p>
          <a:p>
            <a:r>
              <a:rPr lang="en-NZ" dirty="0"/>
              <a:t>  </a:t>
            </a:r>
            <a:r>
              <a:rPr lang="en-NZ" dirty="0" err="1"/>
              <a:t>context.closePath</a:t>
            </a:r>
            <a:r>
              <a:rPr lang="en-NZ" dirty="0"/>
              <a:t>();</a:t>
            </a:r>
          </a:p>
          <a:p>
            <a:r>
              <a:rPr lang="en-NZ" dirty="0"/>
              <a:t>  </a:t>
            </a:r>
            <a:r>
              <a:rPr lang="en-NZ" dirty="0" err="1"/>
              <a:t>context.fill</a:t>
            </a:r>
            <a:r>
              <a:rPr lang="en-NZ" dirty="0"/>
              <a:t>();</a:t>
            </a:r>
          </a:p>
          <a:p>
            <a:r>
              <a:rPr lang="en-NZ" dirty="0"/>
              <a:t>  x+=dx;</a:t>
            </a:r>
          </a:p>
          <a:p>
            <a:r>
              <a:rPr lang="en-NZ" dirty="0"/>
              <a:t>//y+=</a:t>
            </a:r>
            <a:r>
              <a:rPr lang="en-NZ" dirty="0" err="1"/>
              <a:t>dy</a:t>
            </a:r>
            <a:r>
              <a:rPr lang="en-NZ" dirty="0"/>
              <a:t>;</a:t>
            </a:r>
          </a:p>
          <a:p>
            <a:r>
              <a:rPr lang="en-NZ" dirty="0"/>
              <a:t> if (x&gt;300) { </a:t>
            </a:r>
            <a:r>
              <a:rPr lang="en-NZ" dirty="0" err="1"/>
              <a:t>clearInterval</a:t>
            </a:r>
            <a:r>
              <a:rPr lang="en-NZ" dirty="0"/>
              <a:t>(</a:t>
            </a:r>
            <a:r>
              <a:rPr lang="en-NZ" dirty="0" err="1"/>
              <a:t>myMove</a:t>
            </a:r>
            <a:r>
              <a:rPr lang="en-NZ" dirty="0"/>
              <a:t>);}</a:t>
            </a:r>
          </a:p>
          <a:p>
            <a:r>
              <a:rPr lang="en-NZ" dirty="0"/>
              <a:t>  </a:t>
            </a:r>
          </a:p>
          <a:p>
            <a:r>
              <a:rPr lang="en-NZ" dirty="0"/>
              <a:t>}</a:t>
            </a:r>
          </a:p>
          <a:p>
            <a:endParaRPr lang="en-NZ" dirty="0"/>
          </a:p>
          <a:p>
            <a:r>
              <a:rPr lang="en-NZ" dirty="0"/>
              <a:t>&lt;/script&gt;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818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In order to produce animation, we must use a technique </a:t>
            </a:r>
            <a:r>
              <a:rPr lang="en-NZ" dirty="0" smtClean="0"/>
              <a:t>-- </a:t>
            </a:r>
            <a:r>
              <a:rPr lang="en-NZ" dirty="0"/>
              <a:t>named redrawing, which is where we repeatedly draw something, in this case the element, to the screen as often as possible</a:t>
            </a:r>
            <a:r>
              <a:rPr lang="en-NZ" dirty="0" smtClean="0"/>
              <a:t>.</a:t>
            </a:r>
          </a:p>
          <a:p>
            <a:r>
              <a:rPr lang="en-NZ" dirty="0" smtClean="0"/>
              <a:t>Before we do new draw we need to clear canvas </a:t>
            </a:r>
            <a:r>
              <a:rPr lang="en-NZ" dirty="0" err="1" smtClean="0"/>
              <a:t>context.clearRect</a:t>
            </a:r>
            <a:r>
              <a:rPr lang="en-NZ" dirty="0" smtClean="0"/>
              <a:t>(0,0</a:t>
            </a:r>
            <a:r>
              <a:rPr lang="en-NZ" dirty="0"/>
              <a:t>, 400,400);</a:t>
            </a:r>
          </a:p>
          <a:p>
            <a:endParaRPr lang="en-NZ" dirty="0" smtClean="0"/>
          </a:p>
          <a:p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err="1"/>
              <a:t>setInterval</a:t>
            </a:r>
            <a:r>
              <a:rPr lang="en-NZ" dirty="0"/>
              <a:t>(draw,110);</a:t>
            </a:r>
            <a:br>
              <a:rPr lang="en-NZ" dirty="0"/>
            </a:b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59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506</TotalTime>
  <Words>606</Words>
  <Application>Microsoft Office PowerPoint</Application>
  <PresentationFormat>On-screen Show (4:3)</PresentationFormat>
  <Paragraphs>143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HTML - Canvas</vt:lpstr>
      <vt:lpstr>How does animation work? </vt:lpstr>
      <vt:lpstr>Animation Steps</vt:lpstr>
      <vt:lpstr>To Animate use Scheduled updates </vt:lpstr>
      <vt:lpstr>PowerPoint Presentation</vt:lpstr>
      <vt:lpstr>Updating on user interaction </vt:lpstr>
      <vt:lpstr>Example</vt:lpstr>
      <vt:lpstr>PowerPoint Presentation</vt:lpstr>
      <vt:lpstr>setInterval(draw,110); </vt:lpstr>
      <vt:lpstr>Animate Gradient -2</vt:lpstr>
      <vt:lpstr>Animate Gradient -2</vt:lpstr>
      <vt:lpstr>Different Animations:</vt:lpstr>
      <vt:lpstr>If we want to stop animation</vt:lpstr>
      <vt:lpstr>Animated Face:</vt:lpstr>
      <vt:lpstr>Plan:</vt:lpstr>
      <vt:lpstr>How to change cursor (css)</vt:lpstr>
      <vt:lpstr>Resources:</vt:lpstr>
      <vt:lpstr>Example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- Canvas</dc:title>
  <dc:creator>Natalia</dc:creator>
  <cp:lastModifiedBy>Natalia</cp:lastModifiedBy>
  <cp:revision>25</cp:revision>
  <dcterms:created xsi:type="dcterms:W3CDTF">2014-08-06T02:50:11Z</dcterms:created>
  <dcterms:modified xsi:type="dcterms:W3CDTF">2014-08-18T11:15:23Z</dcterms:modified>
</cp:coreProperties>
</file>