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89" r:id="rId6"/>
    <p:sldId id="384" r:id="rId7"/>
    <p:sldId id="398" r:id="rId8"/>
    <p:sldId id="278" r:id="rId9"/>
    <p:sldId id="392" r:id="rId10"/>
    <p:sldId id="393" r:id="rId11"/>
    <p:sldId id="394" r:id="rId12"/>
    <p:sldId id="395" r:id="rId13"/>
    <p:sldId id="396" r:id="rId14"/>
    <p:sldId id="397" r:id="rId15"/>
    <p:sldId id="321" r:id="rId16"/>
    <p:sldId id="391" r:id="rId17"/>
    <p:sldId id="39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6600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56668-BF96-4804-9823-C7E0A94E367F}" v="7" dt="2023-04-28T23:28:40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descheneaux" userId="1ef981ae4e28f1b1" providerId="LiveId" clId="{2F056668-BF96-4804-9823-C7E0A94E367F}"/>
    <pc:docChg chg="custSel addSld modSld">
      <pc:chgData name="charles descheneaux" userId="1ef981ae4e28f1b1" providerId="LiveId" clId="{2F056668-BF96-4804-9823-C7E0A94E367F}" dt="2023-04-28T23:49:32.919" v="745" actId="1076"/>
      <pc:docMkLst>
        <pc:docMk/>
      </pc:docMkLst>
      <pc:sldChg chg="addSp delSp modSp mod">
        <pc:chgData name="charles descheneaux" userId="1ef981ae4e28f1b1" providerId="LiveId" clId="{2F056668-BF96-4804-9823-C7E0A94E367F}" dt="2023-04-28T23:38:06.335" v="727" actId="14100"/>
        <pc:sldMkLst>
          <pc:docMk/>
          <pc:sldMk cId="2496947791" sldId="278"/>
        </pc:sldMkLst>
        <pc:spChg chg="del">
          <ac:chgData name="charles descheneaux" userId="1ef981ae4e28f1b1" providerId="LiveId" clId="{2F056668-BF96-4804-9823-C7E0A94E367F}" dt="2023-04-28T23:38:01.664" v="726" actId="22"/>
          <ac:spMkLst>
            <pc:docMk/>
            <pc:sldMk cId="2496947791" sldId="278"/>
            <ac:spMk id="4" creationId="{865C08AD-03B4-F2F0-7224-7B14BC5419FC}"/>
          </ac:spMkLst>
        </pc:spChg>
        <pc:picChg chg="add mod ord">
          <ac:chgData name="charles descheneaux" userId="1ef981ae4e28f1b1" providerId="LiveId" clId="{2F056668-BF96-4804-9823-C7E0A94E367F}" dt="2023-04-28T23:38:06.335" v="727" actId="14100"/>
          <ac:picMkLst>
            <pc:docMk/>
            <pc:sldMk cId="2496947791" sldId="278"/>
            <ac:picMk id="5" creationId="{C6314891-43E9-4F99-072E-029552D07880}"/>
          </ac:picMkLst>
        </pc:picChg>
      </pc:sldChg>
      <pc:sldChg chg="addSp delSp modSp mod">
        <pc:chgData name="charles descheneaux" userId="1ef981ae4e28f1b1" providerId="LiveId" clId="{2F056668-BF96-4804-9823-C7E0A94E367F}" dt="2023-04-28T23:49:32.919" v="745" actId="1076"/>
        <pc:sldMkLst>
          <pc:docMk/>
          <pc:sldMk cId="3925428744" sldId="392"/>
        </pc:sldMkLst>
        <pc:spChg chg="del">
          <ac:chgData name="charles descheneaux" userId="1ef981ae4e28f1b1" providerId="LiveId" clId="{2F056668-BF96-4804-9823-C7E0A94E367F}" dt="2023-04-28T23:47:48.728" v="731" actId="22"/>
          <ac:spMkLst>
            <pc:docMk/>
            <pc:sldMk cId="3925428744" sldId="392"/>
            <ac:spMk id="4" creationId="{865C08AD-03B4-F2F0-7224-7B14BC5419FC}"/>
          </ac:spMkLst>
        </pc:spChg>
        <pc:picChg chg="add mod ord">
          <ac:chgData name="charles descheneaux" userId="1ef981ae4e28f1b1" providerId="LiveId" clId="{2F056668-BF96-4804-9823-C7E0A94E367F}" dt="2023-04-28T23:49:24.881" v="743" actId="1076"/>
          <ac:picMkLst>
            <pc:docMk/>
            <pc:sldMk cId="3925428744" sldId="392"/>
            <ac:picMk id="5" creationId="{B3FB65F1-C88A-ABA7-DB34-FAA72100AD82}"/>
          </ac:picMkLst>
        </pc:picChg>
        <pc:picChg chg="add mod">
          <ac:chgData name="charles descheneaux" userId="1ef981ae4e28f1b1" providerId="LiveId" clId="{2F056668-BF96-4804-9823-C7E0A94E367F}" dt="2023-04-28T23:49:32.919" v="745" actId="1076"/>
          <ac:picMkLst>
            <pc:docMk/>
            <pc:sldMk cId="3925428744" sldId="392"/>
            <ac:picMk id="7" creationId="{5142CB9C-BBFE-89FB-3E63-6FE1E4387DC7}"/>
          </ac:picMkLst>
        </pc:picChg>
      </pc:sldChg>
      <pc:sldChg chg="addSp delSp modSp mod">
        <pc:chgData name="charles descheneaux" userId="1ef981ae4e28f1b1" providerId="LiveId" clId="{2F056668-BF96-4804-9823-C7E0A94E367F}" dt="2023-04-28T23:47:20.215" v="730" actId="478"/>
        <pc:sldMkLst>
          <pc:docMk/>
          <pc:sldMk cId="59226085" sldId="393"/>
        </pc:sldMkLst>
        <pc:spChg chg="del">
          <ac:chgData name="charles descheneaux" userId="1ef981ae4e28f1b1" providerId="LiveId" clId="{2F056668-BF96-4804-9823-C7E0A94E367F}" dt="2023-04-28T23:46:37.385" v="728" actId="22"/>
          <ac:spMkLst>
            <pc:docMk/>
            <pc:sldMk cId="59226085" sldId="393"/>
            <ac:spMk id="4" creationId="{865C08AD-03B4-F2F0-7224-7B14BC5419FC}"/>
          </ac:spMkLst>
        </pc:spChg>
        <pc:spChg chg="add mod">
          <ac:chgData name="charles descheneaux" userId="1ef981ae4e28f1b1" providerId="LiveId" clId="{2F056668-BF96-4804-9823-C7E0A94E367F}" dt="2023-04-28T23:47:20.215" v="730" actId="478"/>
          <ac:spMkLst>
            <pc:docMk/>
            <pc:sldMk cId="59226085" sldId="393"/>
            <ac:spMk id="7" creationId="{59E15C45-84E1-DFDF-3671-B442930B194F}"/>
          </ac:spMkLst>
        </pc:spChg>
        <pc:picChg chg="add del mod ord">
          <ac:chgData name="charles descheneaux" userId="1ef981ae4e28f1b1" providerId="LiveId" clId="{2F056668-BF96-4804-9823-C7E0A94E367F}" dt="2023-04-28T23:47:20.215" v="730" actId="478"/>
          <ac:picMkLst>
            <pc:docMk/>
            <pc:sldMk cId="59226085" sldId="393"/>
            <ac:picMk id="5" creationId="{E5436E9D-9523-8612-9295-3770F46E4ED3}"/>
          </ac:picMkLst>
        </pc:picChg>
      </pc:sldChg>
      <pc:sldChg chg="modSp mod">
        <pc:chgData name="charles descheneaux" userId="1ef981ae4e28f1b1" providerId="LiveId" clId="{2F056668-BF96-4804-9823-C7E0A94E367F}" dt="2023-04-28T23:25:54.344" v="704" actId="20577"/>
        <pc:sldMkLst>
          <pc:docMk/>
          <pc:sldMk cId="2279883" sldId="398"/>
        </pc:sldMkLst>
        <pc:spChg chg="mod">
          <ac:chgData name="charles descheneaux" userId="1ef981ae4e28f1b1" providerId="LiveId" clId="{2F056668-BF96-4804-9823-C7E0A94E367F}" dt="2023-04-28T23:25:54.344" v="704" actId="20577"/>
          <ac:spMkLst>
            <pc:docMk/>
            <pc:sldMk cId="2279883" sldId="398"/>
            <ac:spMk id="9" creationId="{758B568F-CDF3-FA2F-7664-CDE90A4CAE27}"/>
          </ac:spMkLst>
        </pc:spChg>
      </pc:sldChg>
      <pc:sldChg chg="addSp delSp modSp add mod">
        <pc:chgData name="charles descheneaux" userId="1ef981ae4e28f1b1" providerId="LiveId" clId="{2F056668-BF96-4804-9823-C7E0A94E367F}" dt="2023-04-28T23:29:33.924" v="725" actId="1076"/>
        <pc:sldMkLst>
          <pc:docMk/>
          <pc:sldMk cId="4078389161" sldId="399"/>
        </pc:sldMkLst>
        <pc:spChg chg="mod">
          <ac:chgData name="charles descheneaux" userId="1ef981ae4e28f1b1" providerId="LiveId" clId="{2F056668-BF96-4804-9823-C7E0A94E367F}" dt="2023-04-28T23:27:28.416" v="715" actId="20577"/>
          <ac:spMkLst>
            <pc:docMk/>
            <pc:sldMk cId="4078389161" sldId="399"/>
            <ac:spMk id="2" creationId="{3E01CC16-C43B-6E79-BF94-18F92DC8FD94}"/>
          </ac:spMkLst>
        </pc:spChg>
        <pc:spChg chg="add del">
          <ac:chgData name="charles descheneaux" userId="1ef981ae4e28f1b1" providerId="LiveId" clId="{2F056668-BF96-4804-9823-C7E0A94E367F}" dt="2023-04-28T23:28:40.165" v="721"/>
          <ac:spMkLst>
            <pc:docMk/>
            <pc:sldMk cId="4078389161" sldId="399"/>
            <ac:spMk id="3" creationId="{5D3B0AEB-2BB0-15CC-7B43-9D0F1B2C6ABA}"/>
          </ac:spMkLst>
        </pc:spChg>
        <pc:picChg chg="add mod">
          <ac:chgData name="charles descheneaux" userId="1ef981ae4e28f1b1" providerId="LiveId" clId="{2F056668-BF96-4804-9823-C7E0A94E367F}" dt="2023-04-28T23:29:33.924" v="725" actId="1076"/>
          <ac:picMkLst>
            <pc:docMk/>
            <pc:sldMk cId="4078389161" sldId="399"/>
            <ac:picMk id="7" creationId="{B1698831-1EDD-4E30-9955-119740194AD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CE34D-CFF1-4FFE-815B-D050E7ED2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9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5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Thursday, May 4th,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The Underlying Causes of Diabetes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atasets/iammustafatz/diabetes-prediction-datase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3565" y="285362"/>
            <a:ext cx="5851585" cy="1500690"/>
          </a:xfrm>
        </p:spPr>
        <p:txBody>
          <a:bodyPr anchor="b" anchorCtr="0">
            <a:normAutofit/>
          </a:bodyPr>
          <a:lstStyle/>
          <a:p>
            <a:pPr algn="ctr"/>
            <a:r>
              <a:rPr lang="en-US" b="1" dirty="0">
                <a:latin typeface="Amasis MT Pro Black" panose="020B0604020202020204" pitchFamily="18" charset="0"/>
              </a:rPr>
              <a:t>The Underlying Causes of Diabetes</a:t>
            </a:r>
            <a:endParaRPr lang="en-US" dirty="0">
              <a:latin typeface="Amasis MT Pro Black" panose="020B0604020202020204" pitchFamily="18" charset="0"/>
            </a:endParaRP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658928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9F57DF-9F57-AD0B-A746-0C2D0C42B730}"/>
              </a:ext>
            </a:extLst>
          </p:cNvPr>
          <p:cNvSpPr txBox="1"/>
          <p:nvPr/>
        </p:nvSpPr>
        <p:spPr>
          <a:xfrm>
            <a:off x="6661528" y="2078395"/>
            <a:ext cx="435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Module 8: Project 1</a:t>
            </a:r>
          </a:p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Due date: Thursday, May 4</a:t>
            </a:r>
            <a:r>
              <a:rPr lang="en-US" b="1" baseline="30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2023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2C10A22-7F9F-DB03-2FCD-F3D074EBF6CA}"/>
              </a:ext>
            </a:extLst>
          </p:cNvPr>
          <p:cNvSpPr txBox="1">
            <a:spLocks/>
          </p:cNvSpPr>
          <p:nvPr/>
        </p:nvSpPr>
        <p:spPr>
          <a:xfrm>
            <a:off x="7087504" y="3187037"/>
            <a:ext cx="3503703" cy="246528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masis MT Pro Black" panose="02040A04050005020304" pitchFamily="18" charset="0"/>
              </a:rPr>
              <a:t>Diabetes Detectives: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Jennifer Bowling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Charles </a:t>
            </a:r>
            <a:r>
              <a:rPr lang="en-US" sz="5600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Descheneaux</a:t>
            </a: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Justin </a:t>
            </a:r>
            <a:r>
              <a:rPr lang="en-US" sz="5600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Mangaroo</a:t>
            </a:r>
            <a:endParaRPr lang="en-US" sz="5600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Jessica Parker</a:t>
            </a:r>
          </a:p>
          <a:p>
            <a:pPr marL="0" indent="0" algn="ctr">
              <a:buNone/>
            </a:pPr>
            <a:r>
              <a:rPr lang="en-US" sz="5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Jorge Serrano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1BE2E0B-A924-45A9-5FD0-A8A848F61EDA}"/>
              </a:ext>
            </a:extLst>
          </p:cNvPr>
          <p:cNvSpPr txBox="1">
            <a:spLocks/>
          </p:cNvSpPr>
          <p:nvPr/>
        </p:nvSpPr>
        <p:spPr>
          <a:xfrm>
            <a:off x="6054076" y="6011119"/>
            <a:ext cx="5570557" cy="458387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</a:t>
            </a:r>
            <a:r>
              <a:rPr lang="en-US" sz="1200" b="0" i="0" u="sng" strike="noStrike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https://www.kaggle.com/datasets/iammustafatz/diabetes-prediction-dataset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fade/>
      </p:transition>
    </mc:Choice>
    <mc:Fallback xmlns="">
      <p:transition spd="slow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Blood Glucose(</a:t>
            </a:r>
            <a:r>
              <a:rPr lang="en-US" sz="4000" dirty="0">
                <a:solidFill>
                  <a:srgbClr val="FF6600"/>
                </a:solidFill>
              </a:rPr>
              <a:t>GLU</a:t>
            </a:r>
            <a:r>
              <a:rPr lang="en-US" sz="4000" dirty="0"/>
              <a:t>):Males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D4508-2D2B-705E-D9B4-7E8D2BD79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79" y="3779534"/>
            <a:ext cx="3791077" cy="27400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FBBE4-D51D-AD78-36D3-68CF2347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88" y="1010566"/>
            <a:ext cx="3794968" cy="2661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22DB7B-AD6F-DE6A-1811-D829C323E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946" y="1133512"/>
            <a:ext cx="3699696" cy="26460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262FEB-97C7-58B8-6F81-8E1662A4D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4946" y="3891301"/>
            <a:ext cx="3699696" cy="26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5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Smoking: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C08AD-03B4-F2F0-7224-7B14BC54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39078"/>
            <a:ext cx="11090274" cy="39796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86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269" y="3913277"/>
            <a:ext cx="2951462" cy="546579"/>
          </a:xfrm>
        </p:spPr>
        <p:txBody>
          <a:bodyPr/>
          <a:lstStyle/>
          <a:p>
            <a:pPr algn="ctr"/>
            <a:r>
              <a:rPr lang="en-US" sz="3200" dirty="0"/>
              <a:t>Conclusion: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08" y="6508720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1CC16-C43B-6E79-BF94-18F92DC8FD94}"/>
              </a:ext>
            </a:extLst>
          </p:cNvPr>
          <p:cNvSpPr/>
          <p:nvPr/>
        </p:nvSpPr>
        <p:spPr>
          <a:xfrm>
            <a:off x="424873" y="2745595"/>
            <a:ext cx="52108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228600">
                    <a:srgbClr val="00B0F0">
                      <a:alpha val="40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4708" y="6508720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01CC16-C43B-6E79-BF94-18F92DC8FD94}"/>
              </a:ext>
            </a:extLst>
          </p:cNvPr>
          <p:cNvSpPr/>
          <p:nvPr/>
        </p:nvSpPr>
        <p:spPr>
          <a:xfrm>
            <a:off x="424873" y="2745595"/>
            <a:ext cx="521088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228600">
                    <a:srgbClr val="00B0F0">
                      <a:alpha val="40000"/>
                    </a:srgb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98831-1EDD-4E30-9955-119740194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50" y="750572"/>
            <a:ext cx="5957316" cy="491337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78389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5" y="1518232"/>
            <a:ext cx="9038983" cy="744687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you will learn during this presentation: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96" y="1704721"/>
            <a:ext cx="5793707" cy="3520976"/>
          </a:xfrm>
        </p:spPr>
        <p:txBody>
          <a:bodyPr/>
          <a:lstStyle/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overall factors that cause diabetes?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gender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smoking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hypertension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 body mass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(BMI)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play a role?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A1C level that most diabetics have?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7483" y="170472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100">
        <p:wipe/>
      </p:transition>
    </mc:Choice>
    <mc:Fallback xmlns="">
      <p:transition spd="slow" advTm="1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906438"/>
            <a:ext cx="7345362" cy="2822444"/>
          </a:xfrm>
          <a:noFill/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Diabetic  or  Non-Diabetic based on age, gender, hypertension(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body mass index 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BMI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and smoking. 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diagnostic laboratory test help diagnose, treat, monitor, and maintain the disease state being investigated. (Glycosylated Hgb(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&amp; Blood Glucose (</a:t>
            </a:r>
            <a:r>
              <a:rPr lang="en-US" sz="1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The Underlying Causes of Diabetes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350" cy="3776663"/>
          </a:xfrm>
        </p:spPr>
      </p:pic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1025607" y="2083435"/>
            <a:ext cx="3054350" cy="37766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9AD98A-1A77-5AE7-223F-B3E86256AB5D}"/>
              </a:ext>
            </a:extLst>
          </p:cNvPr>
          <p:cNvSpPr txBox="1"/>
          <p:nvPr/>
        </p:nvSpPr>
        <p:spPr>
          <a:xfrm>
            <a:off x="4963541" y="687774"/>
            <a:ext cx="6009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masis MT Pro Black" panose="02040A04050005020304" pitchFamily="18" charset="0"/>
              </a:rPr>
              <a:t>The Investigation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Thursday, May 4th,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547302" y="1318165"/>
            <a:ext cx="1810327" cy="223844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9AD98A-1A77-5AE7-223F-B3E86256AB5D}"/>
              </a:ext>
            </a:extLst>
          </p:cNvPr>
          <p:cNvSpPr txBox="1"/>
          <p:nvPr/>
        </p:nvSpPr>
        <p:spPr>
          <a:xfrm>
            <a:off x="5144126" y="503327"/>
            <a:ext cx="4407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6600"/>
                </a:solidFill>
                <a:latin typeface="Amasis MT Pro Black" panose="02040A04050005020304" pitchFamily="18" charset="0"/>
              </a:rPr>
              <a:t>Introduction</a:t>
            </a:r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758B568F-CDF3-FA2F-7664-CDE90A4CAE27}"/>
              </a:ext>
            </a:extLst>
          </p:cNvPr>
          <p:cNvSpPr txBox="1">
            <a:spLocks/>
          </p:cNvSpPr>
          <p:nvPr/>
        </p:nvSpPr>
        <p:spPr>
          <a:xfrm>
            <a:off x="4146066" y="1165265"/>
            <a:ext cx="7345362" cy="5143460"/>
          </a:xfrm>
          <a:prstGeom prst="rect">
            <a:avLst/>
          </a:prstGeom>
          <a:noFill/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Diabetes (type 2) occurs in approximately 10% of the US population</a:t>
            </a:r>
          </a:p>
          <a:p>
            <a:r>
              <a:rPr lang="en-US" dirty="0"/>
              <a:t>In 2020 that was estimated to be approximately 34.2 million people, only ¼ were 	diagnosed</a:t>
            </a:r>
          </a:p>
          <a:p>
            <a:r>
              <a:rPr lang="en-US" dirty="0"/>
              <a:t>Risk factors include:  smoking, obesity, physical inactivity,  A1C, high blood pressure 	and high cholesterol</a:t>
            </a:r>
          </a:p>
          <a:p>
            <a:r>
              <a:rPr lang="en-US" dirty="0"/>
              <a:t>Diabetes can cause:  heart disease, stroke, lower extremity amputation, hyperglycemic 	crisis, hyperosmolar hyperglycemic syndrome, hypoglycemia, kidney disease, 	diabetic neuropathy and blindness</a:t>
            </a:r>
          </a:p>
          <a:p>
            <a:r>
              <a:rPr lang="en-US" dirty="0"/>
              <a:t>All of these issues puts more strain on the health care system. Understanding the risk 	factors will allow better treatment plans and better overall patient care.</a:t>
            </a:r>
          </a:p>
        </p:txBody>
      </p:sp>
      <p:pic>
        <p:nvPicPr>
          <p:cNvPr id="10" name="Picture Placeholder 7" descr="Digital Data">
            <a:extLst>
              <a:ext uri="{FF2B5EF4-FFF2-40B4-BE49-F238E27FC236}">
                <a16:creationId xmlns:a16="http://schemas.microsoft.com/office/drawing/2014/main" id="{BB15B902-B26C-1B27-A3AC-41BACACC6B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6813"/>
            <a:ext cx="1720582" cy="1667624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</p:spPr>
      </p:pic>
      <p:pic>
        <p:nvPicPr>
          <p:cNvPr id="13" name="Picture Placeholder 9" descr="Data Points ">
            <a:extLst>
              <a:ext uri="{FF2B5EF4-FFF2-40B4-BE49-F238E27FC236}">
                <a16:creationId xmlns:a16="http://schemas.microsoft.com/office/drawing/2014/main" id="{132FD6BF-42BC-A524-626B-BDA0D5E2C5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0377" y="0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589412"/>
          </a:xfrm>
        </p:spPr>
        <p:txBody>
          <a:bodyPr/>
          <a:lstStyle/>
          <a:p>
            <a:pPr algn="ctr"/>
            <a:r>
              <a:rPr lang="en-US" sz="4000" dirty="0"/>
              <a:t>Diabetic: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314891-43E9-4F99-072E-029552D07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022" y="1376218"/>
            <a:ext cx="6542072" cy="4716607"/>
          </a:xfr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0" y="497517"/>
            <a:ext cx="11861319" cy="623917"/>
          </a:xfrm>
        </p:spPr>
        <p:txBody>
          <a:bodyPr/>
          <a:lstStyle/>
          <a:p>
            <a:pPr algn="ctr"/>
            <a:r>
              <a:rPr lang="en-US" sz="3900" dirty="0"/>
              <a:t>Non-Diabetic: Males Vs. Female -Age </a:t>
            </a:r>
            <a:r>
              <a:rPr lang="en-US" sz="3900" u="sng" dirty="0"/>
              <a:t>&gt;</a:t>
            </a:r>
            <a:r>
              <a:rPr lang="en-US" sz="39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FB65F1-C88A-ABA7-DB34-FAA72100A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40" y="1424713"/>
            <a:ext cx="5837864" cy="41608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2CB9C-BBFE-89FB-3E63-6FE1E438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36" y="1424713"/>
            <a:ext cx="5921423" cy="41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2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Hypertension(</a:t>
            </a:r>
            <a:r>
              <a:rPr lang="en-US" sz="4000" dirty="0">
                <a:solidFill>
                  <a:srgbClr val="FF6600"/>
                </a:solidFill>
              </a:rPr>
              <a:t>HTN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E15C45-84E1-DFDF-3671-B442930B1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>
        <p:cover/>
      </p:transition>
    </mc:Choice>
    <mc:Fallback xmlns=""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Body Mass Index(</a:t>
            </a:r>
            <a:r>
              <a:rPr lang="en-US" sz="4000" dirty="0">
                <a:solidFill>
                  <a:srgbClr val="FF6600"/>
                </a:solidFill>
              </a:rPr>
              <a:t>BMI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6B695-258F-B341-7B03-F05773EBB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58" y="1097324"/>
            <a:ext cx="3751269" cy="28729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B066F-EED7-1ABF-6E52-471D288CE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662" y="1119091"/>
            <a:ext cx="3722475" cy="2782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09171-1951-794B-3413-2A57C6772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661" y="3970247"/>
            <a:ext cx="3722475" cy="28181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DF9352-F397-A23B-416D-4A4B6563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58" y="3992927"/>
            <a:ext cx="3751269" cy="281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7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1" y="549275"/>
            <a:ext cx="11448481" cy="770567"/>
          </a:xfrm>
        </p:spPr>
        <p:txBody>
          <a:bodyPr/>
          <a:lstStyle/>
          <a:p>
            <a:pPr algn="ctr"/>
            <a:r>
              <a:rPr lang="en-US" sz="4000" dirty="0"/>
              <a:t>Glycosylated Hgb( </a:t>
            </a:r>
            <a:r>
              <a:rPr lang="en-US" sz="4000" dirty="0">
                <a:solidFill>
                  <a:srgbClr val="FF6600"/>
                </a:solidFill>
              </a:rPr>
              <a:t>A1C</a:t>
            </a:r>
            <a:r>
              <a:rPr lang="en-US" sz="4000" dirty="0"/>
              <a:t>): Males Vs. Female - Age </a:t>
            </a:r>
            <a:r>
              <a:rPr lang="en-US" sz="4000" u="sng" dirty="0"/>
              <a:t>&gt;</a:t>
            </a:r>
            <a:r>
              <a:rPr lang="en-US" sz="4000" dirty="0"/>
              <a:t> 30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Thursday, May 4th, 2023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pPr algn="ctr"/>
            <a:r>
              <a:rPr lang="en-US"/>
              <a:t>The Underlying Causes of Diabetes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F42F7-B281-758E-FE66-BDBF178F4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63" y="1096814"/>
            <a:ext cx="3838581" cy="27916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559BC-152B-458C-E602-6E1AA3A5B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481" y="1096814"/>
            <a:ext cx="3672959" cy="2791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9CC8E3-18D4-16CD-DC66-C6E4BD114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481" y="3922684"/>
            <a:ext cx="3661861" cy="2803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8D6AE0-469E-12EE-378D-BBF1D2D9B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61" y="3837267"/>
            <a:ext cx="3827483" cy="29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0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comb/>
      </p:transition>
    </mc:Choice>
    <mc:Fallback xmlns="">
      <p:transition spd="slow">
        <p:comb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{8964F303-85A1-4C26-A8FC-CFB40E59B968}tf33713516_win32</Template>
  <TotalTime>551</TotalTime>
  <Words>526</Words>
  <Application>Microsoft Office PowerPoint</Application>
  <PresentationFormat>Widescreen</PresentationFormat>
  <Paragraphs>91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Amasis MT Pro Black</vt:lpstr>
      <vt:lpstr>Arial</vt:lpstr>
      <vt:lpstr>Calibri</vt:lpstr>
      <vt:lpstr>Gill Sans MT</vt:lpstr>
      <vt:lpstr>Times New Roman</vt:lpstr>
      <vt:lpstr>Walbaum Display</vt:lpstr>
      <vt:lpstr>3DFloatVTI</vt:lpstr>
      <vt:lpstr>The Underlying Causes of Diabetes</vt:lpstr>
      <vt:lpstr>What you will learn during this presentation: </vt:lpstr>
      <vt:lpstr>Introduction</vt:lpstr>
      <vt:lpstr>PowerPoint Presentation</vt:lpstr>
      <vt:lpstr>Diabetic: Males Vs. Female - Age &gt; 30</vt:lpstr>
      <vt:lpstr>Non-Diabetic: Males Vs. Female -Age &gt; 30</vt:lpstr>
      <vt:lpstr>Hypertension(HTN): Males Vs. Female - Age &gt; 30</vt:lpstr>
      <vt:lpstr>Body Mass Index(BMI): Males Vs. Female - Age &gt; 30</vt:lpstr>
      <vt:lpstr>Glycosylated Hgb( A1C): Males Vs. Female - Age &gt; 30</vt:lpstr>
      <vt:lpstr>Blood Glucose(GLU):Males Vs. Female - Age &gt; 30</vt:lpstr>
      <vt:lpstr>Smoking: Males Vs. Female - Age &gt; 30</vt:lpstr>
      <vt:lpstr>Conclusion: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Underlying Causes of Diabetes</dc:title>
  <dc:creator>Jessica Parker</dc:creator>
  <cp:lastModifiedBy>charles descheneaux</cp:lastModifiedBy>
  <cp:revision>4</cp:revision>
  <dcterms:created xsi:type="dcterms:W3CDTF">2023-04-26T23:55:43Z</dcterms:created>
  <dcterms:modified xsi:type="dcterms:W3CDTF">2023-04-28T23:49:33Z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