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7" r:id="rId5"/>
    <p:sldId id="389" r:id="rId6"/>
    <p:sldId id="384" r:id="rId7"/>
    <p:sldId id="398" r:id="rId8"/>
    <p:sldId id="278" r:id="rId9"/>
    <p:sldId id="400" r:id="rId10"/>
    <p:sldId id="393" r:id="rId11"/>
    <p:sldId id="395" r:id="rId12"/>
    <p:sldId id="396" r:id="rId13"/>
    <p:sldId id="397" r:id="rId14"/>
    <p:sldId id="321" r:id="rId15"/>
    <p:sldId id="391" r:id="rId16"/>
    <p:sldId id="39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66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descheneaux" userId="1ef981ae4e28f1b1" providerId="LiveId" clId="{6AEBB01A-9445-471A-BA60-6005CDB569B7}"/>
    <pc:docChg chg="custSel delSld modSld sldOrd modShowInfo">
      <pc:chgData name="charles descheneaux" userId="1ef981ae4e28f1b1" providerId="LiveId" clId="{6AEBB01A-9445-471A-BA60-6005CDB569B7}" dt="2023-05-04T00:24:26.992" v="399" actId="20577"/>
      <pc:docMkLst>
        <pc:docMk/>
      </pc:docMkLst>
      <pc:sldChg chg="modSp mod">
        <pc:chgData name="charles descheneaux" userId="1ef981ae4e28f1b1" providerId="LiveId" clId="{6AEBB01A-9445-471A-BA60-6005CDB569B7}" dt="2023-05-04T00:04:01.005" v="201" actId="2"/>
        <pc:sldMkLst>
          <pc:docMk/>
          <pc:sldMk cId="752814286" sldId="257"/>
        </pc:sldMkLst>
        <pc:spChg chg="mod">
          <ac:chgData name="charles descheneaux" userId="1ef981ae4e28f1b1" providerId="LiveId" clId="{6AEBB01A-9445-471A-BA60-6005CDB569B7}" dt="2023-05-04T00:04:01.005" v="201" actId="2"/>
          <ac:spMkLst>
            <pc:docMk/>
            <pc:sldMk cId="752814286" sldId="257"/>
            <ac:spMk id="7" creationId="{92C10A22-7F9F-DB03-2FCD-F3D074EBF6CA}"/>
          </ac:spMkLst>
        </pc:spChg>
      </pc:sldChg>
      <pc:sldChg chg="modSp mod">
        <pc:chgData name="charles descheneaux" userId="1ef981ae4e28f1b1" providerId="LiveId" clId="{6AEBB01A-9445-471A-BA60-6005CDB569B7}" dt="2023-05-03T23:21:01.430" v="106" actId="20577"/>
        <pc:sldMkLst>
          <pc:docMk/>
          <pc:sldMk cId="3521561301" sldId="321"/>
        </pc:sldMkLst>
        <pc:spChg chg="mod">
          <ac:chgData name="charles descheneaux" userId="1ef981ae4e28f1b1" providerId="LiveId" clId="{6AEBB01A-9445-471A-BA60-6005CDB569B7}" dt="2023-05-03T23:21:01.430" v="106" actId="20577"/>
          <ac:spMkLst>
            <pc:docMk/>
            <pc:sldMk cId="3521561301" sldId="321"/>
            <ac:spMk id="11" creationId="{581E8936-2270-47FE-94A4-398CB123EF90}"/>
          </ac:spMkLst>
        </pc:spChg>
      </pc:sldChg>
      <pc:sldChg chg="modSp mod">
        <pc:chgData name="charles descheneaux" userId="1ef981ae4e28f1b1" providerId="LiveId" clId="{6AEBB01A-9445-471A-BA60-6005CDB569B7}" dt="2023-05-04T00:02:18.768" v="196" actId="20577"/>
        <pc:sldMkLst>
          <pc:docMk/>
          <pc:sldMk cId="2158886557" sldId="384"/>
        </pc:sldMkLst>
        <pc:spChg chg="mod">
          <ac:chgData name="charles descheneaux" userId="1ef981ae4e28f1b1" providerId="LiveId" clId="{6AEBB01A-9445-471A-BA60-6005CDB569B7}" dt="2023-05-04T00:02:18.768" v="196" actId="20577"/>
          <ac:spMkLst>
            <pc:docMk/>
            <pc:sldMk cId="2158886557" sldId="384"/>
            <ac:spMk id="12" creationId="{E5127060-CDBF-435F-9009-A5451CCE305D}"/>
          </ac:spMkLst>
        </pc:spChg>
      </pc:sldChg>
      <pc:sldChg chg="modSp mod">
        <pc:chgData name="charles descheneaux" userId="1ef981ae4e28f1b1" providerId="LiveId" clId="{6AEBB01A-9445-471A-BA60-6005CDB569B7}" dt="2023-05-03T23:43:24.246" v="176" actId="14100"/>
        <pc:sldMkLst>
          <pc:docMk/>
          <pc:sldMk cId="2313234867" sldId="389"/>
        </pc:sldMkLst>
        <pc:spChg chg="mod">
          <ac:chgData name="charles descheneaux" userId="1ef981ae4e28f1b1" providerId="LiveId" clId="{6AEBB01A-9445-471A-BA60-6005CDB569B7}" dt="2023-05-03T23:43:24.246" v="176" actId="14100"/>
          <ac:spMkLst>
            <pc:docMk/>
            <pc:sldMk cId="2313234867" sldId="389"/>
            <ac:spMk id="3" creationId="{D3B60D6F-4D0F-4D33-B2A7-159C8583FF00}"/>
          </ac:spMkLst>
        </pc:spChg>
      </pc:sldChg>
      <pc:sldChg chg="del ord">
        <pc:chgData name="charles descheneaux" userId="1ef981ae4e28f1b1" providerId="LiveId" clId="{6AEBB01A-9445-471A-BA60-6005CDB569B7}" dt="2023-05-03T23:38:53.792" v="112" actId="2696"/>
        <pc:sldMkLst>
          <pc:docMk/>
          <pc:sldMk cId="3925428744" sldId="392"/>
        </pc:sldMkLst>
      </pc:sldChg>
      <pc:sldChg chg="addSp delSp modSp mod">
        <pc:chgData name="charles descheneaux" userId="1ef981ae4e28f1b1" providerId="LiveId" clId="{6AEBB01A-9445-471A-BA60-6005CDB569B7}" dt="2023-05-04T00:24:26.992" v="399" actId="20577"/>
        <pc:sldMkLst>
          <pc:docMk/>
          <pc:sldMk cId="59226085" sldId="393"/>
        </pc:sldMkLst>
        <pc:spChg chg="del">
          <ac:chgData name="charles descheneaux" userId="1ef981ae4e28f1b1" providerId="LiveId" clId="{6AEBB01A-9445-471A-BA60-6005CDB569B7}" dt="2023-05-03T23:08:47.759" v="0" actId="22"/>
          <ac:spMkLst>
            <pc:docMk/>
            <pc:sldMk cId="59226085" sldId="393"/>
            <ac:spMk id="7" creationId="{59E15C45-84E1-DFDF-3671-B442930B194F}"/>
          </ac:spMkLst>
        </pc:spChg>
        <pc:spChg chg="add mod">
          <ac:chgData name="charles descheneaux" userId="1ef981ae4e28f1b1" providerId="LiveId" clId="{6AEBB01A-9445-471A-BA60-6005CDB569B7}" dt="2023-05-04T00:24:26.992" v="399" actId="20577"/>
          <ac:spMkLst>
            <pc:docMk/>
            <pc:sldMk cId="59226085" sldId="393"/>
            <ac:spMk id="8" creationId="{62D5BFB5-3AF1-FE73-E442-41251A4C9C79}"/>
          </ac:spMkLst>
        </pc:spChg>
        <pc:picChg chg="add mod ord">
          <ac:chgData name="charles descheneaux" userId="1ef981ae4e28f1b1" providerId="LiveId" clId="{6AEBB01A-9445-471A-BA60-6005CDB569B7}" dt="2023-05-04T00:19:06.265" v="217" actId="14100"/>
          <ac:picMkLst>
            <pc:docMk/>
            <pc:sldMk cId="59226085" sldId="393"/>
            <ac:picMk id="4" creationId="{704CB478-6D26-76BC-134F-CD1D3CAA5BCD}"/>
          </ac:picMkLst>
        </pc:picChg>
        <pc:picChg chg="add del mod">
          <ac:chgData name="charles descheneaux" userId="1ef981ae4e28f1b1" providerId="LiveId" clId="{6AEBB01A-9445-471A-BA60-6005CDB569B7}" dt="2023-05-04T00:19:39.415" v="220" actId="21"/>
          <ac:picMkLst>
            <pc:docMk/>
            <pc:sldMk cId="59226085" sldId="393"/>
            <ac:picMk id="5" creationId="{BCD99212-07D0-F8C4-E728-09689486DC1A}"/>
          </ac:picMkLst>
        </pc:picChg>
        <pc:picChg chg="add mod">
          <ac:chgData name="charles descheneaux" userId="1ef981ae4e28f1b1" providerId="LiveId" clId="{6AEBB01A-9445-471A-BA60-6005CDB569B7}" dt="2023-05-04T00:20:46.618" v="227" actId="14100"/>
          <ac:picMkLst>
            <pc:docMk/>
            <pc:sldMk cId="59226085" sldId="393"/>
            <ac:picMk id="6" creationId="{0D9794A7-08C1-F734-5D1E-DED12EAD06E0}"/>
          </ac:picMkLst>
        </pc:picChg>
        <pc:picChg chg="add del mod">
          <ac:chgData name="charles descheneaux" userId="1ef981ae4e28f1b1" providerId="LiveId" clId="{6AEBB01A-9445-471A-BA60-6005CDB569B7}" dt="2023-05-04T00:19:35.521" v="219" actId="21"/>
          <ac:picMkLst>
            <pc:docMk/>
            <pc:sldMk cId="59226085" sldId="393"/>
            <ac:picMk id="9" creationId="{C1763CFE-3BF5-3AFC-BC6D-8FAA412A7850}"/>
          </ac:picMkLst>
        </pc:picChg>
        <pc:picChg chg="add mod">
          <ac:chgData name="charles descheneaux" userId="1ef981ae4e28f1b1" providerId="LiveId" clId="{6AEBB01A-9445-471A-BA60-6005CDB569B7}" dt="2023-05-04T00:20:54.520" v="229" actId="14100"/>
          <ac:picMkLst>
            <pc:docMk/>
            <pc:sldMk cId="59226085" sldId="393"/>
            <ac:picMk id="11" creationId="{CB2854D8-36C4-D465-FE86-A66FEA2DD976}"/>
          </ac:picMkLst>
        </pc:picChg>
        <pc:picChg chg="add mod">
          <ac:chgData name="charles descheneaux" userId="1ef981ae4e28f1b1" providerId="LiveId" clId="{6AEBB01A-9445-471A-BA60-6005CDB569B7}" dt="2023-05-04T00:21:55.149" v="235" actId="14100"/>
          <ac:picMkLst>
            <pc:docMk/>
            <pc:sldMk cId="59226085" sldId="393"/>
            <ac:picMk id="13" creationId="{DBAF9021-9B39-C84F-CEC2-EBF82911B1B5}"/>
          </ac:picMkLst>
        </pc:picChg>
      </pc:sldChg>
      <pc:sldChg chg="del">
        <pc:chgData name="charles descheneaux" userId="1ef981ae4e28f1b1" providerId="LiveId" clId="{6AEBB01A-9445-471A-BA60-6005CDB569B7}" dt="2023-05-03T23:11:42.709" v="81" actId="2696"/>
        <pc:sldMkLst>
          <pc:docMk/>
          <pc:sldMk cId="523071793" sldId="394"/>
        </pc:sldMkLst>
      </pc:sldChg>
      <pc:sldChg chg="modSp mod">
        <pc:chgData name="charles descheneaux" userId="1ef981ae4e28f1b1" providerId="LiveId" clId="{6AEBB01A-9445-471A-BA60-6005CDB569B7}" dt="2023-05-04T00:03:56.342" v="198" actId="2"/>
        <pc:sldMkLst>
          <pc:docMk/>
          <pc:sldMk cId="4155905521" sldId="395"/>
        </pc:sldMkLst>
        <pc:spChg chg="mod">
          <ac:chgData name="charles descheneaux" userId="1ef981ae4e28f1b1" providerId="LiveId" clId="{6AEBB01A-9445-471A-BA60-6005CDB569B7}" dt="2023-05-04T00:03:56.342" v="198" actId="2"/>
          <ac:spMkLst>
            <pc:docMk/>
            <pc:sldMk cId="4155905521" sldId="395"/>
            <ac:spMk id="3" creationId="{AEF48555-C636-995C-6614-5D5A7B3E5FB2}"/>
          </ac:spMkLst>
        </pc:spChg>
      </pc:sldChg>
      <pc:sldChg chg="modSp mod">
        <pc:chgData name="charles descheneaux" userId="1ef981ae4e28f1b1" providerId="LiveId" clId="{6AEBB01A-9445-471A-BA60-6005CDB569B7}" dt="2023-05-04T00:03:58.656" v="200" actId="2"/>
        <pc:sldMkLst>
          <pc:docMk/>
          <pc:sldMk cId="1436951672" sldId="396"/>
        </pc:sldMkLst>
        <pc:spChg chg="mod">
          <ac:chgData name="charles descheneaux" userId="1ef981ae4e28f1b1" providerId="LiveId" clId="{6AEBB01A-9445-471A-BA60-6005CDB569B7}" dt="2023-05-04T00:03:58.656" v="200" actId="2"/>
          <ac:spMkLst>
            <pc:docMk/>
            <pc:sldMk cId="1436951672" sldId="396"/>
            <ac:spMk id="4" creationId="{79444BC7-0BA1-C581-8838-906EF14A3079}"/>
          </ac:spMkLst>
        </pc:spChg>
      </pc:sldChg>
      <pc:sldChg chg="modSp mod">
        <pc:chgData name="charles descheneaux" userId="1ef981ae4e28f1b1" providerId="LiveId" clId="{6AEBB01A-9445-471A-BA60-6005CDB569B7}" dt="2023-05-03T23:23:44.578" v="111" actId="14100"/>
        <pc:sldMkLst>
          <pc:docMk/>
          <pc:sldMk cId="2279883" sldId="398"/>
        </pc:sldMkLst>
        <pc:spChg chg="mod">
          <ac:chgData name="charles descheneaux" userId="1ef981ae4e28f1b1" providerId="LiveId" clId="{6AEBB01A-9445-471A-BA60-6005CDB569B7}" dt="2023-05-03T23:23:44.578" v="111" actId="14100"/>
          <ac:spMkLst>
            <pc:docMk/>
            <pc:sldMk cId="2279883" sldId="398"/>
            <ac:spMk id="9" creationId="{758B568F-CDF3-FA2F-7664-CDE90A4CAE27}"/>
          </ac:spMkLst>
        </pc:spChg>
      </pc:sldChg>
      <pc:sldChg chg="del ord">
        <pc:chgData name="charles descheneaux" userId="1ef981ae4e28f1b1" providerId="LiveId" clId="{6AEBB01A-9445-471A-BA60-6005CDB569B7}" dt="2023-05-03T23:38:56.419" v="113" actId="2696"/>
        <pc:sldMkLst>
          <pc:docMk/>
          <pc:sldMk cId="3227877829" sldId="4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90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59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The Underlying Causes of Diabetes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The Underlying Causes of Diabetes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The Underlying Causes of Diabetes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The Underlying Causes of Diabetes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The Underlying Causes of Diabetes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The Underlying Causes of Diabetes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The Underlying Causes of Diabetes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The Underlying Causes of Diabetes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The Underlying Causes of Diabetes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Thursday, May 4th,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datasets/iammustafatz/diabetes-prediction-datase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3565" y="285362"/>
            <a:ext cx="5851585" cy="1500690"/>
          </a:xfrm>
        </p:spPr>
        <p:txBody>
          <a:bodyPr anchor="b" anchorCtr="0">
            <a:normAutofit/>
          </a:bodyPr>
          <a:lstStyle/>
          <a:p>
            <a:pPr algn="ctr"/>
            <a:r>
              <a:rPr lang="en-US" b="1" dirty="0">
                <a:latin typeface="Amasis MT Pro Black" panose="020B0604020202020204" pitchFamily="18" charset="0"/>
              </a:rPr>
              <a:t>The Underlying Causes of Diabetes</a:t>
            </a:r>
            <a:endParaRPr lang="en-US" dirty="0">
              <a:latin typeface="Amasis MT Pro Black" panose="020B0604020202020204" pitchFamily="18" charset="0"/>
            </a:endParaRP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658928" cy="6858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9F57DF-9F57-AD0B-A746-0C2D0C42B730}"/>
              </a:ext>
            </a:extLst>
          </p:cNvPr>
          <p:cNvSpPr txBox="1"/>
          <p:nvPr/>
        </p:nvSpPr>
        <p:spPr>
          <a:xfrm>
            <a:off x="6661528" y="2078395"/>
            <a:ext cx="435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Module 8: Project 1</a:t>
            </a:r>
          </a:p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Due date: Thursday, May 4</a:t>
            </a:r>
            <a:r>
              <a:rPr lang="en-US" b="1" baseline="30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2023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2C10A22-7F9F-DB03-2FCD-F3D074EBF6CA}"/>
              </a:ext>
            </a:extLst>
          </p:cNvPr>
          <p:cNvSpPr txBox="1">
            <a:spLocks/>
          </p:cNvSpPr>
          <p:nvPr/>
        </p:nvSpPr>
        <p:spPr>
          <a:xfrm>
            <a:off x="7087504" y="3187037"/>
            <a:ext cx="3503703" cy="2465288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masis MT Pro Black" panose="02040A04050005020304" pitchFamily="18" charset="0"/>
              </a:rPr>
              <a:t>Diabetes Detectives:</a:t>
            </a:r>
          </a:p>
          <a:p>
            <a:pPr marL="0" indent="0" algn="ctr">
              <a:buNone/>
            </a:pP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Jennifer Bowling</a:t>
            </a:r>
          </a:p>
          <a:p>
            <a:pPr marL="0" indent="0" algn="ctr">
              <a:buNone/>
            </a:pP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Charles Descheneaux </a:t>
            </a:r>
          </a:p>
          <a:p>
            <a:pPr marL="0" indent="0" algn="ctr">
              <a:buNone/>
            </a:pP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Justin Mangaroo</a:t>
            </a:r>
          </a:p>
          <a:p>
            <a:pPr marL="0" indent="0" algn="ctr">
              <a:buNone/>
            </a:pP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Jessica Parker</a:t>
            </a:r>
          </a:p>
          <a:p>
            <a:pPr marL="0" indent="0" algn="ctr">
              <a:buNone/>
            </a:pP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Jorge Serrano</a:t>
            </a:r>
          </a:p>
          <a:p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1BE2E0B-A924-45A9-5FD0-A8A848F61EDA}"/>
              </a:ext>
            </a:extLst>
          </p:cNvPr>
          <p:cNvSpPr txBox="1">
            <a:spLocks/>
          </p:cNvSpPr>
          <p:nvPr/>
        </p:nvSpPr>
        <p:spPr>
          <a:xfrm>
            <a:off x="5658928" y="5943601"/>
            <a:ext cx="6533072" cy="422693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source:</a:t>
            </a:r>
          </a:p>
          <a:p>
            <a:pPr algn="ctr"/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sng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https://www.kaggle.com/datasets/iammustafatz/diabetes-prediction-dataset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fade/>
      </p:transition>
    </mc:Choice>
    <mc:Fallback xmlns="">
      <p:transition spd="slow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448481" cy="770567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Smoking</a:t>
            </a:r>
            <a:r>
              <a:rPr lang="en-US" sz="4000" dirty="0"/>
              <a:t>: 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The Underlying Causes of Diabetes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BCDF8D0-FBFC-57FF-52A6-D1451D9BC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816" y="1804908"/>
            <a:ext cx="5445894" cy="3824052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C631907-11E9-9F79-502D-804F6AF1D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251" y="1829704"/>
            <a:ext cx="5445894" cy="377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866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434" y="3913277"/>
            <a:ext cx="9045389" cy="2030323"/>
          </a:xfrm>
        </p:spPr>
        <p:txBody>
          <a:bodyPr/>
          <a:lstStyle/>
          <a:p>
            <a:pPr algn="ctr"/>
            <a:r>
              <a:rPr lang="en-US" sz="3200" dirty="0"/>
              <a:t>Conclusion:</a:t>
            </a:r>
            <a:br>
              <a:rPr lang="en-US" sz="3200" dirty="0"/>
            </a:br>
            <a:r>
              <a:rPr lang="en-US" sz="3200" dirty="0"/>
              <a:t>Diabetes effects males and females at about the same rate when looking at:  </a:t>
            </a:r>
            <a:br>
              <a:rPr lang="en-US" sz="3200" dirty="0"/>
            </a:br>
            <a:r>
              <a:rPr lang="en-US" sz="3200" dirty="0"/>
              <a:t>BMI, AIC, HTN, blood glucose, and smoking.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doors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4708" y="6508720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01CC16-C43B-6E79-BF94-18F92DC8FD94}"/>
              </a:ext>
            </a:extLst>
          </p:cNvPr>
          <p:cNvSpPr/>
          <p:nvPr/>
        </p:nvSpPr>
        <p:spPr>
          <a:xfrm>
            <a:off x="424873" y="2745595"/>
            <a:ext cx="52108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228600">
                    <a:srgbClr val="00B0F0">
                      <a:alpha val="40000"/>
                    </a:srgb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4708" y="6508720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01CC16-C43B-6E79-BF94-18F92DC8FD94}"/>
              </a:ext>
            </a:extLst>
          </p:cNvPr>
          <p:cNvSpPr/>
          <p:nvPr/>
        </p:nvSpPr>
        <p:spPr>
          <a:xfrm>
            <a:off x="424873" y="2745595"/>
            <a:ext cx="52108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228600">
                    <a:srgbClr val="00B0F0">
                      <a:alpha val="40000"/>
                    </a:srgb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698831-1EDD-4E30-9955-119740194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50" y="750572"/>
            <a:ext cx="5957316" cy="4913376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078389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55" y="1518232"/>
            <a:ext cx="9038983" cy="744687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you will learn during this presentation: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96" y="1704721"/>
            <a:ext cx="6659466" cy="4126736"/>
          </a:xfrm>
        </p:spPr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</a:pPr>
            <a:endParaRPr lang="en-US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gender play a role?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smoking play a role?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hypertension play a role?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body mass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(BMI)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play a role?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average A1C level that most diabetics have?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average blood glucose levels of most diabetics?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7483" y="170472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The Underlying Causes of Diabetes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00">
        <p:wipe/>
      </p:transition>
    </mc:Choice>
    <mc:Fallback xmlns="">
      <p:transition spd="slow" advTm="100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906438"/>
            <a:ext cx="7345362" cy="2822444"/>
          </a:xfrm>
          <a:noFill/>
        </p:spPr>
        <p:txBody>
          <a:bodyPr>
            <a:normAutofit fontScale="85000" lnSpcReduction="2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Diabetic  or  Non-Diabetic based on age, gender, hypertension(</a:t>
            </a:r>
            <a:r>
              <a:rPr lang="en-US" sz="1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body mass index (</a:t>
            </a:r>
            <a:r>
              <a:rPr lang="en-US" sz="1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and </a:t>
            </a:r>
            <a:r>
              <a:rPr lang="en-US" sz="1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smoking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diagnostic laboratory test help diagnose, treat, monitor, and maintain the disease state being investigated. (Glycosylated Hgb(</a:t>
            </a:r>
            <a:r>
              <a:rPr lang="en-US" sz="1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A1C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&amp; Blood Glucose (</a:t>
            </a:r>
            <a:r>
              <a:rPr lang="en-US" sz="1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was obtained from Kaggle in .csv file format.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  the data was analyzed for missing and non-values. Then filtered for ages greater than </a:t>
            </a:r>
            <a:r>
              <a:rPr lang="en-US" sz="1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(Thirty is considered the cut off for </a:t>
            </a:r>
            <a:r>
              <a:rPr lang="en-US" sz="1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2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diabetes.) The data was further filtered for diabetics, non-diabetics, and gender.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350" cy="3776663"/>
          </a:xfrm>
        </p:spPr>
      </p:pic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1025607" y="2083435"/>
            <a:ext cx="3054350" cy="377666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9AD98A-1A77-5AE7-223F-B3E86256AB5D}"/>
              </a:ext>
            </a:extLst>
          </p:cNvPr>
          <p:cNvSpPr txBox="1"/>
          <p:nvPr/>
        </p:nvSpPr>
        <p:spPr>
          <a:xfrm>
            <a:off x="4963541" y="687774"/>
            <a:ext cx="6009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masis MT Pro Black" panose="02040A04050005020304" pitchFamily="18" charset="0"/>
              </a:rPr>
              <a:t>The Investigation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547302" y="1318165"/>
            <a:ext cx="1810327" cy="223844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9AD98A-1A77-5AE7-223F-B3E86256AB5D}"/>
              </a:ext>
            </a:extLst>
          </p:cNvPr>
          <p:cNvSpPr txBox="1"/>
          <p:nvPr/>
        </p:nvSpPr>
        <p:spPr>
          <a:xfrm>
            <a:off x="5144126" y="503327"/>
            <a:ext cx="4407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  <a:latin typeface="Amasis MT Pro Black" panose="02040A04050005020304" pitchFamily="18" charset="0"/>
              </a:rPr>
              <a:t>Introduction</a:t>
            </a:r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758B568F-CDF3-FA2F-7664-CDE90A4CAE27}"/>
              </a:ext>
            </a:extLst>
          </p:cNvPr>
          <p:cNvSpPr txBox="1">
            <a:spLocks/>
          </p:cNvSpPr>
          <p:nvPr/>
        </p:nvSpPr>
        <p:spPr>
          <a:xfrm>
            <a:off x="4146065" y="1165265"/>
            <a:ext cx="7373489" cy="5143460"/>
          </a:xfrm>
          <a:prstGeom prst="rect">
            <a:avLst/>
          </a:prstGeom>
          <a:noFill/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Diabetes (type 2) occurs in approximately </a:t>
            </a:r>
            <a:r>
              <a:rPr lang="en-US" dirty="0">
                <a:solidFill>
                  <a:srgbClr val="FF6600">
                    <a:alpha val="60000"/>
                  </a:srgbClr>
                </a:solidFill>
              </a:rPr>
              <a:t>10%</a:t>
            </a:r>
            <a:r>
              <a:rPr lang="en-US" dirty="0"/>
              <a:t> of the US population</a:t>
            </a:r>
          </a:p>
          <a:p>
            <a:r>
              <a:rPr lang="en-US" dirty="0"/>
              <a:t>In 2020 that was estimated to be approximately </a:t>
            </a:r>
            <a:r>
              <a:rPr lang="en-US" dirty="0">
                <a:solidFill>
                  <a:srgbClr val="FF6600">
                    <a:alpha val="60000"/>
                  </a:srgbClr>
                </a:solidFill>
              </a:rPr>
              <a:t>34.2 million </a:t>
            </a:r>
            <a:r>
              <a:rPr lang="en-US" dirty="0"/>
              <a:t>people, only </a:t>
            </a:r>
            <a:r>
              <a:rPr lang="en-US" dirty="0">
                <a:solidFill>
                  <a:srgbClr val="FF6600">
                    <a:alpha val="60000"/>
                  </a:srgbClr>
                </a:solidFill>
              </a:rPr>
              <a:t>¼</a:t>
            </a:r>
            <a:r>
              <a:rPr lang="en-US" dirty="0"/>
              <a:t> were 	diagnosed</a:t>
            </a:r>
          </a:p>
          <a:p>
            <a:r>
              <a:rPr lang="en-US" dirty="0"/>
              <a:t>Risk factors include:  smoking, obesity, physical inactivity,  A1C, high blood pressure 	and high cholesterol</a:t>
            </a:r>
          </a:p>
          <a:p>
            <a:r>
              <a:rPr lang="en-US" dirty="0"/>
              <a:t>Diabetes can cause:  heart disease, stroke, lower extremity amputation, hyperglycemic 	crisis, hyperosmolar hyperglycemic syndrome, hypoglycemia, kidney disease, 	diabetic neuropathy and blindness</a:t>
            </a:r>
          </a:p>
          <a:p>
            <a:r>
              <a:rPr lang="en-US" dirty="0"/>
              <a:t>All of these issues puts more strain on the health care system. Understanding the risk 	factors will allow better treatment plans and better overall patient care.</a:t>
            </a:r>
          </a:p>
        </p:txBody>
      </p:sp>
      <p:pic>
        <p:nvPicPr>
          <p:cNvPr id="10" name="Picture Placeholder 7" descr="Digital Data">
            <a:extLst>
              <a:ext uri="{FF2B5EF4-FFF2-40B4-BE49-F238E27FC236}">
                <a16:creationId xmlns:a16="http://schemas.microsoft.com/office/drawing/2014/main" id="{BB15B902-B26C-1B27-A3AC-41BACACC6B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116813"/>
            <a:ext cx="1720582" cy="1667624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</p:spPr>
      </p:pic>
      <p:pic>
        <p:nvPicPr>
          <p:cNvPr id="13" name="Picture Placeholder 9" descr="Data Points ">
            <a:extLst>
              <a:ext uri="{FF2B5EF4-FFF2-40B4-BE49-F238E27FC236}">
                <a16:creationId xmlns:a16="http://schemas.microsoft.com/office/drawing/2014/main" id="{132FD6BF-42BC-A524-626B-BDA0D5E2C5A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0377" y="0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7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60" y="549275"/>
            <a:ext cx="11426802" cy="589412"/>
          </a:xfrm>
        </p:spPr>
        <p:txBody>
          <a:bodyPr/>
          <a:lstStyle/>
          <a:p>
            <a:pPr algn="ctr"/>
            <a:r>
              <a:rPr lang="en-US" sz="4000" dirty="0"/>
              <a:t>Body Mass Index(</a:t>
            </a:r>
            <a:r>
              <a:rPr lang="en-US" sz="4000" dirty="0">
                <a:solidFill>
                  <a:srgbClr val="FF6600"/>
                </a:solidFill>
              </a:rPr>
              <a:t>BMI</a:t>
            </a:r>
            <a:r>
              <a:rPr lang="en-US" sz="4000" dirty="0"/>
              <a:t>): 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The Underlying Causes of Diabetes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98DB6-E906-D014-2553-2580F32E6248}"/>
              </a:ext>
            </a:extLst>
          </p:cNvPr>
          <p:cNvSpPr txBox="1"/>
          <p:nvPr/>
        </p:nvSpPr>
        <p:spPr>
          <a:xfrm>
            <a:off x="7121236" y="1651145"/>
            <a:ext cx="4519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Chi-Square Test for Independence: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Chi-Square statistic: 203.17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p-value: 4.25e-46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Conclusion: </a:t>
            </a:r>
            <a:r>
              <a:rPr lang="en-US" dirty="0"/>
              <a:t>There is evidence to suggest gender has an association with diabetes.</a:t>
            </a:r>
          </a:p>
        </p:txBody>
      </p:sp>
      <p:pic>
        <p:nvPicPr>
          <p:cNvPr id="20" name="Content Placeholder 19" descr="Chart, box and whisker chart&#10;&#10;Description automatically generated">
            <a:extLst>
              <a:ext uri="{FF2B5EF4-FFF2-40B4-BE49-F238E27FC236}">
                <a16:creationId xmlns:a16="http://schemas.microsoft.com/office/drawing/2014/main" id="{DA256240-C953-548A-DE60-8CB7BBA7C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2" y="1651145"/>
            <a:ext cx="6367779" cy="3979862"/>
          </a:xfrm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589412"/>
          </a:xfrm>
        </p:spPr>
        <p:txBody>
          <a:bodyPr/>
          <a:lstStyle/>
          <a:p>
            <a:pPr algn="ctr"/>
            <a:r>
              <a:rPr lang="en-US" sz="4000" dirty="0"/>
              <a:t> Males Vs. Female - Age </a:t>
            </a:r>
            <a:r>
              <a:rPr lang="en-US" sz="4000" u="sng" dirty="0"/>
              <a:t>&gt;</a:t>
            </a:r>
            <a:r>
              <a:rPr lang="en-US" sz="4000" dirty="0"/>
              <a:t> 30 &amp; </a:t>
            </a:r>
            <a:r>
              <a:rPr lang="en-US" sz="4000" dirty="0">
                <a:solidFill>
                  <a:srgbClr val="FF6600"/>
                </a:solidFill>
              </a:rPr>
              <a:t>BMI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The Underlying Causes of Diabetes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98DB6-E906-D014-2553-2580F32E6248}"/>
              </a:ext>
            </a:extLst>
          </p:cNvPr>
          <p:cNvSpPr txBox="1"/>
          <p:nvPr/>
        </p:nvSpPr>
        <p:spPr>
          <a:xfrm>
            <a:off x="7250547" y="1518040"/>
            <a:ext cx="447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 between Gender, BMI, and Diabetes was further explored.</a:t>
            </a:r>
          </a:p>
          <a:p>
            <a:endParaRPr lang="en-US" dirty="0"/>
          </a:p>
          <a:p>
            <a:r>
              <a:rPr lang="en-US" dirty="0"/>
              <a:t>Female BMI and Diabetes: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BMI difference: 28.42 vs 32.79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t-test p-value: 1.03e-225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Biserial Correlation: 0.18</a:t>
            </a:r>
          </a:p>
          <a:p>
            <a:endParaRPr lang="en-US" dirty="0"/>
          </a:p>
          <a:p>
            <a:r>
              <a:rPr lang="en-US" dirty="0"/>
              <a:t>Male BMI and Diabetes: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BMI difference: 28.76 vs 31.43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t-test p-value: 3.2e-122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Biserial Correlation: 0.21</a:t>
            </a:r>
          </a:p>
        </p:txBody>
      </p:sp>
      <p:pic>
        <p:nvPicPr>
          <p:cNvPr id="11" name="Content Placeholder 10" descr="Chart, histogram&#10;&#10;Description automatically generated">
            <a:extLst>
              <a:ext uri="{FF2B5EF4-FFF2-40B4-BE49-F238E27FC236}">
                <a16:creationId xmlns:a16="http://schemas.microsoft.com/office/drawing/2014/main" id="{EFE47626-32E6-4C30-D2B2-E73AA1FCE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98" r="7538"/>
          <a:stretch/>
        </p:blipFill>
        <p:spPr>
          <a:xfrm>
            <a:off x="286326" y="1354138"/>
            <a:ext cx="6890328" cy="3979862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DCA5E5-DE1B-D0C3-CD9A-0148BE58B0A6}"/>
              </a:ext>
            </a:extLst>
          </p:cNvPr>
          <p:cNvSpPr txBox="1"/>
          <p:nvPr/>
        </p:nvSpPr>
        <p:spPr>
          <a:xfrm>
            <a:off x="281365" y="5588884"/>
            <a:ext cx="11629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 </a:t>
            </a:r>
            <a:r>
              <a:rPr lang="en-US" dirty="0"/>
              <a:t>Given low t-test p-values for both Female and Male the evidence suggests BMI by gender has an association with diabetes.  However,  this relationship is weak (low r value) and other factors likely contribute to Diabetes.</a:t>
            </a:r>
          </a:p>
        </p:txBody>
      </p:sp>
    </p:spTree>
    <p:extLst>
      <p:ext uri="{BB962C8B-B14F-4D97-AF65-F5344CB8AC3E}">
        <p14:creationId xmlns:p14="http://schemas.microsoft.com/office/powerpoint/2010/main" val="148050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448481" cy="770567"/>
          </a:xfrm>
        </p:spPr>
        <p:txBody>
          <a:bodyPr/>
          <a:lstStyle/>
          <a:p>
            <a:pPr algn="ctr"/>
            <a:r>
              <a:rPr lang="en-US" sz="4000" dirty="0"/>
              <a:t>Hypertension(</a:t>
            </a:r>
            <a:r>
              <a:rPr lang="en-US" sz="4000" dirty="0">
                <a:solidFill>
                  <a:srgbClr val="FF6600"/>
                </a:solidFill>
              </a:rPr>
              <a:t>HTN</a:t>
            </a:r>
            <a:r>
              <a:rPr lang="en-US" sz="4000" dirty="0"/>
              <a:t>): 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The Underlying Causes of Diabetes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4CB478-6D26-76BC-134F-CD1D3CAA5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50" y="1110416"/>
            <a:ext cx="3159213" cy="280497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9794A7-08C1-F734-5D1E-DED12EAD0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599" y="1110416"/>
            <a:ext cx="3032216" cy="28049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D5BFB5-3AF1-FE73-E442-41251A4C9C79}"/>
              </a:ext>
            </a:extLst>
          </p:cNvPr>
          <p:cNvSpPr txBox="1"/>
          <p:nvPr/>
        </p:nvSpPr>
        <p:spPr>
          <a:xfrm>
            <a:off x="4387273" y="1671133"/>
            <a:ext cx="3628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Hypertension is seen in almost 25%</a:t>
            </a:r>
          </a:p>
          <a:p>
            <a:r>
              <a:rPr lang="en-US" dirty="0"/>
              <a:t>of Diabetic females and </a:t>
            </a:r>
            <a:r>
              <a:rPr lang="en-US"/>
              <a:t>males.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2854D8-36C4-D465-FE86-A66FEA2DD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7599" y="3886622"/>
            <a:ext cx="3032216" cy="3010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AF9021-9B39-C84F-CEC2-EBF82911B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49" y="3915393"/>
            <a:ext cx="3159213" cy="297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cover/>
      </p:transition>
    </mc:Choice>
    <mc:Fallback xmlns="">
      <p:transition spd="slow">
        <p:cov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448481" cy="3870325"/>
          </a:xfrm>
        </p:spPr>
        <p:txBody>
          <a:bodyPr/>
          <a:lstStyle/>
          <a:p>
            <a:pPr algn="ctr"/>
            <a:r>
              <a:rPr lang="en-US" sz="4000" dirty="0"/>
              <a:t>Glycosylated Hgb( </a:t>
            </a:r>
            <a:r>
              <a:rPr lang="en-US" sz="4000" dirty="0">
                <a:solidFill>
                  <a:srgbClr val="FF6600"/>
                </a:solidFill>
              </a:rPr>
              <a:t>A1C</a:t>
            </a:r>
            <a:r>
              <a:rPr lang="en-US" sz="4000" dirty="0"/>
              <a:t>): 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The Underlying Causes of Diabetes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F42F7-B281-758E-FE66-BDBF178F4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763" y="1096814"/>
            <a:ext cx="3838581" cy="27916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7559BC-152B-458C-E602-6E1AA3A5B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481" y="1096814"/>
            <a:ext cx="3672959" cy="27916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9CC8E3-18D4-16CD-DC66-C6E4BD114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481" y="3922684"/>
            <a:ext cx="3661861" cy="28039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8D6AE0-469E-12EE-378D-BBF1D2D9B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920" y="3922684"/>
            <a:ext cx="3827483" cy="29051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F48555-C636-995C-6614-5D5A7B3E5FB2}"/>
              </a:ext>
            </a:extLst>
          </p:cNvPr>
          <p:cNvSpPr txBox="1"/>
          <p:nvPr/>
        </p:nvSpPr>
        <p:spPr>
          <a:xfrm>
            <a:off x="4589929" y="1362635"/>
            <a:ext cx="36038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Mean: Female Non-Diabetics 5.39</a:t>
            </a:r>
          </a:p>
          <a:p>
            <a:r>
              <a:rPr lang="en-US" dirty="0"/>
              <a:t>Mean: Female Diabetics 6.94</a:t>
            </a:r>
          </a:p>
          <a:p>
            <a:r>
              <a:rPr lang="en-US" dirty="0"/>
              <a:t>Ttest statistic: 89.72 p-value =0.00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Mean: Male Non-Diabetics 5.40</a:t>
            </a:r>
          </a:p>
          <a:p>
            <a:r>
              <a:rPr lang="en-US" dirty="0"/>
              <a:t>Mean: Male Diabetics 6.93</a:t>
            </a:r>
          </a:p>
          <a:p>
            <a:r>
              <a:rPr lang="en-US" dirty="0"/>
              <a:t>Ttest statistic: 122.64 p-value=0.00</a:t>
            </a:r>
          </a:p>
          <a:p>
            <a:endParaRPr lang="en-US" dirty="0"/>
          </a:p>
          <a:p>
            <a:r>
              <a:rPr lang="en-US" dirty="0"/>
              <a:t>This shows the AIC in males vs. females is almost identical, however there is a statistically significant difference between the diabetics and non-diabetics.</a:t>
            </a:r>
          </a:p>
        </p:txBody>
      </p:sp>
    </p:spTree>
    <p:extLst>
      <p:ext uri="{BB962C8B-B14F-4D97-AF65-F5344CB8AC3E}">
        <p14:creationId xmlns:p14="http://schemas.microsoft.com/office/powerpoint/2010/main" val="415590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mb/>
      </p:transition>
    </mc:Choice>
    <mc:Fallback xmlns="">
      <p:transition spd="slow">
        <p:comb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448481" cy="770567"/>
          </a:xfrm>
        </p:spPr>
        <p:txBody>
          <a:bodyPr/>
          <a:lstStyle/>
          <a:p>
            <a:pPr algn="ctr"/>
            <a:r>
              <a:rPr lang="en-US" sz="4000" dirty="0"/>
              <a:t>Blood Glucose(</a:t>
            </a:r>
            <a:r>
              <a:rPr lang="en-US" sz="4000" dirty="0">
                <a:solidFill>
                  <a:srgbClr val="FF6600"/>
                </a:solidFill>
              </a:rPr>
              <a:t>GLU</a:t>
            </a:r>
            <a:r>
              <a:rPr lang="en-US" sz="4000" dirty="0"/>
              <a:t>):Males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The Underlying Causes of Diabetes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1D4508-2D2B-705E-D9B4-7E8D2BD79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79" y="3779534"/>
            <a:ext cx="3791077" cy="27400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7FBBE4-D51D-AD78-36D3-68CF2347B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88" y="1010566"/>
            <a:ext cx="3794968" cy="2661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22DB7B-AD6F-DE6A-1811-D829C323E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946" y="1133512"/>
            <a:ext cx="3699696" cy="26460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262FEB-97C7-58B8-6F81-8E1662A4D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4946" y="3891301"/>
            <a:ext cx="3699696" cy="26928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444BC7-0BA1-C581-8838-906EF14A3079}"/>
              </a:ext>
            </a:extLst>
          </p:cNvPr>
          <p:cNvSpPr txBox="1"/>
          <p:nvPr/>
        </p:nvSpPr>
        <p:spPr>
          <a:xfrm>
            <a:off x="4195482" y="1010565"/>
            <a:ext cx="379107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 Mean Blood Glucose </a:t>
            </a:r>
          </a:p>
          <a:p>
            <a:r>
              <a:rPr lang="en-US" dirty="0"/>
              <a:t>Diabetics:  194</a:t>
            </a:r>
          </a:p>
          <a:p>
            <a:r>
              <a:rPr lang="en-US" dirty="0"/>
              <a:t>Female Mean Blood Glucose Non-Diabetics:  132</a:t>
            </a:r>
          </a:p>
          <a:p>
            <a:r>
              <a:rPr lang="en-US" dirty="0"/>
              <a:t>Ttest value:  67.03   p-value  0.00</a:t>
            </a:r>
          </a:p>
          <a:p>
            <a:endParaRPr lang="en-US" dirty="0"/>
          </a:p>
          <a:p>
            <a:r>
              <a:rPr lang="en-US" dirty="0"/>
              <a:t>Male Mean Blood Glucose </a:t>
            </a:r>
          </a:p>
          <a:p>
            <a:r>
              <a:rPr lang="en-US" dirty="0"/>
              <a:t>Diabetics:  194.38</a:t>
            </a:r>
          </a:p>
          <a:p>
            <a:r>
              <a:rPr lang="en-US" dirty="0"/>
              <a:t>Male Mean Blood Glucose Non-Diabetics:  132.92</a:t>
            </a:r>
          </a:p>
          <a:p>
            <a:r>
              <a:rPr lang="en-US" dirty="0"/>
              <a:t>Ttest value:   64.03    p-value  0.00</a:t>
            </a:r>
          </a:p>
          <a:p>
            <a:endParaRPr lang="en-US" dirty="0"/>
          </a:p>
          <a:p>
            <a:r>
              <a:rPr lang="en-US" dirty="0"/>
              <a:t>This shows there is practically no difference between the male and female diabetics and non-diabetics with regard to the blood glucose level, however there is a significant difference between diabetic and non-diabetic blood glucose levels.</a:t>
            </a:r>
          </a:p>
        </p:txBody>
      </p:sp>
    </p:spTree>
    <p:extLst>
      <p:ext uri="{BB962C8B-B14F-4D97-AF65-F5344CB8AC3E}">
        <p14:creationId xmlns:p14="http://schemas.microsoft.com/office/powerpoint/2010/main" val="143695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 dir="i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{8964F303-85A1-4C26-A8FC-CFB40E59B968}tf33713516_win32</Template>
  <TotalTime>1113</TotalTime>
  <Words>865</Words>
  <Application>Microsoft Office PowerPoint</Application>
  <PresentationFormat>Widescreen</PresentationFormat>
  <Paragraphs>131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Amasis MT Pro Black</vt:lpstr>
      <vt:lpstr>Arial</vt:lpstr>
      <vt:lpstr>Calibri</vt:lpstr>
      <vt:lpstr>Gill Sans MT</vt:lpstr>
      <vt:lpstr>Times New Roman</vt:lpstr>
      <vt:lpstr>Walbaum Display</vt:lpstr>
      <vt:lpstr>3DFloatVTI</vt:lpstr>
      <vt:lpstr>The Underlying Causes of Diabetes</vt:lpstr>
      <vt:lpstr>What you will learn during this presentation: </vt:lpstr>
      <vt:lpstr>Introduction</vt:lpstr>
      <vt:lpstr>PowerPoint Presentation</vt:lpstr>
      <vt:lpstr>Body Mass Index(BMI): Males Vs. Female - Age &gt; 30</vt:lpstr>
      <vt:lpstr> Males Vs. Female - Age &gt; 30 &amp; BMI</vt:lpstr>
      <vt:lpstr>Hypertension(HTN): Males Vs. Female - Age &gt; 30</vt:lpstr>
      <vt:lpstr>Glycosylated Hgb( A1C): Males Vs. Female - Age &gt; 30</vt:lpstr>
      <vt:lpstr>Blood Glucose(GLU):Males Vs. Female - Age &gt; 30</vt:lpstr>
      <vt:lpstr>Smoking: Males Vs. Female - Age &gt; 30</vt:lpstr>
      <vt:lpstr>Conclusion: Diabetes effects males and females at about the same rate when looking at:   BMI, AIC, HTN, blood glucose, and smoking.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Underlying Causes of Diabetes</dc:title>
  <dc:creator>Jessica Parker</dc:creator>
  <cp:lastModifiedBy>charles descheneaux</cp:lastModifiedBy>
  <cp:revision>11</cp:revision>
  <dcterms:created xsi:type="dcterms:W3CDTF">2023-04-26T23:55:43Z</dcterms:created>
  <dcterms:modified xsi:type="dcterms:W3CDTF">2023-05-04T00:25:04Z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