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98" r:id="rId8"/>
    <p:sldId id="278" r:id="rId9"/>
    <p:sldId id="400" r:id="rId10"/>
    <p:sldId id="393" r:id="rId11"/>
    <p:sldId id="395" r:id="rId12"/>
    <p:sldId id="396" r:id="rId13"/>
    <p:sldId id="397" r:id="rId14"/>
    <p:sldId id="321" r:id="rId15"/>
    <p:sldId id="391" r:id="rId16"/>
    <p:sldId id="3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66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The Underlying Causes of Diabetes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ammustafatz/diabetes-predictio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65" y="285362"/>
            <a:ext cx="5851585" cy="1500690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>
                <a:latin typeface="Amasis MT Pro Black" panose="020B0604020202020204" pitchFamily="18" charset="0"/>
              </a:rPr>
              <a:t>The Underlying Causes of Diabetes</a:t>
            </a:r>
            <a:endParaRPr lang="en-US" dirty="0">
              <a:latin typeface="Amasis MT Pro Black" panose="020B06040202020202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892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F57DF-9F57-AD0B-A746-0C2D0C42B730}"/>
              </a:ext>
            </a:extLst>
          </p:cNvPr>
          <p:cNvSpPr txBox="1"/>
          <p:nvPr/>
        </p:nvSpPr>
        <p:spPr>
          <a:xfrm>
            <a:off x="6661528" y="2078395"/>
            <a:ext cx="43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 8: Project 1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Due date: Thursday, May 4</a:t>
            </a:r>
            <a:r>
              <a:rPr lang="en-US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2023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10A22-7F9F-DB03-2FCD-F3D074EBF6CA}"/>
              </a:ext>
            </a:extLst>
          </p:cNvPr>
          <p:cNvSpPr txBox="1">
            <a:spLocks/>
          </p:cNvSpPr>
          <p:nvPr/>
        </p:nvSpPr>
        <p:spPr>
          <a:xfrm>
            <a:off x="7087504" y="3187037"/>
            <a:ext cx="3503703" cy="24652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Diabetes Detectives: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Jennifer Bowling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Descheneaux 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Mangaroo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Parker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Jorge Serrano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BE2E0B-A924-45A9-5FD0-A8A848F61EDA}"/>
              </a:ext>
            </a:extLst>
          </p:cNvPr>
          <p:cNvSpPr txBox="1">
            <a:spLocks/>
          </p:cNvSpPr>
          <p:nvPr/>
        </p:nvSpPr>
        <p:spPr>
          <a:xfrm>
            <a:off x="5658928" y="5943601"/>
            <a:ext cx="6533072" cy="42269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pPr algn="ctr"/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sng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https://www.kaggle.com/datasets/iammustafatz/diabetes-prediction-dataset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fade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Smoking</a:t>
            </a:r>
            <a:r>
              <a:rPr lang="en-US" sz="4000" dirty="0"/>
              <a:t>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CDF8D0-FBFC-57FF-52A6-D1451D9BC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16" y="1804908"/>
            <a:ext cx="5445894" cy="382405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631907-11E9-9F79-502D-804F6AF1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1" y="1829704"/>
            <a:ext cx="5445894" cy="37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34" y="3913277"/>
            <a:ext cx="9045389" cy="2030323"/>
          </a:xfrm>
        </p:spPr>
        <p:txBody>
          <a:bodyPr/>
          <a:lstStyle/>
          <a:p>
            <a:pPr algn="ctr"/>
            <a:r>
              <a:rPr lang="en-US" sz="3200" dirty="0"/>
              <a:t>Conclusion:</a:t>
            </a:r>
            <a:br>
              <a:rPr lang="en-US" sz="3200" dirty="0"/>
            </a:br>
            <a:r>
              <a:rPr lang="en-US" sz="3200" dirty="0"/>
              <a:t>Diabetes effects males and females at about the same rate when looking at:  </a:t>
            </a:r>
            <a:br>
              <a:rPr lang="en-US" sz="3200" dirty="0"/>
            </a:br>
            <a:r>
              <a:rPr lang="en-US" sz="3200" dirty="0"/>
              <a:t>BMI, AIC, HTN, blood glucose, and smoking.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8831-1EDD-4E30-9955-11974019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0" y="750572"/>
            <a:ext cx="5957316" cy="49133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7838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5" y="1518232"/>
            <a:ext cx="9038983" cy="7446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you will learn during this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6" y="1704721"/>
            <a:ext cx="6659466" cy="4126736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gender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hypertension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body mass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(BMI)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A1C level that most diabetics have?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blood glucose levels of most diabetics?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483" y="170472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">
        <p:wipe/>
      </p:transition>
    </mc:Choice>
    <mc:Fallback xmlns="">
      <p:transition spd="slow" advTm="1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906438"/>
            <a:ext cx="7345362" cy="2822444"/>
          </a:xfrm>
          <a:noFill/>
        </p:spPr>
        <p:txBody>
          <a:bodyPr>
            <a:normAutofit fontScale="8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 or  Non-Diabetic based on age, gender, hypertension(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body mass index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diagnostic laboratory test help diagnose, treat, monitor, and maintain the disease state being investigated. (Glycosylated Hgb(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Blood Glucose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obtained from Kaggle in .csv file format.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 the data was analyzed for missing and non-values. Then filtered for ages greater than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(Thirty is considered the cut off for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diabetes.) The data was further filtered for diabetics, non-diabetics, and gender.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25607" y="2083435"/>
            <a:ext cx="3054350" cy="37766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4963541" y="687774"/>
            <a:ext cx="60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47302" y="1318165"/>
            <a:ext cx="1810327" cy="22384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5144126" y="503327"/>
            <a:ext cx="440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8B568F-CDF3-FA2F-7664-CDE90A4CAE27}"/>
              </a:ext>
            </a:extLst>
          </p:cNvPr>
          <p:cNvSpPr txBox="1">
            <a:spLocks/>
          </p:cNvSpPr>
          <p:nvPr/>
        </p:nvSpPr>
        <p:spPr>
          <a:xfrm>
            <a:off x="4146065" y="1165265"/>
            <a:ext cx="7373489" cy="5143460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Diabetes (type 2) occurs in approximately </a:t>
            </a:r>
            <a:r>
              <a:rPr lang="en-US" dirty="0">
                <a:solidFill>
                  <a:srgbClr val="FF6600">
                    <a:alpha val="60000"/>
                  </a:srgbClr>
                </a:solidFill>
              </a:rPr>
              <a:t>10%</a:t>
            </a:r>
            <a:r>
              <a:rPr lang="en-US" dirty="0"/>
              <a:t> of the US population</a:t>
            </a:r>
          </a:p>
          <a:p>
            <a:r>
              <a:rPr lang="en-US" dirty="0"/>
              <a:t>In 2020 that was estimated to be approximately </a:t>
            </a:r>
            <a:r>
              <a:rPr lang="en-US" dirty="0">
                <a:solidFill>
                  <a:srgbClr val="FF6600">
                    <a:alpha val="60000"/>
                  </a:srgbClr>
                </a:solidFill>
              </a:rPr>
              <a:t>34.2 million </a:t>
            </a:r>
            <a:r>
              <a:rPr lang="en-US" dirty="0"/>
              <a:t>people, only </a:t>
            </a:r>
            <a:r>
              <a:rPr lang="en-US" dirty="0">
                <a:solidFill>
                  <a:srgbClr val="FF6600">
                    <a:alpha val="60000"/>
                  </a:srgbClr>
                </a:solidFill>
              </a:rPr>
              <a:t>¼</a:t>
            </a:r>
            <a:r>
              <a:rPr lang="en-US" dirty="0"/>
              <a:t> were 	diagnosed</a:t>
            </a:r>
          </a:p>
          <a:p>
            <a:r>
              <a:rPr lang="en-US" dirty="0"/>
              <a:t>Risk factors include:  smoking, obesity, physical inactivity,  A1C, high blood pressure 	and high cholesterol</a:t>
            </a:r>
          </a:p>
          <a:p>
            <a:r>
              <a:rPr lang="en-US" dirty="0"/>
              <a:t>Diabetes can cause:  heart disease, stroke, lower extremity amputation, hyperglycemic 	crisis, hyperosmolar hyperglycemic syndrome, hypoglycemia, kidney disease, 	diabetic neuropathy and blindness</a:t>
            </a:r>
          </a:p>
          <a:p>
            <a:r>
              <a:rPr lang="en-US" dirty="0"/>
              <a:t>All of these issues puts more strain on the health care system. Understanding the risk 	factors will allow better treatment plans and better overall patient care.</a:t>
            </a:r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B15B902-B26C-1B27-A3AC-41BACACC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6813"/>
            <a:ext cx="1720582" cy="1667624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3" name="Picture Placeholder 9" descr="Data Points ">
            <a:extLst>
              <a:ext uri="{FF2B5EF4-FFF2-40B4-BE49-F238E27FC236}">
                <a16:creationId xmlns:a16="http://schemas.microsoft.com/office/drawing/2014/main" id="{132FD6BF-42BC-A524-626B-BDA0D5E2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77" y="0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0" y="549275"/>
            <a:ext cx="11426802" cy="589412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121236" y="1651145"/>
            <a:ext cx="451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Test for Independence: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statistic: 203.17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4.25e-46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There is evidence to suggest gender has an association with diabetes.</a:t>
            </a:r>
          </a:p>
        </p:txBody>
      </p:sp>
      <p:pic>
        <p:nvPicPr>
          <p:cNvPr id="20" name="Content Placeholder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A256240-C953-548A-DE60-8CB7BBA7C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651145"/>
            <a:ext cx="6367779" cy="3979862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 Males Vs. Female - Age </a:t>
            </a:r>
            <a:r>
              <a:rPr lang="en-US" sz="4000" u="sng" dirty="0"/>
              <a:t>&gt;</a:t>
            </a:r>
            <a:r>
              <a:rPr lang="en-US" sz="4000" dirty="0"/>
              <a:t> 30 &amp; 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250547" y="1518040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Gender, BMI, and Diabetes was further explored.</a:t>
            </a:r>
          </a:p>
          <a:p>
            <a:endParaRPr lang="en-US" dirty="0"/>
          </a:p>
          <a:p>
            <a:r>
              <a:rPr lang="en-US" dirty="0"/>
              <a:t>Female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28.42 vs 32.79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1.03e-225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0.18</a:t>
            </a:r>
          </a:p>
          <a:p>
            <a:endParaRPr lang="en-US" dirty="0"/>
          </a:p>
          <a:p>
            <a:r>
              <a:rPr lang="en-US" dirty="0"/>
              <a:t>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28.76 vs 31.43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3.2e-122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0.21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EFE47626-32E6-4C30-D2B2-E73AA1FC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8" r="7538"/>
          <a:stretch/>
        </p:blipFill>
        <p:spPr>
          <a:xfrm>
            <a:off x="286326" y="1354138"/>
            <a:ext cx="6890328" cy="39798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DCA5E5-DE1B-D0C3-CD9A-0148BE58B0A6}"/>
              </a:ext>
            </a:extLst>
          </p:cNvPr>
          <p:cNvSpPr txBox="1"/>
          <p:nvPr/>
        </p:nvSpPr>
        <p:spPr>
          <a:xfrm>
            <a:off x="281365" y="5588884"/>
            <a:ext cx="1162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</a:t>
            </a:r>
            <a:r>
              <a:rPr lang="en-US" dirty="0"/>
              <a:t>Given low t-test p-values for both Female and Male the evidence suggests BMI by gender has an association with diabetes.  However,  this relationship is weak (low r value) and other factors likely contribute to Diabetes.</a:t>
            </a:r>
          </a:p>
        </p:txBody>
      </p:sp>
    </p:spTree>
    <p:extLst>
      <p:ext uri="{BB962C8B-B14F-4D97-AF65-F5344CB8AC3E}">
        <p14:creationId xmlns:p14="http://schemas.microsoft.com/office/powerpoint/2010/main" val="148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Hypertension(</a:t>
            </a:r>
            <a:r>
              <a:rPr lang="en-US" sz="4000" dirty="0">
                <a:solidFill>
                  <a:srgbClr val="FF6600"/>
                </a:solidFill>
              </a:rPr>
              <a:t>HTN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4CB478-6D26-76BC-134F-CD1D3CAA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50" y="1110416"/>
            <a:ext cx="3159213" cy="2804977"/>
          </a:xfrm>
          <a:ln w="22225"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794A7-08C1-F734-5D1E-DED12EAD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99" y="1110416"/>
            <a:ext cx="3032216" cy="2804977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5BFB5-3AF1-FE73-E442-41251A4C9C79}"/>
              </a:ext>
            </a:extLst>
          </p:cNvPr>
          <p:cNvSpPr txBox="1"/>
          <p:nvPr/>
        </p:nvSpPr>
        <p:spPr>
          <a:xfrm>
            <a:off x="3359150" y="1648121"/>
            <a:ext cx="536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Hypertension is seen in almost 25% of Diabetic females and males.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854D8-36C4-D465-FE86-A66FEA2DD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599" y="3914332"/>
            <a:ext cx="3032216" cy="2902104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F9021-9B39-C84F-CEC2-EBF82911B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9" y="3915393"/>
            <a:ext cx="3159213" cy="2873334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115F7-9BBB-E748-F5A3-C9D43AC8569C}"/>
              </a:ext>
            </a:extLst>
          </p:cNvPr>
          <p:cNvSpPr txBox="1"/>
          <p:nvPr/>
        </p:nvSpPr>
        <p:spPr>
          <a:xfrm>
            <a:off x="3344402" y="2325047"/>
            <a:ext cx="5503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Hypertension is seen in almost 8-10% of Non-Diabetic females and males.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5FD7D-E6AA-EE15-35C1-E23AB132EED2}"/>
              </a:ext>
            </a:extLst>
          </p:cNvPr>
          <p:cNvSpPr txBox="1"/>
          <p:nvPr/>
        </p:nvSpPr>
        <p:spPr>
          <a:xfrm>
            <a:off x="3344402" y="3209353"/>
            <a:ext cx="54125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Hypertension along with diabetes are common comorbidities.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Cambria" panose="02040503050406030204" pitchFamily="18" charset="0"/>
              </a:rPr>
              <a:t>Our data shows that hypertension is twice as frequent in patients with diabetes compared with those who do not have diabetes, regardless of gender.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Diabetes is also  a risk of CVD, this risk is increased in conjunction with hypertension.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3870325"/>
          </a:xfrm>
        </p:spPr>
        <p:txBody>
          <a:bodyPr/>
          <a:lstStyle/>
          <a:p>
            <a:pPr algn="ctr"/>
            <a:r>
              <a:rPr lang="en-US" sz="4000" dirty="0"/>
              <a:t>Glycosylated Hgb( </a:t>
            </a:r>
            <a:r>
              <a:rPr lang="en-US" sz="4000" dirty="0">
                <a:solidFill>
                  <a:srgbClr val="FF6600"/>
                </a:solidFill>
              </a:rPr>
              <a:t>A1C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F42F7-B281-758E-FE66-BDBF178F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63" y="1096814"/>
            <a:ext cx="3838581" cy="2791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559BC-152B-458C-E602-6E1AA3A5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1" y="1096814"/>
            <a:ext cx="3672959" cy="2791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CC8E3-18D4-16CD-DC66-C6E4BD11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81" y="3922684"/>
            <a:ext cx="3661861" cy="280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D6AE0-469E-12EE-378D-BBF1D2D9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0" y="3922684"/>
            <a:ext cx="3827483" cy="2905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48555-C636-995C-6614-5D5A7B3E5FB2}"/>
              </a:ext>
            </a:extLst>
          </p:cNvPr>
          <p:cNvSpPr txBox="1"/>
          <p:nvPr/>
        </p:nvSpPr>
        <p:spPr>
          <a:xfrm>
            <a:off x="4589929" y="1362635"/>
            <a:ext cx="3603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Female Non-Diabetics 5.39</a:t>
            </a:r>
          </a:p>
          <a:p>
            <a:r>
              <a:rPr lang="en-US" dirty="0"/>
              <a:t>Mean: Female Diabetics 6.94</a:t>
            </a:r>
          </a:p>
          <a:p>
            <a:r>
              <a:rPr lang="en-US" dirty="0"/>
              <a:t>Ttest statistic: 89.72 p-value =0.00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Mean: Male Non-Diabetics 5.40</a:t>
            </a:r>
          </a:p>
          <a:p>
            <a:r>
              <a:rPr lang="en-US" dirty="0"/>
              <a:t>Mean: Male Diabetics 6.93</a:t>
            </a:r>
          </a:p>
          <a:p>
            <a:r>
              <a:rPr lang="en-US" dirty="0"/>
              <a:t>Ttest statistic: 122.64 p-value=0.00</a:t>
            </a:r>
          </a:p>
          <a:p>
            <a:endParaRPr lang="en-US" dirty="0"/>
          </a:p>
          <a:p>
            <a:r>
              <a:rPr lang="en-US" dirty="0"/>
              <a:t>This shows the AIC in males vs. females is almost identical, however there is a statistically significant difference between the diabetics and non-diabetics.</a:t>
            </a:r>
          </a:p>
        </p:txBody>
      </p:sp>
    </p:spTree>
    <p:extLst>
      <p:ext uri="{BB962C8B-B14F-4D97-AF65-F5344CB8AC3E}">
        <p14:creationId xmlns:p14="http://schemas.microsoft.com/office/powerpoint/2010/main" val="41559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mb/>
      </p:transition>
    </mc:Choice>
    <mc:Fallback xmlns=""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Blood Glucose(</a:t>
            </a:r>
            <a:r>
              <a:rPr lang="en-US" sz="4000" dirty="0">
                <a:solidFill>
                  <a:srgbClr val="FF6600"/>
                </a:solidFill>
              </a:rPr>
              <a:t>GLU</a:t>
            </a:r>
            <a:r>
              <a:rPr lang="en-US" sz="4000" dirty="0"/>
              <a:t>):Males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4508-2D2B-705E-D9B4-7E8D2BD7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9" y="3779534"/>
            <a:ext cx="3791077" cy="274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BBE4-D51D-AD78-36D3-68CF2347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" y="1010566"/>
            <a:ext cx="3794968" cy="2661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2DB7B-AD6F-DE6A-1811-D829C323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46" y="1133512"/>
            <a:ext cx="3699696" cy="264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2FEB-97C7-58B8-6F81-8E1662A4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946" y="3891301"/>
            <a:ext cx="3699696" cy="269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44BC7-0BA1-C581-8838-906EF14A3079}"/>
              </a:ext>
            </a:extLst>
          </p:cNvPr>
          <p:cNvSpPr txBox="1"/>
          <p:nvPr/>
        </p:nvSpPr>
        <p:spPr>
          <a:xfrm>
            <a:off x="4195482" y="1010565"/>
            <a:ext cx="37910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Mean Blood Glucose </a:t>
            </a:r>
          </a:p>
          <a:p>
            <a:r>
              <a:rPr lang="en-US" dirty="0"/>
              <a:t>Diabetics:  194</a:t>
            </a:r>
          </a:p>
          <a:p>
            <a:r>
              <a:rPr lang="en-US" dirty="0"/>
              <a:t>Female Mean Blood Glucose Non-Diabetics:  132</a:t>
            </a:r>
          </a:p>
          <a:p>
            <a:r>
              <a:rPr lang="en-US" dirty="0"/>
              <a:t>Ttest value:  67.03   p-value  0.00</a:t>
            </a:r>
          </a:p>
          <a:p>
            <a:endParaRPr lang="en-US" dirty="0"/>
          </a:p>
          <a:p>
            <a:r>
              <a:rPr lang="en-US" dirty="0"/>
              <a:t>Male Mean Blood Glucose </a:t>
            </a:r>
          </a:p>
          <a:p>
            <a:r>
              <a:rPr lang="en-US" dirty="0"/>
              <a:t>Diabetics:  194.38</a:t>
            </a:r>
          </a:p>
          <a:p>
            <a:r>
              <a:rPr lang="en-US" dirty="0"/>
              <a:t>Male Mean Blood Glucose Non-Diabetics:  132.92</a:t>
            </a:r>
          </a:p>
          <a:p>
            <a:r>
              <a:rPr lang="en-US" dirty="0"/>
              <a:t>Ttest value:   64.03    p-value  0.00</a:t>
            </a:r>
          </a:p>
          <a:p>
            <a:endParaRPr lang="en-US" dirty="0"/>
          </a:p>
          <a:p>
            <a:r>
              <a:rPr lang="en-US" dirty="0"/>
              <a:t>This shows there is practically no difference between the male and female diabetics and non-diabetics with regard to the blood glucose level, however there is a significant difference between diabetic and non-diabetic blood glucose levels.</a:t>
            </a:r>
          </a:p>
        </p:txBody>
      </p:sp>
    </p:spTree>
    <p:extLst>
      <p:ext uri="{BB962C8B-B14F-4D97-AF65-F5344CB8AC3E}">
        <p14:creationId xmlns:p14="http://schemas.microsoft.com/office/powerpoint/2010/main" val="14369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{8964F303-85A1-4C26-A8FC-CFB40E59B968}tf33713516_win32</Template>
  <TotalTime>1135</TotalTime>
  <Words>929</Words>
  <Application>Microsoft Office PowerPoint</Application>
  <PresentationFormat>Widescreen</PresentationFormat>
  <Paragraphs>136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Amasis MT Pro Black</vt:lpstr>
      <vt:lpstr>Arial</vt:lpstr>
      <vt:lpstr>Calibri</vt:lpstr>
      <vt:lpstr>Cambria</vt:lpstr>
      <vt:lpstr>Gill Sans MT</vt:lpstr>
      <vt:lpstr>Times New Roman</vt:lpstr>
      <vt:lpstr>Walbaum Display</vt:lpstr>
      <vt:lpstr>3DFloatVTI</vt:lpstr>
      <vt:lpstr>The Underlying Causes of Diabetes</vt:lpstr>
      <vt:lpstr>What you will learn during this presentation: </vt:lpstr>
      <vt:lpstr>Introduction</vt:lpstr>
      <vt:lpstr>PowerPoint Presentation</vt:lpstr>
      <vt:lpstr>Body Mass Index(BMI): Males Vs. Female - Age &gt; 30</vt:lpstr>
      <vt:lpstr> Males Vs. Female - Age &gt; 30 &amp; BMI</vt:lpstr>
      <vt:lpstr>Hypertension(HTN): Males Vs. Female - Age &gt; 30</vt:lpstr>
      <vt:lpstr>Glycosylated Hgb( A1C): Males Vs. Female - Age &gt; 30</vt:lpstr>
      <vt:lpstr>Blood Glucose(GLU):Males Vs. Female - Age &gt; 30</vt:lpstr>
      <vt:lpstr>Smoking: Males Vs. Female - Age &gt; 30</vt:lpstr>
      <vt:lpstr>Conclusion: Diabetes effects males and females at about the same rate when looking at:   BMI, AIC, HTN, blood glucose, and smoking.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Underlying Causes of Diabetes</dc:title>
  <dc:creator>Jessica Parker</dc:creator>
  <cp:lastModifiedBy>Jessica Parker</cp:lastModifiedBy>
  <cp:revision>12</cp:revision>
  <dcterms:created xsi:type="dcterms:W3CDTF">2023-04-26T23:55:43Z</dcterms:created>
  <dcterms:modified xsi:type="dcterms:W3CDTF">2023-05-04T00:50:45Z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