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6" r:id="rId4"/>
    <p:sldId id="267" r:id="rId5"/>
    <p:sldId id="268" r:id="rId6"/>
    <p:sldId id="269" r:id="rId7"/>
    <p:sldId id="270" r:id="rId8"/>
    <p:sldId id="271" r:id="rId9"/>
    <p:sldId id="272" r:id="rId10"/>
    <p:sldId id="273" r:id="rId11"/>
    <p:sldId id="274" r:id="rId12"/>
    <p:sldId id="275" r:id="rId13"/>
    <p:sldId id="277" r:id="rId14"/>
    <p:sldId id="278" r:id="rId15"/>
    <p:sldId id="279" r:id="rId16"/>
    <p:sldId id="265" r:id="rId17"/>
  </p:sldIdLst>
  <p:sldSz cx="18288000" cy="10287000"/>
  <p:notesSz cx="6858000" cy="9144000"/>
  <p:embeddedFontLst>
    <p:embeddedFont>
      <p:font typeface="Microsoft Sans Serif" panose="020B0604020202020204" pitchFamily="34" charset="0"/>
      <p:regular r:id="rId18"/>
    </p:embeddedFont>
    <p:embeddedFont>
      <p:font typeface="Poppins" panose="00000500000000000000" pitchFamily="2" charset="0"/>
      <p:regular r:id="rId19"/>
    </p:embeddedFont>
    <p:embeddedFont>
      <p:font typeface="Poppins Bold" panose="00000800000000000000" charset="0"/>
      <p:bold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46" d="100"/>
          <a:sy n="46" d="100"/>
        </p:scale>
        <p:origin x="75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Layout" Target="../slideLayouts/slideLayout7.xml"/><Relationship Id="rId5" Type="http://schemas.openxmlformats.org/officeDocument/2006/relationships/hyperlink" Target="https://docs.google.com/spreadsheets/d/1I9GwITo_tsS_IIhrt7IQEqSqUCO1gfqZ/edit?usp=sharing&amp;ouid=104845356380163502534&amp;rtpof=true&amp;sd=true" TargetMode="Externa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6010847" y="1028700"/>
            <a:ext cx="6266307" cy="7541507"/>
          </a:xfrm>
          <a:custGeom>
            <a:avLst/>
            <a:gdLst/>
            <a:ahLst/>
            <a:cxnLst/>
            <a:rect l="l" t="t" r="r" b="b"/>
            <a:pathLst>
              <a:path w="6266307" h="7541507">
                <a:moveTo>
                  <a:pt x="0" y="0"/>
                </a:moveTo>
                <a:lnTo>
                  <a:pt x="6266306" y="0"/>
                </a:lnTo>
                <a:lnTo>
                  <a:pt x="6266306" y="7541507"/>
                </a:lnTo>
                <a:lnTo>
                  <a:pt x="0" y="7541507"/>
                </a:lnTo>
                <a:lnTo>
                  <a:pt x="0" y="0"/>
                </a:lnTo>
                <a:close/>
              </a:path>
            </a:pathLst>
          </a:custGeom>
          <a:blipFill>
            <a:blip r:embed="rId3">
              <a:alphaModFix amt="6000"/>
              <a:extLst>
                <a:ext uri="{96DAC541-7B7A-43D3-8B79-37D633B846F1}">
                  <asvg:svgBlip xmlns:asvg="http://schemas.microsoft.com/office/drawing/2016/SVG/main" r:embed="rId4"/>
                </a:ext>
              </a:extLst>
            </a:blip>
            <a:stretch>
              <a:fillRect/>
            </a:stretch>
          </a:blipFill>
        </p:spPr>
      </p:sp>
      <p:sp>
        <p:nvSpPr>
          <p:cNvPr id="4" name="Freeform 4"/>
          <p:cNvSpPr/>
          <p:nvPr/>
        </p:nvSpPr>
        <p:spPr>
          <a:xfrm>
            <a:off x="8545877" y="3200655"/>
            <a:ext cx="1196246" cy="1439684"/>
          </a:xfrm>
          <a:custGeom>
            <a:avLst/>
            <a:gdLst/>
            <a:ahLst/>
            <a:cxnLst/>
            <a:rect l="l" t="t" r="r" b="b"/>
            <a:pathLst>
              <a:path w="1196246" h="1439684">
                <a:moveTo>
                  <a:pt x="0" y="0"/>
                </a:moveTo>
                <a:lnTo>
                  <a:pt x="1196246" y="0"/>
                </a:lnTo>
                <a:lnTo>
                  <a:pt x="1196246" y="1439684"/>
                </a:lnTo>
                <a:lnTo>
                  <a:pt x="0" y="14396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0" y="9054127"/>
            <a:ext cx="18288000" cy="1232873"/>
            <a:chOff x="0" y="0"/>
            <a:chExt cx="4816593" cy="324707"/>
          </a:xfrm>
        </p:grpSpPr>
        <p:sp>
          <p:nvSpPr>
            <p:cNvPr id="6" name="Freeform 6"/>
            <p:cNvSpPr/>
            <p:nvPr/>
          </p:nvSpPr>
          <p:spPr>
            <a:xfrm>
              <a:off x="0" y="0"/>
              <a:ext cx="4816592" cy="324707"/>
            </a:xfrm>
            <a:custGeom>
              <a:avLst/>
              <a:gdLst/>
              <a:ahLst/>
              <a:cxnLst/>
              <a:rect l="l" t="t" r="r" b="b"/>
              <a:pathLst>
                <a:path w="4816592" h="324707">
                  <a:moveTo>
                    <a:pt x="0" y="0"/>
                  </a:moveTo>
                  <a:lnTo>
                    <a:pt x="4816592" y="0"/>
                  </a:lnTo>
                  <a:lnTo>
                    <a:pt x="4816592" y="324707"/>
                  </a:lnTo>
                  <a:lnTo>
                    <a:pt x="0" y="324707"/>
                  </a:lnTo>
                  <a:close/>
                </a:path>
              </a:pathLst>
            </a:custGeom>
            <a:solidFill>
              <a:srgbClr val="635589">
                <a:alpha val="5882"/>
              </a:srgbClr>
            </a:solidFill>
            <a:ln cap="sq">
              <a:noFill/>
              <a:prstDash val="solid"/>
              <a:miter/>
            </a:ln>
          </p:spPr>
        </p:sp>
        <p:sp>
          <p:nvSpPr>
            <p:cNvPr id="7" name="TextBox 7"/>
            <p:cNvSpPr txBox="1"/>
            <p:nvPr/>
          </p:nvSpPr>
          <p:spPr>
            <a:xfrm>
              <a:off x="0" y="-47625"/>
              <a:ext cx="4816593" cy="372332"/>
            </a:xfrm>
            <a:prstGeom prst="rect">
              <a:avLst/>
            </a:prstGeom>
          </p:spPr>
          <p:txBody>
            <a:bodyPr lIns="50800" tIns="50800" rIns="50800" bIns="50800" rtlCol="0" anchor="ctr"/>
            <a:lstStyle/>
            <a:p>
              <a:pPr algn="ctr">
                <a:lnSpc>
                  <a:spcPts val="1960"/>
                </a:lnSpc>
              </a:pPr>
              <a:endParaRPr/>
            </a:p>
          </p:txBody>
        </p:sp>
      </p:grpSp>
      <p:sp>
        <p:nvSpPr>
          <p:cNvPr id="8" name="TextBox 8"/>
          <p:cNvSpPr txBox="1"/>
          <p:nvPr/>
        </p:nvSpPr>
        <p:spPr>
          <a:xfrm>
            <a:off x="6778669" y="6445667"/>
            <a:ext cx="4730661" cy="250825"/>
          </a:xfrm>
          <a:prstGeom prst="rect">
            <a:avLst/>
          </a:prstGeom>
        </p:spPr>
        <p:txBody>
          <a:bodyPr lIns="0" tIns="0" rIns="0" bIns="0" rtlCol="0" anchor="t">
            <a:spAutoFit/>
          </a:bodyPr>
          <a:lstStyle/>
          <a:p>
            <a:pPr marL="0" lvl="0" indent="0" algn="ctr">
              <a:lnSpc>
                <a:spcPts val="1960"/>
              </a:lnSpc>
              <a:spcBef>
                <a:spcPct val="0"/>
              </a:spcBef>
            </a:pPr>
            <a:r>
              <a:rPr lang="en-GB" altLang="en-US" sz="2000" b="1" spc="259">
                <a:solidFill>
                  <a:srgbClr val="414964"/>
                </a:solidFill>
                <a:effectLst>
                  <a:outerShdw blurRad="38100" dist="38100" dir="2700000" algn="tl">
                    <a:srgbClr val="000000">
                      <a:alpha val="43137"/>
                    </a:srgbClr>
                  </a:outerShdw>
                </a:effectLst>
                <a:latin typeface="Poppins" panose="00000500000000000000"/>
                <a:ea typeface="Poppins" panose="00000500000000000000"/>
                <a:cs typeface="Poppins" panose="00000500000000000000"/>
                <a:sym typeface="Poppins" panose="00000500000000000000"/>
              </a:rPr>
              <a:t>Report By- Siva Sanakri H</a:t>
            </a:r>
          </a:p>
        </p:txBody>
      </p:sp>
      <p:sp>
        <p:nvSpPr>
          <p:cNvPr id="9" name="TextBox 9"/>
          <p:cNvSpPr txBox="1"/>
          <p:nvPr/>
        </p:nvSpPr>
        <p:spPr>
          <a:xfrm>
            <a:off x="7843997" y="6791070"/>
            <a:ext cx="2600006" cy="250825"/>
          </a:xfrm>
          <a:prstGeom prst="rect">
            <a:avLst/>
          </a:prstGeom>
        </p:spPr>
        <p:txBody>
          <a:bodyPr lIns="0" tIns="0" rIns="0" bIns="0" rtlCol="0" anchor="t">
            <a:spAutoFit/>
          </a:bodyPr>
          <a:lstStyle/>
          <a:p>
            <a:pPr marL="0" lvl="0" indent="0" algn="ctr">
              <a:lnSpc>
                <a:spcPts val="1960"/>
              </a:lnSpc>
              <a:spcBef>
                <a:spcPct val="0"/>
              </a:spcBef>
            </a:pPr>
            <a:r>
              <a:rPr lang="en-GB" altLang="en-US" b="1" spc="259">
                <a:solidFill>
                  <a:srgbClr val="414964"/>
                </a:solidFill>
                <a:latin typeface="Poppins Bold" panose="00000800000000000000"/>
                <a:ea typeface="Poppins Bold" panose="00000800000000000000"/>
                <a:cs typeface="Poppins Bold" panose="00000800000000000000"/>
                <a:sym typeface="Poppins Bold" panose="00000800000000000000"/>
              </a:rPr>
              <a:t>Jan 9th, 2025</a:t>
            </a:r>
          </a:p>
        </p:txBody>
      </p:sp>
      <p:sp>
        <p:nvSpPr>
          <p:cNvPr id="10" name="TextBox 10"/>
          <p:cNvSpPr txBox="1"/>
          <p:nvPr/>
        </p:nvSpPr>
        <p:spPr>
          <a:xfrm>
            <a:off x="3778250" y="4836795"/>
            <a:ext cx="11865610" cy="1292225"/>
          </a:xfrm>
          <a:prstGeom prst="rect">
            <a:avLst/>
          </a:prstGeom>
        </p:spPr>
        <p:txBody>
          <a:bodyPr wrap="square" lIns="0" tIns="0" rIns="0" bIns="0" rtlCol="0" anchor="t">
            <a:spAutoFit/>
          </a:bodyPr>
          <a:lstStyle/>
          <a:p>
            <a:pPr marL="0" lvl="0" indent="0" algn="ctr">
              <a:lnSpc>
                <a:spcPts val="10080"/>
              </a:lnSpc>
              <a:spcBef>
                <a:spcPct val="0"/>
              </a:spcBef>
            </a:pPr>
            <a:r>
              <a:rPr lang="en-GB" altLang="en-US" sz="8000" b="1">
                <a:solidFill>
                  <a:srgbClr val="414964"/>
                </a:solidFill>
                <a:effectLst>
                  <a:outerShdw blurRad="38100" dist="38100" dir="2700000" algn="tl">
                    <a:srgbClr val="000000">
                      <a:alpha val="43137"/>
                    </a:srgbClr>
                  </a:outerShdw>
                </a:effectLst>
                <a:latin typeface="Poppins Bold" panose="00000800000000000000"/>
                <a:ea typeface="Poppins Bold" panose="00000800000000000000"/>
                <a:cs typeface="Poppins Bold" panose="00000800000000000000"/>
                <a:sym typeface="Poppins Bold" panose="00000800000000000000"/>
              </a:rPr>
              <a:t>BANK </a:t>
            </a:r>
            <a:r>
              <a:rPr lang="en-GB" altLang="en-US" sz="7200" b="1">
                <a:solidFill>
                  <a:srgbClr val="414964"/>
                </a:solidFill>
                <a:effectLst>
                  <a:outerShdw blurRad="38100" dist="38100" dir="2700000" algn="tl">
                    <a:srgbClr val="000000">
                      <a:alpha val="43137"/>
                    </a:srgbClr>
                  </a:outerShdw>
                </a:effectLst>
                <a:latin typeface="Poppins Bold" panose="00000800000000000000"/>
                <a:ea typeface="Poppins Bold" panose="00000800000000000000"/>
                <a:cs typeface="Poppins Bold" panose="00000800000000000000"/>
                <a:sym typeface="Poppins Bold" panose="00000800000000000000"/>
              </a:rPr>
              <a:t>LOAN CASE STUDY</a:t>
            </a:r>
          </a:p>
        </p:txBody>
      </p:sp>
    </p:spTree>
  </p:cSld>
  <p:clrMapOvr>
    <a:masterClrMapping/>
  </p:clrMapOvr>
  <mc:AlternateContent xmlns:mc="http://schemas.openxmlformats.org/markup-compatibility/2006">
    <mc:Choice xmlns:p14="http://schemas.microsoft.com/office/powerpoint/2010/main" Requires="p14">
      <p:transition spd="slow" p14:dur="2000" advTm="6106"/>
    </mc:Choice>
    <mc:Fallback>
      <p:transition spd="slow" advTm="610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333" b="-5333"/>
            </a:stretch>
          </a:blipFill>
        </p:spPr>
      </p:sp>
      <p:sp>
        <p:nvSpPr>
          <p:cNvPr id="4" name="Freeform 4"/>
          <p:cNvSpPr/>
          <p:nvPr/>
        </p:nvSpPr>
        <p:spPr>
          <a:xfrm>
            <a:off x="6494446" y="1028700"/>
            <a:ext cx="6838049" cy="8229600"/>
          </a:xfrm>
          <a:custGeom>
            <a:avLst/>
            <a:gdLst/>
            <a:ahLst/>
            <a:cxnLst/>
            <a:rect l="l" t="t" r="r" b="b"/>
            <a:pathLst>
              <a:path w="6838049" h="8229600">
                <a:moveTo>
                  <a:pt x="0" y="0"/>
                </a:moveTo>
                <a:lnTo>
                  <a:pt x="6838050" y="0"/>
                </a:lnTo>
                <a:lnTo>
                  <a:pt x="6838050" y="8229600"/>
                </a:lnTo>
                <a:lnTo>
                  <a:pt x="0" y="8229600"/>
                </a:lnTo>
                <a:lnTo>
                  <a:pt x="0" y="0"/>
                </a:lnTo>
                <a:close/>
              </a:path>
            </a:pathLst>
          </a:custGeom>
          <a:blipFill>
            <a:blip r:embed="rId3">
              <a:alphaModFix amt="8999"/>
              <a:extLst>
                <a:ext uri="{96DAC541-7B7A-43D3-8B79-37D633B846F1}">
                  <asvg:svgBlip xmlns:asvg="http://schemas.microsoft.com/office/drawing/2016/SVG/main" r:embed="rId4"/>
                </a:ext>
              </a:extLst>
            </a:blip>
            <a:stretch>
              <a:fillRect/>
            </a:stretch>
          </a:blipFill>
        </p:spPr>
      </p:sp>
      <p:sp>
        <p:nvSpPr>
          <p:cNvPr id="16" name="TextBox 16"/>
          <p:cNvSpPr txBox="1"/>
          <p:nvPr/>
        </p:nvSpPr>
        <p:spPr>
          <a:xfrm>
            <a:off x="1066800" y="1714500"/>
            <a:ext cx="16021050" cy="923290"/>
          </a:xfrm>
          <a:prstGeom prst="rect">
            <a:avLst/>
          </a:prstGeom>
        </p:spPr>
        <p:txBody>
          <a:bodyPr wrap="square" lIns="0" tIns="0" rIns="0" bIns="0" rtlCol="0" anchor="t">
            <a:spAutoFit/>
          </a:bodyPr>
          <a:lstStyle/>
          <a:p>
            <a:pPr marL="0" lvl="0" indent="0" algn="l">
              <a:lnSpc>
                <a:spcPts val="7200"/>
              </a:lnSpc>
            </a:pPr>
            <a:r>
              <a:rPr lang="en-US" altLang="en-GB" sz="4800" b="1">
                <a:solidFill>
                  <a:srgbClr val="414964"/>
                </a:solidFill>
                <a:effectLst>
                  <a:outerShdw blurRad="38100" dist="38100" dir="2700000" algn="tl">
                    <a:srgbClr val="000000">
                      <a:alpha val="43137"/>
                    </a:srgbClr>
                  </a:outerShdw>
                </a:effectLst>
                <a:latin typeface="Poppins Bold" panose="00000800000000000000"/>
                <a:ea typeface="Poppins Bold" panose="00000800000000000000"/>
                <a:cs typeface="Poppins Bold" panose="00000800000000000000"/>
                <a:sym typeface="Poppins Bold" panose="00000800000000000000"/>
              </a:rPr>
              <a:t>Univariate </a:t>
            </a:r>
            <a:r>
              <a:rPr lang="en-US" altLang="en-GB" sz="4400" b="1">
                <a:solidFill>
                  <a:srgbClr val="414964"/>
                </a:solidFill>
                <a:effectLst>
                  <a:outerShdw blurRad="38100" dist="38100" dir="2700000" algn="tl">
                    <a:srgbClr val="000000">
                      <a:alpha val="43137"/>
                    </a:srgbClr>
                  </a:outerShdw>
                </a:effectLst>
                <a:latin typeface="Poppins Bold" panose="00000800000000000000"/>
                <a:ea typeface="Poppins Bold" panose="00000800000000000000"/>
                <a:cs typeface="Poppins Bold" panose="00000800000000000000"/>
                <a:sym typeface="Poppins Bold" panose="00000800000000000000"/>
              </a:rPr>
              <a:t>Analysis </a:t>
            </a:r>
          </a:p>
        </p:txBody>
      </p:sp>
      <p:sp>
        <p:nvSpPr>
          <p:cNvPr id="3" name="TextBox 5"/>
          <p:cNvSpPr txBox="1"/>
          <p:nvPr/>
        </p:nvSpPr>
        <p:spPr>
          <a:xfrm>
            <a:off x="1066800" y="3238500"/>
            <a:ext cx="15217775" cy="5611495"/>
          </a:xfrm>
          <a:prstGeom prst="rect">
            <a:avLst/>
          </a:prstGeom>
        </p:spPr>
        <p:txBody>
          <a:bodyPr wrap="square" lIns="0" tIns="0" rIns="0" bIns="0" rtlCol="0" anchor="t">
            <a:noAutofit/>
          </a:bodyPr>
          <a:lstStyle/>
          <a:p>
            <a:pPr marL="514350" lvl="0" indent="-514350" algn="just">
              <a:lnSpc>
                <a:spcPct val="100000"/>
              </a:lnSpc>
              <a:spcBef>
                <a:spcPct val="0"/>
              </a:spcBef>
              <a:buAutoNum type="arabicPeriod"/>
            </a:pPr>
            <a:r>
              <a:rPr lang="en-GB" altLang="en-US"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E</a:t>
            </a:r>
            <a:r>
              <a:rPr lang="en-US" altLang="en-GB"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xamination of a single variable in a dataset to summarize and find patterns. </a:t>
            </a:r>
          </a:p>
          <a:p>
            <a:pPr marL="514350" lvl="0" indent="-514350" algn="just">
              <a:lnSpc>
                <a:spcPct val="100000"/>
              </a:lnSpc>
              <a:spcBef>
                <a:spcPct val="0"/>
              </a:spcBef>
              <a:buAutoNum type="arabicPeriod"/>
            </a:pPr>
            <a:endParaRPr lang="en-US" altLang="en-GB"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endParaRPr>
          </a:p>
          <a:p>
            <a:pPr marL="514350" lvl="0" indent="-514350" algn="just">
              <a:lnSpc>
                <a:spcPct val="100000"/>
              </a:lnSpc>
              <a:spcBef>
                <a:spcPct val="0"/>
              </a:spcBef>
              <a:buAutoNum type="arabicPeriod"/>
            </a:pPr>
            <a:r>
              <a:rPr lang="en-US" altLang="en-GB"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It involves calculating basic statistics such as mean, median, mode, range, and standard deviation, as well as visualizing the data using charts like histograms, boxplots, and bar graphs. </a:t>
            </a:r>
          </a:p>
          <a:p>
            <a:pPr marL="514350" lvl="0" indent="-514350" algn="just">
              <a:lnSpc>
                <a:spcPct val="100000"/>
              </a:lnSpc>
              <a:spcBef>
                <a:spcPct val="0"/>
              </a:spcBef>
              <a:buAutoNum type="arabicPeriod"/>
            </a:pPr>
            <a:endParaRPr lang="en-US" altLang="en-GB"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endParaRPr>
          </a:p>
          <a:p>
            <a:pPr marL="514350" lvl="0" indent="-514350" algn="just">
              <a:lnSpc>
                <a:spcPct val="100000"/>
              </a:lnSpc>
              <a:spcBef>
                <a:spcPct val="0"/>
              </a:spcBef>
              <a:buAutoNum type="arabicPeriod"/>
            </a:pPr>
            <a:r>
              <a:rPr lang="en-US" altLang="en-GB"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This type of analysis helps understand the distribution and central tendencies of a variable..</a:t>
            </a:r>
          </a:p>
        </p:txBody>
      </p:sp>
      <p:sp>
        <p:nvSpPr>
          <p:cNvPr id="6" name="TextBox 5"/>
          <p:cNvSpPr txBox="1"/>
          <p:nvPr/>
        </p:nvSpPr>
        <p:spPr>
          <a:xfrm>
            <a:off x="698500" y="7810500"/>
            <a:ext cx="16389350" cy="1991360"/>
          </a:xfrm>
          <a:prstGeom prst="rect">
            <a:avLst/>
          </a:prstGeom>
        </p:spPr>
        <p:txBody>
          <a:bodyPr wrap="square" lIns="0" tIns="0" rIns="0" bIns="0" rtlCol="0" anchor="t">
            <a:noAutofit/>
          </a:bodyPr>
          <a:lstStyle/>
          <a:p>
            <a:pPr marL="0" lvl="0" indent="0" algn="just">
              <a:lnSpc>
                <a:spcPct val="100000"/>
              </a:lnSpc>
              <a:spcBef>
                <a:spcPct val="0"/>
              </a:spcBef>
            </a:pPr>
            <a:endPar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333" b="-5333"/>
            </a:stretch>
          </a:blipFill>
        </p:spPr>
      </p:sp>
      <p:sp>
        <p:nvSpPr>
          <p:cNvPr id="4" name="Freeform 4"/>
          <p:cNvSpPr/>
          <p:nvPr/>
        </p:nvSpPr>
        <p:spPr>
          <a:xfrm>
            <a:off x="6494446" y="1028700"/>
            <a:ext cx="6838049" cy="8229600"/>
          </a:xfrm>
          <a:custGeom>
            <a:avLst/>
            <a:gdLst/>
            <a:ahLst/>
            <a:cxnLst/>
            <a:rect l="l" t="t" r="r" b="b"/>
            <a:pathLst>
              <a:path w="6838049" h="8229600">
                <a:moveTo>
                  <a:pt x="0" y="0"/>
                </a:moveTo>
                <a:lnTo>
                  <a:pt x="6838050" y="0"/>
                </a:lnTo>
                <a:lnTo>
                  <a:pt x="6838050" y="8229600"/>
                </a:lnTo>
                <a:lnTo>
                  <a:pt x="0" y="8229600"/>
                </a:lnTo>
                <a:lnTo>
                  <a:pt x="0" y="0"/>
                </a:lnTo>
                <a:close/>
              </a:path>
            </a:pathLst>
          </a:custGeom>
          <a:blipFill>
            <a:blip r:embed="rId3">
              <a:alphaModFix amt="8999"/>
              <a:extLst>
                <a:ext uri="{96DAC541-7B7A-43D3-8B79-37D633B846F1}">
                  <asvg:svgBlip xmlns:asvg="http://schemas.microsoft.com/office/drawing/2016/SVG/main" r:embed="rId4"/>
                </a:ext>
              </a:extLst>
            </a:blip>
            <a:stretch>
              <a:fillRect/>
            </a:stretch>
          </a:blipFill>
        </p:spPr>
      </p:sp>
      <p:sp>
        <p:nvSpPr>
          <p:cNvPr id="16" name="TextBox 16"/>
          <p:cNvSpPr txBox="1"/>
          <p:nvPr/>
        </p:nvSpPr>
        <p:spPr>
          <a:xfrm>
            <a:off x="1066800" y="1714500"/>
            <a:ext cx="16021050" cy="923290"/>
          </a:xfrm>
          <a:prstGeom prst="rect">
            <a:avLst/>
          </a:prstGeom>
        </p:spPr>
        <p:txBody>
          <a:bodyPr wrap="square" lIns="0" tIns="0" rIns="0" bIns="0" rtlCol="0" anchor="t">
            <a:spAutoFit/>
          </a:bodyPr>
          <a:lstStyle/>
          <a:p>
            <a:pPr marL="0" lvl="0" indent="0" algn="l">
              <a:lnSpc>
                <a:spcPts val="7200"/>
              </a:lnSpc>
            </a:pPr>
            <a:r>
              <a:rPr lang="en-US" altLang="en-GB" sz="4400" b="1">
                <a:solidFill>
                  <a:srgbClr val="414964"/>
                </a:solidFill>
                <a:effectLst>
                  <a:outerShdw blurRad="38100" dist="38100" dir="2700000" algn="tl">
                    <a:srgbClr val="000000">
                      <a:alpha val="43137"/>
                    </a:srgbClr>
                  </a:outerShdw>
                </a:effectLst>
                <a:latin typeface="Poppins Bold" panose="00000800000000000000"/>
                <a:ea typeface="Poppins Bold" panose="00000800000000000000"/>
                <a:cs typeface="Poppins Bold" panose="00000800000000000000"/>
                <a:sym typeface="Poppins Bold" panose="00000800000000000000"/>
              </a:rPr>
              <a:t> </a:t>
            </a:r>
          </a:p>
        </p:txBody>
      </p:sp>
      <p:sp>
        <p:nvSpPr>
          <p:cNvPr id="3" name="TextBox 5"/>
          <p:cNvSpPr txBox="1"/>
          <p:nvPr/>
        </p:nvSpPr>
        <p:spPr>
          <a:xfrm>
            <a:off x="1447800" y="7581900"/>
            <a:ext cx="15217775" cy="2224405"/>
          </a:xfrm>
          <a:prstGeom prst="rect">
            <a:avLst/>
          </a:prstGeom>
        </p:spPr>
        <p:txBody>
          <a:bodyPr wrap="square" lIns="0" tIns="0" rIns="0" bIns="0" rtlCol="0" anchor="t">
            <a:noAutofit/>
          </a:bodyPr>
          <a:lstStyle/>
          <a:p>
            <a:pPr lvl="0" indent="0" algn="just">
              <a:lnSpc>
                <a:spcPct val="100000"/>
              </a:lnSpc>
              <a:spcBef>
                <a:spcPct val="0"/>
              </a:spcBef>
              <a:buNone/>
            </a:pPr>
            <a:r>
              <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1.	Amount Credit Column – we have come to a conclusion that the maximum loan amount credited falls within the range of </a:t>
            </a:r>
            <a:r>
              <a:rPr lang="en-US" altLang="en-US"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a:t>
            </a:r>
            <a:r>
              <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 2,45,000 - </a:t>
            </a:r>
            <a:r>
              <a:rPr lang="en-US" altLang="en-US"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a:t>
            </a:r>
            <a:r>
              <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 44,5,000 INR.</a:t>
            </a:r>
          </a:p>
          <a:p>
            <a:pPr lvl="0" indent="0" algn="just">
              <a:lnSpc>
                <a:spcPct val="100000"/>
              </a:lnSpc>
              <a:spcBef>
                <a:spcPct val="0"/>
              </a:spcBef>
              <a:buNone/>
            </a:pPr>
            <a:r>
              <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2.	Applicants are more likely to receive easier loan approval when the requested loan amount falls within the range of </a:t>
            </a:r>
            <a:r>
              <a:rPr lang="en-US" altLang="en-US"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a:t>
            </a:r>
            <a:r>
              <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 45,000 to </a:t>
            </a:r>
            <a:r>
              <a:rPr lang="en-US" altLang="en-US"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a:t>
            </a:r>
            <a:r>
              <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 12,45,000. </a:t>
            </a:r>
          </a:p>
          <a:p>
            <a:pPr lvl="0" indent="0" algn="just">
              <a:lnSpc>
                <a:spcPct val="100000"/>
              </a:lnSpc>
              <a:spcBef>
                <a:spcPct val="0"/>
              </a:spcBef>
              <a:buNone/>
            </a:pPr>
            <a:endPar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endParaRPr>
          </a:p>
        </p:txBody>
      </p:sp>
      <p:pic>
        <p:nvPicPr>
          <p:cNvPr id="1049211518" name="Picture 1"/>
          <p:cNvPicPr>
            <a:picLocks noChangeAspect="1"/>
          </p:cNvPicPr>
          <p:nvPr/>
        </p:nvPicPr>
        <p:blipFill>
          <a:blip r:embed="rId5"/>
          <a:stretch>
            <a:fillRect/>
          </a:stretch>
        </p:blipFill>
        <p:spPr>
          <a:xfrm>
            <a:off x="1622425" y="419100"/>
            <a:ext cx="14667230" cy="66249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333" b="-5333"/>
            </a:stretch>
          </a:blipFill>
        </p:spPr>
      </p:sp>
      <p:sp>
        <p:nvSpPr>
          <p:cNvPr id="4" name="Freeform 4"/>
          <p:cNvSpPr/>
          <p:nvPr/>
        </p:nvSpPr>
        <p:spPr>
          <a:xfrm>
            <a:off x="6494446" y="1028700"/>
            <a:ext cx="6838049" cy="8229600"/>
          </a:xfrm>
          <a:custGeom>
            <a:avLst/>
            <a:gdLst/>
            <a:ahLst/>
            <a:cxnLst/>
            <a:rect l="l" t="t" r="r" b="b"/>
            <a:pathLst>
              <a:path w="6838049" h="8229600">
                <a:moveTo>
                  <a:pt x="0" y="0"/>
                </a:moveTo>
                <a:lnTo>
                  <a:pt x="6838050" y="0"/>
                </a:lnTo>
                <a:lnTo>
                  <a:pt x="6838050" y="8229600"/>
                </a:lnTo>
                <a:lnTo>
                  <a:pt x="0" y="8229600"/>
                </a:lnTo>
                <a:lnTo>
                  <a:pt x="0" y="0"/>
                </a:lnTo>
                <a:close/>
              </a:path>
            </a:pathLst>
          </a:custGeom>
          <a:blipFill>
            <a:blip r:embed="rId3">
              <a:alphaModFix amt="8999"/>
              <a:extLst>
                <a:ext uri="{96DAC541-7B7A-43D3-8B79-37D633B846F1}">
                  <asvg:svgBlip xmlns:asvg="http://schemas.microsoft.com/office/drawing/2016/SVG/main" r:embed="rId4"/>
                </a:ext>
              </a:extLst>
            </a:blip>
            <a:stretch>
              <a:fillRect/>
            </a:stretch>
          </a:blipFill>
        </p:spPr>
      </p:sp>
      <p:sp>
        <p:nvSpPr>
          <p:cNvPr id="16" name="TextBox 16"/>
          <p:cNvSpPr txBox="1"/>
          <p:nvPr/>
        </p:nvSpPr>
        <p:spPr>
          <a:xfrm>
            <a:off x="1066800" y="1714500"/>
            <a:ext cx="16021050" cy="923290"/>
          </a:xfrm>
          <a:prstGeom prst="rect">
            <a:avLst/>
          </a:prstGeom>
        </p:spPr>
        <p:txBody>
          <a:bodyPr wrap="square" lIns="0" tIns="0" rIns="0" bIns="0" rtlCol="0" anchor="t">
            <a:spAutoFit/>
          </a:bodyPr>
          <a:lstStyle/>
          <a:p>
            <a:pPr marL="0" lvl="0" indent="0" algn="l">
              <a:lnSpc>
                <a:spcPts val="7200"/>
              </a:lnSpc>
            </a:pPr>
            <a:r>
              <a:rPr lang="en-US" altLang="en-GB" sz="4400" b="1">
                <a:solidFill>
                  <a:srgbClr val="414964"/>
                </a:solidFill>
                <a:effectLst>
                  <a:outerShdw blurRad="38100" dist="38100" dir="2700000" algn="tl">
                    <a:srgbClr val="000000">
                      <a:alpha val="43137"/>
                    </a:srgbClr>
                  </a:outerShdw>
                </a:effectLst>
                <a:latin typeface="Poppins Bold" panose="00000800000000000000"/>
                <a:ea typeface="Poppins Bold" panose="00000800000000000000"/>
                <a:cs typeface="Poppins Bold" panose="00000800000000000000"/>
                <a:sym typeface="Poppins Bold" panose="00000800000000000000"/>
              </a:rPr>
              <a:t> </a:t>
            </a:r>
          </a:p>
        </p:txBody>
      </p:sp>
      <p:sp>
        <p:nvSpPr>
          <p:cNvPr id="3" name="TextBox 5"/>
          <p:cNvSpPr txBox="1"/>
          <p:nvPr/>
        </p:nvSpPr>
        <p:spPr>
          <a:xfrm>
            <a:off x="1447800" y="7048500"/>
            <a:ext cx="15217775" cy="2224405"/>
          </a:xfrm>
          <a:prstGeom prst="rect">
            <a:avLst/>
          </a:prstGeom>
        </p:spPr>
        <p:txBody>
          <a:bodyPr wrap="square" lIns="0" tIns="0" rIns="0" bIns="0" rtlCol="0" anchor="t">
            <a:noAutofit/>
          </a:bodyPr>
          <a:lstStyle/>
          <a:p>
            <a:pPr lvl="0" indent="0" algn="just">
              <a:lnSpc>
                <a:spcPct val="100000"/>
              </a:lnSpc>
              <a:spcBef>
                <a:spcPct val="0"/>
              </a:spcBef>
              <a:buNone/>
            </a:pPr>
            <a:r>
              <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3.	Annuity Amount – it can be seen that maximum annuity paid by a borrower falls in the range </a:t>
            </a:r>
            <a:r>
              <a:rPr lang="en-US" altLang="en-US"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a:t>
            </a:r>
            <a:r>
              <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 12,052 - </a:t>
            </a:r>
            <a:r>
              <a:rPr lang="en-US" altLang="en-US"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a:t>
            </a:r>
            <a:r>
              <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 22,052. Annuity refers to the payments (usually of equal amounts) made to a bank over a specified period of time. </a:t>
            </a:r>
          </a:p>
          <a:p>
            <a:pPr lvl="0" indent="0" algn="just">
              <a:lnSpc>
                <a:spcPct val="100000"/>
              </a:lnSpc>
              <a:spcBef>
                <a:spcPct val="0"/>
              </a:spcBef>
              <a:buNone/>
            </a:pPr>
            <a:r>
              <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4.	The bank calculates the annuity payments based on the principal loan amount, interest rate, and loan term. These fixed payments help ensure that the borrower can repay the loan in manageable amounts.</a:t>
            </a:r>
          </a:p>
          <a:p>
            <a:pPr lvl="0" indent="0" algn="just">
              <a:lnSpc>
                <a:spcPct val="100000"/>
              </a:lnSpc>
              <a:spcBef>
                <a:spcPct val="0"/>
              </a:spcBef>
              <a:buNone/>
            </a:pPr>
            <a:endPar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endParaRPr>
          </a:p>
        </p:txBody>
      </p:sp>
      <p:pic>
        <p:nvPicPr>
          <p:cNvPr id="619789750" name="Picture 1"/>
          <p:cNvPicPr>
            <a:picLocks noChangeAspect="1"/>
          </p:cNvPicPr>
          <p:nvPr/>
        </p:nvPicPr>
        <p:blipFill>
          <a:blip r:embed="rId5"/>
          <a:stretch>
            <a:fillRect/>
          </a:stretch>
        </p:blipFill>
        <p:spPr>
          <a:xfrm>
            <a:off x="1371600" y="114300"/>
            <a:ext cx="14590395" cy="65487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333" b="-5333"/>
            </a:stretch>
          </a:blipFill>
        </p:spPr>
      </p:sp>
      <p:sp>
        <p:nvSpPr>
          <p:cNvPr id="4" name="Freeform 4"/>
          <p:cNvSpPr/>
          <p:nvPr/>
        </p:nvSpPr>
        <p:spPr>
          <a:xfrm>
            <a:off x="6494446" y="1028700"/>
            <a:ext cx="6838049" cy="8229600"/>
          </a:xfrm>
          <a:custGeom>
            <a:avLst/>
            <a:gdLst/>
            <a:ahLst/>
            <a:cxnLst/>
            <a:rect l="l" t="t" r="r" b="b"/>
            <a:pathLst>
              <a:path w="6838049" h="8229600">
                <a:moveTo>
                  <a:pt x="0" y="0"/>
                </a:moveTo>
                <a:lnTo>
                  <a:pt x="6838050" y="0"/>
                </a:lnTo>
                <a:lnTo>
                  <a:pt x="6838050" y="8229600"/>
                </a:lnTo>
                <a:lnTo>
                  <a:pt x="0" y="8229600"/>
                </a:lnTo>
                <a:lnTo>
                  <a:pt x="0" y="0"/>
                </a:lnTo>
                <a:close/>
              </a:path>
            </a:pathLst>
          </a:custGeom>
          <a:blipFill>
            <a:blip r:embed="rId3">
              <a:alphaModFix amt="8999"/>
              <a:extLst>
                <a:ext uri="{96DAC541-7B7A-43D3-8B79-37D633B846F1}">
                  <asvg:svgBlip xmlns:asvg="http://schemas.microsoft.com/office/drawing/2016/SVG/main" r:embed="rId4"/>
                </a:ext>
              </a:extLst>
            </a:blip>
            <a:stretch>
              <a:fillRect/>
            </a:stretch>
          </a:blipFill>
        </p:spPr>
      </p:sp>
      <p:sp>
        <p:nvSpPr>
          <p:cNvPr id="16" name="TextBox 16"/>
          <p:cNvSpPr txBox="1"/>
          <p:nvPr/>
        </p:nvSpPr>
        <p:spPr>
          <a:xfrm>
            <a:off x="990600" y="190500"/>
            <a:ext cx="16021050" cy="923290"/>
          </a:xfrm>
          <a:prstGeom prst="rect">
            <a:avLst/>
          </a:prstGeom>
        </p:spPr>
        <p:txBody>
          <a:bodyPr wrap="square" lIns="0" tIns="0" rIns="0" bIns="0" rtlCol="0" anchor="t">
            <a:spAutoFit/>
          </a:bodyPr>
          <a:lstStyle/>
          <a:p>
            <a:pPr marL="0" lvl="0" indent="0" algn="l">
              <a:lnSpc>
                <a:spcPts val="7200"/>
              </a:lnSpc>
            </a:pPr>
            <a:r>
              <a:rPr lang="en-US" altLang="en-GB" sz="4400" b="1">
                <a:solidFill>
                  <a:srgbClr val="414964"/>
                </a:solidFill>
                <a:effectLst>
                  <a:outerShdw blurRad="38100" dist="38100" dir="2700000" algn="tl">
                    <a:srgbClr val="000000">
                      <a:alpha val="43137"/>
                    </a:srgbClr>
                  </a:outerShdw>
                </a:effectLst>
                <a:latin typeface="Poppins Bold" panose="00000800000000000000"/>
                <a:ea typeface="Poppins Bold" panose="00000800000000000000"/>
                <a:cs typeface="Poppins Bold" panose="00000800000000000000"/>
                <a:sym typeface="Poppins Bold" panose="00000800000000000000"/>
              </a:rPr>
              <a:t>Bivariate Analysis </a:t>
            </a:r>
          </a:p>
        </p:txBody>
      </p:sp>
      <p:sp>
        <p:nvSpPr>
          <p:cNvPr id="3" name="TextBox 5"/>
          <p:cNvSpPr txBox="1"/>
          <p:nvPr/>
        </p:nvSpPr>
        <p:spPr>
          <a:xfrm>
            <a:off x="1066800" y="8354060"/>
            <a:ext cx="16235045" cy="1597025"/>
          </a:xfrm>
          <a:prstGeom prst="rect">
            <a:avLst/>
          </a:prstGeom>
        </p:spPr>
        <p:txBody>
          <a:bodyPr wrap="square" lIns="0" tIns="0" rIns="0" bIns="0" rtlCol="0" anchor="t">
            <a:noAutofit/>
          </a:bodyPr>
          <a:lstStyle/>
          <a:p>
            <a:pPr lvl="0" indent="0" algn="just">
              <a:lnSpc>
                <a:spcPct val="100000"/>
              </a:lnSpc>
              <a:spcBef>
                <a:spcPct val="0"/>
              </a:spcBef>
              <a:buNone/>
            </a:pPr>
            <a:r>
              <a:rPr lang="en-GB" altLang="en-US"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E</a:t>
            </a:r>
            <a:r>
              <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xplores the relationship of two variables as well as the depth of this relationship to figure out if there are any discrepancies between two variables and any causes of this difference. Some of the examples are percentage table, scatter plot, etc.</a:t>
            </a:r>
          </a:p>
        </p:txBody>
      </p:sp>
      <p:pic>
        <p:nvPicPr>
          <p:cNvPr id="1285536039" name="Picture 1"/>
          <p:cNvPicPr>
            <a:picLocks noChangeAspect="1"/>
          </p:cNvPicPr>
          <p:nvPr/>
        </p:nvPicPr>
        <p:blipFill>
          <a:blip r:embed="rId5"/>
          <a:stretch>
            <a:fillRect/>
          </a:stretch>
        </p:blipFill>
        <p:spPr>
          <a:xfrm>
            <a:off x="838200" y="1333500"/>
            <a:ext cx="14923135" cy="67329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333" b="-5333"/>
            </a:stretch>
          </a:blipFill>
        </p:spPr>
        <p:txBody>
          <a:bodyPr/>
          <a:lstStyle/>
          <a:p>
            <a:r>
              <a:rPr lang="en-GB" altLang="en-US"/>
              <a:t>.+--+</a:t>
            </a:r>
          </a:p>
        </p:txBody>
      </p:sp>
      <p:sp>
        <p:nvSpPr>
          <p:cNvPr id="4" name="Freeform 4"/>
          <p:cNvSpPr/>
          <p:nvPr/>
        </p:nvSpPr>
        <p:spPr>
          <a:xfrm>
            <a:off x="6494446" y="1028700"/>
            <a:ext cx="6838049" cy="8229600"/>
          </a:xfrm>
          <a:custGeom>
            <a:avLst/>
            <a:gdLst/>
            <a:ahLst/>
            <a:cxnLst/>
            <a:rect l="l" t="t" r="r" b="b"/>
            <a:pathLst>
              <a:path w="6838049" h="8229600">
                <a:moveTo>
                  <a:pt x="0" y="0"/>
                </a:moveTo>
                <a:lnTo>
                  <a:pt x="6838050" y="0"/>
                </a:lnTo>
                <a:lnTo>
                  <a:pt x="6838050" y="8229600"/>
                </a:lnTo>
                <a:lnTo>
                  <a:pt x="0" y="8229600"/>
                </a:lnTo>
                <a:lnTo>
                  <a:pt x="0" y="0"/>
                </a:lnTo>
                <a:close/>
              </a:path>
            </a:pathLst>
          </a:custGeom>
          <a:blipFill>
            <a:blip r:embed="rId3">
              <a:alphaModFix amt="8999"/>
              <a:extLst>
                <a:ext uri="{96DAC541-7B7A-43D3-8B79-37D633B846F1}">
                  <asvg:svgBlip xmlns:asvg="http://schemas.microsoft.com/office/drawing/2016/SVG/main" r:embed="rId4"/>
                </a:ext>
              </a:extLst>
            </a:blip>
            <a:stretch>
              <a:fillRect/>
            </a:stretch>
          </a:blipFill>
        </p:spPr>
      </p:sp>
      <p:sp>
        <p:nvSpPr>
          <p:cNvPr id="16" name="TextBox 16"/>
          <p:cNvSpPr txBox="1"/>
          <p:nvPr/>
        </p:nvSpPr>
        <p:spPr>
          <a:xfrm>
            <a:off x="1066800" y="1714500"/>
            <a:ext cx="16021050" cy="923290"/>
          </a:xfrm>
          <a:prstGeom prst="rect">
            <a:avLst/>
          </a:prstGeom>
        </p:spPr>
        <p:txBody>
          <a:bodyPr wrap="square" lIns="0" tIns="0" rIns="0" bIns="0" rtlCol="0" anchor="t">
            <a:spAutoFit/>
          </a:bodyPr>
          <a:lstStyle/>
          <a:p>
            <a:pPr marL="0" lvl="0" indent="0" algn="l">
              <a:lnSpc>
                <a:spcPts val="7200"/>
              </a:lnSpc>
            </a:pPr>
            <a:r>
              <a:rPr lang="en-US" altLang="en-GB" sz="4400" b="1">
                <a:solidFill>
                  <a:srgbClr val="414964"/>
                </a:solidFill>
                <a:effectLst>
                  <a:outerShdw blurRad="38100" dist="38100" dir="2700000" algn="tl">
                    <a:srgbClr val="000000">
                      <a:alpha val="43137"/>
                    </a:srgbClr>
                  </a:outerShdw>
                </a:effectLst>
                <a:latin typeface="Poppins Bold" panose="00000800000000000000"/>
                <a:ea typeface="Poppins Bold" panose="00000800000000000000"/>
                <a:cs typeface="Poppins Bold" panose="00000800000000000000"/>
                <a:sym typeface="Poppins Bold" panose="00000800000000000000"/>
              </a:rPr>
              <a:t> </a:t>
            </a:r>
          </a:p>
        </p:txBody>
      </p:sp>
      <p:sp>
        <p:nvSpPr>
          <p:cNvPr id="3" name="TextBox 5"/>
          <p:cNvSpPr txBox="1"/>
          <p:nvPr/>
        </p:nvSpPr>
        <p:spPr>
          <a:xfrm>
            <a:off x="1219200" y="6515100"/>
            <a:ext cx="15714345" cy="3902710"/>
          </a:xfrm>
          <a:prstGeom prst="rect">
            <a:avLst/>
          </a:prstGeom>
        </p:spPr>
        <p:txBody>
          <a:bodyPr wrap="square" lIns="0" tIns="0" rIns="0" bIns="0" rtlCol="0" anchor="t">
            <a:noAutofit/>
          </a:bodyPr>
          <a:lstStyle/>
          <a:p>
            <a:pPr lvl="0" indent="0" algn="just">
              <a:lnSpc>
                <a:spcPct val="80000"/>
              </a:lnSpc>
              <a:spcBef>
                <a:spcPct val="0"/>
              </a:spcBef>
              <a:buNone/>
            </a:pPr>
            <a:r>
              <a:rPr lang="en-GB" altLang="en-US"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1. </a:t>
            </a:r>
            <a:r>
              <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The primary axis – x indicates the goods price quoted in the loan applications and the y axis indicates average income of the applicants falling under this price range.</a:t>
            </a:r>
          </a:p>
          <a:p>
            <a:pPr lvl="0" indent="0" algn="just">
              <a:lnSpc>
                <a:spcPct val="80000"/>
              </a:lnSpc>
              <a:spcBef>
                <a:spcPct val="0"/>
              </a:spcBef>
              <a:buNone/>
            </a:pPr>
            <a:endPar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endParaRPr>
          </a:p>
          <a:p>
            <a:pPr lvl="0" indent="0" algn="just">
              <a:lnSpc>
                <a:spcPct val="80000"/>
              </a:lnSpc>
              <a:spcBef>
                <a:spcPct val="0"/>
              </a:spcBef>
              <a:buNone/>
            </a:pPr>
            <a:r>
              <a:rPr lang="en-GB" altLang="en-US"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2. </a:t>
            </a:r>
            <a:r>
              <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Secondary axi</a:t>
            </a:r>
            <a:r>
              <a:rPr lang="en-GB" altLang="en-US"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s</a:t>
            </a:r>
            <a:r>
              <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 indicates the number of assets falling under this income range. This means – we have 52 assets falling in price range </a:t>
            </a:r>
            <a:r>
              <a:rPr lang="en-US" altLang="en-US"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a:t>
            </a:r>
            <a:r>
              <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 25,000 – </a:t>
            </a:r>
            <a:r>
              <a:rPr lang="en-US" altLang="en-US"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a:t>
            </a:r>
            <a:r>
              <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 75,000. </a:t>
            </a:r>
          </a:p>
          <a:p>
            <a:pPr lvl="0" indent="0" algn="just">
              <a:lnSpc>
                <a:spcPct val="80000"/>
              </a:lnSpc>
              <a:spcBef>
                <a:spcPct val="0"/>
              </a:spcBef>
              <a:buNone/>
            </a:pPr>
            <a:endPar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endParaRPr>
          </a:p>
          <a:p>
            <a:pPr lvl="0" indent="0" algn="just">
              <a:lnSpc>
                <a:spcPct val="80000"/>
              </a:lnSpc>
              <a:spcBef>
                <a:spcPct val="0"/>
              </a:spcBef>
              <a:buNone/>
            </a:pPr>
            <a:r>
              <a:rPr lang="en-GB" altLang="en-US"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3. </a:t>
            </a:r>
            <a:r>
              <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The average income in this category is near </a:t>
            </a:r>
            <a:r>
              <a:rPr lang="en-US" altLang="en-US"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a:t>
            </a:r>
            <a:r>
              <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 50,000. Which mean, 52 applicants having average salary in </a:t>
            </a:r>
            <a:r>
              <a:rPr lang="en-US" altLang="en-US"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a:t>
            </a:r>
            <a:r>
              <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 50000 margin have quoted for goods of price close to </a:t>
            </a:r>
            <a:r>
              <a:rPr lang="en-US" altLang="en-US"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a:t>
            </a:r>
            <a:r>
              <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 75,000.</a:t>
            </a:r>
          </a:p>
          <a:p>
            <a:pPr lvl="0" indent="0" algn="just">
              <a:lnSpc>
                <a:spcPct val="100000"/>
              </a:lnSpc>
              <a:spcBef>
                <a:spcPct val="0"/>
              </a:spcBef>
              <a:buNone/>
            </a:pPr>
            <a:endPar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endParaRPr>
          </a:p>
        </p:txBody>
      </p:sp>
      <p:pic>
        <p:nvPicPr>
          <p:cNvPr id="822278937" name="Picture 1"/>
          <p:cNvPicPr>
            <a:picLocks noChangeAspect="1"/>
          </p:cNvPicPr>
          <p:nvPr/>
        </p:nvPicPr>
        <p:blipFill>
          <a:blip r:embed="rId5"/>
          <a:stretch>
            <a:fillRect/>
          </a:stretch>
        </p:blipFill>
        <p:spPr>
          <a:xfrm>
            <a:off x="1524000" y="114300"/>
            <a:ext cx="14387195" cy="62001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333" b="-5333"/>
            </a:stretch>
          </a:blipFill>
        </p:spPr>
      </p:sp>
      <p:sp>
        <p:nvSpPr>
          <p:cNvPr id="4" name="Freeform 4"/>
          <p:cNvSpPr/>
          <p:nvPr/>
        </p:nvSpPr>
        <p:spPr>
          <a:xfrm>
            <a:off x="6494446" y="1028700"/>
            <a:ext cx="6838049" cy="8229600"/>
          </a:xfrm>
          <a:custGeom>
            <a:avLst/>
            <a:gdLst/>
            <a:ahLst/>
            <a:cxnLst/>
            <a:rect l="l" t="t" r="r" b="b"/>
            <a:pathLst>
              <a:path w="6838049" h="8229600">
                <a:moveTo>
                  <a:pt x="0" y="0"/>
                </a:moveTo>
                <a:lnTo>
                  <a:pt x="6838050" y="0"/>
                </a:lnTo>
                <a:lnTo>
                  <a:pt x="6838050" y="8229600"/>
                </a:lnTo>
                <a:lnTo>
                  <a:pt x="0" y="8229600"/>
                </a:lnTo>
                <a:lnTo>
                  <a:pt x="0" y="0"/>
                </a:lnTo>
                <a:close/>
              </a:path>
            </a:pathLst>
          </a:custGeom>
          <a:blipFill>
            <a:blip r:embed="rId3">
              <a:alphaModFix amt="8999"/>
              <a:extLst>
                <a:ext uri="{96DAC541-7B7A-43D3-8B79-37D633B846F1}">
                  <asvg:svgBlip xmlns:asvg="http://schemas.microsoft.com/office/drawing/2016/SVG/main" r:embed="rId4"/>
                </a:ext>
              </a:extLst>
            </a:blip>
            <a:stretch>
              <a:fillRect/>
            </a:stretch>
          </a:blipFill>
        </p:spPr>
      </p:sp>
      <p:sp>
        <p:nvSpPr>
          <p:cNvPr id="16" name="TextBox 16"/>
          <p:cNvSpPr txBox="1"/>
          <p:nvPr/>
        </p:nvSpPr>
        <p:spPr>
          <a:xfrm>
            <a:off x="1066800" y="495300"/>
            <a:ext cx="16021050" cy="923290"/>
          </a:xfrm>
          <a:prstGeom prst="rect">
            <a:avLst/>
          </a:prstGeom>
        </p:spPr>
        <p:txBody>
          <a:bodyPr wrap="square" lIns="0" tIns="0" rIns="0" bIns="0" rtlCol="0" anchor="t">
            <a:spAutoFit/>
          </a:bodyPr>
          <a:lstStyle/>
          <a:p>
            <a:pPr marL="0" lvl="0" indent="0" algn="l">
              <a:lnSpc>
                <a:spcPts val="7200"/>
              </a:lnSpc>
            </a:pPr>
            <a:r>
              <a:rPr lang="en-GB" altLang="en-US" sz="4400" b="1">
                <a:solidFill>
                  <a:srgbClr val="414964"/>
                </a:solidFill>
                <a:effectLst>
                  <a:outerShdw blurRad="38100" dist="38100" dir="2700000" algn="tl">
                    <a:srgbClr val="000000">
                      <a:alpha val="43137"/>
                    </a:srgbClr>
                  </a:outerShdw>
                </a:effectLst>
                <a:latin typeface="Poppins Bold" panose="00000800000000000000"/>
                <a:ea typeface="Poppins Bold" panose="00000800000000000000"/>
                <a:cs typeface="Poppins Bold" panose="00000800000000000000"/>
                <a:sym typeface="Poppins Bold" panose="00000800000000000000"/>
              </a:rPr>
              <a:t>5. </a:t>
            </a:r>
            <a:r>
              <a:rPr lang="en-US" altLang="en-GB" sz="4400" b="1">
                <a:solidFill>
                  <a:srgbClr val="414964"/>
                </a:solidFill>
                <a:effectLst>
                  <a:outerShdw blurRad="38100" dist="38100" dir="2700000" algn="tl">
                    <a:srgbClr val="000000">
                      <a:alpha val="43137"/>
                    </a:srgbClr>
                  </a:outerShdw>
                </a:effectLst>
                <a:latin typeface="Poppins Bold" panose="00000800000000000000"/>
                <a:ea typeface="Poppins Bold" panose="00000800000000000000"/>
                <a:cs typeface="Poppins Bold" panose="00000800000000000000"/>
                <a:sym typeface="Poppins Bold" panose="00000800000000000000"/>
              </a:rPr>
              <a:t>Identify Top Correlations for Different Scenarios </a:t>
            </a:r>
          </a:p>
        </p:txBody>
      </p:sp>
      <p:sp>
        <p:nvSpPr>
          <p:cNvPr id="3" name="TextBox 5"/>
          <p:cNvSpPr txBox="1"/>
          <p:nvPr/>
        </p:nvSpPr>
        <p:spPr>
          <a:xfrm>
            <a:off x="990600" y="7205345"/>
            <a:ext cx="15217775" cy="2282825"/>
          </a:xfrm>
          <a:prstGeom prst="rect">
            <a:avLst/>
          </a:prstGeom>
        </p:spPr>
        <p:txBody>
          <a:bodyPr wrap="square" lIns="0" tIns="0" rIns="0" bIns="0" rtlCol="0" anchor="t">
            <a:noAutofit/>
          </a:bodyPr>
          <a:lstStyle/>
          <a:p>
            <a:pPr marL="0" lvl="0" indent="0" algn="just">
              <a:lnSpc>
                <a:spcPct val="150000"/>
              </a:lnSpc>
              <a:spcBef>
                <a:spcPct val="0"/>
              </a:spcBef>
            </a:pPr>
            <a:r>
              <a:rPr lang="en-US" altLang="en-GB" sz="3200" dirty="0">
                <a:effectLst/>
                <a:latin typeface="Microsoft Sans Serif" panose="020B0604020202020204" charset="0"/>
                <a:ea typeface="Poppins" panose="00000500000000000000"/>
                <a:cs typeface="Microsoft Sans Serif" panose="020B0604020202020204" charset="0"/>
                <a:sym typeface="Poppins" panose="00000500000000000000"/>
              </a:rPr>
              <a:t>1. Green highlighted cells indicate positive correlation. </a:t>
            </a:r>
            <a:endPar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endParaRPr>
          </a:p>
          <a:p>
            <a:pPr marL="0" lvl="0" indent="0" algn="just">
              <a:lnSpc>
                <a:spcPct val="150000"/>
              </a:lnSpc>
              <a:spcBef>
                <a:spcPct val="0"/>
              </a:spcBef>
            </a:pPr>
            <a:r>
              <a:rPr lang="en-US" altLang="en-GB" sz="3200" dirty="0">
                <a:effectLst/>
                <a:latin typeface="Microsoft Sans Serif" panose="020B0604020202020204" charset="0"/>
                <a:ea typeface="Poppins" panose="00000500000000000000"/>
                <a:cs typeface="Microsoft Sans Serif" panose="020B0604020202020204" charset="0"/>
                <a:sym typeface="Poppins" panose="00000500000000000000"/>
              </a:rPr>
              <a:t>2. Yellow indicates negative correlation.</a:t>
            </a:r>
            <a:endPar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endParaRPr>
          </a:p>
          <a:p>
            <a:pPr marL="0" lvl="0" indent="0" algn="just">
              <a:lnSpc>
                <a:spcPct val="150000"/>
              </a:lnSpc>
              <a:spcBef>
                <a:spcPct val="0"/>
              </a:spcBef>
            </a:pPr>
            <a:r>
              <a:rPr lang="en-US" altLang="en-GB" sz="3200" dirty="0">
                <a:effectLst/>
                <a:latin typeface="Microsoft Sans Serif" panose="020B0604020202020204" charset="0"/>
                <a:ea typeface="Poppins" panose="00000500000000000000"/>
                <a:cs typeface="Microsoft Sans Serif" panose="020B0604020202020204" charset="0"/>
                <a:sym typeface="Poppins" panose="00000500000000000000"/>
              </a:rPr>
              <a:t>3. Light shaded region indicates values closer to 0 - means no correlation.</a:t>
            </a:r>
            <a:endPar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endParaRPr>
          </a:p>
          <a:p>
            <a:pPr marL="0" lvl="0" indent="0" algn="just">
              <a:lnSpc>
                <a:spcPct val="100000"/>
              </a:lnSpc>
              <a:spcBef>
                <a:spcPct val="0"/>
              </a:spcBef>
            </a:pPr>
            <a:endPar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endParaRPr>
          </a:p>
        </p:txBody>
      </p:sp>
      <p:pic>
        <p:nvPicPr>
          <p:cNvPr id="5" name="Picture 1"/>
          <p:cNvPicPr>
            <a:picLocks noChangeAspect="1"/>
          </p:cNvPicPr>
          <p:nvPr/>
        </p:nvPicPr>
        <p:blipFill>
          <a:blip r:embed="rId5"/>
          <a:stretch>
            <a:fillRect/>
          </a:stretch>
        </p:blipFill>
        <p:spPr>
          <a:xfrm>
            <a:off x="0" y="1790700"/>
            <a:ext cx="18256250" cy="498729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666" b="-8666"/>
            </a:stretch>
          </a:blipFill>
        </p:spPr>
      </p:sp>
      <p:grpSp>
        <p:nvGrpSpPr>
          <p:cNvPr id="3" name="Group 3"/>
          <p:cNvGrpSpPr/>
          <p:nvPr/>
        </p:nvGrpSpPr>
        <p:grpSpPr>
          <a:xfrm>
            <a:off x="0" y="0"/>
            <a:ext cx="9144000" cy="10287000"/>
            <a:chOff x="0" y="0"/>
            <a:chExt cx="2408296" cy="2709333"/>
          </a:xfrm>
        </p:grpSpPr>
        <p:sp>
          <p:nvSpPr>
            <p:cNvPr id="4" name="Freeform 4"/>
            <p:cNvSpPr/>
            <p:nvPr/>
          </p:nvSpPr>
          <p:spPr>
            <a:xfrm>
              <a:off x="0" y="0"/>
              <a:ext cx="2408296" cy="2709333"/>
            </a:xfrm>
            <a:custGeom>
              <a:avLst/>
              <a:gdLst/>
              <a:ahLst/>
              <a:cxnLst/>
              <a:rect l="l" t="t" r="r" b="b"/>
              <a:pathLst>
                <a:path w="2408296" h="2709333">
                  <a:moveTo>
                    <a:pt x="0" y="0"/>
                  </a:moveTo>
                  <a:lnTo>
                    <a:pt x="2408296" y="0"/>
                  </a:lnTo>
                  <a:lnTo>
                    <a:pt x="2408296" y="2709333"/>
                  </a:lnTo>
                  <a:lnTo>
                    <a:pt x="0" y="2709333"/>
                  </a:lnTo>
                  <a:close/>
                </a:path>
              </a:pathLst>
            </a:custGeom>
            <a:solidFill>
              <a:srgbClr val="FFFFFF">
                <a:alpha val="76863"/>
              </a:srgbClr>
            </a:solidFill>
            <a:ln cap="sq">
              <a:noFill/>
              <a:prstDash val="solid"/>
              <a:miter/>
            </a:ln>
          </p:spPr>
        </p:sp>
        <p:sp>
          <p:nvSpPr>
            <p:cNvPr id="5" name="TextBox 5"/>
            <p:cNvSpPr txBox="1"/>
            <p:nvPr/>
          </p:nvSpPr>
          <p:spPr>
            <a:xfrm>
              <a:off x="0" y="-47625"/>
              <a:ext cx="2408296" cy="2756958"/>
            </a:xfrm>
            <a:prstGeom prst="rect">
              <a:avLst/>
            </a:prstGeom>
          </p:spPr>
          <p:txBody>
            <a:bodyPr lIns="50800" tIns="50800" rIns="50800" bIns="50800" rtlCol="0" anchor="ctr"/>
            <a:lstStyle/>
            <a:p>
              <a:pPr algn="ctr">
                <a:lnSpc>
                  <a:spcPts val="1960"/>
                </a:lnSpc>
              </a:pPr>
              <a:endParaRPr/>
            </a:p>
          </p:txBody>
        </p:sp>
      </p:grpSp>
      <p:sp>
        <p:nvSpPr>
          <p:cNvPr id="6" name="Freeform 6"/>
          <p:cNvSpPr/>
          <p:nvPr/>
        </p:nvSpPr>
        <p:spPr>
          <a:xfrm>
            <a:off x="1028700" y="4157933"/>
            <a:ext cx="3025646" cy="3641368"/>
          </a:xfrm>
          <a:custGeom>
            <a:avLst/>
            <a:gdLst/>
            <a:ahLst/>
            <a:cxnLst/>
            <a:rect l="l" t="t" r="r" b="b"/>
            <a:pathLst>
              <a:path w="3025646" h="3641368">
                <a:moveTo>
                  <a:pt x="0" y="0"/>
                </a:moveTo>
                <a:lnTo>
                  <a:pt x="3025646" y="0"/>
                </a:lnTo>
                <a:lnTo>
                  <a:pt x="3025646" y="3641367"/>
                </a:lnTo>
                <a:lnTo>
                  <a:pt x="0" y="364136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TextBox 11"/>
          <p:cNvSpPr txBox="1"/>
          <p:nvPr/>
        </p:nvSpPr>
        <p:spPr>
          <a:xfrm>
            <a:off x="1028700" y="8065770"/>
            <a:ext cx="4565650" cy="663575"/>
          </a:xfrm>
          <a:prstGeom prst="rect">
            <a:avLst/>
          </a:prstGeom>
        </p:spPr>
        <p:txBody>
          <a:bodyPr wrap="square" lIns="0" tIns="0" rIns="0" bIns="0" rtlCol="0" anchor="t">
            <a:spAutoFit/>
          </a:bodyPr>
          <a:lstStyle/>
          <a:p>
            <a:pPr algn="l">
              <a:lnSpc>
                <a:spcPts val="5175"/>
              </a:lnSpc>
              <a:spcBef>
                <a:spcPct val="0"/>
              </a:spcBef>
            </a:pPr>
            <a:r>
              <a:rPr lang="en-GB" altLang="en-US" sz="3695" b="1">
                <a:solidFill>
                  <a:srgbClr val="414964"/>
                </a:solidFill>
                <a:effectLst>
                  <a:outerShdw blurRad="38100" dist="38100" dir="2700000" algn="tl">
                    <a:srgbClr val="000000">
                      <a:alpha val="43137"/>
                    </a:srgbClr>
                  </a:outerShdw>
                </a:effectLst>
                <a:latin typeface="Poppins" panose="00000500000000000000"/>
                <a:ea typeface="Poppins" panose="00000500000000000000"/>
                <a:cs typeface="Poppins" panose="00000500000000000000"/>
                <a:sym typeface="Poppins" panose="00000500000000000000"/>
              </a:rPr>
              <a:t>Thank You !!!</a:t>
            </a:r>
          </a:p>
        </p:txBody>
      </p:sp>
      <p:sp>
        <p:nvSpPr>
          <p:cNvPr id="13" name="TextBox 11"/>
          <p:cNvSpPr txBox="1"/>
          <p:nvPr/>
        </p:nvSpPr>
        <p:spPr>
          <a:xfrm>
            <a:off x="1155700" y="496570"/>
            <a:ext cx="7145655" cy="1327150"/>
          </a:xfrm>
          <a:prstGeom prst="rect">
            <a:avLst/>
          </a:prstGeom>
        </p:spPr>
        <p:txBody>
          <a:bodyPr wrap="square" lIns="0" tIns="0" rIns="0" bIns="0" rtlCol="0" anchor="t">
            <a:spAutoFit/>
          </a:bodyPr>
          <a:lstStyle/>
          <a:p>
            <a:pPr algn="l">
              <a:lnSpc>
                <a:spcPts val="5175"/>
              </a:lnSpc>
              <a:spcBef>
                <a:spcPct val="0"/>
              </a:spcBef>
            </a:pPr>
            <a:r>
              <a:rPr lang="en-GB" altLang="en-US" sz="3695" b="1">
                <a:solidFill>
                  <a:srgbClr val="414964"/>
                </a:solidFill>
                <a:effectLst>
                  <a:outerShdw blurRad="38100" dist="38100" dir="2700000" algn="tl">
                    <a:srgbClr val="000000">
                      <a:alpha val="43137"/>
                    </a:srgbClr>
                  </a:outerShdw>
                </a:effectLst>
                <a:latin typeface="Poppins" panose="00000500000000000000"/>
                <a:ea typeface="Poppins" panose="00000500000000000000"/>
                <a:cs typeface="Poppins" panose="00000500000000000000"/>
                <a:sym typeface="Poppins" panose="00000500000000000000"/>
              </a:rPr>
              <a:t>Drive Links - </a:t>
            </a:r>
          </a:p>
          <a:p>
            <a:pPr algn="l">
              <a:lnSpc>
                <a:spcPts val="5175"/>
              </a:lnSpc>
              <a:spcBef>
                <a:spcPct val="0"/>
              </a:spcBef>
            </a:pPr>
            <a:r>
              <a:rPr lang="en-GB" altLang="en-US" sz="3695" b="1">
                <a:solidFill>
                  <a:srgbClr val="414964"/>
                </a:solidFill>
                <a:effectLst>
                  <a:outerShdw blurRad="38100" dist="38100" dir="2700000" algn="tl">
                    <a:srgbClr val="000000">
                      <a:alpha val="43137"/>
                    </a:srgbClr>
                  </a:outerShdw>
                </a:effectLst>
                <a:latin typeface="Poppins" panose="00000500000000000000"/>
                <a:ea typeface="Poppins" panose="00000500000000000000"/>
                <a:cs typeface="Poppins" panose="00000500000000000000"/>
                <a:sym typeface="Poppins" panose="00000500000000000000"/>
                <a:hlinkClick r:id="rId5" action="ppaction://hlinkfile">
                  <a:extLst>
                    <a:ext uri="{DAF060AB-1E55-43B9-8AAB-6FB025537F2F}">
                      <wpsdc:hlinkClr xmlns:wpsdc="http://www.wps.cn/officeDocument/2017/drawingmlCustomData" xmlns="" val="0000FF"/>
                      <wpsdc:folHlinkClr xmlns:wpsdc="http://www.wps.cn/officeDocument/2017/drawingmlCustomData" xmlns="" val="800080"/>
                      <wpsdc:hlinkUnderline xmlns:wpsdc="http://www.wps.cn/officeDocument/2017/drawingmlCustomData" xmlns="" val="1"/>
                    </a:ext>
                  </a:extLst>
                </a:hlinkClick>
              </a:rPr>
              <a:t>Bank Loan DataSet_ Solutions</a:t>
            </a:r>
            <a:endParaRPr lang="en-GB" altLang="en-US" sz="3695" b="1">
              <a:solidFill>
                <a:srgbClr val="414964"/>
              </a:solidFill>
              <a:effectLst>
                <a:outerShdw blurRad="38100" dist="38100" dir="2700000" algn="tl">
                  <a:srgbClr val="000000">
                    <a:alpha val="43137"/>
                  </a:srgbClr>
                </a:outerShdw>
              </a:effectLst>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333" b="-5333"/>
            </a:stretch>
          </a:blipFill>
        </p:spPr>
      </p:sp>
      <p:sp>
        <p:nvSpPr>
          <p:cNvPr id="4" name="Freeform 4"/>
          <p:cNvSpPr/>
          <p:nvPr/>
        </p:nvSpPr>
        <p:spPr>
          <a:xfrm>
            <a:off x="6494446" y="1028700"/>
            <a:ext cx="6838049" cy="8229600"/>
          </a:xfrm>
          <a:custGeom>
            <a:avLst/>
            <a:gdLst/>
            <a:ahLst/>
            <a:cxnLst/>
            <a:rect l="l" t="t" r="r" b="b"/>
            <a:pathLst>
              <a:path w="6838049" h="8229600">
                <a:moveTo>
                  <a:pt x="0" y="0"/>
                </a:moveTo>
                <a:lnTo>
                  <a:pt x="6838050" y="0"/>
                </a:lnTo>
                <a:lnTo>
                  <a:pt x="6838050" y="8229600"/>
                </a:lnTo>
                <a:lnTo>
                  <a:pt x="0" y="8229600"/>
                </a:lnTo>
                <a:lnTo>
                  <a:pt x="0" y="0"/>
                </a:lnTo>
                <a:close/>
              </a:path>
            </a:pathLst>
          </a:custGeom>
          <a:blipFill>
            <a:blip r:embed="rId3">
              <a:alphaModFix amt="8999"/>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136650" y="3009900"/>
            <a:ext cx="15217775" cy="6147435"/>
          </a:xfrm>
          <a:prstGeom prst="rect">
            <a:avLst/>
          </a:prstGeom>
        </p:spPr>
        <p:txBody>
          <a:bodyPr wrap="square" lIns="0" tIns="0" rIns="0" bIns="0" rtlCol="0" anchor="t">
            <a:noAutofit/>
          </a:bodyPr>
          <a:lstStyle/>
          <a:p>
            <a:pPr marL="742950" lvl="0" indent="-742950" algn="just">
              <a:lnSpc>
                <a:spcPct val="100000"/>
              </a:lnSpc>
              <a:spcBef>
                <a:spcPct val="0"/>
              </a:spcBef>
              <a:buAutoNum type="arabicPeriod"/>
            </a:pPr>
            <a:r>
              <a:rPr lang="en-GB" sz="4400" dirty="0">
                <a:effectLst/>
                <a:latin typeface="Microsoft Sans Serif" panose="020B0604020202020204" charset="0"/>
                <a:cs typeface="Microsoft Sans Serif" panose="020B0604020202020204" charset="0"/>
                <a:sym typeface="+mn-ea"/>
              </a:rPr>
              <a:t>Identify patterns that indicate if a customer will have difficulty paying their instalments</a:t>
            </a:r>
          </a:p>
          <a:p>
            <a:pPr marL="742950" lvl="0" indent="-742950" algn="just">
              <a:lnSpc>
                <a:spcPct val="100000"/>
              </a:lnSpc>
              <a:spcBef>
                <a:spcPct val="0"/>
              </a:spcBef>
              <a:buAutoNum type="arabicPeriod"/>
            </a:pPr>
            <a:endParaRPr lang="en-GB" sz="4400" dirty="0">
              <a:effectLst/>
              <a:latin typeface="Microsoft Sans Serif" panose="020B0604020202020204" charset="0"/>
              <a:cs typeface="Microsoft Sans Serif" panose="020B0604020202020204" charset="0"/>
              <a:sym typeface="+mn-ea"/>
            </a:endParaRPr>
          </a:p>
          <a:p>
            <a:pPr marL="742950" lvl="0" indent="-742950" algn="just">
              <a:lnSpc>
                <a:spcPct val="100000"/>
              </a:lnSpc>
              <a:spcBef>
                <a:spcPct val="0"/>
              </a:spcBef>
              <a:buAutoNum type="arabicPeriod"/>
            </a:pPr>
            <a:r>
              <a:rPr lang="en-GB" sz="4400" dirty="0">
                <a:effectLst/>
                <a:latin typeface="Microsoft Sans Serif" panose="020B0604020202020204" charset="0"/>
                <a:cs typeface="Microsoft Sans Serif" panose="020B0604020202020204" charset="0"/>
                <a:sym typeface="+mn-ea"/>
              </a:rPr>
              <a:t>Make decisions such as denying the loan, reducing the amount of loan, or lending at a higher interest rate to risky applicants. </a:t>
            </a:r>
          </a:p>
          <a:p>
            <a:pPr marL="742950" lvl="0" indent="-742950" algn="just">
              <a:lnSpc>
                <a:spcPct val="100000"/>
              </a:lnSpc>
              <a:spcBef>
                <a:spcPct val="0"/>
              </a:spcBef>
              <a:buAutoNum type="arabicPeriod"/>
            </a:pPr>
            <a:endParaRPr lang="en-GB" sz="4400" dirty="0">
              <a:effectLst/>
              <a:latin typeface="Microsoft Sans Serif" panose="020B0604020202020204" charset="0"/>
              <a:cs typeface="Microsoft Sans Serif" panose="020B0604020202020204" charset="0"/>
              <a:sym typeface="+mn-ea"/>
            </a:endParaRPr>
          </a:p>
          <a:p>
            <a:pPr marL="742950" lvl="0" indent="-742950" algn="just">
              <a:lnSpc>
                <a:spcPct val="100000"/>
              </a:lnSpc>
              <a:spcBef>
                <a:spcPct val="0"/>
              </a:spcBef>
              <a:buAutoNum type="arabicPeriod"/>
            </a:pPr>
            <a:r>
              <a:rPr lang="en-GB" sz="4400" dirty="0">
                <a:effectLst/>
                <a:latin typeface="Microsoft Sans Serif" panose="020B0604020202020204" charset="0"/>
                <a:cs typeface="Microsoft Sans Serif" panose="020B0604020202020204" charset="0"/>
                <a:sym typeface="+mn-ea"/>
              </a:rPr>
              <a:t>Understand the key factors behind loan default so it can           make better decisions about loan approval.</a:t>
            </a:r>
            <a:endParaRPr lang="en-US" sz="4400" dirty="0">
              <a:solidFill>
                <a:schemeClr val="tx1"/>
              </a:solidFill>
              <a:effectLst/>
              <a:latin typeface="Microsoft Sans Serif" panose="020B0604020202020204" charset="0"/>
              <a:cs typeface="Microsoft Sans Serif" panose="020B0604020202020204" charset="0"/>
            </a:endParaRPr>
          </a:p>
          <a:p>
            <a:pPr marL="0" lvl="0" indent="0" algn="just">
              <a:lnSpc>
                <a:spcPts val="1960"/>
              </a:lnSpc>
              <a:spcBef>
                <a:spcPct val="0"/>
              </a:spcBef>
            </a:pPr>
            <a:endParaRPr lang="en-US" sz="4400" b="1"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endParaRPr>
          </a:p>
        </p:txBody>
      </p:sp>
      <p:sp>
        <p:nvSpPr>
          <p:cNvPr id="16" name="TextBox 16"/>
          <p:cNvSpPr txBox="1"/>
          <p:nvPr/>
        </p:nvSpPr>
        <p:spPr>
          <a:xfrm>
            <a:off x="1028700" y="1306830"/>
            <a:ext cx="6814185" cy="923290"/>
          </a:xfrm>
          <a:prstGeom prst="rect">
            <a:avLst/>
          </a:prstGeom>
        </p:spPr>
        <p:txBody>
          <a:bodyPr wrap="square" lIns="0" tIns="0" rIns="0" bIns="0" rtlCol="0" anchor="t">
            <a:spAutoFit/>
          </a:bodyPr>
          <a:lstStyle/>
          <a:p>
            <a:pPr marL="0" lvl="0" indent="0" algn="l">
              <a:lnSpc>
                <a:spcPts val="7200"/>
              </a:lnSpc>
            </a:pPr>
            <a:r>
              <a:rPr lang="en-GB" altLang="en-US" sz="7200" b="1">
                <a:solidFill>
                  <a:srgbClr val="414964"/>
                </a:solidFill>
                <a:effectLst>
                  <a:outerShdw blurRad="38100" dist="38100" dir="2700000" algn="tl">
                    <a:srgbClr val="000000">
                      <a:alpha val="43137"/>
                    </a:srgbClr>
                  </a:outerShdw>
                </a:effectLst>
                <a:latin typeface="Poppins Bold" panose="00000800000000000000"/>
                <a:ea typeface="Poppins Bold" panose="00000800000000000000"/>
                <a:cs typeface="Poppins Bold" panose="00000800000000000000"/>
                <a:sym typeface="Poppins Bold" panose="00000800000000000000"/>
              </a:rPr>
              <a:t>OBJECTIVE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333" b="-5333"/>
            </a:stretch>
          </a:blipFill>
        </p:spPr>
      </p:sp>
      <p:sp>
        <p:nvSpPr>
          <p:cNvPr id="4" name="Freeform 4"/>
          <p:cNvSpPr/>
          <p:nvPr/>
        </p:nvSpPr>
        <p:spPr>
          <a:xfrm>
            <a:off x="6494446" y="1028700"/>
            <a:ext cx="6838049" cy="8229600"/>
          </a:xfrm>
          <a:custGeom>
            <a:avLst/>
            <a:gdLst/>
            <a:ahLst/>
            <a:cxnLst/>
            <a:rect l="l" t="t" r="r" b="b"/>
            <a:pathLst>
              <a:path w="6838049" h="8229600">
                <a:moveTo>
                  <a:pt x="0" y="0"/>
                </a:moveTo>
                <a:lnTo>
                  <a:pt x="6838050" y="0"/>
                </a:lnTo>
                <a:lnTo>
                  <a:pt x="6838050" y="8229600"/>
                </a:lnTo>
                <a:lnTo>
                  <a:pt x="0" y="8229600"/>
                </a:lnTo>
                <a:lnTo>
                  <a:pt x="0" y="0"/>
                </a:lnTo>
                <a:close/>
              </a:path>
            </a:pathLst>
          </a:custGeom>
          <a:blipFill>
            <a:blip r:embed="rId3">
              <a:alphaModFix amt="8999"/>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143000" y="2628900"/>
            <a:ext cx="15217775" cy="6788150"/>
          </a:xfrm>
          <a:prstGeom prst="rect">
            <a:avLst/>
          </a:prstGeom>
        </p:spPr>
        <p:txBody>
          <a:bodyPr wrap="square" lIns="0" tIns="0" rIns="0" bIns="0" rtlCol="0" anchor="t">
            <a:noAutofit/>
          </a:bodyPr>
          <a:lstStyle/>
          <a:p>
            <a:pPr marL="0" lvl="0" indent="0" algn="just">
              <a:lnSpc>
                <a:spcPct val="100000"/>
              </a:lnSpc>
              <a:spcBef>
                <a:spcPct val="0"/>
              </a:spcBef>
            </a:pPr>
            <a:r>
              <a:rPr lang="en-US" altLang="en-GB"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When a customer applies for a loan, there are four possible outcomes: </a:t>
            </a:r>
          </a:p>
          <a:p>
            <a:pPr marL="0" lvl="0" indent="0" algn="just">
              <a:lnSpc>
                <a:spcPct val="100000"/>
              </a:lnSpc>
              <a:spcBef>
                <a:spcPct val="0"/>
              </a:spcBef>
            </a:pPr>
            <a:r>
              <a:rPr lang="en-US" altLang="en-GB"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a)	Approved: The company has approved the loan application.</a:t>
            </a:r>
          </a:p>
          <a:p>
            <a:pPr marL="0" lvl="0" indent="0" algn="just">
              <a:lnSpc>
                <a:spcPct val="100000"/>
              </a:lnSpc>
              <a:spcBef>
                <a:spcPct val="0"/>
              </a:spcBef>
            </a:pPr>
            <a:r>
              <a:rPr lang="en-US" altLang="en-GB"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b)	Cancelled: The customer cancelled the application during the approval process.</a:t>
            </a:r>
          </a:p>
          <a:p>
            <a:pPr marL="0" lvl="0" indent="0" algn="just">
              <a:lnSpc>
                <a:spcPct val="100000"/>
              </a:lnSpc>
              <a:spcBef>
                <a:spcPct val="0"/>
              </a:spcBef>
            </a:pPr>
            <a:r>
              <a:rPr lang="en-US" altLang="en-GB"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c)	Refused: The company rejected the loan.</a:t>
            </a:r>
          </a:p>
          <a:p>
            <a:pPr marL="0" lvl="0" indent="0" algn="just">
              <a:lnSpc>
                <a:spcPct val="100000"/>
              </a:lnSpc>
              <a:spcBef>
                <a:spcPct val="0"/>
              </a:spcBef>
            </a:pPr>
            <a:r>
              <a:rPr lang="en-US" altLang="en-GB"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d)	Unused Offer: The loan was approved but the customer did not use it.</a:t>
            </a:r>
          </a:p>
          <a:p>
            <a:pPr marL="0" lvl="0" indent="0" algn="just">
              <a:lnSpc>
                <a:spcPct val="100000"/>
              </a:lnSpc>
              <a:spcBef>
                <a:spcPct val="0"/>
              </a:spcBef>
            </a:pPr>
            <a:endParaRPr lang="en-US" altLang="en-GB"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endParaRPr>
          </a:p>
          <a:p>
            <a:pPr marL="0" lvl="0" indent="0" algn="just">
              <a:lnSpc>
                <a:spcPct val="100000"/>
              </a:lnSpc>
              <a:spcBef>
                <a:spcPct val="0"/>
              </a:spcBef>
            </a:pPr>
            <a:r>
              <a:rPr lang="en-US" altLang="en-GB"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Analysing the applications received is very important because – </a:t>
            </a:r>
          </a:p>
          <a:p>
            <a:pPr marL="0" lvl="0" indent="0" algn="just">
              <a:lnSpc>
                <a:spcPct val="100000"/>
              </a:lnSpc>
              <a:spcBef>
                <a:spcPct val="0"/>
              </a:spcBef>
            </a:pPr>
            <a:r>
              <a:rPr lang="en-US" altLang="en-GB"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a)	If the applicant can repay the loan but is not approved, the company loses business</a:t>
            </a:r>
            <a:r>
              <a:rPr lang="en-GB" altLang="en-US"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 - </a:t>
            </a:r>
            <a:r>
              <a:rPr lang="en-GB" altLang="en-US" sz="3400" b="1"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Risk Assessment</a:t>
            </a:r>
            <a:endParaRPr lang="en-US" altLang="en-GB"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endParaRPr>
          </a:p>
          <a:p>
            <a:pPr marL="0" lvl="0" indent="0" algn="just">
              <a:lnSpc>
                <a:spcPct val="100000"/>
              </a:lnSpc>
              <a:spcBef>
                <a:spcPct val="0"/>
              </a:spcBef>
            </a:pPr>
            <a:r>
              <a:rPr lang="en-US" altLang="en-GB"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b)	If the applicant cannot repay the loan and is approved, the company faces a financial loss</a:t>
            </a:r>
            <a:r>
              <a:rPr lang="en-GB" altLang="en-US"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 - </a:t>
            </a:r>
            <a:r>
              <a:rPr lang="en-GB" altLang="en-US" sz="3400" b="1"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Credit Decisioning</a:t>
            </a:r>
          </a:p>
        </p:txBody>
      </p:sp>
      <p:sp>
        <p:nvSpPr>
          <p:cNvPr id="16" name="TextBox 16"/>
          <p:cNvSpPr txBox="1"/>
          <p:nvPr/>
        </p:nvSpPr>
        <p:spPr>
          <a:xfrm>
            <a:off x="1028700" y="240030"/>
            <a:ext cx="6814185" cy="923290"/>
          </a:xfrm>
          <a:prstGeom prst="rect">
            <a:avLst/>
          </a:prstGeom>
        </p:spPr>
        <p:txBody>
          <a:bodyPr wrap="square" lIns="0" tIns="0" rIns="0" bIns="0" rtlCol="0" anchor="t">
            <a:spAutoFit/>
          </a:bodyPr>
          <a:lstStyle/>
          <a:p>
            <a:pPr marL="0" lvl="0" indent="0" algn="l">
              <a:lnSpc>
                <a:spcPts val="7200"/>
              </a:lnSpc>
            </a:pPr>
            <a:r>
              <a:rPr lang="en-GB" altLang="en-US" sz="7200" b="1">
                <a:solidFill>
                  <a:srgbClr val="414964"/>
                </a:solidFill>
                <a:effectLst>
                  <a:outerShdw blurRad="38100" dist="38100" dir="2700000" algn="tl">
                    <a:srgbClr val="000000">
                      <a:alpha val="43137"/>
                    </a:srgbClr>
                  </a:outerShdw>
                </a:effectLst>
                <a:latin typeface="Poppins Bold" panose="00000800000000000000"/>
                <a:ea typeface="Poppins Bold" panose="00000800000000000000"/>
                <a:cs typeface="Poppins Bold" panose="00000800000000000000"/>
                <a:sym typeface="Poppins Bold" panose="00000800000000000000"/>
              </a:rPr>
              <a:t>Pre Read</a:t>
            </a:r>
          </a:p>
        </p:txBody>
      </p:sp>
      <p:sp>
        <p:nvSpPr>
          <p:cNvPr id="3" name="TextBox 5"/>
          <p:cNvSpPr txBox="1"/>
          <p:nvPr/>
        </p:nvSpPr>
        <p:spPr>
          <a:xfrm>
            <a:off x="1066800" y="1409700"/>
            <a:ext cx="12956540" cy="920750"/>
          </a:xfrm>
          <a:prstGeom prst="rect">
            <a:avLst/>
          </a:prstGeom>
        </p:spPr>
        <p:txBody>
          <a:bodyPr wrap="square" lIns="0" tIns="0" rIns="0" bIns="0" rtlCol="0" anchor="t">
            <a:noAutofit/>
          </a:bodyPr>
          <a:lstStyle/>
          <a:p>
            <a:pPr lvl="0" indent="0" algn="just">
              <a:lnSpc>
                <a:spcPct val="100000"/>
              </a:lnSpc>
              <a:spcBef>
                <a:spcPct val="0"/>
              </a:spcBef>
              <a:buNone/>
            </a:pPr>
            <a:r>
              <a:rPr lang="en-GB" altLang="en-US" sz="3600" dirty="0">
                <a:solidFill>
                  <a:schemeClr val="tx1"/>
                </a:solidFill>
                <a:effectLst/>
                <a:latin typeface="Microsoft Sans Serif" panose="020B0604020202020204" charset="0"/>
                <a:cs typeface="Microsoft Sans Serif" panose="020B0604020202020204" charset="0"/>
              </a:rPr>
              <a:t>What happens when a customer applies for loan?</a:t>
            </a:r>
            <a:endParaRPr lang="en-US" sz="3600" dirty="0">
              <a:solidFill>
                <a:schemeClr val="tx1"/>
              </a:solidFill>
              <a:effectLst/>
              <a:latin typeface="Microsoft Sans Serif" panose="020B0604020202020204" charset="0"/>
              <a:cs typeface="Microsoft Sans Serif" panose="020B0604020202020204" charset="0"/>
            </a:endParaRPr>
          </a:p>
          <a:p>
            <a:pPr marL="0" lvl="0" indent="0" algn="just">
              <a:lnSpc>
                <a:spcPts val="1960"/>
              </a:lnSpc>
              <a:spcBef>
                <a:spcPct val="0"/>
              </a:spcBef>
            </a:pPr>
            <a:endParaRPr lang="en-US" sz="3600" b="1"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333" b="-5333"/>
            </a:stretch>
          </a:blipFill>
        </p:spPr>
      </p:sp>
      <p:sp>
        <p:nvSpPr>
          <p:cNvPr id="4" name="Freeform 4"/>
          <p:cNvSpPr/>
          <p:nvPr/>
        </p:nvSpPr>
        <p:spPr>
          <a:xfrm>
            <a:off x="6494446" y="1028700"/>
            <a:ext cx="6838049" cy="8229600"/>
          </a:xfrm>
          <a:custGeom>
            <a:avLst/>
            <a:gdLst/>
            <a:ahLst/>
            <a:cxnLst/>
            <a:rect l="l" t="t" r="r" b="b"/>
            <a:pathLst>
              <a:path w="6838049" h="8229600">
                <a:moveTo>
                  <a:pt x="0" y="0"/>
                </a:moveTo>
                <a:lnTo>
                  <a:pt x="6838050" y="0"/>
                </a:lnTo>
                <a:lnTo>
                  <a:pt x="6838050" y="8229600"/>
                </a:lnTo>
                <a:lnTo>
                  <a:pt x="0" y="8229600"/>
                </a:lnTo>
                <a:lnTo>
                  <a:pt x="0" y="0"/>
                </a:lnTo>
                <a:close/>
              </a:path>
            </a:pathLst>
          </a:custGeom>
          <a:blipFill>
            <a:blip r:embed="rId3">
              <a:alphaModFix amt="8999"/>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143000" y="2628900"/>
            <a:ext cx="15217775" cy="6788150"/>
          </a:xfrm>
          <a:prstGeom prst="rect">
            <a:avLst/>
          </a:prstGeom>
        </p:spPr>
        <p:txBody>
          <a:bodyPr wrap="square" lIns="0" tIns="0" rIns="0" bIns="0" rtlCol="0" anchor="t">
            <a:noAutofit/>
          </a:bodyPr>
          <a:lstStyle/>
          <a:p>
            <a:pPr marL="0" lvl="0" indent="0" algn="just">
              <a:lnSpc>
                <a:spcPct val="100000"/>
              </a:lnSpc>
              <a:spcBef>
                <a:spcPct val="0"/>
              </a:spcBef>
            </a:pPr>
            <a:r>
              <a:rPr lang="en-US" altLang="en-GB"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File a) – previous_application.csv: Contains information about previous loan applications.</a:t>
            </a:r>
          </a:p>
          <a:p>
            <a:pPr marL="0" lvl="0" indent="0" algn="just">
              <a:lnSpc>
                <a:spcPct val="100000"/>
              </a:lnSpc>
              <a:spcBef>
                <a:spcPct val="0"/>
              </a:spcBef>
            </a:pPr>
            <a:endParaRPr lang="en-US" altLang="en-GB"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endParaRPr>
          </a:p>
          <a:p>
            <a:pPr marL="0" lvl="0" indent="0" algn="just">
              <a:lnSpc>
                <a:spcPct val="100000"/>
              </a:lnSpc>
              <a:spcBef>
                <a:spcPct val="0"/>
              </a:spcBef>
            </a:pPr>
            <a:r>
              <a:rPr lang="en-US" altLang="en-GB"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File b) – application_data.csv: Provides details about the current loan applications.</a:t>
            </a:r>
          </a:p>
          <a:p>
            <a:pPr marL="0" lvl="0" indent="0" algn="just">
              <a:lnSpc>
                <a:spcPct val="100000"/>
              </a:lnSpc>
              <a:spcBef>
                <a:spcPct val="0"/>
              </a:spcBef>
            </a:pPr>
            <a:endParaRPr lang="en-US" altLang="en-GB"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endParaRPr>
          </a:p>
          <a:p>
            <a:pPr marL="0" lvl="0" indent="0" algn="just">
              <a:lnSpc>
                <a:spcPct val="100000"/>
              </a:lnSpc>
              <a:spcBef>
                <a:spcPct val="0"/>
              </a:spcBef>
            </a:pPr>
            <a:r>
              <a:rPr lang="en-US" altLang="en-GB"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File c)– columns_description.csv: Describes the columns present in the other datasets, explaining what each column represents.</a:t>
            </a:r>
          </a:p>
          <a:p>
            <a:pPr marL="0" lvl="0" indent="0" algn="just">
              <a:lnSpc>
                <a:spcPct val="100000"/>
              </a:lnSpc>
              <a:spcBef>
                <a:spcPct val="0"/>
              </a:spcBef>
            </a:pPr>
            <a:endParaRPr lang="en-US" altLang="en-GB"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endParaRPr>
          </a:p>
          <a:p>
            <a:pPr marL="0" lvl="0" indent="0" algn="just">
              <a:lnSpc>
                <a:spcPct val="100000"/>
              </a:lnSpc>
              <a:spcBef>
                <a:spcPct val="0"/>
              </a:spcBef>
            </a:pPr>
            <a:r>
              <a:rPr lang="en-US" altLang="en-GB"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We will be working with File b) for our data analysis tasks. This file has</a:t>
            </a:r>
            <a:r>
              <a:rPr lang="en-GB" altLang="en-US"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 39 </a:t>
            </a:r>
            <a:r>
              <a:rPr lang="en-US" altLang="en-GB"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columns with 50000 entries. This file contains important information about our client like their contact info</a:t>
            </a:r>
            <a:r>
              <a:rPr lang="en-GB" altLang="en-US"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 etc.</a:t>
            </a:r>
          </a:p>
        </p:txBody>
      </p:sp>
      <p:sp>
        <p:nvSpPr>
          <p:cNvPr id="16" name="TextBox 16"/>
          <p:cNvSpPr txBox="1"/>
          <p:nvPr/>
        </p:nvSpPr>
        <p:spPr>
          <a:xfrm>
            <a:off x="1028700" y="1154430"/>
            <a:ext cx="10754995" cy="923290"/>
          </a:xfrm>
          <a:prstGeom prst="rect">
            <a:avLst/>
          </a:prstGeom>
        </p:spPr>
        <p:txBody>
          <a:bodyPr wrap="square" lIns="0" tIns="0" rIns="0" bIns="0" rtlCol="0" anchor="t">
            <a:spAutoFit/>
          </a:bodyPr>
          <a:lstStyle/>
          <a:p>
            <a:pPr marL="0" lvl="0" indent="0" algn="l">
              <a:lnSpc>
                <a:spcPts val="7200"/>
              </a:lnSpc>
            </a:pPr>
            <a:r>
              <a:rPr lang="en-GB" altLang="en-US" sz="7200" b="1">
                <a:solidFill>
                  <a:srgbClr val="414964"/>
                </a:solidFill>
                <a:effectLst>
                  <a:outerShdw blurRad="38100" dist="38100" dir="2700000" algn="tl">
                    <a:srgbClr val="000000">
                      <a:alpha val="43137"/>
                    </a:srgbClr>
                  </a:outerShdw>
                </a:effectLst>
                <a:latin typeface="Poppins Bold" panose="00000800000000000000"/>
                <a:ea typeface="Poppins Bold" panose="00000800000000000000"/>
                <a:cs typeface="Poppins Bold" panose="00000800000000000000"/>
                <a:sym typeface="Poppins Bold" panose="00000800000000000000"/>
              </a:rPr>
              <a:t>Data Set Description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333" b="-5333"/>
            </a:stretch>
          </a:blipFill>
        </p:spPr>
      </p:sp>
      <p:sp>
        <p:nvSpPr>
          <p:cNvPr id="4" name="Freeform 4"/>
          <p:cNvSpPr/>
          <p:nvPr/>
        </p:nvSpPr>
        <p:spPr>
          <a:xfrm>
            <a:off x="6494446" y="1028700"/>
            <a:ext cx="6838049" cy="8229600"/>
          </a:xfrm>
          <a:custGeom>
            <a:avLst/>
            <a:gdLst/>
            <a:ahLst/>
            <a:cxnLst/>
            <a:rect l="l" t="t" r="r" b="b"/>
            <a:pathLst>
              <a:path w="6838049" h="8229600">
                <a:moveTo>
                  <a:pt x="0" y="0"/>
                </a:moveTo>
                <a:lnTo>
                  <a:pt x="6838050" y="0"/>
                </a:lnTo>
                <a:lnTo>
                  <a:pt x="6838050" y="8229600"/>
                </a:lnTo>
                <a:lnTo>
                  <a:pt x="0" y="8229600"/>
                </a:lnTo>
                <a:lnTo>
                  <a:pt x="0" y="0"/>
                </a:lnTo>
                <a:close/>
              </a:path>
            </a:pathLst>
          </a:custGeom>
          <a:blipFill>
            <a:blip r:embed="rId3">
              <a:alphaModFix amt="8999"/>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143000" y="3467100"/>
            <a:ext cx="15240635" cy="5567045"/>
          </a:xfrm>
          <a:prstGeom prst="rect">
            <a:avLst/>
          </a:prstGeom>
        </p:spPr>
        <p:txBody>
          <a:bodyPr wrap="square" lIns="0" tIns="0" rIns="0" bIns="0" rtlCol="0" anchor="t">
            <a:noAutofit/>
          </a:bodyPr>
          <a:lstStyle/>
          <a:p>
            <a:pPr marL="0" lvl="0" indent="0" algn="just">
              <a:lnSpc>
                <a:spcPct val="100000"/>
              </a:lnSpc>
              <a:spcBef>
                <a:spcPct val="0"/>
              </a:spcBef>
            </a:pPr>
            <a:r>
              <a:rPr lang="en-GB" altLang="en-US"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Task </a:t>
            </a:r>
            <a:r>
              <a:rPr lang="en-US" altLang="en-GB"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A. Identify Missing Data and Deal with it Appropriately</a:t>
            </a:r>
          </a:p>
          <a:p>
            <a:pPr marL="0" lvl="0" indent="0" algn="just">
              <a:lnSpc>
                <a:spcPct val="100000"/>
              </a:lnSpc>
              <a:spcBef>
                <a:spcPct val="0"/>
              </a:spcBef>
            </a:pPr>
            <a:endParaRPr lang="en-US" altLang="en-GB"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endParaRPr>
          </a:p>
          <a:p>
            <a:pPr marL="0" lvl="0" indent="0" algn="just">
              <a:lnSpc>
                <a:spcPct val="100000"/>
              </a:lnSpc>
              <a:spcBef>
                <a:spcPct val="0"/>
              </a:spcBef>
            </a:pPr>
            <a:r>
              <a:rPr lang="en-GB" altLang="en-US"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Task </a:t>
            </a:r>
            <a:r>
              <a:rPr lang="en-US" altLang="en-GB"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B. Identify Outliers in the Dataset</a:t>
            </a:r>
          </a:p>
          <a:p>
            <a:pPr marL="0" lvl="0" indent="0" algn="just">
              <a:lnSpc>
                <a:spcPct val="100000"/>
              </a:lnSpc>
              <a:spcBef>
                <a:spcPct val="0"/>
              </a:spcBef>
            </a:pPr>
            <a:endParaRPr lang="en-US" altLang="en-GB"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endParaRPr>
          </a:p>
          <a:p>
            <a:pPr marL="0" lvl="0" indent="0" algn="just">
              <a:lnSpc>
                <a:spcPct val="100000"/>
              </a:lnSpc>
              <a:spcBef>
                <a:spcPct val="0"/>
              </a:spcBef>
            </a:pPr>
            <a:r>
              <a:rPr lang="en-GB" altLang="en-US"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Task </a:t>
            </a:r>
            <a:r>
              <a:rPr lang="en-US" altLang="en-GB"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C. Analyze Data Imbalance</a:t>
            </a:r>
          </a:p>
          <a:p>
            <a:pPr marL="0" lvl="0" indent="0" algn="just">
              <a:lnSpc>
                <a:spcPct val="100000"/>
              </a:lnSpc>
              <a:spcBef>
                <a:spcPct val="0"/>
              </a:spcBef>
            </a:pPr>
            <a:endParaRPr lang="en-US" altLang="en-GB"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endParaRPr>
          </a:p>
          <a:p>
            <a:pPr marL="0" lvl="0" indent="0" algn="just">
              <a:lnSpc>
                <a:spcPct val="100000"/>
              </a:lnSpc>
              <a:spcBef>
                <a:spcPct val="0"/>
              </a:spcBef>
            </a:pPr>
            <a:r>
              <a:rPr lang="en-GB" altLang="en-US"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Task </a:t>
            </a:r>
            <a:r>
              <a:rPr lang="en-US" altLang="en-GB"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D. Perform Univariate, Segmented Univariate, and Bivariate Analysis</a:t>
            </a:r>
          </a:p>
          <a:p>
            <a:pPr marL="0" lvl="0" indent="0" algn="just">
              <a:lnSpc>
                <a:spcPct val="100000"/>
              </a:lnSpc>
              <a:spcBef>
                <a:spcPct val="0"/>
              </a:spcBef>
            </a:pPr>
            <a:endParaRPr lang="en-US" altLang="en-GB"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endParaRPr>
          </a:p>
          <a:p>
            <a:pPr marL="0" lvl="0" indent="0" algn="just">
              <a:lnSpc>
                <a:spcPct val="100000"/>
              </a:lnSpc>
              <a:spcBef>
                <a:spcPct val="0"/>
              </a:spcBef>
            </a:pPr>
            <a:r>
              <a:rPr lang="en-GB" altLang="en-US" sz="3400" dirty="0">
                <a:effectLst/>
                <a:latin typeface="Microsoft Sans Serif" panose="020B0604020202020204" charset="0"/>
                <a:ea typeface="Poppins" panose="00000500000000000000"/>
                <a:cs typeface="Microsoft Sans Serif" panose="020B0604020202020204" charset="0"/>
                <a:sym typeface="Poppins Bold" panose="00000800000000000000"/>
              </a:rPr>
              <a:t>Task E</a:t>
            </a:r>
            <a:r>
              <a:rPr lang="en-US" altLang="en-GB" sz="3400" dirty="0">
                <a:effectLst/>
                <a:latin typeface="Microsoft Sans Serif" panose="020B0604020202020204" charset="0"/>
                <a:ea typeface="Poppins" panose="00000500000000000000"/>
                <a:cs typeface="Microsoft Sans Serif" panose="020B0604020202020204" charset="0"/>
                <a:sym typeface="Poppins Bold" panose="00000800000000000000"/>
              </a:rPr>
              <a:t>. Identify Top Correlations for Different Scenarios</a:t>
            </a:r>
            <a:r>
              <a:rPr lang="en-US" altLang="en-GB" sz="3400" b="1">
                <a:solidFill>
                  <a:srgbClr val="414964"/>
                </a:solidFill>
                <a:effectLst>
                  <a:outerShdw blurRad="38100" dist="38100" dir="2700000" algn="tl">
                    <a:srgbClr val="000000">
                      <a:alpha val="43137"/>
                    </a:srgbClr>
                  </a:outerShdw>
                </a:effectLst>
                <a:latin typeface="Poppins Bold" panose="00000800000000000000"/>
                <a:ea typeface="Poppins Bold" panose="00000800000000000000"/>
                <a:cs typeface="Poppins Bold" panose="00000800000000000000"/>
                <a:sym typeface="Poppins Bold" panose="00000800000000000000"/>
              </a:rPr>
              <a:t> </a:t>
            </a:r>
          </a:p>
          <a:p>
            <a:pPr marL="0" lvl="0" indent="0" algn="just">
              <a:lnSpc>
                <a:spcPct val="100000"/>
              </a:lnSpc>
              <a:spcBef>
                <a:spcPct val="0"/>
              </a:spcBef>
            </a:pPr>
            <a:endParaRPr lang="en-US" altLang="en-GB"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endParaRPr>
          </a:p>
        </p:txBody>
      </p:sp>
      <p:sp>
        <p:nvSpPr>
          <p:cNvPr id="16" name="TextBox 16"/>
          <p:cNvSpPr txBox="1"/>
          <p:nvPr/>
        </p:nvSpPr>
        <p:spPr>
          <a:xfrm>
            <a:off x="1104900" y="1687830"/>
            <a:ext cx="10754995" cy="923290"/>
          </a:xfrm>
          <a:prstGeom prst="rect">
            <a:avLst/>
          </a:prstGeom>
        </p:spPr>
        <p:txBody>
          <a:bodyPr wrap="square" lIns="0" tIns="0" rIns="0" bIns="0" rtlCol="0" anchor="t">
            <a:spAutoFit/>
          </a:bodyPr>
          <a:lstStyle/>
          <a:p>
            <a:pPr marL="0" lvl="0" indent="0" algn="l">
              <a:lnSpc>
                <a:spcPts val="7200"/>
              </a:lnSpc>
            </a:pPr>
            <a:r>
              <a:rPr lang="en-GB" altLang="en-US" sz="7200" b="1">
                <a:solidFill>
                  <a:srgbClr val="414964"/>
                </a:solidFill>
                <a:effectLst>
                  <a:outerShdw blurRad="38100" dist="38100" dir="2700000" algn="tl">
                    <a:srgbClr val="000000">
                      <a:alpha val="43137"/>
                    </a:srgbClr>
                  </a:outerShdw>
                </a:effectLst>
                <a:latin typeface="Poppins Bold" panose="00000800000000000000"/>
                <a:ea typeface="Poppins Bold" panose="00000800000000000000"/>
                <a:cs typeface="Poppins Bold" panose="00000800000000000000"/>
                <a:sym typeface="Poppins Bold" panose="00000800000000000000"/>
              </a:rPr>
              <a:t>Data Analytics Tasks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333" b="-5333"/>
            </a:stretch>
          </a:blipFill>
        </p:spPr>
      </p:sp>
      <p:sp>
        <p:nvSpPr>
          <p:cNvPr id="4" name="Freeform 4"/>
          <p:cNvSpPr/>
          <p:nvPr/>
        </p:nvSpPr>
        <p:spPr>
          <a:xfrm>
            <a:off x="6494446" y="1028700"/>
            <a:ext cx="6838049" cy="8229600"/>
          </a:xfrm>
          <a:custGeom>
            <a:avLst/>
            <a:gdLst/>
            <a:ahLst/>
            <a:cxnLst/>
            <a:rect l="l" t="t" r="r" b="b"/>
            <a:pathLst>
              <a:path w="6838049" h="8229600">
                <a:moveTo>
                  <a:pt x="0" y="0"/>
                </a:moveTo>
                <a:lnTo>
                  <a:pt x="6838050" y="0"/>
                </a:lnTo>
                <a:lnTo>
                  <a:pt x="6838050" y="8229600"/>
                </a:lnTo>
                <a:lnTo>
                  <a:pt x="0" y="8229600"/>
                </a:lnTo>
                <a:lnTo>
                  <a:pt x="0" y="0"/>
                </a:lnTo>
                <a:close/>
              </a:path>
            </a:pathLst>
          </a:custGeom>
          <a:blipFill>
            <a:blip r:embed="rId3">
              <a:alphaModFix amt="8999"/>
              <a:extLst>
                <a:ext uri="{96DAC541-7B7A-43D3-8B79-37D633B846F1}">
                  <asvg:svgBlip xmlns:asvg="http://schemas.microsoft.com/office/drawing/2016/SVG/main" r:embed="rId4"/>
                </a:ext>
              </a:extLst>
            </a:blip>
            <a:stretch>
              <a:fillRect/>
            </a:stretch>
          </a:blipFill>
        </p:spPr>
      </p:sp>
      <p:sp>
        <p:nvSpPr>
          <p:cNvPr id="16" name="TextBox 16"/>
          <p:cNvSpPr txBox="1"/>
          <p:nvPr/>
        </p:nvSpPr>
        <p:spPr>
          <a:xfrm>
            <a:off x="1066800" y="495300"/>
            <a:ext cx="16021050" cy="923290"/>
          </a:xfrm>
          <a:prstGeom prst="rect">
            <a:avLst/>
          </a:prstGeom>
        </p:spPr>
        <p:txBody>
          <a:bodyPr wrap="square" lIns="0" tIns="0" rIns="0" bIns="0" rtlCol="0" anchor="t">
            <a:spAutoFit/>
          </a:bodyPr>
          <a:lstStyle/>
          <a:p>
            <a:pPr marL="0" lvl="0" indent="0" algn="l">
              <a:lnSpc>
                <a:spcPts val="7200"/>
              </a:lnSpc>
            </a:pPr>
            <a:r>
              <a:rPr lang="en-GB" altLang="en-US" sz="4400" b="1">
                <a:solidFill>
                  <a:srgbClr val="414964"/>
                </a:solidFill>
                <a:effectLst>
                  <a:outerShdw blurRad="38100" dist="38100" dir="2700000" algn="tl">
                    <a:srgbClr val="000000">
                      <a:alpha val="43137"/>
                    </a:srgbClr>
                  </a:outerShdw>
                </a:effectLst>
                <a:latin typeface="Poppins Bold" panose="00000800000000000000"/>
                <a:ea typeface="Poppins Bold" panose="00000800000000000000"/>
                <a:cs typeface="Poppins Bold" panose="00000800000000000000"/>
                <a:sym typeface="Poppins Bold" panose="00000800000000000000"/>
              </a:rPr>
              <a:t>1. </a:t>
            </a:r>
            <a:r>
              <a:rPr lang="en-US" altLang="en-GB" sz="4400" b="1">
                <a:solidFill>
                  <a:srgbClr val="414964"/>
                </a:solidFill>
                <a:effectLst>
                  <a:outerShdw blurRad="38100" dist="38100" dir="2700000" algn="tl">
                    <a:srgbClr val="000000">
                      <a:alpha val="43137"/>
                    </a:srgbClr>
                  </a:outerShdw>
                </a:effectLst>
                <a:latin typeface="Poppins Bold" panose="00000800000000000000"/>
                <a:ea typeface="Poppins Bold" panose="00000800000000000000"/>
                <a:cs typeface="Poppins Bold" panose="00000800000000000000"/>
                <a:sym typeface="Poppins Bold" panose="00000800000000000000"/>
              </a:rPr>
              <a:t>Identify Missing Data and Deal with it Appropriately </a:t>
            </a:r>
          </a:p>
        </p:txBody>
      </p:sp>
      <p:sp>
        <p:nvSpPr>
          <p:cNvPr id="3" name="TextBox 5"/>
          <p:cNvSpPr txBox="1"/>
          <p:nvPr/>
        </p:nvSpPr>
        <p:spPr>
          <a:xfrm>
            <a:off x="1143000" y="1943100"/>
            <a:ext cx="15217775" cy="1830070"/>
          </a:xfrm>
          <a:prstGeom prst="rect">
            <a:avLst/>
          </a:prstGeom>
        </p:spPr>
        <p:txBody>
          <a:bodyPr wrap="square" lIns="0" tIns="0" rIns="0" bIns="0" rtlCol="0" anchor="t">
            <a:noAutofit/>
          </a:bodyPr>
          <a:lstStyle/>
          <a:p>
            <a:pPr marL="0" lvl="0" indent="0" algn="just">
              <a:lnSpc>
                <a:spcPct val="100000"/>
              </a:lnSpc>
              <a:spcBef>
                <a:spcPct val="0"/>
              </a:spcBef>
            </a:pPr>
            <a:r>
              <a:rPr lang="en-US" altLang="en-GB" sz="3400" b="1"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Task</a:t>
            </a:r>
            <a:r>
              <a:rPr lang="en-US" altLang="en-GB"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 Identify the missing data in the dataset and decide on an appropriate method to deal with it using Excel built-in functions and features.</a:t>
            </a:r>
          </a:p>
        </p:txBody>
      </p:sp>
      <p:pic>
        <p:nvPicPr>
          <p:cNvPr id="648058414" name="Picture 1"/>
          <p:cNvPicPr>
            <a:picLocks noChangeAspect="1"/>
          </p:cNvPicPr>
          <p:nvPr/>
        </p:nvPicPr>
        <p:blipFill>
          <a:blip r:embed="rId5"/>
          <a:stretch>
            <a:fillRect/>
          </a:stretch>
        </p:blipFill>
        <p:spPr>
          <a:xfrm>
            <a:off x="626110" y="3238500"/>
            <a:ext cx="16954500" cy="65271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333" b="-5333"/>
            </a:stretch>
          </a:blipFill>
        </p:spPr>
      </p:sp>
      <p:sp>
        <p:nvSpPr>
          <p:cNvPr id="4" name="Freeform 4"/>
          <p:cNvSpPr/>
          <p:nvPr/>
        </p:nvSpPr>
        <p:spPr>
          <a:xfrm>
            <a:off x="6494446" y="1028700"/>
            <a:ext cx="6838049" cy="8229600"/>
          </a:xfrm>
          <a:custGeom>
            <a:avLst/>
            <a:gdLst/>
            <a:ahLst/>
            <a:cxnLst/>
            <a:rect l="l" t="t" r="r" b="b"/>
            <a:pathLst>
              <a:path w="6838049" h="8229600">
                <a:moveTo>
                  <a:pt x="0" y="0"/>
                </a:moveTo>
                <a:lnTo>
                  <a:pt x="6838050" y="0"/>
                </a:lnTo>
                <a:lnTo>
                  <a:pt x="6838050" y="8229600"/>
                </a:lnTo>
                <a:lnTo>
                  <a:pt x="0" y="8229600"/>
                </a:lnTo>
                <a:lnTo>
                  <a:pt x="0" y="0"/>
                </a:lnTo>
                <a:close/>
              </a:path>
            </a:pathLst>
          </a:custGeom>
          <a:blipFill>
            <a:blip r:embed="rId3">
              <a:alphaModFix amt="8999"/>
              <a:extLst>
                <a:ext uri="{96DAC541-7B7A-43D3-8B79-37D633B846F1}">
                  <asvg:svgBlip xmlns:asvg="http://schemas.microsoft.com/office/drawing/2016/SVG/main" r:embed="rId4"/>
                </a:ext>
              </a:extLst>
            </a:blip>
            <a:stretch>
              <a:fillRect/>
            </a:stretch>
          </a:blipFill>
        </p:spPr>
      </p:sp>
      <p:sp>
        <p:nvSpPr>
          <p:cNvPr id="16" name="TextBox 16"/>
          <p:cNvSpPr txBox="1"/>
          <p:nvPr/>
        </p:nvSpPr>
        <p:spPr>
          <a:xfrm>
            <a:off x="1066800" y="495300"/>
            <a:ext cx="16021050" cy="923290"/>
          </a:xfrm>
          <a:prstGeom prst="rect">
            <a:avLst/>
          </a:prstGeom>
        </p:spPr>
        <p:txBody>
          <a:bodyPr wrap="square" lIns="0" tIns="0" rIns="0" bIns="0" rtlCol="0" anchor="t">
            <a:spAutoFit/>
          </a:bodyPr>
          <a:lstStyle/>
          <a:p>
            <a:pPr marL="0" lvl="0" indent="0" algn="l">
              <a:lnSpc>
                <a:spcPts val="7200"/>
              </a:lnSpc>
            </a:pPr>
            <a:r>
              <a:rPr lang="en-GB" altLang="en-US" sz="4400" b="1">
                <a:solidFill>
                  <a:srgbClr val="414964"/>
                </a:solidFill>
                <a:effectLst>
                  <a:outerShdw blurRad="38100" dist="38100" dir="2700000" algn="tl">
                    <a:srgbClr val="000000">
                      <a:alpha val="43137"/>
                    </a:srgbClr>
                  </a:outerShdw>
                </a:effectLst>
                <a:latin typeface="Poppins Bold" panose="00000800000000000000"/>
                <a:ea typeface="Poppins Bold" panose="00000800000000000000"/>
                <a:cs typeface="Poppins Bold" panose="00000800000000000000"/>
                <a:sym typeface="Poppins Bold" panose="00000800000000000000"/>
              </a:rPr>
              <a:t>2. </a:t>
            </a:r>
            <a:r>
              <a:rPr lang="en-US" altLang="en-GB" sz="4400" b="1">
                <a:solidFill>
                  <a:srgbClr val="414964"/>
                </a:solidFill>
                <a:effectLst>
                  <a:outerShdw blurRad="38100" dist="38100" dir="2700000" algn="tl">
                    <a:srgbClr val="000000">
                      <a:alpha val="43137"/>
                    </a:srgbClr>
                  </a:outerShdw>
                </a:effectLst>
                <a:latin typeface="Poppins Bold" panose="00000800000000000000"/>
                <a:ea typeface="Poppins Bold" panose="00000800000000000000"/>
                <a:cs typeface="Poppins Bold" panose="00000800000000000000"/>
                <a:sym typeface="Poppins Bold" panose="00000800000000000000"/>
              </a:rPr>
              <a:t>Identify Outliers in the Dataset</a:t>
            </a:r>
          </a:p>
        </p:txBody>
      </p:sp>
      <p:sp>
        <p:nvSpPr>
          <p:cNvPr id="3" name="TextBox 5"/>
          <p:cNvSpPr txBox="1"/>
          <p:nvPr/>
        </p:nvSpPr>
        <p:spPr>
          <a:xfrm>
            <a:off x="1143000" y="1943100"/>
            <a:ext cx="15217775" cy="1830070"/>
          </a:xfrm>
          <a:prstGeom prst="rect">
            <a:avLst/>
          </a:prstGeom>
        </p:spPr>
        <p:txBody>
          <a:bodyPr wrap="square" lIns="0" tIns="0" rIns="0" bIns="0" rtlCol="0" anchor="t">
            <a:noAutofit/>
          </a:bodyPr>
          <a:lstStyle/>
          <a:p>
            <a:pPr marL="0" lvl="0" indent="0" algn="just">
              <a:lnSpc>
                <a:spcPct val="100000"/>
              </a:lnSpc>
              <a:spcBef>
                <a:spcPct val="0"/>
              </a:spcBef>
            </a:pPr>
            <a:r>
              <a:rPr lang="en-US" altLang="en-GB" sz="3400" b="1"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Task</a:t>
            </a:r>
            <a:r>
              <a:rPr lang="en-US" altLang="en-GB"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 Detect and identify outliers in the dataset using Excel statistical functions and features, focusing on numerical variables.</a:t>
            </a:r>
          </a:p>
        </p:txBody>
      </p:sp>
      <p:pic>
        <p:nvPicPr>
          <p:cNvPr id="2079250967" name="Picture 1"/>
          <p:cNvPicPr>
            <a:picLocks noChangeAspect="1"/>
          </p:cNvPicPr>
          <p:nvPr/>
        </p:nvPicPr>
        <p:blipFill>
          <a:blip r:embed="rId5"/>
          <a:stretch>
            <a:fillRect/>
          </a:stretch>
        </p:blipFill>
        <p:spPr>
          <a:xfrm>
            <a:off x="685800" y="3695700"/>
            <a:ext cx="7430770" cy="5157470"/>
          </a:xfrm>
          <a:prstGeom prst="rect">
            <a:avLst/>
          </a:prstGeom>
        </p:spPr>
      </p:pic>
      <p:sp>
        <p:nvSpPr>
          <p:cNvPr id="6" name="TextBox 5"/>
          <p:cNvSpPr txBox="1"/>
          <p:nvPr/>
        </p:nvSpPr>
        <p:spPr>
          <a:xfrm>
            <a:off x="9238615" y="3328035"/>
            <a:ext cx="8615680" cy="6557010"/>
          </a:xfrm>
          <a:prstGeom prst="rect">
            <a:avLst/>
          </a:prstGeom>
        </p:spPr>
        <p:txBody>
          <a:bodyPr wrap="square" lIns="0" tIns="0" rIns="0" bIns="0" rtlCol="0" anchor="t">
            <a:noAutofit/>
          </a:bodyPr>
          <a:lstStyle/>
          <a:p>
            <a:pPr marL="0" lvl="0" indent="0" algn="just">
              <a:lnSpc>
                <a:spcPct val="100000"/>
              </a:lnSpc>
              <a:spcBef>
                <a:spcPct val="0"/>
              </a:spcBef>
            </a:pPr>
            <a:r>
              <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Outliers are data points that differ significantly from the rest of the data in a dataset. They are values that are much higher or lower than most of the other observations and can distort statistical analyses, such as averages or trends.</a:t>
            </a:r>
          </a:p>
          <a:p>
            <a:pPr marL="0" lvl="0" indent="0" algn="just">
              <a:lnSpc>
                <a:spcPct val="100000"/>
              </a:lnSpc>
              <a:spcBef>
                <a:spcPct val="0"/>
              </a:spcBef>
            </a:pPr>
            <a:endPar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endParaRPr>
          </a:p>
          <a:p>
            <a:pPr marL="0" lvl="0" indent="0" algn="just">
              <a:lnSpc>
                <a:spcPct val="100000"/>
              </a:lnSpc>
              <a:spcBef>
                <a:spcPct val="0"/>
              </a:spcBef>
            </a:pPr>
            <a:r>
              <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We have used QUARTILE (ARRAY, VALUE) function to measure the outliers. </a:t>
            </a:r>
          </a:p>
          <a:p>
            <a:pPr marL="0" lvl="0" indent="0" algn="just">
              <a:lnSpc>
                <a:spcPct val="100000"/>
              </a:lnSpc>
              <a:spcBef>
                <a:spcPct val="0"/>
              </a:spcBef>
            </a:pPr>
            <a:endPar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endParaRPr>
          </a:p>
          <a:p>
            <a:pPr marL="0" lvl="0" indent="0" algn="just">
              <a:lnSpc>
                <a:spcPct val="100000"/>
              </a:lnSpc>
              <a:spcBef>
                <a:spcPct val="0"/>
              </a:spcBef>
            </a:pPr>
            <a:r>
              <a:rPr lang="en-GB" altLang="en-US" sz="3200" u="sng"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Types of Outliers - </a:t>
            </a:r>
          </a:p>
          <a:p>
            <a:pPr marL="0" lvl="0" indent="0" algn="just">
              <a:lnSpc>
                <a:spcPct val="100000"/>
              </a:lnSpc>
              <a:spcBef>
                <a:spcPct val="0"/>
              </a:spcBef>
            </a:pPr>
            <a:endParaRPr lang="en-GB" altLang="en-US"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endParaRPr>
          </a:p>
          <a:p>
            <a:pPr marL="0" lvl="0" indent="0" algn="just">
              <a:lnSpc>
                <a:spcPct val="80000"/>
              </a:lnSpc>
              <a:spcBef>
                <a:spcPct val="0"/>
              </a:spcBef>
            </a:pPr>
            <a:r>
              <a:rPr lang="en-GB" altLang="en-US"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1. </a:t>
            </a:r>
            <a:r>
              <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Univariate outliers</a:t>
            </a:r>
          </a:p>
          <a:p>
            <a:pPr marL="0" lvl="0" indent="0" algn="just">
              <a:lnSpc>
                <a:spcPct val="80000"/>
              </a:lnSpc>
              <a:spcBef>
                <a:spcPct val="0"/>
              </a:spcBef>
            </a:pPr>
            <a:endPar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endParaRPr>
          </a:p>
          <a:p>
            <a:pPr marL="0" lvl="0" indent="0" algn="just">
              <a:lnSpc>
                <a:spcPct val="80000"/>
              </a:lnSpc>
              <a:spcBef>
                <a:spcPct val="0"/>
              </a:spcBef>
            </a:pPr>
            <a:r>
              <a:rPr lang="en-GB" altLang="en-US"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2. </a:t>
            </a:r>
            <a:r>
              <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Multivariate outliers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333" b="-5333"/>
            </a:stretch>
          </a:blipFill>
        </p:spPr>
      </p:sp>
      <p:sp>
        <p:nvSpPr>
          <p:cNvPr id="4" name="Freeform 4"/>
          <p:cNvSpPr/>
          <p:nvPr/>
        </p:nvSpPr>
        <p:spPr>
          <a:xfrm>
            <a:off x="6494446" y="1028700"/>
            <a:ext cx="6838049" cy="8229600"/>
          </a:xfrm>
          <a:custGeom>
            <a:avLst/>
            <a:gdLst/>
            <a:ahLst/>
            <a:cxnLst/>
            <a:rect l="l" t="t" r="r" b="b"/>
            <a:pathLst>
              <a:path w="6838049" h="8229600">
                <a:moveTo>
                  <a:pt x="0" y="0"/>
                </a:moveTo>
                <a:lnTo>
                  <a:pt x="6838050" y="0"/>
                </a:lnTo>
                <a:lnTo>
                  <a:pt x="6838050" y="8229600"/>
                </a:lnTo>
                <a:lnTo>
                  <a:pt x="0" y="8229600"/>
                </a:lnTo>
                <a:lnTo>
                  <a:pt x="0" y="0"/>
                </a:lnTo>
                <a:close/>
              </a:path>
            </a:pathLst>
          </a:custGeom>
          <a:blipFill>
            <a:blip r:embed="rId3">
              <a:alphaModFix amt="8999"/>
              <a:extLst>
                <a:ext uri="{96DAC541-7B7A-43D3-8B79-37D633B846F1}">
                  <asvg:svgBlip xmlns:asvg="http://schemas.microsoft.com/office/drawing/2016/SVG/main" r:embed="rId4"/>
                </a:ext>
              </a:extLst>
            </a:blip>
            <a:stretch>
              <a:fillRect/>
            </a:stretch>
          </a:blipFill>
        </p:spPr>
      </p:sp>
      <p:sp>
        <p:nvSpPr>
          <p:cNvPr id="16" name="TextBox 16"/>
          <p:cNvSpPr txBox="1"/>
          <p:nvPr/>
        </p:nvSpPr>
        <p:spPr>
          <a:xfrm>
            <a:off x="1066800" y="190500"/>
            <a:ext cx="16021050" cy="923290"/>
          </a:xfrm>
          <a:prstGeom prst="rect">
            <a:avLst/>
          </a:prstGeom>
        </p:spPr>
        <p:txBody>
          <a:bodyPr wrap="square" lIns="0" tIns="0" rIns="0" bIns="0" rtlCol="0" anchor="t">
            <a:spAutoFit/>
          </a:bodyPr>
          <a:lstStyle/>
          <a:p>
            <a:pPr marL="0" lvl="0" indent="0" algn="l">
              <a:lnSpc>
                <a:spcPts val="7200"/>
              </a:lnSpc>
            </a:pPr>
            <a:r>
              <a:rPr lang="en-GB" altLang="en-US" sz="4400" b="1">
                <a:solidFill>
                  <a:srgbClr val="414964"/>
                </a:solidFill>
                <a:effectLst>
                  <a:outerShdw blurRad="38100" dist="38100" dir="2700000" algn="tl">
                    <a:srgbClr val="000000">
                      <a:alpha val="43137"/>
                    </a:srgbClr>
                  </a:outerShdw>
                </a:effectLst>
                <a:latin typeface="Poppins Bold" panose="00000800000000000000"/>
                <a:ea typeface="Poppins Bold" panose="00000800000000000000"/>
                <a:cs typeface="Poppins Bold" panose="00000800000000000000"/>
                <a:sym typeface="Poppins Bold" panose="00000800000000000000"/>
              </a:rPr>
              <a:t>3. </a:t>
            </a:r>
            <a:r>
              <a:rPr lang="en-US" altLang="en-GB" sz="4400" b="1">
                <a:solidFill>
                  <a:srgbClr val="414964"/>
                </a:solidFill>
                <a:effectLst>
                  <a:outerShdw blurRad="38100" dist="38100" dir="2700000" algn="tl">
                    <a:srgbClr val="000000">
                      <a:alpha val="43137"/>
                    </a:srgbClr>
                  </a:outerShdw>
                </a:effectLst>
                <a:latin typeface="Poppins Bold" panose="00000800000000000000"/>
                <a:ea typeface="Poppins Bold" panose="00000800000000000000"/>
                <a:cs typeface="Poppins Bold" panose="00000800000000000000"/>
                <a:sym typeface="Poppins Bold" panose="00000800000000000000"/>
              </a:rPr>
              <a:t>Analyze Data Imbalance</a:t>
            </a:r>
          </a:p>
        </p:txBody>
      </p:sp>
      <p:sp>
        <p:nvSpPr>
          <p:cNvPr id="3" name="TextBox 5"/>
          <p:cNvSpPr txBox="1"/>
          <p:nvPr/>
        </p:nvSpPr>
        <p:spPr>
          <a:xfrm>
            <a:off x="1143000" y="1485900"/>
            <a:ext cx="15217775" cy="1830070"/>
          </a:xfrm>
          <a:prstGeom prst="rect">
            <a:avLst/>
          </a:prstGeom>
        </p:spPr>
        <p:txBody>
          <a:bodyPr wrap="square" lIns="0" tIns="0" rIns="0" bIns="0" rtlCol="0" anchor="t">
            <a:noAutofit/>
          </a:bodyPr>
          <a:lstStyle/>
          <a:p>
            <a:pPr marL="0" lvl="0" indent="0" algn="just">
              <a:lnSpc>
                <a:spcPct val="100000"/>
              </a:lnSpc>
              <a:spcBef>
                <a:spcPct val="0"/>
              </a:spcBef>
            </a:pPr>
            <a:r>
              <a:rPr lang="en-US" altLang="en-GB" sz="3400" b="1"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Task</a:t>
            </a:r>
            <a:r>
              <a:rPr lang="en-US" altLang="en-GB"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 Determine if there is data imbalance in the loan application dataset and calculate the ratio of data imbalance using Excel functions.</a:t>
            </a:r>
          </a:p>
        </p:txBody>
      </p:sp>
      <p:sp>
        <p:nvSpPr>
          <p:cNvPr id="6" name="TextBox 5"/>
          <p:cNvSpPr txBox="1"/>
          <p:nvPr/>
        </p:nvSpPr>
        <p:spPr>
          <a:xfrm>
            <a:off x="698500" y="7810500"/>
            <a:ext cx="16389350" cy="1991360"/>
          </a:xfrm>
          <a:prstGeom prst="rect">
            <a:avLst/>
          </a:prstGeom>
        </p:spPr>
        <p:txBody>
          <a:bodyPr wrap="square" lIns="0" tIns="0" rIns="0" bIns="0" rtlCol="0" anchor="t">
            <a:noAutofit/>
          </a:bodyPr>
          <a:lstStyle/>
          <a:p>
            <a:pPr marL="0" lvl="0" indent="0" algn="just">
              <a:lnSpc>
                <a:spcPct val="100000"/>
              </a:lnSpc>
              <a:spcBef>
                <a:spcPct val="0"/>
              </a:spcBef>
            </a:pPr>
            <a:endPar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endParaRPr>
          </a:p>
        </p:txBody>
      </p:sp>
      <p:pic>
        <p:nvPicPr>
          <p:cNvPr id="647344604" name="Picture 1"/>
          <p:cNvPicPr>
            <a:picLocks noChangeAspect="1"/>
          </p:cNvPicPr>
          <p:nvPr/>
        </p:nvPicPr>
        <p:blipFill>
          <a:blip r:embed="rId5"/>
          <a:stretch>
            <a:fillRect/>
          </a:stretch>
        </p:blipFill>
        <p:spPr>
          <a:xfrm>
            <a:off x="153670" y="2781300"/>
            <a:ext cx="17693640" cy="71354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333" b="-5333"/>
            </a:stretch>
          </a:blipFill>
        </p:spPr>
      </p:sp>
      <p:sp>
        <p:nvSpPr>
          <p:cNvPr id="4" name="Freeform 4"/>
          <p:cNvSpPr/>
          <p:nvPr/>
        </p:nvSpPr>
        <p:spPr>
          <a:xfrm>
            <a:off x="6494446" y="1028700"/>
            <a:ext cx="6838049" cy="8229600"/>
          </a:xfrm>
          <a:custGeom>
            <a:avLst/>
            <a:gdLst/>
            <a:ahLst/>
            <a:cxnLst/>
            <a:rect l="l" t="t" r="r" b="b"/>
            <a:pathLst>
              <a:path w="6838049" h="8229600">
                <a:moveTo>
                  <a:pt x="0" y="0"/>
                </a:moveTo>
                <a:lnTo>
                  <a:pt x="6838050" y="0"/>
                </a:lnTo>
                <a:lnTo>
                  <a:pt x="6838050" y="8229600"/>
                </a:lnTo>
                <a:lnTo>
                  <a:pt x="0" y="8229600"/>
                </a:lnTo>
                <a:lnTo>
                  <a:pt x="0" y="0"/>
                </a:lnTo>
                <a:close/>
              </a:path>
            </a:pathLst>
          </a:custGeom>
          <a:blipFill>
            <a:blip r:embed="rId3">
              <a:alphaModFix amt="8999"/>
              <a:extLst>
                <a:ext uri="{96DAC541-7B7A-43D3-8B79-37D633B846F1}">
                  <asvg:svgBlip xmlns:asvg="http://schemas.microsoft.com/office/drawing/2016/SVG/main" r:embed="rId4"/>
                </a:ext>
              </a:extLst>
            </a:blip>
            <a:stretch>
              <a:fillRect/>
            </a:stretch>
          </a:blipFill>
        </p:spPr>
      </p:sp>
      <p:sp>
        <p:nvSpPr>
          <p:cNvPr id="16" name="TextBox 16"/>
          <p:cNvSpPr txBox="1"/>
          <p:nvPr/>
        </p:nvSpPr>
        <p:spPr>
          <a:xfrm>
            <a:off x="1066800" y="1638300"/>
            <a:ext cx="16021050" cy="1846580"/>
          </a:xfrm>
          <a:prstGeom prst="rect">
            <a:avLst/>
          </a:prstGeom>
        </p:spPr>
        <p:txBody>
          <a:bodyPr wrap="square" lIns="0" tIns="0" rIns="0" bIns="0" rtlCol="0" anchor="t">
            <a:spAutoFit/>
          </a:bodyPr>
          <a:lstStyle/>
          <a:p>
            <a:pPr marL="0" lvl="0" indent="0" algn="l">
              <a:lnSpc>
                <a:spcPts val="7200"/>
              </a:lnSpc>
            </a:pPr>
            <a:r>
              <a:rPr lang="en-GB" altLang="en-US" sz="4400" b="1">
                <a:solidFill>
                  <a:srgbClr val="414964"/>
                </a:solidFill>
                <a:effectLst>
                  <a:outerShdw blurRad="38100" dist="38100" dir="2700000" algn="tl">
                    <a:srgbClr val="000000">
                      <a:alpha val="43137"/>
                    </a:srgbClr>
                  </a:outerShdw>
                </a:effectLst>
                <a:latin typeface="Poppins Bold" panose="00000800000000000000"/>
                <a:ea typeface="Poppins Bold" panose="00000800000000000000"/>
                <a:cs typeface="Poppins Bold" panose="00000800000000000000"/>
                <a:sym typeface="Poppins Bold" panose="00000800000000000000"/>
              </a:rPr>
              <a:t>4. </a:t>
            </a:r>
            <a:r>
              <a:rPr lang="en-US" altLang="en-GB" sz="4400" b="1">
                <a:solidFill>
                  <a:srgbClr val="414964"/>
                </a:solidFill>
                <a:effectLst>
                  <a:outerShdw blurRad="38100" dist="38100" dir="2700000" algn="tl">
                    <a:srgbClr val="000000">
                      <a:alpha val="43137"/>
                    </a:srgbClr>
                  </a:outerShdw>
                </a:effectLst>
                <a:latin typeface="Poppins Bold" panose="00000800000000000000"/>
                <a:ea typeface="Poppins Bold" panose="00000800000000000000"/>
                <a:cs typeface="Poppins Bold" panose="00000800000000000000"/>
                <a:sym typeface="Poppins Bold" panose="00000800000000000000"/>
              </a:rPr>
              <a:t>Perform Univariate, Segmented Univariate, and Bivariate Analysis</a:t>
            </a:r>
          </a:p>
        </p:txBody>
      </p:sp>
      <p:sp>
        <p:nvSpPr>
          <p:cNvPr id="3" name="TextBox 5"/>
          <p:cNvSpPr txBox="1"/>
          <p:nvPr/>
        </p:nvSpPr>
        <p:spPr>
          <a:xfrm>
            <a:off x="1143000" y="4152900"/>
            <a:ext cx="15217775" cy="1830070"/>
          </a:xfrm>
          <a:prstGeom prst="rect">
            <a:avLst/>
          </a:prstGeom>
        </p:spPr>
        <p:txBody>
          <a:bodyPr wrap="square" lIns="0" tIns="0" rIns="0" bIns="0" rtlCol="0" anchor="t">
            <a:noAutofit/>
          </a:bodyPr>
          <a:lstStyle/>
          <a:p>
            <a:pPr marL="0" lvl="0" indent="0" algn="just">
              <a:lnSpc>
                <a:spcPct val="100000"/>
              </a:lnSpc>
              <a:spcBef>
                <a:spcPct val="0"/>
              </a:spcBef>
            </a:pPr>
            <a:r>
              <a:rPr lang="en-US" altLang="en-GB" sz="3400" b="1"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Task</a:t>
            </a:r>
            <a:r>
              <a:rPr lang="en-US" altLang="en-GB"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a:t>
            </a:r>
            <a:r>
              <a:rPr lang="en-GB" altLang="en-US"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 </a:t>
            </a:r>
            <a:r>
              <a:rPr lang="en-US" altLang="en-GB"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Perform univariate analysis to understand the distribution of individual variables, segmented univariate analysis to compare variable distributions for different scenarios,</a:t>
            </a:r>
            <a:r>
              <a:rPr lang="en-GB" altLang="en-US"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 </a:t>
            </a:r>
            <a:r>
              <a:rPr lang="en-US" altLang="en-GB" sz="34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rPr>
              <a:t>and bivariate analysis to explore relationships between variables and the target variable using Excel functions and features.</a:t>
            </a:r>
          </a:p>
        </p:txBody>
      </p:sp>
      <p:sp>
        <p:nvSpPr>
          <p:cNvPr id="6" name="TextBox 5"/>
          <p:cNvSpPr txBox="1"/>
          <p:nvPr/>
        </p:nvSpPr>
        <p:spPr>
          <a:xfrm>
            <a:off x="698500" y="7810500"/>
            <a:ext cx="16389350" cy="1991360"/>
          </a:xfrm>
          <a:prstGeom prst="rect">
            <a:avLst/>
          </a:prstGeom>
        </p:spPr>
        <p:txBody>
          <a:bodyPr wrap="square" lIns="0" tIns="0" rIns="0" bIns="0" rtlCol="0" anchor="t">
            <a:noAutofit/>
          </a:bodyPr>
          <a:lstStyle/>
          <a:p>
            <a:pPr marL="0" lvl="0" indent="0" algn="just">
              <a:lnSpc>
                <a:spcPct val="100000"/>
              </a:lnSpc>
              <a:spcBef>
                <a:spcPct val="0"/>
              </a:spcBef>
            </a:pPr>
            <a:endParaRPr lang="en-US" altLang="en-GB" sz="3200" dirty="0">
              <a:solidFill>
                <a:schemeClr val="tx1"/>
              </a:solidFill>
              <a:effectLst/>
              <a:latin typeface="Microsoft Sans Serif" panose="020B0604020202020204" charset="0"/>
              <a:ea typeface="Poppins" panose="00000500000000000000"/>
              <a:cs typeface="Microsoft Sans Serif" panose="020B0604020202020204" charset="0"/>
              <a:sym typeface="Poppins" panose="0000050000000000000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989</Words>
  <Application>Microsoft Office PowerPoint</Application>
  <PresentationFormat>Custom</PresentationFormat>
  <Paragraphs>83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Poppins Bold</vt:lpstr>
      <vt:lpstr>Poppins</vt:lpstr>
      <vt:lpstr>Microsoft Sans Serif</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Asus</dc:creator>
  <cp:lastModifiedBy>Sivakumar MK</cp:lastModifiedBy>
  <cp:revision>13</cp:revision>
  <dcterms:created xsi:type="dcterms:W3CDTF">2006-08-16T00:00:00Z</dcterms:created>
  <dcterms:modified xsi:type="dcterms:W3CDTF">2025-01-10T17:37:55Z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CC14E62F9FD44686884F0C1C67EA131B_12</vt:lpwstr>
  </property>
  <property fmtid="{D5CDD505-2E9C-101B-9397-08002B2CF9AE}" pid="3" name="KSOProductBuildVer">
    <vt:lpwstr>2057-12.2.0.19805</vt:lpwstr>
  </property>
</Properties>
</file>