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31"/>
  </p:notesMasterIdLst>
  <p:sldIdLst>
    <p:sldId id="256" r:id="rId2"/>
    <p:sldId id="257" r:id="rId3"/>
    <p:sldId id="258" r:id="rId4"/>
    <p:sldId id="259" r:id="rId5"/>
    <p:sldId id="260" r:id="rId6"/>
    <p:sldId id="262" r:id="rId7"/>
    <p:sldId id="261" r:id="rId8"/>
    <p:sldId id="272" r:id="rId9"/>
    <p:sldId id="271" r:id="rId10"/>
    <p:sldId id="263" r:id="rId11"/>
    <p:sldId id="264" r:id="rId12"/>
    <p:sldId id="276" r:id="rId13"/>
    <p:sldId id="277" r:id="rId14"/>
    <p:sldId id="265" r:id="rId15"/>
    <p:sldId id="266" r:id="rId16"/>
    <p:sldId id="267" r:id="rId17"/>
    <p:sldId id="268" r:id="rId18"/>
    <p:sldId id="280" r:id="rId19"/>
    <p:sldId id="269" r:id="rId20"/>
    <p:sldId id="281" r:id="rId21"/>
    <p:sldId id="270" r:id="rId22"/>
    <p:sldId id="283" r:id="rId23"/>
    <p:sldId id="285" r:id="rId24"/>
    <p:sldId id="286" r:id="rId25"/>
    <p:sldId id="282" r:id="rId26"/>
    <p:sldId id="284" r:id="rId27"/>
    <p:sldId id="288" r:id="rId28"/>
    <p:sldId id="278" r:id="rId29"/>
    <p:sldId id="287"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587" autoAdjust="0"/>
    <p:restoredTop sz="54633" autoAdjust="0"/>
  </p:normalViewPr>
  <p:slideViewPr>
    <p:cSldViewPr>
      <p:cViewPr varScale="1">
        <p:scale>
          <a:sx n="47" d="100"/>
          <a:sy n="47" d="100"/>
        </p:scale>
        <p:origin x="-2338" y="-82"/>
      </p:cViewPr>
      <p:guideLst>
        <p:guide orient="horz" pos="2160"/>
        <p:guide pos="2880"/>
      </p:guideLst>
    </p:cSldViewPr>
  </p:slideViewPr>
  <p:outlineViewPr>
    <p:cViewPr>
      <p:scale>
        <a:sx n="33" d="100"/>
        <a:sy n="33" d="100"/>
      </p:scale>
      <p:origin x="0" y="1584"/>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1842C9F-F6FC-4934-AFBE-F0166447C11F}" type="datetimeFigureOut">
              <a:rPr lang="en-US" smtClean="0"/>
              <a:t>4/27/2013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12D2FDE-69AD-42B6-AFDC-21048B0FA451}" type="slidenum">
              <a:rPr lang="en-US" smtClean="0"/>
              <a:t>‹#›</a:t>
            </a:fld>
            <a:endParaRPr lang="en-US"/>
          </a:p>
        </p:txBody>
      </p:sp>
    </p:spTree>
    <p:extLst>
      <p:ext uri="{BB962C8B-B14F-4D97-AF65-F5344CB8AC3E}">
        <p14:creationId xmlns:p14="http://schemas.microsoft.com/office/powerpoint/2010/main" val="7399123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mk:@MSITStore:C:\Program%20Files%20(x86)\WiX%20Toolset%20v3.7\doc\WiX.chm::/html/wix_xsd_simple_type_yesnotype.htm"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http://msdn.microsoft.com/library/aa370308.aspx"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mk:@MSITStore:C:\Program%20Files%20(x86)\WiX%20Toolset%20v3.7\doc\WiX.chm::/html/wix_xsd_simple_type_yesnotype.htm" TargetMode="External"/><Relationship Id="rId2" Type="http://schemas.openxmlformats.org/officeDocument/2006/relationships/slide" Target="../slides/slide14.xml"/><Relationship Id="rId1" Type="http://schemas.openxmlformats.org/officeDocument/2006/relationships/notesMaster" Target="../notesMasters/notesMaster1.xml"/><Relationship Id="rId4" Type="http://schemas.openxmlformats.org/officeDocument/2006/relationships/hyperlink" Target="mk:@MSITStore:C:\Program%20Files%20(x86)\WiX%20Toolset%20v3.7\doc\WiX.chm::/html/specifying_source_files.htm" TargetMode="Externa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mk:@MSITStore:C:\Program%20Files%20(x86)\WiX%20Toolset%20v3.7\doc\WiX.chm::/html/wix_xsd_simple_type_yesnotype.htm" TargetMode="External"/><Relationship Id="rId2" Type="http://schemas.openxmlformats.org/officeDocument/2006/relationships/slide" Target="../slides/slide19.xml"/><Relationship Id="rId1" Type="http://schemas.openxmlformats.org/officeDocument/2006/relationships/notesMaster" Target="../notesMasters/notesMaster1.xml"/><Relationship Id="rId4" Type="http://schemas.openxmlformats.org/officeDocument/2006/relationships/hyperlink" Target="mk:@MSITStore:C:\Program%20Files%20(x86)\WiX%20Toolset%20v3.7\doc\WiX.chm::/html/wix_xsd_simple_type_registryroottype.htm" TargetMode="External"/></Relationships>
</file>

<file path=ppt/notesSlides/_rels/notesSlide15.xml.rels><?xml version="1.0" encoding="UTF-8" standalone="yes"?>
<Relationships xmlns="http://schemas.openxmlformats.org/package/2006/relationships"><Relationship Id="rId3" Type="http://schemas.openxmlformats.org/officeDocument/2006/relationships/hyperlink" Target="mk:@MSITStore:C:\Program%20Files%20(x86)\WiX%20Toolset%20v3.7\doc\WiX.chm::/html/wix_xsd_simple_type_yesnotype.htm" TargetMode="External"/><Relationship Id="rId2" Type="http://schemas.openxmlformats.org/officeDocument/2006/relationships/slide" Target="../slides/slide20.xml"/><Relationship Id="rId1" Type="http://schemas.openxmlformats.org/officeDocument/2006/relationships/notesMaster" Target="../notesMasters/notesMaster1.xml"/><Relationship Id="rId4" Type="http://schemas.openxmlformats.org/officeDocument/2006/relationships/hyperlink" Target="mk:@MSITStore:C:\Program%20Files%20(x86)\WiX%20Toolset%20v3.7\doc\WiX.chm::/html/wix_xsd_simple_type_registryroottype.htm" TargetMode="External"/></Relationships>
</file>

<file path=ppt/notesSlides/_rels/notesSlide16.xml.rels><?xml version="1.0" encoding="UTF-8" standalone="yes"?>
<Relationships xmlns="http://schemas.openxmlformats.org/package/2006/relationships"><Relationship Id="rId3" Type="http://schemas.openxmlformats.org/officeDocument/2006/relationships/hyperlink" Target="mk:@MSITStore:C:\Program%20Files%20(x86)\WiX%20Toolset%20v3.7\doc\WiX.chm::/html/wix_xsd_simple_type_yesnotype.htm"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mk:@MSITStore:C:\Program%20Files%20(x86)\WiX%20Toolset%20v3.7\doc\WiX.chm::/html/wix_xsd_simple_type_autogenguid.htm" TargetMode="External"/><Relationship Id="rId2" Type="http://schemas.openxmlformats.org/officeDocument/2006/relationships/slide" Target="../slides/slide5.xml"/><Relationship Id="rId1" Type="http://schemas.openxmlformats.org/officeDocument/2006/relationships/notesMaster" Target="../notesMasters/notesMaster1.xml"/><Relationship Id="rId5" Type="http://schemas.openxmlformats.org/officeDocument/2006/relationships/hyperlink" Target="mk:@MSITStore:C:\Program%20Files%20(x86)\WiX%20Toolset%20v3.7\doc\WiX.chm::/html/wix_xsd_simple_type_guid.htm" TargetMode="External"/><Relationship Id="rId4" Type="http://schemas.openxmlformats.org/officeDocument/2006/relationships/hyperlink" Target="mk:@MSITStore:C:\Program%20Files%20(x86)\WiX%20Toolset%20v3.7\doc\WiX.chm::/html/wix_xsd_simple_type_localizableinteger.htm"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mk:@MSITStore:C:\Program%20Files%20(x86)\WiX%20Toolset%20v3.7\doc\WiX.chm::/html/wix_xsd_simple_type_yesnotype.htm"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mk:@MSITStore:C:\Program%20Files%20(x86)\WiX%20Toolset%20v3.7\doc\WiX.chm::/html/wix_xsd_simple_type_yesnodefaulttype.htm"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mk:@MSITStore:C:\Program%20Files%20(x86)\WiX%20Toolset%20v3.7\doc\WiX.chm::/html/wix_xsd_simple_type_yesnotype.htm"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mk:@MSITStore:C:\Program%20Files%20(x86)\WiX%20Toolset%20v3.7\doc\WiX.chm::/html/wix_xsd_simple_type_componentguid.htm"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mk:@MSITStore:C:\Program%20Files%20(x86)\WiX%20Toolset%20v3.7\doc\WiX.chm::/html/wix_xsd_simple_type_yesnotype.htm"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Present</a:t>
            </a:r>
            <a:r>
              <a:rPr lang="en-US" baseline="0" dirty="0" smtClean="0"/>
              <a:t> style:</a:t>
            </a:r>
          </a:p>
          <a:p>
            <a:r>
              <a:rPr lang="en-US" baseline="0" dirty="0" smtClean="0"/>
              <a:t>1.Learn and practice step by step</a:t>
            </a:r>
          </a:p>
          <a:p>
            <a:r>
              <a:rPr lang="en-US" baseline="0" dirty="0" smtClean="0"/>
              <a:t>2.Record each step change of the demo</a:t>
            </a:r>
          </a:p>
          <a:p>
            <a:r>
              <a:rPr lang="en-US" baseline="0" dirty="0" smtClean="0"/>
              <a:t>3.Plan the demo features step by step</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512D2FDE-69AD-42B6-AFDC-21048B0FA451}" type="slidenum">
              <a:rPr lang="en-US" smtClean="0"/>
              <a:t>1</a:t>
            </a:fld>
            <a:endParaRPr lang="en-US"/>
          </a:p>
        </p:txBody>
      </p:sp>
    </p:spTree>
    <p:extLst>
      <p:ext uri="{BB962C8B-B14F-4D97-AF65-F5344CB8AC3E}">
        <p14:creationId xmlns:p14="http://schemas.microsoft.com/office/powerpoint/2010/main" val="2543017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Property value for a Product or Module. </a:t>
            </a:r>
          </a:p>
          <a:p>
            <a:endParaRPr lang="en-US" dirty="0" smtClean="0"/>
          </a:p>
          <a:p>
            <a:endParaRPr lang="en-US" dirty="0" smtClean="0"/>
          </a:p>
          <a:p>
            <a:r>
              <a:rPr lang="en-US" dirty="0" smtClean="0"/>
              <a:t>Hidden </a:t>
            </a:r>
          </a:p>
          <a:p>
            <a:r>
              <a:rPr lang="en-US" dirty="0" err="1" smtClean="0">
                <a:hlinkClick r:id="rId3" action="ppaction://hlinkfile"/>
              </a:rPr>
              <a:t>YesNoType</a:t>
            </a:r>
            <a:r>
              <a:rPr lang="en-US" dirty="0" smtClean="0"/>
              <a:t> </a:t>
            </a:r>
          </a:p>
          <a:p>
            <a:r>
              <a:rPr lang="en-US" dirty="0" smtClean="0"/>
              <a:t>Denotes that the Property is not logged during installation. See the </a:t>
            </a:r>
            <a:r>
              <a:rPr lang="en-US" dirty="0" err="1" smtClean="0">
                <a:hlinkClick r:id="rId4"/>
              </a:rPr>
              <a:t>MsiHiddenProperties</a:t>
            </a:r>
            <a:r>
              <a:rPr lang="en-US" dirty="0" smtClean="0">
                <a:hlinkClick r:id="rId4"/>
              </a:rPr>
              <a:t> Property</a:t>
            </a:r>
            <a:r>
              <a:rPr lang="en-US" dirty="0" smtClean="0"/>
              <a:t> for more information.</a:t>
            </a:r>
          </a:p>
          <a:p>
            <a:endParaRPr lang="en-US" dirty="0" smtClean="0"/>
          </a:p>
          <a:p>
            <a:endParaRPr lang="en-US" dirty="0" smtClean="0"/>
          </a:p>
          <a:p>
            <a:r>
              <a:rPr lang="en-US" dirty="0" smtClean="0"/>
              <a:t>Value </a:t>
            </a:r>
          </a:p>
          <a:p>
            <a:r>
              <a:rPr lang="en-US" dirty="0" smtClean="0"/>
              <a:t>String </a:t>
            </a:r>
          </a:p>
          <a:p>
            <a:r>
              <a:rPr lang="en-US" dirty="0" smtClean="0"/>
              <a:t>Sets a default value for the property. The value will be overwritten if the Property is used for a search.</a:t>
            </a:r>
          </a:p>
          <a:p>
            <a:endParaRPr lang="en-US" dirty="0" smtClean="0"/>
          </a:p>
          <a:p>
            <a:r>
              <a:rPr lang="en-US" sz="1200" b="0" i="0" u="none" strike="noStrike" kern="1200" baseline="0" dirty="0" smtClean="0">
                <a:solidFill>
                  <a:schemeClr val="tx1"/>
                </a:solidFill>
                <a:latin typeface="+mn-lt"/>
                <a:ea typeface="+mn-ea"/>
                <a:cs typeface="+mn-cs"/>
              </a:rPr>
              <a:t>Generally, any attribute on an element that becomes something the end user will see</a:t>
            </a:r>
          </a:p>
          <a:p>
            <a:r>
              <a:rPr lang="en-US" sz="1200" b="0" i="0" u="none" strike="noStrike" kern="1200" baseline="0" dirty="0" smtClean="0">
                <a:solidFill>
                  <a:schemeClr val="tx1"/>
                </a:solidFill>
                <a:latin typeface="+mn-lt"/>
                <a:ea typeface="+mn-ea"/>
                <a:cs typeface="+mn-cs"/>
              </a:rPr>
              <a:t>in the UI (text on dialogs, labels on buttons, items in lists, and so on) or the names</a:t>
            </a:r>
          </a:p>
          <a:p>
            <a:r>
              <a:rPr lang="en-US" sz="1200" b="0" i="0" u="none" strike="noStrike" kern="1200" baseline="0" dirty="0" smtClean="0">
                <a:solidFill>
                  <a:schemeClr val="tx1"/>
                </a:solidFill>
                <a:latin typeface="+mn-lt"/>
                <a:ea typeface="+mn-ea"/>
                <a:cs typeface="+mn-cs"/>
              </a:rPr>
              <a:t>of shortcuts and registry keys will have the ability to interpret it.</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Conversely, when you use a property in the </a:t>
            </a:r>
            <a:r>
              <a:rPr lang="en-US" sz="1200" b="0" i="1" u="none" strike="noStrike" kern="1200" baseline="0" dirty="0" smtClean="0">
                <a:solidFill>
                  <a:schemeClr val="tx1"/>
                </a:solidFill>
                <a:latin typeface="+mn-lt"/>
                <a:ea typeface="+mn-ea"/>
                <a:cs typeface="+mn-cs"/>
              </a:rPr>
              <a:t>inner text </a:t>
            </a:r>
            <a:r>
              <a:rPr lang="en-US" sz="1200" b="0" i="0" u="none" strike="noStrike" kern="1200" baseline="0" dirty="0" smtClean="0">
                <a:solidFill>
                  <a:schemeClr val="tx1"/>
                </a:solidFill>
                <a:latin typeface="+mn-lt"/>
                <a:ea typeface="+mn-ea"/>
                <a:cs typeface="+mn-cs"/>
              </a:rPr>
              <a:t>of an element, you don't</a:t>
            </a:r>
          </a:p>
          <a:p>
            <a:r>
              <a:rPr lang="en-US" sz="1200" b="0" i="0" u="none" strike="noStrike" kern="1200" baseline="0" dirty="0" smtClean="0">
                <a:solidFill>
                  <a:schemeClr val="tx1"/>
                </a:solidFill>
                <a:latin typeface="+mn-lt"/>
                <a:ea typeface="+mn-ea"/>
                <a:cs typeface="+mn-cs"/>
              </a:rPr>
              <a:t>need the square brackets.</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Scope:</a:t>
            </a:r>
          </a:p>
          <a:p>
            <a:r>
              <a:rPr lang="en-US" sz="1200" b="0" i="0" u="none" strike="noStrike" kern="1200" baseline="0" dirty="0" smtClean="0">
                <a:solidFill>
                  <a:schemeClr val="tx1"/>
                </a:solidFill>
                <a:latin typeface="+mn-lt"/>
                <a:ea typeface="+mn-ea"/>
                <a:cs typeface="+mn-cs"/>
              </a:rPr>
              <a:t>Set the Hidden attribute to yes if you don't want to show the property as an entry in</a:t>
            </a:r>
          </a:p>
          <a:p>
            <a:r>
              <a:rPr lang="en-US" sz="1200" b="0" i="0" u="none" strike="noStrike" kern="1200" baseline="0" dirty="0" smtClean="0">
                <a:solidFill>
                  <a:schemeClr val="tx1"/>
                </a:solidFill>
                <a:latin typeface="+mn-lt"/>
                <a:ea typeface="+mn-ea"/>
                <a:cs typeface="+mn-cs"/>
              </a:rPr>
              <a:t>the log. Marking a property as hidden does not, however, prevent it from displaying</a:t>
            </a:r>
          </a:p>
          <a:p>
            <a:r>
              <a:rPr lang="en-US" sz="1200" b="0" i="0" u="none" strike="noStrike" kern="1200" baseline="0" dirty="0" smtClean="0">
                <a:solidFill>
                  <a:schemeClr val="tx1"/>
                </a:solidFill>
                <a:latin typeface="+mn-lt"/>
                <a:ea typeface="+mn-ea"/>
                <a:cs typeface="+mn-cs"/>
              </a:rPr>
              <a:t>its value in the MSI database's Property table. Therefore, you probably shouldn't</a:t>
            </a:r>
          </a:p>
          <a:p>
            <a:r>
              <a:rPr lang="en-US" sz="1200" b="0" i="0" u="none" strike="noStrike" kern="1200" baseline="0" dirty="0" smtClean="0">
                <a:solidFill>
                  <a:schemeClr val="tx1"/>
                </a:solidFill>
                <a:latin typeface="+mn-lt"/>
                <a:ea typeface="+mn-ea"/>
                <a:cs typeface="+mn-cs"/>
              </a:rPr>
              <a:t>set the literal value of a password directly in a property, as in the previous example.</a:t>
            </a:r>
          </a:p>
          <a:p>
            <a:r>
              <a:rPr lang="en-US" sz="1200" b="0" i="0" u="none" strike="noStrike" kern="1200" baseline="0" dirty="0" smtClean="0">
                <a:solidFill>
                  <a:schemeClr val="tx1"/>
                </a:solidFill>
                <a:latin typeface="+mn-lt"/>
                <a:ea typeface="+mn-ea"/>
                <a:cs typeface="+mn-cs"/>
              </a:rPr>
              <a:t>Instead, set the value from the command line or collect it from the user via the UI.</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By default, properties are not public, meaning that</a:t>
            </a:r>
          </a:p>
          <a:p>
            <a:r>
              <a:rPr lang="en-US" sz="1200" b="0" i="0" u="none" strike="noStrike" kern="1200" baseline="0" dirty="0" smtClean="0">
                <a:solidFill>
                  <a:schemeClr val="tx1"/>
                </a:solidFill>
                <a:latin typeface="+mn-lt"/>
                <a:ea typeface="+mn-ea"/>
                <a:cs typeface="+mn-cs"/>
              </a:rPr>
              <a:t>they are not available when the installer runs through its execution phase (when</a:t>
            </a:r>
          </a:p>
          <a:p>
            <a:r>
              <a:rPr lang="en-US" sz="1200" b="0" i="0" u="none" strike="noStrike" kern="1200" baseline="0" dirty="0" smtClean="0">
                <a:solidFill>
                  <a:schemeClr val="tx1"/>
                </a:solidFill>
                <a:latin typeface="+mn-lt"/>
                <a:ea typeface="+mn-ea"/>
                <a:cs typeface="+mn-cs"/>
              </a:rPr>
              <a:t>changes are made to the end user's system)</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Making a property public is just a matter of making its Id value all uppercase</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consider this a </a:t>
            </a:r>
            <a:r>
              <a:rPr lang="en-US" sz="1200" b="1" i="0" u="none" strike="noStrike" kern="1200" baseline="0" dirty="0" smtClean="0">
                <a:solidFill>
                  <a:schemeClr val="tx1"/>
                </a:solidFill>
                <a:latin typeface="+mn-lt"/>
                <a:ea typeface="+mn-ea"/>
                <a:cs typeface="+mn-cs"/>
              </a:rPr>
              <a:t>private property</a:t>
            </a:r>
            <a:r>
              <a:rPr lang="en-US" sz="1200" b="0" i="0" u="none" strike="noStrike" kern="1200" baseline="0" dirty="0" smtClean="0">
                <a:solidFill>
                  <a:schemeClr val="tx1"/>
                </a:solidFill>
                <a:latin typeface="+mn-lt"/>
                <a:ea typeface="+mn-ea"/>
                <a:cs typeface="+mn-cs"/>
              </a:rPr>
              <a:t>. It will only last during the current</a:t>
            </a:r>
          </a:p>
          <a:p>
            <a:r>
              <a:rPr lang="en-US" sz="1200" b="0" i="0" u="none" strike="noStrike" kern="1200" baseline="0" dirty="0" smtClean="0">
                <a:solidFill>
                  <a:schemeClr val="tx1"/>
                </a:solidFill>
                <a:latin typeface="+mn-lt"/>
                <a:ea typeface="+mn-ea"/>
                <a:cs typeface="+mn-cs"/>
              </a:rPr>
              <a:t>session.</a:t>
            </a:r>
            <a:endParaRPr lang="en-US" dirty="0"/>
          </a:p>
        </p:txBody>
      </p:sp>
      <p:sp>
        <p:nvSpPr>
          <p:cNvPr id="4" name="Slide Number Placeholder 3"/>
          <p:cNvSpPr>
            <a:spLocks noGrp="1"/>
          </p:cNvSpPr>
          <p:nvPr>
            <p:ph type="sldNum" sz="quarter" idx="10"/>
          </p:nvPr>
        </p:nvSpPr>
        <p:spPr/>
        <p:txBody>
          <a:bodyPr/>
          <a:lstStyle/>
          <a:p>
            <a:fld id="{512D2FDE-69AD-42B6-AFDC-21048B0FA451}" type="slidenum">
              <a:rPr lang="en-US" smtClean="0"/>
              <a:t>11</a:t>
            </a:fld>
            <a:endParaRPr lang="en-US"/>
          </a:p>
        </p:txBody>
      </p:sp>
    </p:spTree>
    <p:extLst>
      <p:ext uri="{BB962C8B-B14F-4D97-AF65-F5344CB8AC3E}">
        <p14:creationId xmlns:p14="http://schemas.microsoft.com/office/powerpoint/2010/main" val="30464050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2D2FDE-69AD-42B6-AFDC-21048B0FA451}" type="slidenum">
              <a:rPr lang="en-US" smtClean="0"/>
              <a:t>13</a:t>
            </a:fld>
            <a:endParaRPr lang="en-US"/>
          </a:p>
        </p:txBody>
      </p:sp>
    </p:spTree>
    <p:extLst>
      <p:ext uri="{BB962C8B-B14F-4D97-AF65-F5344CB8AC3E}">
        <p14:creationId xmlns:p14="http://schemas.microsoft.com/office/powerpoint/2010/main" val="11193290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Assembly </a:t>
            </a:r>
          </a:p>
          <a:p>
            <a:r>
              <a:rPr lang="en-US" dirty="0" smtClean="0"/>
              <a:t>Enumeration </a:t>
            </a:r>
          </a:p>
          <a:p>
            <a:r>
              <a:rPr lang="en-US" dirty="0" smtClean="0"/>
              <a:t>Specifies if this File is a Win32 Assembly or .NET Assembly that needs to be installed into the Global Assembly Cache (GAC). </a:t>
            </a:r>
          </a:p>
          <a:p>
            <a:r>
              <a:rPr lang="en-US" dirty="0" smtClean="0"/>
              <a:t>If the value is '</a:t>
            </a:r>
            <a:r>
              <a:rPr lang="en-US" dirty="0" err="1" smtClean="0"/>
              <a:t>.net</a:t>
            </a:r>
            <a:r>
              <a:rPr lang="en-US" dirty="0" smtClean="0"/>
              <a:t>' or 'win32', this file must also be the key path of the Component. This attribute's value must be one of the following: </a:t>
            </a:r>
            <a:r>
              <a:rPr lang="en-US" i="1" dirty="0" err="1" smtClean="0"/>
              <a:t>.net</a:t>
            </a:r>
            <a:r>
              <a:rPr lang="en-US" dirty="0" smtClean="0"/>
              <a:t> The file is a .NET Framework assembly. </a:t>
            </a:r>
            <a:r>
              <a:rPr lang="en-US" i="1" dirty="0" smtClean="0"/>
              <a:t>no</a:t>
            </a:r>
            <a:r>
              <a:rPr lang="en-US" dirty="0" smtClean="0"/>
              <a:t> The file is not a .NET Framework or Win32 assembly. This is the default value. </a:t>
            </a:r>
            <a:r>
              <a:rPr lang="en-US" i="1" dirty="0" smtClean="0"/>
              <a:t>win32</a:t>
            </a:r>
            <a:r>
              <a:rPr lang="en-US" dirty="0" smtClean="0"/>
              <a:t> The file is a Win32 assembly. </a:t>
            </a:r>
          </a:p>
          <a:p>
            <a:endParaRPr lang="en-US" dirty="0" smtClean="0"/>
          </a:p>
          <a:p>
            <a:endParaRPr lang="en-US" dirty="0" smtClean="0"/>
          </a:p>
          <a:p>
            <a:r>
              <a:rPr lang="en-US" dirty="0" err="1" smtClean="0"/>
              <a:t>BindPath</a:t>
            </a:r>
            <a:r>
              <a:rPr lang="en-US" dirty="0" smtClean="0"/>
              <a:t> </a:t>
            </a:r>
            <a:br>
              <a:rPr lang="en-US" dirty="0" smtClean="0"/>
            </a:br>
            <a:r>
              <a:rPr lang="en-US" dirty="0" smtClean="0"/>
              <a:t>String </a:t>
            </a:r>
          </a:p>
          <a:p>
            <a:r>
              <a:rPr lang="en-US" dirty="0" smtClean="0"/>
              <a:t>A list of paths, separated by semicolons, that represent the paths to be searched to find the imported DLLs. The list is usually a list of properties, with each property enclosed inside square brackets. The value may be set to an empty string. Including this attribute will cause an entry to be generated for the file in the </a:t>
            </a:r>
            <a:r>
              <a:rPr lang="en-US" dirty="0" err="1" smtClean="0"/>
              <a:t>BindImage</a:t>
            </a:r>
            <a:r>
              <a:rPr lang="en-US" dirty="0" smtClean="0"/>
              <a:t> table.</a:t>
            </a:r>
          </a:p>
          <a:p>
            <a:endParaRPr lang="en-US" dirty="0" smtClean="0"/>
          </a:p>
          <a:p>
            <a:endParaRPr lang="en-US" dirty="0" smtClean="0"/>
          </a:p>
          <a:p>
            <a:r>
              <a:rPr lang="en-US" dirty="0" err="1" smtClean="0"/>
              <a:t>KeyPath</a:t>
            </a:r>
            <a:r>
              <a:rPr lang="en-US" dirty="0" smtClean="0"/>
              <a:t> </a:t>
            </a:r>
            <a:r>
              <a:rPr lang="en-US" dirty="0" err="1" smtClean="0">
                <a:hlinkClick r:id="rId3" action="ppaction://hlinkfile"/>
              </a:rPr>
              <a:t>YesNoType</a:t>
            </a:r>
            <a:r>
              <a:rPr lang="en-US" dirty="0" smtClean="0"/>
              <a:t> Set to yes in order to force this file to be the key path for the parent component.</a:t>
            </a:r>
          </a:p>
          <a:p>
            <a:endParaRPr lang="en-US" dirty="0" smtClean="0"/>
          </a:p>
          <a:p>
            <a:r>
              <a:rPr lang="en-US" dirty="0" smtClean="0"/>
              <a:t>Source String Specifies the path to the File in the build process. Overrides default source path set by parent directories and Name attribute. This attribute must be set if no source information can be gathered from parent directories. For more information, see </a:t>
            </a:r>
            <a:r>
              <a:rPr lang="en-US" dirty="0" smtClean="0">
                <a:hlinkClick r:id="rId4" action="ppaction://hlinkfile"/>
              </a:rPr>
              <a:t>Specifying source files</a:t>
            </a:r>
            <a:r>
              <a:rPr lang="en-US" dirty="0" smtClean="0"/>
              <a:t>.</a:t>
            </a:r>
          </a:p>
          <a:p>
            <a:endParaRPr lang="en-US" dirty="0"/>
          </a:p>
        </p:txBody>
      </p:sp>
      <p:sp>
        <p:nvSpPr>
          <p:cNvPr id="4" name="Slide Number Placeholder 3"/>
          <p:cNvSpPr>
            <a:spLocks noGrp="1"/>
          </p:cNvSpPr>
          <p:nvPr>
            <p:ph type="sldNum" sz="quarter" idx="10"/>
          </p:nvPr>
        </p:nvSpPr>
        <p:spPr/>
        <p:txBody>
          <a:bodyPr/>
          <a:lstStyle/>
          <a:p>
            <a:fld id="{512D2FDE-69AD-42B6-AFDC-21048B0FA451}" type="slidenum">
              <a:rPr lang="en-US" smtClean="0"/>
              <a:t>14</a:t>
            </a:fld>
            <a:endParaRPr lang="en-US"/>
          </a:p>
        </p:txBody>
      </p:sp>
    </p:spTree>
    <p:extLst>
      <p:ext uri="{BB962C8B-B14F-4D97-AF65-F5344CB8AC3E}">
        <p14:creationId xmlns:p14="http://schemas.microsoft.com/office/powerpoint/2010/main" val="31939376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Action Enumeration Used only under Control elements and is required. Allows specific actions to be applied to a control based on the result of this condition. This attribute's value must be one of the following: </a:t>
            </a:r>
            <a:r>
              <a:rPr lang="en-US" i="1" dirty="0" smtClean="0"/>
              <a:t>default</a:t>
            </a:r>
            <a:r>
              <a:rPr lang="en-US" dirty="0" smtClean="0"/>
              <a:t> Set the Control as the default. Only used under Control elements. </a:t>
            </a:r>
            <a:r>
              <a:rPr lang="en-US" i="1" dirty="0" smtClean="0"/>
              <a:t>enable</a:t>
            </a:r>
            <a:r>
              <a:rPr lang="en-US" dirty="0" smtClean="0"/>
              <a:t> </a:t>
            </a:r>
            <a:r>
              <a:rPr lang="en-US" dirty="0" err="1" smtClean="0"/>
              <a:t>Enable</a:t>
            </a:r>
            <a:r>
              <a:rPr lang="en-US" dirty="0" smtClean="0"/>
              <a:t> the Control. Only used under </a:t>
            </a:r>
          </a:p>
          <a:p>
            <a:endParaRPr lang="en-US" dirty="0" smtClean="0"/>
          </a:p>
          <a:p>
            <a:r>
              <a:rPr lang="en-US" dirty="0" smtClean="0"/>
              <a:t>Control elements. </a:t>
            </a:r>
            <a:r>
              <a:rPr lang="en-US" i="1" dirty="0" smtClean="0"/>
              <a:t>disable</a:t>
            </a:r>
            <a:r>
              <a:rPr lang="en-US" dirty="0" smtClean="0"/>
              <a:t> </a:t>
            </a:r>
            <a:r>
              <a:rPr lang="en-US" dirty="0" err="1" smtClean="0"/>
              <a:t>Disable</a:t>
            </a:r>
            <a:r>
              <a:rPr lang="en-US" dirty="0" smtClean="0"/>
              <a:t> the Control. Only used under Control elements. </a:t>
            </a:r>
            <a:r>
              <a:rPr lang="en-US" i="1" dirty="0" smtClean="0"/>
              <a:t>hide</a:t>
            </a:r>
            <a:r>
              <a:rPr lang="en-US" dirty="0" smtClean="0"/>
              <a:t> </a:t>
            </a:r>
            <a:r>
              <a:rPr lang="en-US" dirty="0" err="1" smtClean="0"/>
              <a:t>Hide</a:t>
            </a:r>
            <a:r>
              <a:rPr lang="en-US" dirty="0" smtClean="0"/>
              <a:t> the Control. Only used under Control elements. </a:t>
            </a:r>
            <a:r>
              <a:rPr lang="en-US" i="1" dirty="0" smtClean="0"/>
              <a:t>show</a:t>
            </a:r>
            <a:r>
              <a:rPr lang="en-US" dirty="0" smtClean="0"/>
              <a:t> Display the Control. Only used under Control elements. Level Integer Used only under Feature elements and is required. Allows modifying the level of a Feature based on the result of this condition. </a:t>
            </a:r>
          </a:p>
          <a:p>
            <a:endParaRPr lang="en-US" dirty="0" smtClean="0"/>
          </a:p>
          <a:p>
            <a:r>
              <a:rPr lang="en-US" dirty="0" smtClean="0"/>
              <a:t>Message String Used only under Fragment or Product elements and is required. Set the value to the text to display when the condition fails and the installation must be terminated. </a:t>
            </a:r>
            <a:endParaRPr lang="en-US" dirty="0"/>
          </a:p>
        </p:txBody>
      </p:sp>
      <p:sp>
        <p:nvSpPr>
          <p:cNvPr id="4" name="Slide Number Placeholder 3"/>
          <p:cNvSpPr>
            <a:spLocks noGrp="1"/>
          </p:cNvSpPr>
          <p:nvPr>
            <p:ph type="sldNum" sz="quarter" idx="10"/>
          </p:nvPr>
        </p:nvSpPr>
        <p:spPr/>
        <p:txBody>
          <a:bodyPr/>
          <a:lstStyle/>
          <a:p>
            <a:fld id="{512D2FDE-69AD-42B6-AFDC-21048B0FA451}" type="slidenum">
              <a:rPr lang="en-US" smtClean="0"/>
              <a:t>17</a:t>
            </a:fld>
            <a:endParaRPr lang="en-US"/>
          </a:p>
        </p:txBody>
      </p:sp>
    </p:spTree>
    <p:extLst>
      <p:ext uri="{BB962C8B-B14F-4D97-AF65-F5344CB8AC3E}">
        <p14:creationId xmlns:p14="http://schemas.microsoft.com/office/powerpoint/2010/main" val="1270731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 </a:t>
            </a:r>
          </a:p>
          <a:p>
            <a:r>
              <a:rPr lang="en-US" sz="1200" b="1" kern="1200" dirty="0" smtClean="0">
                <a:solidFill>
                  <a:schemeClr val="tx1"/>
                </a:solidFill>
                <a:effectLst/>
                <a:latin typeface="+mn-lt"/>
                <a:ea typeface="+mn-ea"/>
                <a:cs typeface="+mn-cs"/>
              </a:rPr>
              <a:t>Name</a:t>
            </a:r>
            <a:endParaRPr lang="en-US"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Type</a:t>
            </a:r>
            <a:endParaRPr lang="en-US"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Description</a:t>
            </a:r>
            <a:endParaRPr lang="en-US"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Required</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Action</a:t>
            </a:r>
          </a:p>
          <a:p>
            <a:r>
              <a:rPr lang="en-US" sz="1200" kern="1200" dirty="0" smtClean="0">
                <a:solidFill>
                  <a:schemeClr val="tx1"/>
                </a:solidFill>
                <a:effectLst/>
                <a:latin typeface="+mn-lt"/>
                <a:ea typeface="+mn-ea"/>
                <a:cs typeface="+mn-cs"/>
              </a:rPr>
              <a:t>Enumeration</a:t>
            </a:r>
          </a:p>
          <a:p>
            <a:r>
              <a:rPr lang="en-US" sz="1200" kern="1200" dirty="0" smtClean="0">
                <a:solidFill>
                  <a:schemeClr val="tx1"/>
                </a:solidFill>
                <a:effectLst/>
                <a:latin typeface="+mn-lt"/>
                <a:ea typeface="+mn-ea"/>
                <a:cs typeface="+mn-cs"/>
              </a:rPr>
              <a:t>The Action attribute has been deprecated. In most cases, you can simply omit @Action. If you need to force Windows Installer to create an empty key or recursively delete the key, use the </a:t>
            </a:r>
            <a:r>
              <a:rPr lang="en-US" sz="1200" kern="1200" dirty="0" err="1" smtClean="0">
                <a:solidFill>
                  <a:schemeClr val="tx1"/>
                </a:solidFill>
                <a:effectLst/>
                <a:latin typeface="+mn-lt"/>
                <a:ea typeface="+mn-ea"/>
                <a:cs typeface="+mn-cs"/>
              </a:rPr>
              <a:t>ForceCreateOnInstall</a:t>
            </a:r>
            <a:r>
              <a:rPr lang="en-US" sz="1200" kern="1200" dirty="0" smtClean="0">
                <a:solidFill>
                  <a:schemeClr val="tx1"/>
                </a:solidFill>
                <a:effectLst/>
                <a:latin typeface="+mn-lt"/>
                <a:ea typeface="+mn-ea"/>
                <a:cs typeface="+mn-cs"/>
              </a:rPr>
              <a:t> or </a:t>
            </a:r>
            <a:r>
              <a:rPr lang="en-US" sz="1200" kern="1200" dirty="0" err="1" smtClean="0">
                <a:solidFill>
                  <a:schemeClr val="tx1"/>
                </a:solidFill>
                <a:effectLst/>
                <a:latin typeface="+mn-lt"/>
                <a:ea typeface="+mn-ea"/>
                <a:cs typeface="+mn-cs"/>
              </a:rPr>
              <a:t>ForceDeleteOnUninstall</a:t>
            </a:r>
            <a:r>
              <a:rPr lang="en-US" sz="1200" kern="1200" dirty="0" smtClean="0">
                <a:solidFill>
                  <a:schemeClr val="tx1"/>
                </a:solidFill>
                <a:effectLst/>
                <a:latin typeface="+mn-lt"/>
                <a:ea typeface="+mn-ea"/>
                <a:cs typeface="+mn-cs"/>
              </a:rPr>
              <a:t> attributes instead. This attribute's value must be one of the following: </a:t>
            </a:r>
          </a:p>
          <a:p>
            <a:r>
              <a:rPr lang="en-US" sz="1200" i="1" kern="1200" dirty="0" smtClean="0">
                <a:solidFill>
                  <a:schemeClr val="tx1"/>
                </a:solidFill>
                <a:effectLst/>
                <a:latin typeface="+mn-lt"/>
                <a:ea typeface="+mn-ea"/>
                <a:cs typeface="+mn-cs"/>
              </a:rPr>
              <a:t>create</a:t>
            </a:r>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Creates the key, if absent, when the parent component is installed. </a:t>
            </a:r>
          </a:p>
          <a:p>
            <a:r>
              <a:rPr lang="en-US" sz="1200" i="1" kern="1200" dirty="0" err="1" smtClean="0">
                <a:solidFill>
                  <a:schemeClr val="tx1"/>
                </a:solidFill>
                <a:effectLst/>
                <a:latin typeface="+mn-lt"/>
                <a:ea typeface="+mn-ea"/>
                <a:cs typeface="+mn-cs"/>
              </a:rPr>
              <a:t>createAndRemoveOnUninstall</a:t>
            </a:r>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Creates the key, if absent, when the parent component is installed then remove the key with all its values and </a:t>
            </a:r>
            <a:r>
              <a:rPr lang="en-US" sz="1200" kern="1200" dirty="0" err="1" smtClean="0">
                <a:solidFill>
                  <a:schemeClr val="tx1"/>
                </a:solidFill>
                <a:effectLst/>
                <a:latin typeface="+mn-lt"/>
                <a:ea typeface="+mn-ea"/>
                <a:cs typeface="+mn-cs"/>
              </a:rPr>
              <a:t>subkeys</a:t>
            </a:r>
            <a:r>
              <a:rPr lang="en-US" sz="1200" kern="1200" dirty="0" smtClean="0">
                <a:solidFill>
                  <a:schemeClr val="tx1"/>
                </a:solidFill>
                <a:effectLst/>
                <a:latin typeface="+mn-lt"/>
                <a:ea typeface="+mn-ea"/>
                <a:cs typeface="+mn-cs"/>
              </a:rPr>
              <a:t> when the parent component is uninstalled. Note that this value is useful only if your program creates additional values or </a:t>
            </a:r>
            <a:r>
              <a:rPr lang="en-US" sz="1200" kern="1200" dirty="0" err="1" smtClean="0">
                <a:solidFill>
                  <a:schemeClr val="tx1"/>
                </a:solidFill>
                <a:effectLst/>
                <a:latin typeface="+mn-lt"/>
                <a:ea typeface="+mn-ea"/>
                <a:cs typeface="+mn-cs"/>
              </a:rPr>
              <a:t>subkeys</a:t>
            </a:r>
            <a:r>
              <a:rPr lang="en-US" sz="1200" kern="1200" dirty="0" smtClean="0">
                <a:solidFill>
                  <a:schemeClr val="tx1"/>
                </a:solidFill>
                <a:effectLst/>
                <a:latin typeface="+mn-lt"/>
                <a:ea typeface="+mn-ea"/>
                <a:cs typeface="+mn-cs"/>
              </a:rPr>
              <a:t> under this key and you want an uninstall to remove them. MSI already removes all values and </a:t>
            </a:r>
            <a:r>
              <a:rPr lang="en-US" sz="1200" kern="1200" dirty="0" err="1" smtClean="0">
                <a:solidFill>
                  <a:schemeClr val="tx1"/>
                </a:solidFill>
                <a:effectLst/>
                <a:latin typeface="+mn-lt"/>
                <a:ea typeface="+mn-ea"/>
                <a:cs typeface="+mn-cs"/>
              </a:rPr>
              <a:t>subkeys</a:t>
            </a:r>
            <a:r>
              <a:rPr lang="en-US" sz="1200" kern="1200" dirty="0" smtClean="0">
                <a:solidFill>
                  <a:schemeClr val="tx1"/>
                </a:solidFill>
                <a:effectLst/>
                <a:latin typeface="+mn-lt"/>
                <a:ea typeface="+mn-ea"/>
                <a:cs typeface="+mn-cs"/>
              </a:rPr>
              <a:t> that it creates, so this option just adds additional overhead to uninstall. </a:t>
            </a:r>
          </a:p>
          <a:p>
            <a:r>
              <a:rPr lang="en-US" sz="1200" i="1" kern="1200" dirty="0" smtClean="0">
                <a:solidFill>
                  <a:schemeClr val="tx1"/>
                </a:solidFill>
                <a:effectLst/>
                <a:latin typeface="+mn-lt"/>
                <a:ea typeface="+mn-ea"/>
                <a:cs typeface="+mn-cs"/>
              </a:rPr>
              <a:t>none</a:t>
            </a:r>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Does nothing; this element is used merely in WiX authoring for organization and does nothing to the final output. This is the default value. </a:t>
            </a:r>
          </a:p>
          <a:p>
            <a:r>
              <a:rPr lang="en-US" sz="1200" kern="1200" dirty="0" err="1" smtClean="0">
                <a:solidFill>
                  <a:schemeClr val="tx1"/>
                </a:solidFill>
                <a:effectLst/>
                <a:latin typeface="+mn-lt"/>
                <a:ea typeface="+mn-ea"/>
                <a:cs typeface="+mn-cs"/>
              </a:rPr>
              <a:t>ForceCreateOnInstall</a:t>
            </a:r>
            <a:endParaRPr lang="en-US" sz="1200" kern="1200" dirty="0" smtClean="0">
              <a:solidFill>
                <a:schemeClr val="tx1"/>
              </a:solidFill>
              <a:effectLst/>
              <a:latin typeface="+mn-lt"/>
              <a:ea typeface="+mn-ea"/>
              <a:cs typeface="+mn-cs"/>
            </a:endParaRPr>
          </a:p>
          <a:p>
            <a:r>
              <a:rPr lang="en-US" sz="1200" u="sng" kern="1200" dirty="0" err="1" smtClean="0">
                <a:solidFill>
                  <a:schemeClr val="tx1"/>
                </a:solidFill>
                <a:effectLst/>
                <a:latin typeface="+mn-lt"/>
                <a:ea typeface="+mn-ea"/>
                <a:cs typeface="+mn-cs"/>
                <a:hlinkClick r:id="rId3" action="ppaction://hlinkfile"/>
              </a:rPr>
              <a:t>YesNoType</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Set this attribute to 'yes' to create an empty key, if absent, when the parent component is installed. This value is needed only to create an empty key with no </a:t>
            </a:r>
            <a:r>
              <a:rPr lang="en-US" sz="1200" kern="1200" dirty="0" err="1" smtClean="0">
                <a:solidFill>
                  <a:schemeClr val="tx1"/>
                </a:solidFill>
                <a:effectLst/>
                <a:latin typeface="+mn-lt"/>
                <a:ea typeface="+mn-ea"/>
                <a:cs typeface="+mn-cs"/>
              </a:rPr>
              <a:t>subkeys</a:t>
            </a:r>
            <a:r>
              <a:rPr lang="en-US" sz="1200" kern="1200" dirty="0" smtClean="0">
                <a:solidFill>
                  <a:schemeClr val="tx1"/>
                </a:solidFill>
                <a:effectLst/>
                <a:latin typeface="+mn-lt"/>
                <a:ea typeface="+mn-ea"/>
                <a:cs typeface="+mn-cs"/>
              </a:rPr>
              <a:t> or values. Windows Installer creates keys as needed to store </a:t>
            </a:r>
            <a:r>
              <a:rPr lang="en-US" sz="1200" kern="1200" dirty="0" err="1" smtClean="0">
                <a:solidFill>
                  <a:schemeClr val="tx1"/>
                </a:solidFill>
                <a:effectLst/>
                <a:latin typeface="+mn-lt"/>
                <a:ea typeface="+mn-ea"/>
                <a:cs typeface="+mn-cs"/>
              </a:rPr>
              <a:t>subkeys</a:t>
            </a:r>
            <a:r>
              <a:rPr lang="en-US" sz="1200" kern="1200" dirty="0" smtClean="0">
                <a:solidFill>
                  <a:schemeClr val="tx1"/>
                </a:solidFill>
                <a:effectLst/>
                <a:latin typeface="+mn-lt"/>
                <a:ea typeface="+mn-ea"/>
                <a:cs typeface="+mn-cs"/>
              </a:rPr>
              <a:t> and values. The default is "no". </a:t>
            </a:r>
          </a:p>
          <a:p>
            <a:r>
              <a:rPr lang="en-US" sz="1200" kern="1200" dirty="0" err="1" smtClean="0">
                <a:solidFill>
                  <a:schemeClr val="tx1"/>
                </a:solidFill>
                <a:effectLst/>
                <a:latin typeface="+mn-lt"/>
                <a:ea typeface="+mn-ea"/>
                <a:cs typeface="+mn-cs"/>
              </a:rPr>
              <a:t>ForceDeleteOnUninstall</a:t>
            </a:r>
            <a:endParaRPr lang="en-US" sz="1200" kern="1200" dirty="0" smtClean="0">
              <a:solidFill>
                <a:schemeClr val="tx1"/>
              </a:solidFill>
              <a:effectLst/>
              <a:latin typeface="+mn-lt"/>
              <a:ea typeface="+mn-ea"/>
              <a:cs typeface="+mn-cs"/>
            </a:endParaRPr>
          </a:p>
          <a:p>
            <a:r>
              <a:rPr lang="en-US" sz="1200" u="sng" kern="1200" dirty="0" err="1" smtClean="0">
                <a:solidFill>
                  <a:schemeClr val="tx1"/>
                </a:solidFill>
                <a:effectLst/>
                <a:latin typeface="+mn-lt"/>
                <a:ea typeface="+mn-ea"/>
                <a:cs typeface="+mn-cs"/>
                <a:hlinkClick r:id="rId3" action="ppaction://hlinkfile"/>
              </a:rPr>
              <a:t>YesNoType</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Set this attribute to 'yes' to remove the key with all its values and </a:t>
            </a:r>
            <a:r>
              <a:rPr lang="en-US" sz="1200" kern="1200" dirty="0" err="1" smtClean="0">
                <a:solidFill>
                  <a:schemeClr val="tx1"/>
                </a:solidFill>
                <a:effectLst/>
                <a:latin typeface="+mn-lt"/>
                <a:ea typeface="+mn-ea"/>
                <a:cs typeface="+mn-cs"/>
              </a:rPr>
              <a:t>subkeys</a:t>
            </a:r>
            <a:r>
              <a:rPr lang="en-US" sz="1200" kern="1200" dirty="0" smtClean="0">
                <a:solidFill>
                  <a:schemeClr val="tx1"/>
                </a:solidFill>
                <a:effectLst/>
                <a:latin typeface="+mn-lt"/>
                <a:ea typeface="+mn-ea"/>
                <a:cs typeface="+mn-cs"/>
              </a:rPr>
              <a:t> when the parent component is uninstalled. Note that this value is useful only if your program creates additional values or </a:t>
            </a:r>
            <a:r>
              <a:rPr lang="en-US" sz="1200" kern="1200" dirty="0" err="1" smtClean="0">
                <a:solidFill>
                  <a:schemeClr val="tx1"/>
                </a:solidFill>
                <a:effectLst/>
                <a:latin typeface="+mn-lt"/>
                <a:ea typeface="+mn-ea"/>
                <a:cs typeface="+mn-cs"/>
              </a:rPr>
              <a:t>subkeys</a:t>
            </a:r>
            <a:r>
              <a:rPr lang="en-US" sz="1200" kern="1200" dirty="0" smtClean="0">
                <a:solidFill>
                  <a:schemeClr val="tx1"/>
                </a:solidFill>
                <a:effectLst/>
                <a:latin typeface="+mn-lt"/>
                <a:ea typeface="+mn-ea"/>
                <a:cs typeface="+mn-cs"/>
              </a:rPr>
              <a:t> under this key and you want an uninstall to remove them. MSI already removes all values and </a:t>
            </a:r>
            <a:r>
              <a:rPr lang="en-US" sz="1200" kern="1200" dirty="0" err="1" smtClean="0">
                <a:solidFill>
                  <a:schemeClr val="tx1"/>
                </a:solidFill>
                <a:effectLst/>
                <a:latin typeface="+mn-lt"/>
                <a:ea typeface="+mn-ea"/>
                <a:cs typeface="+mn-cs"/>
              </a:rPr>
              <a:t>subkeys</a:t>
            </a:r>
            <a:r>
              <a:rPr lang="en-US" sz="1200" kern="1200" dirty="0" smtClean="0">
                <a:solidFill>
                  <a:schemeClr val="tx1"/>
                </a:solidFill>
                <a:effectLst/>
                <a:latin typeface="+mn-lt"/>
                <a:ea typeface="+mn-ea"/>
                <a:cs typeface="+mn-cs"/>
              </a:rPr>
              <a:t> that it creates, so this option just adds additional overhead to uninstall. The default is "no". </a:t>
            </a:r>
          </a:p>
          <a:p>
            <a:r>
              <a:rPr lang="en-US" sz="1200" kern="1200" dirty="0" smtClean="0">
                <a:solidFill>
                  <a:schemeClr val="tx1"/>
                </a:solidFill>
                <a:effectLst/>
                <a:latin typeface="+mn-lt"/>
                <a:ea typeface="+mn-ea"/>
                <a:cs typeface="+mn-cs"/>
              </a:rPr>
              <a:t>Id</a:t>
            </a:r>
          </a:p>
          <a:p>
            <a:r>
              <a:rPr lang="en-US" sz="1200" kern="1200" dirty="0" smtClean="0">
                <a:solidFill>
                  <a:schemeClr val="tx1"/>
                </a:solidFill>
                <a:effectLst/>
                <a:latin typeface="+mn-lt"/>
                <a:ea typeface="+mn-ea"/>
                <a:cs typeface="+mn-cs"/>
              </a:rPr>
              <a:t>String</a:t>
            </a:r>
          </a:p>
          <a:p>
            <a:r>
              <a:rPr lang="en-US" sz="1200" kern="1200" dirty="0" smtClean="0">
                <a:solidFill>
                  <a:schemeClr val="tx1"/>
                </a:solidFill>
                <a:effectLst/>
                <a:latin typeface="+mn-lt"/>
                <a:ea typeface="+mn-ea"/>
                <a:cs typeface="+mn-cs"/>
              </a:rPr>
              <a:t>Primary key used to identify this particular entry. If this attribute is not specified, an identifier will be generated by hashing the parent Component identifier, Root, Key, and Name. </a:t>
            </a:r>
          </a:p>
          <a:p>
            <a:r>
              <a:rPr lang="en-US" sz="1200" kern="1200" dirty="0" smtClean="0">
                <a:solidFill>
                  <a:schemeClr val="tx1"/>
                </a:solidFill>
                <a:effectLst/>
                <a:latin typeface="+mn-lt"/>
                <a:ea typeface="+mn-ea"/>
                <a:cs typeface="+mn-cs"/>
              </a:rPr>
              <a:t>Key</a:t>
            </a:r>
          </a:p>
          <a:p>
            <a:r>
              <a:rPr lang="en-US" sz="1200" kern="1200" dirty="0" smtClean="0">
                <a:solidFill>
                  <a:schemeClr val="tx1"/>
                </a:solidFill>
                <a:effectLst/>
                <a:latin typeface="+mn-lt"/>
                <a:ea typeface="+mn-ea"/>
                <a:cs typeface="+mn-cs"/>
              </a:rPr>
              <a:t>String</a:t>
            </a:r>
          </a:p>
          <a:p>
            <a:r>
              <a:rPr lang="en-US" sz="1200" kern="1200" dirty="0" smtClean="0">
                <a:solidFill>
                  <a:schemeClr val="tx1"/>
                </a:solidFill>
                <a:effectLst/>
                <a:latin typeface="+mn-lt"/>
                <a:ea typeface="+mn-ea"/>
                <a:cs typeface="+mn-cs"/>
              </a:rPr>
              <a:t>The localizable key for the registry value. If the parent element is a </a:t>
            </a:r>
            <a:r>
              <a:rPr lang="en-US" sz="1200" kern="1200" dirty="0" err="1" smtClean="0">
                <a:solidFill>
                  <a:schemeClr val="tx1"/>
                </a:solidFill>
                <a:effectLst/>
                <a:latin typeface="+mn-lt"/>
                <a:ea typeface="+mn-ea"/>
                <a:cs typeface="+mn-cs"/>
              </a:rPr>
              <a:t>RegistryKey</a:t>
            </a:r>
            <a:r>
              <a:rPr lang="en-US" sz="1200" kern="1200" dirty="0" smtClean="0">
                <a:solidFill>
                  <a:schemeClr val="tx1"/>
                </a:solidFill>
                <a:effectLst/>
                <a:latin typeface="+mn-lt"/>
                <a:ea typeface="+mn-ea"/>
                <a:cs typeface="+mn-cs"/>
              </a:rPr>
              <a:t>, this value may be omitted to use the path of the parent, or if its specified it will be appended to the path of the parent. </a:t>
            </a:r>
          </a:p>
          <a:p>
            <a:r>
              <a:rPr lang="en-US" sz="1200" kern="1200" dirty="0" smtClean="0">
                <a:solidFill>
                  <a:schemeClr val="tx1"/>
                </a:solidFill>
                <a:effectLst/>
                <a:latin typeface="+mn-lt"/>
                <a:ea typeface="+mn-ea"/>
                <a:cs typeface="+mn-cs"/>
              </a:rPr>
              <a:t>Root</a:t>
            </a:r>
          </a:p>
          <a:p>
            <a:r>
              <a:rPr lang="en-US" sz="1200" u="sng" kern="1200" dirty="0" err="1" smtClean="0">
                <a:solidFill>
                  <a:schemeClr val="tx1"/>
                </a:solidFill>
                <a:effectLst/>
                <a:latin typeface="+mn-lt"/>
                <a:ea typeface="+mn-ea"/>
                <a:cs typeface="+mn-cs"/>
                <a:hlinkClick r:id="rId4" action="ppaction://hlinkfile"/>
              </a:rPr>
              <a:t>RegistryRootType</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predefined root key for the registry value. </a:t>
            </a:r>
          </a:p>
          <a:p>
            <a:endParaRPr lang="en-US" dirty="0" smtClean="0"/>
          </a:p>
          <a:p>
            <a:endParaRPr lang="en-US" dirty="0" smtClean="0"/>
          </a:p>
          <a:p>
            <a:endParaRPr lang="en-US" dirty="0" smtClean="0"/>
          </a:p>
          <a:p>
            <a:r>
              <a:rPr lang="en-US" sz="1200" b="1" i="0" u="none" strike="noStrike" kern="1200" baseline="0" dirty="0" smtClean="0">
                <a:solidFill>
                  <a:schemeClr val="tx1"/>
                </a:solidFill>
                <a:latin typeface="+mn-lt"/>
                <a:ea typeface="+mn-ea"/>
                <a:cs typeface="+mn-cs"/>
              </a:rPr>
              <a:t>Set Root to Stands for Description</a:t>
            </a:r>
          </a:p>
          <a:p>
            <a:r>
              <a:rPr lang="en-US" sz="1200" b="0" i="0" u="none" strike="noStrike" kern="1200" baseline="0" dirty="0" smtClean="0">
                <a:solidFill>
                  <a:schemeClr val="tx1"/>
                </a:solidFill>
                <a:latin typeface="+mn-lt"/>
                <a:ea typeface="+mn-ea"/>
                <a:cs typeface="+mn-cs"/>
              </a:rPr>
              <a:t>HKLM </a:t>
            </a:r>
            <a:r>
              <a:rPr lang="en-US" sz="1200" b="1" i="0" u="none" strike="noStrike" kern="1200" baseline="0" dirty="0" smtClean="0">
                <a:solidFill>
                  <a:schemeClr val="tx1"/>
                </a:solidFill>
                <a:latin typeface="+mn-lt"/>
                <a:ea typeface="+mn-ea"/>
                <a:cs typeface="+mn-cs"/>
              </a:rPr>
              <a:t>HKEY_LOCAL_MACHINE </a:t>
            </a:r>
            <a:r>
              <a:rPr lang="en-US" sz="1200" b="0" i="0" u="none" strike="noStrike" kern="1200" baseline="0" dirty="0" smtClean="0">
                <a:solidFill>
                  <a:schemeClr val="tx1"/>
                </a:solidFill>
                <a:latin typeface="+mn-lt"/>
                <a:ea typeface="+mn-ea"/>
                <a:cs typeface="+mn-cs"/>
              </a:rPr>
              <a:t>Contains data used to support the</a:t>
            </a:r>
          </a:p>
          <a:p>
            <a:r>
              <a:rPr lang="en-US" sz="1200" b="0" i="0" u="none" strike="noStrike" kern="1200" baseline="0" dirty="0" smtClean="0">
                <a:solidFill>
                  <a:schemeClr val="tx1"/>
                </a:solidFill>
                <a:latin typeface="+mn-lt"/>
                <a:ea typeface="+mn-ea"/>
                <a:cs typeface="+mn-cs"/>
              </a:rPr>
              <a:t>operating system and settings for</a:t>
            </a:r>
          </a:p>
          <a:p>
            <a:r>
              <a:rPr lang="en-US" sz="1200" b="0" i="0" u="none" strike="noStrike" kern="1200" baseline="0" dirty="0" smtClean="0">
                <a:solidFill>
                  <a:schemeClr val="tx1"/>
                </a:solidFill>
                <a:latin typeface="+mn-lt"/>
                <a:ea typeface="+mn-ea"/>
                <a:cs typeface="+mn-cs"/>
              </a:rPr>
              <a:t>installed software that is accessible by all</a:t>
            </a:r>
          </a:p>
          <a:p>
            <a:r>
              <a:rPr lang="en-US" sz="1200" b="0" i="0" u="none" strike="noStrike" kern="1200" baseline="0" dirty="0" smtClean="0">
                <a:solidFill>
                  <a:schemeClr val="tx1"/>
                </a:solidFill>
                <a:latin typeface="+mn-lt"/>
                <a:ea typeface="+mn-ea"/>
                <a:cs typeface="+mn-cs"/>
              </a:rPr>
              <a:t>users</a:t>
            </a:r>
          </a:p>
          <a:p>
            <a:r>
              <a:rPr lang="en-US" sz="1200" b="0" i="0" u="none" strike="noStrike" kern="1200" baseline="0" dirty="0" smtClean="0">
                <a:solidFill>
                  <a:schemeClr val="tx1"/>
                </a:solidFill>
                <a:latin typeface="+mn-lt"/>
                <a:ea typeface="+mn-ea"/>
                <a:cs typeface="+mn-cs"/>
              </a:rPr>
              <a:t>HKCR </a:t>
            </a:r>
            <a:r>
              <a:rPr lang="en-US" sz="1200" b="1" i="0" u="none" strike="noStrike" kern="1200" baseline="0" dirty="0" smtClean="0">
                <a:solidFill>
                  <a:schemeClr val="tx1"/>
                </a:solidFill>
                <a:latin typeface="+mn-lt"/>
                <a:ea typeface="+mn-ea"/>
                <a:cs typeface="+mn-cs"/>
              </a:rPr>
              <a:t>HKEY_CLASSES_ROOT </a:t>
            </a:r>
            <a:r>
              <a:rPr lang="en-US" sz="1200" b="0" i="0" u="none" strike="noStrike" kern="1200" baseline="0" dirty="0" smtClean="0">
                <a:solidFill>
                  <a:schemeClr val="tx1"/>
                </a:solidFill>
                <a:latin typeface="+mn-lt"/>
                <a:ea typeface="+mn-ea"/>
                <a:cs typeface="+mn-cs"/>
              </a:rPr>
              <a:t>Provides information regarding</a:t>
            </a:r>
          </a:p>
          <a:p>
            <a:r>
              <a:rPr lang="en-US" sz="1200" b="0" i="0" u="none" strike="noStrike" kern="1200" baseline="0" dirty="0" smtClean="0">
                <a:solidFill>
                  <a:schemeClr val="tx1"/>
                </a:solidFill>
                <a:latin typeface="+mn-lt"/>
                <a:ea typeface="+mn-ea"/>
                <a:cs typeface="+mn-cs"/>
              </a:rPr>
              <a:t>registered COM objects, mostly for</a:t>
            </a:r>
          </a:p>
          <a:p>
            <a:r>
              <a:rPr lang="en-US" sz="1200" b="0" i="0" u="none" strike="noStrike" kern="1200" baseline="0" dirty="0" smtClean="0">
                <a:solidFill>
                  <a:schemeClr val="tx1"/>
                </a:solidFill>
                <a:latin typeface="+mn-lt"/>
                <a:ea typeface="+mn-ea"/>
                <a:cs typeface="+mn-cs"/>
              </a:rPr>
              <a:t>backwards compatibility with 16-bit</a:t>
            </a:r>
          </a:p>
          <a:p>
            <a:r>
              <a:rPr lang="en-US" sz="1200" b="0" i="0" u="none" strike="noStrike" kern="1200" baseline="0" dirty="0" smtClean="0">
                <a:solidFill>
                  <a:schemeClr val="tx1"/>
                </a:solidFill>
                <a:latin typeface="+mn-lt"/>
                <a:ea typeface="+mn-ea"/>
                <a:cs typeface="+mn-cs"/>
              </a:rPr>
              <a:t>systems</a:t>
            </a:r>
          </a:p>
          <a:p>
            <a:r>
              <a:rPr lang="en-US" sz="1200" b="0" i="0" u="none" strike="noStrike" kern="1200" baseline="0" dirty="0" smtClean="0">
                <a:solidFill>
                  <a:schemeClr val="tx1"/>
                </a:solidFill>
                <a:latin typeface="+mn-lt"/>
                <a:ea typeface="+mn-ea"/>
                <a:cs typeface="+mn-cs"/>
              </a:rPr>
              <a:t>HCKU </a:t>
            </a:r>
            <a:r>
              <a:rPr lang="en-US" sz="1200" b="1" i="0" u="none" strike="noStrike" kern="1200" baseline="0" dirty="0" smtClean="0">
                <a:solidFill>
                  <a:schemeClr val="tx1"/>
                </a:solidFill>
                <a:latin typeface="+mn-lt"/>
                <a:ea typeface="+mn-ea"/>
                <a:cs typeface="+mn-cs"/>
              </a:rPr>
              <a:t>HKEY_CURRENT_USER </a:t>
            </a:r>
            <a:r>
              <a:rPr lang="en-US" sz="1200" b="0" i="0" u="none" strike="noStrike" kern="1200" baseline="0" dirty="0" smtClean="0">
                <a:solidFill>
                  <a:schemeClr val="tx1"/>
                </a:solidFill>
                <a:latin typeface="+mn-lt"/>
                <a:ea typeface="+mn-ea"/>
                <a:cs typeface="+mn-cs"/>
              </a:rPr>
              <a:t>Gives a view of the currently logged-on</a:t>
            </a:r>
          </a:p>
          <a:p>
            <a:r>
              <a:rPr lang="en-US" sz="1200" b="0" i="0" u="none" strike="noStrike" kern="1200" baseline="0" dirty="0" smtClean="0">
                <a:solidFill>
                  <a:schemeClr val="tx1"/>
                </a:solidFill>
                <a:latin typeface="+mn-lt"/>
                <a:ea typeface="+mn-ea"/>
                <a:cs typeface="+mn-cs"/>
              </a:rPr>
              <a:t>user's profile settings as well as software</a:t>
            </a:r>
          </a:p>
          <a:p>
            <a:r>
              <a:rPr lang="en-US" sz="1200" b="0" i="0" u="none" strike="noStrike" kern="1200" baseline="0" dirty="0" smtClean="0">
                <a:solidFill>
                  <a:schemeClr val="tx1"/>
                </a:solidFill>
                <a:latin typeface="+mn-lt"/>
                <a:ea typeface="+mn-ea"/>
                <a:cs typeface="+mn-cs"/>
              </a:rPr>
              <a:t>configuration specific to that user</a:t>
            </a:r>
          </a:p>
          <a:p>
            <a:r>
              <a:rPr lang="en-US" sz="1200" b="0" i="0" u="none" strike="noStrike" kern="1200" baseline="0" dirty="0" smtClean="0">
                <a:solidFill>
                  <a:schemeClr val="tx1"/>
                </a:solidFill>
                <a:latin typeface="+mn-lt"/>
                <a:ea typeface="+mn-ea"/>
                <a:cs typeface="+mn-cs"/>
              </a:rPr>
              <a:t>HKU </a:t>
            </a:r>
            <a:r>
              <a:rPr lang="en-US" sz="1200" b="1" i="0" u="none" strike="noStrike" kern="1200" baseline="0" dirty="0" smtClean="0">
                <a:solidFill>
                  <a:schemeClr val="tx1"/>
                </a:solidFill>
                <a:latin typeface="+mn-lt"/>
                <a:ea typeface="+mn-ea"/>
                <a:cs typeface="+mn-cs"/>
              </a:rPr>
              <a:t>HKEY_USERS </a:t>
            </a:r>
            <a:r>
              <a:rPr lang="en-US" sz="1200" b="0" i="0" u="none" strike="noStrike" kern="1200" baseline="0" dirty="0" smtClean="0">
                <a:solidFill>
                  <a:schemeClr val="tx1"/>
                </a:solidFill>
                <a:latin typeface="+mn-lt"/>
                <a:ea typeface="+mn-ea"/>
                <a:cs typeface="+mn-cs"/>
              </a:rPr>
              <a:t>Stores profile and software settings for</a:t>
            </a:r>
          </a:p>
          <a:p>
            <a:r>
              <a:rPr lang="en-US" sz="1200" b="0" i="0" u="none" strike="noStrike" kern="1200" baseline="0" dirty="0" smtClean="0">
                <a:solidFill>
                  <a:schemeClr val="tx1"/>
                </a:solidFill>
                <a:latin typeface="+mn-lt"/>
                <a:ea typeface="+mn-ea"/>
                <a:cs typeface="+mn-cs"/>
              </a:rPr>
              <a:t>all active users</a:t>
            </a:r>
          </a:p>
          <a:p>
            <a:endParaRPr lang="en-US"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512D2FDE-69AD-42B6-AFDC-21048B0FA451}" type="slidenum">
              <a:rPr lang="en-US" smtClean="0"/>
              <a:t>19</a:t>
            </a:fld>
            <a:endParaRPr lang="en-US"/>
          </a:p>
        </p:txBody>
      </p:sp>
    </p:spTree>
    <p:extLst>
      <p:ext uri="{BB962C8B-B14F-4D97-AF65-F5344CB8AC3E}">
        <p14:creationId xmlns:p14="http://schemas.microsoft.com/office/powerpoint/2010/main" val="29233926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Name</a:t>
            </a:r>
            <a:endParaRPr lang="en-US"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Type</a:t>
            </a:r>
            <a:endParaRPr lang="en-US"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Description</a:t>
            </a:r>
            <a:endParaRPr lang="en-US"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Required</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Action</a:t>
            </a:r>
          </a:p>
          <a:p>
            <a:r>
              <a:rPr lang="en-US" sz="1200" kern="1200" dirty="0" smtClean="0">
                <a:solidFill>
                  <a:schemeClr val="tx1"/>
                </a:solidFill>
                <a:effectLst/>
                <a:latin typeface="+mn-lt"/>
                <a:ea typeface="+mn-ea"/>
                <a:cs typeface="+mn-cs"/>
              </a:rPr>
              <a:t>Enumeration</a:t>
            </a:r>
          </a:p>
          <a:p>
            <a:r>
              <a:rPr lang="en-US" sz="1200" kern="1200" dirty="0" smtClean="0">
                <a:solidFill>
                  <a:schemeClr val="tx1"/>
                </a:solidFill>
                <a:effectLst/>
                <a:latin typeface="+mn-lt"/>
                <a:ea typeface="+mn-ea"/>
                <a:cs typeface="+mn-cs"/>
              </a:rPr>
              <a:t>This is the action that will be taken for this registry value. This attribute's value must be one of the following: </a:t>
            </a:r>
          </a:p>
          <a:p>
            <a:r>
              <a:rPr lang="en-US" sz="1200" i="1" kern="1200" dirty="0" smtClean="0">
                <a:solidFill>
                  <a:schemeClr val="tx1"/>
                </a:solidFill>
                <a:effectLst/>
                <a:latin typeface="+mn-lt"/>
                <a:ea typeface="+mn-ea"/>
                <a:cs typeface="+mn-cs"/>
              </a:rPr>
              <a:t>append</a:t>
            </a:r>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Appends the specified value(s) to a </a:t>
            </a:r>
            <a:r>
              <a:rPr lang="en-US" sz="1200" kern="1200" dirty="0" err="1" smtClean="0">
                <a:solidFill>
                  <a:schemeClr val="tx1"/>
                </a:solidFill>
                <a:effectLst/>
                <a:latin typeface="+mn-lt"/>
                <a:ea typeface="+mn-ea"/>
                <a:cs typeface="+mn-cs"/>
              </a:rPr>
              <a:t>multiString</a:t>
            </a:r>
            <a:r>
              <a:rPr lang="en-US" sz="1200" kern="1200" dirty="0" smtClean="0">
                <a:solidFill>
                  <a:schemeClr val="tx1"/>
                </a:solidFill>
                <a:effectLst/>
                <a:latin typeface="+mn-lt"/>
                <a:ea typeface="+mn-ea"/>
                <a:cs typeface="+mn-cs"/>
              </a:rPr>
              <a:t> registry value. </a:t>
            </a:r>
          </a:p>
          <a:p>
            <a:r>
              <a:rPr lang="en-US" sz="1200" i="1" kern="1200" dirty="0" smtClean="0">
                <a:solidFill>
                  <a:schemeClr val="tx1"/>
                </a:solidFill>
                <a:effectLst/>
                <a:latin typeface="+mn-lt"/>
                <a:ea typeface="+mn-ea"/>
                <a:cs typeface="+mn-cs"/>
              </a:rPr>
              <a:t>prepend</a:t>
            </a:r>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Prepends the specified value(s) to a </a:t>
            </a:r>
            <a:r>
              <a:rPr lang="en-US" sz="1200" kern="1200" dirty="0" err="1" smtClean="0">
                <a:solidFill>
                  <a:schemeClr val="tx1"/>
                </a:solidFill>
                <a:effectLst/>
                <a:latin typeface="+mn-lt"/>
                <a:ea typeface="+mn-ea"/>
                <a:cs typeface="+mn-cs"/>
              </a:rPr>
              <a:t>multiString</a:t>
            </a:r>
            <a:r>
              <a:rPr lang="en-US" sz="1200" kern="1200" dirty="0" smtClean="0">
                <a:solidFill>
                  <a:schemeClr val="tx1"/>
                </a:solidFill>
                <a:effectLst/>
                <a:latin typeface="+mn-lt"/>
                <a:ea typeface="+mn-ea"/>
                <a:cs typeface="+mn-cs"/>
              </a:rPr>
              <a:t> registry value. </a:t>
            </a:r>
          </a:p>
          <a:p>
            <a:r>
              <a:rPr lang="en-US" sz="1200" i="1" kern="1200" dirty="0" smtClean="0">
                <a:solidFill>
                  <a:schemeClr val="tx1"/>
                </a:solidFill>
                <a:effectLst/>
                <a:latin typeface="+mn-lt"/>
                <a:ea typeface="+mn-ea"/>
                <a:cs typeface="+mn-cs"/>
              </a:rPr>
              <a:t>write</a:t>
            </a:r>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Writes a registry value. This is the default value. </a:t>
            </a:r>
          </a:p>
          <a:p>
            <a:r>
              <a:rPr lang="en-US" sz="1200" kern="1200" dirty="0" smtClean="0">
                <a:solidFill>
                  <a:schemeClr val="tx1"/>
                </a:solidFill>
                <a:effectLst/>
                <a:latin typeface="+mn-lt"/>
                <a:ea typeface="+mn-ea"/>
                <a:cs typeface="+mn-cs"/>
              </a:rPr>
              <a:t>Id</a:t>
            </a:r>
          </a:p>
          <a:p>
            <a:r>
              <a:rPr lang="en-US" sz="1200" kern="1200" dirty="0" smtClean="0">
                <a:solidFill>
                  <a:schemeClr val="tx1"/>
                </a:solidFill>
                <a:effectLst/>
                <a:latin typeface="+mn-lt"/>
                <a:ea typeface="+mn-ea"/>
                <a:cs typeface="+mn-cs"/>
              </a:rPr>
              <a:t>String</a:t>
            </a:r>
          </a:p>
          <a:p>
            <a:r>
              <a:rPr lang="en-US" sz="1200" kern="1200" dirty="0" smtClean="0">
                <a:solidFill>
                  <a:schemeClr val="tx1"/>
                </a:solidFill>
                <a:effectLst/>
                <a:latin typeface="+mn-lt"/>
                <a:ea typeface="+mn-ea"/>
                <a:cs typeface="+mn-cs"/>
              </a:rPr>
              <a:t>Primary key used to identify this particular entry. If this attribute is not specified, an identifier will be generated by hashing the parent Component identifier, Root, Key, and Name. </a:t>
            </a:r>
          </a:p>
          <a:p>
            <a:r>
              <a:rPr lang="en-US" sz="1200" kern="1200" dirty="0" smtClean="0">
                <a:solidFill>
                  <a:schemeClr val="tx1"/>
                </a:solidFill>
                <a:effectLst/>
                <a:latin typeface="+mn-lt"/>
                <a:ea typeface="+mn-ea"/>
                <a:cs typeface="+mn-cs"/>
              </a:rPr>
              <a:t>Key</a:t>
            </a:r>
          </a:p>
          <a:p>
            <a:r>
              <a:rPr lang="en-US" sz="1200" kern="1200" dirty="0" smtClean="0">
                <a:solidFill>
                  <a:schemeClr val="tx1"/>
                </a:solidFill>
                <a:effectLst/>
                <a:latin typeface="+mn-lt"/>
                <a:ea typeface="+mn-ea"/>
                <a:cs typeface="+mn-cs"/>
              </a:rPr>
              <a:t>String</a:t>
            </a:r>
          </a:p>
          <a:p>
            <a:r>
              <a:rPr lang="en-US" sz="1200" kern="1200" dirty="0" smtClean="0">
                <a:solidFill>
                  <a:schemeClr val="tx1"/>
                </a:solidFill>
                <a:effectLst/>
                <a:latin typeface="+mn-lt"/>
                <a:ea typeface="+mn-ea"/>
                <a:cs typeface="+mn-cs"/>
              </a:rPr>
              <a:t>The localizable key for the registry value. If the parent element is a </a:t>
            </a:r>
            <a:r>
              <a:rPr lang="en-US" sz="1200" kern="1200" dirty="0" err="1" smtClean="0">
                <a:solidFill>
                  <a:schemeClr val="tx1"/>
                </a:solidFill>
                <a:effectLst/>
                <a:latin typeface="+mn-lt"/>
                <a:ea typeface="+mn-ea"/>
                <a:cs typeface="+mn-cs"/>
              </a:rPr>
              <a:t>RegistryKey</a:t>
            </a:r>
            <a:r>
              <a:rPr lang="en-US" sz="1200" kern="1200" dirty="0" smtClean="0">
                <a:solidFill>
                  <a:schemeClr val="tx1"/>
                </a:solidFill>
                <a:effectLst/>
                <a:latin typeface="+mn-lt"/>
                <a:ea typeface="+mn-ea"/>
                <a:cs typeface="+mn-cs"/>
              </a:rPr>
              <a:t>, this value may be omitted to use the path of the parent, or if its specified it will be appended to the path of the parent. </a:t>
            </a:r>
          </a:p>
          <a:p>
            <a:r>
              <a:rPr lang="en-US" sz="1200" kern="1200" dirty="0" err="1" smtClean="0">
                <a:solidFill>
                  <a:schemeClr val="tx1"/>
                </a:solidFill>
                <a:effectLst/>
                <a:latin typeface="+mn-lt"/>
                <a:ea typeface="+mn-ea"/>
                <a:cs typeface="+mn-cs"/>
              </a:rPr>
              <a:t>KeyPath</a:t>
            </a:r>
            <a:endParaRPr lang="en-US" sz="1200" kern="1200" dirty="0" smtClean="0">
              <a:solidFill>
                <a:schemeClr val="tx1"/>
              </a:solidFill>
              <a:effectLst/>
              <a:latin typeface="+mn-lt"/>
              <a:ea typeface="+mn-ea"/>
              <a:cs typeface="+mn-cs"/>
            </a:endParaRPr>
          </a:p>
          <a:p>
            <a:r>
              <a:rPr lang="en-US" sz="1200" u="sng" kern="1200" dirty="0" err="1" smtClean="0">
                <a:solidFill>
                  <a:schemeClr val="tx1"/>
                </a:solidFill>
                <a:effectLst/>
                <a:latin typeface="+mn-lt"/>
                <a:ea typeface="+mn-ea"/>
                <a:cs typeface="+mn-cs"/>
                <a:hlinkClick r:id="rId3" action="ppaction://hlinkfile"/>
              </a:rPr>
              <a:t>YesNoType</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Set this attribute to 'yes' to make this registry key the </a:t>
            </a:r>
            <a:r>
              <a:rPr lang="en-US" sz="1200" kern="1200" dirty="0" err="1" smtClean="0">
                <a:solidFill>
                  <a:schemeClr val="tx1"/>
                </a:solidFill>
                <a:effectLst/>
                <a:latin typeface="+mn-lt"/>
                <a:ea typeface="+mn-ea"/>
                <a:cs typeface="+mn-cs"/>
              </a:rPr>
              <a:t>KeyPath</a:t>
            </a:r>
            <a:r>
              <a:rPr lang="en-US" sz="1200" kern="1200" dirty="0" smtClean="0">
                <a:solidFill>
                  <a:schemeClr val="tx1"/>
                </a:solidFill>
                <a:effectLst/>
                <a:latin typeface="+mn-lt"/>
                <a:ea typeface="+mn-ea"/>
                <a:cs typeface="+mn-cs"/>
              </a:rPr>
              <a:t> of the parent component. Only one resource (registry, file, </a:t>
            </a:r>
            <a:r>
              <a:rPr lang="en-US" sz="1200" kern="1200" dirty="0" err="1" smtClean="0">
                <a:solidFill>
                  <a:schemeClr val="tx1"/>
                </a:solidFill>
                <a:effectLst/>
                <a:latin typeface="+mn-lt"/>
                <a:ea typeface="+mn-ea"/>
                <a:cs typeface="+mn-cs"/>
              </a:rPr>
              <a:t>etc</a:t>
            </a:r>
            <a:r>
              <a:rPr lang="en-US" sz="1200" kern="1200" dirty="0" smtClean="0">
                <a:solidFill>
                  <a:schemeClr val="tx1"/>
                </a:solidFill>
                <a:effectLst/>
                <a:latin typeface="+mn-lt"/>
                <a:ea typeface="+mn-ea"/>
                <a:cs typeface="+mn-cs"/>
              </a:rPr>
              <a:t>) can be the </a:t>
            </a:r>
            <a:r>
              <a:rPr lang="en-US" sz="1200" kern="1200" dirty="0" err="1" smtClean="0">
                <a:solidFill>
                  <a:schemeClr val="tx1"/>
                </a:solidFill>
                <a:effectLst/>
                <a:latin typeface="+mn-lt"/>
                <a:ea typeface="+mn-ea"/>
                <a:cs typeface="+mn-cs"/>
              </a:rPr>
              <a:t>KeyPath</a:t>
            </a:r>
            <a:r>
              <a:rPr lang="en-US" sz="1200" kern="1200" dirty="0" smtClean="0">
                <a:solidFill>
                  <a:schemeClr val="tx1"/>
                </a:solidFill>
                <a:effectLst/>
                <a:latin typeface="+mn-lt"/>
                <a:ea typeface="+mn-ea"/>
                <a:cs typeface="+mn-cs"/>
              </a:rPr>
              <a:t> of a component. </a:t>
            </a:r>
          </a:p>
          <a:p>
            <a:r>
              <a:rPr lang="en-US" sz="1200" kern="1200" dirty="0" smtClean="0">
                <a:solidFill>
                  <a:schemeClr val="tx1"/>
                </a:solidFill>
                <a:effectLst/>
                <a:latin typeface="+mn-lt"/>
                <a:ea typeface="+mn-ea"/>
                <a:cs typeface="+mn-cs"/>
              </a:rPr>
              <a:t>Name</a:t>
            </a:r>
          </a:p>
          <a:p>
            <a:r>
              <a:rPr lang="en-US" sz="1200" kern="1200" dirty="0" smtClean="0">
                <a:solidFill>
                  <a:schemeClr val="tx1"/>
                </a:solidFill>
                <a:effectLst/>
                <a:latin typeface="+mn-lt"/>
                <a:ea typeface="+mn-ea"/>
                <a:cs typeface="+mn-cs"/>
              </a:rPr>
              <a:t>String</a:t>
            </a:r>
          </a:p>
          <a:p>
            <a:r>
              <a:rPr lang="en-US" sz="1200" kern="1200" dirty="0" smtClean="0">
                <a:solidFill>
                  <a:schemeClr val="tx1"/>
                </a:solidFill>
                <a:effectLst/>
                <a:latin typeface="+mn-lt"/>
                <a:ea typeface="+mn-ea"/>
                <a:cs typeface="+mn-cs"/>
              </a:rPr>
              <a:t>The localizable registry value name. If this attribute is not provided the default value for the registry key will be set instead. The Windows Installer allows several special values to be set for this attribute. You should not use them in WiX. Instead use appropriate values in the Action attribute to get the desired behavior. </a:t>
            </a:r>
          </a:p>
          <a:p>
            <a:r>
              <a:rPr lang="en-US" sz="1200" kern="1200" dirty="0" smtClean="0">
                <a:solidFill>
                  <a:schemeClr val="tx1"/>
                </a:solidFill>
                <a:effectLst/>
                <a:latin typeface="+mn-lt"/>
                <a:ea typeface="+mn-ea"/>
                <a:cs typeface="+mn-cs"/>
              </a:rPr>
              <a:t>Root</a:t>
            </a:r>
          </a:p>
          <a:p>
            <a:r>
              <a:rPr lang="en-US" sz="1200" u="sng" kern="1200" dirty="0" err="1" smtClean="0">
                <a:solidFill>
                  <a:schemeClr val="tx1"/>
                </a:solidFill>
                <a:effectLst/>
                <a:latin typeface="+mn-lt"/>
                <a:ea typeface="+mn-ea"/>
                <a:cs typeface="+mn-cs"/>
                <a:hlinkClick r:id="rId4" action="ppaction://hlinkfile"/>
              </a:rPr>
              <a:t>RegistryRootType</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predefined root key for the registry value. </a:t>
            </a:r>
          </a:p>
          <a:p>
            <a:r>
              <a:rPr lang="en-US" sz="1200" kern="1200" dirty="0" smtClean="0">
                <a:solidFill>
                  <a:schemeClr val="tx1"/>
                </a:solidFill>
                <a:effectLst/>
                <a:latin typeface="+mn-lt"/>
                <a:ea typeface="+mn-ea"/>
                <a:cs typeface="+mn-cs"/>
              </a:rPr>
              <a:t>Type</a:t>
            </a:r>
          </a:p>
          <a:p>
            <a:r>
              <a:rPr lang="en-US" sz="1200" kern="1200" dirty="0" smtClean="0">
                <a:solidFill>
                  <a:schemeClr val="tx1"/>
                </a:solidFill>
                <a:effectLst/>
                <a:latin typeface="+mn-lt"/>
                <a:ea typeface="+mn-ea"/>
                <a:cs typeface="+mn-cs"/>
              </a:rPr>
              <a:t>Enumeration</a:t>
            </a:r>
          </a:p>
          <a:p>
            <a:r>
              <a:rPr lang="en-US" sz="1200" kern="1200" dirty="0" smtClean="0">
                <a:solidFill>
                  <a:schemeClr val="tx1"/>
                </a:solidFill>
                <a:effectLst/>
                <a:latin typeface="+mn-lt"/>
                <a:ea typeface="+mn-ea"/>
                <a:cs typeface="+mn-cs"/>
              </a:rPr>
              <a:t>Set this attribute to the type of the desired registry key. This attribute must be specified whenever the Value attribute or a child </a:t>
            </a:r>
            <a:r>
              <a:rPr lang="en-US" sz="1200" kern="1200" dirty="0" err="1" smtClean="0">
                <a:solidFill>
                  <a:schemeClr val="tx1"/>
                </a:solidFill>
                <a:effectLst/>
                <a:latin typeface="+mn-lt"/>
                <a:ea typeface="+mn-ea"/>
                <a:cs typeface="+mn-cs"/>
              </a:rPr>
              <a:t>RegistryValue</a:t>
            </a:r>
            <a:r>
              <a:rPr lang="en-US" sz="1200" kern="1200" dirty="0" smtClean="0">
                <a:solidFill>
                  <a:schemeClr val="tx1"/>
                </a:solidFill>
                <a:effectLst/>
                <a:latin typeface="+mn-lt"/>
                <a:ea typeface="+mn-ea"/>
                <a:cs typeface="+mn-cs"/>
              </a:rPr>
              <a:t> element is specified. This attribute should only be set when the value of the Action attribute does not include the word 'remove'. This attribute's value must be one of the following: </a:t>
            </a:r>
          </a:p>
          <a:p>
            <a:r>
              <a:rPr lang="en-US" sz="1200" i="1" kern="1200" dirty="0" smtClean="0">
                <a:solidFill>
                  <a:schemeClr val="tx1"/>
                </a:solidFill>
                <a:effectLst/>
                <a:latin typeface="+mn-lt"/>
                <a:ea typeface="+mn-ea"/>
                <a:cs typeface="+mn-cs"/>
              </a:rPr>
              <a:t>string</a:t>
            </a:r>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The value is interpreted and stored as a string (REG_SZ). </a:t>
            </a:r>
          </a:p>
          <a:p>
            <a:r>
              <a:rPr lang="en-US" sz="1200" i="1" kern="1200" dirty="0" smtClean="0">
                <a:solidFill>
                  <a:schemeClr val="tx1"/>
                </a:solidFill>
                <a:effectLst/>
                <a:latin typeface="+mn-lt"/>
                <a:ea typeface="+mn-ea"/>
                <a:cs typeface="+mn-cs"/>
              </a:rPr>
              <a:t>integer</a:t>
            </a:r>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The value is interpreted and stored as an integer (REG_DWORD). </a:t>
            </a:r>
          </a:p>
          <a:p>
            <a:r>
              <a:rPr lang="en-US" sz="1200" i="1" kern="1200" dirty="0" smtClean="0">
                <a:solidFill>
                  <a:schemeClr val="tx1"/>
                </a:solidFill>
                <a:effectLst/>
                <a:latin typeface="+mn-lt"/>
                <a:ea typeface="+mn-ea"/>
                <a:cs typeface="+mn-cs"/>
              </a:rPr>
              <a:t>binary</a:t>
            </a:r>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The value is interpreted and stored as a hexadecimal value (REG_BINARY). </a:t>
            </a:r>
          </a:p>
          <a:p>
            <a:r>
              <a:rPr lang="en-US" sz="1200" i="1" kern="1200" dirty="0" smtClean="0">
                <a:solidFill>
                  <a:schemeClr val="tx1"/>
                </a:solidFill>
                <a:effectLst/>
                <a:latin typeface="+mn-lt"/>
                <a:ea typeface="+mn-ea"/>
                <a:cs typeface="+mn-cs"/>
              </a:rPr>
              <a:t>expandable</a:t>
            </a:r>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The value is interpreted and stored as an expandable string (REG_EXPAND_SZ). </a:t>
            </a:r>
          </a:p>
          <a:p>
            <a:r>
              <a:rPr lang="en-US" sz="1200" i="1" kern="1200" dirty="0" err="1" smtClean="0">
                <a:solidFill>
                  <a:schemeClr val="tx1"/>
                </a:solidFill>
                <a:effectLst/>
                <a:latin typeface="+mn-lt"/>
                <a:ea typeface="+mn-ea"/>
                <a:cs typeface="+mn-cs"/>
              </a:rPr>
              <a:t>multiString</a:t>
            </a:r>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The value is interpreted and stored as a multiple strings (REG_MULTI_SZ). Please note that this value will only result in a multi-string value if there is more than one registry value or the Action attribute's value is 'append' or 'prepend'. Otherwise a string value will be created. </a:t>
            </a:r>
          </a:p>
          <a:p>
            <a:r>
              <a:rPr lang="en-US" sz="1200" kern="1200" dirty="0" smtClean="0">
                <a:solidFill>
                  <a:schemeClr val="tx1"/>
                </a:solidFill>
                <a:effectLst/>
                <a:latin typeface="+mn-lt"/>
                <a:ea typeface="+mn-ea"/>
                <a:cs typeface="+mn-cs"/>
              </a:rPr>
              <a:t>Value</a:t>
            </a:r>
          </a:p>
          <a:p>
            <a:r>
              <a:rPr lang="en-US" sz="1200" kern="1200" dirty="0" smtClean="0">
                <a:solidFill>
                  <a:schemeClr val="tx1"/>
                </a:solidFill>
                <a:effectLst/>
                <a:latin typeface="+mn-lt"/>
                <a:ea typeface="+mn-ea"/>
                <a:cs typeface="+mn-cs"/>
              </a:rPr>
              <a:t>String</a:t>
            </a:r>
          </a:p>
          <a:p>
            <a:r>
              <a:rPr lang="en-US" sz="1200" kern="1200" dirty="0" smtClean="0">
                <a:solidFill>
                  <a:schemeClr val="tx1"/>
                </a:solidFill>
                <a:effectLst/>
                <a:latin typeface="+mn-lt"/>
                <a:ea typeface="+mn-ea"/>
                <a:cs typeface="+mn-cs"/>
              </a:rPr>
              <a:t>Set this attribute to the localizable registry value. This value is formatted. The Windows Installer allows several special values to be set for this attribute. You should not use them in WiX. Instead use appropriate values in the Type attribute to get the desired behavior. </a:t>
            </a:r>
          </a:p>
          <a:p>
            <a:endParaRPr lang="en-US" dirty="0" smtClean="0"/>
          </a:p>
          <a:p>
            <a:endParaRPr lang="en-US" dirty="0" smtClean="0"/>
          </a:p>
          <a:p>
            <a:endParaRPr lang="en-US" dirty="0" smtClean="0"/>
          </a:p>
          <a:p>
            <a:endParaRPr lang="en-US" dirty="0" smtClean="0"/>
          </a:p>
          <a:p>
            <a:r>
              <a:rPr lang="en-US" sz="1200" b="1" i="0" u="none" strike="noStrike" kern="1200" baseline="0" dirty="0" smtClean="0">
                <a:solidFill>
                  <a:schemeClr val="tx1"/>
                </a:solidFill>
                <a:latin typeface="+mn-lt"/>
                <a:ea typeface="+mn-ea"/>
                <a:cs typeface="+mn-cs"/>
              </a:rPr>
              <a:t>Type of data Characters added to value</a:t>
            </a:r>
          </a:p>
          <a:p>
            <a:r>
              <a:rPr lang="en-US" sz="1200" b="0" i="0" u="none" strike="noStrike" kern="1200" baseline="0" dirty="0" smtClean="0">
                <a:solidFill>
                  <a:schemeClr val="tx1"/>
                </a:solidFill>
                <a:latin typeface="+mn-lt"/>
                <a:ea typeface="+mn-ea"/>
                <a:cs typeface="+mn-cs"/>
              </a:rPr>
              <a:t>DWORD A # sign is added to the beginning, which may be followed by a +</a:t>
            </a:r>
          </a:p>
          <a:p>
            <a:r>
              <a:rPr lang="en-US" sz="1200" b="0" i="0" u="none" strike="noStrike" kern="1200" baseline="0" dirty="0" smtClean="0">
                <a:solidFill>
                  <a:schemeClr val="tx1"/>
                </a:solidFill>
                <a:latin typeface="+mn-lt"/>
                <a:ea typeface="+mn-ea"/>
                <a:cs typeface="+mn-cs"/>
              </a:rPr>
              <a:t>or -.</a:t>
            </a:r>
          </a:p>
          <a:p>
            <a:r>
              <a:rPr lang="en-US" sz="1200" b="0" i="0" u="none" strike="noStrike" kern="1200" baseline="0" dirty="0" smtClean="0">
                <a:solidFill>
                  <a:schemeClr val="tx1"/>
                </a:solidFill>
                <a:latin typeface="+mn-lt"/>
                <a:ea typeface="+mn-ea"/>
                <a:cs typeface="+mn-cs"/>
              </a:rPr>
              <a:t>REG_BINARY A #x is added to the beginning and each hexadecimal digit is shown</a:t>
            </a:r>
          </a:p>
          <a:p>
            <a:r>
              <a:rPr lang="en-US" sz="1200" b="0" i="0" u="none" strike="noStrike" kern="1200" baseline="0" dirty="0" smtClean="0">
                <a:solidFill>
                  <a:schemeClr val="tx1"/>
                </a:solidFill>
                <a:latin typeface="+mn-lt"/>
                <a:ea typeface="+mn-ea"/>
                <a:cs typeface="+mn-cs"/>
              </a:rPr>
              <a:t>as an ASCII character prefixed with another #x.</a:t>
            </a:r>
          </a:p>
          <a:p>
            <a:r>
              <a:rPr lang="en-US" sz="1200" b="0" i="0" u="none" strike="noStrike" kern="1200" baseline="0" dirty="0" smtClean="0">
                <a:solidFill>
                  <a:schemeClr val="tx1"/>
                </a:solidFill>
                <a:latin typeface="+mn-lt"/>
                <a:ea typeface="+mn-ea"/>
                <a:cs typeface="+mn-cs"/>
              </a:rPr>
              <a:t>REG_EXPAND_SZ A #% is added to the beginning.</a:t>
            </a:r>
          </a:p>
          <a:p>
            <a:r>
              <a:rPr lang="en-US" sz="1200" b="0" i="0" u="none" strike="noStrike" kern="1200" baseline="0" dirty="0" smtClean="0">
                <a:solidFill>
                  <a:schemeClr val="tx1"/>
                </a:solidFill>
                <a:latin typeface="+mn-lt"/>
                <a:ea typeface="+mn-ea"/>
                <a:cs typeface="+mn-cs"/>
              </a:rPr>
              <a:t>REG_MULTI_SZ A [~] is added to the beginning.</a:t>
            </a:r>
          </a:p>
          <a:p>
            <a:r>
              <a:rPr lang="en-US" sz="1200" b="0" i="0" u="none" strike="noStrike" kern="1200" baseline="0" dirty="0" smtClean="0">
                <a:solidFill>
                  <a:schemeClr val="tx1"/>
                </a:solidFill>
                <a:latin typeface="+mn-lt"/>
                <a:ea typeface="+mn-ea"/>
                <a:cs typeface="+mn-cs"/>
              </a:rPr>
              <a:t>REG_SZ No extra characters are added. Any # signs in the value, however,</a:t>
            </a:r>
          </a:p>
          <a:p>
            <a:r>
              <a:rPr lang="en-US" sz="1200" b="0" i="0" u="none" strike="noStrike" kern="1200" baseline="0" dirty="0" smtClean="0">
                <a:solidFill>
                  <a:schemeClr val="tx1"/>
                </a:solidFill>
                <a:latin typeface="+mn-lt"/>
                <a:ea typeface="+mn-ea"/>
                <a:cs typeface="+mn-cs"/>
              </a:rPr>
              <a:t>will be escaped by turning them into two # signs.</a:t>
            </a:r>
          </a:p>
          <a:p>
            <a:endParaRPr lang="en-US"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 string: This means a REG_SZ type</a:t>
            </a:r>
          </a:p>
          <a:p>
            <a:r>
              <a:rPr lang="en-US" sz="1200" b="0" i="0" u="none" strike="noStrike" kern="1200" baseline="0" dirty="0" smtClean="0">
                <a:solidFill>
                  <a:schemeClr val="tx1"/>
                </a:solidFill>
                <a:latin typeface="+mn-lt"/>
                <a:ea typeface="+mn-ea"/>
                <a:cs typeface="+mn-cs"/>
              </a:rPr>
              <a:t>• integer: This means a REG_DWORD type</a:t>
            </a:r>
          </a:p>
          <a:p>
            <a:r>
              <a:rPr lang="en-US" sz="1200" b="0" i="0" u="none" strike="noStrike" kern="1200" baseline="0" dirty="0" smtClean="0">
                <a:solidFill>
                  <a:schemeClr val="tx1"/>
                </a:solidFill>
                <a:latin typeface="+mn-lt"/>
                <a:ea typeface="+mn-ea"/>
                <a:cs typeface="+mn-cs"/>
              </a:rPr>
              <a:t>• binary: This means a REG_BINARY type</a:t>
            </a:r>
          </a:p>
          <a:p>
            <a:r>
              <a:rPr lang="en-US" sz="1200" b="0" i="0" u="none" strike="noStrike" kern="1200" baseline="0" dirty="0" smtClean="0">
                <a:solidFill>
                  <a:schemeClr val="tx1"/>
                </a:solidFill>
                <a:latin typeface="+mn-lt"/>
                <a:ea typeface="+mn-ea"/>
                <a:cs typeface="+mn-cs"/>
              </a:rPr>
              <a:t>• expandable: This means a REG_EXPAND_SZ type</a:t>
            </a:r>
          </a:p>
          <a:p>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multiString</a:t>
            </a:r>
            <a:r>
              <a:rPr lang="en-US" sz="1200" b="0" i="0" u="none" strike="noStrike" kern="1200" baseline="0" dirty="0" smtClean="0">
                <a:solidFill>
                  <a:schemeClr val="tx1"/>
                </a:solidFill>
                <a:latin typeface="+mn-lt"/>
                <a:ea typeface="+mn-ea"/>
                <a:cs typeface="+mn-cs"/>
              </a:rPr>
              <a:t>: This means a REG_MULTI_SZ type</a:t>
            </a:r>
            <a:endParaRPr lang="en-US" dirty="0" smtClean="0"/>
          </a:p>
          <a:p>
            <a:endParaRPr lang="en-US" dirty="0"/>
          </a:p>
        </p:txBody>
      </p:sp>
      <p:sp>
        <p:nvSpPr>
          <p:cNvPr id="4" name="Slide Number Placeholder 3"/>
          <p:cNvSpPr>
            <a:spLocks noGrp="1"/>
          </p:cNvSpPr>
          <p:nvPr>
            <p:ph type="sldNum" sz="quarter" idx="10"/>
          </p:nvPr>
        </p:nvSpPr>
        <p:spPr/>
        <p:txBody>
          <a:bodyPr/>
          <a:lstStyle/>
          <a:p>
            <a:fld id="{512D2FDE-69AD-42B6-AFDC-21048B0FA451}" type="slidenum">
              <a:rPr lang="en-US" smtClean="0"/>
              <a:t>20</a:t>
            </a:fld>
            <a:endParaRPr lang="en-US"/>
          </a:p>
        </p:txBody>
      </p:sp>
    </p:spTree>
    <p:extLst>
      <p:ext uri="{BB962C8B-B14F-4D97-AF65-F5344CB8AC3E}">
        <p14:creationId xmlns:p14="http://schemas.microsoft.com/office/powerpoint/2010/main" val="18627106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service executable installed will point to the </a:t>
            </a:r>
            <a:r>
              <a:rPr lang="en-US" dirty="0" err="1" smtClean="0"/>
              <a:t>KeyPath</a:t>
            </a:r>
            <a:r>
              <a:rPr lang="en-US" dirty="0" smtClean="0"/>
              <a:t> for the Component. Therefore, you must ensure that the correct executable is either the first child File element under this Component or explicitly mark the appropriate File element as </a:t>
            </a:r>
            <a:r>
              <a:rPr lang="en-US" dirty="0" err="1" smtClean="0"/>
              <a:t>KeyPath</a:t>
            </a:r>
            <a:r>
              <a:rPr lang="en-US" dirty="0" smtClean="0"/>
              <a:t>='yes'. </a:t>
            </a:r>
          </a:p>
          <a:p>
            <a:endParaRPr lang="en-US" dirty="0" smtClean="0"/>
          </a:p>
          <a:p>
            <a:endParaRPr lang="en-US" dirty="0" smtClean="0"/>
          </a:p>
          <a:p>
            <a:r>
              <a:rPr lang="en-US" sz="1200" b="1" kern="1200" dirty="0" smtClean="0">
                <a:solidFill>
                  <a:schemeClr val="tx1"/>
                </a:solidFill>
                <a:effectLst/>
                <a:latin typeface="+mn-lt"/>
                <a:ea typeface="+mn-ea"/>
                <a:cs typeface="+mn-cs"/>
              </a:rPr>
              <a:t>Name</a:t>
            </a:r>
            <a:endParaRPr lang="en-US"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Type</a:t>
            </a:r>
            <a:endParaRPr lang="en-US"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Description</a:t>
            </a:r>
            <a:endParaRPr lang="en-US"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Required</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Account</a:t>
            </a:r>
          </a:p>
          <a:p>
            <a:r>
              <a:rPr lang="en-US" sz="1200" kern="1200" dirty="0" smtClean="0">
                <a:solidFill>
                  <a:schemeClr val="tx1"/>
                </a:solidFill>
                <a:effectLst/>
                <a:latin typeface="+mn-lt"/>
                <a:ea typeface="+mn-ea"/>
                <a:cs typeface="+mn-cs"/>
              </a:rPr>
              <a:t>String</a:t>
            </a:r>
          </a:p>
          <a:p>
            <a:r>
              <a:rPr lang="en-US" sz="1200" kern="1200" dirty="0" smtClean="0">
                <a:solidFill>
                  <a:schemeClr val="tx1"/>
                </a:solidFill>
                <a:effectLst/>
                <a:latin typeface="+mn-lt"/>
                <a:ea typeface="+mn-ea"/>
                <a:cs typeface="+mn-cs"/>
              </a:rPr>
              <a:t>The account under which to start the service. Valid only when </a:t>
            </a:r>
            <a:r>
              <a:rPr lang="en-US" sz="1200" kern="1200" dirty="0" err="1" smtClean="0">
                <a:solidFill>
                  <a:schemeClr val="tx1"/>
                </a:solidFill>
                <a:effectLst/>
                <a:latin typeface="+mn-lt"/>
                <a:ea typeface="+mn-ea"/>
                <a:cs typeface="+mn-cs"/>
              </a:rPr>
              <a:t>ServiceType</a:t>
            </a:r>
            <a:r>
              <a:rPr lang="en-US" sz="1200" kern="1200" dirty="0" smtClean="0">
                <a:solidFill>
                  <a:schemeClr val="tx1"/>
                </a:solidFill>
                <a:effectLst/>
                <a:latin typeface="+mn-lt"/>
                <a:ea typeface="+mn-ea"/>
                <a:cs typeface="+mn-cs"/>
              </a:rPr>
              <a:t> is </a:t>
            </a:r>
            <a:r>
              <a:rPr lang="en-US" sz="1200" kern="1200" dirty="0" err="1" smtClean="0">
                <a:solidFill>
                  <a:schemeClr val="tx1"/>
                </a:solidFill>
                <a:effectLst/>
                <a:latin typeface="+mn-lt"/>
                <a:ea typeface="+mn-ea"/>
                <a:cs typeface="+mn-cs"/>
              </a:rPr>
              <a:t>ownProcess</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Arguments</a:t>
            </a:r>
          </a:p>
          <a:p>
            <a:r>
              <a:rPr lang="en-US" sz="1200" kern="1200" dirty="0" smtClean="0">
                <a:solidFill>
                  <a:schemeClr val="tx1"/>
                </a:solidFill>
                <a:effectLst/>
                <a:latin typeface="+mn-lt"/>
                <a:ea typeface="+mn-ea"/>
                <a:cs typeface="+mn-cs"/>
              </a:rPr>
              <a:t>String</a:t>
            </a:r>
          </a:p>
          <a:p>
            <a:r>
              <a:rPr lang="en-US" sz="1200" kern="1200" dirty="0" smtClean="0">
                <a:solidFill>
                  <a:schemeClr val="tx1"/>
                </a:solidFill>
                <a:effectLst/>
                <a:latin typeface="+mn-lt"/>
                <a:ea typeface="+mn-ea"/>
                <a:cs typeface="+mn-cs"/>
              </a:rPr>
              <a:t>Contains any command line arguments or properties required to run the service.</a:t>
            </a:r>
          </a:p>
          <a:p>
            <a:r>
              <a:rPr lang="en-US" sz="1200" kern="1200" dirty="0" smtClean="0">
                <a:solidFill>
                  <a:schemeClr val="tx1"/>
                </a:solidFill>
                <a:effectLst/>
                <a:latin typeface="+mn-lt"/>
                <a:ea typeface="+mn-ea"/>
                <a:cs typeface="+mn-cs"/>
              </a:rPr>
              <a:t>Description</a:t>
            </a:r>
          </a:p>
          <a:p>
            <a:r>
              <a:rPr lang="en-US" sz="1200" kern="1200" dirty="0" smtClean="0">
                <a:solidFill>
                  <a:schemeClr val="tx1"/>
                </a:solidFill>
                <a:effectLst/>
                <a:latin typeface="+mn-lt"/>
                <a:ea typeface="+mn-ea"/>
                <a:cs typeface="+mn-cs"/>
              </a:rPr>
              <a:t>String</a:t>
            </a:r>
          </a:p>
          <a:p>
            <a:r>
              <a:rPr lang="en-US" sz="1200" kern="1200" dirty="0" smtClean="0">
                <a:solidFill>
                  <a:schemeClr val="tx1"/>
                </a:solidFill>
                <a:effectLst/>
                <a:latin typeface="+mn-lt"/>
                <a:ea typeface="+mn-ea"/>
                <a:cs typeface="+mn-cs"/>
              </a:rPr>
              <a:t>Sets the description of the service.</a:t>
            </a:r>
          </a:p>
          <a:p>
            <a:r>
              <a:rPr lang="en-US" sz="1200" kern="1200" dirty="0" err="1" smtClean="0">
                <a:solidFill>
                  <a:schemeClr val="tx1"/>
                </a:solidFill>
                <a:effectLst/>
                <a:latin typeface="+mn-lt"/>
                <a:ea typeface="+mn-ea"/>
                <a:cs typeface="+mn-cs"/>
              </a:rPr>
              <a:t>DisplayName</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String</a:t>
            </a:r>
          </a:p>
          <a:p>
            <a:r>
              <a:rPr lang="en-US" sz="1200" kern="1200" dirty="0" smtClean="0">
                <a:solidFill>
                  <a:schemeClr val="tx1"/>
                </a:solidFill>
                <a:effectLst/>
                <a:latin typeface="+mn-lt"/>
                <a:ea typeface="+mn-ea"/>
                <a:cs typeface="+mn-cs"/>
              </a:rPr>
              <a:t>This column is the localizable string that user interface programs use to identify the service.</a:t>
            </a:r>
          </a:p>
          <a:p>
            <a:r>
              <a:rPr lang="en-US" sz="1200" kern="1200" dirty="0" err="1" smtClean="0">
                <a:solidFill>
                  <a:schemeClr val="tx1"/>
                </a:solidFill>
                <a:effectLst/>
                <a:latin typeface="+mn-lt"/>
                <a:ea typeface="+mn-ea"/>
                <a:cs typeface="+mn-cs"/>
              </a:rPr>
              <a:t>EraseDescription</a:t>
            </a:r>
            <a:endParaRPr lang="en-US" sz="1200" kern="1200" dirty="0" smtClean="0">
              <a:solidFill>
                <a:schemeClr val="tx1"/>
              </a:solidFill>
              <a:effectLst/>
              <a:latin typeface="+mn-lt"/>
              <a:ea typeface="+mn-ea"/>
              <a:cs typeface="+mn-cs"/>
            </a:endParaRPr>
          </a:p>
          <a:p>
            <a:r>
              <a:rPr lang="en-US" sz="1200" u="sng" kern="1200" dirty="0" err="1" smtClean="0">
                <a:solidFill>
                  <a:schemeClr val="tx1"/>
                </a:solidFill>
                <a:effectLst/>
                <a:latin typeface="+mn-lt"/>
                <a:ea typeface="+mn-ea"/>
                <a:cs typeface="+mn-cs"/>
                <a:hlinkClick r:id="rId3" action="ppaction://hlinkfile"/>
              </a:rPr>
              <a:t>YesNoType</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Determines whether the existing service description will be ignored. If 'yes', the service description will be null, even if the Description attribute is set.</a:t>
            </a:r>
          </a:p>
          <a:p>
            <a:r>
              <a:rPr lang="en-US" sz="1200" kern="1200" dirty="0" err="1" smtClean="0">
                <a:solidFill>
                  <a:schemeClr val="tx1"/>
                </a:solidFill>
                <a:effectLst/>
                <a:latin typeface="+mn-lt"/>
                <a:ea typeface="+mn-ea"/>
                <a:cs typeface="+mn-cs"/>
              </a:rPr>
              <a:t>ErrorControl</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Enumeration</a:t>
            </a:r>
          </a:p>
          <a:p>
            <a:r>
              <a:rPr lang="en-US" sz="1200" kern="1200" dirty="0" smtClean="0">
                <a:solidFill>
                  <a:schemeClr val="tx1"/>
                </a:solidFill>
                <a:effectLst/>
                <a:latin typeface="+mn-lt"/>
                <a:ea typeface="+mn-ea"/>
                <a:cs typeface="+mn-cs"/>
              </a:rPr>
              <a:t>Determines what action should be taken on an error. This attribute's value must be one of the following: </a:t>
            </a:r>
          </a:p>
          <a:p>
            <a:r>
              <a:rPr lang="en-US" sz="1200" i="1" kern="1200" dirty="0" smtClean="0">
                <a:solidFill>
                  <a:schemeClr val="tx1"/>
                </a:solidFill>
                <a:effectLst/>
                <a:latin typeface="+mn-lt"/>
                <a:ea typeface="+mn-ea"/>
                <a:cs typeface="+mn-cs"/>
              </a:rPr>
              <a:t>ignore</a:t>
            </a:r>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Logs the error and continues with the startup operation. </a:t>
            </a:r>
          </a:p>
          <a:p>
            <a:r>
              <a:rPr lang="en-US" sz="1200" i="1" kern="1200" dirty="0" smtClean="0">
                <a:solidFill>
                  <a:schemeClr val="tx1"/>
                </a:solidFill>
                <a:effectLst/>
                <a:latin typeface="+mn-lt"/>
                <a:ea typeface="+mn-ea"/>
                <a:cs typeface="+mn-cs"/>
              </a:rPr>
              <a:t>normal</a:t>
            </a:r>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Logs the error, displays a message box and continues the startup operation. </a:t>
            </a:r>
          </a:p>
          <a:p>
            <a:r>
              <a:rPr lang="en-US" sz="1200" i="1" kern="1200" dirty="0" smtClean="0">
                <a:solidFill>
                  <a:schemeClr val="tx1"/>
                </a:solidFill>
                <a:effectLst/>
                <a:latin typeface="+mn-lt"/>
                <a:ea typeface="+mn-ea"/>
                <a:cs typeface="+mn-cs"/>
              </a:rPr>
              <a:t>critical</a:t>
            </a:r>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Logs the error if it is possible and the system is restarted with the last configuration known to be good. If the last-known-good configuration is being started, the startup operation fails. </a:t>
            </a:r>
          </a:p>
          <a:p>
            <a:r>
              <a:rPr lang="en-US" sz="1200" kern="1200" dirty="0" smtClean="0">
                <a:solidFill>
                  <a:schemeClr val="tx1"/>
                </a:solidFill>
                <a:effectLst/>
                <a:latin typeface="+mn-lt"/>
                <a:ea typeface="+mn-ea"/>
                <a:cs typeface="+mn-cs"/>
              </a:rPr>
              <a:t>Yes</a:t>
            </a:r>
          </a:p>
          <a:p>
            <a:r>
              <a:rPr lang="en-US" sz="1200" kern="1200" dirty="0" smtClean="0">
                <a:solidFill>
                  <a:schemeClr val="tx1"/>
                </a:solidFill>
                <a:effectLst/>
                <a:latin typeface="+mn-lt"/>
                <a:ea typeface="+mn-ea"/>
                <a:cs typeface="+mn-cs"/>
              </a:rPr>
              <a:t>Id</a:t>
            </a:r>
          </a:p>
          <a:p>
            <a:r>
              <a:rPr lang="en-US" sz="1200" kern="1200" dirty="0" smtClean="0">
                <a:solidFill>
                  <a:schemeClr val="tx1"/>
                </a:solidFill>
                <a:effectLst/>
                <a:latin typeface="+mn-lt"/>
                <a:ea typeface="+mn-ea"/>
                <a:cs typeface="+mn-cs"/>
              </a:rPr>
              <a:t>String</a:t>
            </a:r>
          </a:p>
          <a:p>
            <a:r>
              <a:rPr lang="en-US" sz="1200" kern="1200" dirty="0" smtClean="0">
                <a:solidFill>
                  <a:schemeClr val="tx1"/>
                </a:solidFill>
                <a:effectLst/>
                <a:latin typeface="+mn-lt"/>
                <a:ea typeface="+mn-ea"/>
                <a:cs typeface="+mn-cs"/>
              </a:rPr>
              <a:t>Unique identifier for this service configuration. This value will default to the Name attribute if not specified. </a:t>
            </a:r>
          </a:p>
          <a:p>
            <a:r>
              <a:rPr lang="en-US" sz="1200" kern="1200" dirty="0" smtClean="0">
                <a:solidFill>
                  <a:schemeClr val="tx1"/>
                </a:solidFill>
                <a:effectLst/>
                <a:latin typeface="+mn-lt"/>
                <a:ea typeface="+mn-ea"/>
                <a:cs typeface="+mn-cs"/>
              </a:rPr>
              <a:t>Interactive</a:t>
            </a:r>
          </a:p>
          <a:p>
            <a:r>
              <a:rPr lang="en-US" sz="1200" u="sng" kern="1200" dirty="0" err="1" smtClean="0">
                <a:solidFill>
                  <a:schemeClr val="tx1"/>
                </a:solidFill>
                <a:effectLst/>
                <a:latin typeface="+mn-lt"/>
                <a:ea typeface="+mn-ea"/>
                <a:cs typeface="+mn-cs"/>
                <a:hlinkClick r:id="rId3" action="ppaction://hlinkfile"/>
              </a:rPr>
              <a:t>YesNoType</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Whether or not the service interacts with the desktop.</a:t>
            </a:r>
          </a:p>
          <a:p>
            <a:r>
              <a:rPr lang="en-US" sz="1200" kern="1200" dirty="0" err="1" smtClean="0">
                <a:solidFill>
                  <a:schemeClr val="tx1"/>
                </a:solidFill>
                <a:effectLst/>
                <a:latin typeface="+mn-lt"/>
                <a:ea typeface="+mn-ea"/>
                <a:cs typeface="+mn-cs"/>
              </a:rPr>
              <a:t>LoadOrderGroup</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String</a:t>
            </a:r>
          </a:p>
          <a:p>
            <a:r>
              <a:rPr lang="en-US" sz="1200" kern="1200" dirty="0" smtClean="0">
                <a:solidFill>
                  <a:schemeClr val="tx1"/>
                </a:solidFill>
                <a:effectLst/>
                <a:latin typeface="+mn-lt"/>
                <a:ea typeface="+mn-ea"/>
                <a:cs typeface="+mn-cs"/>
              </a:rPr>
              <a:t>The load ordering group that this service should be a part of.</a:t>
            </a:r>
          </a:p>
          <a:p>
            <a:r>
              <a:rPr lang="en-US" sz="1200" kern="1200" dirty="0" smtClean="0">
                <a:solidFill>
                  <a:schemeClr val="tx1"/>
                </a:solidFill>
                <a:effectLst/>
                <a:latin typeface="+mn-lt"/>
                <a:ea typeface="+mn-ea"/>
                <a:cs typeface="+mn-cs"/>
              </a:rPr>
              <a:t>Name</a:t>
            </a:r>
          </a:p>
          <a:p>
            <a:r>
              <a:rPr lang="en-US" sz="1200" kern="1200" dirty="0" smtClean="0">
                <a:solidFill>
                  <a:schemeClr val="tx1"/>
                </a:solidFill>
                <a:effectLst/>
                <a:latin typeface="+mn-lt"/>
                <a:ea typeface="+mn-ea"/>
                <a:cs typeface="+mn-cs"/>
              </a:rPr>
              <a:t>String</a:t>
            </a:r>
          </a:p>
          <a:p>
            <a:r>
              <a:rPr lang="en-US" sz="1200" kern="1200" dirty="0" smtClean="0">
                <a:solidFill>
                  <a:schemeClr val="tx1"/>
                </a:solidFill>
                <a:effectLst/>
                <a:latin typeface="+mn-lt"/>
                <a:ea typeface="+mn-ea"/>
                <a:cs typeface="+mn-cs"/>
              </a:rPr>
              <a:t>This column is the string that gives the service name to install.</a:t>
            </a:r>
          </a:p>
          <a:p>
            <a:r>
              <a:rPr lang="en-US" sz="1200" kern="1200" dirty="0" smtClean="0">
                <a:solidFill>
                  <a:schemeClr val="tx1"/>
                </a:solidFill>
                <a:effectLst/>
                <a:latin typeface="+mn-lt"/>
                <a:ea typeface="+mn-ea"/>
                <a:cs typeface="+mn-cs"/>
              </a:rPr>
              <a:t>Yes</a:t>
            </a:r>
          </a:p>
          <a:p>
            <a:r>
              <a:rPr lang="en-US" sz="1200" kern="1200" dirty="0" smtClean="0">
                <a:solidFill>
                  <a:schemeClr val="tx1"/>
                </a:solidFill>
                <a:effectLst/>
                <a:latin typeface="+mn-lt"/>
                <a:ea typeface="+mn-ea"/>
                <a:cs typeface="+mn-cs"/>
              </a:rPr>
              <a:t>Password</a:t>
            </a:r>
          </a:p>
          <a:p>
            <a:r>
              <a:rPr lang="en-US" sz="1200" kern="1200" dirty="0" smtClean="0">
                <a:solidFill>
                  <a:schemeClr val="tx1"/>
                </a:solidFill>
                <a:effectLst/>
                <a:latin typeface="+mn-lt"/>
                <a:ea typeface="+mn-ea"/>
                <a:cs typeface="+mn-cs"/>
              </a:rPr>
              <a:t>String</a:t>
            </a:r>
          </a:p>
          <a:p>
            <a:r>
              <a:rPr lang="en-US" sz="1200" kern="1200" dirty="0" smtClean="0">
                <a:solidFill>
                  <a:schemeClr val="tx1"/>
                </a:solidFill>
                <a:effectLst/>
                <a:latin typeface="+mn-lt"/>
                <a:ea typeface="+mn-ea"/>
                <a:cs typeface="+mn-cs"/>
              </a:rPr>
              <a:t>The password for the account. Valid only when the account has a password.</a:t>
            </a:r>
          </a:p>
          <a:p>
            <a:r>
              <a:rPr lang="en-US" sz="1200" kern="1200" dirty="0" smtClean="0">
                <a:solidFill>
                  <a:schemeClr val="tx1"/>
                </a:solidFill>
                <a:effectLst/>
                <a:latin typeface="+mn-lt"/>
                <a:ea typeface="+mn-ea"/>
                <a:cs typeface="+mn-cs"/>
              </a:rPr>
              <a:t>Start</a:t>
            </a:r>
          </a:p>
          <a:p>
            <a:r>
              <a:rPr lang="en-US" sz="1200" kern="1200" dirty="0" smtClean="0">
                <a:solidFill>
                  <a:schemeClr val="tx1"/>
                </a:solidFill>
                <a:effectLst/>
                <a:latin typeface="+mn-lt"/>
                <a:ea typeface="+mn-ea"/>
                <a:cs typeface="+mn-cs"/>
              </a:rPr>
              <a:t>Enumeration</a:t>
            </a:r>
          </a:p>
          <a:p>
            <a:r>
              <a:rPr lang="en-US" sz="1200" kern="1200" dirty="0" smtClean="0">
                <a:solidFill>
                  <a:schemeClr val="tx1"/>
                </a:solidFill>
                <a:effectLst/>
                <a:latin typeface="+mn-lt"/>
                <a:ea typeface="+mn-ea"/>
                <a:cs typeface="+mn-cs"/>
              </a:rPr>
              <a:t>Determines when the service should be started. The Windows Installer does not support boot or system. This attribute's value must be one of the following: </a:t>
            </a:r>
          </a:p>
          <a:p>
            <a:r>
              <a:rPr lang="en-US" sz="1200" i="1" kern="1200" dirty="0" smtClean="0">
                <a:solidFill>
                  <a:schemeClr val="tx1"/>
                </a:solidFill>
                <a:effectLst/>
                <a:latin typeface="+mn-lt"/>
                <a:ea typeface="+mn-ea"/>
                <a:cs typeface="+mn-cs"/>
              </a:rPr>
              <a:t>auto</a:t>
            </a:r>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The service will start during startup of the system. </a:t>
            </a:r>
          </a:p>
          <a:p>
            <a:r>
              <a:rPr lang="en-US" sz="1200" i="1" kern="1200" dirty="0" smtClean="0">
                <a:solidFill>
                  <a:schemeClr val="tx1"/>
                </a:solidFill>
                <a:effectLst/>
                <a:latin typeface="+mn-lt"/>
                <a:ea typeface="+mn-ea"/>
                <a:cs typeface="+mn-cs"/>
              </a:rPr>
              <a:t>demand</a:t>
            </a:r>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The service will start when the service control manager calls the </a:t>
            </a:r>
            <a:r>
              <a:rPr lang="en-US" sz="1200" kern="1200" dirty="0" err="1" smtClean="0">
                <a:solidFill>
                  <a:schemeClr val="tx1"/>
                </a:solidFill>
                <a:effectLst/>
                <a:latin typeface="+mn-lt"/>
                <a:ea typeface="+mn-ea"/>
                <a:cs typeface="+mn-cs"/>
              </a:rPr>
              <a:t>StartService</a:t>
            </a:r>
            <a:r>
              <a:rPr lang="en-US" sz="1200" kern="1200" dirty="0" smtClean="0">
                <a:solidFill>
                  <a:schemeClr val="tx1"/>
                </a:solidFill>
                <a:effectLst/>
                <a:latin typeface="+mn-lt"/>
                <a:ea typeface="+mn-ea"/>
                <a:cs typeface="+mn-cs"/>
              </a:rPr>
              <a:t> function. </a:t>
            </a:r>
          </a:p>
          <a:p>
            <a:r>
              <a:rPr lang="en-US" sz="1200" i="1" kern="1200" dirty="0" smtClean="0">
                <a:solidFill>
                  <a:schemeClr val="tx1"/>
                </a:solidFill>
                <a:effectLst/>
                <a:latin typeface="+mn-lt"/>
                <a:ea typeface="+mn-ea"/>
                <a:cs typeface="+mn-cs"/>
              </a:rPr>
              <a:t>disabled</a:t>
            </a:r>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The service can no longer be started. </a:t>
            </a:r>
          </a:p>
          <a:p>
            <a:r>
              <a:rPr lang="en-US" sz="1200" i="1" kern="1200" dirty="0" smtClean="0">
                <a:solidFill>
                  <a:schemeClr val="tx1"/>
                </a:solidFill>
                <a:effectLst/>
                <a:latin typeface="+mn-lt"/>
                <a:ea typeface="+mn-ea"/>
                <a:cs typeface="+mn-cs"/>
              </a:rPr>
              <a:t>boot</a:t>
            </a:r>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The service is a device driver that will be started by the operating system boot loader. This value is not currently supported by the Windows Installer. </a:t>
            </a:r>
          </a:p>
          <a:p>
            <a:r>
              <a:rPr lang="en-US" sz="1200" i="1" kern="1200" dirty="0" smtClean="0">
                <a:solidFill>
                  <a:schemeClr val="tx1"/>
                </a:solidFill>
                <a:effectLst/>
                <a:latin typeface="+mn-lt"/>
                <a:ea typeface="+mn-ea"/>
                <a:cs typeface="+mn-cs"/>
              </a:rPr>
              <a:t>system</a:t>
            </a:r>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The service is a device driver that will be started by the </a:t>
            </a:r>
            <a:r>
              <a:rPr lang="en-US" sz="1200" kern="1200" dirty="0" err="1" smtClean="0">
                <a:solidFill>
                  <a:schemeClr val="tx1"/>
                </a:solidFill>
                <a:effectLst/>
                <a:latin typeface="+mn-lt"/>
                <a:ea typeface="+mn-ea"/>
                <a:cs typeface="+mn-cs"/>
              </a:rPr>
              <a:t>IoInitSystem</a:t>
            </a:r>
            <a:r>
              <a:rPr lang="en-US" sz="1200" kern="1200" dirty="0" smtClean="0">
                <a:solidFill>
                  <a:schemeClr val="tx1"/>
                </a:solidFill>
                <a:effectLst/>
                <a:latin typeface="+mn-lt"/>
                <a:ea typeface="+mn-ea"/>
                <a:cs typeface="+mn-cs"/>
              </a:rPr>
              <a:t> function. This value is not currently supported by the Windows Installer. </a:t>
            </a:r>
          </a:p>
          <a:p>
            <a:r>
              <a:rPr lang="en-US" sz="1200" kern="1200" dirty="0" smtClean="0">
                <a:solidFill>
                  <a:schemeClr val="tx1"/>
                </a:solidFill>
                <a:effectLst/>
                <a:latin typeface="+mn-lt"/>
                <a:ea typeface="+mn-ea"/>
                <a:cs typeface="+mn-cs"/>
              </a:rPr>
              <a:t>Yes</a:t>
            </a:r>
          </a:p>
          <a:p>
            <a:r>
              <a:rPr lang="en-US" sz="1200" kern="1200" dirty="0" smtClean="0">
                <a:solidFill>
                  <a:schemeClr val="tx1"/>
                </a:solidFill>
                <a:effectLst/>
                <a:latin typeface="+mn-lt"/>
                <a:ea typeface="+mn-ea"/>
                <a:cs typeface="+mn-cs"/>
              </a:rPr>
              <a:t>Type</a:t>
            </a:r>
          </a:p>
          <a:p>
            <a:r>
              <a:rPr lang="en-US" sz="1200" kern="1200" dirty="0" smtClean="0">
                <a:solidFill>
                  <a:schemeClr val="tx1"/>
                </a:solidFill>
                <a:effectLst/>
                <a:latin typeface="+mn-lt"/>
                <a:ea typeface="+mn-ea"/>
                <a:cs typeface="+mn-cs"/>
              </a:rPr>
              <a:t>Enumeration</a:t>
            </a:r>
          </a:p>
          <a:p>
            <a:r>
              <a:rPr lang="en-US" sz="1200" kern="1200" dirty="0" smtClean="0">
                <a:solidFill>
                  <a:schemeClr val="tx1"/>
                </a:solidFill>
                <a:effectLst/>
                <a:latin typeface="+mn-lt"/>
                <a:ea typeface="+mn-ea"/>
                <a:cs typeface="+mn-cs"/>
              </a:rPr>
              <a:t>The Windows Installer does not currently support </a:t>
            </a:r>
            <a:r>
              <a:rPr lang="en-US" sz="1200" kern="1200" dirty="0" err="1" smtClean="0">
                <a:solidFill>
                  <a:schemeClr val="tx1"/>
                </a:solidFill>
                <a:effectLst/>
                <a:latin typeface="+mn-lt"/>
                <a:ea typeface="+mn-ea"/>
                <a:cs typeface="+mn-cs"/>
              </a:rPr>
              <a:t>kernelDriver</a:t>
            </a:r>
            <a:r>
              <a:rPr lang="en-US" sz="1200" kern="1200" dirty="0" smtClean="0">
                <a:solidFill>
                  <a:schemeClr val="tx1"/>
                </a:solidFill>
                <a:effectLst/>
                <a:latin typeface="+mn-lt"/>
                <a:ea typeface="+mn-ea"/>
                <a:cs typeface="+mn-cs"/>
              </a:rPr>
              <a:t> or </a:t>
            </a:r>
            <a:r>
              <a:rPr lang="en-US" sz="1200" kern="1200" dirty="0" err="1" smtClean="0">
                <a:solidFill>
                  <a:schemeClr val="tx1"/>
                </a:solidFill>
                <a:effectLst/>
                <a:latin typeface="+mn-lt"/>
                <a:ea typeface="+mn-ea"/>
                <a:cs typeface="+mn-cs"/>
              </a:rPr>
              <a:t>systemDriver</a:t>
            </a:r>
            <a:r>
              <a:rPr lang="en-US" sz="1200" kern="1200" dirty="0" smtClean="0">
                <a:solidFill>
                  <a:schemeClr val="tx1"/>
                </a:solidFill>
                <a:effectLst/>
                <a:latin typeface="+mn-lt"/>
                <a:ea typeface="+mn-ea"/>
                <a:cs typeface="+mn-cs"/>
              </a:rPr>
              <a:t> This attribute's value must be one of the following: </a:t>
            </a:r>
          </a:p>
          <a:p>
            <a:r>
              <a:rPr lang="en-US" sz="1200" i="1" kern="1200" dirty="0" err="1" smtClean="0">
                <a:solidFill>
                  <a:schemeClr val="tx1"/>
                </a:solidFill>
                <a:effectLst/>
                <a:latin typeface="+mn-lt"/>
                <a:ea typeface="+mn-ea"/>
                <a:cs typeface="+mn-cs"/>
              </a:rPr>
              <a:t>ownProcess</a:t>
            </a:r>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A Win32 service that runs its own process. </a:t>
            </a:r>
          </a:p>
          <a:p>
            <a:r>
              <a:rPr lang="en-US" sz="1200" i="1" kern="1200" dirty="0" err="1" smtClean="0">
                <a:solidFill>
                  <a:schemeClr val="tx1"/>
                </a:solidFill>
                <a:effectLst/>
                <a:latin typeface="+mn-lt"/>
                <a:ea typeface="+mn-ea"/>
                <a:cs typeface="+mn-cs"/>
              </a:rPr>
              <a:t>shareProcess</a:t>
            </a:r>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A Win32 service that shares a process. </a:t>
            </a:r>
          </a:p>
          <a:p>
            <a:r>
              <a:rPr lang="en-US" sz="1200" i="1" kern="1200" dirty="0" err="1" smtClean="0">
                <a:solidFill>
                  <a:schemeClr val="tx1"/>
                </a:solidFill>
                <a:effectLst/>
                <a:latin typeface="+mn-lt"/>
                <a:ea typeface="+mn-ea"/>
                <a:cs typeface="+mn-cs"/>
              </a:rPr>
              <a:t>kernelDriver</a:t>
            </a:r>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A kernel driver service. This value is not currently supported by the Windows Installer. </a:t>
            </a:r>
          </a:p>
          <a:p>
            <a:r>
              <a:rPr lang="en-US" sz="1200" i="1" kern="1200" dirty="0" err="1" smtClean="0">
                <a:solidFill>
                  <a:schemeClr val="tx1"/>
                </a:solidFill>
                <a:effectLst/>
                <a:latin typeface="+mn-lt"/>
                <a:ea typeface="+mn-ea"/>
                <a:cs typeface="+mn-cs"/>
              </a:rPr>
              <a:t>systemDriver</a:t>
            </a:r>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A file system driver service. This value is not currently supported by the Windows Installer. </a:t>
            </a:r>
          </a:p>
          <a:p>
            <a:r>
              <a:rPr lang="en-US" sz="1200" kern="1200" dirty="0" smtClean="0">
                <a:solidFill>
                  <a:schemeClr val="tx1"/>
                </a:solidFill>
                <a:effectLst/>
                <a:latin typeface="+mn-lt"/>
                <a:ea typeface="+mn-ea"/>
                <a:cs typeface="+mn-cs"/>
              </a:rPr>
              <a:t>Yes</a:t>
            </a:r>
          </a:p>
          <a:p>
            <a:r>
              <a:rPr lang="en-US" sz="1200" kern="1200" dirty="0" smtClean="0">
                <a:solidFill>
                  <a:schemeClr val="tx1"/>
                </a:solidFill>
                <a:effectLst/>
                <a:latin typeface="+mn-lt"/>
                <a:ea typeface="+mn-ea"/>
                <a:cs typeface="+mn-cs"/>
              </a:rPr>
              <a:t>Vital</a:t>
            </a:r>
          </a:p>
          <a:p>
            <a:r>
              <a:rPr lang="en-US" sz="1200" u="sng" kern="1200" dirty="0" err="1" smtClean="0">
                <a:solidFill>
                  <a:schemeClr val="tx1"/>
                </a:solidFill>
                <a:effectLst/>
                <a:latin typeface="+mn-lt"/>
                <a:ea typeface="+mn-ea"/>
                <a:cs typeface="+mn-cs"/>
                <a:hlinkClick r:id="rId3" action="ppaction://hlinkfile"/>
              </a:rPr>
              <a:t>YesNoType</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overall install should fail if this service fails to install.</a:t>
            </a:r>
          </a:p>
          <a:p>
            <a:endParaRPr lang="en-US" dirty="0"/>
          </a:p>
        </p:txBody>
      </p:sp>
      <p:sp>
        <p:nvSpPr>
          <p:cNvPr id="4" name="Slide Number Placeholder 3"/>
          <p:cNvSpPr>
            <a:spLocks noGrp="1"/>
          </p:cNvSpPr>
          <p:nvPr>
            <p:ph type="sldNum" sz="quarter" idx="10"/>
          </p:nvPr>
        </p:nvSpPr>
        <p:spPr/>
        <p:txBody>
          <a:bodyPr/>
          <a:lstStyle/>
          <a:p>
            <a:fld id="{512D2FDE-69AD-42B6-AFDC-21048B0FA451}" type="slidenum">
              <a:rPr lang="en-US" smtClean="0"/>
              <a:t>21</a:t>
            </a:fld>
            <a:endParaRPr lang="en-US"/>
          </a:p>
        </p:txBody>
      </p:sp>
    </p:spTree>
    <p:extLst>
      <p:ext uri="{BB962C8B-B14F-4D97-AF65-F5344CB8AC3E}">
        <p14:creationId xmlns:p14="http://schemas.microsoft.com/office/powerpoint/2010/main" val="18651708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Step1:</a:t>
            </a:r>
          </a:p>
          <a:p>
            <a:r>
              <a:rPr lang="en-US" dirty="0" smtClean="0"/>
              <a:t>From start to</a:t>
            </a:r>
            <a:r>
              <a:rPr lang="en-US" baseline="0" dirty="0" smtClean="0"/>
              <a:t> component element</a:t>
            </a:r>
          </a:p>
          <a:p>
            <a:r>
              <a:rPr lang="en-US" baseline="0" dirty="0" smtClean="0"/>
              <a:t>Install one txt file</a:t>
            </a:r>
          </a:p>
          <a:p>
            <a:endParaRPr lang="en-US" baseline="0" dirty="0" smtClean="0"/>
          </a:p>
          <a:p>
            <a:r>
              <a:rPr lang="en-US" baseline="0" dirty="0" smtClean="0"/>
              <a:t>Step2:</a:t>
            </a:r>
          </a:p>
          <a:p>
            <a:r>
              <a:rPr lang="en-US" baseline="0" dirty="0" smtClean="0"/>
              <a:t>Add shortcut and uninstall shortcut</a:t>
            </a:r>
          </a:p>
          <a:p>
            <a:endParaRPr lang="en-US" baseline="0" dirty="0" smtClean="0"/>
          </a:p>
          <a:p>
            <a:r>
              <a:rPr lang="en-US" baseline="0" dirty="0" smtClean="0"/>
              <a:t>Step3:</a:t>
            </a:r>
          </a:p>
          <a:p>
            <a:r>
              <a:rPr lang="en-US" baseline="0" dirty="0" smtClean="0"/>
              <a:t>Add UI</a:t>
            </a:r>
          </a:p>
          <a:p>
            <a:endParaRPr lang="en-US" baseline="0" dirty="0" smtClean="0"/>
          </a:p>
          <a:p>
            <a:r>
              <a:rPr lang="en-US" baseline="0" dirty="0" smtClean="0"/>
              <a:t>Step4: </a:t>
            </a:r>
          </a:p>
          <a:p>
            <a:r>
              <a:rPr lang="en-US" baseline="0" dirty="0" smtClean="0"/>
              <a:t>Test property</a:t>
            </a:r>
          </a:p>
          <a:p>
            <a:endParaRPr lang="en-US" baseline="0" dirty="0" smtClean="0"/>
          </a:p>
          <a:p>
            <a:r>
              <a:rPr lang="en-US" baseline="0" dirty="0" smtClean="0"/>
              <a:t>Step5:</a:t>
            </a:r>
          </a:p>
          <a:p>
            <a:r>
              <a:rPr lang="en-US" baseline="0" dirty="0" smtClean="0"/>
              <a:t>Merge Module</a:t>
            </a:r>
          </a:p>
          <a:p>
            <a:r>
              <a:rPr lang="en-US" baseline="0" dirty="0" smtClean="0"/>
              <a:t>Install </a:t>
            </a:r>
            <a:r>
              <a:rPr lang="en-US" baseline="0" dirty="0" err="1" smtClean="0"/>
              <a:t>dll</a:t>
            </a:r>
            <a:r>
              <a:rPr lang="en-US" baseline="0" dirty="0" smtClean="0"/>
              <a:t> to GAC</a:t>
            </a:r>
          </a:p>
          <a:p>
            <a:r>
              <a:rPr lang="en-US" baseline="0" dirty="0" smtClean="0"/>
              <a:t>Project reference</a:t>
            </a:r>
          </a:p>
          <a:p>
            <a:r>
              <a:rPr lang="en-US" baseline="0" dirty="0" smtClean="0"/>
              <a:t>Including file</a:t>
            </a:r>
          </a:p>
          <a:p>
            <a:endParaRPr lang="en-US" baseline="0" dirty="0" smtClean="0"/>
          </a:p>
          <a:p>
            <a:r>
              <a:rPr lang="en-US" baseline="0" dirty="0" smtClean="0"/>
              <a:t>Step6:</a:t>
            </a:r>
          </a:p>
          <a:p>
            <a:r>
              <a:rPr lang="en-US" baseline="0" dirty="0" smtClean="0"/>
              <a:t>App search</a:t>
            </a:r>
          </a:p>
          <a:p>
            <a:endParaRPr lang="en-US" baseline="0" dirty="0" smtClean="0"/>
          </a:p>
          <a:p>
            <a:r>
              <a:rPr lang="en-US" baseline="0" dirty="0" smtClean="0"/>
              <a:t>Step 7:</a:t>
            </a:r>
          </a:p>
          <a:p>
            <a:r>
              <a:rPr lang="en-US" baseline="0" dirty="0" smtClean="0"/>
              <a:t>Registry</a:t>
            </a:r>
          </a:p>
          <a:p>
            <a:endParaRPr lang="en-US" baseline="0" dirty="0" smtClean="0"/>
          </a:p>
          <a:p>
            <a:r>
              <a:rPr lang="en-US" baseline="0" dirty="0" smtClean="0"/>
              <a:t>Step 8:</a:t>
            </a:r>
          </a:p>
          <a:p>
            <a:r>
              <a:rPr lang="en-US" baseline="0" dirty="0" smtClean="0"/>
              <a:t>Service</a:t>
            </a:r>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512D2FDE-69AD-42B6-AFDC-21048B0FA451}" type="slidenum">
              <a:rPr lang="en-US" smtClean="0"/>
              <a:t>28</a:t>
            </a:fld>
            <a:endParaRPr lang="en-US"/>
          </a:p>
        </p:txBody>
      </p:sp>
    </p:spTree>
    <p:extLst>
      <p:ext uri="{BB962C8B-B14F-4D97-AF65-F5344CB8AC3E}">
        <p14:creationId xmlns:p14="http://schemas.microsoft.com/office/powerpoint/2010/main" val="42127660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Other topics: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Merge module</a:t>
            </a:r>
          </a:p>
          <a:p>
            <a:r>
              <a:rPr lang="en-US" dirty="0" smtClean="0"/>
              <a:t>Project</a:t>
            </a:r>
            <a:r>
              <a:rPr lang="en-US" baseline="0" dirty="0" smtClean="0"/>
              <a:t> reference</a:t>
            </a:r>
          </a:p>
          <a:p>
            <a:r>
              <a:rPr lang="en-US" baseline="0" dirty="0" smtClean="0"/>
              <a:t>File include</a:t>
            </a:r>
          </a:p>
          <a:p>
            <a:r>
              <a:rPr lang="en-US" baseline="0" dirty="0" smtClean="0"/>
              <a:t>Extension</a:t>
            </a:r>
          </a:p>
          <a:p>
            <a:r>
              <a:rPr lang="en-US" baseline="0" dirty="0" smtClean="0"/>
              <a:t>Check MSI data base with Orca</a:t>
            </a:r>
          </a:p>
          <a:p>
            <a:r>
              <a:rPr lang="en-US" baseline="0" dirty="0" smtClean="0"/>
              <a:t>Create GUID</a:t>
            </a:r>
          </a:p>
          <a:p>
            <a:r>
              <a:rPr lang="en-US" b="1" dirty="0" smtClean="0"/>
              <a:t>Preprocessor</a:t>
            </a:r>
          </a:p>
          <a:p>
            <a:r>
              <a:rPr lang="en-US" b="1" baseline="0" dirty="0" smtClean="0"/>
              <a:t>Include</a:t>
            </a:r>
          </a:p>
          <a:p>
            <a:r>
              <a:rPr lang="en-US" b="1" dirty="0" smtClean="0"/>
              <a:t>Conditional Statements</a:t>
            </a:r>
          </a:p>
          <a:p>
            <a:r>
              <a:rPr lang="en-US" b="1" dirty="0" smtClean="0"/>
              <a:t>Errors and Warnings</a:t>
            </a:r>
          </a:p>
          <a:p>
            <a:r>
              <a:rPr lang="en-US" b="1" baseline="0" dirty="0" smtClean="0"/>
              <a:t>Project type:  </a:t>
            </a:r>
            <a:r>
              <a:rPr lang="en-US" b="1" baseline="0" dirty="0" err="1" smtClean="0"/>
              <a:t>Wix</a:t>
            </a:r>
            <a:r>
              <a:rPr lang="en-US" b="1" baseline="0" dirty="0" smtClean="0"/>
              <a:t> project, </a:t>
            </a:r>
            <a:r>
              <a:rPr lang="en-US" b="1" baseline="0" dirty="0" err="1" smtClean="0"/>
              <a:t>Wix</a:t>
            </a:r>
            <a:r>
              <a:rPr lang="en-US" b="1" baseline="0" dirty="0" smtClean="0"/>
              <a:t> library project, </a:t>
            </a:r>
            <a:r>
              <a:rPr lang="en-US" b="1" baseline="0" dirty="0" err="1" smtClean="0"/>
              <a:t>Wix</a:t>
            </a:r>
            <a:r>
              <a:rPr lang="en-US" b="1" baseline="0" dirty="0" smtClean="0"/>
              <a:t> merge module project</a:t>
            </a:r>
          </a:p>
          <a:p>
            <a:r>
              <a:rPr lang="en-US" b="1" baseline="0" dirty="0" smtClean="0"/>
              <a:t>File type:</a:t>
            </a:r>
            <a:endParaRPr lang="en-US" baseline="0" dirty="0" smtClean="0"/>
          </a:p>
          <a:p>
            <a:r>
              <a:rPr lang="en-US" baseline="0" dirty="0" smtClean="0"/>
              <a:t>PS Schema: </a:t>
            </a:r>
            <a:r>
              <a:rPr lang="en-US" dirty="0" smtClean="0"/>
              <a:t>The source code schema for the Windows Installer XML Toolset PowerShell Extension. </a:t>
            </a:r>
            <a:endParaRPr lang="en-US" baseline="0" dirty="0" smtClean="0"/>
          </a:p>
          <a:p>
            <a:endParaRPr lang="en-US" baseline="0" dirty="0" smtClean="0"/>
          </a:p>
          <a:p>
            <a:r>
              <a:rPr lang="en-US" baseline="0" dirty="0" smtClean="0"/>
              <a:t>File:</a:t>
            </a:r>
          </a:p>
          <a:p>
            <a:pPr lvl="1"/>
            <a:r>
              <a:rPr lang="en-US" baseline="0" dirty="0" smtClean="0"/>
              <a:t>Create</a:t>
            </a:r>
          </a:p>
          <a:p>
            <a:pPr lvl="1"/>
            <a:r>
              <a:rPr lang="en-US" baseline="0" dirty="0" smtClean="0"/>
              <a:t>Copy existing files</a:t>
            </a:r>
          </a:p>
          <a:p>
            <a:pPr lvl="1"/>
            <a:r>
              <a:rPr lang="en-US" baseline="0" dirty="0" smtClean="0"/>
              <a:t>Moving existing files</a:t>
            </a:r>
          </a:p>
          <a:p>
            <a:pPr lvl="1"/>
            <a:r>
              <a:rPr lang="en-US" baseline="0" dirty="0" smtClean="0"/>
              <a:t>Install assembly to GAC</a:t>
            </a:r>
          </a:p>
          <a:p>
            <a:pPr lvl="1"/>
            <a:r>
              <a:rPr lang="en-US" baseline="0" dirty="0" smtClean="0"/>
              <a:t>Install 64bit files</a:t>
            </a:r>
          </a:p>
          <a:p>
            <a:pPr lvl="1"/>
            <a:r>
              <a:rPr lang="en-US" baseline="0" dirty="0" smtClean="0"/>
              <a:t>Setting file permission</a:t>
            </a:r>
          </a:p>
          <a:p>
            <a:pPr lvl="1"/>
            <a:endParaRPr lang="en-US" baseline="0" dirty="0" smtClean="0"/>
          </a:p>
          <a:p>
            <a:r>
              <a:rPr lang="en-US" baseline="0" dirty="0" smtClean="0"/>
              <a:t>Directory:</a:t>
            </a:r>
          </a:p>
          <a:p>
            <a:pPr lvl="1"/>
            <a:r>
              <a:rPr lang="en-US" baseline="0" dirty="0" smtClean="0"/>
              <a:t>Create empty folder</a:t>
            </a:r>
          </a:p>
          <a:p>
            <a:endParaRPr lang="en-US" baseline="0" dirty="0" smtClean="0"/>
          </a:p>
          <a:p>
            <a:r>
              <a:rPr lang="en-US" baseline="0" dirty="0" smtClean="0"/>
              <a:t>How to speed up file installations</a:t>
            </a:r>
          </a:p>
          <a:p>
            <a:endParaRPr lang="en-US" baseline="0" dirty="0" smtClean="0"/>
          </a:p>
          <a:p>
            <a:r>
              <a:rPr lang="en-US" baseline="0" dirty="0" smtClean="0"/>
              <a:t>Property:</a:t>
            </a:r>
          </a:p>
          <a:p>
            <a:r>
              <a:rPr lang="en-US" baseline="0" dirty="0" smtClean="0"/>
              <a:t>         Declaring and setting</a:t>
            </a:r>
          </a:p>
          <a:p>
            <a:pPr lvl="1"/>
            <a:r>
              <a:rPr lang="en-US" baseline="0" dirty="0" smtClean="0"/>
              <a:t>Referencing</a:t>
            </a:r>
          </a:p>
          <a:p>
            <a:pPr lvl="1"/>
            <a:r>
              <a:rPr lang="en-US" baseline="0" dirty="0" smtClean="0"/>
              <a:t>Visibility and scope</a:t>
            </a:r>
          </a:p>
          <a:p>
            <a:pPr lvl="1"/>
            <a:r>
              <a:rPr lang="en-US" baseline="0" dirty="0" smtClean="0"/>
              <a:t>Secure </a:t>
            </a:r>
          </a:p>
          <a:p>
            <a:pPr lvl="1"/>
            <a:r>
              <a:rPr lang="en-US" baseline="0" dirty="0" smtClean="0"/>
              <a:t>Property data types</a:t>
            </a:r>
          </a:p>
          <a:p>
            <a:pPr lvl="1"/>
            <a:r>
              <a:rPr lang="en-US" baseline="0" dirty="0" smtClean="0"/>
              <a:t>Implied property</a:t>
            </a:r>
          </a:p>
          <a:p>
            <a:pPr lvl="1"/>
            <a:r>
              <a:rPr lang="en-US" baseline="0" dirty="0" smtClean="0"/>
              <a:t>Cited property</a:t>
            </a:r>
          </a:p>
          <a:p>
            <a:endParaRPr lang="en-US" baseline="0" dirty="0" smtClean="0"/>
          </a:p>
          <a:p>
            <a:r>
              <a:rPr lang="en-US" baseline="0" dirty="0" smtClean="0"/>
              <a:t>App search:</a:t>
            </a:r>
          </a:p>
          <a:p>
            <a:pPr lvl="1"/>
            <a:r>
              <a:rPr lang="en-US" baseline="0" dirty="0" smtClean="0"/>
              <a:t>Directory search</a:t>
            </a:r>
          </a:p>
          <a:p>
            <a:pPr lvl="1"/>
            <a:r>
              <a:rPr lang="en-US" baseline="0" dirty="0" smtClean="0"/>
              <a:t>File search </a:t>
            </a:r>
          </a:p>
          <a:p>
            <a:pPr lvl="1"/>
            <a:r>
              <a:rPr lang="en-US" baseline="0" dirty="0" smtClean="0"/>
              <a:t>Component search</a:t>
            </a:r>
          </a:p>
          <a:p>
            <a:pPr lvl="1"/>
            <a:r>
              <a:rPr lang="en-US" baseline="0" dirty="0" smtClean="0"/>
              <a:t>Registry search</a:t>
            </a:r>
          </a:p>
          <a:p>
            <a:pPr lvl="1"/>
            <a:r>
              <a:rPr lang="en-US" baseline="0" dirty="0" err="1" smtClean="0"/>
              <a:t>Inifile</a:t>
            </a:r>
            <a:r>
              <a:rPr lang="en-US" baseline="0" dirty="0" smtClean="0"/>
              <a:t> search</a:t>
            </a:r>
          </a:p>
          <a:p>
            <a:endParaRPr lang="en-US" baseline="0" dirty="0" smtClean="0"/>
          </a:p>
          <a:p>
            <a:r>
              <a:rPr lang="en-US" baseline="0" dirty="0" smtClean="0"/>
              <a:t>Conditions:</a:t>
            </a:r>
          </a:p>
          <a:p>
            <a:pPr lvl="1"/>
            <a:r>
              <a:rPr lang="en-US" baseline="0" dirty="0" smtClean="0"/>
              <a:t>Conditions syntax</a:t>
            </a:r>
          </a:p>
          <a:p>
            <a:pPr lvl="1"/>
            <a:r>
              <a:rPr lang="en-US" baseline="0" dirty="0" smtClean="0"/>
              <a:t>Launch conditions</a:t>
            </a:r>
          </a:p>
          <a:p>
            <a:pPr lvl="1"/>
            <a:r>
              <a:rPr lang="en-US" baseline="0" dirty="0" smtClean="0"/>
              <a:t>Feature conditions</a:t>
            </a:r>
          </a:p>
          <a:p>
            <a:pPr lvl="1"/>
            <a:r>
              <a:rPr lang="en-US" baseline="0" dirty="0" smtClean="0"/>
              <a:t>Component conditions</a:t>
            </a:r>
          </a:p>
          <a:p>
            <a:endParaRPr lang="en-US" baseline="0" dirty="0" smtClean="0"/>
          </a:p>
          <a:p>
            <a:r>
              <a:rPr lang="en-US" baseline="0" dirty="0" smtClean="0"/>
              <a:t>Install sequence:</a:t>
            </a:r>
          </a:p>
          <a:p>
            <a:pPr lvl="1"/>
            <a:r>
              <a:rPr lang="en-US" baseline="0" dirty="0" err="1" smtClean="0"/>
              <a:t>InstallUISequence</a:t>
            </a:r>
            <a:endParaRPr lang="en-US" baseline="0" dirty="0" smtClean="0"/>
          </a:p>
          <a:p>
            <a:pPr lvl="1"/>
            <a:r>
              <a:rPr lang="en-US" baseline="0" dirty="0" err="1" smtClean="0"/>
              <a:t>InstallExecuteSequence</a:t>
            </a:r>
            <a:endParaRPr lang="en-US" baseline="0" dirty="0" smtClean="0"/>
          </a:p>
          <a:p>
            <a:endParaRPr lang="en-US" baseline="0" dirty="0" smtClean="0"/>
          </a:p>
          <a:p>
            <a:r>
              <a:rPr lang="en-US" baseline="0" dirty="0" smtClean="0"/>
              <a:t>Custom actions:</a:t>
            </a:r>
          </a:p>
          <a:p>
            <a:r>
              <a:rPr lang="en-US" baseline="0" dirty="0" smtClean="0"/>
              <a:t>Setting a windows installer property</a:t>
            </a:r>
          </a:p>
          <a:p>
            <a:r>
              <a:rPr lang="en-US" baseline="0" dirty="0" smtClean="0"/>
              <a:t>Setting the location of an installed directory</a:t>
            </a:r>
          </a:p>
          <a:p>
            <a:r>
              <a:rPr lang="en-US" baseline="0" dirty="0" smtClean="0"/>
              <a:t>Calling a function from a dynamic-link library</a:t>
            </a:r>
          </a:p>
          <a:p>
            <a:r>
              <a:rPr lang="en-US" baseline="0" dirty="0" smtClean="0"/>
              <a:t>Triggering an executable</a:t>
            </a:r>
          </a:p>
          <a:p>
            <a:r>
              <a:rPr lang="en-US" baseline="0" dirty="0" smtClean="0"/>
              <a:t>Sending an error that stops the installation</a:t>
            </a:r>
          </a:p>
          <a:p>
            <a:endParaRPr lang="en-US" baseline="0" dirty="0" smtClean="0"/>
          </a:p>
          <a:p>
            <a:r>
              <a:rPr lang="en-US" baseline="0" dirty="0" smtClean="0"/>
              <a:t>User Interface:</a:t>
            </a:r>
          </a:p>
          <a:p>
            <a:r>
              <a:rPr lang="en-US" baseline="0" dirty="0" err="1" smtClean="0"/>
              <a:t>WixUI_Advanced</a:t>
            </a:r>
            <a:endParaRPr lang="en-US" baseline="0" dirty="0" smtClean="0"/>
          </a:p>
          <a:p>
            <a:r>
              <a:rPr lang="en-US" baseline="0" dirty="0" err="1" smtClean="0"/>
              <a:t>WixUI_FeatureTree</a:t>
            </a:r>
            <a:endParaRPr lang="en-US" baseline="0" dirty="0" smtClean="0"/>
          </a:p>
          <a:p>
            <a:r>
              <a:rPr lang="en-US" baseline="0" dirty="0" err="1" smtClean="0"/>
              <a:t>WixUI_InstallDir</a:t>
            </a:r>
            <a:endParaRPr lang="en-US" baseline="0" dirty="0" smtClean="0"/>
          </a:p>
          <a:p>
            <a:r>
              <a:rPr lang="en-US" baseline="0" dirty="0" err="1" smtClean="0"/>
              <a:t>WixUI_Mondo</a:t>
            </a:r>
            <a:endParaRPr lang="en-US" baseline="0" dirty="0" smtClean="0"/>
          </a:p>
          <a:p>
            <a:endParaRPr lang="en-US" baseline="0" dirty="0" smtClean="0"/>
          </a:p>
          <a:p>
            <a:r>
              <a:rPr lang="en-US" baseline="0" dirty="0" smtClean="0"/>
              <a:t>Registry</a:t>
            </a:r>
          </a:p>
          <a:p>
            <a:r>
              <a:rPr lang="en-US" baseline="0" dirty="0" smtClean="0"/>
              <a:t>Reading from the registry</a:t>
            </a:r>
          </a:p>
          <a:p>
            <a:r>
              <a:rPr lang="en-US" baseline="0" dirty="0" smtClean="0"/>
              <a:t>Writing a single value</a:t>
            </a:r>
          </a:p>
          <a:p>
            <a:r>
              <a:rPr lang="en-US" baseline="0" dirty="0" smtClean="0"/>
              <a:t>Writing multiple values</a:t>
            </a:r>
          </a:p>
          <a:p>
            <a:r>
              <a:rPr lang="en-US" baseline="0" dirty="0" smtClean="0"/>
              <a:t>Setting </a:t>
            </a:r>
            <a:r>
              <a:rPr lang="en-US" baseline="0" dirty="0" err="1" smtClean="0"/>
              <a:t>NeverOverwrite</a:t>
            </a:r>
            <a:endParaRPr lang="en-US" baseline="0" dirty="0" smtClean="0"/>
          </a:p>
          <a:p>
            <a:r>
              <a:rPr lang="en-US" baseline="0" dirty="0" smtClean="0"/>
              <a:t>Removing registry values</a:t>
            </a:r>
          </a:p>
          <a:p>
            <a:r>
              <a:rPr lang="en-US" baseline="0" dirty="0" smtClean="0"/>
              <a:t>Remove all keys recursively</a:t>
            </a:r>
          </a:p>
          <a:p>
            <a:r>
              <a:rPr lang="en-US" baseline="0" dirty="0" smtClean="0"/>
              <a:t>Removing a single value</a:t>
            </a:r>
          </a:p>
          <a:p>
            <a:r>
              <a:rPr lang="en-US" baseline="0" dirty="0" smtClean="0"/>
              <a:t>Copying registry values</a:t>
            </a:r>
          </a:p>
          <a:p>
            <a:r>
              <a:rPr lang="en-US" baseline="0" dirty="0" smtClean="0"/>
              <a:t>Registry permissions</a:t>
            </a:r>
          </a:p>
          <a:p>
            <a:endParaRPr lang="en-US" baseline="0" dirty="0" smtClean="0"/>
          </a:p>
          <a:p>
            <a:r>
              <a:rPr lang="en-US" baseline="0" dirty="0" smtClean="0"/>
              <a:t>Windows Services:</a:t>
            </a:r>
          </a:p>
          <a:p>
            <a:r>
              <a:rPr lang="en-US" baseline="0" dirty="0" smtClean="0"/>
              <a:t>Starting</a:t>
            </a:r>
          </a:p>
          <a:p>
            <a:r>
              <a:rPr lang="en-US" baseline="0" dirty="0" smtClean="0"/>
              <a:t>Stopping</a:t>
            </a:r>
          </a:p>
          <a:p>
            <a:r>
              <a:rPr lang="en-US" baseline="0" dirty="0" smtClean="0"/>
              <a:t>Uninstalling</a:t>
            </a:r>
          </a:p>
          <a:p>
            <a:r>
              <a:rPr lang="en-US" baseline="0" dirty="0" smtClean="0"/>
              <a:t>Setting user account</a:t>
            </a:r>
          </a:p>
          <a:p>
            <a:r>
              <a:rPr lang="en-US" baseline="0" dirty="0" smtClean="0"/>
              <a:t>Adding service dependencies</a:t>
            </a:r>
          </a:p>
          <a:p>
            <a:r>
              <a:rPr lang="en-US" baseline="0" dirty="0" smtClean="0"/>
              <a:t>Service recovery</a:t>
            </a:r>
          </a:p>
          <a:p>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baseline="0" dirty="0" smtClean="0"/>
          </a:p>
          <a:p>
            <a:r>
              <a:rPr lang="en-US" baseline="0" dirty="0" smtClean="0"/>
              <a:t>Logging</a:t>
            </a:r>
          </a:p>
          <a:p>
            <a:pPr lvl="1"/>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512D2FDE-69AD-42B6-AFDC-21048B0FA451}" type="slidenum">
              <a:rPr lang="en-US" smtClean="0"/>
              <a:t>2</a:t>
            </a:fld>
            <a:endParaRPr lang="en-US"/>
          </a:p>
        </p:txBody>
      </p:sp>
    </p:spTree>
    <p:extLst>
      <p:ext uri="{BB962C8B-B14F-4D97-AF65-F5344CB8AC3E}">
        <p14:creationId xmlns:p14="http://schemas.microsoft.com/office/powerpoint/2010/main" val="28323729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Issue:</a:t>
            </a:r>
          </a:p>
          <a:p>
            <a:pPr marL="0" marR="0" lvl="2" indent="0" algn="l" defTabSz="914400" rtl="0" eaLnBrk="1" fontAlgn="auto" latinLnBrk="0" hangingPunct="1">
              <a:lnSpc>
                <a:spcPct val="100000"/>
              </a:lnSpc>
              <a:spcBef>
                <a:spcPts val="0"/>
              </a:spcBef>
              <a:spcAft>
                <a:spcPts val="0"/>
              </a:spcAft>
              <a:buClrTx/>
              <a:buSzTx/>
              <a:buFontTx/>
              <a:buNone/>
              <a:tabLst/>
              <a:defRPr/>
            </a:pPr>
            <a:r>
              <a:rPr lang="en-US" dirty="0" smtClean="0"/>
              <a:t>What is Transforms (.</a:t>
            </a:r>
            <a:r>
              <a:rPr lang="en-US" dirty="0" err="1" smtClean="0"/>
              <a:t>mst</a:t>
            </a:r>
            <a:r>
              <a:rPr lang="en-US" dirty="0" smtClean="0"/>
              <a:t>) </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512D2FDE-69AD-42B6-AFDC-21048B0FA451}" type="slidenum">
              <a:rPr lang="en-US" smtClean="0"/>
              <a:t>3</a:t>
            </a:fld>
            <a:endParaRPr lang="en-US"/>
          </a:p>
        </p:txBody>
      </p:sp>
    </p:spTree>
    <p:extLst>
      <p:ext uri="{BB962C8B-B14F-4D97-AF65-F5344CB8AC3E}">
        <p14:creationId xmlns:p14="http://schemas.microsoft.com/office/powerpoint/2010/main" val="40508767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Id </a:t>
            </a:r>
          </a:p>
          <a:p>
            <a:r>
              <a:rPr lang="en-US" dirty="0" err="1" smtClean="0">
                <a:hlinkClick r:id="rId3" action="ppaction://hlinkfile"/>
              </a:rPr>
              <a:t>AutogenGuid</a:t>
            </a:r>
            <a:r>
              <a:rPr lang="en-US" dirty="0" smtClean="0"/>
              <a:t> </a:t>
            </a:r>
          </a:p>
          <a:p>
            <a:r>
              <a:rPr lang="en-US" dirty="0" smtClean="0"/>
              <a:t>The product code GUID for the product. Yes </a:t>
            </a:r>
          </a:p>
          <a:p>
            <a:endParaRPr lang="en-US" dirty="0" smtClean="0"/>
          </a:p>
          <a:p>
            <a:r>
              <a:rPr lang="en-US" dirty="0" err="1" smtClean="0"/>
              <a:t>Codepage</a:t>
            </a:r>
            <a:r>
              <a:rPr lang="en-US" dirty="0" smtClean="0"/>
              <a:t> </a:t>
            </a:r>
          </a:p>
          <a:p>
            <a:r>
              <a:rPr lang="en-US" dirty="0" smtClean="0"/>
              <a:t>String </a:t>
            </a:r>
          </a:p>
          <a:p>
            <a:r>
              <a:rPr lang="en-US" dirty="0" smtClean="0"/>
              <a:t>The code page integer value or web name for the resulting MSI. See remarks for more information. </a:t>
            </a:r>
          </a:p>
          <a:p>
            <a:r>
              <a:rPr lang="en-US" dirty="0" smtClean="0">
                <a:solidFill>
                  <a:srgbClr val="FFFF00"/>
                </a:solidFill>
              </a:rPr>
              <a:t>If your installer uses characters not found in the ASCII character set, you'll also need to add </a:t>
            </a:r>
          </a:p>
          <a:p>
            <a:r>
              <a:rPr lang="en-US" dirty="0" smtClean="0">
                <a:solidFill>
                  <a:srgbClr val="FFFF00"/>
                </a:solidFill>
              </a:rPr>
              <a:t>a </a:t>
            </a:r>
            <a:r>
              <a:rPr lang="en-US" dirty="0" err="1" smtClean="0">
                <a:solidFill>
                  <a:srgbClr val="FFFF00"/>
                </a:solidFill>
              </a:rPr>
              <a:t>Codepage</a:t>
            </a:r>
            <a:r>
              <a:rPr lang="en-US" dirty="0" smtClean="0">
                <a:solidFill>
                  <a:srgbClr val="FFFF00"/>
                </a:solidFill>
              </a:rPr>
              <a:t> attribute set to the code page that contains those characters</a:t>
            </a:r>
          </a:p>
          <a:p>
            <a:endParaRPr lang="en-US" dirty="0" smtClean="0"/>
          </a:p>
          <a:p>
            <a:r>
              <a:rPr lang="en-US" dirty="0" smtClean="0"/>
              <a:t>Language </a:t>
            </a:r>
          </a:p>
          <a:p>
            <a:r>
              <a:rPr lang="en-US" dirty="0" err="1" smtClean="0">
                <a:hlinkClick r:id="rId4" action="ppaction://hlinkfile"/>
              </a:rPr>
              <a:t>LocalizableInteger</a:t>
            </a:r>
            <a:r>
              <a:rPr lang="en-US" dirty="0" smtClean="0"/>
              <a:t> </a:t>
            </a:r>
          </a:p>
          <a:p>
            <a:r>
              <a:rPr lang="en-US" dirty="0" smtClean="0"/>
              <a:t>The decimal language ID (LCID) for the product. Yes </a:t>
            </a:r>
          </a:p>
          <a:p>
            <a:r>
              <a:rPr lang="en-US" dirty="0" smtClean="0">
                <a:solidFill>
                  <a:srgbClr val="FFFF00"/>
                </a:solidFill>
              </a:rPr>
              <a:t>Used to display error messages and progress </a:t>
            </a:r>
            <a:r>
              <a:rPr lang="en-US" smtClean="0">
                <a:solidFill>
                  <a:srgbClr val="FFFF00"/>
                </a:solidFill>
              </a:rPr>
              <a:t>information in </a:t>
            </a:r>
            <a:r>
              <a:rPr lang="en-US" dirty="0" smtClean="0">
                <a:solidFill>
                  <a:srgbClr val="FFFF00"/>
                </a:solidFill>
              </a:rPr>
              <a:t>the specified language to the user</a:t>
            </a:r>
          </a:p>
          <a:p>
            <a:endParaRPr lang="en-US" dirty="0" smtClean="0"/>
          </a:p>
          <a:p>
            <a:r>
              <a:rPr lang="en-US" dirty="0" smtClean="0"/>
              <a:t>Manufacturer </a:t>
            </a:r>
          </a:p>
          <a:p>
            <a:r>
              <a:rPr lang="en-US" dirty="0" smtClean="0"/>
              <a:t>String </a:t>
            </a:r>
          </a:p>
          <a:p>
            <a:r>
              <a:rPr lang="en-US" dirty="0" smtClean="0"/>
              <a:t>The manufacturer of the product. Yes </a:t>
            </a:r>
          </a:p>
          <a:p>
            <a:endParaRPr lang="en-US" dirty="0" smtClean="0"/>
          </a:p>
          <a:p>
            <a:r>
              <a:rPr lang="en-US" dirty="0" smtClean="0"/>
              <a:t>Name </a:t>
            </a:r>
          </a:p>
          <a:p>
            <a:r>
              <a:rPr lang="en-US" dirty="0" smtClean="0"/>
              <a:t>String </a:t>
            </a:r>
          </a:p>
          <a:p>
            <a:r>
              <a:rPr lang="en-US" dirty="0" smtClean="0"/>
              <a:t>The descriptive name of the product. Yes </a:t>
            </a:r>
          </a:p>
          <a:p>
            <a:endParaRPr lang="en-US" dirty="0" smtClean="0"/>
          </a:p>
          <a:p>
            <a:r>
              <a:rPr lang="en-US" dirty="0" err="1" smtClean="0"/>
              <a:t>UpgradeCode</a:t>
            </a:r>
            <a:r>
              <a:rPr lang="en-US" dirty="0" smtClean="0"/>
              <a:t> </a:t>
            </a:r>
          </a:p>
          <a:p>
            <a:r>
              <a:rPr lang="en-US" dirty="0" err="1" smtClean="0">
                <a:hlinkClick r:id="rId5" action="ppaction://hlinkfile"/>
              </a:rPr>
              <a:t>Guid</a:t>
            </a:r>
            <a:r>
              <a:rPr lang="en-US" dirty="0" smtClean="0"/>
              <a:t> </a:t>
            </a:r>
          </a:p>
          <a:p>
            <a:r>
              <a:rPr lang="en-US" dirty="0" smtClean="0"/>
              <a:t>The upgrade code GUID for the product. Version String The product's version string. Yes</a:t>
            </a:r>
            <a:endParaRPr lang="en-US" dirty="0"/>
          </a:p>
        </p:txBody>
      </p:sp>
      <p:sp>
        <p:nvSpPr>
          <p:cNvPr id="4" name="Slide Number Placeholder 3"/>
          <p:cNvSpPr>
            <a:spLocks noGrp="1"/>
          </p:cNvSpPr>
          <p:nvPr>
            <p:ph type="sldNum" sz="quarter" idx="10"/>
          </p:nvPr>
        </p:nvSpPr>
        <p:spPr/>
        <p:txBody>
          <a:bodyPr/>
          <a:lstStyle/>
          <a:p>
            <a:fld id="{512D2FDE-69AD-42B6-AFDC-21048B0FA451}" type="slidenum">
              <a:rPr lang="en-US" smtClean="0"/>
              <a:t>5</a:t>
            </a:fld>
            <a:endParaRPr lang="en-US"/>
          </a:p>
        </p:txBody>
      </p:sp>
    </p:spTree>
    <p:extLst>
      <p:ext uri="{BB962C8B-B14F-4D97-AF65-F5344CB8AC3E}">
        <p14:creationId xmlns:p14="http://schemas.microsoft.com/office/powerpoint/2010/main" val="36306255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err="1" smtClean="0"/>
              <a:t>InstallerVersion</a:t>
            </a:r>
            <a:r>
              <a:rPr lang="en-US" dirty="0" smtClean="0"/>
              <a:t> </a:t>
            </a:r>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Integer </a:t>
            </a:r>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The minimum version of the Windows Installer required to install this package. Take the major version of the required Windows Installer and multiply by a 100 then add the minor version of the Windows Installer. For example, "200" would represent Windows Installer 2.0 and "405" would represent Windows Installer 4.5. For 64-bit Windows Installer packages, this property is set to 200 by default as Windows Installer 2.0 was the first version to support 64-bit packages. </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dirty="0" smtClean="0"/>
              <a:t>Compressed </a:t>
            </a:r>
          </a:p>
          <a:p>
            <a:r>
              <a:rPr lang="en-US" dirty="0" err="1" smtClean="0">
                <a:hlinkClick r:id="rId3" action="ppaction://hlinkfile"/>
              </a:rPr>
              <a:t>YesNoType</a:t>
            </a:r>
            <a:r>
              <a:rPr lang="en-US" dirty="0" smtClean="0"/>
              <a:t> </a:t>
            </a:r>
          </a:p>
          <a:p>
            <a:r>
              <a:rPr lang="en-US" dirty="0" smtClean="0"/>
              <a:t>Set to 'yes' to have compressed files in the source. This attribute cannot be set for merge modules. </a:t>
            </a:r>
          </a:p>
          <a:p>
            <a:endParaRPr lang="en-US" dirty="0" smtClean="0"/>
          </a:p>
          <a:p>
            <a:r>
              <a:rPr lang="en-US" dirty="0" err="1" smtClean="0"/>
              <a:t>InstallScope</a:t>
            </a:r>
            <a:r>
              <a:rPr lang="en-US" dirty="0" smtClean="0"/>
              <a:t> </a:t>
            </a:r>
          </a:p>
          <a:p>
            <a:r>
              <a:rPr lang="en-US" dirty="0" smtClean="0"/>
              <a:t>Enumeration </a:t>
            </a:r>
          </a:p>
          <a:p>
            <a:r>
              <a:rPr lang="en-US" dirty="0" smtClean="0"/>
              <a:t>Use this attribute to specify the installation scope of this package: per-machine or per-user. This attribute's value must be one of the following: </a:t>
            </a:r>
            <a:r>
              <a:rPr lang="en-US" i="1" dirty="0" err="1" smtClean="0"/>
              <a:t>perMachine</a:t>
            </a:r>
            <a:r>
              <a:rPr lang="en-US" dirty="0" smtClean="0"/>
              <a:t> Set this value to declare that the package is a per-machine installation and requires elevated privileges to install. Sets the ALLUSERS property to 1. </a:t>
            </a:r>
            <a:r>
              <a:rPr lang="en-US" i="1" dirty="0" err="1" smtClean="0"/>
              <a:t>perUser</a:t>
            </a:r>
            <a:r>
              <a:rPr lang="en-US" dirty="0" smtClean="0"/>
              <a:t> Set this value to declare that the package is a per-user installation and does not require elevated privileges to install. Sets the package's </a:t>
            </a:r>
            <a:r>
              <a:rPr lang="en-US" dirty="0" err="1" smtClean="0"/>
              <a:t>InstallPrivileges</a:t>
            </a:r>
            <a:r>
              <a:rPr lang="en-US" dirty="0" smtClean="0"/>
              <a:t> attribute to "limited." </a:t>
            </a:r>
          </a:p>
          <a:p>
            <a:endParaRPr lang="en-US" dirty="0" smtClean="0"/>
          </a:p>
          <a:p>
            <a:endParaRPr lang="en-US" dirty="0" smtClean="0"/>
          </a:p>
          <a:p>
            <a:r>
              <a:rPr lang="en-US" dirty="0" err="1" smtClean="0"/>
              <a:t>ReadOnly</a:t>
            </a:r>
            <a:r>
              <a:rPr lang="en-US" dirty="0" smtClean="0"/>
              <a:t> </a:t>
            </a:r>
          </a:p>
          <a:p>
            <a:r>
              <a:rPr lang="en-US" dirty="0" err="1" smtClean="0">
                <a:hlinkClick r:id="rId4" action="ppaction://hlinkfile"/>
              </a:rPr>
              <a:t>YesNoDefaultType</a:t>
            </a:r>
            <a:r>
              <a:rPr lang="en-US" dirty="0" smtClean="0"/>
              <a:t> </a:t>
            </a:r>
          </a:p>
          <a:p>
            <a:r>
              <a:rPr lang="en-US" dirty="0" smtClean="0"/>
              <a:t>The value of this attribute conveys whether the package should be opened as read-only. A database editing tool should not modify a read-only enforced database and should issue a warning at attempts to modify a read-only recommended database. </a:t>
            </a:r>
            <a:endParaRPr lang="en-US" dirty="0"/>
          </a:p>
        </p:txBody>
      </p:sp>
      <p:sp>
        <p:nvSpPr>
          <p:cNvPr id="4" name="Slide Number Placeholder 3"/>
          <p:cNvSpPr>
            <a:spLocks noGrp="1"/>
          </p:cNvSpPr>
          <p:nvPr>
            <p:ph type="sldNum" sz="quarter" idx="10"/>
          </p:nvPr>
        </p:nvSpPr>
        <p:spPr/>
        <p:txBody>
          <a:bodyPr/>
          <a:lstStyle/>
          <a:p>
            <a:fld id="{512D2FDE-69AD-42B6-AFDC-21048B0FA451}" type="slidenum">
              <a:rPr lang="en-US" smtClean="0"/>
              <a:t>6</a:t>
            </a:fld>
            <a:endParaRPr lang="en-US"/>
          </a:p>
        </p:txBody>
      </p:sp>
    </p:spTree>
    <p:extLst>
      <p:ext uri="{BB962C8B-B14F-4D97-AF65-F5344CB8AC3E}">
        <p14:creationId xmlns:p14="http://schemas.microsoft.com/office/powerpoint/2010/main" val="2688542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Level </a:t>
            </a:r>
          </a:p>
          <a:p>
            <a:r>
              <a:rPr lang="en-US" dirty="0" smtClean="0"/>
              <a:t>Integer </a:t>
            </a:r>
          </a:p>
          <a:p>
            <a:r>
              <a:rPr lang="en-US" dirty="0" smtClean="0"/>
              <a:t>Sets the install level of this feature. A value of 0 will disable the feature. Processing the Condition Table can modify the level value (this is set via the Condition child element). The default value is "1". </a:t>
            </a:r>
          </a:p>
          <a:p>
            <a:endParaRPr lang="en-US" dirty="0" smtClean="0"/>
          </a:p>
          <a:p>
            <a:r>
              <a:rPr lang="en-US" dirty="0" smtClean="0"/>
              <a:t>Title </a:t>
            </a:r>
          </a:p>
          <a:p>
            <a:r>
              <a:rPr lang="en-US" dirty="0" smtClean="0"/>
              <a:t>String </a:t>
            </a:r>
          </a:p>
          <a:p>
            <a:r>
              <a:rPr lang="en-US" dirty="0" smtClean="0"/>
              <a:t>Short string of text identifying the feature. This string is listed as an item by the </a:t>
            </a:r>
            <a:r>
              <a:rPr lang="en-US" dirty="0" err="1" smtClean="0"/>
              <a:t>SelectionTree</a:t>
            </a:r>
            <a:r>
              <a:rPr lang="en-US" dirty="0" smtClean="0"/>
              <a:t> control of the Selection Dialog.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512D2FDE-69AD-42B6-AFDC-21048B0FA451}" type="slidenum">
              <a:rPr lang="en-US" smtClean="0"/>
              <a:t>7</a:t>
            </a:fld>
            <a:endParaRPr lang="en-US"/>
          </a:p>
        </p:txBody>
      </p:sp>
    </p:spTree>
    <p:extLst>
      <p:ext uri="{BB962C8B-B14F-4D97-AF65-F5344CB8AC3E}">
        <p14:creationId xmlns:p14="http://schemas.microsoft.com/office/powerpoint/2010/main" val="30300769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MediaTeplate</a:t>
            </a:r>
            <a:r>
              <a:rPr lang="en-US" dirty="0" smtClean="0"/>
              <a:t> element describes information to automatically assign files to cabinets. A </a:t>
            </a:r>
            <a:r>
              <a:rPr lang="en-US" dirty="0" err="1" smtClean="0"/>
              <a:t>maximumum</a:t>
            </a:r>
            <a:r>
              <a:rPr lang="en-US" dirty="0" smtClean="0"/>
              <a:t> number of cabinets created is 999. </a:t>
            </a:r>
          </a:p>
          <a:p>
            <a:endParaRPr lang="en-US" dirty="0" smtClean="0"/>
          </a:p>
          <a:p>
            <a:r>
              <a:rPr lang="en-US" sz="1200" b="0" i="0" u="none" strike="noStrike" kern="1200" baseline="0" dirty="0" smtClean="0">
                <a:solidFill>
                  <a:schemeClr val="tx1"/>
                </a:solidFill>
                <a:latin typeface="+mn-lt"/>
                <a:ea typeface="+mn-ea"/>
                <a:cs typeface="+mn-cs"/>
              </a:rPr>
              <a:t>The files that you intend to install are compressed into </a:t>
            </a:r>
            <a:r>
              <a:rPr lang="en-US" sz="1200" b="1" i="0" u="none" strike="noStrike" kern="1200" baseline="0" dirty="0" smtClean="0">
                <a:solidFill>
                  <a:schemeClr val="tx1"/>
                </a:solidFill>
                <a:latin typeface="+mn-lt"/>
                <a:ea typeface="+mn-ea"/>
                <a:cs typeface="+mn-cs"/>
              </a:rPr>
              <a:t>CAB </a:t>
            </a:r>
            <a:r>
              <a:rPr lang="en-US" sz="1200" b="0" i="0" u="none" strike="noStrike" kern="1200" baseline="0" dirty="0" smtClean="0">
                <a:solidFill>
                  <a:schemeClr val="tx1"/>
                </a:solidFill>
                <a:latin typeface="+mn-lt"/>
                <a:ea typeface="+mn-ea"/>
                <a:cs typeface="+mn-cs"/>
              </a:rPr>
              <a:t>files and shipped along</a:t>
            </a:r>
          </a:p>
          <a:p>
            <a:r>
              <a:rPr lang="en-US" sz="1200" b="0" i="0" u="none" strike="noStrike" kern="1200" baseline="0" dirty="0" smtClean="0">
                <a:solidFill>
                  <a:schemeClr val="tx1"/>
                </a:solidFill>
                <a:latin typeface="+mn-lt"/>
                <a:ea typeface="+mn-ea"/>
                <a:cs typeface="+mn-cs"/>
              </a:rPr>
              <a:t>with the installer. You decide whether to embed them inside the MSI or provide</a:t>
            </a:r>
          </a:p>
          <a:p>
            <a:r>
              <a:rPr lang="en-US" sz="1200" b="0" i="0" u="none" strike="noStrike" kern="1200" baseline="0" dirty="0" smtClean="0">
                <a:solidFill>
                  <a:schemeClr val="tx1"/>
                </a:solidFill>
                <a:latin typeface="+mn-lt"/>
                <a:ea typeface="+mn-ea"/>
                <a:cs typeface="+mn-cs"/>
              </a:rPr>
              <a:t>them visibly alongside it.</a:t>
            </a:r>
          </a:p>
          <a:p>
            <a:endParaRPr lang="en-US"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r>
              <a:rPr lang="en-US" dirty="0" err="1" smtClean="0"/>
              <a:t>CompressionLevel</a:t>
            </a:r>
            <a:r>
              <a:rPr lang="en-US" dirty="0" smtClean="0"/>
              <a:t> </a:t>
            </a:r>
          </a:p>
          <a:p>
            <a:r>
              <a:rPr lang="en-US" dirty="0" smtClean="0"/>
              <a:t>Enumeration </a:t>
            </a:r>
          </a:p>
          <a:p>
            <a:r>
              <a:rPr lang="en-US" dirty="0" smtClean="0"/>
              <a:t>Indicates the compression level for the Media's cabinet. This attribute can only be used in conjunction with the Cabinet attribute. The default is '</a:t>
            </a:r>
            <a:r>
              <a:rPr lang="en-US" dirty="0" err="1" smtClean="0"/>
              <a:t>mszip</a:t>
            </a:r>
            <a:r>
              <a:rPr lang="en-US" dirty="0" smtClean="0"/>
              <a:t>'. This attribute's value must be one of the following: </a:t>
            </a:r>
            <a:r>
              <a:rPr lang="en-US" i="1" dirty="0" smtClean="0"/>
              <a:t>high</a:t>
            </a:r>
            <a:r>
              <a:rPr lang="en-US" dirty="0" smtClean="0"/>
              <a:t> </a:t>
            </a:r>
            <a:r>
              <a:rPr lang="en-US" i="1" dirty="0" smtClean="0"/>
              <a:t>low</a:t>
            </a:r>
            <a:r>
              <a:rPr lang="en-US" dirty="0" smtClean="0"/>
              <a:t> </a:t>
            </a:r>
            <a:r>
              <a:rPr lang="en-US" i="1" dirty="0" smtClean="0"/>
              <a:t>medium</a:t>
            </a:r>
            <a:r>
              <a:rPr lang="en-US" dirty="0" smtClean="0"/>
              <a:t> </a:t>
            </a:r>
            <a:r>
              <a:rPr lang="en-US" i="1" dirty="0" err="1" smtClean="0"/>
              <a:t>mszip</a:t>
            </a:r>
            <a:r>
              <a:rPr lang="en-US" dirty="0" smtClean="0"/>
              <a:t> </a:t>
            </a:r>
            <a:r>
              <a:rPr lang="en-US" i="1" dirty="0" smtClean="0"/>
              <a:t>none</a:t>
            </a:r>
            <a:r>
              <a:rPr lang="en-US" dirty="0" smtClean="0"/>
              <a:t> </a:t>
            </a:r>
          </a:p>
          <a:p>
            <a:endParaRPr lang="en-US" dirty="0" smtClean="0"/>
          </a:p>
          <a:p>
            <a:r>
              <a:rPr lang="en-US" dirty="0" err="1" smtClean="0"/>
              <a:t>EmbedCab</a:t>
            </a:r>
            <a:r>
              <a:rPr lang="en-US" dirty="0" smtClean="0"/>
              <a:t> </a:t>
            </a:r>
          </a:p>
          <a:p>
            <a:r>
              <a:rPr lang="en-US" dirty="0" err="1" smtClean="0">
                <a:hlinkClick r:id="rId3" action="ppaction://hlinkfile"/>
              </a:rPr>
              <a:t>YesNoType</a:t>
            </a:r>
            <a:r>
              <a:rPr lang="en-US" dirty="0" smtClean="0"/>
              <a:t> </a:t>
            </a:r>
          </a:p>
          <a:p>
            <a:r>
              <a:rPr lang="en-US" dirty="0" smtClean="0"/>
              <a:t>Instructs the binder to embed the cabinets in the product if 'yes'.</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512D2FDE-69AD-42B6-AFDC-21048B0FA451}" type="slidenum">
              <a:rPr lang="en-US" smtClean="0"/>
              <a:t>8</a:t>
            </a:fld>
            <a:endParaRPr lang="en-US"/>
          </a:p>
        </p:txBody>
      </p:sp>
    </p:spTree>
    <p:extLst>
      <p:ext uri="{BB962C8B-B14F-4D97-AF65-F5344CB8AC3E}">
        <p14:creationId xmlns:p14="http://schemas.microsoft.com/office/powerpoint/2010/main" val="32007561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Fragment element is the building block of creating an installer database in WiX. Once defined, the Fragment becomes an immutable, atomic unit which can either be completely included or excluded from a product. </a:t>
            </a:r>
          </a:p>
          <a:p>
            <a:endParaRPr lang="en-US" dirty="0" smtClean="0"/>
          </a:p>
          <a:p>
            <a:r>
              <a:rPr lang="en-US" dirty="0" smtClean="0"/>
              <a:t>The contents of a Fragment element can be linked into a product by utilizing one of the many *Ref elements. When linking in a Fragment, it will be necessary to link in all of its individual units. For instance, if a given Fragment contains two Component elements, you must link both under features using </a:t>
            </a:r>
            <a:r>
              <a:rPr lang="en-US" dirty="0" err="1" smtClean="0"/>
              <a:t>ComponentRef</a:t>
            </a:r>
            <a:r>
              <a:rPr lang="en-US" dirty="0" smtClean="0"/>
              <a:t> for each linked Component. Otherwise, you will get a linker warning and have a floating Component that does not appear under any Feature. </a:t>
            </a:r>
            <a:endParaRPr lang="en-US" dirty="0"/>
          </a:p>
        </p:txBody>
      </p:sp>
      <p:sp>
        <p:nvSpPr>
          <p:cNvPr id="4" name="Slide Number Placeholder 3"/>
          <p:cNvSpPr>
            <a:spLocks noGrp="1"/>
          </p:cNvSpPr>
          <p:nvPr>
            <p:ph type="sldNum" sz="quarter" idx="10"/>
          </p:nvPr>
        </p:nvSpPr>
        <p:spPr/>
        <p:txBody>
          <a:bodyPr/>
          <a:lstStyle/>
          <a:p>
            <a:fld id="{512D2FDE-69AD-42B6-AFDC-21048B0FA451}" type="slidenum">
              <a:rPr lang="en-US" smtClean="0"/>
              <a:t>9</a:t>
            </a:fld>
            <a:endParaRPr lang="en-US"/>
          </a:p>
        </p:txBody>
      </p:sp>
    </p:spTree>
    <p:extLst>
      <p:ext uri="{BB962C8B-B14F-4D97-AF65-F5344CB8AC3E}">
        <p14:creationId xmlns:p14="http://schemas.microsoft.com/office/powerpoint/2010/main" val="12340439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Component for parent Directory </a:t>
            </a:r>
          </a:p>
          <a:p>
            <a:endParaRPr lang="en-US" dirty="0" smtClean="0"/>
          </a:p>
          <a:p>
            <a:endParaRPr lang="en-US" dirty="0" smtClean="0"/>
          </a:p>
          <a:p>
            <a:r>
              <a:rPr lang="en-US" sz="1200" b="0" i="0" u="none" strike="noStrike" kern="1200" baseline="0" dirty="0" smtClean="0">
                <a:solidFill>
                  <a:schemeClr val="tx1"/>
                </a:solidFill>
                <a:latin typeface="+mn-lt"/>
                <a:ea typeface="+mn-ea"/>
                <a:cs typeface="+mn-cs"/>
              </a:rPr>
              <a:t>Windows Installer expects every file to be wrapped up in a component before</a:t>
            </a:r>
          </a:p>
          <a:p>
            <a:r>
              <a:rPr lang="en-US" sz="1200" b="0" i="0" u="none" strike="noStrike" kern="1200" baseline="0" dirty="0" smtClean="0">
                <a:solidFill>
                  <a:schemeClr val="tx1"/>
                </a:solidFill>
                <a:latin typeface="+mn-lt"/>
                <a:ea typeface="+mn-ea"/>
                <a:cs typeface="+mn-cs"/>
              </a:rPr>
              <a:t>it's installed. It doesn't matter what type of file it is either. Each gets its own</a:t>
            </a:r>
          </a:p>
          <a:p>
            <a:r>
              <a:rPr lang="en-US" sz="1200" b="0" i="0" u="none" strike="noStrike" kern="1200" baseline="0" dirty="0" smtClean="0">
                <a:solidFill>
                  <a:schemeClr val="tx1"/>
                </a:solidFill>
                <a:latin typeface="+mn-lt"/>
                <a:ea typeface="+mn-ea"/>
                <a:cs typeface="+mn-cs"/>
              </a:rPr>
              <a:t>Component element.</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Components, which always have a unique GUID, allow Windows to track every</a:t>
            </a:r>
          </a:p>
          <a:p>
            <a:r>
              <a:rPr lang="en-US" sz="1200" b="0" i="0" u="none" strike="noStrike" kern="1200" baseline="0" dirty="0" smtClean="0">
                <a:solidFill>
                  <a:schemeClr val="tx1"/>
                </a:solidFill>
                <a:latin typeface="+mn-lt"/>
                <a:ea typeface="+mn-ea"/>
                <a:cs typeface="+mn-cs"/>
              </a:rPr>
              <a:t>file that gets installed on the end user's computer. During an installation, this</a:t>
            </a:r>
          </a:p>
          <a:p>
            <a:r>
              <a:rPr lang="en-US" sz="1200" b="0" i="0" u="none" strike="noStrike" kern="1200" baseline="0" dirty="0" smtClean="0">
                <a:solidFill>
                  <a:schemeClr val="tx1"/>
                </a:solidFill>
                <a:latin typeface="+mn-lt"/>
                <a:ea typeface="+mn-ea"/>
                <a:cs typeface="+mn-cs"/>
              </a:rPr>
              <a:t>information is stored away in the registry. This lets Windows find every piece of</a:t>
            </a:r>
          </a:p>
          <a:p>
            <a:r>
              <a:rPr lang="en-US" sz="1200" b="0" i="0" u="none" strike="noStrike" kern="1200" baseline="0" dirty="0" smtClean="0">
                <a:solidFill>
                  <a:schemeClr val="tx1"/>
                </a:solidFill>
                <a:latin typeface="+mn-lt"/>
                <a:ea typeface="+mn-ea"/>
                <a:cs typeface="+mn-cs"/>
              </a:rPr>
              <a:t>your product during an uninstall so that your software can be completely removed.</a:t>
            </a:r>
          </a:p>
          <a:p>
            <a:r>
              <a:rPr lang="en-US" sz="1200" b="0" i="0" u="none" strike="noStrike" kern="1200" baseline="0" dirty="0" smtClean="0">
                <a:solidFill>
                  <a:schemeClr val="tx1"/>
                </a:solidFill>
                <a:latin typeface="+mn-lt"/>
                <a:ea typeface="+mn-ea"/>
                <a:cs typeface="+mn-cs"/>
              </a:rPr>
              <a:t>It also uses it to replace missing files during a </a:t>
            </a:r>
            <a:r>
              <a:rPr lang="en-US" sz="1200" b="1" i="0" u="none" strike="noStrike" kern="1200" baseline="0" dirty="0" smtClean="0">
                <a:solidFill>
                  <a:schemeClr val="tx1"/>
                </a:solidFill>
                <a:latin typeface="+mn-lt"/>
                <a:ea typeface="+mn-ea"/>
                <a:cs typeface="+mn-cs"/>
              </a:rPr>
              <a:t>repair</a:t>
            </a:r>
            <a:r>
              <a:rPr lang="en-US" sz="1200" b="0" i="0" u="none" strike="noStrike" kern="1200" baseline="0" dirty="0" smtClean="0">
                <a:solidFill>
                  <a:schemeClr val="tx1"/>
                </a:solidFill>
                <a:latin typeface="+mn-lt"/>
                <a:ea typeface="+mn-ea"/>
                <a:cs typeface="+mn-cs"/>
              </a:rPr>
              <a:t>, which you can trigger by</a:t>
            </a:r>
          </a:p>
          <a:p>
            <a:r>
              <a:rPr lang="en-US" sz="1200" b="0" i="0" u="none" strike="noStrike" kern="1200" baseline="0" dirty="0" smtClean="0">
                <a:solidFill>
                  <a:schemeClr val="tx1"/>
                </a:solidFill>
                <a:latin typeface="+mn-lt"/>
                <a:ea typeface="+mn-ea"/>
                <a:cs typeface="+mn-cs"/>
              </a:rPr>
              <a:t>right-clicking on an MSI file and selecting </a:t>
            </a:r>
            <a:r>
              <a:rPr lang="en-US" sz="1200" b="1" i="0" u="none" strike="noStrike" kern="1200" baseline="0" dirty="0" smtClean="0">
                <a:solidFill>
                  <a:schemeClr val="tx1"/>
                </a:solidFill>
                <a:latin typeface="+mn-lt"/>
                <a:ea typeface="+mn-ea"/>
                <a:cs typeface="+mn-cs"/>
              </a:rPr>
              <a:t>Repair</a:t>
            </a:r>
            <a:r>
              <a:rPr lang="en-US" sz="1200" b="0" i="0" u="none" strike="noStrike" kern="1200" baseline="0" dirty="0" smtClean="0">
                <a:solidFill>
                  <a:schemeClr val="tx1"/>
                </a:solidFill>
                <a:latin typeface="+mn-lt"/>
                <a:ea typeface="+mn-ea"/>
                <a:cs typeface="+mn-cs"/>
              </a:rPr>
              <a:t>.</a:t>
            </a:r>
          </a:p>
          <a:p>
            <a:endParaRPr lang="en-US" sz="1200" b="0" i="0" u="none" strike="noStrike" kern="1200" baseline="0" dirty="0" smtClean="0">
              <a:solidFill>
                <a:schemeClr val="tx1"/>
              </a:solidFill>
              <a:latin typeface="+mn-lt"/>
              <a:ea typeface="+mn-ea"/>
              <a:cs typeface="+mn-cs"/>
            </a:endParaRPr>
          </a:p>
          <a:p>
            <a:r>
              <a:rPr lang="en-US" dirty="0" smtClean="0"/>
              <a:t>Directory </a:t>
            </a:r>
          </a:p>
          <a:p>
            <a:r>
              <a:rPr lang="en-US" dirty="0" smtClean="0"/>
              <a:t>String </a:t>
            </a:r>
          </a:p>
          <a:p>
            <a:r>
              <a:rPr lang="en-US" dirty="0" smtClean="0"/>
              <a:t>Sets the Directory of the Component. If this element is nested under a Directory element, this value defaults to the value of the parent Directory/@Id. </a:t>
            </a:r>
          </a:p>
          <a:p>
            <a:endParaRPr lang="en-US" dirty="0" smtClean="0"/>
          </a:p>
          <a:p>
            <a:r>
              <a:rPr lang="en-US" dirty="0" err="1" smtClean="0"/>
              <a:t>Guid</a:t>
            </a:r>
            <a:r>
              <a:rPr lang="en-US" dirty="0" smtClean="0"/>
              <a:t> </a:t>
            </a:r>
          </a:p>
          <a:p>
            <a:r>
              <a:rPr lang="en-US" dirty="0" err="1" smtClean="0">
                <a:hlinkClick r:id="rId3" action="ppaction://hlinkfile"/>
              </a:rPr>
              <a:t>ComponentGuid</a:t>
            </a:r>
            <a:r>
              <a:rPr lang="en-US" dirty="0" smtClean="0"/>
              <a:t> </a:t>
            </a:r>
          </a:p>
          <a:p>
            <a:r>
              <a:rPr lang="en-US" dirty="0" smtClean="0"/>
              <a:t>This value should be a </a:t>
            </a:r>
            <a:r>
              <a:rPr lang="en-US" dirty="0" err="1" smtClean="0"/>
              <a:t>guid</a:t>
            </a:r>
            <a:r>
              <a:rPr lang="en-US" dirty="0" smtClean="0"/>
              <a:t> that uniquely identifies this component's contents, language, platform, and version. If omitted, the default value is '*' which indicates that the linker should generate a stable </a:t>
            </a:r>
            <a:r>
              <a:rPr lang="en-US" dirty="0" err="1" smtClean="0"/>
              <a:t>guid</a:t>
            </a:r>
            <a:r>
              <a:rPr lang="en-US" dirty="0" smtClean="0"/>
              <a:t>. </a:t>
            </a:r>
            <a:r>
              <a:rPr lang="en-US" dirty="0" err="1" smtClean="0"/>
              <a:t>Generatable</a:t>
            </a:r>
            <a:r>
              <a:rPr lang="en-US" dirty="0" smtClean="0"/>
              <a:t> </a:t>
            </a:r>
            <a:r>
              <a:rPr lang="en-US" dirty="0" err="1" smtClean="0"/>
              <a:t>guids</a:t>
            </a:r>
            <a:r>
              <a:rPr lang="en-US" dirty="0" smtClean="0"/>
              <a:t> are supported only for components with a single file as the component's </a:t>
            </a:r>
            <a:r>
              <a:rPr lang="en-US" dirty="0" err="1" smtClean="0"/>
              <a:t>keypath</a:t>
            </a:r>
            <a:r>
              <a:rPr lang="en-US" dirty="0" smtClean="0"/>
              <a:t> or no files and a registry value as the </a:t>
            </a:r>
            <a:r>
              <a:rPr lang="en-US" dirty="0" err="1" smtClean="0"/>
              <a:t>keypath</a:t>
            </a:r>
            <a:r>
              <a:rPr lang="en-US" dirty="0" smtClean="0"/>
              <a:t>. It's also possible to set the value to an empty string to specify an unmanaged component. Unmanaged components are a security vulnerability because the component cannot be removed or repaired by Windows Installer (it is essentially an </a:t>
            </a:r>
            <a:r>
              <a:rPr lang="en-US" dirty="0" err="1" smtClean="0"/>
              <a:t>unpatchable</a:t>
            </a:r>
            <a:r>
              <a:rPr lang="en-US" dirty="0" smtClean="0"/>
              <a:t>, permanent component). Therefore, a </a:t>
            </a:r>
            <a:r>
              <a:rPr lang="en-US" dirty="0" err="1" smtClean="0"/>
              <a:t>guid</a:t>
            </a:r>
            <a:r>
              <a:rPr lang="en-US" dirty="0" smtClean="0"/>
              <a:t> should always be specified for any component which contains resources that may need to be patched in the future. </a:t>
            </a:r>
          </a:p>
          <a:p>
            <a:endParaRPr lang="en-US" dirty="0" smtClean="0"/>
          </a:p>
          <a:p>
            <a:r>
              <a:rPr lang="en-US" dirty="0" err="1" smtClean="0"/>
              <a:t>KeyPath</a:t>
            </a:r>
            <a:r>
              <a:rPr lang="en-US" dirty="0" smtClean="0"/>
              <a:t> </a:t>
            </a:r>
          </a:p>
          <a:p>
            <a:r>
              <a:rPr lang="en-US" dirty="0" err="1" smtClean="0">
                <a:hlinkClick r:id="rId4" action="ppaction://hlinkfile"/>
              </a:rPr>
              <a:t>YesNoType</a:t>
            </a:r>
            <a:r>
              <a:rPr lang="en-US" dirty="0" smtClean="0"/>
              <a:t> </a:t>
            </a:r>
          </a:p>
          <a:p>
            <a:r>
              <a:rPr lang="en-US" dirty="0" smtClean="0"/>
              <a:t>If this attribute's value is set to 'yes', then the Directory of this Component is used as the </a:t>
            </a:r>
            <a:r>
              <a:rPr lang="en-US" dirty="0" err="1" smtClean="0"/>
              <a:t>KeyPath</a:t>
            </a:r>
            <a:r>
              <a:rPr lang="en-US" dirty="0" smtClean="0"/>
              <a:t>. To set a Registry value or File as the </a:t>
            </a:r>
            <a:r>
              <a:rPr lang="en-US" dirty="0" err="1" smtClean="0"/>
              <a:t>KeyPath</a:t>
            </a:r>
            <a:r>
              <a:rPr lang="en-US" dirty="0" smtClean="0"/>
              <a:t> of a component, set the </a:t>
            </a:r>
            <a:r>
              <a:rPr lang="en-US" dirty="0" err="1" smtClean="0"/>
              <a:t>KeyPath</a:t>
            </a:r>
            <a:r>
              <a:rPr lang="en-US" dirty="0" smtClean="0"/>
              <a:t> attribute to 'yes' on one of those child elements. If </a:t>
            </a:r>
            <a:r>
              <a:rPr lang="en-US" dirty="0" err="1" smtClean="0"/>
              <a:t>KeyPath</a:t>
            </a:r>
            <a:r>
              <a:rPr lang="en-US" dirty="0" smtClean="0"/>
              <a:t> is not set to 'yes' for the Component or for a child Registry value or File, WiX will look at the child elements under the Component in sequential order and try to automatically select one of them as a key path. Allowing WiX to automatically select a key path can be dangerous because adding or removing child elements under the Component can </a:t>
            </a:r>
            <a:r>
              <a:rPr lang="en-US" dirty="0" err="1" smtClean="0"/>
              <a:t>inadvertantly</a:t>
            </a:r>
            <a:r>
              <a:rPr lang="en-US" dirty="0" smtClean="0"/>
              <a:t> cause the key path to change, which can lead to installation problems. </a:t>
            </a:r>
          </a:p>
          <a:p>
            <a:endParaRPr lang="en-US" dirty="0" smtClean="0"/>
          </a:p>
          <a:p>
            <a:endParaRPr lang="en-US" dirty="0" smtClean="0"/>
          </a:p>
          <a:p>
            <a:r>
              <a:rPr lang="en-US" dirty="0" err="1" smtClean="0"/>
              <a:t>NeverOverwrite</a:t>
            </a:r>
            <a:r>
              <a:rPr lang="en-US" dirty="0" smtClean="0"/>
              <a:t> </a:t>
            </a:r>
            <a:r>
              <a:rPr lang="en-US" dirty="0" err="1" smtClean="0">
                <a:hlinkClick r:id="rId4" action="ppaction://hlinkfile"/>
              </a:rPr>
              <a:t>YesNoType</a:t>
            </a:r>
            <a:r>
              <a:rPr lang="en-US" dirty="0" smtClean="0"/>
              <a:t> If this attribute is set to 'yes', the installer does not install or reinstall the component if a key path file or a key path registry entry for the component already exists. The application does register itself as a client of the component. Use this flag only for components that are being registered by the Registry table. Do not use this flag for components registered by the </a:t>
            </a:r>
            <a:r>
              <a:rPr lang="en-US" dirty="0" err="1" smtClean="0"/>
              <a:t>AppId</a:t>
            </a:r>
            <a:r>
              <a:rPr lang="en-US" dirty="0" smtClean="0"/>
              <a:t>, Class, Extension, </a:t>
            </a:r>
            <a:r>
              <a:rPr lang="en-US" dirty="0" err="1" smtClean="0"/>
              <a:t>ProgId</a:t>
            </a:r>
            <a:r>
              <a:rPr lang="en-US" dirty="0" smtClean="0"/>
              <a:t>, MIME, and Verb tables.</a:t>
            </a:r>
          </a:p>
          <a:p>
            <a:endParaRPr lang="en-US" dirty="0" smtClean="0"/>
          </a:p>
          <a:p>
            <a:r>
              <a:rPr lang="en-US" dirty="0" smtClean="0"/>
              <a:t>Permanent </a:t>
            </a:r>
            <a:r>
              <a:rPr lang="en-US" dirty="0" err="1" smtClean="0">
                <a:hlinkClick r:id="rId4" action="ppaction://hlinkfile"/>
              </a:rPr>
              <a:t>YesNoType</a:t>
            </a:r>
            <a:r>
              <a:rPr lang="en-US" dirty="0" smtClean="0"/>
              <a:t> If this attribute is set to 'yes', the installer does not remove the component during an uninstall. The installer registers an extra system client for the component in the Windows Installer registry settings (which basically just means that at least one product is always referencing this component). Note that this option differs from the behavior of not setting a </a:t>
            </a:r>
            <a:r>
              <a:rPr lang="en-US" dirty="0" err="1" smtClean="0"/>
              <a:t>guid</a:t>
            </a:r>
            <a:r>
              <a:rPr lang="en-US" dirty="0" smtClean="0"/>
              <a:t> because although the component is permanent, it is still patchable (because Windows Installer still tracks it), it's just not </a:t>
            </a:r>
            <a:r>
              <a:rPr lang="en-US" dirty="0" err="1" smtClean="0"/>
              <a:t>uninstallable</a:t>
            </a:r>
            <a:r>
              <a:rPr lang="en-US" dirty="0" smtClean="0"/>
              <a:t>. </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512D2FDE-69AD-42B6-AFDC-21048B0FA451}" type="slidenum">
              <a:rPr lang="en-US" smtClean="0"/>
              <a:t>10</a:t>
            </a:fld>
            <a:endParaRPr lang="en-US"/>
          </a:p>
        </p:txBody>
      </p:sp>
    </p:spTree>
    <p:extLst>
      <p:ext uri="{BB962C8B-B14F-4D97-AF65-F5344CB8AC3E}">
        <p14:creationId xmlns:p14="http://schemas.microsoft.com/office/powerpoint/2010/main" val="11273502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Isosceles Triangle 6"/>
          <p:cNvSpPr/>
          <p:nvPr/>
        </p:nvSpPr>
        <p:spPr>
          <a:xfrm rot="16200000">
            <a:off x="7554353" y="5254283"/>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540544" y="776288"/>
            <a:ext cx="8062912" cy="1470025"/>
          </a:xfrm>
        </p:spPr>
        <p:txBody>
          <a:bodyPr anchor="b">
            <a:normAutofit/>
          </a:bodyPr>
          <a:lstStyle>
            <a:lvl1pPr algn="r">
              <a:defRPr sz="4400"/>
            </a:lvl1pPr>
          </a:lstStyle>
          <a:p>
            <a:r>
              <a:rPr kumimoji="0" lang="en-US" smtClean="0"/>
              <a:t>Click to edit Master title style</a:t>
            </a:r>
            <a:endParaRPr kumimoji="0" lang="en-US"/>
          </a:p>
        </p:txBody>
      </p:sp>
      <p:sp>
        <p:nvSpPr>
          <p:cNvPr id="9" name="Subtitle 8"/>
          <p:cNvSpPr>
            <a:spLocks noGrp="1"/>
          </p:cNvSpPr>
          <p:nvPr>
            <p:ph type="subTitle" idx="1"/>
          </p:nvPr>
        </p:nvSpPr>
        <p:spPr>
          <a:xfrm>
            <a:off x="540544" y="2250280"/>
            <a:ext cx="8062912"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1371600" y="6012656"/>
            <a:ext cx="5791200" cy="365125"/>
          </a:xfrm>
        </p:spPr>
        <p:txBody>
          <a:bodyPr tIns="0" bIns="0" anchor="t"/>
          <a:lstStyle>
            <a:lvl1pPr algn="r">
              <a:defRPr sz="1000"/>
            </a:lvl1pPr>
          </a:lstStyle>
          <a:p>
            <a:fld id="{1D8BD707-D9CF-40AE-B4C6-C98DA3205C09}" type="datetimeFigureOut">
              <a:rPr lang="en-US" smtClean="0"/>
              <a:pPr/>
              <a:t>4/27/2013</a:t>
            </a:fld>
            <a:endParaRPr lang="en-US"/>
          </a:p>
        </p:txBody>
      </p:sp>
      <p:sp>
        <p:nvSpPr>
          <p:cNvPr id="17" name="Footer Placeholder 16"/>
          <p:cNvSpPr>
            <a:spLocks noGrp="1"/>
          </p:cNvSpPr>
          <p:nvPr>
            <p:ph type="ftr" sz="quarter" idx="11"/>
          </p:nvPr>
        </p:nvSpPr>
        <p:spPr>
          <a:xfrm>
            <a:off x="1371600" y="5650704"/>
            <a:ext cx="5791200" cy="365125"/>
          </a:xfrm>
        </p:spPr>
        <p:txBody>
          <a:bodyPr tIns="0" bIns="0" anchor="b"/>
          <a:lstStyle>
            <a:lvl1pPr algn="r">
              <a:defRPr sz="1100"/>
            </a:lvl1pPr>
          </a:lstStyle>
          <a:p>
            <a:endParaRPr lang="en-US"/>
          </a:p>
        </p:txBody>
      </p:sp>
      <p:sp>
        <p:nvSpPr>
          <p:cNvPr id="29" name="Slide Number Placeholder 28"/>
          <p:cNvSpPr>
            <a:spLocks noGrp="1"/>
          </p:cNvSpPr>
          <p:nvPr>
            <p:ph type="sldNum" sz="quarter" idx="12"/>
          </p:nvPr>
        </p:nvSpPr>
        <p:spPr>
          <a:xfrm>
            <a:off x="8392247" y="5752307"/>
            <a:ext cx="502920" cy="365125"/>
          </a:xfrm>
        </p:spPr>
        <p:txBody>
          <a:bodyPr anchor="ctr"/>
          <a:lstStyle>
            <a:lvl1pPr algn="ctr">
              <a:defRPr sz="1300">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4/27/2013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381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81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4/27/2013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399032"/>
          </a:xfrm>
        </p:spPr>
        <p:txBody>
          <a:bodyPr/>
          <a:lstStyle/>
          <a:p>
            <a:r>
              <a:rPr kumimoji="0" lang="en-US" smtClean="0"/>
              <a:t>Click to edit Master title style</a:t>
            </a:r>
            <a:endParaRPr kumimoji="0" lang="en-US"/>
          </a:p>
        </p:txBody>
      </p:sp>
      <p:sp>
        <p:nvSpPr>
          <p:cNvPr id="3" name="Content Placeholder 2"/>
          <p:cNvSpPr>
            <a:spLocks noGrp="1"/>
          </p:cNvSpPr>
          <p:nvPr>
            <p:ph idx="1"/>
          </p:nvPr>
        </p:nvSpPr>
        <p:spPr>
          <a:xfrm>
            <a:off x="457200" y="1882808"/>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791456" y="6480048"/>
            <a:ext cx="2133600" cy="301752"/>
          </a:xfrm>
        </p:spPr>
        <p:txBody>
          <a:bodyPr/>
          <a:lstStyle/>
          <a:p>
            <a:fld id="{1D8BD707-D9CF-40AE-B4C6-C98DA3205C09}" type="datetimeFigureOut">
              <a:rPr lang="en-US" smtClean="0"/>
              <a:pPr/>
              <a:t>4/27/2013</a:t>
            </a:fld>
            <a:endParaRPr lang="en-US"/>
          </a:p>
        </p:txBody>
      </p:sp>
      <p:sp>
        <p:nvSpPr>
          <p:cNvPr id="5" name="Footer Placeholder 4"/>
          <p:cNvSpPr>
            <a:spLocks noGrp="1"/>
          </p:cNvSpPr>
          <p:nvPr>
            <p:ph type="ftr" sz="quarter" idx="11"/>
          </p:nvPr>
        </p:nvSpPr>
        <p:spPr>
          <a:xfrm>
            <a:off x="457200" y="6480969"/>
            <a:ext cx="4260056" cy="300831"/>
          </a:xfrm>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9" name="Right Triangle 8"/>
          <p:cNvSpPr/>
          <p:nvPr/>
        </p:nvSpPr>
        <p:spPr>
          <a:xfrm flipV="1">
            <a:off x="7034" y="7034"/>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Isosceles Triangle 7"/>
          <p:cNvSpPr/>
          <p:nvPr/>
        </p:nvSpPr>
        <p:spPr>
          <a:xfrm rot="5400000" flipV="1">
            <a:off x="7554353" y="309490"/>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Date Placeholder 3"/>
          <p:cNvSpPr>
            <a:spLocks noGrp="1"/>
          </p:cNvSpPr>
          <p:nvPr>
            <p:ph type="dt" sz="half" idx="10"/>
          </p:nvPr>
        </p:nvSpPr>
        <p:spPr>
          <a:xfrm>
            <a:off x="6955632" y="6477000"/>
            <a:ext cx="2133600" cy="304800"/>
          </a:xfrm>
        </p:spPr>
        <p:txBody>
          <a:bodyPr/>
          <a:lstStyle/>
          <a:p>
            <a:fld id="{1D8BD707-D9CF-40AE-B4C6-C98DA3205C09}" type="datetimeFigureOut">
              <a:rPr lang="en-US" smtClean="0"/>
              <a:pPr/>
              <a:t>4/27/2013</a:t>
            </a:fld>
            <a:endParaRPr lang="en-US"/>
          </a:p>
        </p:txBody>
      </p:sp>
      <p:sp>
        <p:nvSpPr>
          <p:cNvPr id="5" name="Footer Placeholder 4"/>
          <p:cNvSpPr>
            <a:spLocks noGrp="1"/>
          </p:cNvSpPr>
          <p:nvPr>
            <p:ph type="ftr" sz="quarter" idx="11"/>
          </p:nvPr>
        </p:nvSpPr>
        <p:spPr>
          <a:xfrm>
            <a:off x="2619376" y="6480969"/>
            <a:ext cx="4260056" cy="300831"/>
          </a:xfrm>
        </p:spPr>
        <p:txBody>
          <a:bodyPr/>
          <a:lstStyle/>
          <a:p>
            <a:endParaRPr lang="en-US"/>
          </a:p>
        </p:txBody>
      </p:sp>
      <p:sp>
        <p:nvSpPr>
          <p:cNvPr id="6" name="Slide Number Placeholder 5"/>
          <p:cNvSpPr>
            <a:spLocks noGrp="1"/>
          </p:cNvSpPr>
          <p:nvPr>
            <p:ph type="sldNum" sz="quarter" idx="12"/>
          </p:nvPr>
        </p:nvSpPr>
        <p:spPr>
          <a:xfrm>
            <a:off x="8451056" y="809624"/>
            <a:ext cx="502920" cy="300831"/>
          </a:xfrm>
        </p:spPr>
        <p:txBody>
          <a:bodyPr/>
          <a:lstStyle/>
          <a:p>
            <a:fld id="{B6F15528-21DE-4FAA-801E-634DDDAF4B2B}" type="slidenum">
              <a:rPr lang="en-US" smtClean="0"/>
              <a:pPr/>
              <a:t>‹#›</a:t>
            </a:fld>
            <a:endParaRPr lang="en-US"/>
          </a:p>
        </p:txBody>
      </p:sp>
      <p:cxnSp>
        <p:nvCxnSpPr>
          <p:cNvPr id="11" name="Straight Connector 10"/>
          <p:cNvCxnSpPr/>
          <p:nvPr/>
        </p:nvCxnSpPr>
        <p:spPr>
          <a:xfrm rot="10800000">
            <a:off x="6468794" y="9381"/>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381000" y="271464"/>
            <a:ext cx="7239000" cy="1362075"/>
          </a:xfrm>
        </p:spPr>
        <p:txBody>
          <a:bodyPr anchor="ctr"/>
          <a:lstStyle>
            <a:lvl1pPr marL="0" algn="l">
              <a:buNone/>
              <a:defRPr sz="3600" b="1"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1633536"/>
            <a:ext cx="38862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4791456" y="6480969"/>
            <a:ext cx="2133600" cy="301752"/>
          </a:xfrm>
        </p:spPr>
        <p:txBody>
          <a:bodyPr/>
          <a:lstStyle/>
          <a:p>
            <a:fld id="{1D8BD707-D9CF-40AE-B4C6-C98DA3205C09}" type="datetimeFigureOut">
              <a:rPr lang="en-US" smtClean="0"/>
              <a:pPr/>
              <a:t>4/27/2013</a:t>
            </a:fld>
            <a:endParaRPr lang="en-US"/>
          </a:p>
        </p:txBody>
      </p:sp>
      <p:sp>
        <p:nvSpPr>
          <p:cNvPr id="6" name="Footer Placeholder 5"/>
          <p:cNvSpPr>
            <a:spLocks noGrp="1"/>
          </p:cNvSpPr>
          <p:nvPr>
            <p:ph type="ftr" sz="quarter" idx="11"/>
          </p:nvPr>
        </p:nvSpPr>
        <p:spPr>
          <a:xfrm>
            <a:off x="457200" y="6480969"/>
            <a:ext cx="4260056" cy="301752"/>
          </a:xfrm>
        </p:spPr>
        <p:txBody>
          <a:bodyPr/>
          <a:lstStyle/>
          <a:p>
            <a:endParaRPr lang="en-US"/>
          </a:p>
        </p:txBody>
      </p:sp>
      <p:sp>
        <p:nvSpPr>
          <p:cNvPr id="7" name="Slide Number Placeholder 6"/>
          <p:cNvSpPr>
            <a:spLocks noGrp="1"/>
          </p:cNvSpPr>
          <p:nvPr>
            <p:ph type="sldNum" sz="quarter" idx="12"/>
          </p:nvPr>
        </p:nvSpPr>
        <p:spPr>
          <a:xfrm>
            <a:off x="7589520" y="6480969"/>
            <a:ext cx="502920" cy="301752"/>
          </a:xfrm>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48198" y="290732"/>
            <a:ext cx="1066800" cy="6153912"/>
          </a:xfrm>
        </p:spPr>
        <p:txBody>
          <a:bodyPr vert="vert270" anchor="b"/>
          <a:lstStyle>
            <a:lvl1pPr marL="0" algn="ctr">
              <a:defRPr sz="3300" b="1">
                <a:ln w="6350">
                  <a:solidFill>
                    <a:schemeClr val="tx1"/>
                  </a:solidFill>
                </a:ln>
                <a:solidFill>
                  <a:schemeClr val="tx1"/>
                </a:solidFill>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365006"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1365006"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a:xfrm>
            <a:off x="4791456" y="6480969"/>
            <a:ext cx="2130552" cy="301752"/>
          </a:xfrm>
        </p:spPr>
        <p:txBody>
          <a:bodyPr/>
          <a:lstStyle/>
          <a:p>
            <a:fld id="{1D8BD707-D9CF-40AE-B4C6-C98DA3205C09}" type="datetimeFigureOut">
              <a:rPr lang="en-US" smtClean="0"/>
              <a:pPr/>
              <a:t>4/27/2013</a:t>
            </a:fld>
            <a:endParaRPr lang="en-US"/>
          </a:p>
        </p:txBody>
      </p:sp>
      <p:sp>
        <p:nvSpPr>
          <p:cNvPr id="8" name="Footer Placeholder 7"/>
          <p:cNvSpPr>
            <a:spLocks noGrp="1"/>
          </p:cNvSpPr>
          <p:nvPr>
            <p:ph type="ftr" sz="quarter" idx="11"/>
          </p:nvPr>
        </p:nvSpPr>
        <p:spPr>
          <a:xfrm>
            <a:off x="457200" y="6480969"/>
            <a:ext cx="4261104" cy="301752"/>
          </a:xfrm>
        </p:spPr>
        <p:txBody>
          <a:bodyPr/>
          <a:lstStyle/>
          <a:p>
            <a:endParaRPr lang="en-US"/>
          </a:p>
        </p:txBody>
      </p:sp>
      <p:sp>
        <p:nvSpPr>
          <p:cNvPr id="9" name="Slide Number Placeholder 8"/>
          <p:cNvSpPr>
            <a:spLocks noGrp="1"/>
          </p:cNvSpPr>
          <p:nvPr>
            <p:ph type="sldNum" sz="quarter" idx="12"/>
          </p:nvPr>
        </p:nvSpPr>
        <p:spPr>
          <a:xfrm>
            <a:off x="7589520" y="6483096"/>
            <a:ext cx="502920" cy="301752"/>
          </a:xfrm>
        </p:spPr>
        <p:txBody>
          <a:bodyPr/>
          <a:lstStyle>
            <a:lvl1pPr algn="ctr">
              <a:defRPr/>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4/27/2013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791456" y="6480969"/>
            <a:ext cx="2133600" cy="301752"/>
          </a:xfrm>
        </p:spPr>
        <p:txBody>
          <a:bodyPr/>
          <a:lstStyle/>
          <a:p>
            <a:fld id="{1D8BD707-D9CF-40AE-B4C6-C98DA3205C09}" type="datetimeFigureOut">
              <a:rPr lang="en-US" smtClean="0"/>
              <a:pPr/>
              <a:t>4/27/2013</a:t>
            </a:fld>
            <a:endParaRPr lang="en-US"/>
          </a:p>
        </p:txBody>
      </p:sp>
      <p:sp>
        <p:nvSpPr>
          <p:cNvPr id="3" name="Footer Placeholder 2"/>
          <p:cNvSpPr>
            <a:spLocks noGrp="1"/>
          </p:cNvSpPr>
          <p:nvPr>
            <p:ph type="ftr" sz="quarter" idx="11"/>
          </p:nvPr>
        </p:nvSpPr>
        <p:spPr>
          <a:xfrm>
            <a:off x="457200" y="6481890"/>
            <a:ext cx="4260056" cy="300831"/>
          </a:xfrm>
        </p:spPr>
        <p:txBody>
          <a:bodyPr/>
          <a:lstStyle/>
          <a:p>
            <a:endParaRPr lang="en-US"/>
          </a:p>
        </p:txBody>
      </p:sp>
      <p:sp>
        <p:nvSpPr>
          <p:cNvPr id="4" name="Slide Number Placeholder 3"/>
          <p:cNvSpPr>
            <a:spLocks noGrp="1"/>
          </p:cNvSpPr>
          <p:nvPr>
            <p:ph type="sldNum" sz="quarter" idx="12"/>
          </p:nvPr>
        </p:nvSpPr>
        <p:spPr>
          <a:xfrm>
            <a:off x="7589520" y="6480969"/>
            <a:ext cx="502920" cy="301752"/>
          </a:xfrm>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367664"/>
            <a:ext cx="914400" cy="5943600"/>
          </a:xfrm>
        </p:spPr>
        <p:txBody>
          <a:bodyPr vert="vert270" anchor="b"/>
          <a:lstStyle>
            <a:lvl1pPr marL="0" marR="18288" algn="r">
              <a:spcBef>
                <a:spcPts val="0"/>
              </a:spcBef>
              <a:buNone/>
              <a:defRPr sz="2900" b="0" cap="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135856" y="367664"/>
            <a:ext cx="24384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278976" y="6556248"/>
            <a:ext cx="2133600" cy="301752"/>
          </a:xfrm>
        </p:spPr>
        <p:txBody>
          <a:bodyPr/>
          <a:lstStyle>
            <a:lvl1pPr>
              <a:defRPr sz="900"/>
            </a:lvl1pPr>
          </a:lstStyle>
          <a:p>
            <a:fld id="{1D8BD707-D9CF-40AE-B4C6-C98DA3205C09}" type="datetimeFigureOut">
              <a:rPr lang="en-US" smtClean="0"/>
              <a:pPr/>
              <a:t>4/27/2013</a:t>
            </a:fld>
            <a:endParaRPr lang="en-US"/>
          </a:p>
        </p:txBody>
      </p:sp>
      <p:sp>
        <p:nvSpPr>
          <p:cNvPr id="6" name="Footer Placeholder 5"/>
          <p:cNvSpPr>
            <a:spLocks noGrp="1"/>
          </p:cNvSpPr>
          <p:nvPr>
            <p:ph type="ftr" sz="quarter" idx="11"/>
          </p:nvPr>
        </p:nvSpPr>
        <p:spPr>
          <a:xfrm>
            <a:off x="1135856" y="6556248"/>
            <a:ext cx="5143120" cy="301752"/>
          </a:xfrm>
        </p:spPr>
        <p:txBody>
          <a:bodyPr/>
          <a:lstStyle>
            <a:lvl1pPr>
              <a:defRPr sz="900"/>
            </a:lvl1pPr>
          </a:lstStyle>
          <a:p>
            <a:endParaRPr lang="en-US"/>
          </a:p>
        </p:txBody>
      </p:sp>
      <p:sp>
        <p:nvSpPr>
          <p:cNvPr id="7" name="Slide Number Placeholder 6"/>
          <p:cNvSpPr>
            <a:spLocks noGrp="1"/>
          </p:cNvSpPr>
          <p:nvPr>
            <p:ph type="sldNum" sz="quarter" idx="12"/>
          </p:nvPr>
        </p:nvSpPr>
        <p:spPr>
          <a:xfrm>
            <a:off x="8410576" y="6556248"/>
            <a:ext cx="502920" cy="301752"/>
          </a:xfrm>
        </p:spPr>
        <p:txBody>
          <a:bodyPr/>
          <a:lstStyle>
            <a:lvl1pPr>
              <a:defRPr sz="900"/>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50896"/>
            <a:ext cx="914400" cy="6400800"/>
          </a:xfrm>
        </p:spPr>
        <p:txBody>
          <a:bodyPr vert="vert270" anchor="b"/>
          <a:lstStyle>
            <a:lvl1pPr marL="0" algn="l">
              <a:buNone/>
              <a:defRPr sz="3000" b="0" cap="all" baseline="0"/>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138237" y="373966"/>
            <a:ext cx="7333488" cy="5486400"/>
          </a:xfrm>
          <a:solidFill>
            <a:schemeClr val="bg2">
              <a:shade val="50000"/>
            </a:schemeClr>
          </a:solidFill>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108192" y="6556248"/>
            <a:ext cx="2103120" cy="301752"/>
          </a:xfrm>
        </p:spPr>
        <p:txBody>
          <a:bodyPr/>
          <a:lstStyle>
            <a:lvl1pPr>
              <a:defRPr sz="900"/>
            </a:lvl1pPr>
          </a:lstStyle>
          <a:p>
            <a:fld id="{1D8BD707-D9CF-40AE-B4C6-C98DA3205C09}" type="datetimeFigureOut">
              <a:rPr lang="en-US" smtClean="0"/>
              <a:pPr/>
              <a:t>4/27/2013</a:t>
            </a:fld>
            <a:endParaRPr lang="en-US"/>
          </a:p>
        </p:txBody>
      </p:sp>
      <p:sp>
        <p:nvSpPr>
          <p:cNvPr id="6" name="Footer Placeholder 5"/>
          <p:cNvSpPr>
            <a:spLocks noGrp="1"/>
          </p:cNvSpPr>
          <p:nvPr>
            <p:ph type="ftr" sz="quarter" idx="11"/>
          </p:nvPr>
        </p:nvSpPr>
        <p:spPr>
          <a:xfrm>
            <a:off x="1170432" y="6557169"/>
            <a:ext cx="4948072" cy="301752"/>
          </a:xfrm>
        </p:spPr>
        <p:txBody>
          <a:bodyPr/>
          <a:lstStyle>
            <a:lvl1pPr>
              <a:defRPr sz="900"/>
            </a:lvl1pPr>
          </a:lstStyle>
          <a:p>
            <a:endParaRPr lang="en-US"/>
          </a:p>
        </p:txBody>
      </p:sp>
      <p:sp>
        <p:nvSpPr>
          <p:cNvPr id="7" name="Slide Number Placeholder 6"/>
          <p:cNvSpPr>
            <a:spLocks noGrp="1"/>
          </p:cNvSpPr>
          <p:nvPr>
            <p:ph type="sldNum" sz="quarter" idx="12"/>
          </p:nvPr>
        </p:nvSpPr>
        <p:spPr>
          <a:xfrm>
            <a:off x="8217192" y="6556248"/>
            <a:ext cx="365760" cy="301752"/>
          </a:xfrm>
        </p:spPr>
        <p:txBody>
          <a:bodyPr/>
          <a:lstStyle>
            <a:lvl1pPr algn="ctr">
              <a:defRPr sz="900"/>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Right Triangle 10"/>
          <p:cNvSpPr/>
          <p:nvPr/>
        </p:nvSpPr>
        <p:spPr>
          <a:xfrm>
            <a:off x="7034" y="14068"/>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Straight Connector 7"/>
          <p:cNvCxnSpPr/>
          <p:nvPr/>
        </p:nvCxnSpPr>
        <p:spPr>
          <a:xfrm>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0800000" flipV="1">
            <a:off x="6468794" y="4948410"/>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457200" y="267494"/>
            <a:ext cx="8229600" cy="1399032"/>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882808"/>
            <a:ext cx="8229600" cy="4572000"/>
          </a:xfrm>
          <a:prstGeom prst="rect">
            <a:avLst/>
          </a:prstGeom>
        </p:spPr>
        <p:txBody>
          <a:bodyPr vert="horz" anchor="t">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791456" y="6480969"/>
            <a:ext cx="2133600" cy="301752"/>
          </a:xfrm>
          <a:prstGeom prst="rect">
            <a:avLst/>
          </a:prstGeom>
        </p:spPr>
        <p:txBody>
          <a:bodyPr vert="horz" anchor="b"/>
          <a:lstStyle>
            <a:lvl1pPr algn="l" eaLnBrk="1" latinLnBrk="0" hangingPunct="1">
              <a:defRPr kumimoji="0" sz="1000" b="0">
                <a:solidFill>
                  <a:schemeClr val="tx1"/>
                </a:solidFill>
              </a:defRPr>
            </a:lvl1pPr>
          </a:lstStyle>
          <a:p>
            <a:fld id="{1D8BD707-D9CF-40AE-B4C6-C98DA3205C09}" type="datetimeFigureOut">
              <a:rPr lang="en-US" smtClean="0"/>
              <a:pPr/>
              <a:t>4/27/2013</a:t>
            </a:fld>
            <a:endParaRPr lang="en-US"/>
          </a:p>
        </p:txBody>
      </p:sp>
      <p:sp>
        <p:nvSpPr>
          <p:cNvPr id="3" name="Footer Placeholder 2"/>
          <p:cNvSpPr>
            <a:spLocks noGrp="1"/>
          </p:cNvSpPr>
          <p:nvPr>
            <p:ph type="ftr" sz="quarter" idx="3"/>
          </p:nvPr>
        </p:nvSpPr>
        <p:spPr>
          <a:xfrm>
            <a:off x="457200" y="6481890"/>
            <a:ext cx="4260056" cy="300831"/>
          </a:xfrm>
          <a:prstGeom prst="rect">
            <a:avLst/>
          </a:prstGeom>
        </p:spPr>
        <p:txBody>
          <a:bodyPr vert="horz" anchor="b"/>
          <a:lstStyle>
            <a:lvl1pPr algn="r" eaLnBrk="1" latinLnBrk="0" hangingPunct="1">
              <a:defRPr kumimoji="0" sz="1000">
                <a:solidFill>
                  <a:schemeClr val="tx1"/>
                </a:solidFill>
              </a:defRPr>
            </a:lvl1pPr>
          </a:lstStyle>
          <a:p>
            <a:endParaRPr lang="en-US"/>
          </a:p>
        </p:txBody>
      </p:sp>
      <p:sp>
        <p:nvSpPr>
          <p:cNvPr id="23" name="Slide Number Placeholder 22"/>
          <p:cNvSpPr>
            <a:spLocks noGrp="1"/>
          </p:cNvSpPr>
          <p:nvPr>
            <p:ph type="sldNum" sz="quarter" idx="4"/>
          </p:nvPr>
        </p:nvSpPr>
        <p:spPr>
          <a:xfrm>
            <a:off x="7589520" y="6480969"/>
            <a:ext cx="502920" cy="301752"/>
          </a:xfrm>
          <a:prstGeom prst="rect">
            <a:avLst/>
          </a:prstGeom>
        </p:spPr>
        <p:txBody>
          <a:bodyPr vert="horz" anchor="b"/>
          <a:lstStyle>
            <a:lvl1pPr algn="ctr" eaLnBrk="1" latinLnBrk="0" hangingPunct="1">
              <a:defRPr kumimoji="0" sz="1200">
                <a:solidFill>
                  <a:schemeClr val="tx1"/>
                </a:solidFill>
              </a:defRPr>
            </a:lvl1pPr>
          </a:lstStyle>
          <a:p>
            <a:fld id="{B6F15528-21DE-4FAA-801E-634DDDAF4B2B}"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msdn.microsoft.com/en-us/library/aa370905(v=VS.85).aspx"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msdn.microsoft.com/en-US/library/aa369771.aspx"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WiXLab</a:t>
            </a:r>
            <a:endParaRPr lang="en-US" dirty="0"/>
          </a:p>
        </p:txBody>
      </p:sp>
      <p:sp>
        <p:nvSpPr>
          <p:cNvPr id="3" name="Subtitle 2"/>
          <p:cNvSpPr>
            <a:spLocks noGrp="1"/>
          </p:cNvSpPr>
          <p:nvPr>
            <p:ph type="subTitle" idx="1"/>
          </p:nvPr>
        </p:nvSpPr>
        <p:spPr/>
        <p:txBody>
          <a:bodyPr/>
          <a:lstStyle/>
          <a:p>
            <a:r>
              <a:rPr lang="en-US" dirty="0" smtClean="0"/>
              <a:t>4/23/2013</a:t>
            </a:r>
            <a:endParaRPr lang="en-US" dirty="0"/>
          </a:p>
        </p:txBody>
      </p:sp>
    </p:spTree>
    <p:extLst>
      <p:ext uri="{BB962C8B-B14F-4D97-AF65-F5344CB8AC3E}">
        <p14:creationId xmlns:p14="http://schemas.microsoft.com/office/powerpoint/2010/main" val="776161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z="4200" kern="1200" dirty="0" smtClean="0">
                <a:ln w="6350">
                  <a:solidFill>
                    <a:schemeClr val="accent1">
                      <a:shade val="43000"/>
                    </a:schemeClr>
                  </a:solidFill>
                </a:ln>
                <a:solidFill>
                  <a:schemeClr val="accent1">
                    <a:tint val="83000"/>
                    <a:satMod val="150000"/>
                  </a:schemeClr>
                </a:solidFill>
                <a:effectLst>
                  <a:outerShdw blurRad="26035" dist="26035" dir="14500000" algn="tl" rotWithShape="0">
                    <a:srgbClr val="000000">
                      <a:alpha val="40000"/>
                    </a:srgbClr>
                  </a:outerShdw>
                </a:effectLst>
                <a:latin typeface="+mj-lt"/>
                <a:ea typeface="+mj-ea"/>
                <a:cs typeface="+mj-cs"/>
              </a:rPr>
              <a:t>WiX Element: </a:t>
            </a:r>
            <a:r>
              <a:rPr kumimoji="0" lang="en-US" sz="4200" kern="1200" baseline="0" dirty="0" smtClean="0">
                <a:ln w="6350">
                  <a:solidFill>
                    <a:schemeClr val="accent1">
                      <a:shade val="43000"/>
                    </a:schemeClr>
                  </a:solidFill>
                </a:ln>
                <a:solidFill>
                  <a:schemeClr val="accent1">
                    <a:tint val="83000"/>
                    <a:satMod val="150000"/>
                  </a:schemeClr>
                </a:solidFill>
                <a:effectLst>
                  <a:outerShdw blurRad="26035" dist="26035" dir="14500000" algn="tl" rotWithShape="0">
                    <a:srgbClr val="000000">
                      <a:alpha val="40000"/>
                    </a:srgbClr>
                  </a:outerShdw>
                </a:effectLst>
                <a:latin typeface="+mj-lt"/>
                <a:ea typeface="+mj-ea"/>
                <a:cs typeface="+mj-cs"/>
              </a:rPr>
              <a:t>Component</a:t>
            </a:r>
            <a:endParaRPr lang="en-US" dirty="0"/>
          </a:p>
        </p:txBody>
      </p:sp>
      <p:sp>
        <p:nvSpPr>
          <p:cNvPr id="3" name="Content Placeholder 2"/>
          <p:cNvSpPr>
            <a:spLocks noGrp="1"/>
          </p:cNvSpPr>
          <p:nvPr>
            <p:ph idx="1"/>
          </p:nvPr>
        </p:nvSpPr>
        <p:spPr>
          <a:xfrm>
            <a:off x="457200" y="1882808"/>
            <a:ext cx="8534400" cy="4572000"/>
          </a:xfrm>
        </p:spPr>
        <p:txBody>
          <a:bodyPr>
            <a:normAutofit fontScale="62500" lnSpcReduction="20000"/>
          </a:bodyPr>
          <a:lstStyle/>
          <a:p>
            <a:r>
              <a:rPr lang="en-US" dirty="0" smtClean="0"/>
              <a:t>Basic control unit by windows installer</a:t>
            </a:r>
          </a:p>
          <a:p>
            <a:r>
              <a:rPr lang="en-US" dirty="0" smtClean="0"/>
              <a:t>Used by windows installer to track component status</a:t>
            </a:r>
          </a:p>
          <a:p>
            <a:r>
              <a:rPr lang="en-US" dirty="0" smtClean="0"/>
              <a:t>Expect each file should be wrapped up in a component</a:t>
            </a:r>
          </a:p>
          <a:p>
            <a:r>
              <a:rPr lang="en-US" dirty="0" smtClean="0"/>
              <a:t>Example:</a:t>
            </a:r>
          </a:p>
          <a:p>
            <a:pPr marL="537210" lvl="1" indent="0">
              <a:buNone/>
            </a:pPr>
            <a:r>
              <a:rPr lang="en-US" dirty="0">
                <a:solidFill>
                  <a:srgbClr val="FFFF00"/>
                </a:solidFill>
              </a:rPr>
              <a:t>&lt;</a:t>
            </a:r>
            <a:r>
              <a:rPr lang="en-US" dirty="0" err="1">
                <a:solidFill>
                  <a:srgbClr val="FFFF00"/>
                </a:solidFill>
              </a:rPr>
              <a:t>Wix</a:t>
            </a:r>
            <a:r>
              <a:rPr lang="en-US" dirty="0">
                <a:solidFill>
                  <a:srgbClr val="FFFF00"/>
                </a:solidFill>
              </a:rPr>
              <a:t> ...&gt;</a:t>
            </a:r>
          </a:p>
          <a:p>
            <a:pPr marL="537210" lvl="1" indent="0">
              <a:buNone/>
            </a:pPr>
            <a:r>
              <a:rPr lang="en-US" dirty="0">
                <a:solidFill>
                  <a:srgbClr val="FFFF00"/>
                </a:solidFill>
              </a:rPr>
              <a:t>  &lt;Fragment&gt;</a:t>
            </a:r>
          </a:p>
          <a:p>
            <a:pPr marL="537210" lvl="1" indent="0">
              <a:buNone/>
            </a:pPr>
            <a:r>
              <a:rPr lang="en-US" dirty="0">
                <a:solidFill>
                  <a:srgbClr val="FFFF00"/>
                </a:solidFill>
              </a:rPr>
              <a:t>    &lt;</a:t>
            </a:r>
            <a:r>
              <a:rPr lang="en-US" dirty="0" err="1">
                <a:solidFill>
                  <a:srgbClr val="FFFF00"/>
                </a:solidFill>
              </a:rPr>
              <a:t>ComponentGroup</a:t>
            </a:r>
            <a:r>
              <a:rPr lang="en-US" dirty="0">
                <a:solidFill>
                  <a:srgbClr val="FFFF00"/>
                </a:solidFill>
              </a:rPr>
              <a:t> Id="</a:t>
            </a:r>
            <a:r>
              <a:rPr lang="en-US" dirty="0" err="1">
                <a:solidFill>
                  <a:srgbClr val="FFFF00"/>
                </a:solidFill>
              </a:rPr>
              <a:t>ProductComponents</a:t>
            </a:r>
            <a:r>
              <a:rPr lang="en-US" dirty="0">
                <a:solidFill>
                  <a:srgbClr val="FFFF00"/>
                </a:solidFill>
              </a:rPr>
              <a:t>" Directory="INSTALLFOLDER"&gt;</a:t>
            </a:r>
          </a:p>
          <a:p>
            <a:pPr marL="537210" lvl="1" indent="0">
              <a:buNone/>
            </a:pPr>
            <a:r>
              <a:rPr lang="en-US" dirty="0">
                <a:solidFill>
                  <a:srgbClr val="FFFF00"/>
                </a:solidFill>
              </a:rPr>
              <a:t>      &lt;Component Id="</a:t>
            </a:r>
            <a:r>
              <a:rPr lang="en-US" dirty="0" err="1">
                <a:solidFill>
                  <a:srgbClr val="FFFF00"/>
                </a:solidFill>
              </a:rPr>
              <a:t>CMP_ReadMeTXT</a:t>
            </a:r>
            <a:r>
              <a:rPr lang="en-US" dirty="0">
                <a:solidFill>
                  <a:srgbClr val="FFFF00"/>
                </a:solidFill>
              </a:rPr>
              <a:t>"</a:t>
            </a:r>
          </a:p>
          <a:p>
            <a:pPr marL="537210" lvl="1" indent="0">
              <a:buNone/>
            </a:pPr>
            <a:r>
              <a:rPr lang="en-US" dirty="0">
                <a:solidFill>
                  <a:srgbClr val="FFFF00"/>
                </a:solidFill>
              </a:rPr>
              <a:t>                 </a:t>
            </a:r>
            <a:r>
              <a:rPr lang="en-US" dirty="0" err="1">
                <a:solidFill>
                  <a:srgbClr val="FFFF00"/>
                </a:solidFill>
              </a:rPr>
              <a:t>Guid</a:t>
            </a:r>
            <a:r>
              <a:rPr lang="en-US" dirty="0">
                <a:solidFill>
                  <a:srgbClr val="FFFF00"/>
                </a:solidFill>
              </a:rPr>
              <a:t>="{CEE814A1-B706-4774-8619-DB61BD465A7A}"</a:t>
            </a:r>
          </a:p>
          <a:p>
            <a:pPr marL="537210" lvl="1" indent="0">
              <a:buNone/>
            </a:pPr>
            <a:r>
              <a:rPr lang="en-US" dirty="0">
                <a:solidFill>
                  <a:srgbClr val="FFFF00"/>
                </a:solidFill>
              </a:rPr>
              <a:t>                 Permanent="no"&gt;</a:t>
            </a:r>
          </a:p>
          <a:p>
            <a:pPr marL="537210" lvl="1" indent="0">
              <a:buNone/>
            </a:pPr>
            <a:r>
              <a:rPr lang="en-US" dirty="0">
                <a:solidFill>
                  <a:srgbClr val="FFFF00"/>
                </a:solidFill>
              </a:rPr>
              <a:t>        &lt;File Id="</a:t>
            </a:r>
            <a:r>
              <a:rPr lang="en-US" dirty="0" err="1">
                <a:solidFill>
                  <a:srgbClr val="FFFF00"/>
                </a:solidFill>
              </a:rPr>
              <a:t>FILE_ReadMeTXT</a:t>
            </a:r>
            <a:r>
              <a:rPr lang="en-US" dirty="0">
                <a:solidFill>
                  <a:srgbClr val="FFFF00"/>
                </a:solidFill>
              </a:rPr>
              <a:t>"</a:t>
            </a:r>
          </a:p>
          <a:p>
            <a:pPr marL="537210" lvl="1" indent="0">
              <a:buNone/>
            </a:pPr>
            <a:r>
              <a:rPr lang="en-US" dirty="0">
                <a:solidFill>
                  <a:srgbClr val="FFFF00"/>
                </a:solidFill>
              </a:rPr>
              <a:t>          </a:t>
            </a:r>
            <a:r>
              <a:rPr lang="en-US" dirty="0" err="1">
                <a:solidFill>
                  <a:srgbClr val="FFFF00"/>
                </a:solidFill>
              </a:rPr>
              <a:t>src</a:t>
            </a:r>
            <a:r>
              <a:rPr lang="en-US" dirty="0">
                <a:solidFill>
                  <a:srgbClr val="FFFF00"/>
                </a:solidFill>
              </a:rPr>
              <a:t>="Readme.txt"</a:t>
            </a:r>
          </a:p>
          <a:p>
            <a:pPr marL="537210" lvl="1" indent="0">
              <a:buNone/>
            </a:pPr>
            <a:r>
              <a:rPr lang="en-US" dirty="0">
                <a:solidFill>
                  <a:srgbClr val="FFFF00"/>
                </a:solidFill>
              </a:rPr>
              <a:t>          </a:t>
            </a:r>
            <a:r>
              <a:rPr lang="en-US" dirty="0" err="1">
                <a:solidFill>
                  <a:srgbClr val="FFFF00"/>
                </a:solidFill>
              </a:rPr>
              <a:t>KeyPath</a:t>
            </a:r>
            <a:r>
              <a:rPr lang="en-US" dirty="0">
                <a:solidFill>
                  <a:srgbClr val="FFFF00"/>
                </a:solidFill>
              </a:rPr>
              <a:t>="yes"/&gt;</a:t>
            </a:r>
          </a:p>
          <a:p>
            <a:pPr marL="537210" lvl="1" indent="0">
              <a:buNone/>
            </a:pPr>
            <a:r>
              <a:rPr lang="en-US" dirty="0">
                <a:solidFill>
                  <a:srgbClr val="FFFF00"/>
                </a:solidFill>
              </a:rPr>
              <a:t>      &lt;/Component&gt;</a:t>
            </a:r>
          </a:p>
          <a:p>
            <a:pPr marL="537210" lvl="1" indent="0">
              <a:buNone/>
            </a:pPr>
            <a:r>
              <a:rPr lang="en-US" dirty="0">
                <a:solidFill>
                  <a:srgbClr val="FFFF00"/>
                </a:solidFill>
              </a:rPr>
              <a:t>    &lt;/</a:t>
            </a:r>
            <a:r>
              <a:rPr lang="en-US" dirty="0" err="1">
                <a:solidFill>
                  <a:srgbClr val="FFFF00"/>
                </a:solidFill>
              </a:rPr>
              <a:t>ComponentGroup</a:t>
            </a:r>
            <a:r>
              <a:rPr lang="en-US" dirty="0">
                <a:solidFill>
                  <a:srgbClr val="FFFF00"/>
                </a:solidFill>
              </a:rPr>
              <a:t>&gt;</a:t>
            </a:r>
          </a:p>
          <a:p>
            <a:pPr marL="537210" lvl="1" indent="0">
              <a:buNone/>
            </a:pPr>
            <a:r>
              <a:rPr lang="en-US" dirty="0">
                <a:solidFill>
                  <a:srgbClr val="FFFF00"/>
                </a:solidFill>
              </a:rPr>
              <a:t>  &lt;/Fragment&gt;</a:t>
            </a:r>
          </a:p>
          <a:p>
            <a:pPr marL="537210" lvl="1" indent="0">
              <a:buNone/>
            </a:pPr>
            <a:r>
              <a:rPr lang="en-US" dirty="0">
                <a:solidFill>
                  <a:srgbClr val="FFFF00"/>
                </a:solidFill>
              </a:rPr>
              <a:t>&lt;/</a:t>
            </a:r>
            <a:r>
              <a:rPr lang="en-US" dirty="0" err="1">
                <a:solidFill>
                  <a:srgbClr val="FFFF00"/>
                </a:solidFill>
              </a:rPr>
              <a:t>Wix</a:t>
            </a:r>
            <a:r>
              <a:rPr lang="en-US" dirty="0">
                <a:solidFill>
                  <a:srgbClr val="FFFF00"/>
                </a:solidFill>
              </a:rPr>
              <a:t>&gt;</a:t>
            </a:r>
          </a:p>
        </p:txBody>
      </p:sp>
    </p:spTree>
    <p:extLst>
      <p:ext uri="{BB962C8B-B14F-4D97-AF65-F5344CB8AC3E}">
        <p14:creationId xmlns:p14="http://schemas.microsoft.com/office/powerpoint/2010/main" val="33457185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z="4200" kern="1200" dirty="0" smtClean="0">
                <a:ln w="6350">
                  <a:solidFill>
                    <a:schemeClr val="accent1">
                      <a:shade val="43000"/>
                    </a:schemeClr>
                  </a:solidFill>
                </a:ln>
                <a:solidFill>
                  <a:schemeClr val="accent1">
                    <a:tint val="83000"/>
                    <a:satMod val="150000"/>
                  </a:schemeClr>
                </a:solidFill>
                <a:effectLst>
                  <a:outerShdw blurRad="26035" dist="26035" dir="14500000" algn="tl" rotWithShape="0">
                    <a:srgbClr val="000000">
                      <a:alpha val="40000"/>
                    </a:srgbClr>
                  </a:outerShdw>
                </a:effectLst>
                <a:latin typeface="+mj-lt"/>
                <a:ea typeface="+mj-ea"/>
                <a:cs typeface="+mj-cs"/>
              </a:rPr>
              <a:t>WiX Element: Property</a:t>
            </a:r>
            <a:endParaRPr lang="en-US" dirty="0"/>
          </a:p>
        </p:txBody>
      </p:sp>
      <p:sp>
        <p:nvSpPr>
          <p:cNvPr id="3" name="Content Placeholder 2"/>
          <p:cNvSpPr>
            <a:spLocks noGrp="1"/>
          </p:cNvSpPr>
          <p:nvPr>
            <p:ph idx="1"/>
          </p:nvPr>
        </p:nvSpPr>
        <p:spPr/>
        <p:txBody>
          <a:bodyPr>
            <a:normAutofit fontScale="62500" lnSpcReduction="20000"/>
          </a:bodyPr>
          <a:lstStyle/>
          <a:p>
            <a:r>
              <a:rPr lang="en-US" dirty="0"/>
              <a:t>Property value for a Product or Module. </a:t>
            </a:r>
            <a:endParaRPr lang="en-US" dirty="0" smtClean="0"/>
          </a:p>
          <a:p>
            <a:r>
              <a:rPr lang="en-US" dirty="0" smtClean="0"/>
              <a:t>Example:</a:t>
            </a:r>
          </a:p>
          <a:p>
            <a:pPr marL="537210" lvl="1" indent="0">
              <a:buNone/>
            </a:pPr>
            <a:r>
              <a:rPr lang="en-US" dirty="0">
                <a:solidFill>
                  <a:srgbClr val="FFFF00"/>
                </a:solidFill>
              </a:rPr>
              <a:t>&lt;Property </a:t>
            </a:r>
          </a:p>
          <a:p>
            <a:pPr marL="537210" lvl="1" indent="0">
              <a:buNone/>
            </a:pPr>
            <a:r>
              <a:rPr lang="en-US" dirty="0">
                <a:solidFill>
                  <a:srgbClr val="FFFF00"/>
                </a:solidFill>
              </a:rPr>
              <a:t>    Id="</a:t>
            </a:r>
            <a:r>
              <a:rPr lang="en-US" dirty="0" err="1">
                <a:solidFill>
                  <a:srgbClr val="FFFF00"/>
                </a:solidFill>
              </a:rPr>
              <a:t>myProperty</a:t>
            </a:r>
            <a:r>
              <a:rPr lang="en-US" dirty="0">
                <a:solidFill>
                  <a:srgbClr val="FFFF00"/>
                </a:solidFill>
              </a:rPr>
              <a:t>" </a:t>
            </a:r>
          </a:p>
          <a:p>
            <a:pPr marL="537210" lvl="1" indent="0">
              <a:buNone/>
            </a:pPr>
            <a:r>
              <a:rPr lang="en-US" dirty="0">
                <a:solidFill>
                  <a:srgbClr val="FFFF00"/>
                </a:solidFill>
              </a:rPr>
              <a:t>    Value="0"</a:t>
            </a:r>
          </a:p>
          <a:p>
            <a:pPr marL="537210" lvl="1" indent="0">
              <a:buNone/>
            </a:pPr>
            <a:r>
              <a:rPr lang="en-US" dirty="0">
                <a:solidFill>
                  <a:srgbClr val="FFFF00"/>
                </a:solidFill>
              </a:rPr>
              <a:t>    Hidden="no"&gt;</a:t>
            </a:r>
          </a:p>
          <a:p>
            <a:pPr marL="537210" lvl="1" indent="0">
              <a:buNone/>
            </a:pPr>
            <a:r>
              <a:rPr lang="en-US" dirty="0">
                <a:solidFill>
                  <a:srgbClr val="FFFF00"/>
                </a:solidFill>
              </a:rPr>
              <a:t>&lt;/Property&gt;</a:t>
            </a:r>
          </a:p>
          <a:p>
            <a:pPr marL="537210" lvl="1" indent="0">
              <a:buNone/>
            </a:pPr>
            <a:r>
              <a:rPr lang="en-US" dirty="0">
                <a:solidFill>
                  <a:srgbClr val="FFFF00"/>
                </a:solidFill>
              </a:rPr>
              <a:t>&lt;Condition </a:t>
            </a:r>
          </a:p>
          <a:p>
            <a:pPr marL="537210" lvl="1" indent="0">
              <a:buNone/>
            </a:pPr>
            <a:r>
              <a:rPr lang="en-US" dirty="0">
                <a:solidFill>
                  <a:srgbClr val="FFFF00"/>
                </a:solidFill>
              </a:rPr>
              <a:t>    Message=" Value of my Property is [</a:t>
            </a:r>
            <a:r>
              <a:rPr lang="en-US" dirty="0" err="1">
                <a:solidFill>
                  <a:srgbClr val="FFFF00"/>
                </a:solidFill>
              </a:rPr>
              <a:t>myProperty</a:t>
            </a:r>
            <a:r>
              <a:rPr lang="en-US" dirty="0">
                <a:solidFill>
                  <a:srgbClr val="FFFF00"/>
                </a:solidFill>
              </a:rPr>
              <a:t>]. Should be 1"&gt;</a:t>
            </a:r>
          </a:p>
          <a:p>
            <a:pPr marL="537210" lvl="1" indent="0">
              <a:buNone/>
            </a:pPr>
            <a:r>
              <a:rPr lang="en-US" dirty="0">
                <a:solidFill>
                  <a:srgbClr val="FFFF00"/>
                </a:solidFill>
              </a:rPr>
              <a:t>    &lt;![CDATA[Installed OR </a:t>
            </a:r>
            <a:r>
              <a:rPr lang="en-US" dirty="0" err="1">
                <a:solidFill>
                  <a:srgbClr val="FFFF00"/>
                </a:solidFill>
              </a:rPr>
              <a:t>myProperty</a:t>
            </a:r>
            <a:r>
              <a:rPr lang="en-US" dirty="0">
                <a:solidFill>
                  <a:srgbClr val="FFFF00"/>
                </a:solidFill>
              </a:rPr>
              <a:t> = "1"]]&gt;</a:t>
            </a:r>
          </a:p>
          <a:p>
            <a:pPr marL="537210" lvl="1" indent="0">
              <a:buNone/>
            </a:pPr>
            <a:r>
              <a:rPr lang="en-US" dirty="0">
                <a:solidFill>
                  <a:srgbClr val="FFFF00"/>
                </a:solidFill>
              </a:rPr>
              <a:t>&lt;/Condition&gt;</a:t>
            </a:r>
          </a:p>
          <a:p>
            <a:r>
              <a:rPr lang="en-US" dirty="0" smtClean="0"/>
              <a:t>Reference property: </a:t>
            </a:r>
          </a:p>
          <a:p>
            <a:pPr lvl="1"/>
            <a:r>
              <a:rPr lang="en-US" dirty="0" smtClean="0"/>
              <a:t>[</a:t>
            </a:r>
            <a:r>
              <a:rPr lang="en-US" dirty="0" err="1" smtClean="0"/>
              <a:t>PropertyID</a:t>
            </a:r>
            <a:r>
              <a:rPr lang="en-US" dirty="0" smtClean="0"/>
              <a:t>]</a:t>
            </a:r>
          </a:p>
          <a:p>
            <a:r>
              <a:rPr lang="en-US" dirty="0" smtClean="0"/>
              <a:t>Visibility and Scope</a:t>
            </a:r>
          </a:p>
          <a:p>
            <a:pPr lvl="1"/>
            <a:r>
              <a:rPr lang="en-US" dirty="0"/>
              <a:t>To prevent a specific property from showing in the install log, mark it as </a:t>
            </a:r>
            <a:r>
              <a:rPr lang="en-US" dirty="0" smtClean="0"/>
              <a:t>Hidden</a:t>
            </a:r>
          </a:p>
          <a:p>
            <a:pPr lvl="1"/>
            <a:r>
              <a:rPr lang="en-US" dirty="0" smtClean="0"/>
              <a:t>Public: set all upper </a:t>
            </a:r>
            <a:r>
              <a:rPr lang="en-US" dirty="0"/>
              <a:t>case  and persist throughout the entire installation</a:t>
            </a:r>
            <a:endParaRPr lang="en-US" dirty="0" smtClean="0"/>
          </a:p>
          <a:p>
            <a:pPr lvl="1"/>
            <a:endParaRPr lang="en-US" dirty="0" smtClean="0"/>
          </a:p>
          <a:p>
            <a:pPr lvl="1"/>
            <a:endParaRPr lang="en-US" dirty="0" smtClean="0"/>
          </a:p>
          <a:p>
            <a:endParaRPr lang="en-US" dirty="0"/>
          </a:p>
        </p:txBody>
      </p:sp>
    </p:spTree>
    <p:extLst>
      <p:ext uri="{BB962C8B-B14F-4D97-AF65-F5344CB8AC3E}">
        <p14:creationId xmlns:p14="http://schemas.microsoft.com/office/powerpoint/2010/main" val="21510532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effectLst>
                  <a:outerShdw blurRad="26035" dist="26035" dir="14500000" algn="tl" rotWithShape="0">
                    <a:srgbClr val="000000">
                      <a:alpha val="40000"/>
                    </a:srgbClr>
                  </a:outerShdw>
                </a:effectLst>
              </a:rPr>
              <a:t>WiX Element: </a:t>
            </a:r>
            <a:r>
              <a:rPr lang="en-US" dirty="0" smtClean="0">
                <a:effectLst>
                  <a:outerShdw blurRad="26035" dist="26035" dir="14500000" algn="tl" rotWithShape="0">
                    <a:srgbClr val="000000">
                      <a:alpha val="40000"/>
                    </a:srgbClr>
                  </a:outerShdw>
                </a:effectLst>
              </a:rPr>
              <a:t>Property – Implied property</a:t>
            </a:r>
            <a:endParaRPr lang="en-US" dirty="0"/>
          </a:p>
        </p:txBody>
      </p:sp>
      <p:sp>
        <p:nvSpPr>
          <p:cNvPr id="3" name="Content Placeholder 2"/>
          <p:cNvSpPr>
            <a:spLocks noGrp="1"/>
          </p:cNvSpPr>
          <p:nvPr>
            <p:ph idx="1"/>
          </p:nvPr>
        </p:nvSpPr>
        <p:spPr/>
        <p:txBody>
          <a:bodyPr>
            <a:normAutofit fontScale="92500" lnSpcReduction="20000"/>
          </a:bodyPr>
          <a:lstStyle/>
          <a:p>
            <a:r>
              <a:rPr lang="en-US" dirty="0"/>
              <a:t>properties that don't need to be set with a Property </a:t>
            </a:r>
            <a:r>
              <a:rPr lang="en-US" dirty="0" smtClean="0"/>
              <a:t>element</a:t>
            </a:r>
          </a:p>
          <a:p>
            <a:r>
              <a:rPr lang="en-US" dirty="0" smtClean="0"/>
              <a:t>Created by Product element:</a:t>
            </a:r>
          </a:p>
          <a:p>
            <a:pPr lvl="1"/>
            <a:r>
              <a:rPr lang="en-US" dirty="0" err="1" smtClean="0"/>
              <a:t>ProductCode</a:t>
            </a:r>
            <a:endParaRPr lang="en-US" dirty="0"/>
          </a:p>
          <a:p>
            <a:pPr lvl="1"/>
            <a:r>
              <a:rPr lang="en-US" dirty="0" err="1"/>
              <a:t>ProductName</a:t>
            </a:r>
            <a:endParaRPr lang="en-US" dirty="0"/>
          </a:p>
          <a:p>
            <a:pPr lvl="1"/>
            <a:r>
              <a:rPr lang="en-US" dirty="0" err="1"/>
              <a:t>ProductLanguage</a:t>
            </a:r>
            <a:endParaRPr lang="en-US" dirty="0"/>
          </a:p>
          <a:p>
            <a:pPr lvl="1"/>
            <a:r>
              <a:rPr lang="en-US" dirty="0" err="1"/>
              <a:t>ProductVersion</a:t>
            </a:r>
            <a:endParaRPr lang="en-US" dirty="0"/>
          </a:p>
          <a:p>
            <a:pPr lvl="1"/>
            <a:r>
              <a:rPr lang="en-US" dirty="0"/>
              <a:t>Manufacturer</a:t>
            </a:r>
          </a:p>
          <a:p>
            <a:pPr lvl="1"/>
            <a:r>
              <a:rPr lang="en-US" dirty="0" err="1"/>
              <a:t>UpgradeCode</a:t>
            </a:r>
            <a:endParaRPr lang="en-US" dirty="0"/>
          </a:p>
          <a:p>
            <a:r>
              <a:rPr lang="en-US" dirty="0"/>
              <a:t>properties defined by Windows Installer</a:t>
            </a:r>
            <a:endParaRPr lang="en-US" dirty="0" smtClean="0">
              <a:hlinkClick r:id="rId2"/>
            </a:endParaRPr>
          </a:p>
          <a:p>
            <a:pPr lvl="1"/>
            <a:r>
              <a:rPr lang="en-US" dirty="0" smtClean="0">
                <a:hlinkClick r:id="rId2"/>
              </a:rPr>
              <a:t>http</a:t>
            </a:r>
            <a:r>
              <a:rPr lang="en-US" dirty="0">
                <a:hlinkClick r:id="rId2"/>
              </a:rPr>
              <a:t>://</a:t>
            </a:r>
            <a:r>
              <a:rPr lang="en-US" dirty="0" smtClean="0">
                <a:hlinkClick r:id="rId2"/>
              </a:rPr>
              <a:t>msdn.microsoft.com/en-us/library/aa370905%28v=VS.85%29.aspx</a:t>
            </a:r>
            <a:endParaRPr lang="en-US" dirty="0" smtClean="0"/>
          </a:p>
          <a:p>
            <a:endParaRPr lang="en-US" dirty="0" smtClean="0"/>
          </a:p>
          <a:p>
            <a:endParaRPr lang="en-US" dirty="0" smtClean="0"/>
          </a:p>
          <a:p>
            <a:pPr marL="820674" lvl="2" indent="0">
              <a:buNone/>
            </a:pPr>
            <a:endParaRPr lang="en-US" dirty="0"/>
          </a:p>
        </p:txBody>
      </p:sp>
    </p:spTree>
    <p:extLst>
      <p:ext uri="{BB962C8B-B14F-4D97-AF65-F5344CB8AC3E}">
        <p14:creationId xmlns:p14="http://schemas.microsoft.com/office/powerpoint/2010/main" val="42297668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effectLst>
                  <a:outerShdw blurRad="26035" dist="26035" dir="14500000" algn="tl" rotWithShape="0">
                    <a:srgbClr val="000000">
                      <a:alpha val="40000"/>
                    </a:srgbClr>
                  </a:outerShdw>
                </a:effectLst>
              </a:rPr>
              <a:t>WiX Element: </a:t>
            </a:r>
            <a:r>
              <a:rPr lang="en-US" dirty="0" smtClean="0">
                <a:effectLst>
                  <a:outerShdw blurRad="26035" dist="26035" dir="14500000" algn="tl" rotWithShape="0">
                    <a:srgbClr val="000000">
                      <a:alpha val="40000"/>
                    </a:srgbClr>
                  </a:outerShdw>
                </a:effectLst>
              </a:rPr>
              <a:t>Preprocessor Variables</a:t>
            </a:r>
            <a:endParaRPr lang="en-US" dirty="0"/>
          </a:p>
        </p:txBody>
      </p:sp>
      <p:sp>
        <p:nvSpPr>
          <p:cNvPr id="3" name="Content Placeholder 2"/>
          <p:cNvSpPr>
            <a:spLocks noGrp="1"/>
          </p:cNvSpPr>
          <p:nvPr>
            <p:ph idx="1"/>
          </p:nvPr>
        </p:nvSpPr>
        <p:spPr/>
        <p:txBody>
          <a:bodyPr>
            <a:normAutofit/>
          </a:bodyPr>
          <a:lstStyle/>
          <a:p>
            <a:r>
              <a:rPr lang="en-US" dirty="0"/>
              <a:t>Preprocessor variables are evaluated at compile time and are replaced in the </a:t>
            </a:r>
            <a:r>
              <a:rPr lang="en-US" dirty="0" smtClean="0"/>
              <a:t>final MSI </a:t>
            </a:r>
            <a:r>
              <a:rPr lang="en-US" dirty="0"/>
              <a:t>file with the strings that they've been set </a:t>
            </a:r>
            <a:r>
              <a:rPr lang="en-US" dirty="0" smtClean="0"/>
              <a:t>to</a:t>
            </a:r>
          </a:p>
          <a:p>
            <a:r>
              <a:rPr lang="en-US" dirty="0" smtClean="0"/>
              <a:t>Defined in project property/build tab</a:t>
            </a:r>
          </a:p>
          <a:p>
            <a:r>
              <a:rPr lang="en-US" dirty="0" smtClean="0"/>
              <a:t>Example:</a:t>
            </a:r>
          </a:p>
          <a:p>
            <a:pPr marL="722376" lvl="2" indent="0">
              <a:buNone/>
            </a:pPr>
            <a:r>
              <a:rPr lang="en-US" dirty="0" smtClean="0">
                <a:solidFill>
                  <a:srgbClr val="FFFF00"/>
                </a:solidFill>
              </a:rPr>
              <a:t>&lt;</a:t>
            </a:r>
            <a:r>
              <a:rPr lang="en-US" dirty="0">
                <a:solidFill>
                  <a:srgbClr val="FFFF00"/>
                </a:solidFill>
              </a:rPr>
              <a:t>File Id="</a:t>
            </a:r>
            <a:r>
              <a:rPr lang="en-US" dirty="0" err="1">
                <a:solidFill>
                  <a:srgbClr val="FFFF00"/>
                </a:solidFill>
              </a:rPr>
              <a:t>FILE_WiXDemoService</a:t>
            </a:r>
            <a:r>
              <a:rPr lang="en-US" dirty="0">
                <a:solidFill>
                  <a:srgbClr val="FFFF00"/>
                </a:solidFill>
              </a:rPr>
              <a:t>"</a:t>
            </a:r>
          </a:p>
          <a:p>
            <a:pPr marL="1085850" lvl="3" indent="0">
              <a:buNone/>
            </a:pPr>
            <a:r>
              <a:rPr lang="en-US" dirty="0">
                <a:solidFill>
                  <a:srgbClr val="FFFF00"/>
                </a:solidFill>
              </a:rPr>
              <a:t>     </a:t>
            </a:r>
            <a:r>
              <a:rPr lang="en-US" dirty="0" err="1">
                <a:solidFill>
                  <a:srgbClr val="FFFF00"/>
                </a:solidFill>
              </a:rPr>
              <a:t>KeyPath</a:t>
            </a:r>
            <a:r>
              <a:rPr lang="en-US" dirty="0">
                <a:solidFill>
                  <a:srgbClr val="FFFF00"/>
                </a:solidFill>
              </a:rPr>
              <a:t>="yes</a:t>
            </a:r>
            <a:r>
              <a:rPr lang="en-US" dirty="0" smtClean="0">
                <a:solidFill>
                  <a:srgbClr val="FFFF00"/>
                </a:solidFill>
              </a:rPr>
              <a:t>"     Source</a:t>
            </a:r>
            <a:r>
              <a:rPr lang="en-US" dirty="0">
                <a:solidFill>
                  <a:srgbClr val="FFFF00"/>
                </a:solidFill>
              </a:rPr>
              <a:t>="$(</a:t>
            </a:r>
            <a:r>
              <a:rPr lang="en-US" dirty="0" err="1">
                <a:solidFill>
                  <a:srgbClr val="FFFF00"/>
                </a:solidFill>
              </a:rPr>
              <a:t>var.WiXDemo.Service.TargetDir</a:t>
            </a:r>
            <a:r>
              <a:rPr lang="en-US" dirty="0">
                <a:solidFill>
                  <a:srgbClr val="FFFF00"/>
                </a:solidFill>
              </a:rPr>
              <a:t>)WiXDemoSvc.exe"/&gt;</a:t>
            </a:r>
            <a:endParaRPr lang="en-US" dirty="0" smtClean="0">
              <a:solidFill>
                <a:srgbClr val="FFFF00"/>
              </a:solidFill>
            </a:endParaRPr>
          </a:p>
          <a:p>
            <a:endParaRPr lang="en-US" dirty="0"/>
          </a:p>
        </p:txBody>
      </p:sp>
    </p:spTree>
    <p:extLst>
      <p:ext uri="{BB962C8B-B14F-4D97-AF65-F5344CB8AC3E}">
        <p14:creationId xmlns:p14="http://schemas.microsoft.com/office/powerpoint/2010/main" val="29125344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z="4200" kern="1200" dirty="0" smtClean="0">
                <a:ln w="6350">
                  <a:solidFill>
                    <a:schemeClr val="accent1">
                      <a:shade val="43000"/>
                    </a:schemeClr>
                  </a:solidFill>
                </a:ln>
                <a:solidFill>
                  <a:schemeClr val="accent1">
                    <a:tint val="83000"/>
                    <a:satMod val="150000"/>
                  </a:schemeClr>
                </a:solidFill>
                <a:effectLst>
                  <a:outerShdw blurRad="26035" dist="26035" dir="14500000" algn="tl" rotWithShape="0">
                    <a:srgbClr val="000000">
                      <a:alpha val="40000"/>
                    </a:srgbClr>
                  </a:outerShdw>
                </a:effectLst>
                <a:latin typeface="+mj-lt"/>
                <a:ea typeface="+mj-ea"/>
                <a:cs typeface="+mj-cs"/>
              </a:rPr>
              <a:t>WiX Element: File</a:t>
            </a:r>
            <a:endParaRPr lang="en-US" dirty="0"/>
          </a:p>
        </p:txBody>
      </p:sp>
      <p:sp>
        <p:nvSpPr>
          <p:cNvPr id="3" name="Content Placeholder 2"/>
          <p:cNvSpPr>
            <a:spLocks noGrp="1"/>
          </p:cNvSpPr>
          <p:nvPr>
            <p:ph idx="1"/>
          </p:nvPr>
        </p:nvSpPr>
        <p:spPr/>
        <p:txBody>
          <a:bodyPr>
            <a:normAutofit/>
          </a:bodyPr>
          <a:lstStyle/>
          <a:p>
            <a:r>
              <a:rPr lang="en-US" dirty="0"/>
              <a:t>used to designate each file that you plan to </a:t>
            </a:r>
            <a:r>
              <a:rPr lang="en-US" dirty="0" smtClean="0"/>
              <a:t>copy to </a:t>
            </a:r>
            <a:r>
              <a:rPr lang="en-US" dirty="0"/>
              <a:t>the end user's </a:t>
            </a:r>
            <a:r>
              <a:rPr lang="en-US" dirty="0" smtClean="0"/>
              <a:t>computer</a:t>
            </a:r>
          </a:p>
          <a:p>
            <a:r>
              <a:rPr lang="en-US" dirty="0" smtClean="0"/>
              <a:t>File </a:t>
            </a:r>
            <a:r>
              <a:rPr lang="en-US" dirty="0"/>
              <a:t>specification for File table, must be child node of Component</a:t>
            </a:r>
            <a:r>
              <a:rPr lang="en-US" dirty="0" smtClean="0"/>
              <a:t>.</a:t>
            </a:r>
          </a:p>
          <a:p>
            <a:r>
              <a:rPr lang="en-US" dirty="0" smtClean="0"/>
              <a:t>Example:</a:t>
            </a:r>
          </a:p>
          <a:p>
            <a:pPr marL="537210" lvl="1" indent="0">
              <a:buNone/>
            </a:pPr>
            <a:r>
              <a:rPr lang="en-US" sz="2000" dirty="0">
                <a:solidFill>
                  <a:srgbClr val="FFFF00"/>
                </a:solidFill>
              </a:rPr>
              <a:t>&lt;File Id="</a:t>
            </a:r>
            <a:r>
              <a:rPr lang="en-US" sz="2000" dirty="0" err="1">
                <a:solidFill>
                  <a:srgbClr val="FFFF00"/>
                </a:solidFill>
              </a:rPr>
              <a:t>File_WiXDemoLibDLL</a:t>
            </a:r>
            <a:r>
              <a:rPr lang="en-US" sz="2000" dirty="0">
                <a:solidFill>
                  <a:srgbClr val="FFFF00"/>
                </a:solidFill>
              </a:rPr>
              <a:t>"</a:t>
            </a:r>
          </a:p>
          <a:p>
            <a:pPr marL="537210" lvl="1" indent="0">
              <a:buNone/>
            </a:pPr>
            <a:r>
              <a:rPr lang="en-US" sz="2000" dirty="0">
                <a:solidFill>
                  <a:srgbClr val="FFFF00"/>
                </a:solidFill>
              </a:rPr>
              <a:t>    Assembly="</a:t>
            </a:r>
            <a:r>
              <a:rPr lang="en-US" sz="2000" dirty="0" err="1">
                <a:solidFill>
                  <a:srgbClr val="FFFF00"/>
                </a:solidFill>
              </a:rPr>
              <a:t>.net</a:t>
            </a:r>
            <a:r>
              <a:rPr lang="en-US" sz="2000" dirty="0" smtClean="0">
                <a:solidFill>
                  <a:srgbClr val="FFFF00"/>
                </a:solidFill>
              </a:rPr>
              <a:t>"    </a:t>
            </a:r>
            <a:r>
              <a:rPr lang="en-US" sz="2000" dirty="0">
                <a:solidFill>
                  <a:srgbClr val="FFFF00"/>
                </a:solidFill>
              </a:rPr>
              <a:t>Source="$(</a:t>
            </a:r>
            <a:r>
              <a:rPr lang="en-US" sz="2000" dirty="0" err="1">
                <a:solidFill>
                  <a:srgbClr val="FFFF00"/>
                </a:solidFill>
              </a:rPr>
              <a:t>var.WiXDemo.Lib.TargetDir</a:t>
            </a:r>
            <a:r>
              <a:rPr lang="en-US" sz="2000" dirty="0">
                <a:solidFill>
                  <a:srgbClr val="FFFF00"/>
                </a:solidFill>
              </a:rPr>
              <a:t>)IA.WiXDemo.Lib.dll"</a:t>
            </a:r>
          </a:p>
          <a:p>
            <a:pPr marL="537210" lvl="1" indent="0">
              <a:buNone/>
            </a:pPr>
            <a:r>
              <a:rPr lang="en-US" sz="2000" dirty="0">
                <a:solidFill>
                  <a:srgbClr val="FFFF00"/>
                </a:solidFill>
              </a:rPr>
              <a:t>    </a:t>
            </a:r>
            <a:r>
              <a:rPr lang="en-US" sz="2000" dirty="0" err="1">
                <a:solidFill>
                  <a:srgbClr val="FFFF00"/>
                </a:solidFill>
              </a:rPr>
              <a:t>KeyPath</a:t>
            </a:r>
            <a:r>
              <a:rPr lang="en-US" sz="2000" dirty="0">
                <a:solidFill>
                  <a:srgbClr val="FFFF00"/>
                </a:solidFill>
              </a:rPr>
              <a:t>="yes"&gt;&lt;/File&gt;</a:t>
            </a:r>
            <a:endParaRPr lang="en-US" sz="2000" dirty="0" smtClean="0">
              <a:solidFill>
                <a:srgbClr val="FFFF00"/>
              </a:solidFill>
            </a:endParaRPr>
          </a:p>
          <a:p>
            <a:endParaRPr lang="en-US" dirty="0" smtClean="0"/>
          </a:p>
          <a:p>
            <a:endParaRPr lang="en-US" dirty="0"/>
          </a:p>
        </p:txBody>
      </p:sp>
    </p:spTree>
    <p:extLst>
      <p:ext uri="{BB962C8B-B14F-4D97-AF65-F5344CB8AC3E}">
        <p14:creationId xmlns:p14="http://schemas.microsoft.com/office/powerpoint/2010/main" val="770866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z="4200" kern="1200" dirty="0" smtClean="0">
                <a:ln w="6350">
                  <a:solidFill>
                    <a:schemeClr val="accent1">
                      <a:shade val="43000"/>
                    </a:schemeClr>
                  </a:solidFill>
                </a:ln>
                <a:solidFill>
                  <a:schemeClr val="accent1">
                    <a:tint val="83000"/>
                    <a:satMod val="150000"/>
                  </a:schemeClr>
                </a:solidFill>
                <a:effectLst>
                  <a:outerShdw blurRad="26035" dist="26035" dir="14500000" algn="tl" rotWithShape="0">
                    <a:srgbClr val="000000">
                      <a:alpha val="40000"/>
                    </a:srgbClr>
                  </a:outerShdw>
                </a:effectLst>
                <a:latin typeface="+mj-lt"/>
                <a:ea typeface="+mj-ea"/>
                <a:cs typeface="+mj-cs"/>
              </a:rPr>
              <a:t>WiX Element: Directory</a:t>
            </a:r>
            <a:endParaRPr lang="en-US" dirty="0"/>
          </a:p>
        </p:txBody>
      </p:sp>
      <p:sp>
        <p:nvSpPr>
          <p:cNvPr id="3" name="Content Placeholder 2"/>
          <p:cNvSpPr>
            <a:spLocks noGrp="1"/>
          </p:cNvSpPr>
          <p:nvPr>
            <p:ph idx="1"/>
          </p:nvPr>
        </p:nvSpPr>
        <p:spPr/>
        <p:txBody>
          <a:bodyPr>
            <a:normAutofit fontScale="77500" lnSpcReduction="20000"/>
          </a:bodyPr>
          <a:lstStyle/>
          <a:p>
            <a:r>
              <a:rPr lang="en-US" dirty="0"/>
              <a:t>Directory layout for the product. Also specifies the mappings between source and target directories</a:t>
            </a:r>
            <a:endParaRPr lang="en-US" dirty="0" smtClean="0"/>
          </a:p>
          <a:p>
            <a:r>
              <a:rPr lang="en-US" dirty="0" smtClean="0"/>
              <a:t>Example:</a:t>
            </a:r>
          </a:p>
          <a:p>
            <a:pPr marL="537210" lvl="1" indent="0">
              <a:buNone/>
            </a:pPr>
            <a:r>
              <a:rPr lang="en-US" dirty="0">
                <a:solidFill>
                  <a:srgbClr val="FFFF00"/>
                </a:solidFill>
              </a:rPr>
              <a:t>&lt;Directory Id="TARGETDIR" Name="</a:t>
            </a:r>
            <a:r>
              <a:rPr lang="en-US" dirty="0" err="1">
                <a:solidFill>
                  <a:srgbClr val="FFFF00"/>
                </a:solidFill>
              </a:rPr>
              <a:t>SourceDir</a:t>
            </a:r>
            <a:r>
              <a:rPr lang="en-US" dirty="0">
                <a:solidFill>
                  <a:srgbClr val="FFFF00"/>
                </a:solidFill>
              </a:rPr>
              <a:t>"&gt;</a:t>
            </a:r>
          </a:p>
          <a:p>
            <a:pPr marL="537210" lvl="1" indent="0">
              <a:buNone/>
            </a:pPr>
            <a:r>
              <a:rPr lang="en-US" dirty="0">
                <a:solidFill>
                  <a:srgbClr val="FFFF00"/>
                </a:solidFill>
              </a:rPr>
              <a:t>  &lt;Directory Id="</a:t>
            </a:r>
            <a:r>
              <a:rPr lang="en-US" dirty="0" err="1">
                <a:solidFill>
                  <a:srgbClr val="FFFF00"/>
                </a:solidFill>
              </a:rPr>
              <a:t>ProgramFilesFolder</a:t>
            </a:r>
            <a:r>
              <a:rPr lang="en-US" dirty="0">
                <a:solidFill>
                  <a:srgbClr val="FFFF00"/>
                </a:solidFill>
              </a:rPr>
              <a:t>"&gt;</a:t>
            </a:r>
          </a:p>
          <a:p>
            <a:pPr marL="537210" lvl="1" indent="0">
              <a:buNone/>
            </a:pPr>
            <a:r>
              <a:rPr lang="en-US" dirty="0">
                <a:solidFill>
                  <a:srgbClr val="FFFF00"/>
                </a:solidFill>
              </a:rPr>
              <a:t>    &lt;Directory Id="INSTALLFOLDER" Name="</a:t>
            </a:r>
            <a:r>
              <a:rPr lang="en-US" dirty="0" err="1">
                <a:solidFill>
                  <a:srgbClr val="FFFF00"/>
                </a:solidFill>
              </a:rPr>
              <a:t>WiXDemo</a:t>
            </a:r>
            <a:r>
              <a:rPr lang="en-US" dirty="0">
                <a:solidFill>
                  <a:srgbClr val="FFFF00"/>
                </a:solidFill>
              </a:rPr>
              <a:t>" /&gt;</a:t>
            </a:r>
          </a:p>
          <a:p>
            <a:pPr marL="537210" lvl="1" indent="0">
              <a:buNone/>
            </a:pPr>
            <a:r>
              <a:rPr lang="en-US" dirty="0">
                <a:solidFill>
                  <a:srgbClr val="FFFF00"/>
                </a:solidFill>
              </a:rPr>
              <a:t>  &lt;/Directory&gt;</a:t>
            </a:r>
          </a:p>
          <a:p>
            <a:pPr marL="537210" lvl="1" indent="0">
              <a:buNone/>
            </a:pPr>
            <a:r>
              <a:rPr lang="en-US" dirty="0">
                <a:solidFill>
                  <a:srgbClr val="FFFF00"/>
                </a:solidFill>
              </a:rPr>
              <a:t>  &lt;Directory Id="</a:t>
            </a:r>
            <a:r>
              <a:rPr lang="en-US" dirty="0" err="1">
                <a:solidFill>
                  <a:srgbClr val="FFFF00"/>
                </a:solidFill>
              </a:rPr>
              <a:t>ProgramMenuFolder</a:t>
            </a:r>
            <a:r>
              <a:rPr lang="en-US" dirty="0">
                <a:solidFill>
                  <a:srgbClr val="FFFF00"/>
                </a:solidFill>
              </a:rPr>
              <a:t>"&gt;</a:t>
            </a:r>
          </a:p>
          <a:p>
            <a:pPr marL="537210" lvl="1" indent="0">
              <a:buNone/>
            </a:pPr>
            <a:r>
              <a:rPr lang="en-US" dirty="0">
                <a:solidFill>
                  <a:srgbClr val="FFFF00"/>
                </a:solidFill>
              </a:rPr>
              <a:t>    &lt;Directory Id="</a:t>
            </a:r>
            <a:r>
              <a:rPr lang="en-US" dirty="0" err="1">
                <a:solidFill>
                  <a:srgbClr val="FFFF00"/>
                </a:solidFill>
              </a:rPr>
              <a:t>ShortCutDir</a:t>
            </a:r>
            <a:r>
              <a:rPr lang="en-US" dirty="0">
                <a:solidFill>
                  <a:srgbClr val="FFFF00"/>
                </a:solidFill>
              </a:rPr>
              <a:t>"</a:t>
            </a:r>
          </a:p>
          <a:p>
            <a:pPr marL="537210" lvl="1" indent="0">
              <a:buNone/>
            </a:pPr>
            <a:r>
              <a:rPr lang="en-US" dirty="0">
                <a:solidFill>
                  <a:srgbClr val="FFFF00"/>
                </a:solidFill>
              </a:rPr>
              <a:t>               Name="</a:t>
            </a:r>
            <a:r>
              <a:rPr lang="en-US" dirty="0" err="1">
                <a:solidFill>
                  <a:srgbClr val="FFFF00"/>
                </a:solidFill>
              </a:rPr>
              <a:t>WiXDemo</a:t>
            </a:r>
            <a:r>
              <a:rPr lang="en-US" dirty="0">
                <a:solidFill>
                  <a:srgbClr val="FFFF00"/>
                </a:solidFill>
              </a:rPr>
              <a:t>"&gt;</a:t>
            </a:r>
          </a:p>
          <a:p>
            <a:pPr marL="537210" lvl="1" indent="0">
              <a:buNone/>
            </a:pPr>
            <a:r>
              <a:rPr lang="en-US" dirty="0">
                <a:solidFill>
                  <a:srgbClr val="FFFF00"/>
                </a:solidFill>
              </a:rPr>
              <a:t>    &lt;/Directory&gt;</a:t>
            </a:r>
          </a:p>
          <a:p>
            <a:pPr marL="537210" lvl="1" indent="0">
              <a:buNone/>
            </a:pPr>
            <a:r>
              <a:rPr lang="en-US" dirty="0">
                <a:solidFill>
                  <a:srgbClr val="FFFF00"/>
                </a:solidFill>
              </a:rPr>
              <a:t>  &lt;/Directory&gt;</a:t>
            </a:r>
          </a:p>
          <a:p>
            <a:pPr marL="537210" lvl="1" indent="0">
              <a:buNone/>
            </a:pPr>
            <a:r>
              <a:rPr lang="en-US" dirty="0">
                <a:solidFill>
                  <a:srgbClr val="FFFF00"/>
                </a:solidFill>
              </a:rPr>
              <a:t>&lt;/Directory&gt;</a:t>
            </a:r>
          </a:p>
        </p:txBody>
      </p:sp>
    </p:spTree>
    <p:extLst>
      <p:ext uri="{BB962C8B-B14F-4D97-AF65-F5344CB8AC3E}">
        <p14:creationId xmlns:p14="http://schemas.microsoft.com/office/powerpoint/2010/main" val="10505137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z="4200" kern="1200" dirty="0" smtClean="0">
                <a:ln w="6350">
                  <a:solidFill>
                    <a:schemeClr val="accent1">
                      <a:shade val="43000"/>
                    </a:schemeClr>
                  </a:solidFill>
                </a:ln>
                <a:solidFill>
                  <a:schemeClr val="accent1">
                    <a:tint val="83000"/>
                    <a:satMod val="150000"/>
                  </a:schemeClr>
                </a:solidFill>
                <a:effectLst>
                  <a:outerShdw blurRad="26035" dist="26035" dir="14500000" algn="tl" rotWithShape="0">
                    <a:srgbClr val="000000">
                      <a:alpha val="40000"/>
                    </a:srgbClr>
                  </a:outerShdw>
                </a:effectLst>
                <a:latin typeface="+mj-lt"/>
                <a:ea typeface="+mj-ea"/>
                <a:cs typeface="+mj-cs"/>
              </a:rPr>
              <a:t>WiX Element: App Search</a:t>
            </a:r>
            <a:endParaRPr lang="en-US" dirty="0"/>
          </a:p>
        </p:txBody>
      </p:sp>
      <p:sp>
        <p:nvSpPr>
          <p:cNvPr id="3" name="Content Placeholder 2"/>
          <p:cNvSpPr>
            <a:spLocks noGrp="1"/>
          </p:cNvSpPr>
          <p:nvPr>
            <p:ph idx="1"/>
          </p:nvPr>
        </p:nvSpPr>
        <p:spPr>
          <a:xfrm>
            <a:off x="457200" y="1676400"/>
            <a:ext cx="8229600" cy="5356192"/>
          </a:xfrm>
        </p:spPr>
        <p:txBody>
          <a:bodyPr>
            <a:normAutofit fontScale="70000" lnSpcReduction="20000"/>
          </a:bodyPr>
          <a:lstStyle/>
          <a:p>
            <a:r>
              <a:rPr lang="en-US" dirty="0"/>
              <a:t>Uses file signatures to search for existing versions of products</a:t>
            </a:r>
          </a:p>
          <a:p>
            <a:pPr lvl="1"/>
            <a:r>
              <a:rPr lang="en-US" dirty="0" err="1" smtClean="0"/>
              <a:t>DirectorySearch</a:t>
            </a:r>
            <a:r>
              <a:rPr lang="en-US" dirty="0"/>
              <a:t>: This searches for the existence or path of a directory</a:t>
            </a:r>
          </a:p>
          <a:p>
            <a:pPr lvl="1"/>
            <a:r>
              <a:rPr lang="en-US" dirty="0" err="1"/>
              <a:t>FileSearch</a:t>
            </a:r>
            <a:r>
              <a:rPr lang="en-US" dirty="0"/>
              <a:t>: This searches for a specific file</a:t>
            </a:r>
          </a:p>
          <a:p>
            <a:pPr lvl="1"/>
            <a:r>
              <a:rPr lang="en-US" dirty="0" err="1"/>
              <a:t>ComponentSearch</a:t>
            </a:r>
            <a:r>
              <a:rPr lang="en-US" dirty="0"/>
              <a:t>: This searches for a file by its component GUID</a:t>
            </a:r>
          </a:p>
          <a:p>
            <a:pPr lvl="1"/>
            <a:r>
              <a:rPr lang="en-US" dirty="0" err="1"/>
              <a:t>RegistrySearch</a:t>
            </a:r>
            <a:r>
              <a:rPr lang="en-US" dirty="0"/>
              <a:t>: This searches the Windows Registry for a key</a:t>
            </a:r>
          </a:p>
          <a:p>
            <a:pPr lvl="1"/>
            <a:r>
              <a:rPr lang="en-US" dirty="0" err="1"/>
              <a:t>IniFileSearch</a:t>
            </a:r>
            <a:r>
              <a:rPr lang="en-US" dirty="0"/>
              <a:t>: This searches inside INI files for configuration </a:t>
            </a:r>
            <a:r>
              <a:rPr lang="en-US" dirty="0" smtClean="0"/>
              <a:t>settings</a:t>
            </a:r>
          </a:p>
          <a:p>
            <a:r>
              <a:rPr lang="en-US" dirty="0" smtClean="0"/>
              <a:t>Example:</a:t>
            </a:r>
          </a:p>
          <a:p>
            <a:pPr marL="820674" lvl="2" indent="0">
              <a:buNone/>
            </a:pPr>
            <a:r>
              <a:rPr lang="en-US" sz="2000" dirty="0">
                <a:solidFill>
                  <a:srgbClr val="FFFF00"/>
                </a:solidFill>
              </a:rPr>
              <a:t>&lt;Property</a:t>
            </a:r>
          </a:p>
          <a:p>
            <a:pPr marL="820674" lvl="2" indent="0">
              <a:buNone/>
            </a:pPr>
            <a:r>
              <a:rPr lang="en-US" sz="2000" dirty="0">
                <a:solidFill>
                  <a:srgbClr val="FFFF00"/>
                </a:solidFill>
              </a:rPr>
              <a:t>  Id="LOGFILE_EXISTENCE"</a:t>
            </a:r>
          </a:p>
          <a:p>
            <a:pPr marL="820674" lvl="2" indent="0">
              <a:buNone/>
            </a:pPr>
            <a:r>
              <a:rPr lang="en-US" sz="2000" dirty="0">
                <a:solidFill>
                  <a:srgbClr val="FFFF00"/>
                </a:solidFill>
              </a:rPr>
              <a:t>  Hidden="yes"&gt;</a:t>
            </a:r>
          </a:p>
          <a:p>
            <a:pPr marL="1314450" lvl="4" indent="0">
              <a:buNone/>
            </a:pPr>
            <a:r>
              <a:rPr lang="en-US" sz="2000" dirty="0">
                <a:solidFill>
                  <a:srgbClr val="FFFF00"/>
                </a:solidFill>
              </a:rPr>
              <a:t>  &lt;</a:t>
            </a:r>
            <a:r>
              <a:rPr lang="en-US" sz="2000" dirty="0" err="1">
                <a:solidFill>
                  <a:srgbClr val="FFFF00"/>
                </a:solidFill>
              </a:rPr>
              <a:t>DirectorySearch</a:t>
            </a:r>
            <a:r>
              <a:rPr lang="en-US" sz="2000" dirty="0">
                <a:solidFill>
                  <a:srgbClr val="FFFF00"/>
                </a:solidFill>
              </a:rPr>
              <a:t> Path="D:\</a:t>
            </a:r>
            <a:r>
              <a:rPr lang="en-US" sz="2000" dirty="0" err="1">
                <a:solidFill>
                  <a:srgbClr val="FFFF00"/>
                </a:solidFill>
              </a:rPr>
              <a:t>WiXDemoLog</a:t>
            </a:r>
            <a:r>
              <a:rPr lang="en-US" sz="2000" dirty="0">
                <a:solidFill>
                  <a:srgbClr val="FFFF00"/>
                </a:solidFill>
              </a:rPr>
              <a:t>"</a:t>
            </a:r>
          </a:p>
          <a:p>
            <a:pPr marL="1314450" lvl="4" indent="0">
              <a:buNone/>
            </a:pPr>
            <a:r>
              <a:rPr lang="en-US" sz="2000" dirty="0">
                <a:solidFill>
                  <a:srgbClr val="FFFF00"/>
                </a:solidFill>
              </a:rPr>
              <a:t>       Depth="0"</a:t>
            </a:r>
          </a:p>
          <a:p>
            <a:pPr marL="1314450" lvl="4" indent="0">
              <a:buNone/>
            </a:pPr>
            <a:r>
              <a:rPr lang="en-US" sz="2000" dirty="0">
                <a:solidFill>
                  <a:srgbClr val="FFFF00"/>
                </a:solidFill>
              </a:rPr>
              <a:t>       </a:t>
            </a:r>
            <a:r>
              <a:rPr lang="en-US" sz="2000" dirty="0" err="1">
                <a:solidFill>
                  <a:srgbClr val="FFFF00"/>
                </a:solidFill>
              </a:rPr>
              <a:t>AssignToProperty</a:t>
            </a:r>
            <a:r>
              <a:rPr lang="en-US" sz="2000" dirty="0">
                <a:solidFill>
                  <a:srgbClr val="FFFF00"/>
                </a:solidFill>
              </a:rPr>
              <a:t>="no"</a:t>
            </a:r>
          </a:p>
          <a:p>
            <a:pPr marL="1314450" lvl="4" indent="0">
              <a:buNone/>
            </a:pPr>
            <a:r>
              <a:rPr lang="en-US" sz="2000" dirty="0">
                <a:solidFill>
                  <a:srgbClr val="FFFF00"/>
                </a:solidFill>
              </a:rPr>
              <a:t>       Id="</a:t>
            </a:r>
            <a:r>
              <a:rPr lang="en-US" sz="2000" dirty="0" err="1">
                <a:solidFill>
                  <a:srgbClr val="FFFF00"/>
                </a:solidFill>
              </a:rPr>
              <a:t>WiXDemoLogSearch</a:t>
            </a:r>
            <a:r>
              <a:rPr lang="en-US" sz="2000" dirty="0">
                <a:solidFill>
                  <a:srgbClr val="FFFF00"/>
                </a:solidFill>
              </a:rPr>
              <a:t>"&gt;</a:t>
            </a:r>
          </a:p>
          <a:p>
            <a:pPr marL="2000250" lvl="7" indent="0">
              <a:buNone/>
            </a:pPr>
            <a:r>
              <a:rPr lang="en-US" sz="2000" dirty="0">
                <a:solidFill>
                  <a:srgbClr val="FFFF00"/>
                </a:solidFill>
              </a:rPr>
              <a:t>    &lt;</a:t>
            </a:r>
            <a:r>
              <a:rPr lang="en-US" sz="2000" dirty="0" err="1">
                <a:solidFill>
                  <a:srgbClr val="FFFF00"/>
                </a:solidFill>
              </a:rPr>
              <a:t>FileSearch</a:t>
            </a:r>
            <a:r>
              <a:rPr lang="en-US" sz="2000" dirty="0">
                <a:solidFill>
                  <a:srgbClr val="FFFF00"/>
                </a:solidFill>
              </a:rPr>
              <a:t> Name="WiXDemo.log" </a:t>
            </a:r>
          </a:p>
          <a:p>
            <a:pPr marL="2000250" lvl="7" indent="0">
              <a:buNone/>
            </a:pPr>
            <a:r>
              <a:rPr lang="en-US" sz="2000" dirty="0">
                <a:solidFill>
                  <a:srgbClr val="FFFF00"/>
                </a:solidFill>
              </a:rPr>
              <a:t>      Id="</a:t>
            </a:r>
            <a:r>
              <a:rPr lang="en-US" sz="2000" dirty="0" err="1">
                <a:solidFill>
                  <a:srgbClr val="FFFF00"/>
                </a:solidFill>
              </a:rPr>
              <a:t>WiXDemo_LogFileSearch</a:t>
            </a:r>
            <a:r>
              <a:rPr lang="en-US" sz="2000" dirty="0">
                <a:solidFill>
                  <a:srgbClr val="FFFF00"/>
                </a:solidFill>
              </a:rPr>
              <a:t>"/&gt;</a:t>
            </a:r>
          </a:p>
          <a:p>
            <a:pPr marL="1314450" lvl="4" indent="0">
              <a:buNone/>
            </a:pPr>
            <a:r>
              <a:rPr lang="en-US" sz="2000" dirty="0">
                <a:solidFill>
                  <a:srgbClr val="FFFF00"/>
                </a:solidFill>
              </a:rPr>
              <a:t>  &lt;/</a:t>
            </a:r>
            <a:r>
              <a:rPr lang="en-US" sz="2000" dirty="0" err="1">
                <a:solidFill>
                  <a:srgbClr val="FFFF00"/>
                </a:solidFill>
              </a:rPr>
              <a:t>DirectorySearch</a:t>
            </a:r>
            <a:r>
              <a:rPr lang="en-US" sz="2000" dirty="0">
                <a:solidFill>
                  <a:srgbClr val="FFFF00"/>
                </a:solidFill>
              </a:rPr>
              <a:t>&gt;</a:t>
            </a:r>
          </a:p>
          <a:p>
            <a:pPr marL="820674" lvl="2" indent="0">
              <a:buNone/>
            </a:pPr>
            <a:r>
              <a:rPr lang="en-US" sz="2000" dirty="0">
                <a:solidFill>
                  <a:srgbClr val="FFFF00"/>
                </a:solidFill>
              </a:rPr>
              <a:t>&lt;/Property</a:t>
            </a:r>
            <a:r>
              <a:rPr lang="en-US" sz="2000" dirty="0" smtClean="0">
                <a:solidFill>
                  <a:srgbClr val="FFFF00"/>
                </a:solidFill>
              </a:rPr>
              <a:t>&gt;</a:t>
            </a:r>
            <a:endParaRPr lang="en-US" sz="2000" dirty="0" smtClean="0"/>
          </a:p>
          <a:p>
            <a:endParaRPr lang="en-US" dirty="0" smtClean="0"/>
          </a:p>
          <a:p>
            <a:endParaRPr lang="en-US" dirty="0"/>
          </a:p>
        </p:txBody>
      </p:sp>
    </p:spTree>
    <p:extLst>
      <p:ext uri="{BB962C8B-B14F-4D97-AF65-F5344CB8AC3E}">
        <p14:creationId xmlns:p14="http://schemas.microsoft.com/office/powerpoint/2010/main" val="5515813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z="4200" kern="1200" dirty="0" smtClean="0">
                <a:ln w="6350">
                  <a:solidFill>
                    <a:schemeClr val="accent1">
                      <a:shade val="43000"/>
                    </a:schemeClr>
                  </a:solidFill>
                </a:ln>
                <a:solidFill>
                  <a:schemeClr val="accent1">
                    <a:tint val="83000"/>
                    <a:satMod val="150000"/>
                  </a:schemeClr>
                </a:solidFill>
                <a:effectLst>
                  <a:outerShdw blurRad="26035" dist="26035" dir="14500000" algn="tl" rotWithShape="0">
                    <a:srgbClr val="000000">
                      <a:alpha val="40000"/>
                    </a:srgbClr>
                  </a:outerShdw>
                </a:effectLst>
                <a:latin typeface="+mj-lt"/>
                <a:ea typeface="+mj-ea"/>
                <a:cs typeface="+mj-cs"/>
              </a:rPr>
              <a:t>WiX Element: Conditions</a:t>
            </a:r>
            <a:endParaRPr lang="en-US" dirty="0"/>
          </a:p>
        </p:txBody>
      </p:sp>
      <p:sp>
        <p:nvSpPr>
          <p:cNvPr id="3" name="Content Placeholder 2"/>
          <p:cNvSpPr>
            <a:spLocks noGrp="1"/>
          </p:cNvSpPr>
          <p:nvPr>
            <p:ph idx="1"/>
          </p:nvPr>
        </p:nvSpPr>
        <p:spPr/>
        <p:txBody>
          <a:bodyPr>
            <a:normAutofit fontScale="62500" lnSpcReduction="20000"/>
          </a:bodyPr>
          <a:lstStyle/>
          <a:p>
            <a:r>
              <a:rPr lang="en-US" dirty="0"/>
              <a:t>Conditions contain statements that evaluate to either true or </a:t>
            </a:r>
            <a:r>
              <a:rPr lang="en-US" dirty="0" smtClean="0"/>
              <a:t>false</a:t>
            </a:r>
          </a:p>
          <a:p>
            <a:r>
              <a:rPr lang="en-US" dirty="0" smtClean="0"/>
              <a:t>Conditions </a:t>
            </a:r>
            <a:r>
              <a:rPr lang="en-US" dirty="0"/>
              <a:t>for components, controls, features, and products. The condition is specified in the inner text of the element. </a:t>
            </a:r>
            <a:endParaRPr lang="en-US" dirty="0" smtClean="0"/>
          </a:p>
          <a:p>
            <a:r>
              <a:rPr lang="en-US" dirty="0" smtClean="0"/>
              <a:t>Example:</a:t>
            </a:r>
          </a:p>
          <a:p>
            <a:pPr marL="537210" lvl="1" indent="0">
              <a:buNone/>
            </a:pPr>
            <a:r>
              <a:rPr lang="en-US" dirty="0">
                <a:solidFill>
                  <a:srgbClr val="FFFF00"/>
                </a:solidFill>
              </a:rPr>
              <a:t>&lt;Condition</a:t>
            </a:r>
          </a:p>
          <a:p>
            <a:pPr marL="537210" lvl="1" indent="0">
              <a:buNone/>
            </a:pPr>
            <a:r>
              <a:rPr lang="en-US" dirty="0">
                <a:solidFill>
                  <a:srgbClr val="FFFF00"/>
                </a:solidFill>
              </a:rPr>
              <a:t>    Message=" Value of LOGFILE_EXISTENCE is [LOGFILE_EXISTENCE]. Should be not empty"&gt;</a:t>
            </a:r>
          </a:p>
          <a:p>
            <a:pPr marL="537210" lvl="1" indent="0">
              <a:buNone/>
            </a:pPr>
            <a:r>
              <a:rPr lang="en-US" dirty="0">
                <a:solidFill>
                  <a:srgbClr val="FFFF00"/>
                </a:solidFill>
              </a:rPr>
              <a:t>    &lt;![CDATA[Installed OR LOGFILE_EXISTENCE &lt;&gt; ""]]&gt;</a:t>
            </a:r>
          </a:p>
          <a:p>
            <a:pPr marL="537210" lvl="1" indent="0">
              <a:buNone/>
            </a:pPr>
            <a:r>
              <a:rPr lang="en-US" dirty="0">
                <a:solidFill>
                  <a:srgbClr val="FFFF00"/>
                </a:solidFill>
              </a:rPr>
              <a:t>&lt;/Condition&gt;</a:t>
            </a:r>
          </a:p>
          <a:p>
            <a:pPr marL="537210" lvl="1" indent="0">
              <a:buNone/>
            </a:pPr>
            <a:endParaRPr lang="en-US" dirty="0">
              <a:solidFill>
                <a:srgbClr val="FFFF00"/>
              </a:solidFill>
            </a:endParaRPr>
          </a:p>
          <a:p>
            <a:pPr marL="537210" lvl="1" indent="0">
              <a:buNone/>
            </a:pPr>
            <a:r>
              <a:rPr lang="en-US" dirty="0">
                <a:solidFill>
                  <a:srgbClr val="FFFF00"/>
                </a:solidFill>
              </a:rPr>
              <a:t>&lt;Condition </a:t>
            </a:r>
          </a:p>
          <a:p>
            <a:pPr marL="537210" lvl="1" indent="0">
              <a:buNone/>
            </a:pPr>
            <a:r>
              <a:rPr lang="en-US" dirty="0">
                <a:solidFill>
                  <a:srgbClr val="FFFF00"/>
                </a:solidFill>
              </a:rPr>
              <a:t>	Message="This application is only supported on Windows Vista, Windows Server 2008, or higher."&gt;</a:t>
            </a:r>
          </a:p>
          <a:p>
            <a:pPr marL="537210" lvl="1" indent="0">
              <a:buNone/>
            </a:pPr>
            <a:r>
              <a:rPr lang="en-US" dirty="0">
                <a:solidFill>
                  <a:srgbClr val="FFFF00"/>
                </a:solidFill>
              </a:rPr>
              <a:t>    &lt;![CDATA[Installed OR (</a:t>
            </a:r>
            <a:r>
              <a:rPr lang="en-US" dirty="0" err="1">
                <a:solidFill>
                  <a:srgbClr val="FFFF00"/>
                </a:solidFill>
              </a:rPr>
              <a:t>VersionNT</a:t>
            </a:r>
            <a:r>
              <a:rPr lang="en-US" dirty="0">
                <a:solidFill>
                  <a:srgbClr val="FFFF00"/>
                </a:solidFill>
              </a:rPr>
              <a:t> &gt;= 600)]]&gt;</a:t>
            </a:r>
          </a:p>
          <a:p>
            <a:pPr marL="537210" lvl="1" indent="0">
              <a:buNone/>
            </a:pPr>
            <a:r>
              <a:rPr lang="en-US" dirty="0">
                <a:solidFill>
                  <a:srgbClr val="FFFF00"/>
                </a:solidFill>
              </a:rPr>
              <a:t>&lt;/Condition</a:t>
            </a:r>
            <a:r>
              <a:rPr lang="en-US" dirty="0" smtClean="0">
                <a:solidFill>
                  <a:srgbClr val="FFFF00"/>
                </a:solidFill>
              </a:rPr>
              <a:t>&gt;</a:t>
            </a:r>
            <a:endParaRPr lang="en-US" dirty="0">
              <a:solidFill>
                <a:srgbClr val="FFFF00"/>
              </a:solidFill>
            </a:endParaRPr>
          </a:p>
        </p:txBody>
      </p:sp>
    </p:spTree>
    <p:extLst>
      <p:ext uri="{BB962C8B-B14F-4D97-AF65-F5344CB8AC3E}">
        <p14:creationId xmlns:p14="http://schemas.microsoft.com/office/powerpoint/2010/main" val="2697416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effectLst>
                  <a:outerShdw blurRad="26035" dist="26035" dir="14500000" algn="tl" rotWithShape="0">
                    <a:srgbClr val="000000">
                      <a:alpha val="40000"/>
                    </a:srgbClr>
                  </a:outerShdw>
                </a:effectLst>
              </a:rPr>
              <a:t>WiX Element: </a:t>
            </a:r>
            <a:r>
              <a:rPr lang="en-US" dirty="0" smtClean="0">
                <a:effectLst>
                  <a:outerShdw blurRad="26035" dist="26035" dir="14500000" algn="tl" rotWithShape="0">
                    <a:srgbClr val="000000">
                      <a:alpha val="40000"/>
                    </a:srgbClr>
                  </a:outerShdw>
                </a:effectLst>
              </a:rPr>
              <a:t>Conditions - operator</a:t>
            </a:r>
            <a:endParaRPr lang="en-US" dirty="0"/>
          </a:p>
        </p:txBody>
      </p:sp>
      <p:sp>
        <p:nvSpPr>
          <p:cNvPr id="3" name="Content Placeholder 2"/>
          <p:cNvSpPr>
            <a:spLocks noGrp="1"/>
          </p:cNvSpPr>
          <p:nvPr>
            <p:ph idx="1"/>
          </p:nvPr>
        </p:nvSpPr>
        <p:spPr/>
        <p:txBody>
          <a:bodyPr>
            <a:normAutofit fontScale="85000" lnSpcReduction="10000"/>
          </a:bodyPr>
          <a:lstStyle/>
          <a:p>
            <a:r>
              <a:rPr lang="en-US" b="1" dirty="0"/>
              <a:t>Operator Meaning</a:t>
            </a:r>
          </a:p>
          <a:p>
            <a:pPr marL="537210" lvl="1" indent="0">
              <a:buNone/>
            </a:pPr>
            <a:r>
              <a:rPr lang="en-US" dirty="0"/>
              <a:t>&lt; </a:t>
            </a:r>
            <a:r>
              <a:rPr lang="en-US" dirty="0" smtClean="0"/>
              <a:t>		Less </a:t>
            </a:r>
            <a:r>
              <a:rPr lang="en-US" dirty="0"/>
              <a:t>than</a:t>
            </a:r>
          </a:p>
          <a:p>
            <a:pPr marL="537210" lvl="1" indent="0">
              <a:buNone/>
            </a:pPr>
            <a:r>
              <a:rPr lang="en-US" dirty="0"/>
              <a:t>&gt; </a:t>
            </a:r>
            <a:r>
              <a:rPr lang="en-US" dirty="0" smtClean="0"/>
              <a:t>		Greater </a:t>
            </a:r>
            <a:r>
              <a:rPr lang="en-US" dirty="0"/>
              <a:t>than</a:t>
            </a:r>
          </a:p>
          <a:p>
            <a:pPr marL="537210" lvl="1" indent="0">
              <a:buNone/>
            </a:pPr>
            <a:r>
              <a:rPr lang="en-US" dirty="0"/>
              <a:t>&lt;= </a:t>
            </a:r>
            <a:r>
              <a:rPr lang="en-US" dirty="0" smtClean="0"/>
              <a:t>	Less </a:t>
            </a:r>
            <a:r>
              <a:rPr lang="en-US" dirty="0"/>
              <a:t>than or equal to</a:t>
            </a:r>
          </a:p>
          <a:p>
            <a:pPr marL="537210" lvl="1" indent="0">
              <a:buNone/>
            </a:pPr>
            <a:r>
              <a:rPr lang="en-US" dirty="0"/>
              <a:t>&gt;= </a:t>
            </a:r>
            <a:r>
              <a:rPr lang="en-US" dirty="0" smtClean="0"/>
              <a:t>	Greater </a:t>
            </a:r>
            <a:r>
              <a:rPr lang="en-US" dirty="0"/>
              <a:t>than or equal to</a:t>
            </a:r>
          </a:p>
          <a:p>
            <a:pPr marL="537210" lvl="1" indent="0">
              <a:buNone/>
            </a:pPr>
            <a:r>
              <a:rPr lang="en-US" dirty="0"/>
              <a:t>= </a:t>
            </a:r>
            <a:r>
              <a:rPr lang="en-US" dirty="0" smtClean="0"/>
              <a:t>		Equal </a:t>
            </a:r>
            <a:r>
              <a:rPr lang="en-US" dirty="0"/>
              <a:t>to</a:t>
            </a:r>
          </a:p>
          <a:p>
            <a:pPr marL="537210" lvl="1" indent="0">
              <a:buNone/>
            </a:pPr>
            <a:r>
              <a:rPr lang="en-US" dirty="0"/>
              <a:t>&lt;&gt; </a:t>
            </a:r>
            <a:r>
              <a:rPr lang="en-US" dirty="0" smtClean="0"/>
              <a:t>	Not </a:t>
            </a:r>
            <a:r>
              <a:rPr lang="en-US" dirty="0"/>
              <a:t>equal to</a:t>
            </a:r>
          </a:p>
          <a:p>
            <a:pPr marL="537210" lvl="1" indent="0">
              <a:buNone/>
            </a:pPr>
            <a:r>
              <a:rPr lang="en-US" dirty="0"/>
              <a:t>&gt;&lt; </a:t>
            </a:r>
            <a:r>
              <a:rPr lang="en-US" dirty="0" smtClean="0"/>
              <a:t>	Left </a:t>
            </a:r>
            <a:r>
              <a:rPr lang="en-US" dirty="0"/>
              <a:t>string contains right string (strings only)</a:t>
            </a:r>
          </a:p>
          <a:p>
            <a:pPr marL="537210" lvl="1" indent="0">
              <a:buNone/>
            </a:pPr>
            <a:r>
              <a:rPr lang="en-US" dirty="0"/>
              <a:t>&lt;&lt; </a:t>
            </a:r>
            <a:r>
              <a:rPr lang="en-US" dirty="0" smtClean="0"/>
              <a:t>	Left </a:t>
            </a:r>
            <a:r>
              <a:rPr lang="en-US" dirty="0"/>
              <a:t>string starts with right string (strings only)</a:t>
            </a:r>
          </a:p>
          <a:p>
            <a:pPr marL="537210" lvl="1" indent="0">
              <a:buNone/>
            </a:pPr>
            <a:r>
              <a:rPr lang="en-US" dirty="0"/>
              <a:t>&gt;&gt; </a:t>
            </a:r>
            <a:r>
              <a:rPr lang="en-US" dirty="0" smtClean="0"/>
              <a:t>	Left </a:t>
            </a:r>
            <a:r>
              <a:rPr lang="en-US" dirty="0"/>
              <a:t>string ends with right string (strings only)</a:t>
            </a:r>
          </a:p>
          <a:p>
            <a:pPr marL="537210" lvl="1" indent="0">
              <a:buNone/>
            </a:pPr>
            <a:r>
              <a:rPr lang="en-US" dirty="0"/>
              <a:t>OR </a:t>
            </a:r>
            <a:r>
              <a:rPr lang="en-US" dirty="0" smtClean="0"/>
              <a:t>	Combines </a:t>
            </a:r>
            <a:r>
              <a:rPr lang="en-US" dirty="0"/>
              <a:t>two conditions; if either is true, the condition passes</a:t>
            </a:r>
          </a:p>
          <a:p>
            <a:endParaRPr lang="en-US" dirty="0"/>
          </a:p>
        </p:txBody>
      </p:sp>
    </p:spTree>
    <p:extLst>
      <p:ext uri="{BB962C8B-B14F-4D97-AF65-F5344CB8AC3E}">
        <p14:creationId xmlns:p14="http://schemas.microsoft.com/office/powerpoint/2010/main" val="9911764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z="4200" kern="1200" dirty="0" smtClean="0">
                <a:ln w="6350">
                  <a:solidFill>
                    <a:schemeClr val="accent1">
                      <a:shade val="43000"/>
                    </a:schemeClr>
                  </a:solidFill>
                </a:ln>
                <a:solidFill>
                  <a:schemeClr val="accent1">
                    <a:tint val="83000"/>
                    <a:satMod val="150000"/>
                  </a:schemeClr>
                </a:solidFill>
                <a:effectLst>
                  <a:outerShdw blurRad="26035" dist="26035" dir="14500000" algn="tl" rotWithShape="0">
                    <a:srgbClr val="000000">
                      <a:alpha val="40000"/>
                    </a:srgbClr>
                  </a:outerShdw>
                </a:effectLst>
                <a:latin typeface="+mj-lt"/>
                <a:ea typeface="+mj-ea"/>
                <a:cs typeface="+mj-cs"/>
              </a:rPr>
              <a:t>WiX Element: </a:t>
            </a:r>
            <a:r>
              <a:rPr kumimoji="0" lang="en-US" sz="4200" kern="1200" dirty="0" err="1" smtClean="0">
                <a:ln w="6350">
                  <a:solidFill>
                    <a:schemeClr val="accent1">
                      <a:shade val="43000"/>
                    </a:schemeClr>
                  </a:solidFill>
                </a:ln>
                <a:solidFill>
                  <a:schemeClr val="accent1">
                    <a:tint val="83000"/>
                    <a:satMod val="150000"/>
                  </a:schemeClr>
                </a:solidFill>
                <a:effectLst>
                  <a:outerShdw blurRad="26035" dist="26035" dir="14500000" algn="tl" rotWithShape="0">
                    <a:srgbClr val="000000">
                      <a:alpha val="40000"/>
                    </a:srgbClr>
                  </a:outerShdw>
                </a:effectLst>
                <a:latin typeface="+mj-lt"/>
                <a:ea typeface="+mj-ea"/>
                <a:cs typeface="+mj-cs"/>
              </a:rPr>
              <a:t>RegistryKey</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Used </a:t>
            </a:r>
            <a:r>
              <a:rPr lang="en-US" dirty="0"/>
              <a:t>for organization of child </a:t>
            </a:r>
            <a:r>
              <a:rPr lang="en-US" dirty="0" err="1"/>
              <a:t>RegistryValue</a:t>
            </a:r>
            <a:r>
              <a:rPr lang="en-US" dirty="0"/>
              <a:t> elements or to create a registry key (and optionally remove it during uninstallation</a:t>
            </a:r>
            <a:r>
              <a:rPr lang="en-US" dirty="0" smtClean="0"/>
              <a:t>).</a:t>
            </a:r>
          </a:p>
          <a:p>
            <a:r>
              <a:rPr lang="en-US" dirty="0" smtClean="0"/>
              <a:t>Example:</a:t>
            </a:r>
          </a:p>
          <a:p>
            <a:pPr marL="537210" lvl="1" indent="0">
              <a:buNone/>
            </a:pPr>
            <a:r>
              <a:rPr lang="en-US" dirty="0">
                <a:solidFill>
                  <a:srgbClr val="FFFF00"/>
                </a:solidFill>
              </a:rPr>
              <a:t>&lt;Component Id="</a:t>
            </a:r>
            <a:r>
              <a:rPr lang="en-US" dirty="0" err="1">
                <a:solidFill>
                  <a:srgbClr val="FFFF00"/>
                </a:solidFill>
              </a:rPr>
              <a:t>CMP_Registry</a:t>
            </a:r>
            <a:r>
              <a:rPr lang="en-US" dirty="0">
                <a:solidFill>
                  <a:srgbClr val="FFFF00"/>
                </a:solidFill>
              </a:rPr>
              <a:t>" </a:t>
            </a:r>
          </a:p>
          <a:p>
            <a:pPr marL="537210" lvl="1" indent="0">
              <a:buNone/>
            </a:pPr>
            <a:r>
              <a:rPr lang="en-US" dirty="0">
                <a:solidFill>
                  <a:srgbClr val="FFFF00"/>
                </a:solidFill>
              </a:rPr>
              <a:t>    </a:t>
            </a:r>
            <a:r>
              <a:rPr lang="en-US" dirty="0" err="1">
                <a:solidFill>
                  <a:srgbClr val="FFFF00"/>
                </a:solidFill>
              </a:rPr>
              <a:t>Guid</a:t>
            </a:r>
            <a:r>
              <a:rPr lang="en-US" dirty="0">
                <a:solidFill>
                  <a:srgbClr val="FFFF00"/>
                </a:solidFill>
              </a:rPr>
              <a:t>="{DA4ED338-8868-4DCC-BD48-910A5A3D3925}" </a:t>
            </a:r>
          </a:p>
          <a:p>
            <a:pPr marL="537210" lvl="1" indent="0">
              <a:buNone/>
            </a:pPr>
            <a:r>
              <a:rPr lang="en-US" dirty="0">
                <a:solidFill>
                  <a:srgbClr val="FFFF00"/>
                </a:solidFill>
              </a:rPr>
              <a:t>    </a:t>
            </a:r>
            <a:r>
              <a:rPr lang="en-US" dirty="0" err="1">
                <a:solidFill>
                  <a:srgbClr val="FFFF00"/>
                </a:solidFill>
              </a:rPr>
              <a:t>NeverOverwrite</a:t>
            </a:r>
            <a:r>
              <a:rPr lang="en-US" dirty="0">
                <a:solidFill>
                  <a:srgbClr val="FFFF00"/>
                </a:solidFill>
              </a:rPr>
              <a:t>="</a:t>
            </a:r>
            <a:r>
              <a:rPr lang="en-US" dirty="0" err="1" smtClean="0">
                <a:solidFill>
                  <a:srgbClr val="FFFF00"/>
                </a:solidFill>
              </a:rPr>
              <a:t>yes“</a:t>
            </a:r>
            <a:r>
              <a:rPr lang="en-US" dirty="0" err="1">
                <a:solidFill>
                  <a:srgbClr val="FFFF00"/>
                </a:solidFill>
              </a:rPr>
              <a:t>Permanent</a:t>
            </a:r>
            <a:r>
              <a:rPr lang="en-US" dirty="0">
                <a:solidFill>
                  <a:srgbClr val="FFFF00"/>
                </a:solidFill>
              </a:rPr>
              <a:t>="yes"</a:t>
            </a:r>
            <a:r>
              <a:rPr lang="en-US" dirty="0" smtClean="0">
                <a:solidFill>
                  <a:srgbClr val="FFFF00"/>
                </a:solidFill>
              </a:rPr>
              <a:t>&gt;</a:t>
            </a:r>
            <a:endParaRPr lang="en-US" dirty="0">
              <a:solidFill>
                <a:srgbClr val="FFFF00"/>
              </a:solidFill>
            </a:endParaRPr>
          </a:p>
          <a:p>
            <a:pPr marL="537210" lvl="1" indent="0">
              <a:buNone/>
            </a:pPr>
            <a:r>
              <a:rPr lang="en-US" dirty="0">
                <a:solidFill>
                  <a:srgbClr val="FFFF00"/>
                </a:solidFill>
              </a:rPr>
              <a:t>    &lt;</a:t>
            </a:r>
            <a:r>
              <a:rPr lang="en-US" dirty="0" err="1">
                <a:solidFill>
                  <a:srgbClr val="FFFF00"/>
                </a:solidFill>
              </a:rPr>
              <a:t>RegistryKey</a:t>
            </a:r>
            <a:r>
              <a:rPr lang="en-US" dirty="0">
                <a:solidFill>
                  <a:srgbClr val="FFFF00"/>
                </a:solidFill>
              </a:rPr>
              <a:t> Root="HKLM"</a:t>
            </a:r>
          </a:p>
          <a:p>
            <a:pPr marL="537210" lvl="1" indent="0">
              <a:buNone/>
            </a:pPr>
            <a:r>
              <a:rPr lang="en-US" dirty="0">
                <a:solidFill>
                  <a:srgbClr val="FFFF00"/>
                </a:solidFill>
              </a:rPr>
              <a:t>          Key="Software\</a:t>
            </a:r>
            <a:r>
              <a:rPr lang="en-US" dirty="0" err="1">
                <a:solidFill>
                  <a:srgbClr val="FFFF00"/>
                </a:solidFill>
              </a:rPr>
              <a:t>WiXDemo</a:t>
            </a:r>
            <a:r>
              <a:rPr lang="en-US" dirty="0">
                <a:solidFill>
                  <a:srgbClr val="FFFF00"/>
                </a:solidFill>
              </a:rPr>
              <a:t>"</a:t>
            </a:r>
          </a:p>
          <a:p>
            <a:pPr marL="537210" lvl="1" indent="0">
              <a:buNone/>
            </a:pPr>
            <a:r>
              <a:rPr lang="en-US" dirty="0">
                <a:solidFill>
                  <a:srgbClr val="FFFF00"/>
                </a:solidFill>
              </a:rPr>
              <a:t>          </a:t>
            </a:r>
            <a:r>
              <a:rPr lang="en-US" dirty="0" err="1">
                <a:solidFill>
                  <a:srgbClr val="FFFF00"/>
                </a:solidFill>
              </a:rPr>
              <a:t>ForceCreateOnInstall</a:t>
            </a:r>
            <a:r>
              <a:rPr lang="en-US" dirty="0">
                <a:solidFill>
                  <a:srgbClr val="FFFF00"/>
                </a:solidFill>
              </a:rPr>
              <a:t>="yes"</a:t>
            </a:r>
          </a:p>
          <a:p>
            <a:pPr marL="537210" lvl="1" indent="0">
              <a:buNone/>
            </a:pPr>
            <a:r>
              <a:rPr lang="en-US" dirty="0">
                <a:solidFill>
                  <a:srgbClr val="FFFF00"/>
                </a:solidFill>
              </a:rPr>
              <a:t>          </a:t>
            </a:r>
            <a:r>
              <a:rPr lang="en-US" dirty="0" err="1">
                <a:solidFill>
                  <a:srgbClr val="FFFF00"/>
                </a:solidFill>
              </a:rPr>
              <a:t>ForceDeleteOnUninstall</a:t>
            </a:r>
            <a:r>
              <a:rPr lang="en-US" dirty="0">
                <a:solidFill>
                  <a:srgbClr val="FFFF00"/>
                </a:solidFill>
              </a:rPr>
              <a:t>="no"&gt;</a:t>
            </a:r>
          </a:p>
          <a:p>
            <a:pPr marL="537210" lvl="1" indent="0">
              <a:buNone/>
            </a:pPr>
            <a:r>
              <a:rPr lang="en-US" dirty="0">
                <a:solidFill>
                  <a:srgbClr val="FFFF00"/>
                </a:solidFill>
              </a:rPr>
              <a:t>       &lt;</a:t>
            </a:r>
            <a:r>
              <a:rPr lang="en-US" dirty="0" err="1">
                <a:solidFill>
                  <a:srgbClr val="FFFF00"/>
                </a:solidFill>
              </a:rPr>
              <a:t>RegistryValue</a:t>
            </a:r>
            <a:r>
              <a:rPr lang="en-US" dirty="0">
                <a:solidFill>
                  <a:srgbClr val="FFFF00"/>
                </a:solidFill>
              </a:rPr>
              <a:t> Name="</a:t>
            </a:r>
            <a:r>
              <a:rPr lang="en-US" dirty="0" err="1">
                <a:solidFill>
                  <a:srgbClr val="FFFF00"/>
                </a:solidFill>
              </a:rPr>
              <a:t>LogFile</a:t>
            </a:r>
            <a:r>
              <a:rPr lang="en-US" dirty="0">
                <a:solidFill>
                  <a:srgbClr val="FFFF00"/>
                </a:solidFill>
              </a:rPr>
              <a:t>"</a:t>
            </a:r>
          </a:p>
          <a:p>
            <a:pPr marL="537210" lvl="1" indent="0">
              <a:buNone/>
            </a:pPr>
            <a:r>
              <a:rPr lang="en-US" dirty="0">
                <a:solidFill>
                  <a:srgbClr val="FFFF00"/>
                </a:solidFill>
              </a:rPr>
              <a:t>          Action="write"</a:t>
            </a:r>
          </a:p>
          <a:p>
            <a:pPr marL="537210" lvl="1" indent="0">
              <a:buNone/>
            </a:pPr>
            <a:r>
              <a:rPr lang="en-US" dirty="0">
                <a:solidFill>
                  <a:srgbClr val="FFFF00"/>
                </a:solidFill>
              </a:rPr>
              <a:t>          Value="D:\</a:t>
            </a:r>
            <a:r>
              <a:rPr lang="en-US" dirty="0" err="1">
                <a:solidFill>
                  <a:srgbClr val="FFFF00"/>
                </a:solidFill>
              </a:rPr>
              <a:t>WiXDemoLog</a:t>
            </a:r>
            <a:r>
              <a:rPr lang="en-US" dirty="0">
                <a:solidFill>
                  <a:srgbClr val="FFFF00"/>
                </a:solidFill>
              </a:rPr>
              <a:t>\WiXDemo.log"</a:t>
            </a:r>
          </a:p>
          <a:p>
            <a:pPr marL="537210" lvl="1" indent="0">
              <a:buNone/>
            </a:pPr>
            <a:r>
              <a:rPr lang="en-US" dirty="0">
                <a:solidFill>
                  <a:srgbClr val="FFFF00"/>
                </a:solidFill>
              </a:rPr>
              <a:t>          Type="string"</a:t>
            </a:r>
          </a:p>
          <a:p>
            <a:pPr marL="537210" lvl="1" indent="0">
              <a:buNone/>
            </a:pPr>
            <a:r>
              <a:rPr lang="en-US" dirty="0">
                <a:solidFill>
                  <a:srgbClr val="FFFF00"/>
                </a:solidFill>
              </a:rPr>
              <a:t>          </a:t>
            </a:r>
            <a:r>
              <a:rPr lang="en-US" dirty="0" err="1">
                <a:solidFill>
                  <a:srgbClr val="FFFF00"/>
                </a:solidFill>
              </a:rPr>
              <a:t>KeyPath</a:t>
            </a:r>
            <a:r>
              <a:rPr lang="en-US" dirty="0">
                <a:solidFill>
                  <a:srgbClr val="FFFF00"/>
                </a:solidFill>
              </a:rPr>
              <a:t>="yes"&gt;&lt;/</a:t>
            </a:r>
            <a:r>
              <a:rPr lang="en-US" dirty="0" err="1">
                <a:solidFill>
                  <a:srgbClr val="FFFF00"/>
                </a:solidFill>
              </a:rPr>
              <a:t>RegistryValue</a:t>
            </a:r>
            <a:r>
              <a:rPr lang="en-US" dirty="0">
                <a:solidFill>
                  <a:srgbClr val="FFFF00"/>
                </a:solidFill>
              </a:rPr>
              <a:t>&gt;</a:t>
            </a:r>
          </a:p>
          <a:p>
            <a:pPr marL="537210" lvl="1" indent="0">
              <a:buNone/>
            </a:pPr>
            <a:r>
              <a:rPr lang="en-US" dirty="0">
                <a:solidFill>
                  <a:srgbClr val="FFFF00"/>
                </a:solidFill>
              </a:rPr>
              <a:t>    &lt;/</a:t>
            </a:r>
            <a:r>
              <a:rPr lang="en-US" dirty="0" err="1">
                <a:solidFill>
                  <a:srgbClr val="FFFF00"/>
                </a:solidFill>
              </a:rPr>
              <a:t>RegistryKey</a:t>
            </a:r>
            <a:r>
              <a:rPr lang="en-US" dirty="0">
                <a:solidFill>
                  <a:srgbClr val="FFFF00"/>
                </a:solidFill>
              </a:rPr>
              <a:t>&gt;</a:t>
            </a:r>
          </a:p>
          <a:p>
            <a:pPr marL="537210" lvl="1" indent="0">
              <a:buNone/>
            </a:pPr>
            <a:r>
              <a:rPr lang="en-US" dirty="0">
                <a:solidFill>
                  <a:srgbClr val="FFFF00"/>
                </a:solidFill>
              </a:rPr>
              <a:t>&lt;/Component&gt;</a:t>
            </a:r>
            <a:endParaRPr lang="en-US" dirty="0" smtClean="0">
              <a:solidFill>
                <a:srgbClr val="FFFF00"/>
              </a:solidFill>
            </a:endParaRPr>
          </a:p>
          <a:p>
            <a:endParaRPr lang="en-US" dirty="0" smtClean="0"/>
          </a:p>
          <a:p>
            <a:endParaRPr lang="en-US" dirty="0"/>
          </a:p>
        </p:txBody>
      </p:sp>
    </p:spTree>
    <p:extLst>
      <p:ext uri="{BB962C8B-B14F-4D97-AF65-F5344CB8AC3E}">
        <p14:creationId xmlns:p14="http://schemas.microsoft.com/office/powerpoint/2010/main" val="15766740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a:xfrm>
            <a:off x="457200" y="1447800"/>
            <a:ext cx="8229600" cy="5410200"/>
          </a:xfrm>
        </p:spPr>
        <p:txBody>
          <a:bodyPr>
            <a:normAutofit fontScale="55000" lnSpcReduction="20000"/>
          </a:bodyPr>
          <a:lstStyle/>
          <a:p>
            <a:r>
              <a:rPr lang="en-US" dirty="0" smtClean="0"/>
              <a:t>What is WiX?</a:t>
            </a:r>
          </a:p>
          <a:p>
            <a:r>
              <a:rPr lang="en-US" dirty="0" smtClean="0"/>
              <a:t>Standard</a:t>
            </a:r>
            <a:r>
              <a:rPr lang="en-US" baseline="0" dirty="0" smtClean="0"/>
              <a:t> </a:t>
            </a:r>
            <a:r>
              <a:rPr lang="en-US" dirty="0" smtClean="0"/>
              <a:t>XML declaration of WiX</a:t>
            </a:r>
          </a:p>
          <a:p>
            <a:r>
              <a:rPr lang="en-US" dirty="0" smtClean="0"/>
              <a:t>WiX elements:</a:t>
            </a:r>
          </a:p>
          <a:p>
            <a:pPr lvl="1"/>
            <a:r>
              <a:rPr lang="en-US" dirty="0" smtClean="0"/>
              <a:t>Product</a:t>
            </a:r>
          </a:p>
          <a:p>
            <a:pPr lvl="1"/>
            <a:r>
              <a:rPr lang="en-US" dirty="0" smtClean="0"/>
              <a:t>Feature</a:t>
            </a:r>
          </a:p>
          <a:p>
            <a:pPr lvl="1"/>
            <a:r>
              <a:rPr lang="en-US" dirty="0" smtClean="0"/>
              <a:t>Package</a:t>
            </a:r>
          </a:p>
          <a:p>
            <a:pPr lvl="1"/>
            <a:r>
              <a:rPr lang="en-US" dirty="0"/>
              <a:t>Fragment</a:t>
            </a:r>
          </a:p>
          <a:p>
            <a:pPr lvl="1"/>
            <a:r>
              <a:rPr lang="en-US" dirty="0" smtClean="0"/>
              <a:t>Media</a:t>
            </a:r>
          </a:p>
          <a:p>
            <a:pPr lvl="1"/>
            <a:r>
              <a:rPr lang="en-US" dirty="0" smtClean="0"/>
              <a:t>Component</a:t>
            </a:r>
          </a:p>
          <a:p>
            <a:pPr lvl="1"/>
            <a:r>
              <a:rPr lang="en-US" dirty="0" smtClean="0"/>
              <a:t>Property</a:t>
            </a:r>
          </a:p>
          <a:p>
            <a:pPr lvl="1"/>
            <a:r>
              <a:rPr lang="en-US" dirty="0" smtClean="0"/>
              <a:t>File</a:t>
            </a:r>
          </a:p>
          <a:p>
            <a:pPr lvl="1"/>
            <a:r>
              <a:rPr lang="en-US" dirty="0" smtClean="0"/>
              <a:t>Directory</a:t>
            </a:r>
          </a:p>
          <a:p>
            <a:pPr lvl="1"/>
            <a:r>
              <a:rPr lang="en-US" dirty="0" smtClean="0"/>
              <a:t>App search</a:t>
            </a:r>
          </a:p>
          <a:p>
            <a:pPr lvl="1"/>
            <a:r>
              <a:rPr lang="en-US" dirty="0" smtClean="0"/>
              <a:t>Conditions</a:t>
            </a:r>
          </a:p>
          <a:p>
            <a:pPr lvl="1"/>
            <a:r>
              <a:rPr lang="en-US" dirty="0" smtClean="0"/>
              <a:t>Registry</a:t>
            </a:r>
          </a:p>
          <a:p>
            <a:pPr lvl="1"/>
            <a:r>
              <a:rPr lang="en-US" dirty="0" smtClean="0"/>
              <a:t>Windows service</a:t>
            </a:r>
          </a:p>
          <a:p>
            <a:r>
              <a:rPr lang="en-US" dirty="0" smtClean="0"/>
              <a:t>Standard user interface</a:t>
            </a:r>
          </a:p>
          <a:p>
            <a:r>
              <a:rPr lang="en-US" dirty="0" smtClean="0"/>
              <a:t>Install </a:t>
            </a:r>
            <a:r>
              <a:rPr lang="en-US" dirty="0"/>
              <a:t>s</a:t>
            </a:r>
            <a:r>
              <a:rPr lang="en-US" dirty="0" smtClean="0"/>
              <a:t>equence</a:t>
            </a:r>
          </a:p>
          <a:p>
            <a:r>
              <a:rPr lang="en-US" dirty="0" smtClean="0"/>
              <a:t>Custom  actions</a:t>
            </a:r>
          </a:p>
          <a:p>
            <a:r>
              <a:rPr lang="en-US" dirty="0" smtClean="0"/>
              <a:t>Command line tools</a:t>
            </a:r>
          </a:p>
          <a:p>
            <a:r>
              <a:rPr lang="en-US" dirty="0" smtClean="0"/>
              <a:t>Help resource</a:t>
            </a:r>
          </a:p>
          <a:p>
            <a:r>
              <a:rPr lang="en-US" dirty="0" smtClean="0"/>
              <a:t>Q&amp;A</a:t>
            </a:r>
          </a:p>
          <a:p>
            <a:r>
              <a:rPr lang="en-US" dirty="0" smtClean="0"/>
              <a:t>Ref</a:t>
            </a:r>
            <a:endParaRPr lang="en-US" dirty="0"/>
          </a:p>
        </p:txBody>
      </p:sp>
    </p:spTree>
    <p:extLst>
      <p:ext uri="{BB962C8B-B14F-4D97-AF65-F5344CB8AC3E}">
        <p14:creationId xmlns:p14="http://schemas.microsoft.com/office/powerpoint/2010/main" val="25280918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26035" dist="26035" dir="14500000" algn="tl" rotWithShape="0">
                    <a:srgbClr val="000000">
                      <a:alpha val="40000"/>
                    </a:srgbClr>
                  </a:outerShdw>
                </a:effectLst>
              </a:rPr>
              <a:t>WiX Element: </a:t>
            </a:r>
            <a:r>
              <a:rPr lang="en-US" dirty="0" err="1" smtClean="0">
                <a:effectLst>
                  <a:outerShdw blurRad="26035" dist="26035" dir="14500000" algn="tl" rotWithShape="0">
                    <a:srgbClr val="000000">
                      <a:alpha val="40000"/>
                    </a:srgbClr>
                  </a:outerShdw>
                </a:effectLst>
              </a:rPr>
              <a:t>RegistryValue</a:t>
            </a:r>
            <a:endParaRPr lang="en-US" dirty="0"/>
          </a:p>
        </p:txBody>
      </p:sp>
      <p:sp>
        <p:nvSpPr>
          <p:cNvPr id="3" name="Content Placeholder 2"/>
          <p:cNvSpPr>
            <a:spLocks noGrp="1"/>
          </p:cNvSpPr>
          <p:nvPr>
            <p:ph idx="1"/>
          </p:nvPr>
        </p:nvSpPr>
        <p:spPr/>
        <p:txBody>
          <a:bodyPr>
            <a:normAutofit fontScale="62500" lnSpcReduction="20000"/>
          </a:bodyPr>
          <a:lstStyle/>
          <a:p>
            <a:r>
              <a:rPr lang="en-US" dirty="0"/>
              <a:t>Used to create a registry value. For multi-string values, this can be used to prepend or append values</a:t>
            </a:r>
            <a:r>
              <a:rPr lang="en-US" dirty="0" smtClean="0"/>
              <a:t>.</a:t>
            </a:r>
          </a:p>
          <a:p>
            <a:r>
              <a:rPr lang="en-US" dirty="0" smtClean="0"/>
              <a:t>Example:</a:t>
            </a:r>
          </a:p>
          <a:p>
            <a:pPr marL="537210" lvl="1" indent="0">
              <a:buNone/>
            </a:pPr>
            <a:r>
              <a:rPr lang="en-US" dirty="0">
                <a:solidFill>
                  <a:srgbClr val="FFFF00"/>
                </a:solidFill>
              </a:rPr>
              <a:t>&lt;Component Id="</a:t>
            </a:r>
            <a:r>
              <a:rPr lang="en-US" dirty="0" err="1">
                <a:solidFill>
                  <a:srgbClr val="FFFF00"/>
                </a:solidFill>
              </a:rPr>
              <a:t>CMP_Registry</a:t>
            </a:r>
            <a:r>
              <a:rPr lang="en-US" dirty="0">
                <a:solidFill>
                  <a:srgbClr val="FFFF00"/>
                </a:solidFill>
              </a:rPr>
              <a:t>" </a:t>
            </a:r>
          </a:p>
          <a:p>
            <a:pPr marL="537210" lvl="1" indent="0">
              <a:buNone/>
            </a:pPr>
            <a:r>
              <a:rPr lang="en-US" dirty="0">
                <a:solidFill>
                  <a:srgbClr val="FFFF00"/>
                </a:solidFill>
              </a:rPr>
              <a:t>    </a:t>
            </a:r>
            <a:r>
              <a:rPr lang="en-US" dirty="0" err="1">
                <a:solidFill>
                  <a:srgbClr val="FFFF00"/>
                </a:solidFill>
              </a:rPr>
              <a:t>Guid</a:t>
            </a:r>
            <a:r>
              <a:rPr lang="en-US" dirty="0">
                <a:solidFill>
                  <a:srgbClr val="FFFF00"/>
                </a:solidFill>
              </a:rPr>
              <a:t>="{DA4ED338-8868-4DCC-BD48-910A5A3D3925}" </a:t>
            </a:r>
          </a:p>
          <a:p>
            <a:pPr marL="537210" lvl="1" indent="0">
              <a:buNone/>
            </a:pPr>
            <a:r>
              <a:rPr lang="en-US" dirty="0">
                <a:solidFill>
                  <a:srgbClr val="FFFF00"/>
                </a:solidFill>
              </a:rPr>
              <a:t>    </a:t>
            </a:r>
            <a:r>
              <a:rPr lang="en-US" dirty="0" err="1">
                <a:solidFill>
                  <a:srgbClr val="FFFF00"/>
                </a:solidFill>
              </a:rPr>
              <a:t>NeverOverwrite</a:t>
            </a:r>
            <a:r>
              <a:rPr lang="en-US" dirty="0">
                <a:solidFill>
                  <a:srgbClr val="FFFF00"/>
                </a:solidFill>
              </a:rPr>
              <a:t>="</a:t>
            </a:r>
            <a:r>
              <a:rPr lang="en-US" dirty="0" smtClean="0">
                <a:solidFill>
                  <a:srgbClr val="FFFF00"/>
                </a:solidFill>
              </a:rPr>
              <a:t>yes“ Permanent</a:t>
            </a:r>
            <a:r>
              <a:rPr lang="en-US" dirty="0">
                <a:solidFill>
                  <a:srgbClr val="FFFF00"/>
                </a:solidFill>
              </a:rPr>
              <a:t>="yes"</a:t>
            </a:r>
            <a:r>
              <a:rPr lang="en-US" dirty="0" smtClean="0">
                <a:solidFill>
                  <a:srgbClr val="FFFF00"/>
                </a:solidFill>
              </a:rPr>
              <a:t>&gt;</a:t>
            </a:r>
            <a:endParaRPr lang="en-US" dirty="0">
              <a:solidFill>
                <a:srgbClr val="FFFF00"/>
              </a:solidFill>
            </a:endParaRPr>
          </a:p>
          <a:p>
            <a:pPr marL="537210" lvl="1" indent="0">
              <a:buNone/>
            </a:pPr>
            <a:r>
              <a:rPr lang="en-US" dirty="0">
                <a:solidFill>
                  <a:srgbClr val="FFFF00"/>
                </a:solidFill>
              </a:rPr>
              <a:t>    &lt;</a:t>
            </a:r>
            <a:r>
              <a:rPr lang="en-US" dirty="0" err="1">
                <a:solidFill>
                  <a:srgbClr val="FFFF00"/>
                </a:solidFill>
              </a:rPr>
              <a:t>RegistryKey</a:t>
            </a:r>
            <a:r>
              <a:rPr lang="en-US" dirty="0">
                <a:solidFill>
                  <a:srgbClr val="FFFF00"/>
                </a:solidFill>
              </a:rPr>
              <a:t> Root="HKLM"</a:t>
            </a:r>
          </a:p>
          <a:p>
            <a:pPr marL="537210" lvl="1" indent="0">
              <a:buNone/>
            </a:pPr>
            <a:r>
              <a:rPr lang="en-US" dirty="0">
                <a:solidFill>
                  <a:srgbClr val="FFFF00"/>
                </a:solidFill>
              </a:rPr>
              <a:t>          Key="Software\</a:t>
            </a:r>
            <a:r>
              <a:rPr lang="en-US" dirty="0" err="1">
                <a:solidFill>
                  <a:srgbClr val="FFFF00"/>
                </a:solidFill>
              </a:rPr>
              <a:t>WiXDemo</a:t>
            </a:r>
            <a:r>
              <a:rPr lang="en-US" dirty="0">
                <a:solidFill>
                  <a:srgbClr val="FFFF00"/>
                </a:solidFill>
              </a:rPr>
              <a:t>"</a:t>
            </a:r>
          </a:p>
          <a:p>
            <a:pPr marL="537210" lvl="1" indent="0">
              <a:buNone/>
            </a:pPr>
            <a:r>
              <a:rPr lang="en-US" dirty="0">
                <a:solidFill>
                  <a:srgbClr val="FFFF00"/>
                </a:solidFill>
              </a:rPr>
              <a:t>          </a:t>
            </a:r>
            <a:r>
              <a:rPr lang="en-US" dirty="0" err="1">
                <a:solidFill>
                  <a:srgbClr val="FFFF00"/>
                </a:solidFill>
              </a:rPr>
              <a:t>ForceCreateOnInstall</a:t>
            </a:r>
            <a:r>
              <a:rPr lang="en-US" dirty="0">
                <a:solidFill>
                  <a:srgbClr val="FFFF00"/>
                </a:solidFill>
              </a:rPr>
              <a:t>="yes"</a:t>
            </a:r>
          </a:p>
          <a:p>
            <a:pPr marL="537210" lvl="1" indent="0">
              <a:buNone/>
            </a:pPr>
            <a:r>
              <a:rPr lang="en-US" dirty="0">
                <a:solidFill>
                  <a:srgbClr val="FFFF00"/>
                </a:solidFill>
              </a:rPr>
              <a:t>          </a:t>
            </a:r>
            <a:r>
              <a:rPr lang="en-US" dirty="0" err="1">
                <a:solidFill>
                  <a:srgbClr val="FFFF00"/>
                </a:solidFill>
              </a:rPr>
              <a:t>ForceDeleteOnUninstall</a:t>
            </a:r>
            <a:r>
              <a:rPr lang="en-US" dirty="0">
                <a:solidFill>
                  <a:srgbClr val="FFFF00"/>
                </a:solidFill>
              </a:rPr>
              <a:t>="no"&gt;</a:t>
            </a:r>
          </a:p>
          <a:p>
            <a:pPr marL="537210" lvl="1" indent="0">
              <a:buNone/>
            </a:pPr>
            <a:r>
              <a:rPr lang="en-US" dirty="0">
                <a:solidFill>
                  <a:srgbClr val="FFFF00"/>
                </a:solidFill>
              </a:rPr>
              <a:t>       &lt;</a:t>
            </a:r>
            <a:r>
              <a:rPr lang="en-US" dirty="0" err="1">
                <a:solidFill>
                  <a:srgbClr val="FFFF00"/>
                </a:solidFill>
              </a:rPr>
              <a:t>RegistryValue</a:t>
            </a:r>
            <a:r>
              <a:rPr lang="en-US" dirty="0">
                <a:solidFill>
                  <a:srgbClr val="FFFF00"/>
                </a:solidFill>
              </a:rPr>
              <a:t> Name="</a:t>
            </a:r>
            <a:r>
              <a:rPr lang="en-US" dirty="0" err="1">
                <a:solidFill>
                  <a:srgbClr val="FFFF00"/>
                </a:solidFill>
              </a:rPr>
              <a:t>LogFile</a:t>
            </a:r>
            <a:r>
              <a:rPr lang="en-US" dirty="0">
                <a:solidFill>
                  <a:srgbClr val="FFFF00"/>
                </a:solidFill>
              </a:rPr>
              <a:t>"</a:t>
            </a:r>
          </a:p>
          <a:p>
            <a:pPr marL="537210" lvl="1" indent="0">
              <a:buNone/>
            </a:pPr>
            <a:r>
              <a:rPr lang="en-US" dirty="0">
                <a:solidFill>
                  <a:srgbClr val="FFFF00"/>
                </a:solidFill>
              </a:rPr>
              <a:t>          Action="write"</a:t>
            </a:r>
          </a:p>
          <a:p>
            <a:pPr marL="537210" lvl="1" indent="0">
              <a:buNone/>
            </a:pPr>
            <a:r>
              <a:rPr lang="en-US" dirty="0">
                <a:solidFill>
                  <a:srgbClr val="FFFF00"/>
                </a:solidFill>
              </a:rPr>
              <a:t>          Value="D:\</a:t>
            </a:r>
            <a:r>
              <a:rPr lang="en-US" dirty="0" err="1">
                <a:solidFill>
                  <a:srgbClr val="FFFF00"/>
                </a:solidFill>
              </a:rPr>
              <a:t>WiXDemoLog</a:t>
            </a:r>
            <a:r>
              <a:rPr lang="en-US" dirty="0">
                <a:solidFill>
                  <a:srgbClr val="FFFF00"/>
                </a:solidFill>
              </a:rPr>
              <a:t>\WiXDemo.log"</a:t>
            </a:r>
          </a:p>
          <a:p>
            <a:pPr marL="537210" lvl="1" indent="0">
              <a:buNone/>
            </a:pPr>
            <a:r>
              <a:rPr lang="en-US" dirty="0">
                <a:solidFill>
                  <a:srgbClr val="FFFF00"/>
                </a:solidFill>
              </a:rPr>
              <a:t>          Type="string"</a:t>
            </a:r>
          </a:p>
          <a:p>
            <a:pPr marL="537210" lvl="1" indent="0">
              <a:buNone/>
            </a:pPr>
            <a:r>
              <a:rPr lang="en-US" dirty="0">
                <a:solidFill>
                  <a:srgbClr val="FFFF00"/>
                </a:solidFill>
              </a:rPr>
              <a:t>          </a:t>
            </a:r>
            <a:r>
              <a:rPr lang="en-US" dirty="0" err="1">
                <a:solidFill>
                  <a:srgbClr val="FFFF00"/>
                </a:solidFill>
              </a:rPr>
              <a:t>KeyPath</a:t>
            </a:r>
            <a:r>
              <a:rPr lang="en-US" dirty="0">
                <a:solidFill>
                  <a:srgbClr val="FFFF00"/>
                </a:solidFill>
              </a:rPr>
              <a:t>="yes"&gt;&lt;/</a:t>
            </a:r>
            <a:r>
              <a:rPr lang="en-US" dirty="0" err="1">
                <a:solidFill>
                  <a:srgbClr val="FFFF00"/>
                </a:solidFill>
              </a:rPr>
              <a:t>RegistryValue</a:t>
            </a:r>
            <a:r>
              <a:rPr lang="en-US" dirty="0">
                <a:solidFill>
                  <a:srgbClr val="FFFF00"/>
                </a:solidFill>
              </a:rPr>
              <a:t>&gt;</a:t>
            </a:r>
          </a:p>
          <a:p>
            <a:pPr marL="537210" lvl="1" indent="0">
              <a:buNone/>
            </a:pPr>
            <a:r>
              <a:rPr lang="en-US" dirty="0">
                <a:solidFill>
                  <a:srgbClr val="FFFF00"/>
                </a:solidFill>
              </a:rPr>
              <a:t>    &lt;/</a:t>
            </a:r>
            <a:r>
              <a:rPr lang="en-US" dirty="0" err="1">
                <a:solidFill>
                  <a:srgbClr val="FFFF00"/>
                </a:solidFill>
              </a:rPr>
              <a:t>RegistryKey</a:t>
            </a:r>
            <a:r>
              <a:rPr lang="en-US" dirty="0">
                <a:solidFill>
                  <a:srgbClr val="FFFF00"/>
                </a:solidFill>
              </a:rPr>
              <a:t>&gt;</a:t>
            </a:r>
          </a:p>
          <a:p>
            <a:pPr marL="537210" lvl="1" indent="0">
              <a:buNone/>
            </a:pPr>
            <a:r>
              <a:rPr lang="en-US" dirty="0">
                <a:solidFill>
                  <a:srgbClr val="FFFF00"/>
                </a:solidFill>
              </a:rPr>
              <a:t>&lt;/Component&gt;</a:t>
            </a:r>
            <a:endParaRPr lang="en-US" dirty="0" smtClean="0">
              <a:solidFill>
                <a:srgbClr val="FFFF00"/>
              </a:solidFill>
            </a:endParaRPr>
          </a:p>
          <a:p>
            <a:endParaRPr lang="en-US" dirty="0"/>
          </a:p>
          <a:p>
            <a:endParaRPr lang="en-US" dirty="0"/>
          </a:p>
          <a:p>
            <a:endParaRPr lang="en-US" dirty="0"/>
          </a:p>
        </p:txBody>
      </p:sp>
    </p:spTree>
    <p:extLst>
      <p:ext uri="{BB962C8B-B14F-4D97-AF65-F5344CB8AC3E}">
        <p14:creationId xmlns:p14="http://schemas.microsoft.com/office/powerpoint/2010/main" val="19712665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z="4200" kern="1200" dirty="0" smtClean="0">
                <a:ln w="6350">
                  <a:solidFill>
                    <a:schemeClr val="accent1">
                      <a:shade val="43000"/>
                    </a:schemeClr>
                  </a:solidFill>
                </a:ln>
                <a:solidFill>
                  <a:schemeClr val="accent1">
                    <a:tint val="83000"/>
                    <a:satMod val="150000"/>
                  </a:schemeClr>
                </a:solidFill>
                <a:effectLst>
                  <a:outerShdw blurRad="26035" dist="26035" dir="14500000" algn="tl" rotWithShape="0">
                    <a:srgbClr val="000000">
                      <a:alpha val="40000"/>
                    </a:srgbClr>
                  </a:outerShdw>
                </a:effectLst>
                <a:latin typeface="+mj-lt"/>
                <a:ea typeface="+mj-ea"/>
                <a:cs typeface="+mj-cs"/>
              </a:rPr>
              <a:t>WiX Element: </a:t>
            </a:r>
            <a:r>
              <a:rPr kumimoji="0" lang="en-US" sz="4200" kern="1200" dirty="0" err="1" smtClean="0">
                <a:ln w="6350">
                  <a:solidFill>
                    <a:schemeClr val="accent1">
                      <a:shade val="43000"/>
                    </a:schemeClr>
                  </a:solidFill>
                </a:ln>
                <a:solidFill>
                  <a:schemeClr val="accent1">
                    <a:tint val="83000"/>
                    <a:satMod val="150000"/>
                  </a:schemeClr>
                </a:solidFill>
                <a:effectLst>
                  <a:outerShdw blurRad="26035" dist="26035" dir="14500000" algn="tl" rotWithShape="0">
                    <a:srgbClr val="000000">
                      <a:alpha val="40000"/>
                    </a:srgbClr>
                  </a:outerShdw>
                </a:effectLst>
                <a:latin typeface="+mj-lt"/>
                <a:ea typeface="+mj-ea"/>
                <a:cs typeface="+mj-cs"/>
              </a:rPr>
              <a:t>ServiceInstall</a:t>
            </a:r>
            <a:endParaRPr lang="en-US" dirty="0"/>
          </a:p>
        </p:txBody>
      </p:sp>
      <p:sp>
        <p:nvSpPr>
          <p:cNvPr id="3" name="Content Placeholder 2"/>
          <p:cNvSpPr>
            <a:spLocks noGrp="1"/>
          </p:cNvSpPr>
          <p:nvPr>
            <p:ph idx="1"/>
          </p:nvPr>
        </p:nvSpPr>
        <p:spPr/>
        <p:txBody>
          <a:bodyPr>
            <a:normAutofit fontScale="92500" lnSpcReduction="10000"/>
          </a:bodyPr>
          <a:lstStyle/>
          <a:p>
            <a:r>
              <a:rPr lang="en-US" dirty="0"/>
              <a:t>Adds and removes services for parent Component. </a:t>
            </a:r>
            <a:endParaRPr lang="en-US" dirty="0" smtClean="0"/>
          </a:p>
          <a:p>
            <a:r>
              <a:rPr lang="en-US" dirty="0" smtClean="0"/>
              <a:t>Example:</a:t>
            </a:r>
          </a:p>
          <a:p>
            <a:pPr marL="537210" lvl="1" indent="0">
              <a:buNone/>
            </a:pPr>
            <a:r>
              <a:rPr lang="en-US" dirty="0">
                <a:solidFill>
                  <a:srgbClr val="FFFF00"/>
                </a:solidFill>
              </a:rPr>
              <a:t> &lt;</a:t>
            </a:r>
            <a:r>
              <a:rPr lang="en-US" dirty="0" err="1">
                <a:solidFill>
                  <a:srgbClr val="FFFF00"/>
                </a:solidFill>
              </a:rPr>
              <a:t>ServiceInstall</a:t>
            </a:r>
            <a:r>
              <a:rPr lang="en-US" dirty="0">
                <a:solidFill>
                  <a:srgbClr val="FFFF00"/>
                </a:solidFill>
              </a:rPr>
              <a:t> Id="</a:t>
            </a:r>
            <a:r>
              <a:rPr lang="en-US" dirty="0" err="1">
                <a:solidFill>
                  <a:srgbClr val="FFFF00"/>
                </a:solidFill>
              </a:rPr>
              <a:t>WiXDemoSvc</a:t>
            </a:r>
            <a:r>
              <a:rPr lang="en-US" dirty="0">
                <a:solidFill>
                  <a:srgbClr val="FFFF00"/>
                </a:solidFill>
              </a:rPr>
              <a:t>"</a:t>
            </a:r>
          </a:p>
          <a:p>
            <a:pPr marL="537210" lvl="1" indent="0">
              <a:buNone/>
            </a:pPr>
            <a:r>
              <a:rPr lang="en-US" dirty="0">
                <a:solidFill>
                  <a:srgbClr val="FFFF00"/>
                </a:solidFill>
              </a:rPr>
              <a:t>      Name="</a:t>
            </a:r>
            <a:r>
              <a:rPr lang="en-US" dirty="0" err="1">
                <a:solidFill>
                  <a:srgbClr val="FFFF00"/>
                </a:solidFill>
              </a:rPr>
              <a:t>WiXDemoSvc</a:t>
            </a:r>
            <a:r>
              <a:rPr lang="en-US" dirty="0">
                <a:solidFill>
                  <a:srgbClr val="FFFF00"/>
                </a:solidFill>
              </a:rPr>
              <a:t>"</a:t>
            </a:r>
          </a:p>
          <a:p>
            <a:pPr marL="537210" lvl="1" indent="0">
              <a:buNone/>
            </a:pPr>
            <a:r>
              <a:rPr lang="en-US" dirty="0">
                <a:solidFill>
                  <a:srgbClr val="FFFF00"/>
                </a:solidFill>
              </a:rPr>
              <a:t>      </a:t>
            </a:r>
            <a:r>
              <a:rPr lang="en-US" dirty="0" err="1">
                <a:solidFill>
                  <a:srgbClr val="FFFF00"/>
                </a:solidFill>
              </a:rPr>
              <a:t>DisplayName</a:t>
            </a:r>
            <a:r>
              <a:rPr lang="en-US" dirty="0">
                <a:solidFill>
                  <a:srgbClr val="FFFF00"/>
                </a:solidFill>
              </a:rPr>
              <a:t>="</a:t>
            </a:r>
            <a:r>
              <a:rPr lang="en-US" dirty="0" err="1">
                <a:solidFill>
                  <a:srgbClr val="FFFF00"/>
                </a:solidFill>
              </a:rPr>
              <a:t>IAWiXDemoService</a:t>
            </a:r>
            <a:r>
              <a:rPr lang="en-US" dirty="0">
                <a:solidFill>
                  <a:srgbClr val="FFFF00"/>
                </a:solidFill>
              </a:rPr>
              <a:t>"</a:t>
            </a:r>
          </a:p>
          <a:p>
            <a:pPr marL="537210" lvl="1" indent="0">
              <a:buNone/>
            </a:pPr>
            <a:r>
              <a:rPr lang="en-US" dirty="0">
                <a:solidFill>
                  <a:srgbClr val="FFFF00"/>
                </a:solidFill>
              </a:rPr>
              <a:t>      Description="IA </a:t>
            </a:r>
            <a:r>
              <a:rPr lang="en-US" dirty="0" err="1">
                <a:solidFill>
                  <a:srgbClr val="FFFF00"/>
                </a:solidFill>
              </a:rPr>
              <a:t>WiXDemo</a:t>
            </a:r>
            <a:r>
              <a:rPr lang="en-US" dirty="0">
                <a:solidFill>
                  <a:srgbClr val="FFFF00"/>
                </a:solidFill>
              </a:rPr>
              <a:t> Service"</a:t>
            </a:r>
          </a:p>
          <a:p>
            <a:pPr marL="537210" lvl="1" indent="0">
              <a:buNone/>
            </a:pPr>
            <a:r>
              <a:rPr lang="en-US" dirty="0">
                <a:solidFill>
                  <a:srgbClr val="FFFF00"/>
                </a:solidFill>
              </a:rPr>
              <a:t>      Start="auto"</a:t>
            </a:r>
          </a:p>
          <a:p>
            <a:pPr marL="537210" lvl="1" indent="0">
              <a:buNone/>
            </a:pPr>
            <a:r>
              <a:rPr lang="en-US" dirty="0">
                <a:solidFill>
                  <a:srgbClr val="FFFF00"/>
                </a:solidFill>
              </a:rPr>
              <a:t>      </a:t>
            </a:r>
            <a:r>
              <a:rPr lang="en-US" dirty="0" err="1">
                <a:solidFill>
                  <a:srgbClr val="FFFF00"/>
                </a:solidFill>
              </a:rPr>
              <a:t>ErrorControl</a:t>
            </a:r>
            <a:r>
              <a:rPr lang="en-US" dirty="0">
                <a:solidFill>
                  <a:srgbClr val="FFFF00"/>
                </a:solidFill>
              </a:rPr>
              <a:t>="normal"</a:t>
            </a:r>
          </a:p>
          <a:p>
            <a:pPr marL="537210" lvl="1" indent="0">
              <a:buNone/>
            </a:pPr>
            <a:r>
              <a:rPr lang="en-US" dirty="0">
                <a:solidFill>
                  <a:srgbClr val="FFFF00"/>
                </a:solidFill>
              </a:rPr>
              <a:t>      Type="</a:t>
            </a:r>
            <a:r>
              <a:rPr lang="en-US" dirty="0" err="1">
                <a:solidFill>
                  <a:srgbClr val="FFFF00"/>
                </a:solidFill>
              </a:rPr>
              <a:t>ownProcess</a:t>
            </a:r>
            <a:r>
              <a:rPr lang="en-US" dirty="0" smtClean="0">
                <a:solidFill>
                  <a:srgbClr val="FFFF00"/>
                </a:solidFill>
              </a:rPr>
              <a:t>"&gt;</a:t>
            </a:r>
            <a:endParaRPr lang="en-US" dirty="0">
              <a:solidFill>
                <a:srgbClr val="FFFF00"/>
              </a:solidFill>
            </a:endParaRPr>
          </a:p>
          <a:p>
            <a:pPr marL="537210" lvl="1" indent="0">
              <a:buNone/>
            </a:pPr>
            <a:r>
              <a:rPr lang="en-US" dirty="0" smtClean="0">
                <a:solidFill>
                  <a:srgbClr val="FFFF00"/>
                </a:solidFill>
              </a:rPr>
              <a:t>&lt;/</a:t>
            </a:r>
            <a:r>
              <a:rPr lang="en-US" dirty="0" err="1">
                <a:solidFill>
                  <a:srgbClr val="FFFF00"/>
                </a:solidFill>
              </a:rPr>
              <a:t>ServiceInstall</a:t>
            </a:r>
            <a:r>
              <a:rPr lang="en-US" dirty="0">
                <a:solidFill>
                  <a:srgbClr val="FFFF00"/>
                </a:solidFill>
              </a:rPr>
              <a:t>&gt;</a:t>
            </a:r>
            <a:endParaRPr lang="en-US" dirty="0" smtClean="0">
              <a:solidFill>
                <a:srgbClr val="FFFF00"/>
              </a:solidFill>
            </a:endParaRPr>
          </a:p>
          <a:p>
            <a:pPr lvl="1"/>
            <a:endParaRPr lang="en-US" dirty="0" smtClean="0"/>
          </a:p>
          <a:p>
            <a:endParaRPr lang="en-US" dirty="0"/>
          </a:p>
        </p:txBody>
      </p:sp>
    </p:spTree>
    <p:extLst>
      <p:ext uri="{BB962C8B-B14F-4D97-AF65-F5344CB8AC3E}">
        <p14:creationId xmlns:p14="http://schemas.microsoft.com/office/powerpoint/2010/main" val="107866108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26035" dist="26035" dir="14500000" algn="tl" rotWithShape="0">
                    <a:srgbClr val="000000">
                      <a:alpha val="40000"/>
                    </a:srgbClr>
                  </a:outerShdw>
                </a:effectLst>
              </a:rPr>
              <a:t>WiX Element</a:t>
            </a:r>
            <a:r>
              <a:rPr lang="en-US" dirty="0" smtClean="0">
                <a:effectLst>
                  <a:outerShdw blurRad="26035" dist="26035" dir="14500000" algn="tl" rotWithShape="0">
                    <a:srgbClr val="000000">
                      <a:alpha val="40000"/>
                    </a:srgbClr>
                  </a:outerShdw>
                </a:effectLst>
              </a:rPr>
              <a:t>: </a:t>
            </a:r>
            <a:r>
              <a:rPr lang="en-US" dirty="0" err="1"/>
              <a:t>ServiceControl</a:t>
            </a:r>
            <a:endParaRPr lang="en-US" dirty="0"/>
          </a:p>
        </p:txBody>
      </p:sp>
      <p:sp>
        <p:nvSpPr>
          <p:cNvPr id="3" name="Content Placeholder 2"/>
          <p:cNvSpPr>
            <a:spLocks noGrp="1"/>
          </p:cNvSpPr>
          <p:nvPr>
            <p:ph idx="1"/>
          </p:nvPr>
        </p:nvSpPr>
        <p:spPr>
          <a:xfrm>
            <a:off x="457200" y="1882808"/>
            <a:ext cx="8229600" cy="4898992"/>
          </a:xfrm>
        </p:spPr>
        <p:txBody>
          <a:bodyPr>
            <a:normAutofit fontScale="62500" lnSpcReduction="20000"/>
          </a:bodyPr>
          <a:lstStyle/>
          <a:p>
            <a:r>
              <a:rPr lang="en-US" dirty="0"/>
              <a:t>Starts, stops, and removes services for parent Component. This element is used to control the state of a service installed by the MSI or MSM file by using the start, stop and remove attributes. </a:t>
            </a:r>
            <a:endParaRPr lang="en-US" dirty="0" smtClean="0"/>
          </a:p>
          <a:p>
            <a:r>
              <a:rPr lang="en-US" dirty="0" smtClean="0"/>
              <a:t>Example:</a:t>
            </a:r>
          </a:p>
          <a:p>
            <a:pPr marL="537210" lvl="1" indent="0">
              <a:buNone/>
            </a:pPr>
            <a:r>
              <a:rPr lang="en-US" dirty="0">
                <a:solidFill>
                  <a:srgbClr val="FFFF00"/>
                </a:solidFill>
              </a:rPr>
              <a:t> &lt;Component Id="</a:t>
            </a:r>
            <a:r>
              <a:rPr lang="en-US" dirty="0" err="1">
                <a:solidFill>
                  <a:srgbClr val="FFFF00"/>
                </a:solidFill>
              </a:rPr>
              <a:t>CMP_WiXDemoService</a:t>
            </a:r>
            <a:r>
              <a:rPr lang="en-US" dirty="0">
                <a:solidFill>
                  <a:srgbClr val="FFFF00"/>
                </a:solidFill>
              </a:rPr>
              <a:t>"</a:t>
            </a:r>
          </a:p>
          <a:p>
            <a:pPr marL="537210" lvl="1" indent="0">
              <a:buNone/>
            </a:pPr>
            <a:r>
              <a:rPr lang="en-US" dirty="0">
                <a:solidFill>
                  <a:srgbClr val="FFFF00"/>
                </a:solidFill>
              </a:rPr>
              <a:t>     </a:t>
            </a:r>
            <a:r>
              <a:rPr lang="en-US" dirty="0" err="1">
                <a:solidFill>
                  <a:srgbClr val="FFFF00"/>
                </a:solidFill>
              </a:rPr>
              <a:t>Guid</a:t>
            </a:r>
            <a:r>
              <a:rPr lang="en-US" dirty="0">
                <a:solidFill>
                  <a:srgbClr val="FFFF00"/>
                </a:solidFill>
              </a:rPr>
              <a:t>="{FC7FBE08-56FC-46DB-9C17-D7C1727DDE0D}"&gt;</a:t>
            </a:r>
          </a:p>
          <a:p>
            <a:pPr marL="537210" lvl="1" indent="0">
              <a:buNone/>
            </a:pPr>
            <a:r>
              <a:rPr lang="en-US" dirty="0">
                <a:solidFill>
                  <a:srgbClr val="FFFF00"/>
                </a:solidFill>
              </a:rPr>
              <a:t>        &lt;File Id="</a:t>
            </a:r>
            <a:r>
              <a:rPr lang="en-US" dirty="0" err="1">
                <a:solidFill>
                  <a:srgbClr val="FFFF00"/>
                </a:solidFill>
              </a:rPr>
              <a:t>FILE_WiXDemoService</a:t>
            </a:r>
            <a:r>
              <a:rPr lang="en-US" dirty="0">
                <a:solidFill>
                  <a:srgbClr val="FFFF00"/>
                </a:solidFill>
              </a:rPr>
              <a:t>"</a:t>
            </a:r>
          </a:p>
          <a:p>
            <a:pPr marL="537210" lvl="1" indent="0">
              <a:buNone/>
            </a:pPr>
            <a:r>
              <a:rPr lang="en-US" dirty="0">
                <a:solidFill>
                  <a:srgbClr val="FFFF00"/>
                </a:solidFill>
              </a:rPr>
              <a:t>           </a:t>
            </a:r>
            <a:r>
              <a:rPr lang="en-US" dirty="0" err="1">
                <a:solidFill>
                  <a:srgbClr val="FFFF00"/>
                </a:solidFill>
              </a:rPr>
              <a:t>KeyPath</a:t>
            </a:r>
            <a:r>
              <a:rPr lang="en-US" dirty="0">
                <a:solidFill>
                  <a:srgbClr val="FFFF00"/>
                </a:solidFill>
              </a:rPr>
              <a:t>="yes"</a:t>
            </a:r>
          </a:p>
          <a:p>
            <a:pPr marL="537210" lvl="1" indent="0">
              <a:buNone/>
            </a:pPr>
            <a:r>
              <a:rPr lang="en-US" dirty="0">
                <a:solidFill>
                  <a:srgbClr val="FFFF00"/>
                </a:solidFill>
              </a:rPr>
              <a:t>           Source="$(</a:t>
            </a:r>
            <a:r>
              <a:rPr lang="en-US" dirty="0" err="1">
                <a:solidFill>
                  <a:srgbClr val="FFFF00"/>
                </a:solidFill>
              </a:rPr>
              <a:t>var.WiXDemo.Service.TargetDir</a:t>
            </a:r>
            <a:r>
              <a:rPr lang="en-US" dirty="0">
                <a:solidFill>
                  <a:srgbClr val="FFFF00"/>
                </a:solidFill>
              </a:rPr>
              <a:t>)WiXDemoSvc.exe"/&gt;</a:t>
            </a:r>
          </a:p>
          <a:p>
            <a:pPr marL="537210" lvl="1" indent="0">
              <a:buNone/>
            </a:pPr>
            <a:endParaRPr lang="en-US" dirty="0">
              <a:solidFill>
                <a:srgbClr val="FFFF00"/>
              </a:solidFill>
            </a:endParaRPr>
          </a:p>
          <a:p>
            <a:pPr marL="537210" lvl="1" indent="0">
              <a:buNone/>
            </a:pPr>
            <a:r>
              <a:rPr lang="en-US" dirty="0">
                <a:solidFill>
                  <a:srgbClr val="FFFF00"/>
                </a:solidFill>
              </a:rPr>
              <a:t>        &lt;</a:t>
            </a:r>
            <a:r>
              <a:rPr lang="en-US" dirty="0" err="1">
                <a:solidFill>
                  <a:srgbClr val="FFFF00"/>
                </a:solidFill>
              </a:rPr>
              <a:t>ServiceInstall</a:t>
            </a:r>
            <a:r>
              <a:rPr lang="en-US" dirty="0">
                <a:solidFill>
                  <a:srgbClr val="FFFF00"/>
                </a:solidFill>
              </a:rPr>
              <a:t> .../&gt;</a:t>
            </a:r>
          </a:p>
          <a:p>
            <a:pPr marL="537210" lvl="1" indent="0">
              <a:buNone/>
            </a:pPr>
            <a:endParaRPr lang="en-US" dirty="0">
              <a:solidFill>
                <a:srgbClr val="FFFF00"/>
              </a:solidFill>
            </a:endParaRPr>
          </a:p>
          <a:p>
            <a:pPr marL="537210" lvl="1" indent="0">
              <a:buNone/>
            </a:pPr>
            <a:r>
              <a:rPr lang="en-US" dirty="0">
                <a:solidFill>
                  <a:srgbClr val="FFFF00"/>
                </a:solidFill>
              </a:rPr>
              <a:t>        &lt;</a:t>
            </a:r>
            <a:r>
              <a:rPr lang="en-US" dirty="0" err="1">
                <a:solidFill>
                  <a:srgbClr val="FFFF00"/>
                </a:solidFill>
              </a:rPr>
              <a:t>ServiceControl</a:t>
            </a:r>
            <a:r>
              <a:rPr lang="en-US" dirty="0">
                <a:solidFill>
                  <a:srgbClr val="FFFF00"/>
                </a:solidFill>
              </a:rPr>
              <a:t> Id="</a:t>
            </a:r>
            <a:r>
              <a:rPr lang="en-US" dirty="0" err="1">
                <a:solidFill>
                  <a:srgbClr val="FFFF00"/>
                </a:solidFill>
              </a:rPr>
              <a:t>SC_WiXDemoService</a:t>
            </a:r>
            <a:r>
              <a:rPr lang="en-US" dirty="0">
                <a:solidFill>
                  <a:srgbClr val="FFFF00"/>
                </a:solidFill>
              </a:rPr>
              <a:t>"</a:t>
            </a:r>
          </a:p>
          <a:p>
            <a:pPr marL="537210" lvl="1" indent="0">
              <a:buNone/>
            </a:pPr>
            <a:r>
              <a:rPr lang="en-US" dirty="0">
                <a:solidFill>
                  <a:srgbClr val="FFFF00"/>
                </a:solidFill>
              </a:rPr>
              <a:t>              Name="</a:t>
            </a:r>
            <a:r>
              <a:rPr lang="en-US" dirty="0" err="1">
                <a:solidFill>
                  <a:srgbClr val="FFFF00"/>
                </a:solidFill>
              </a:rPr>
              <a:t>WiXDemoSvc</a:t>
            </a:r>
            <a:r>
              <a:rPr lang="en-US" dirty="0">
                <a:solidFill>
                  <a:srgbClr val="FFFF00"/>
                </a:solidFill>
              </a:rPr>
              <a:t>"</a:t>
            </a:r>
          </a:p>
          <a:p>
            <a:pPr marL="537210" lvl="1" indent="0">
              <a:buNone/>
            </a:pPr>
            <a:r>
              <a:rPr lang="en-US" dirty="0">
                <a:solidFill>
                  <a:srgbClr val="FFFF00"/>
                </a:solidFill>
              </a:rPr>
              <a:t>              Start="install"</a:t>
            </a:r>
          </a:p>
          <a:p>
            <a:pPr marL="537210" lvl="1" indent="0">
              <a:buNone/>
            </a:pPr>
            <a:r>
              <a:rPr lang="en-US" dirty="0">
                <a:solidFill>
                  <a:srgbClr val="FFFF00"/>
                </a:solidFill>
              </a:rPr>
              <a:t>              Stop="both"</a:t>
            </a:r>
          </a:p>
          <a:p>
            <a:pPr marL="537210" lvl="1" indent="0">
              <a:buNone/>
            </a:pPr>
            <a:r>
              <a:rPr lang="en-US" dirty="0">
                <a:solidFill>
                  <a:srgbClr val="FFFF00"/>
                </a:solidFill>
              </a:rPr>
              <a:t>              Remove="both"</a:t>
            </a:r>
          </a:p>
          <a:p>
            <a:pPr marL="537210" lvl="1" indent="0">
              <a:buNone/>
            </a:pPr>
            <a:r>
              <a:rPr lang="en-US" dirty="0">
                <a:solidFill>
                  <a:srgbClr val="FFFF00"/>
                </a:solidFill>
              </a:rPr>
              <a:t>              Wait="yes"/&gt;</a:t>
            </a:r>
          </a:p>
          <a:p>
            <a:pPr marL="537210" lvl="1" indent="0">
              <a:buNone/>
            </a:pPr>
            <a:r>
              <a:rPr lang="en-US" dirty="0">
                <a:solidFill>
                  <a:srgbClr val="FFFF00"/>
                </a:solidFill>
              </a:rPr>
              <a:t>   &lt;/Component&gt;</a:t>
            </a:r>
          </a:p>
        </p:txBody>
      </p:sp>
    </p:spTree>
    <p:extLst>
      <p:ext uri="{BB962C8B-B14F-4D97-AF65-F5344CB8AC3E}">
        <p14:creationId xmlns:p14="http://schemas.microsoft.com/office/powerpoint/2010/main" val="209873231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26035" dist="26035" dir="14500000" algn="tl" rotWithShape="0">
                    <a:srgbClr val="000000">
                      <a:alpha val="40000"/>
                    </a:srgbClr>
                  </a:outerShdw>
                </a:effectLst>
              </a:rPr>
              <a:t>WiX Element: </a:t>
            </a:r>
            <a:r>
              <a:rPr lang="en-US" dirty="0" err="1" smtClean="0"/>
              <a:t>util:User</a:t>
            </a:r>
            <a:endParaRPr lang="en-US" dirty="0"/>
          </a:p>
        </p:txBody>
      </p:sp>
      <p:sp>
        <p:nvSpPr>
          <p:cNvPr id="3" name="Content Placeholder 2"/>
          <p:cNvSpPr>
            <a:spLocks noGrp="1"/>
          </p:cNvSpPr>
          <p:nvPr>
            <p:ph idx="1"/>
          </p:nvPr>
        </p:nvSpPr>
        <p:spPr>
          <a:xfrm>
            <a:off x="457200" y="1676400"/>
            <a:ext cx="8229600" cy="5181600"/>
          </a:xfrm>
        </p:spPr>
        <p:txBody>
          <a:bodyPr>
            <a:normAutofit fontScale="62500" lnSpcReduction="20000"/>
          </a:bodyPr>
          <a:lstStyle/>
          <a:p>
            <a:r>
              <a:rPr lang="en-US" dirty="0" smtClean="0"/>
              <a:t>When </a:t>
            </a:r>
            <a:r>
              <a:rPr lang="en-US" dirty="0"/>
              <a:t>it is not nested under a component it is included in the MSI so it can be referenced by other elements such as the User attribute in the </a:t>
            </a:r>
            <a:r>
              <a:rPr lang="en-US" dirty="0" err="1"/>
              <a:t>AppPool</a:t>
            </a:r>
            <a:r>
              <a:rPr lang="en-US" dirty="0"/>
              <a:t> element. </a:t>
            </a:r>
            <a:endParaRPr lang="en-US" dirty="0" smtClean="0"/>
          </a:p>
          <a:p>
            <a:r>
              <a:rPr lang="en-US" dirty="0" smtClean="0"/>
              <a:t>When </a:t>
            </a:r>
            <a:r>
              <a:rPr lang="en-US" dirty="0"/>
              <a:t>it is nested under a Component element, the User will be created on install and can also be used for reference. </a:t>
            </a:r>
            <a:endParaRPr lang="en-US" dirty="0" smtClean="0"/>
          </a:p>
          <a:p>
            <a:r>
              <a:rPr lang="en-US" dirty="0" smtClean="0"/>
              <a:t>Example:</a:t>
            </a:r>
          </a:p>
          <a:p>
            <a:pPr marL="537210" lvl="1" indent="0">
              <a:buNone/>
            </a:pPr>
            <a:r>
              <a:rPr lang="en-US" dirty="0"/>
              <a:t> </a:t>
            </a:r>
            <a:r>
              <a:rPr lang="en-US" dirty="0">
                <a:solidFill>
                  <a:srgbClr val="FFFF00"/>
                </a:solidFill>
              </a:rPr>
              <a:t>&lt;Component Id="</a:t>
            </a:r>
            <a:r>
              <a:rPr lang="en-US" dirty="0" err="1">
                <a:solidFill>
                  <a:srgbClr val="FFFF00"/>
                </a:solidFill>
              </a:rPr>
              <a:t>CMP_WiXDemoUser</a:t>
            </a:r>
            <a:r>
              <a:rPr lang="en-US" dirty="0">
                <a:solidFill>
                  <a:srgbClr val="FFFF00"/>
                </a:solidFill>
              </a:rPr>
              <a:t>"</a:t>
            </a:r>
          </a:p>
          <a:p>
            <a:pPr marL="537210" lvl="1" indent="0">
              <a:buNone/>
            </a:pPr>
            <a:r>
              <a:rPr lang="en-US" dirty="0">
                <a:solidFill>
                  <a:srgbClr val="FFFF00"/>
                </a:solidFill>
              </a:rPr>
              <a:t>     </a:t>
            </a:r>
            <a:r>
              <a:rPr lang="en-US" dirty="0" err="1">
                <a:solidFill>
                  <a:srgbClr val="FFFF00"/>
                </a:solidFill>
              </a:rPr>
              <a:t>Guid</a:t>
            </a:r>
            <a:r>
              <a:rPr lang="en-US" dirty="0">
                <a:solidFill>
                  <a:srgbClr val="FFFF00"/>
                </a:solidFill>
              </a:rPr>
              <a:t>="{5D6523C6-8147-4A75-936B-098E2F17EFB2}"</a:t>
            </a:r>
          </a:p>
          <a:p>
            <a:pPr marL="537210" lvl="1" indent="0">
              <a:buNone/>
            </a:pPr>
            <a:r>
              <a:rPr lang="en-US" dirty="0">
                <a:solidFill>
                  <a:srgbClr val="FFFF00"/>
                </a:solidFill>
              </a:rPr>
              <a:t>     </a:t>
            </a:r>
            <a:r>
              <a:rPr lang="en-US" dirty="0" err="1">
                <a:solidFill>
                  <a:srgbClr val="FFFF00"/>
                </a:solidFill>
              </a:rPr>
              <a:t>KeyPath</a:t>
            </a:r>
            <a:r>
              <a:rPr lang="en-US" dirty="0">
                <a:solidFill>
                  <a:srgbClr val="FFFF00"/>
                </a:solidFill>
              </a:rPr>
              <a:t>="yes"&gt;</a:t>
            </a:r>
          </a:p>
          <a:p>
            <a:pPr marL="537210" lvl="1" indent="0">
              <a:buNone/>
            </a:pPr>
            <a:r>
              <a:rPr lang="en-US" dirty="0">
                <a:solidFill>
                  <a:srgbClr val="FFFF00"/>
                </a:solidFill>
              </a:rPr>
              <a:t>        &lt;</a:t>
            </a:r>
            <a:r>
              <a:rPr lang="en-US" dirty="0" err="1">
                <a:solidFill>
                  <a:srgbClr val="FFFF00"/>
                </a:solidFill>
              </a:rPr>
              <a:t>util:User</a:t>
            </a:r>
            <a:r>
              <a:rPr lang="en-US" dirty="0">
                <a:solidFill>
                  <a:srgbClr val="FFFF00"/>
                </a:solidFill>
              </a:rPr>
              <a:t> Id="</a:t>
            </a:r>
            <a:r>
              <a:rPr lang="en-US" dirty="0" err="1">
                <a:solidFill>
                  <a:srgbClr val="FFFF00"/>
                </a:solidFill>
              </a:rPr>
              <a:t>addNewUser</a:t>
            </a:r>
            <a:r>
              <a:rPr lang="en-US" dirty="0">
                <a:solidFill>
                  <a:srgbClr val="FFFF00"/>
                </a:solidFill>
              </a:rPr>
              <a:t>"</a:t>
            </a:r>
          </a:p>
          <a:p>
            <a:pPr marL="537210" lvl="1" indent="0">
              <a:buNone/>
            </a:pPr>
            <a:r>
              <a:rPr lang="en-US" dirty="0">
                <a:solidFill>
                  <a:srgbClr val="FFFF00"/>
                </a:solidFill>
              </a:rPr>
              <a:t>             </a:t>
            </a:r>
            <a:r>
              <a:rPr lang="en-US" dirty="0" err="1">
                <a:solidFill>
                  <a:srgbClr val="FFFF00"/>
                </a:solidFill>
              </a:rPr>
              <a:t>LogonAsService</a:t>
            </a:r>
            <a:r>
              <a:rPr lang="en-US" dirty="0">
                <a:solidFill>
                  <a:srgbClr val="FFFF00"/>
                </a:solidFill>
              </a:rPr>
              <a:t>="yes"</a:t>
            </a:r>
          </a:p>
          <a:p>
            <a:pPr marL="537210" lvl="1" indent="0">
              <a:buNone/>
            </a:pPr>
            <a:r>
              <a:rPr lang="en-US" dirty="0">
                <a:solidFill>
                  <a:srgbClr val="FFFF00"/>
                </a:solidFill>
              </a:rPr>
              <a:t>             </a:t>
            </a:r>
            <a:r>
              <a:rPr lang="en-US" dirty="0" err="1">
                <a:solidFill>
                  <a:srgbClr val="FFFF00"/>
                </a:solidFill>
              </a:rPr>
              <a:t>CreateUser</a:t>
            </a:r>
            <a:r>
              <a:rPr lang="en-US" dirty="0">
                <a:solidFill>
                  <a:srgbClr val="FFFF00"/>
                </a:solidFill>
              </a:rPr>
              <a:t>="yes"</a:t>
            </a:r>
          </a:p>
          <a:p>
            <a:pPr marL="537210" lvl="1" indent="0">
              <a:buNone/>
            </a:pPr>
            <a:r>
              <a:rPr lang="en-US" dirty="0">
                <a:solidFill>
                  <a:srgbClr val="FFFF00"/>
                </a:solidFill>
              </a:rPr>
              <a:t>             Name="</a:t>
            </a:r>
            <a:r>
              <a:rPr lang="en-US" dirty="0" err="1">
                <a:solidFill>
                  <a:srgbClr val="FFFF00"/>
                </a:solidFill>
              </a:rPr>
              <a:t>WiXDemoUser</a:t>
            </a:r>
            <a:r>
              <a:rPr lang="en-US" dirty="0">
                <a:solidFill>
                  <a:srgbClr val="FFFF00"/>
                </a:solidFill>
              </a:rPr>
              <a:t>"</a:t>
            </a:r>
          </a:p>
          <a:p>
            <a:pPr marL="537210" lvl="1" indent="0">
              <a:buNone/>
            </a:pPr>
            <a:r>
              <a:rPr lang="en-US" dirty="0">
                <a:solidFill>
                  <a:srgbClr val="FFFF00"/>
                </a:solidFill>
              </a:rPr>
              <a:t>             </a:t>
            </a:r>
            <a:r>
              <a:rPr lang="en-US" dirty="0" err="1">
                <a:solidFill>
                  <a:srgbClr val="FFFF00"/>
                </a:solidFill>
              </a:rPr>
              <a:t>UpdateIfExists</a:t>
            </a:r>
            <a:r>
              <a:rPr lang="en-US" dirty="0">
                <a:solidFill>
                  <a:srgbClr val="FFFF00"/>
                </a:solidFill>
              </a:rPr>
              <a:t>="yes"</a:t>
            </a:r>
          </a:p>
          <a:p>
            <a:pPr marL="537210" lvl="1" indent="0">
              <a:buNone/>
            </a:pPr>
            <a:r>
              <a:rPr lang="en-US" dirty="0">
                <a:solidFill>
                  <a:srgbClr val="FFFF00"/>
                </a:solidFill>
              </a:rPr>
              <a:t>             Password="[SERVICE_PWD]"</a:t>
            </a:r>
          </a:p>
          <a:p>
            <a:pPr marL="537210" lvl="1" indent="0">
              <a:buNone/>
            </a:pPr>
            <a:r>
              <a:rPr lang="en-US" dirty="0">
                <a:solidFill>
                  <a:srgbClr val="FFFF00"/>
                </a:solidFill>
              </a:rPr>
              <a:t>             </a:t>
            </a:r>
            <a:r>
              <a:rPr lang="en-US" dirty="0" err="1">
                <a:solidFill>
                  <a:srgbClr val="FFFF00"/>
                </a:solidFill>
              </a:rPr>
              <a:t>PasswordNeverExpires</a:t>
            </a:r>
            <a:r>
              <a:rPr lang="en-US" dirty="0">
                <a:solidFill>
                  <a:srgbClr val="FFFF00"/>
                </a:solidFill>
              </a:rPr>
              <a:t>="yes"</a:t>
            </a:r>
          </a:p>
          <a:p>
            <a:pPr marL="537210" lvl="1" indent="0">
              <a:buNone/>
            </a:pPr>
            <a:r>
              <a:rPr lang="en-US" dirty="0">
                <a:solidFill>
                  <a:srgbClr val="FFFF00"/>
                </a:solidFill>
              </a:rPr>
              <a:t>             </a:t>
            </a:r>
            <a:r>
              <a:rPr lang="en-US" dirty="0" err="1">
                <a:solidFill>
                  <a:srgbClr val="FFFF00"/>
                </a:solidFill>
              </a:rPr>
              <a:t>RemoveOnUninstall</a:t>
            </a:r>
            <a:r>
              <a:rPr lang="en-US" dirty="0">
                <a:solidFill>
                  <a:srgbClr val="FFFF00"/>
                </a:solidFill>
              </a:rPr>
              <a:t>="yes"/&gt;</a:t>
            </a:r>
          </a:p>
          <a:p>
            <a:pPr marL="537210" lvl="1" indent="0">
              <a:buNone/>
            </a:pPr>
            <a:r>
              <a:rPr lang="en-US" dirty="0">
                <a:solidFill>
                  <a:srgbClr val="FFFF00"/>
                </a:solidFill>
              </a:rPr>
              <a:t>   &lt;/Component&gt;</a:t>
            </a:r>
          </a:p>
        </p:txBody>
      </p:sp>
    </p:spTree>
    <p:extLst>
      <p:ext uri="{BB962C8B-B14F-4D97-AF65-F5344CB8AC3E}">
        <p14:creationId xmlns:p14="http://schemas.microsoft.com/office/powerpoint/2010/main" val="40667867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effectLst>
                  <a:outerShdw blurRad="26035" dist="26035" dir="14500000" algn="tl" rotWithShape="0">
                    <a:srgbClr val="000000">
                      <a:alpha val="40000"/>
                    </a:srgbClr>
                  </a:outerShdw>
                </a:effectLst>
              </a:rPr>
              <a:t>WiX Element: </a:t>
            </a:r>
            <a:r>
              <a:rPr lang="en-US" dirty="0" err="1" smtClean="0">
                <a:effectLst>
                  <a:outerShdw blurRad="26035" dist="26035" dir="14500000" algn="tl" rotWithShape="0">
                    <a:srgbClr val="000000">
                      <a:alpha val="40000"/>
                    </a:srgbClr>
                  </a:outerShdw>
                </a:effectLst>
              </a:rPr>
              <a:t>ServiceInstall</a:t>
            </a:r>
            <a:r>
              <a:rPr lang="en-US" dirty="0" smtClean="0">
                <a:effectLst>
                  <a:outerShdw blurRad="26035" dist="26035" dir="14500000" algn="tl" rotWithShape="0">
                    <a:srgbClr val="000000">
                      <a:alpha val="40000"/>
                    </a:srgbClr>
                  </a:outerShdw>
                </a:effectLst>
              </a:rPr>
              <a:t> with user account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Example:</a:t>
            </a:r>
          </a:p>
          <a:p>
            <a:pPr marL="537210" lvl="1" indent="0">
              <a:buNone/>
            </a:pPr>
            <a:r>
              <a:rPr lang="en-US" dirty="0"/>
              <a:t> </a:t>
            </a:r>
            <a:r>
              <a:rPr lang="en-US" dirty="0">
                <a:solidFill>
                  <a:srgbClr val="FFFF00"/>
                </a:solidFill>
              </a:rPr>
              <a:t>&lt;</a:t>
            </a:r>
            <a:r>
              <a:rPr lang="en-US" dirty="0" err="1">
                <a:solidFill>
                  <a:srgbClr val="FFFF00"/>
                </a:solidFill>
              </a:rPr>
              <a:t>ServiceInstall</a:t>
            </a:r>
            <a:r>
              <a:rPr lang="en-US" dirty="0">
                <a:solidFill>
                  <a:srgbClr val="FFFF00"/>
                </a:solidFill>
              </a:rPr>
              <a:t> Id="</a:t>
            </a:r>
            <a:r>
              <a:rPr lang="en-US" dirty="0" err="1">
                <a:solidFill>
                  <a:srgbClr val="FFFF00"/>
                </a:solidFill>
              </a:rPr>
              <a:t>WiXDemoSvc</a:t>
            </a:r>
            <a:r>
              <a:rPr lang="en-US" dirty="0">
                <a:solidFill>
                  <a:srgbClr val="FFFF00"/>
                </a:solidFill>
              </a:rPr>
              <a:t>"</a:t>
            </a:r>
          </a:p>
          <a:p>
            <a:pPr marL="537210" lvl="1" indent="0">
              <a:buNone/>
            </a:pPr>
            <a:r>
              <a:rPr lang="en-US" dirty="0">
                <a:solidFill>
                  <a:srgbClr val="FFFF00"/>
                </a:solidFill>
              </a:rPr>
              <a:t>      Name="</a:t>
            </a:r>
            <a:r>
              <a:rPr lang="en-US" dirty="0" err="1">
                <a:solidFill>
                  <a:srgbClr val="FFFF00"/>
                </a:solidFill>
              </a:rPr>
              <a:t>WiXDemoSvc</a:t>
            </a:r>
            <a:r>
              <a:rPr lang="en-US" dirty="0">
                <a:solidFill>
                  <a:srgbClr val="FFFF00"/>
                </a:solidFill>
              </a:rPr>
              <a:t>"</a:t>
            </a:r>
          </a:p>
          <a:p>
            <a:pPr marL="537210" lvl="1" indent="0">
              <a:buNone/>
            </a:pPr>
            <a:r>
              <a:rPr lang="en-US" dirty="0">
                <a:solidFill>
                  <a:srgbClr val="FFFF00"/>
                </a:solidFill>
              </a:rPr>
              <a:t>      </a:t>
            </a:r>
            <a:r>
              <a:rPr lang="en-US" dirty="0" err="1">
                <a:solidFill>
                  <a:srgbClr val="FFFF00"/>
                </a:solidFill>
              </a:rPr>
              <a:t>DisplayName</a:t>
            </a:r>
            <a:r>
              <a:rPr lang="en-US" dirty="0">
                <a:solidFill>
                  <a:srgbClr val="FFFF00"/>
                </a:solidFill>
              </a:rPr>
              <a:t>="</a:t>
            </a:r>
            <a:r>
              <a:rPr lang="en-US" dirty="0" err="1">
                <a:solidFill>
                  <a:srgbClr val="FFFF00"/>
                </a:solidFill>
              </a:rPr>
              <a:t>IAWiXDemoService</a:t>
            </a:r>
            <a:r>
              <a:rPr lang="en-US" dirty="0">
                <a:solidFill>
                  <a:srgbClr val="FFFF00"/>
                </a:solidFill>
              </a:rPr>
              <a:t>"</a:t>
            </a:r>
          </a:p>
          <a:p>
            <a:pPr marL="537210" lvl="1" indent="0">
              <a:buNone/>
            </a:pPr>
            <a:r>
              <a:rPr lang="en-US" dirty="0">
                <a:solidFill>
                  <a:srgbClr val="FFFF00"/>
                </a:solidFill>
              </a:rPr>
              <a:t>      Description="IA </a:t>
            </a:r>
            <a:r>
              <a:rPr lang="en-US" dirty="0" err="1">
                <a:solidFill>
                  <a:srgbClr val="FFFF00"/>
                </a:solidFill>
              </a:rPr>
              <a:t>WiXDemo</a:t>
            </a:r>
            <a:r>
              <a:rPr lang="en-US" dirty="0">
                <a:solidFill>
                  <a:srgbClr val="FFFF00"/>
                </a:solidFill>
              </a:rPr>
              <a:t> Service"</a:t>
            </a:r>
          </a:p>
          <a:p>
            <a:pPr marL="537210" lvl="1" indent="0">
              <a:buNone/>
            </a:pPr>
            <a:r>
              <a:rPr lang="en-US" dirty="0">
                <a:solidFill>
                  <a:srgbClr val="FFFF00"/>
                </a:solidFill>
              </a:rPr>
              <a:t>      Start="auto"</a:t>
            </a:r>
          </a:p>
          <a:p>
            <a:pPr marL="537210" lvl="1" indent="0">
              <a:buNone/>
            </a:pPr>
            <a:r>
              <a:rPr lang="en-US" dirty="0">
                <a:solidFill>
                  <a:srgbClr val="FFFF00"/>
                </a:solidFill>
              </a:rPr>
              <a:t>      </a:t>
            </a:r>
            <a:r>
              <a:rPr lang="en-US" dirty="0" err="1">
                <a:solidFill>
                  <a:srgbClr val="FFFF00"/>
                </a:solidFill>
              </a:rPr>
              <a:t>ErrorControl</a:t>
            </a:r>
            <a:r>
              <a:rPr lang="en-US" dirty="0">
                <a:solidFill>
                  <a:srgbClr val="FFFF00"/>
                </a:solidFill>
              </a:rPr>
              <a:t>="normal"</a:t>
            </a:r>
          </a:p>
          <a:p>
            <a:pPr marL="537210" lvl="1" indent="0">
              <a:buNone/>
            </a:pPr>
            <a:r>
              <a:rPr lang="en-US" dirty="0">
                <a:solidFill>
                  <a:srgbClr val="FFFF00"/>
                </a:solidFill>
              </a:rPr>
              <a:t>      Type="</a:t>
            </a:r>
            <a:r>
              <a:rPr lang="en-US" dirty="0" err="1">
                <a:solidFill>
                  <a:srgbClr val="FFFF00"/>
                </a:solidFill>
              </a:rPr>
              <a:t>ownProcess</a:t>
            </a:r>
            <a:r>
              <a:rPr lang="en-US" dirty="0">
                <a:solidFill>
                  <a:srgbClr val="FFFF00"/>
                </a:solidFill>
              </a:rPr>
              <a:t>"</a:t>
            </a:r>
          </a:p>
          <a:p>
            <a:pPr marL="537210" lvl="1" indent="0">
              <a:buNone/>
            </a:pPr>
            <a:r>
              <a:rPr lang="en-US" dirty="0">
                <a:solidFill>
                  <a:srgbClr val="FFFF00"/>
                </a:solidFill>
              </a:rPr>
              <a:t>      Account=".\</a:t>
            </a:r>
            <a:r>
              <a:rPr lang="en-US" dirty="0" err="1">
                <a:solidFill>
                  <a:srgbClr val="FFFF00"/>
                </a:solidFill>
              </a:rPr>
              <a:t>WiXDemoUser</a:t>
            </a:r>
            <a:r>
              <a:rPr lang="en-US" dirty="0">
                <a:solidFill>
                  <a:srgbClr val="FFFF00"/>
                </a:solidFill>
              </a:rPr>
              <a:t>"</a:t>
            </a:r>
          </a:p>
          <a:p>
            <a:pPr marL="537210" lvl="1" indent="0">
              <a:buNone/>
            </a:pPr>
            <a:r>
              <a:rPr lang="en-US" dirty="0">
                <a:solidFill>
                  <a:srgbClr val="FFFF00"/>
                </a:solidFill>
              </a:rPr>
              <a:t>      Password="[SERVICE_PWD]"&gt;</a:t>
            </a:r>
          </a:p>
          <a:p>
            <a:pPr marL="537210" lvl="1" indent="0">
              <a:buNone/>
            </a:pPr>
            <a:r>
              <a:rPr lang="en-US" dirty="0" smtClean="0">
                <a:solidFill>
                  <a:srgbClr val="FFFF00"/>
                </a:solidFill>
              </a:rPr>
              <a:t>&lt;/</a:t>
            </a:r>
            <a:r>
              <a:rPr lang="en-US" dirty="0" err="1">
                <a:solidFill>
                  <a:srgbClr val="FFFF00"/>
                </a:solidFill>
              </a:rPr>
              <a:t>ServiceInstall</a:t>
            </a:r>
            <a:r>
              <a:rPr lang="en-US" dirty="0">
                <a:solidFill>
                  <a:srgbClr val="FFFF00"/>
                </a:solidFill>
              </a:rPr>
              <a:t>&gt;</a:t>
            </a:r>
          </a:p>
        </p:txBody>
      </p:sp>
    </p:spTree>
    <p:extLst>
      <p:ext uri="{BB962C8B-B14F-4D97-AF65-F5344CB8AC3E}">
        <p14:creationId xmlns:p14="http://schemas.microsoft.com/office/powerpoint/2010/main" val="18284138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effectLst>
                  <a:outerShdw blurRad="26035" dist="26035" dir="14500000" algn="tl" rotWithShape="0">
                    <a:srgbClr val="000000">
                      <a:alpha val="40000"/>
                    </a:srgbClr>
                  </a:outerShdw>
                </a:effectLst>
              </a:rPr>
              <a:t>WiX Element: </a:t>
            </a:r>
            <a:r>
              <a:rPr lang="en-US" dirty="0" err="1" smtClean="0"/>
              <a:t>ServiceDependency</a:t>
            </a:r>
            <a:endParaRPr lang="en-US" dirty="0"/>
          </a:p>
        </p:txBody>
      </p:sp>
      <p:sp>
        <p:nvSpPr>
          <p:cNvPr id="3" name="Content Placeholder 2"/>
          <p:cNvSpPr>
            <a:spLocks noGrp="1"/>
          </p:cNvSpPr>
          <p:nvPr>
            <p:ph idx="1"/>
          </p:nvPr>
        </p:nvSpPr>
        <p:spPr/>
        <p:txBody>
          <a:bodyPr>
            <a:normAutofit fontScale="77500" lnSpcReduction="20000"/>
          </a:bodyPr>
          <a:lstStyle/>
          <a:p>
            <a:r>
              <a:rPr lang="en-US" dirty="0"/>
              <a:t>Service or group of services that must start before the parent service. </a:t>
            </a:r>
          </a:p>
          <a:p>
            <a:r>
              <a:rPr lang="en-US" dirty="0" smtClean="0"/>
              <a:t>Example:</a:t>
            </a:r>
          </a:p>
          <a:p>
            <a:pPr marL="537210" lvl="1" indent="0">
              <a:buNone/>
            </a:pPr>
            <a:r>
              <a:rPr lang="en-US" dirty="0">
                <a:solidFill>
                  <a:srgbClr val="FFFF00"/>
                </a:solidFill>
              </a:rPr>
              <a:t> &lt;</a:t>
            </a:r>
            <a:r>
              <a:rPr lang="en-US" dirty="0" err="1">
                <a:solidFill>
                  <a:srgbClr val="FFFF00"/>
                </a:solidFill>
              </a:rPr>
              <a:t>ServiceInstall</a:t>
            </a:r>
            <a:r>
              <a:rPr lang="en-US" dirty="0">
                <a:solidFill>
                  <a:srgbClr val="FFFF00"/>
                </a:solidFill>
              </a:rPr>
              <a:t> Id="</a:t>
            </a:r>
            <a:r>
              <a:rPr lang="en-US" dirty="0" err="1">
                <a:solidFill>
                  <a:srgbClr val="FFFF00"/>
                </a:solidFill>
              </a:rPr>
              <a:t>WiXDemoSvc</a:t>
            </a:r>
            <a:r>
              <a:rPr lang="en-US" dirty="0">
                <a:solidFill>
                  <a:srgbClr val="FFFF00"/>
                </a:solidFill>
              </a:rPr>
              <a:t>"</a:t>
            </a:r>
          </a:p>
          <a:p>
            <a:pPr marL="537210" lvl="1" indent="0">
              <a:buNone/>
            </a:pPr>
            <a:r>
              <a:rPr lang="en-US" dirty="0">
                <a:solidFill>
                  <a:srgbClr val="FFFF00"/>
                </a:solidFill>
              </a:rPr>
              <a:t>      Name="</a:t>
            </a:r>
            <a:r>
              <a:rPr lang="en-US" dirty="0" err="1">
                <a:solidFill>
                  <a:srgbClr val="FFFF00"/>
                </a:solidFill>
              </a:rPr>
              <a:t>WiXDemoSvc</a:t>
            </a:r>
            <a:r>
              <a:rPr lang="en-US" dirty="0">
                <a:solidFill>
                  <a:srgbClr val="FFFF00"/>
                </a:solidFill>
              </a:rPr>
              <a:t>"</a:t>
            </a:r>
          </a:p>
          <a:p>
            <a:pPr marL="537210" lvl="1" indent="0">
              <a:buNone/>
            </a:pPr>
            <a:r>
              <a:rPr lang="en-US" dirty="0">
                <a:solidFill>
                  <a:srgbClr val="FFFF00"/>
                </a:solidFill>
              </a:rPr>
              <a:t>      </a:t>
            </a:r>
            <a:r>
              <a:rPr lang="en-US" dirty="0" err="1">
                <a:solidFill>
                  <a:srgbClr val="FFFF00"/>
                </a:solidFill>
              </a:rPr>
              <a:t>DisplayName</a:t>
            </a:r>
            <a:r>
              <a:rPr lang="en-US" dirty="0">
                <a:solidFill>
                  <a:srgbClr val="FFFF00"/>
                </a:solidFill>
              </a:rPr>
              <a:t>="</a:t>
            </a:r>
            <a:r>
              <a:rPr lang="en-US" dirty="0" err="1">
                <a:solidFill>
                  <a:srgbClr val="FFFF00"/>
                </a:solidFill>
              </a:rPr>
              <a:t>IAWiXDemoService</a:t>
            </a:r>
            <a:r>
              <a:rPr lang="en-US" dirty="0">
                <a:solidFill>
                  <a:srgbClr val="FFFF00"/>
                </a:solidFill>
              </a:rPr>
              <a:t>"</a:t>
            </a:r>
          </a:p>
          <a:p>
            <a:pPr marL="537210" lvl="1" indent="0">
              <a:buNone/>
            </a:pPr>
            <a:r>
              <a:rPr lang="en-US" dirty="0">
                <a:solidFill>
                  <a:srgbClr val="FFFF00"/>
                </a:solidFill>
              </a:rPr>
              <a:t>      Description="IA </a:t>
            </a:r>
            <a:r>
              <a:rPr lang="en-US" dirty="0" err="1">
                <a:solidFill>
                  <a:srgbClr val="FFFF00"/>
                </a:solidFill>
              </a:rPr>
              <a:t>WiXDemo</a:t>
            </a:r>
            <a:r>
              <a:rPr lang="en-US" dirty="0">
                <a:solidFill>
                  <a:srgbClr val="FFFF00"/>
                </a:solidFill>
              </a:rPr>
              <a:t> Service"</a:t>
            </a:r>
          </a:p>
          <a:p>
            <a:pPr marL="537210" lvl="1" indent="0">
              <a:buNone/>
            </a:pPr>
            <a:r>
              <a:rPr lang="en-US" dirty="0">
                <a:solidFill>
                  <a:srgbClr val="FFFF00"/>
                </a:solidFill>
              </a:rPr>
              <a:t>      Start="auto"</a:t>
            </a:r>
          </a:p>
          <a:p>
            <a:pPr marL="537210" lvl="1" indent="0">
              <a:buNone/>
            </a:pPr>
            <a:r>
              <a:rPr lang="en-US" dirty="0">
                <a:solidFill>
                  <a:srgbClr val="FFFF00"/>
                </a:solidFill>
              </a:rPr>
              <a:t>      </a:t>
            </a:r>
            <a:r>
              <a:rPr lang="en-US" dirty="0" err="1">
                <a:solidFill>
                  <a:srgbClr val="FFFF00"/>
                </a:solidFill>
              </a:rPr>
              <a:t>ErrorControl</a:t>
            </a:r>
            <a:r>
              <a:rPr lang="en-US" dirty="0">
                <a:solidFill>
                  <a:srgbClr val="FFFF00"/>
                </a:solidFill>
              </a:rPr>
              <a:t>="normal"</a:t>
            </a:r>
          </a:p>
          <a:p>
            <a:pPr marL="537210" lvl="1" indent="0">
              <a:buNone/>
            </a:pPr>
            <a:r>
              <a:rPr lang="en-US" dirty="0">
                <a:solidFill>
                  <a:srgbClr val="FFFF00"/>
                </a:solidFill>
              </a:rPr>
              <a:t>      Type="</a:t>
            </a:r>
            <a:r>
              <a:rPr lang="en-US" dirty="0" err="1">
                <a:solidFill>
                  <a:srgbClr val="FFFF00"/>
                </a:solidFill>
              </a:rPr>
              <a:t>ownProcess</a:t>
            </a:r>
            <a:r>
              <a:rPr lang="en-US" dirty="0">
                <a:solidFill>
                  <a:srgbClr val="FFFF00"/>
                </a:solidFill>
              </a:rPr>
              <a:t>"</a:t>
            </a:r>
          </a:p>
          <a:p>
            <a:pPr marL="537210" lvl="1" indent="0">
              <a:buNone/>
            </a:pPr>
            <a:r>
              <a:rPr lang="en-US" dirty="0">
                <a:solidFill>
                  <a:srgbClr val="FFFF00"/>
                </a:solidFill>
              </a:rPr>
              <a:t>      Account=".\</a:t>
            </a:r>
            <a:r>
              <a:rPr lang="en-US" dirty="0" err="1">
                <a:solidFill>
                  <a:srgbClr val="FFFF00"/>
                </a:solidFill>
              </a:rPr>
              <a:t>WiXDemoUser</a:t>
            </a:r>
            <a:r>
              <a:rPr lang="en-US" dirty="0">
                <a:solidFill>
                  <a:srgbClr val="FFFF00"/>
                </a:solidFill>
              </a:rPr>
              <a:t>"</a:t>
            </a:r>
          </a:p>
          <a:p>
            <a:pPr marL="537210" lvl="1" indent="0">
              <a:buNone/>
            </a:pPr>
            <a:r>
              <a:rPr lang="en-US" dirty="0">
                <a:solidFill>
                  <a:srgbClr val="FFFF00"/>
                </a:solidFill>
              </a:rPr>
              <a:t>      Password="[SERVICE_PWD]"&gt;</a:t>
            </a:r>
          </a:p>
          <a:p>
            <a:pPr marL="537210" lvl="1" indent="0">
              <a:buNone/>
            </a:pPr>
            <a:r>
              <a:rPr lang="en-US" dirty="0">
                <a:solidFill>
                  <a:srgbClr val="FFFF00"/>
                </a:solidFill>
              </a:rPr>
              <a:t>    &lt;</a:t>
            </a:r>
            <a:r>
              <a:rPr lang="en-US" dirty="0" err="1">
                <a:solidFill>
                  <a:srgbClr val="FFFF00"/>
                </a:solidFill>
              </a:rPr>
              <a:t>ServiceDependency</a:t>
            </a:r>
            <a:r>
              <a:rPr lang="en-US" dirty="0">
                <a:solidFill>
                  <a:srgbClr val="FFFF00"/>
                </a:solidFill>
              </a:rPr>
              <a:t> Id="W3SVC"/&gt;</a:t>
            </a:r>
          </a:p>
          <a:p>
            <a:pPr marL="537210" lvl="1" indent="0">
              <a:buNone/>
            </a:pPr>
            <a:r>
              <a:rPr lang="en-US" dirty="0">
                <a:solidFill>
                  <a:srgbClr val="FFFF00"/>
                </a:solidFill>
              </a:rPr>
              <a:t>  &lt;/</a:t>
            </a:r>
            <a:r>
              <a:rPr lang="en-US" dirty="0" err="1">
                <a:solidFill>
                  <a:srgbClr val="FFFF00"/>
                </a:solidFill>
              </a:rPr>
              <a:t>ServiceInstall</a:t>
            </a:r>
            <a:r>
              <a:rPr lang="en-US" dirty="0">
                <a:solidFill>
                  <a:srgbClr val="FFFF00"/>
                </a:solidFill>
              </a:rPr>
              <a:t>&gt;</a:t>
            </a:r>
          </a:p>
        </p:txBody>
      </p:sp>
    </p:spTree>
    <p:extLst>
      <p:ext uri="{BB962C8B-B14F-4D97-AF65-F5344CB8AC3E}">
        <p14:creationId xmlns:p14="http://schemas.microsoft.com/office/powerpoint/2010/main" val="232441778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534400" cy="1399032"/>
          </a:xfrm>
        </p:spPr>
        <p:txBody>
          <a:bodyPr/>
          <a:lstStyle/>
          <a:p>
            <a:r>
              <a:rPr lang="en-US" dirty="0">
                <a:effectLst>
                  <a:outerShdw blurRad="26035" dist="26035" dir="14500000" algn="tl" rotWithShape="0">
                    <a:srgbClr val="000000">
                      <a:alpha val="40000"/>
                    </a:srgbClr>
                  </a:outerShdw>
                </a:effectLst>
              </a:rPr>
              <a:t>WiX Element</a:t>
            </a:r>
            <a:r>
              <a:rPr lang="en-US" dirty="0" smtClean="0">
                <a:effectLst>
                  <a:outerShdw blurRad="26035" dist="26035" dir="14500000" algn="tl" rotWithShape="0">
                    <a:srgbClr val="000000">
                      <a:alpha val="40000"/>
                    </a:srgbClr>
                  </a:outerShdw>
                </a:effectLst>
              </a:rPr>
              <a:t>:</a:t>
            </a:r>
            <a:r>
              <a:rPr lang="en-US" dirty="0"/>
              <a:t> </a:t>
            </a:r>
            <a:r>
              <a:rPr lang="en-US" dirty="0" err="1"/>
              <a:t>util:ServiceConfig</a:t>
            </a:r>
            <a:endParaRPr lang="en-US" dirty="0"/>
          </a:p>
        </p:txBody>
      </p:sp>
      <p:sp>
        <p:nvSpPr>
          <p:cNvPr id="3" name="Content Placeholder 2"/>
          <p:cNvSpPr>
            <a:spLocks noGrp="1"/>
          </p:cNvSpPr>
          <p:nvPr>
            <p:ph idx="1"/>
          </p:nvPr>
        </p:nvSpPr>
        <p:spPr>
          <a:xfrm>
            <a:off x="457200" y="1882808"/>
            <a:ext cx="8229600" cy="5051392"/>
          </a:xfrm>
        </p:spPr>
        <p:txBody>
          <a:bodyPr>
            <a:normAutofit fontScale="62500" lnSpcReduction="20000"/>
          </a:bodyPr>
          <a:lstStyle/>
          <a:p>
            <a:r>
              <a:rPr lang="en-US" dirty="0"/>
              <a:t>Configures a service being installed or one that already exists. This element's functionality is available starting with MSI 5.0. </a:t>
            </a:r>
            <a:endParaRPr lang="en-US" dirty="0" smtClean="0"/>
          </a:p>
          <a:p>
            <a:r>
              <a:rPr lang="en-US" dirty="0" smtClean="0"/>
              <a:t>Example:</a:t>
            </a:r>
          </a:p>
          <a:p>
            <a:pPr marL="162306" indent="0">
              <a:buNone/>
            </a:pPr>
            <a:r>
              <a:rPr lang="en-US" sz="2900" dirty="0"/>
              <a:t> </a:t>
            </a:r>
            <a:r>
              <a:rPr lang="en-US" sz="2900" dirty="0">
                <a:solidFill>
                  <a:srgbClr val="FFFF00"/>
                </a:solidFill>
              </a:rPr>
              <a:t>&lt;Component Id="</a:t>
            </a:r>
            <a:r>
              <a:rPr lang="en-US" sz="2900" dirty="0" err="1">
                <a:solidFill>
                  <a:srgbClr val="FFFF00"/>
                </a:solidFill>
              </a:rPr>
              <a:t>CMP_WiXDemoService</a:t>
            </a:r>
            <a:r>
              <a:rPr lang="en-US" sz="2900" dirty="0">
                <a:solidFill>
                  <a:srgbClr val="FFFF00"/>
                </a:solidFill>
              </a:rPr>
              <a:t>"</a:t>
            </a:r>
          </a:p>
          <a:p>
            <a:pPr marL="162306" indent="0">
              <a:buNone/>
            </a:pPr>
            <a:r>
              <a:rPr lang="en-US" sz="2900" dirty="0">
                <a:solidFill>
                  <a:srgbClr val="FFFF00"/>
                </a:solidFill>
              </a:rPr>
              <a:t>     </a:t>
            </a:r>
            <a:r>
              <a:rPr lang="en-US" sz="2900" dirty="0" err="1">
                <a:solidFill>
                  <a:srgbClr val="FFFF00"/>
                </a:solidFill>
              </a:rPr>
              <a:t>Guid</a:t>
            </a:r>
            <a:r>
              <a:rPr lang="en-US" sz="2900" dirty="0">
                <a:solidFill>
                  <a:srgbClr val="FFFF00"/>
                </a:solidFill>
              </a:rPr>
              <a:t>="{FC7FBE08-56FC-46DB-9C17-D7C1727DDE0D}"&gt;</a:t>
            </a:r>
          </a:p>
          <a:p>
            <a:pPr marL="162306" indent="0">
              <a:buNone/>
            </a:pPr>
            <a:r>
              <a:rPr lang="en-US" sz="2900" dirty="0">
                <a:solidFill>
                  <a:srgbClr val="FFFF00"/>
                </a:solidFill>
              </a:rPr>
              <a:t>        &lt;File Id="</a:t>
            </a:r>
            <a:r>
              <a:rPr lang="en-US" sz="2900" dirty="0" err="1">
                <a:solidFill>
                  <a:srgbClr val="FFFF00"/>
                </a:solidFill>
              </a:rPr>
              <a:t>FILE_WiXDemoService</a:t>
            </a:r>
            <a:r>
              <a:rPr lang="en-US" sz="2900" dirty="0">
                <a:solidFill>
                  <a:srgbClr val="FFFF00"/>
                </a:solidFill>
              </a:rPr>
              <a:t>"</a:t>
            </a:r>
          </a:p>
          <a:p>
            <a:pPr marL="162306" indent="0">
              <a:buNone/>
            </a:pPr>
            <a:r>
              <a:rPr lang="en-US" sz="2900" dirty="0">
                <a:solidFill>
                  <a:srgbClr val="FFFF00"/>
                </a:solidFill>
              </a:rPr>
              <a:t>           </a:t>
            </a:r>
            <a:r>
              <a:rPr lang="en-US" sz="2900" dirty="0" err="1">
                <a:solidFill>
                  <a:srgbClr val="FFFF00"/>
                </a:solidFill>
              </a:rPr>
              <a:t>KeyPath</a:t>
            </a:r>
            <a:r>
              <a:rPr lang="en-US" sz="2900" dirty="0">
                <a:solidFill>
                  <a:srgbClr val="FFFF00"/>
                </a:solidFill>
              </a:rPr>
              <a:t>="yes"</a:t>
            </a:r>
          </a:p>
          <a:p>
            <a:pPr marL="162306" indent="0">
              <a:buNone/>
            </a:pPr>
            <a:r>
              <a:rPr lang="en-US" sz="2900" dirty="0">
                <a:solidFill>
                  <a:srgbClr val="FFFF00"/>
                </a:solidFill>
              </a:rPr>
              <a:t>           Source="$(</a:t>
            </a:r>
            <a:r>
              <a:rPr lang="en-US" sz="2900" dirty="0" err="1">
                <a:solidFill>
                  <a:srgbClr val="FFFF00"/>
                </a:solidFill>
              </a:rPr>
              <a:t>var.WiXDemo.Service.TargetDir</a:t>
            </a:r>
            <a:r>
              <a:rPr lang="en-US" sz="2900" dirty="0">
                <a:solidFill>
                  <a:srgbClr val="FFFF00"/>
                </a:solidFill>
              </a:rPr>
              <a:t>)WiXDemoSvc.exe</a:t>
            </a:r>
            <a:r>
              <a:rPr lang="en-US" sz="2900" dirty="0" smtClean="0">
                <a:solidFill>
                  <a:srgbClr val="FFFF00"/>
                </a:solidFill>
              </a:rPr>
              <a:t>"/&gt;</a:t>
            </a:r>
            <a:endParaRPr lang="en-US" sz="2900" dirty="0">
              <a:solidFill>
                <a:srgbClr val="FFFF00"/>
              </a:solidFill>
            </a:endParaRPr>
          </a:p>
          <a:p>
            <a:pPr marL="162306" indent="0">
              <a:buNone/>
            </a:pPr>
            <a:r>
              <a:rPr lang="en-US" sz="2900" dirty="0">
                <a:solidFill>
                  <a:srgbClr val="FFFF00"/>
                </a:solidFill>
              </a:rPr>
              <a:t>        &lt;</a:t>
            </a:r>
            <a:r>
              <a:rPr lang="en-US" sz="2900" dirty="0" err="1">
                <a:solidFill>
                  <a:srgbClr val="FFFF00"/>
                </a:solidFill>
              </a:rPr>
              <a:t>ServiceInstall</a:t>
            </a:r>
            <a:r>
              <a:rPr lang="en-US" sz="2900" dirty="0">
                <a:solidFill>
                  <a:srgbClr val="FFFF00"/>
                </a:solidFill>
              </a:rPr>
              <a:t> </a:t>
            </a:r>
            <a:r>
              <a:rPr lang="en-US" sz="2900" dirty="0" smtClean="0">
                <a:solidFill>
                  <a:srgbClr val="FFFF00"/>
                </a:solidFill>
              </a:rPr>
              <a:t>.../&gt;</a:t>
            </a:r>
            <a:endParaRPr lang="en-US" sz="2900" dirty="0">
              <a:solidFill>
                <a:srgbClr val="FFFF00"/>
              </a:solidFill>
            </a:endParaRPr>
          </a:p>
          <a:p>
            <a:pPr marL="162306" indent="0">
              <a:buNone/>
            </a:pPr>
            <a:r>
              <a:rPr lang="en-US" sz="2900" dirty="0">
                <a:solidFill>
                  <a:srgbClr val="FFFF00"/>
                </a:solidFill>
              </a:rPr>
              <a:t>        &lt;</a:t>
            </a:r>
            <a:r>
              <a:rPr lang="en-US" sz="2900" dirty="0" err="1">
                <a:solidFill>
                  <a:srgbClr val="FFFF00"/>
                </a:solidFill>
              </a:rPr>
              <a:t>util:ServiceConfig</a:t>
            </a:r>
            <a:r>
              <a:rPr lang="en-US" sz="2900" dirty="0">
                <a:solidFill>
                  <a:srgbClr val="FFFF00"/>
                </a:solidFill>
              </a:rPr>
              <a:t> </a:t>
            </a:r>
            <a:r>
              <a:rPr lang="en-US" sz="2900" dirty="0" err="1">
                <a:solidFill>
                  <a:srgbClr val="FFFF00"/>
                </a:solidFill>
              </a:rPr>
              <a:t>ServiceName</a:t>
            </a:r>
            <a:r>
              <a:rPr lang="en-US" sz="2900" dirty="0">
                <a:solidFill>
                  <a:srgbClr val="FFFF00"/>
                </a:solidFill>
              </a:rPr>
              <a:t>="</a:t>
            </a:r>
            <a:r>
              <a:rPr lang="en-US" sz="2900" dirty="0" err="1">
                <a:solidFill>
                  <a:srgbClr val="FFFF00"/>
                </a:solidFill>
              </a:rPr>
              <a:t>WiXDemoSvc</a:t>
            </a:r>
            <a:r>
              <a:rPr lang="en-US" sz="2900" dirty="0">
                <a:solidFill>
                  <a:srgbClr val="FFFF00"/>
                </a:solidFill>
              </a:rPr>
              <a:t>"</a:t>
            </a:r>
          </a:p>
          <a:p>
            <a:pPr marL="162306" indent="0">
              <a:buNone/>
            </a:pPr>
            <a:r>
              <a:rPr lang="en-US" sz="2900" dirty="0">
                <a:solidFill>
                  <a:srgbClr val="FFFF00"/>
                </a:solidFill>
              </a:rPr>
              <a:t>               </a:t>
            </a:r>
            <a:r>
              <a:rPr lang="en-US" sz="2900" dirty="0" err="1">
                <a:solidFill>
                  <a:srgbClr val="FFFF00"/>
                </a:solidFill>
              </a:rPr>
              <a:t>FirstFailureActionType</a:t>
            </a:r>
            <a:r>
              <a:rPr lang="en-US" sz="2900" dirty="0">
                <a:solidFill>
                  <a:srgbClr val="FFFF00"/>
                </a:solidFill>
              </a:rPr>
              <a:t>="restart"</a:t>
            </a:r>
          </a:p>
          <a:p>
            <a:pPr marL="162306" indent="0">
              <a:buNone/>
            </a:pPr>
            <a:r>
              <a:rPr lang="en-US" sz="2900" dirty="0">
                <a:solidFill>
                  <a:srgbClr val="FFFF00"/>
                </a:solidFill>
              </a:rPr>
              <a:t>               </a:t>
            </a:r>
            <a:r>
              <a:rPr lang="en-US" sz="2900" dirty="0" err="1">
                <a:solidFill>
                  <a:srgbClr val="FFFF00"/>
                </a:solidFill>
              </a:rPr>
              <a:t>SecondFailureActionType</a:t>
            </a:r>
            <a:r>
              <a:rPr lang="en-US" sz="2900" dirty="0">
                <a:solidFill>
                  <a:srgbClr val="FFFF00"/>
                </a:solidFill>
              </a:rPr>
              <a:t>="none"</a:t>
            </a:r>
          </a:p>
          <a:p>
            <a:pPr marL="162306" indent="0">
              <a:buNone/>
            </a:pPr>
            <a:r>
              <a:rPr lang="en-US" sz="2900" dirty="0">
                <a:solidFill>
                  <a:srgbClr val="FFFF00"/>
                </a:solidFill>
              </a:rPr>
              <a:t>               </a:t>
            </a:r>
            <a:r>
              <a:rPr lang="en-US" sz="2900" dirty="0" err="1">
                <a:solidFill>
                  <a:srgbClr val="FFFF00"/>
                </a:solidFill>
              </a:rPr>
              <a:t>ThirdFailureActionType</a:t>
            </a:r>
            <a:r>
              <a:rPr lang="en-US" sz="2900" dirty="0">
                <a:solidFill>
                  <a:srgbClr val="FFFF00"/>
                </a:solidFill>
              </a:rPr>
              <a:t>="none"</a:t>
            </a:r>
          </a:p>
          <a:p>
            <a:pPr marL="162306" indent="0">
              <a:buNone/>
            </a:pPr>
            <a:r>
              <a:rPr lang="en-US" sz="2900" dirty="0">
                <a:solidFill>
                  <a:srgbClr val="FFFF00"/>
                </a:solidFill>
              </a:rPr>
              <a:t>               </a:t>
            </a:r>
            <a:r>
              <a:rPr lang="en-US" sz="2900" dirty="0" err="1">
                <a:solidFill>
                  <a:srgbClr val="FFFF00"/>
                </a:solidFill>
              </a:rPr>
              <a:t>RestartServiceDelayInSeconds</a:t>
            </a:r>
            <a:r>
              <a:rPr lang="en-US" sz="2900" dirty="0">
                <a:solidFill>
                  <a:srgbClr val="FFFF00"/>
                </a:solidFill>
              </a:rPr>
              <a:t>="10"</a:t>
            </a:r>
          </a:p>
          <a:p>
            <a:pPr marL="162306" indent="0">
              <a:buNone/>
            </a:pPr>
            <a:r>
              <a:rPr lang="en-US" sz="2900" dirty="0">
                <a:solidFill>
                  <a:srgbClr val="FFFF00"/>
                </a:solidFill>
              </a:rPr>
              <a:t>               </a:t>
            </a:r>
            <a:r>
              <a:rPr lang="en-US" sz="2900" dirty="0" smtClean="0">
                <a:solidFill>
                  <a:srgbClr val="FFFF00"/>
                </a:solidFill>
              </a:rPr>
              <a:t>/&gt;</a:t>
            </a:r>
            <a:endParaRPr lang="en-US" sz="2900" dirty="0">
              <a:solidFill>
                <a:srgbClr val="FFFF00"/>
              </a:solidFill>
            </a:endParaRPr>
          </a:p>
          <a:p>
            <a:pPr marL="162306" indent="0">
              <a:buNone/>
            </a:pPr>
            <a:r>
              <a:rPr lang="en-US" sz="2900" dirty="0">
                <a:solidFill>
                  <a:srgbClr val="FFFF00"/>
                </a:solidFill>
              </a:rPr>
              <a:t>   &lt;/Component&gt;</a:t>
            </a:r>
          </a:p>
        </p:txBody>
      </p:sp>
    </p:spTree>
    <p:extLst>
      <p:ext uri="{BB962C8B-B14F-4D97-AF65-F5344CB8AC3E}">
        <p14:creationId xmlns:p14="http://schemas.microsoft.com/office/powerpoint/2010/main" val="40960421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 be continued</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842424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1335517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Set preprocessor variable</a:t>
            </a:r>
          </a:p>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306" y="2590800"/>
            <a:ext cx="8296275" cy="475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143325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WiX?</a:t>
            </a:r>
            <a:endParaRPr lang="en-US" dirty="0"/>
          </a:p>
        </p:txBody>
      </p:sp>
      <p:sp>
        <p:nvSpPr>
          <p:cNvPr id="3" name="Content Placeholder 2"/>
          <p:cNvSpPr>
            <a:spLocks noGrp="1"/>
          </p:cNvSpPr>
          <p:nvPr>
            <p:ph idx="1"/>
          </p:nvPr>
        </p:nvSpPr>
        <p:spPr/>
        <p:txBody>
          <a:bodyPr>
            <a:normAutofit fontScale="77500" lnSpcReduction="20000"/>
          </a:bodyPr>
          <a:lstStyle/>
          <a:p>
            <a:r>
              <a:rPr lang="en-US" dirty="0"/>
              <a:t>Windows Installer XML </a:t>
            </a:r>
          </a:p>
          <a:p>
            <a:pPr lvl="1"/>
            <a:r>
              <a:rPr lang="en-US" dirty="0"/>
              <a:t>A Set of tools that allows you to create Windows Installer-based deployment packages for your application</a:t>
            </a:r>
          </a:p>
          <a:p>
            <a:pPr lvl="1"/>
            <a:r>
              <a:rPr lang="en-US" dirty="0"/>
              <a:t>Based on a declarative XML authoring model</a:t>
            </a:r>
          </a:p>
          <a:p>
            <a:pPr lvl="1"/>
            <a:r>
              <a:rPr lang="en-US" dirty="0"/>
              <a:t>Build by </a:t>
            </a:r>
            <a:r>
              <a:rPr lang="en-US" dirty="0" err="1"/>
              <a:t>Wix</a:t>
            </a:r>
            <a:r>
              <a:rPr lang="en-US" dirty="0"/>
              <a:t> tools or </a:t>
            </a:r>
            <a:r>
              <a:rPr lang="en-US" dirty="0" err="1"/>
              <a:t>MSBuild</a:t>
            </a:r>
            <a:endParaRPr lang="en-US" dirty="0"/>
          </a:p>
          <a:p>
            <a:pPr lvl="1"/>
            <a:r>
              <a:rPr lang="en-US" dirty="0"/>
              <a:t>Supported Windows Installer files:</a:t>
            </a:r>
          </a:p>
          <a:p>
            <a:pPr lvl="2"/>
            <a:r>
              <a:rPr lang="en-US" dirty="0"/>
              <a:t>Installer (.</a:t>
            </a:r>
            <a:r>
              <a:rPr lang="en-US" dirty="0" err="1"/>
              <a:t>msi</a:t>
            </a:r>
            <a:r>
              <a:rPr lang="en-US" dirty="0"/>
              <a:t>) </a:t>
            </a:r>
          </a:p>
          <a:p>
            <a:pPr lvl="2"/>
            <a:r>
              <a:rPr lang="en-US" dirty="0"/>
              <a:t>Patches (.</a:t>
            </a:r>
            <a:r>
              <a:rPr lang="en-US" dirty="0" err="1"/>
              <a:t>msp</a:t>
            </a:r>
            <a:r>
              <a:rPr lang="en-US" dirty="0"/>
              <a:t>) </a:t>
            </a:r>
          </a:p>
          <a:p>
            <a:pPr lvl="2"/>
            <a:r>
              <a:rPr lang="en-US" dirty="0"/>
              <a:t>Merge Modules (.</a:t>
            </a:r>
            <a:r>
              <a:rPr lang="en-US" dirty="0" err="1"/>
              <a:t>msm</a:t>
            </a:r>
            <a:r>
              <a:rPr lang="en-US" dirty="0"/>
              <a:t>) </a:t>
            </a:r>
          </a:p>
          <a:p>
            <a:pPr lvl="2"/>
            <a:r>
              <a:rPr lang="en-US" dirty="0"/>
              <a:t>Transforms (.</a:t>
            </a:r>
            <a:r>
              <a:rPr lang="en-US" dirty="0" err="1"/>
              <a:t>mst</a:t>
            </a:r>
            <a:r>
              <a:rPr lang="en-US" dirty="0"/>
              <a:t>) </a:t>
            </a:r>
          </a:p>
          <a:p>
            <a:r>
              <a:rPr lang="en-US" dirty="0"/>
              <a:t>Example project:</a:t>
            </a:r>
          </a:p>
          <a:p>
            <a:pPr lvl="1"/>
            <a:r>
              <a:rPr lang="en-US" dirty="0"/>
              <a:t>MS VSTS</a:t>
            </a:r>
          </a:p>
          <a:p>
            <a:pPr lvl="1"/>
            <a:r>
              <a:rPr lang="en-US" dirty="0"/>
              <a:t>MS Office</a:t>
            </a:r>
          </a:p>
          <a:p>
            <a:pPr lvl="1"/>
            <a:r>
              <a:rPr lang="en-US" dirty="0"/>
              <a:t>MS </a:t>
            </a:r>
            <a:r>
              <a:rPr lang="en-US" dirty="0" smtClean="0"/>
              <a:t>TFS</a:t>
            </a:r>
            <a:endParaRPr lang="en-US" dirty="0"/>
          </a:p>
        </p:txBody>
      </p:sp>
    </p:spTree>
    <p:extLst>
      <p:ext uri="{BB962C8B-B14F-4D97-AF65-F5344CB8AC3E}">
        <p14:creationId xmlns:p14="http://schemas.microsoft.com/office/powerpoint/2010/main" val="2144451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Standard XML Declarations of WiX</a:t>
            </a:r>
            <a:endParaRPr lang="en-US" dirty="0"/>
          </a:p>
        </p:txBody>
      </p:sp>
      <p:sp>
        <p:nvSpPr>
          <p:cNvPr id="3" name="Content Placeholder 2"/>
          <p:cNvSpPr>
            <a:spLocks noGrp="1"/>
          </p:cNvSpPr>
          <p:nvPr>
            <p:ph idx="1"/>
          </p:nvPr>
        </p:nvSpPr>
        <p:spPr>
          <a:xfrm>
            <a:off x="457200" y="1882808"/>
            <a:ext cx="8229600" cy="5051392"/>
          </a:xfrm>
        </p:spPr>
        <p:txBody>
          <a:bodyPr>
            <a:normAutofit fontScale="32500" lnSpcReduction="20000"/>
          </a:bodyPr>
          <a:lstStyle/>
          <a:p>
            <a:pPr marL="64008" indent="0">
              <a:buNone/>
            </a:pPr>
            <a:r>
              <a:rPr lang="en-US" dirty="0"/>
              <a:t>&lt;?xml version="1.0" encoding="UTF-8"?&gt;</a:t>
            </a:r>
          </a:p>
          <a:p>
            <a:pPr marL="64008" indent="0">
              <a:buNone/>
            </a:pPr>
            <a:r>
              <a:rPr lang="en-US" dirty="0"/>
              <a:t>&lt;</a:t>
            </a:r>
            <a:r>
              <a:rPr lang="en-US" dirty="0" err="1"/>
              <a:t>Wix</a:t>
            </a:r>
            <a:r>
              <a:rPr lang="en-US" dirty="0"/>
              <a:t> </a:t>
            </a:r>
            <a:r>
              <a:rPr lang="en-US" dirty="0" err="1"/>
              <a:t>xmlns</a:t>
            </a:r>
            <a:r>
              <a:rPr lang="en-US" dirty="0"/>
              <a:t>="http://schemas.microsoft.com/</a:t>
            </a:r>
            <a:r>
              <a:rPr lang="en-US" dirty="0" err="1"/>
              <a:t>wix</a:t>
            </a:r>
            <a:r>
              <a:rPr lang="en-US" dirty="0"/>
              <a:t>/2006/</a:t>
            </a:r>
            <a:r>
              <a:rPr lang="en-US" dirty="0" err="1"/>
              <a:t>wi</a:t>
            </a:r>
            <a:r>
              <a:rPr lang="en-US" dirty="0"/>
              <a:t>"&gt;</a:t>
            </a:r>
          </a:p>
          <a:p>
            <a:pPr marL="64008" indent="0">
              <a:buNone/>
            </a:pPr>
            <a:r>
              <a:rPr lang="en-US" dirty="0"/>
              <a:t>  &lt;Product Id="*" Name="SetupProject1" Language="1033" Version="1.0.0.0" Manufacturer="" </a:t>
            </a:r>
            <a:r>
              <a:rPr lang="en-US" dirty="0" err="1"/>
              <a:t>UpgradeCode</a:t>
            </a:r>
            <a:r>
              <a:rPr lang="en-US" dirty="0"/>
              <a:t>="6a103ac8-fb22-4d47-848f-524c0b169877"&gt;</a:t>
            </a:r>
          </a:p>
          <a:p>
            <a:pPr marL="64008" indent="0">
              <a:buNone/>
            </a:pPr>
            <a:r>
              <a:rPr lang="en-US" dirty="0"/>
              <a:t>    &lt;Package </a:t>
            </a:r>
            <a:r>
              <a:rPr lang="en-US" dirty="0" err="1"/>
              <a:t>InstallerVersion</a:t>
            </a:r>
            <a:r>
              <a:rPr lang="en-US" dirty="0"/>
              <a:t>="200" Compressed="yes" </a:t>
            </a:r>
            <a:r>
              <a:rPr lang="en-US" dirty="0" err="1"/>
              <a:t>InstallScope</a:t>
            </a:r>
            <a:r>
              <a:rPr lang="en-US" dirty="0"/>
              <a:t>="</a:t>
            </a:r>
            <a:r>
              <a:rPr lang="en-US" dirty="0" err="1"/>
              <a:t>perMachine</a:t>
            </a:r>
            <a:r>
              <a:rPr lang="en-US" dirty="0"/>
              <a:t>" /&gt;</a:t>
            </a:r>
          </a:p>
          <a:p>
            <a:pPr marL="64008" indent="0">
              <a:buNone/>
            </a:pPr>
            <a:endParaRPr lang="en-US" dirty="0"/>
          </a:p>
          <a:p>
            <a:pPr marL="64008" indent="0">
              <a:buNone/>
            </a:pPr>
            <a:r>
              <a:rPr lang="en-US" dirty="0"/>
              <a:t>    &lt;</a:t>
            </a:r>
            <a:r>
              <a:rPr lang="en-US" dirty="0" err="1"/>
              <a:t>MajorUpgrade</a:t>
            </a:r>
            <a:r>
              <a:rPr lang="en-US" dirty="0"/>
              <a:t> </a:t>
            </a:r>
            <a:r>
              <a:rPr lang="en-US" dirty="0" err="1"/>
              <a:t>DowngradeErrorMessage</a:t>
            </a:r>
            <a:r>
              <a:rPr lang="en-US" dirty="0"/>
              <a:t>="A newer version of [</a:t>
            </a:r>
            <a:r>
              <a:rPr lang="en-US" dirty="0" err="1"/>
              <a:t>ProductName</a:t>
            </a:r>
            <a:r>
              <a:rPr lang="en-US" dirty="0"/>
              <a:t>] is already installed." /&gt;</a:t>
            </a:r>
          </a:p>
          <a:p>
            <a:pPr marL="64008" indent="0">
              <a:buNone/>
            </a:pPr>
            <a:r>
              <a:rPr lang="en-US" dirty="0"/>
              <a:t>    &lt;</a:t>
            </a:r>
            <a:r>
              <a:rPr lang="en-US" dirty="0" err="1"/>
              <a:t>MediaTemplate</a:t>
            </a:r>
            <a:r>
              <a:rPr lang="en-US" dirty="0"/>
              <a:t> /&gt;</a:t>
            </a:r>
          </a:p>
          <a:p>
            <a:pPr marL="64008" indent="0">
              <a:buNone/>
            </a:pPr>
            <a:endParaRPr lang="en-US" dirty="0"/>
          </a:p>
          <a:p>
            <a:pPr marL="64008" indent="0">
              <a:buNone/>
            </a:pPr>
            <a:r>
              <a:rPr lang="en-US" dirty="0"/>
              <a:t>    &lt;Feature Id="</a:t>
            </a:r>
            <a:r>
              <a:rPr lang="en-US" dirty="0" err="1"/>
              <a:t>ProductFeature</a:t>
            </a:r>
            <a:r>
              <a:rPr lang="en-US" dirty="0"/>
              <a:t>" Title="SetupProject1" Level="1"&gt;</a:t>
            </a:r>
          </a:p>
          <a:p>
            <a:pPr marL="64008" indent="0">
              <a:buNone/>
            </a:pPr>
            <a:r>
              <a:rPr lang="en-US" dirty="0"/>
              <a:t>      &lt;</a:t>
            </a:r>
            <a:r>
              <a:rPr lang="en-US" dirty="0" err="1"/>
              <a:t>ComponentGroupRef</a:t>
            </a:r>
            <a:r>
              <a:rPr lang="en-US" dirty="0"/>
              <a:t> Id="</a:t>
            </a:r>
            <a:r>
              <a:rPr lang="en-US" dirty="0" err="1"/>
              <a:t>ProductComponents</a:t>
            </a:r>
            <a:r>
              <a:rPr lang="en-US" dirty="0"/>
              <a:t>" /&gt;</a:t>
            </a:r>
          </a:p>
          <a:p>
            <a:pPr marL="64008" indent="0">
              <a:buNone/>
            </a:pPr>
            <a:r>
              <a:rPr lang="en-US" dirty="0"/>
              <a:t>    &lt;/Feature&gt;</a:t>
            </a:r>
          </a:p>
          <a:p>
            <a:pPr marL="64008" indent="0">
              <a:buNone/>
            </a:pPr>
            <a:r>
              <a:rPr lang="en-US" dirty="0"/>
              <a:t>  &lt;/Product&gt;</a:t>
            </a:r>
          </a:p>
          <a:p>
            <a:pPr marL="64008" indent="0">
              <a:buNone/>
            </a:pPr>
            <a:endParaRPr lang="en-US" dirty="0"/>
          </a:p>
          <a:p>
            <a:pPr marL="64008" indent="0">
              <a:buNone/>
            </a:pPr>
            <a:r>
              <a:rPr lang="en-US" dirty="0"/>
              <a:t>  &lt;Fragment&gt;</a:t>
            </a:r>
          </a:p>
          <a:p>
            <a:pPr marL="64008" indent="0">
              <a:buNone/>
            </a:pPr>
            <a:r>
              <a:rPr lang="en-US" dirty="0"/>
              <a:t>    &lt;Directory Id="TARGETDIR" Name="</a:t>
            </a:r>
            <a:r>
              <a:rPr lang="en-US" dirty="0" err="1"/>
              <a:t>SourceDir</a:t>
            </a:r>
            <a:r>
              <a:rPr lang="en-US" dirty="0"/>
              <a:t>"&gt;</a:t>
            </a:r>
          </a:p>
          <a:p>
            <a:pPr marL="64008" indent="0">
              <a:buNone/>
            </a:pPr>
            <a:r>
              <a:rPr lang="en-US" dirty="0"/>
              <a:t>      &lt;Directory Id="</a:t>
            </a:r>
            <a:r>
              <a:rPr lang="en-US" dirty="0" err="1"/>
              <a:t>ProgramFilesFolder</a:t>
            </a:r>
            <a:r>
              <a:rPr lang="en-US" dirty="0"/>
              <a:t>"&gt;</a:t>
            </a:r>
          </a:p>
          <a:p>
            <a:pPr marL="64008" indent="0">
              <a:buNone/>
            </a:pPr>
            <a:r>
              <a:rPr lang="en-US" dirty="0"/>
              <a:t>        &lt;Directory Id="INSTALLFOLDER" Name="SetupProject1" /&gt;</a:t>
            </a:r>
          </a:p>
          <a:p>
            <a:pPr marL="64008" indent="0">
              <a:buNone/>
            </a:pPr>
            <a:r>
              <a:rPr lang="en-US" dirty="0"/>
              <a:t>      &lt;/Directory&gt;</a:t>
            </a:r>
          </a:p>
          <a:p>
            <a:pPr marL="64008" indent="0">
              <a:buNone/>
            </a:pPr>
            <a:r>
              <a:rPr lang="en-US" dirty="0"/>
              <a:t>    &lt;/Directory&gt;</a:t>
            </a:r>
          </a:p>
          <a:p>
            <a:pPr marL="64008" indent="0">
              <a:buNone/>
            </a:pPr>
            <a:r>
              <a:rPr lang="en-US" dirty="0"/>
              <a:t>  &lt;/Fragment&gt;</a:t>
            </a:r>
          </a:p>
          <a:p>
            <a:pPr marL="64008" indent="0">
              <a:buNone/>
            </a:pPr>
            <a:endParaRPr lang="en-US" dirty="0"/>
          </a:p>
          <a:p>
            <a:pPr marL="64008" indent="0">
              <a:buNone/>
            </a:pPr>
            <a:r>
              <a:rPr lang="en-US" dirty="0"/>
              <a:t>  &lt;Fragment&gt;</a:t>
            </a:r>
          </a:p>
          <a:p>
            <a:pPr marL="64008" indent="0">
              <a:buNone/>
            </a:pPr>
            <a:r>
              <a:rPr lang="en-US" dirty="0"/>
              <a:t>    &lt;</a:t>
            </a:r>
            <a:r>
              <a:rPr lang="en-US" dirty="0" err="1"/>
              <a:t>ComponentGroup</a:t>
            </a:r>
            <a:r>
              <a:rPr lang="en-US" dirty="0"/>
              <a:t> Id="</a:t>
            </a:r>
            <a:r>
              <a:rPr lang="en-US" dirty="0" err="1"/>
              <a:t>ProductComponents</a:t>
            </a:r>
            <a:r>
              <a:rPr lang="en-US" dirty="0"/>
              <a:t>" Directory="INSTALLFOLDER"&gt;</a:t>
            </a:r>
          </a:p>
          <a:p>
            <a:pPr marL="64008" indent="0">
              <a:buNone/>
            </a:pPr>
            <a:r>
              <a:rPr lang="en-US" dirty="0"/>
              <a:t>      &lt;!-- </a:t>
            </a:r>
            <a:r>
              <a:rPr lang="en-US" b="1" dirty="0"/>
              <a:t>TODO: Remove the comments around this Component element and the </a:t>
            </a:r>
            <a:r>
              <a:rPr lang="en-US" b="1" dirty="0" err="1"/>
              <a:t>ComponentRef</a:t>
            </a:r>
            <a:r>
              <a:rPr lang="en-US" b="1" dirty="0"/>
              <a:t> below in order to add resources to this installer.</a:t>
            </a:r>
            <a:r>
              <a:rPr lang="en-US" dirty="0"/>
              <a:t> --&gt;</a:t>
            </a:r>
          </a:p>
          <a:p>
            <a:pPr marL="64008" indent="0">
              <a:buNone/>
            </a:pPr>
            <a:r>
              <a:rPr lang="en-US" dirty="0"/>
              <a:t>      &lt;!-- &lt;Component Id="</a:t>
            </a:r>
            <a:r>
              <a:rPr lang="en-US" dirty="0" err="1"/>
              <a:t>ProductComponent</a:t>
            </a:r>
            <a:r>
              <a:rPr lang="en-US" dirty="0"/>
              <a:t>"&gt; --&gt;</a:t>
            </a:r>
          </a:p>
          <a:p>
            <a:pPr marL="64008" indent="0">
              <a:buNone/>
            </a:pPr>
            <a:r>
              <a:rPr lang="en-US" dirty="0"/>
              <a:t>      &lt;!-- </a:t>
            </a:r>
            <a:r>
              <a:rPr lang="en-US" b="1" dirty="0"/>
              <a:t>TODO: Insert files, registry keys, and other resources here.</a:t>
            </a:r>
            <a:r>
              <a:rPr lang="en-US" dirty="0"/>
              <a:t> --&gt;</a:t>
            </a:r>
          </a:p>
          <a:p>
            <a:pPr marL="64008" indent="0">
              <a:buNone/>
            </a:pPr>
            <a:r>
              <a:rPr lang="en-US" dirty="0"/>
              <a:t>      &lt;!-- &lt;/Component&gt; --&gt;</a:t>
            </a:r>
          </a:p>
          <a:p>
            <a:pPr marL="64008" indent="0">
              <a:buNone/>
            </a:pPr>
            <a:r>
              <a:rPr lang="en-US" dirty="0"/>
              <a:t>    &lt;/</a:t>
            </a:r>
            <a:r>
              <a:rPr lang="en-US" dirty="0" err="1"/>
              <a:t>ComponentGroup</a:t>
            </a:r>
            <a:r>
              <a:rPr lang="en-US" dirty="0"/>
              <a:t>&gt;</a:t>
            </a:r>
          </a:p>
          <a:p>
            <a:pPr marL="64008" indent="0">
              <a:buNone/>
            </a:pPr>
            <a:r>
              <a:rPr lang="en-US" dirty="0"/>
              <a:t>  &lt;/Fragment&gt;</a:t>
            </a:r>
          </a:p>
          <a:p>
            <a:pPr marL="64008" indent="0">
              <a:buNone/>
            </a:pPr>
            <a:r>
              <a:rPr lang="en-US" dirty="0"/>
              <a:t>&lt;/</a:t>
            </a:r>
            <a:r>
              <a:rPr lang="en-US" dirty="0" err="1"/>
              <a:t>Wix</a:t>
            </a:r>
            <a:r>
              <a:rPr lang="en-US" dirty="0"/>
              <a:t>&gt;</a:t>
            </a:r>
          </a:p>
        </p:txBody>
      </p:sp>
    </p:spTree>
    <p:extLst>
      <p:ext uri="{BB962C8B-B14F-4D97-AF65-F5344CB8AC3E}">
        <p14:creationId xmlns:p14="http://schemas.microsoft.com/office/powerpoint/2010/main" val="25137617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z="4200" kern="1200" dirty="0" smtClean="0">
                <a:ln w="6350">
                  <a:solidFill>
                    <a:schemeClr val="accent1">
                      <a:shade val="43000"/>
                    </a:schemeClr>
                  </a:solidFill>
                </a:ln>
                <a:solidFill>
                  <a:schemeClr val="accent1">
                    <a:tint val="83000"/>
                    <a:satMod val="150000"/>
                  </a:schemeClr>
                </a:solidFill>
                <a:effectLst>
                  <a:outerShdw blurRad="26035" dist="26035" dir="14500000" algn="tl" rotWithShape="0">
                    <a:srgbClr val="000000">
                      <a:alpha val="40000"/>
                    </a:srgbClr>
                  </a:outerShdw>
                </a:effectLst>
                <a:latin typeface="+mj-lt"/>
                <a:ea typeface="+mj-ea"/>
                <a:cs typeface="+mj-cs"/>
              </a:rPr>
              <a:t>WiX Element: Product</a:t>
            </a:r>
            <a:endParaRPr lang="en-US" dirty="0"/>
          </a:p>
        </p:txBody>
      </p:sp>
      <p:sp>
        <p:nvSpPr>
          <p:cNvPr id="5" name="Content Placeholder 4"/>
          <p:cNvSpPr>
            <a:spLocks noGrp="1"/>
          </p:cNvSpPr>
          <p:nvPr>
            <p:ph idx="1"/>
          </p:nvPr>
        </p:nvSpPr>
        <p:spPr>
          <a:xfrm>
            <a:off x="457200" y="1882808"/>
            <a:ext cx="8229600" cy="4822792"/>
          </a:xfrm>
        </p:spPr>
        <p:txBody>
          <a:bodyPr>
            <a:normAutofit fontScale="55000" lnSpcReduction="20000"/>
          </a:bodyPr>
          <a:lstStyle/>
          <a:p>
            <a:r>
              <a:rPr lang="en-US" dirty="0" smtClean="0"/>
              <a:t>Product</a:t>
            </a:r>
          </a:p>
          <a:p>
            <a:pPr lvl="1"/>
            <a:r>
              <a:rPr lang="en-US" dirty="0" smtClean="0"/>
              <a:t>Analogous </a:t>
            </a:r>
            <a:r>
              <a:rPr lang="en-US" dirty="0"/>
              <a:t>to the main function in a C </a:t>
            </a:r>
            <a:r>
              <a:rPr lang="en-US" dirty="0" smtClean="0"/>
              <a:t>program</a:t>
            </a:r>
          </a:p>
          <a:p>
            <a:pPr lvl="1"/>
            <a:r>
              <a:rPr lang="en-US" dirty="0" smtClean="0"/>
              <a:t>View its properties on MSI property tab</a:t>
            </a:r>
          </a:p>
          <a:p>
            <a:pPr lvl="1"/>
            <a:r>
              <a:rPr lang="en-US" dirty="0" smtClean="0"/>
              <a:t>One MSI can only have one product element</a:t>
            </a:r>
          </a:p>
          <a:p>
            <a:pPr lvl="1"/>
            <a:r>
              <a:rPr lang="en-US" dirty="0" smtClean="0"/>
              <a:t>Define characteristics of the software you’re installing</a:t>
            </a:r>
          </a:p>
          <a:p>
            <a:r>
              <a:rPr lang="en-US" dirty="0" smtClean="0"/>
              <a:t>Example:</a:t>
            </a:r>
          </a:p>
          <a:p>
            <a:pPr marL="537210" lvl="1" indent="0">
              <a:buNone/>
            </a:pPr>
            <a:r>
              <a:rPr lang="en-US" dirty="0">
                <a:solidFill>
                  <a:srgbClr val="FFFF00"/>
                </a:solidFill>
              </a:rPr>
              <a:t>&lt;</a:t>
            </a:r>
            <a:r>
              <a:rPr lang="en-US" dirty="0" err="1">
                <a:solidFill>
                  <a:srgbClr val="FFFF00"/>
                </a:solidFill>
              </a:rPr>
              <a:t>Wix</a:t>
            </a:r>
            <a:r>
              <a:rPr lang="en-US" dirty="0">
                <a:solidFill>
                  <a:srgbClr val="FFFF00"/>
                </a:solidFill>
              </a:rPr>
              <a:t> </a:t>
            </a:r>
            <a:r>
              <a:rPr lang="en-US" dirty="0" err="1">
                <a:solidFill>
                  <a:srgbClr val="FFFF00"/>
                </a:solidFill>
              </a:rPr>
              <a:t>xmlns</a:t>
            </a:r>
            <a:r>
              <a:rPr lang="en-US" dirty="0">
                <a:solidFill>
                  <a:srgbClr val="FFFF00"/>
                </a:solidFill>
              </a:rPr>
              <a:t>="http://schemas.microsoft.com/</a:t>
            </a:r>
            <a:r>
              <a:rPr lang="en-US" dirty="0" err="1">
                <a:solidFill>
                  <a:srgbClr val="FFFF00"/>
                </a:solidFill>
              </a:rPr>
              <a:t>wix</a:t>
            </a:r>
            <a:r>
              <a:rPr lang="en-US" dirty="0">
                <a:solidFill>
                  <a:srgbClr val="FFFF00"/>
                </a:solidFill>
              </a:rPr>
              <a:t>/2006/</a:t>
            </a:r>
            <a:r>
              <a:rPr lang="en-US" dirty="0" err="1">
                <a:solidFill>
                  <a:srgbClr val="FFFF00"/>
                </a:solidFill>
              </a:rPr>
              <a:t>wi</a:t>
            </a:r>
            <a:r>
              <a:rPr lang="en-US" dirty="0">
                <a:solidFill>
                  <a:srgbClr val="FFFF00"/>
                </a:solidFill>
              </a:rPr>
              <a:t>"&gt;</a:t>
            </a:r>
          </a:p>
          <a:p>
            <a:pPr marL="537210" lvl="1" indent="0">
              <a:buNone/>
            </a:pPr>
            <a:r>
              <a:rPr lang="en-US" dirty="0">
                <a:solidFill>
                  <a:srgbClr val="FFFF00"/>
                </a:solidFill>
              </a:rPr>
              <a:t>    &lt;Product Id="{CEE404A2-D87E-45E5-B025-270DC11C531C}"</a:t>
            </a:r>
          </a:p>
          <a:p>
            <a:pPr marL="537210" lvl="1" indent="0">
              <a:buNone/>
            </a:pPr>
            <a:r>
              <a:rPr lang="en-US" dirty="0">
                <a:solidFill>
                  <a:srgbClr val="FFFF00"/>
                </a:solidFill>
              </a:rPr>
              <a:t>         Name="InterACT </a:t>
            </a:r>
            <a:r>
              <a:rPr lang="en-US" dirty="0" err="1">
                <a:solidFill>
                  <a:srgbClr val="FFFF00"/>
                </a:solidFill>
              </a:rPr>
              <a:t>WiXDemo</a:t>
            </a:r>
            <a:r>
              <a:rPr lang="en-US" dirty="0">
                <a:solidFill>
                  <a:srgbClr val="FFFF00"/>
                </a:solidFill>
              </a:rPr>
              <a:t>" </a:t>
            </a:r>
          </a:p>
          <a:p>
            <a:pPr marL="537210" lvl="1" indent="0">
              <a:buNone/>
            </a:pPr>
            <a:r>
              <a:rPr lang="en-US" dirty="0">
                <a:solidFill>
                  <a:srgbClr val="FFFF00"/>
                </a:solidFill>
              </a:rPr>
              <a:t>         Language="1033" </a:t>
            </a:r>
          </a:p>
          <a:p>
            <a:pPr marL="537210" lvl="1" indent="0">
              <a:buNone/>
            </a:pPr>
            <a:r>
              <a:rPr lang="en-US" dirty="0">
                <a:solidFill>
                  <a:srgbClr val="FFFF00"/>
                </a:solidFill>
              </a:rPr>
              <a:t>         Version="1.0.0.0" </a:t>
            </a:r>
          </a:p>
          <a:p>
            <a:pPr marL="537210" lvl="1" indent="0">
              <a:buNone/>
            </a:pPr>
            <a:r>
              <a:rPr lang="en-US" dirty="0">
                <a:solidFill>
                  <a:srgbClr val="FFFF00"/>
                </a:solidFill>
              </a:rPr>
              <a:t>         Manufacturer="SLB InterACT" </a:t>
            </a:r>
          </a:p>
          <a:p>
            <a:pPr marL="537210" lvl="1" indent="0">
              <a:buNone/>
            </a:pPr>
            <a:r>
              <a:rPr lang="en-US" dirty="0">
                <a:solidFill>
                  <a:srgbClr val="FFFF00"/>
                </a:solidFill>
              </a:rPr>
              <a:t>         </a:t>
            </a:r>
            <a:r>
              <a:rPr lang="en-US" dirty="0" err="1">
                <a:solidFill>
                  <a:srgbClr val="FFFF00"/>
                </a:solidFill>
              </a:rPr>
              <a:t>UpgradeCode</a:t>
            </a:r>
            <a:r>
              <a:rPr lang="en-US" dirty="0">
                <a:solidFill>
                  <a:srgbClr val="FFFF00"/>
                </a:solidFill>
              </a:rPr>
              <a:t>="fd65eea4-4b97-4b11-a415-f75676f42660"</a:t>
            </a:r>
          </a:p>
          <a:p>
            <a:pPr marL="537210" lvl="1" indent="0">
              <a:buNone/>
            </a:pPr>
            <a:r>
              <a:rPr lang="en-US" dirty="0">
                <a:solidFill>
                  <a:srgbClr val="FFFF00"/>
                </a:solidFill>
              </a:rPr>
              <a:t>         </a:t>
            </a:r>
            <a:r>
              <a:rPr lang="en-US" dirty="0" err="1">
                <a:solidFill>
                  <a:srgbClr val="FFFF00"/>
                </a:solidFill>
              </a:rPr>
              <a:t>Codepage</a:t>
            </a:r>
            <a:r>
              <a:rPr lang="en-US" dirty="0">
                <a:solidFill>
                  <a:srgbClr val="FFFF00"/>
                </a:solidFill>
              </a:rPr>
              <a:t>="1252"&gt; </a:t>
            </a:r>
          </a:p>
          <a:p>
            <a:pPr marL="537210" lvl="1" indent="0">
              <a:buNone/>
            </a:pPr>
            <a:r>
              <a:rPr lang="en-US" dirty="0">
                <a:solidFill>
                  <a:srgbClr val="FFFF00"/>
                </a:solidFill>
              </a:rPr>
              <a:t>	&lt;/Product&gt;        </a:t>
            </a:r>
          </a:p>
          <a:p>
            <a:pPr marL="537210" lvl="1" indent="0">
              <a:buNone/>
            </a:pPr>
            <a:r>
              <a:rPr lang="en-US" dirty="0">
                <a:solidFill>
                  <a:srgbClr val="FFFF00"/>
                </a:solidFill>
              </a:rPr>
              <a:t>&lt;/</a:t>
            </a:r>
            <a:r>
              <a:rPr lang="en-US" dirty="0" err="1">
                <a:solidFill>
                  <a:srgbClr val="FFFF00"/>
                </a:solidFill>
              </a:rPr>
              <a:t>Wix</a:t>
            </a:r>
            <a:r>
              <a:rPr lang="en-US" dirty="0" smtClean="0">
                <a:solidFill>
                  <a:srgbClr val="FFFF00"/>
                </a:solidFill>
              </a:rPr>
              <a:t>&gt;</a:t>
            </a:r>
          </a:p>
          <a:p>
            <a:r>
              <a:rPr lang="en-US" dirty="0" smtClean="0"/>
              <a:t>Tips:</a:t>
            </a:r>
          </a:p>
          <a:p>
            <a:pPr lvl="1"/>
            <a:r>
              <a:rPr lang="en-US" dirty="0" err="1" smtClean="0"/>
              <a:t>UpgradeCode</a:t>
            </a:r>
            <a:r>
              <a:rPr lang="en-US" dirty="0" smtClean="0"/>
              <a:t> </a:t>
            </a:r>
            <a:r>
              <a:rPr lang="en-US" dirty="0"/>
              <a:t>should be </a:t>
            </a:r>
            <a:r>
              <a:rPr lang="en-US" dirty="0" smtClean="0"/>
              <a:t>unique</a:t>
            </a:r>
          </a:p>
          <a:p>
            <a:pPr lvl="1"/>
            <a:r>
              <a:rPr lang="en-US" dirty="0" smtClean="0"/>
              <a:t>Code page:  </a:t>
            </a:r>
            <a:r>
              <a:rPr lang="en-US" dirty="0">
                <a:hlinkClick r:id="rId3"/>
              </a:rPr>
              <a:t>http://</a:t>
            </a:r>
            <a:r>
              <a:rPr lang="en-US" dirty="0" smtClean="0">
                <a:hlinkClick r:id="rId3"/>
              </a:rPr>
              <a:t>msdn.microsoft.com/en-US/library/aa369771.aspx</a:t>
            </a:r>
            <a:endParaRPr lang="en-US" dirty="0" smtClean="0"/>
          </a:p>
          <a:p>
            <a:pPr lvl="1"/>
            <a:r>
              <a:rPr lang="en-US" sz="2500" dirty="0"/>
              <a:t>Version: [</a:t>
            </a:r>
            <a:r>
              <a:rPr lang="en-US" sz="2500" dirty="0" err="1"/>
              <a:t>MajorVersion</a:t>
            </a:r>
            <a:r>
              <a:rPr lang="en-US" sz="2500" dirty="0"/>
              <a:t>].[</a:t>
            </a:r>
            <a:r>
              <a:rPr lang="en-US" sz="2500" dirty="0" err="1"/>
              <a:t>MinorVersion</a:t>
            </a:r>
            <a:r>
              <a:rPr lang="en-US" dirty="0" smtClean="0"/>
              <a:t>].[Build].[Revision]</a:t>
            </a:r>
            <a:endParaRPr lang="en-US" dirty="0" smtClean="0">
              <a:solidFill>
                <a:srgbClr val="FFFF00"/>
              </a:solidFill>
            </a:endParaRPr>
          </a:p>
        </p:txBody>
      </p:sp>
    </p:spTree>
    <p:extLst>
      <p:ext uri="{BB962C8B-B14F-4D97-AF65-F5344CB8AC3E}">
        <p14:creationId xmlns:p14="http://schemas.microsoft.com/office/powerpoint/2010/main" val="9345184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z="4200" kern="1200" dirty="0" smtClean="0">
                <a:ln w="6350">
                  <a:solidFill>
                    <a:schemeClr val="accent1">
                      <a:shade val="43000"/>
                    </a:schemeClr>
                  </a:solidFill>
                </a:ln>
                <a:solidFill>
                  <a:schemeClr val="accent1">
                    <a:tint val="83000"/>
                    <a:satMod val="150000"/>
                  </a:schemeClr>
                </a:solidFill>
                <a:effectLst>
                  <a:outerShdw blurRad="26035" dist="26035" dir="14500000" algn="tl" rotWithShape="0">
                    <a:srgbClr val="000000">
                      <a:alpha val="40000"/>
                    </a:srgbClr>
                  </a:outerShdw>
                </a:effectLst>
                <a:latin typeface="+mj-lt"/>
                <a:ea typeface="+mj-ea"/>
                <a:cs typeface="+mj-cs"/>
              </a:rPr>
              <a:t>WiX Element: Package</a:t>
            </a:r>
            <a:endParaRPr lang="en-US" dirty="0"/>
          </a:p>
        </p:txBody>
      </p:sp>
      <p:sp>
        <p:nvSpPr>
          <p:cNvPr id="3" name="Content Placeholder 2"/>
          <p:cNvSpPr>
            <a:spLocks noGrp="1"/>
          </p:cNvSpPr>
          <p:nvPr>
            <p:ph idx="1"/>
          </p:nvPr>
        </p:nvSpPr>
        <p:spPr>
          <a:xfrm>
            <a:off x="457200" y="1447800"/>
            <a:ext cx="8229600" cy="5007008"/>
          </a:xfrm>
        </p:spPr>
        <p:txBody>
          <a:bodyPr>
            <a:normAutofit fontScale="70000" lnSpcReduction="20000"/>
          </a:bodyPr>
          <a:lstStyle/>
          <a:p>
            <a:r>
              <a:rPr lang="en-US" dirty="0"/>
              <a:t>Properties about the package to be placed in the Summary Information Stream. These are visible from COM through the </a:t>
            </a:r>
            <a:r>
              <a:rPr lang="en-US" dirty="0" err="1"/>
              <a:t>IStream</a:t>
            </a:r>
            <a:r>
              <a:rPr lang="en-US" dirty="0"/>
              <a:t> interface, and these properties can be seen on the package in Explorer</a:t>
            </a:r>
            <a:r>
              <a:rPr lang="en-US" dirty="0" smtClean="0"/>
              <a:t>.</a:t>
            </a:r>
          </a:p>
          <a:p>
            <a:r>
              <a:rPr lang="en-US" dirty="0" smtClean="0"/>
              <a:t>Example:</a:t>
            </a:r>
          </a:p>
          <a:p>
            <a:pPr marL="537210" lvl="1" indent="0">
              <a:buNone/>
            </a:pPr>
            <a:r>
              <a:rPr lang="en-US" dirty="0">
                <a:solidFill>
                  <a:srgbClr val="FFFF00"/>
                </a:solidFill>
              </a:rPr>
              <a:t>&lt;</a:t>
            </a:r>
            <a:r>
              <a:rPr lang="en-US" dirty="0" err="1">
                <a:solidFill>
                  <a:srgbClr val="FFFF00"/>
                </a:solidFill>
              </a:rPr>
              <a:t>Wix</a:t>
            </a:r>
            <a:r>
              <a:rPr lang="en-US" dirty="0">
                <a:solidFill>
                  <a:srgbClr val="FFFF00"/>
                </a:solidFill>
              </a:rPr>
              <a:t> </a:t>
            </a:r>
            <a:r>
              <a:rPr lang="en-US" dirty="0" err="1">
                <a:solidFill>
                  <a:srgbClr val="FFFF00"/>
                </a:solidFill>
              </a:rPr>
              <a:t>xmlns</a:t>
            </a:r>
            <a:r>
              <a:rPr lang="en-US" dirty="0">
                <a:solidFill>
                  <a:srgbClr val="FFFF00"/>
                </a:solidFill>
              </a:rPr>
              <a:t>="http://schemas.microsoft.com/</a:t>
            </a:r>
            <a:r>
              <a:rPr lang="en-US" dirty="0" err="1">
                <a:solidFill>
                  <a:srgbClr val="FFFF00"/>
                </a:solidFill>
              </a:rPr>
              <a:t>wix</a:t>
            </a:r>
            <a:r>
              <a:rPr lang="en-US" dirty="0">
                <a:solidFill>
                  <a:srgbClr val="FFFF00"/>
                </a:solidFill>
              </a:rPr>
              <a:t>/2006/</a:t>
            </a:r>
            <a:r>
              <a:rPr lang="en-US" dirty="0" err="1">
                <a:solidFill>
                  <a:srgbClr val="FFFF00"/>
                </a:solidFill>
              </a:rPr>
              <a:t>wi</a:t>
            </a:r>
            <a:r>
              <a:rPr lang="en-US" dirty="0">
                <a:solidFill>
                  <a:srgbClr val="FFFF00"/>
                </a:solidFill>
              </a:rPr>
              <a:t>"&gt;</a:t>
            </a:r>
          </a:p>
          <a:p>
            <a:pPr marL="537210" lvl="1" indent="0">
              <a:buNone/>
            </a:pPr>
            <a:r>
              <a:rPr lang="en-US" dirty="0">
                <a:solidFill>
                  <a:srgbClr val="FFFF00"/>
                </a:solidFill>
              </a:rPr>
              <a:t>  &lt;Product ...&gt;</a:t>
            </a:r>
          </a:p>
          <a:p>
            <a:pPr marL="537210" lvl="1" indent="0">
              <a:buNone/>
            </a:pPr>
            <a:r>
              <a:rPr lang="en-US" dirty="0">
                <a:solidFill>
                  <a:srgbClr val="FFFF00"/>
                </a:solidFill>
              </a:rPr>
              <a:t>    &lt;Package Id="*"</a:t>
            </a:r>
          </a:p>
          <a:p>
            <a:pPr marL="537210" lvl="1" indent="0">
              <a:buNone/>
            </a:pPr>
            <a:r>
              <a:rPr lang="en-US" dirty="0">
                <a:solidFill>
                  <a:srgbClr val="FFFF00"/>
                </a:solidFill>
              </a:rPr>
              <a:t>       </a:t>
            </a:r>
            <a:r>
              <a:rPr lang="en-US" dirty="0" err="1">
                <a:solidFill>
                  <a:srgbClr val="FFFF00"/>
                </a:solidFill>
              </a:rPr>
              <a:t>InstallerVersion</a:t>
            </a:r>
            <a:r>
              <a:rPr lang="en-US" dirty="0">
                <a:solidFill>
                  <a:srgbClr val="FFFF00"/>
                </a:solidFill>
              </a:rPr>
              <a:t>="200"</a:t>
            </a:r>
          </a:p>
          <a:p>
            <a:pPr marL="537210" lvl="1" indent="0">
              <a:buNone/>
            </a:pPr>
            <a:r>
              <a:rPr lang="en-US" dirty="0">
                <a:solidFill>
                  <a:srgbClr val="FFFF00"/>
                </a:solidFill>
              </a:rPr>
              <a:t>       Compressed="yes"</a:t>
            </a:r>
          </a:p>
          <a:p>
            <a:pPr marL="537210" lvl="1" indent="0">
              <a:buNone/>
            </a:pPr>
            <a:r>
              <a:rPr lang="en-US" dirty="0">
                <a:solidFill>
                  <a:srgbClr val="FFFF00"/>
                </a:solidFill>
              </a:rPr>
              <a:t>       </a:t>
            </a:r>
            <a:r>
              <a:rPr lang="en-US" dirty="0" err="1">
                <a:solidFill>
                  <a:srgbClr val="FFFF00"/>
                </a:solidFill>
              </a:rPr>
              <a:t>InstallScope</a:t>
            </a:r>
            <a:r>
              <a:rPr lang="en-US" dirty="0">
                <a:solidFill>
                  <a:srgbClr val="FFFF00"/>
                </a:solidFill>
              </a:rPr>
              <a:t>="</a:t>
            </a:r>
            <a:r>
              <a:rPr lang="en-US" dirty="0" err="1">
                <a:solidFill>
                  <a:srgbClr val="FFFF00"/>
                </a:solidFill>
              </a:rPr>
              <a:t>perMachine</a:t>
            </a:r>
            <a:r>
              <a:rPr lang="en-US" dirty="0">
                <a:solidFill>
                  <a:srgbClr val="FFFF00"/>
                </a:solidFill>
              </a:rPr>
              <a:t>"</a:t>
            </a:r>
          </a:p>
          <a:p>
            <a:pPr marL="537210" lvl="1" indent="0">
              <a:buNone/>
            </a:pPr>
            <a:r>
              <a:rPr lang="en-US" dirty="0">
                <a:solidFill>
                  <a:srgbClr val="FFFF00"/>
                </a:solidFill>
              </a:rPr>
              <a:t>       </a:t>
            </a:r>
            <a:r>
              <a:rPr lang="en-US" dirty="0" err="1">
                <a:solidFill>
                  <a:srgbClr val="FFFF00"/>
                </a:solidFill>
              </a:rPr>
              <a:t>ReadOnly</a:t>
            </a:r>
            <a:r>
              <a:rPr lang="en-US" dirty="0">
                <a:solidFill>
                  <a:srgbClr val="FFFF00"/>
                </a:solidFill>
              </a:rPr>
              <a:t>="yes"/&gt;</a:t>
            </a:r>
          </a:p>
          <a:p>
            <a:pPr marL="537210" lvl="1" indent="0">
              <a:buNone/>
            </a:pPr>
            <a:r>
              <a:rPr lang="en-US" dirty="0">
                <a:solidFill>
                  <a:srgbClr val="FFFF00"/>
                </a:solidFill>
              </a:rPr>
              <a:t>  &lt;/Product&gt;</a:t>
            </a:r>
          </a:p>
          <a:p>
            <a:pPr marL="537210" lvl="1" indent="0">
              <a:buNone/>
            </a:pPr>
            <a:r>
              <a:rPr lang="en-US" dirty="0">
                <a:solidFill>
                  <a:srgbClr val="FFFF00"/>
                </a:solidFill>
              </a:rPr>
              <a:t>&lt;/</a:t>
            </a:r>
            <a:r>
              <a:rPr lang="en-US" dirty="0" err="1">
                <a:solidFill>
                  <a:srgbClr val="FFFF00"/>
                </a:solidFill>
              </a:rPr>
              <a:t>Wix</a:t>
            </a:r>
            <a:r>
              <a:rPr lang="en-US" dirty="0" smtClean="0">
                <a:solidFill>
                  <a:srgbClr val="FFFF00"/>
                </a:solidFill>
              </a:rPr>
              <a:t>&gt;</a:t>
            </a:r>
          </a:p>
          <a:p>
            <a:r>
              <a:rPr lang="en-US" dirty="0" smtClean="0"/>
              <a:t>Tips:</a:t>
            </a:r>
          </a:p>
          <a:p>
            <a:pPr lvl="1"/>
            <a:r>
              <a:rPr lang="en-US" dirty="0" smtClean="0"/>
              <a:t>Id should be not set or set as * which should be always changed for each build</a:t>
            </a:r>
          </a:p>
          <a:p>
            <a:endParaRPr lang="en-US" dirty="0" smtClean="0"/>
          </a:p>
          <a:p>
            <a:pPr lvl="1"/>
            <a:endParaRPr lang="en-US" dirty="0"/>
          </a:p>
          <a:p>
            <a:endParaRPr lang="en-US" dirty="0"/>
          </a:p>
        </p:txBody>
      </p:sp>
    </p:spTree>
    <p:extLst>
      <p:ext uri="{BB962C8B-B14F-4D97-AF65-F5344CB8AC3E}">
        <p14:creationId xmlns:p14="http://schemas.microsoft.com/office/powerpoint/2010/main" val="33361505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z="4200" kern="1200" dirty="0" smtClean="0">
                <a:ln w="6350">
                  <a:solidFill>
                    <a:schemeClr val="accent1">
                      <a:shade val="43000"/>
                    </a:schemeClr>
                  </a:solidFill>
                </a:ln>
                <a:solidFill>
                  <a:schemeClr val="accent1">
                    <a:tint val="83000"/>
                    <a:satMod val="150000"/>
                  </a:schemeClr>
                </a:solidFill>
                <a:effectLst>
                  <a:outerShdw blurRad="26035" dist="26035" dir="14500000" algn="tl" rotWithShape="0">
                    <a:srgbClr val="000000">
                      <a:alpha val="40000"/>
                    </a:srgbClr>
                  </a:outerShdw>
                </a:effectLst>
                <a:latin typeface="+mj-lt"/>
                <a:ea typeface="+mj-ea"/>
                <a:cs typeface="+mj-cs"/>
              </a:rPr>
              <a:t>WiX Element: Feature</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Smallest </a:t>
            </a:r>
            <a:r>
              <a:rPr lang="en-US" dirty="0"/>
              <a:t>installable </a:t>
            </a:r>
            <a:r>
              <a:rPr lang="en-US" dirty="0" smtClean="0"/>
              <a:t>unit</a:t>
            </a:r>
          </a:p>
          <a:p>
            <a:r>
              <a:rPr lang="en-US" dirty="0"/>
              <a:t>group of components that the user can decide to install all at </a:t>
            </a:r>
            <a:r>
              <a:rPr lang="en-US" dirty="0" smtClean="0"/>
              <a:t>once</a:t>
            </a:r>
          </a:p>
          <a:p>
            <a:r>
              <a:rPr lang="en-US" dirty="0" smtClean="0"/>
              <a:t>Example:</a:t>
            </a:r>
          </a:p>
          <a:p>
            <a:pPr marL="537210" lvl="1" indent="0">
              <a:buNone/>
            </a:pPr>
            <a:r>
              <a:rPr lang="en-US" dirty="0">
                <a:solidFill>
                  <a:srgbClr val="FFFF00"/>
                </a:solidFill>
              </a:rPr>
              <a:t>&lt;?xml version="1.0" encoding="UTF-8"?&gt;</a:t>
            </a:r>
          </a:p>
          <a:p>
            <a:pPr marL="537210" lvl="1" indent="0">
              <a:buNone/>
            </a:pPr>
            <a:r>
              <a:rPr lang="en-US" dirty="0">
                <a:solidFill>
                  <a:srgbClr val="FFFF00"/>
                </a:solidFill>
              </a:rPr>
              <a:t>&lt;</a:t>
            </a:r>
            <a:r>
              <a:rPr lang="en-US" dirty="0" err="1">
                <a:solidFill>
                  <a:srgbClr val="FFFF00"/>
                </a:solidFill>
              </a:rPr>
              <a:t>Wix</a:t>
            </a:r>
            <a:r>
              <a:rPr lang="en-US" dirty="0">
                <a:solidFill>
                  <a:srgbClr val="FFFF00"/>
                </a:solidFill>
              </a:rPr>
              <a:t> </a:t>
            </a:r>
            <a:r>
              <a:rPr lang="en-US" dirty="0" err="1">
                <a:solidFill>
                  <a:srgbClr val="FFFF00"/>
                </a:solidFill>
              </a:rPr>
              <a:t>xmlns</a:t>
            </a:r>
            <a:r>
              <a:rPr lang="en-US" dirty="0">
                <a:solidFill>
                  <a:srgbClr val="FFFF00"/>
                </a:solidFill>
              </a:rPr>
              <a:t>="http://schemas.microsoft.com/</a:t>
            </a:r>
            <a:r>
              <a:rPr lang="en-US" dirty="0" err="1">
                <a:solidFill>
                  <a:srgbClr val="FFFF00"/>
                </a:solidFill>
              </a:rPr>
              <a:t>wix</a:t>
            </a:r>
            <a:r>
              <a:rPr lang="en-US" dirty="0">
                <a:solidFill>
                  <a:srgbClr val="FFFF00"/>
                </a:solidFill>
              </a:rPr>
              <a:t>/2006/</a:t>
            </a:r>
            <a:r>
              <a:rPr lang="en-US" dirty="0" err="1">
                <a:solidFill>
                  <a:srgbClr val="FFFF00"/>
                </a:solidFill>
              </a:rPr>
              <a:t>wi</a:t>
            </a:r>
            <a:r>
              <a:rPr lang="en-US" dirty="0">
                <a:solidFill>
                  <a:srgbClr val="FFFF00"/>
                </a:solidFill>
              </a:rPr>
              <a:t>"&gt;</a:t>
            </a:r>
          </a:p>
          <a:p>
            <a:pPr marL="537210" lvl="1" indent="0">
              <a:buNone/>
            </a:pPr>
            <a:r>
              <a:rPr lang="en-US" dirty="0">
                <a:solidFill>
                  <a:srgbClr val="FFFF00"/>
                </a:solidFill>
              </a:rPr>
              <a:t>  &lt;Product ...&gt;</a:t>
            </a:r>
          </a:p>
          <a:p>
            <a:pPr marL="537210" lvl="1" indent="0">
              <a:buNone/>
            </a:pPr>
            <a:r>
              <a:rPr lang="en-US" dirty="0">
                <a:solidFill>
                  <a:srgbClr val="FFFF00"/>
                </a:solidFill>
              </a:rPr>
              <a:t>    &lt;Package .../&gt;</a:t>
            </a:r>
          </a:p>
          <a:p>
            <a:pPr marL="537210" lvl="1" indent="0">
              <a:buNone/>
            </a:pPr>
            <a:r>
              <a:rPr lang="en-US" dirty="0">
                <a:solidFill>
                  <a:srgbClr val="FFFF00"/>
                </a:solidFill>
              </a:rPr>
              <a:t>    &lt;Feature </a:t>
            </a:r>
          </a:p>
          <a:p>
            <a:pPr marL="537210" lvl="1" indent="0">
              <a:buNone/>
            </a:pPr>
            <a:r>
              <a:rPr lang="en-US" dirty="0">
                <a:solidFill>
                  <a:srgbClr val="FFFF00"/>
                </a:solidFill>
              </a:rPr>
              <a:t>        Id="Main Product" </a:t>
            </a:r>
          </a:p>
          <a:p>
            <a:pPr marL="537210" lvl="1" indent="0">
              <a:buNone/>
            </a:pPr>
            <a:r>
              <a:rPr lang="en-US" dirty="0">
                <a:solidFill>
                  <a:srgbClr val="FFFF00"/>
                </a:solidFill>
              </a:rPr>
              <a:t>        Title="</a:t>
            </a:r>
            <a:r>
              <a:rPr lang="en-US" dirty="0" err="1">
                <a:solidFill>
                  <a:srgbClr val="FFFF00"/>
                </a:solidFill>
              </a:rPr>
              <a:t>WiXDemo</a:t>
            </a:r>
            <a:r>
              <a:rPr lang="en-US" dirty="0">
                <a:solidFill>
                  <a:srgbClr val="FFFF00"/>
                </a:solidFill>
              </a:rPr>
              <a:t>" </a:t>
            </a:r>
          </a:p>
          <a:p>
            <a:pPr marL="537210" lvl="1" indent="0">
              <a:buNone/>
            </a:pPr>
            <a:r>
              <a:rPr lang="en-US" dirty="0">
                <a:solidFill>
                  <a:srgbClr val="FFFF00"/>
                </a:solidFill>
              </a:rPr>
              <a:t>        Level="1"&gt;</a:t>
            </a:r>
          </a:p>
          <a:p>
            <a:pPr marL="537210" lvl="1" indent="0">
              <a:buNone/>
            </a:pPr>
            <a:r>
              <a:rPr lang="en-US" dirty="0">
                <a:solidFill>
                  <a:srgbClr val="FFFF00"/>
                </a:solidFill>
              </a:rPr>
              <a:t>        &lt;</a:t>
            </a:r>
            <a:r>
              <a:rPr lang="en-US" dirty="0" err="1">
                <a:solidFill>
                  <a:srgbClr val="FFFF00"/>
                </a:solidFill>
              </a:rPr>
              <a:t>ComponentGroupRef</a:t>
            </a:r>
            <a:r>
              <a:rPr lang="en-US" dirty="0">
                <a:solidFill>
                  <a:srgbClr val="FFFF00"/>
                </a:solidFill>
              </a:rPr>
              <a:t> Id="</a:t>
            </a:r>
            <a:r>
              <a:rPr lang="en-US" dirty="0" err="1">
                <a:solidFill>
                  <a:srgbClr val="FFFF00"/>
                </a:solidFill>
              </a:rPr>
              <a:t>ProductComponents</a:t>
            </a:r>
            <a:r>
              <a:rPr lang="en-US" dirty="0">
                <a:solidFill>
                  <a:srgbClr val="FFFF00"/>
                </a:solidFill>
              </a:rPr>
              <a:t>" /&gt;</a:t>
            </a:r>
          </a:p>
          <a:p>
            <a:pPr marL="537210" lvl="1" indent="0">
              <a:buNone/>
            </a:pPr>
            <a:r>
              <a:rPr lang="en-US" dirty="0">
                <a:solidFill>
                  <a:srgbClr val="FFFF00"/>
                </a:solidFill>
              </a:rPr>
              <a:t>    &lt;/Feature&gt;</a:t>
            </a:r>
          </a:p>
          <a:p>
            <a:pPr marL="537210" lvl="1" indent="0">
              <a:buNone/>
            </a:pPr>
            <a:r>
              <a:rPr lang="en-US" dirty="0">
                <a:solidFill>
                  <a:srgbClr val="FFFF00"/>
                </a:solidFill>
              </a:rPr>
              <a:t>  &lt;/Product&gt;</a:t>
            </a:r>
          </a:p>
          <a:p>
            <a:pPr marL="537210" lvl="1" indent="0">
              <a:buNone/>
            </a:pPr>
            <a:r>
              <a:rPr lang="en-US" dirty="0">
                <a:solidFill>
                  <a:srgbClr val="FFFF00"/>
                </a:solidFill>
              </a:rPr>
              <a:t>&lt;/</a:t>
            </a:r>
            <a:r>
              <a:rPr lang="en-US" dirty="0" err="1">
                <a:solidFill>
                  <a:srgbClr val="FFFF00"/>
                </a:solidFill>
              </a:rPr>
              <a:t>Wix</a:t>
            </a:r>
            <a:r>
              <a:rPr lang="en-US" dirty="0" smtClean="0">
                <a:solidFill>
                  <a:srgbClr val="FFFF00"/>
                </a:solidFill>
              </a:rPr>
              <a:t>&gt;</a:t>
            </a:r>
          </a:p>
          <a:p>
            <a:endParaRPr lang="en-US" dirty="0" smtClean="0"/>
          </a:p>
          <a:p>
            <a:endParaRPr lang="en-US" dirty="0" smtClean="0"/>
          </a:p>
          <a:p>
            <a:endParaRPr lang="en-US" dirty="0"/>
          </a:p>
        </p:txBody>
      </p:sp>
    </p:spTree>
    <p:extLst>
      <p:ext uri="{BB962C8B-B14F-4D97-AF65-F5344CB8AC3E}">
        <p14:creationId xmlns:p14="http://schemas.microsoft.com/office/powerpoint/2010/main" val="42807599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z="4200" kern="1200" dirty="0" smtClean="0">
                <a:ln w="6350">
                  <a:solidFill>
                    <a:schemeClr val="accent1">
                      <a:shade val="43000"/>
                    </a:schemeClr>
                  </a:solidFill>
                </a:ln>
                <a:solidFill>
                  <a:schemeClr val="accent1">
                    <a:tint val="83000"/>
                    <a:satMod val="150000"/>
                  </a:schemeClr>
                </a:solidFill>
                <a:effectLst>
                  <a:outerShdw blurRad="26035" dist="26035" dir="14500000" algn="tl" rotWithShape="0">
                    <a:srgbClr val="000000">
                      <a:alpha val="40000"/>
                    </a:srgbClr>
                  </a:outerShdw>
                </a:effectLst>
                <a:latin typeface="+mj-lt"/>
                <a:ea typeface="+mj-ea"/>
                <a:cs typeface="+mj-cs"/>
              </a:rPr>
              <a:t>WiX </a:t>
            </a:r>
            <a:r>
              <a:rPr lang="en-US" dirty="0" err="1">
                <a:effectLst>
                  <a:outerShdw blurRad="26035" dist="26035" dir="14500000" algn="tl" rotWithShape="0">
                    <a:srgbClr val="000000">
                      <a:alpha val="40000"/>
                    </a:srgbClr>
                  </a:outerShdw>
                </a:effectLst>
              </a:rPr>
              <a:t>Element:MediaTemplate</a:t>
            </a:r>
            <a:endParaRPr lang="en-US" dirty="0"/>
          </a:p>
        </p:txBody>
      </p:sp>
      <p:sp>
        <p:nvSpPr>
          <p:cNvPr id="3" name="Content Placeholder 2"/>
          <p:cNvSpPr>
            <a:spLocks noGrp="1"/>
          </p:cNvSpPr>
          <p:nvPr>
            <p:ph idx="1"/>
          </p:nvPr>
        </p:nvSpPr>
        <p:spPr/>
        <p:txBody>
          <a:bodyPr>
            <a:normAutofit fontScale="92500" lnSpcReduction="10000"/>
          </a:bodyPr>
          <a:lstStyle/>
          <a:p>
            <a:r>
              <a:rPr lang="en-US" dirty="0"/>
              <a:t>describes information to automatically assign files to </a:t>
            </a:r>
            <a:r>
              <a:rPr lang="en-US" dirty="0" smtClean="0"/>
              <a:t>cabinets</a:t>
            </a:r>
          </a:p>
          <a:p>
            <a:r>
              <a:rPr lang="en-US" dirty="0" smtClean="0"/>
              <a:t>Example:</a:t>
            </a:r>
          </a:p>
          <a:p>
            <a:pPr marL="537210" lvl="1" indent="0">
              <a:buNone/>
            </a:pPr>
            <a:r>
              <a:rPr lang="en-US" dirty="0">
                <a:solidFill>
                  <a:srgbClr val="FFFF00"/>
                </a:solidFill>
              </a:rPr>
              <a:t>&lt;?xml version="1.0" encoding="UTF-8"?&gt;</a:t>
            </a:r>
          </a:p>
          <a:p>
            <a:pPr marL="537210" lvl="1" indent="0">
              <a:buNone/>
            </a:pPr>
            <a:r>
              <a:rPr lang="en-US" dirty="0">
                <a:solidFill>
                  <a:srgbClr val="FFFF00"/>
                </a:solidFill>
              </a:rPr>
              <a:t>&lt;</a:t>
            </a:r>
            <a:r>
              <a:rPr lang="en-US" dirty="0" err="1">
                <a:solidFill>
                  <a:srgbClr val="FFFF00"/>
                </a:solidFill>
              </a:rPr>
              <a:t>Wix</a:t>
            </a:r>
            <a:r>
              <a:rPr lang="en-US" dirty="0">
                <a:solidFill>
                  <a:srgbClr val="FFFF00"/>
                </a:solidFill>
              </a:rPr>
              <a:t> ...&gt;</a:t>
            </a:r>
          </a:p>
          <a:p>
            <a:pPr marL="537210" lvl="1" indent="0">
              <a:buNone/>
            </a:pPr>
            <a:r>
              <a:rPr lang="en-US" dirty="0">
                <a:solidFill>
                  <a:srgbClr val="FFFF00"/>
                </a:solidFill>
              </a:rPr>
              <a:t>  &lt;Product ...&gt;</a:t>
            </a:r>
          </a:p>
          <a:p>
            <a:pPr marL="537210" lvl="1" indent="0">
              <a:buNone/>
            </a:pPr>
            <a:r>
              <a:rPr lang="en-US" dirty="0">
                <a:solidFill>
                  <a:srgbClr val="FFFF00"/>
                </a:solidFill>
              </a:rPr>
              <a:t>    &lt;Package .../&gt;</a:t>
            </a:r>
          </a:p>
          <a:p>
            <a:pPr marL="537210" lvl="1" indent="0">
              <a:buNone/>
            </a:pPr>
            <a:r>
              <a:rPr lang="en-US" dirty="0">
                <a:solidFill>
                  <a:srgbClr val="FFFF00"/>
                </a:solidFill>
              </a:rPr>
              <a:t>    &lt;</a:t>
            </a:r>
            <a:r>
              <a:rPr lang="en-US" dirty="0" err="1">
                <a:solidFill>
                  <a:srgbClr val="FFFF00"/>
                </a:solidFill>
              </a:rPr>
              <a:t>MediaTemplate</a:t>
            </a:r>
            <a:r>
              <a:rPr lang="en-US" dirty="0">
                <a:solidFill>
                  <a:srgbClr val="FFFF00"/>
                </a:solidFill>
              </a:rPr>
              <a:t> </a:t>
            </a:r>
            <a:r>
              <a:rPr lang="en-US" dirty="0" err="1">
                <a:solidFill>
                  <a:srgbClr val="FFFF00"/>
                </a:solidFill>
              </a:rPr>
              <a:t>EmbedCab</a:t>
            </a:r>
            <a:r>
              <a:rPr lang="en-US" dirty="0">
                <a:solidFill>
                  <a:srgbClr val="FFFF00"/>
                </a:solidFill>
              </a:rPr>
              <a:t>="yes"/&gt;</a:t>
            </a:r>
          </a:p>
          <a:p>
            <a:pPr marL="537210" lvl="1" indent="0">
              <a:buNone/>
            </a:pPr>
            <a:r>
              <a:rPr lang="en-US" dirty="0">
                <a:solidFill>
                  <a:srgbClr val="FFFF00"/>
                </a:solidFill>
              </a:rPr>
              <a:t>    &lt;Feature .../&gt;</a:t>
            </a:r>
          </a:p>
          <a:p>
            <a:pPr marL="537210" lvl="1" indent="0">
              <a:buNone/>
            </a:pPr>
            <a:r>
              <a:rPr lang="en-US" dirty="0">
                <a:solidFill>
                  <a:srgbClr val="FFFF00"/>
                </a:solidFill>
              </a:rPr>
              <a:t>  &lt;/Product&gt;</a:t>
            </a:r>
          </a:p>
          <a:p>
            <a:pPr marL="537210" lvl="1" indent="0">
              <a:buNone/>
            </a:pPr>
            <a:r>
              <a:rPr lang="en-US" dirty="0">
                <a:solidFill>
                  <a:srgbClr val="FFFF00"/>
                </a:solidFill>
              </a:rPr>
              <a:t>&lt;/</a:t>
            </a:r>
            <a:r>
              <a:rPr lang="en-US" dirty="0" err="1">
                <a:solidFill>
                  <a:srgbClr val="FFFF00"/>
                </a:solidFill>
              </a:rPr>
              <a:t>Wix</a:t>
            </a:r>
            <a:r>
              <a:rPr lang="en-US" dirty="0">
                <a:solidFill>
                  <a:srgbClr val="FFFF00"/>
                </a:solidFill>
              </a:rPr>
              <a:t>&gt;</a:t>
            </a:r>
            <a:endParaRPr lang="en-US" dirty="0" smtClean="0">
              <a:solidFill>
                <a:srgbClr val="FFFF00"/>
              </a:solidFill>
            </a:endParaRPr>
          </a:p>
          <a:p>
            <a:endParaRPr lang="en-US" dirty="0"/>
          </a:p>
        </p:txBody>
      </p:sp>
    </p:spTree>
    <p:extLst>
      <p:ext uri="{BB962C8B-B14F-4D97-AF65-F5344CB8AC3E}">
        <p14:creationId xmlns:p14="http://schemas.microsoft.com/office/powerpoint/2010/main" val="37982914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z="4200" kern="1200" dirty="0" smtClean="0">
                <a:ln w="6350">
                  <a:solidFill>
                    <a:schemeClr val="accent1">
                      <a:shade val="43000"/>
                    </a:schemeClr>
                  </a:solidFill>
                </a:ln>
                <a:solidFill>
                  <a:schemeClr val="accent1">
                    <a:tint val="83000"/>
                    <a:satMod val="150000"/>
                  </a:schemeClr>
                </a:solidFill>
                <a:effectLst>
                  <a:outerShdw blurRad="26035" dist="26035" dir="14500000" algn="tl" rotWithShape="0">
                    <a:srgbClr val="000000">
                      <a:alpha val="40000"/>
                    </a:srgbClr>
                  </a:outerShdw>
                </a:effectLst>
                <a:latin typeface="+mj-lt"/>
                <a:ea typeface="+mj-ea"/>
                <a:cs typeface="+mj-cs"/>
              </a:rPr>
              <a:t>WiX Element: Fragment</a:t>
            </a:r>
            <a:endParaRPr lang="en-US" dirty="0"/>
          </a:p>
        </p:txBody>
      </p:sp>
      <p:sp>
        <p:nvSpPr>
          <p:cNvPr id="3" name="Content Placeholder 2"/>
          <p:cNvSpPr>
            <a:spLocks noGrp="1"/>
          </p:cNvSpPr>
          <p:nvPr>
            <p:ph idx="1"/>
          </p:nvPr>
        </p:nvSpPr>
        <p:spPr/>
        <p:txBody>
          <a:bodyPr>
            <a:normAutofit fontScale="62500" lnSpcReduction="20000"/>
          </a:bodyPr>
          <a:lstStyle/>
          <a:p>
            <a:r>
              <a:rPr lang="en-US" dirty="0"/>
              <a:t>building block of creating an installer database in </a:t>
            </a:r>
            <a:r>
              <a:rPr lang="en-US" dirty="0" smtClean="0"/>
              <a:t>WiX</a:t>
            </a:r>
          </a:p>
          <a:p>
            <a:r>
              <a:rPr lang="en-US" dirty="0"/>
              <a:t>either be completely included or excluded from a product. </a:t>
            </a:r>
            <a:endParaRPr lang="en-US" dirty="0" smtClean="0"/>
          </a:p>
          <a:p>
            <a:r>
              <a:rPr lang="en-US" dirty="0" smtClean="0"/>
              <a:t>Example:</a:t>
            </a:r>
          </a:p>
          <a:p>
            <a:pPr marL="537210" lvl="1" indent="0">
              <a:buNone/>
            </a:pPr>
            <a:r>
              <a:rPr lang="en-US" dirty="0"/>
              <a:t> </a:t>
            </a:r>
            <a:r>
              <a:rPr lang="en-US" dirty="0">
                <a:solidFill>
                  <a:srgbClr val="FFFF00"/>
                </a:solidFill>
              </a:rPr>
              <a:t>&lt;Fragment&gt;</a:t>
            </a:r>
          </a:p>
          <a:p>
            <a:pPr marL="537210" lvl="1" indent="0">
              <a:buNone/>
            </a:pPr>
            <a:r>
              <a:rPr lang="en-US" dirty="0">
                <a:solidFill>
                  <a:srgbClr val="FFFF00"/>
                </a:solidFill>
              </a:rPr>
              <a:t>    &lt;!--&lt;?define SERVICE_PWD = "</a:t>
            </a:r>
            <a:r>
              <a:rPr lang="en-US" dirty="0" err="1">
                <a:solidFill>
                  <a:srgbClr val="FFFF00"/>
                </a:solidFill>
              </a:rPr>
              <a:t>slb</a:t>
            </a:r>
            <a:r>
              <a:rPr lang="en-US" dirty="0">
                <a:solidFill>
                  <a:srgbClr val="FFFF00"/>
                </a:solidFill>
              </a:rPr>
              <a:t>" ?&gt;--&gt;</a:t>
            </a:r>
          </a:p>
          <a:p>
            <a:pPr marL="537210" lvl="1" indent="0">
              <a:buNone/>
            </a:pPr>
            <a:r>
              <a:rPr lang="en-US" dirty="0">
                <a:solidFill>
                  <a:srgbClr val="FFFF00"/>
                </a:solidFill>
              </a:rPr>
              <a:t>    &lt;?define </a:t>
            </a:r>
            <a:r>
              <a:rPr lang="en-US" dirty="0" err="1">
                <a:solidFill>
                  <a:srgbClr val="FFFF00"/>
                </a:solidFill>
              </a:rPr>
              <a:t>IACommonFilesFolder</a:t>
            </a:r>
            <a:r>
              <a:rPr lang="en-US" dirty="0">
                <a:solidFill>
                  <a:srgbClr val="FFFF00"/>
                </a:solidFill>
              </a:rPr>
              <a:t> = "CommonFiles64Folder" ?&gt;</a:t>
            </a:r>
          </a:p>
          <a:p>
            <a:pPr marL="537210" lvl="1" indent="0">
              <a:buNone/>
            </a:pPr>
            <a:r>
              <a:rPr lang="en-US" dirty="0">
                <a:solidFill>
                  <a:srgbClr val="FFFF00"/>
                </a:solidFill>
              </a:rPr>
              <a:t>    &lt;Directory Id="TARGETDIR" Name="</a:t>
            </a:r>
            <a:r>
              <a:rPr lang="en-US" dirty="0" err="1">
                <a:solidFill>
                  <a:srgbClr val="FFFF00"/>
                </a:solidFill>
              </a:rPr>
              <a:t>SourceDir</a:t>
            </a:r>
            <a:r>
              <a:rPr lang="en-US" dirty="0">
                <a:solidFill>
                  <a:srgbClr val="FFFF00"/>
                </a:solidFill>
              </a:rPr>
              <a:t>"&gt;</a:t>
            </a:r>
          </a:p>
          <a:p>
            <a:pPr marL="537210" lvl="1" indent="0">
              <a:buNone/>
            </a:pPr>
            <a:r>
              <a:rPr lang="en-US" dirty="0">
                <a:solidFill>
                  <a:srgbClr val="FFFF00"/>
                </a:solidFill>
              </a:rPr>
              <a:t>      &lt;Directory Id="</a:t>
            </a:r>
            <a:r>
              <a:rPr lang="en-US" dirty="0" err="1">
                <a:solidFill>
                  <a:srgbClr val="FFFF00"/>
                </a:solidFill>
              </a:rPr>
              <a:t>ProgramFilesFolder</a:t>
            </a:r>
            <a:r>
              <a:rPr lang="en-US" dirty="0">
                <a:solidFill>
                  <a:srgbClr val="FFFF00"/>
                </a:solidFill>
              </a:rPr>
              <a:t>"&gt;</a:t>
            </a:r>
          </a:p>
          <a:p>
            <a:pPr marL="537210" lvl="1" indent="0">
              <a:buNone/>
            </a:pPr>
            <a:r>
              <a:rPr lang="en-US" dirty="0">
                <a:solidFill>
                  <a:srgbClr val="FFFF00"/>
                </a:solidFill>
              </a:rPr>
              <a:t>        &lt;Directory Id="INSTALLFOLDER" Name="</a:t>
            </a:r>
            <a:r>
              <a:rPr lang="en-US" dirty="0" err="1">
                <a:solidFill>
                  <a:srgbClr val="FFFF00"/>
                </a:solidFill>
              </a:rPr>
              <a:t>WiXDemo</a:t>
            </a:r>
            <a:r>
              <a:rPr lang="en-US" dirty="0">
                <a:solidFill>
                  <a:srgbClr val="FFFF00"/>
                </a:solidFill>
              </a:rPr>
              <a:t>" /&gt;</a:t>
            </a:r>
          </a:p>
          <a:p>
            <a:pPr marL="537210" lvl="1" indent="0">
              <a:buNone/>
            </a:pPr>
            <a:r>
              <a:rPr lang="en-US" dirty="0">
                <a:solidFill>
                  <a:srgbClr val="FFFF00"/>
                </a:solidFill>
              </a:rPr>
              <a:t>      &lt;/Directory&gt;</a:t>
            </a:r>
          </a:p>
          <a:p>
            <a:pPr marL="537210" lvl="1" indent="0">
              <a:buNone/>
            </a:pPr>
            <a:r>
              <a:rPr lang="en-US" dirty="0">
                <a:solidFill>
                  <a:srgbClr val="FFFF00"/>
                </a:solidFill>
              </a:rPr>
              <a:t>      &lt;Directory Id="</a:t>
            </a:r>
            <a:r>
              <a:rPr lang="en-US" dirty="0" err="1">
                <a:solidFill>
                  <a:srgbClr val="FFFF00"/>
                </a:solidFill>
              </a:rPr>
              <a:t>ProgramMenuFolder</a:t>
            </a:r>
            <a:r>
              <a:rPr lang="en-US" dirty="0">
                <a:solidFill>
                  <a:srgbClr val="FFFF00"/>
                </a:solidFill>
              </a:rPr>
              <a:t>"&gt;</a:t>
            </a:r>
          </a:p>
          <a:p>
            <a:pPr marL="537210" lvl="1" indent="0">
              <a:buNone/>
            </a:pPr>
            <a:r>
              <a:rPr lang="en-US" dirty="0">
                <a:solidFill>
                  <a:srgbClr val="FFFF00"/>
                </a:solidFill>
              </a:rPr>
              <a:t>        &lt;Directory Id="</a:t>
            </a:r>
            <a:r>
              <a:rPr lang="en-US" dirty="0" err="1">
                <a:solidFill>
                  <a:srgbClr val="FFFF00"/>
                </a:solidFill>
              </a:rPr>
              <a:t>ShortCutDir</a:t>
            </a:r>
            <a:r>
              <a:rPr lang="en-US" dirty="0">
                <a:solidFill>
                  <a:srgbClr val="FFFF00"/>
                </a:solidFill>
              </a:rPr>
              <a:t>"</a:t>
            </a:r>
          </a:p>
          <a:p>
            <a:pPr marL="537210" lvl="1" indent="0">
              <a:buNone/>
            </a:pPr>
            <a:r>
              <a:rPr lang="en-US" dirty="0">
                <a:solidFill>
                  <a:srgbClr val="FFFF00"/>
                </a:solidFill>
              </a:rPr>
              <a:t>                   Name="</a:t>
            </a:r>
            <a:r>
              <a:rPr lang="en-US" dirty="0" err="1">
                <a:solidFill>
                  <a:srgbClr val="FFFF00"/>
                </a:solidFill>
              </a:rPr>
              <a:t>WiXDemo</a:t>
            </a:r>
            <a:r>
              <a:rPr lang="en-US" dirty="0">
                <a:solidFill>
                  <a:srgbClr val="FFFF00"/>
                </a:solidFill>
              </a:rPr>
              <a:t>"&gt;</a:t>
            </a:r>
          </a:p>
          <a:p>
            <a:pPr marL="537210" lvl="1" indent="0">
              <a:buNone/>
            </a:pPr>
            <a:r>
              <a:rPr lang="en-US" dirty="0">
                <a:solidFill>
                  <a:srgbClr val="FFFF00"/>
                </a:solidFill>
              </a:rPr>
              <a:t>        &lt;/Directory&gt;</a:t>
            </a:r>
          </a:p>
          <a:p>
            <a:pPr marL="537210" lvl="1" indent="0">
              <a:buNone/>
            </a:pPr>
            <a:r>
              <a:rPr lang="en-US" dirty="0">
                <a:solidFill>
                  <a:srgbClr val="FFFF00"/>
                </a:solidFill>
              </a:rPr>
              <a:t>      &lt;/Directory&gt;</a:t>
            </a:r>
          </a:p>
          <a:p>
            <a:pPr marL="537210" lvl="1" indent="0">
              <a:buNone/>
            </a:pPr>
            <a:r>
              <a:rPr lang="en-US" dirty="0">
                <a:solidFill>
                  <a:srgbClr val="FFFF00"/>
                </a:solidFill>
              </a:rPr>
              <a:t>    &lt;/Directory&gt;</a:t>
            </a:r>
          </a:p>
          <a:p>
            <a:pPr marL="537210" lvl="1" indent="0">
              <a:buNone/>
            </a:pPr>
            <a:r>
              <a:rPr lang="en-US" dirty="0">
                <a:solidFill>
                  <a:srgbClr val="FFFF00"/>
                </a:solidFill>
              </a:rPr>
              <a:t>  &lt;/Fragment&gt;</a:t>
            </a:r>
          </a:p>
          <a:p>
            <a:endParaRPr lang="en-US" dirty="0" smtClean="0"/>
          </a:p>
          <a:p>
            <a:endParaRPr lang="en-US" dirty="0"/>
          </a:p>
        </p:txBody>
      </p:sp>
    </p:spTree>
    <p:extLst>
      <p:ext uri="{BB962C8B-B14F-4D97-AF65-F5344CB8AC3E}">
        <p14:creationId xmlns:p14="http://schemas.microsoft.com/office/powerpoint/2010/main" val="23858756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Ver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Verve</Template>
  <TotalTime>1497</TotalTime>
  <Words>5417</Words>
  <Application>Microsoft Office PowerPoint</Application>
  <PresentationFormat>On-screen Show (4:3)</PresentationFormat>
  <Paragraphs>880</Paragraphs>
  <Slides>29</Slides>
  <Notes>17</Notes>
  <HiddenSlides>2</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Verve</vt:lpstr>
      <vt:lpstr>WiXLab</vt:lpstr>
      <vt:lpstr>Agenda</vt:lpstr>
      <vt:lpstr>What is WiX?</vt:lpstr>
      <vt:lpstr>Standard XML Declarations of WiX</vt:lpstr>
      <vt:lpstr>WiX Element: Product</vt:lpstr>
      <vt:lpstr>WiX Element: Package</vt:lpstr>
      <vt:lpstr>WiX Element: Feature</vt:lpstr>
      <vt:lpstr>WiX Element:MediaTemplate</vt:lpstr>
      <vt:lpstr>WiX Element: Fragment</vt:lpstr>
      <vt:lpstr>WiX Element: Component</vt:lpstr>
      <vt:lpstr>WiX Element: Property</vt:lpstr>
      <vt:lpstr>WiX Element: Property – Implied property</vt:lpstr>
      <vt:lpstr>WiX Element: Preprocessor Variables</vt:lpstr>
      <vt:lpstr>WiX Element: File</vt:lpstr>
      <vt:lpstr>WiX Element: Directory</vt:lpstr>
      <vt:lpstr>WiX Element: App Search</vt:lpstr>
      <vt:lpstr>WiX Element: Conditions</vt:lpstr>
      <vt:lpstr>WiX Element: Conditions - operator</vt:lpstr>
      <vt:lpstr>WiX Element: RegistryKey</vt:lpstr>
      <vt:lpstr>WiX Element: RegistryValue</vt:lpstr>
      <vt:lpstr>WiX Element: ServiceInstall</vt:lpstr>
      <vt:lpstr>WiX Element: ServiceControl</vt:lpstr>
      <vt:lpstr>WiX Element: util:User</vt:lpstr>
      <vt:lpstr>WiX Element: ServiceInstall with user account</vt:lpstr>
      <vt:lpstr>WiX Element: ServiceDependency</vt:lpstr>
      <vt:lpstr>WiX Element: util:ServiceConfig</vt:lpstr>
      <vt:lpstr>To be continued</vt:lpstr>
      <vt:lpstr>Steps:</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WIX</dc:title>
  <dc:creator>Angelo Ping Yin</dc:creator>
  <cp:lastModifiedBy>PYin3</cp:lastModifiedBy>
  <cp:revision>453</cp:revision>
  <dcterms:created xsi:type="dcterms:W3CDTF">2006-08-16T00:00:00Z</dcterms:created>
  <dcterms:modified xsi:type="dcterms:W3CDTF">2013-04-27T01:32:44Z</dcterms:modified>
</cp:coreProperties>
</file>