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Lst>
  <p:notesMasterIdLst>
    <p:notesMasterId r:id="rId146"/>
  </p:notesMasterIdLst>
  <p:handoutMasterIdLst>
    <p:handoutMasterId r:id="rId147"/>
  </p:handoutMasterIdLst>
  <p:sldIdLst>
    <p:sldId id="379" r:id="rId2"/>
    <p:sldId id="256" r:id="rId3"/>
    <p:sldId id="380" r:id="rId4"/>
    <p:sldId id="288" r:id="rId5"/>
    <p:sldId id="290" r:id="rId6"/>
    <p:sldId id="441" r:id="rId7"/>
    <p:sldId id="297" r:id="rId8"/>
    <p:sldId id="381" r:id="rId9"/>
    <p:sldId id="443" r:id="rId10"/>
    <p:sldId id="445" r:id="rId11"/>
    <p:sldId id="382" r:id="rId12"/>
    <p:sldId id="442" r:id="rId13"/>
    <p:sldId id="446" r:id="rId14"/>
    <p:sldId id="447" r:id="rId15"/>
    <p:sldId id="383" r:id="rId16"/>
    <p:sldId id="301" r:id="rId17"/>
    <p:sldId id="303" r:id="rId18"/>
    <p:sldId id="304" r:id="rId19"/>
    <p:sldId id="306" r:id="rId20"/>
    <p:sldId id="307" r:id="rId21"/>
    <p:sldId id="308" r:id="rId22"/>
    <p:sldId id="309" r:id="rId23"/>
    <p:sldId id="310" r:id="rId24"/>
    <p:sldId id="311" r:id="rId25"/>
    <p:sldId id="312" r:id="rId26"/>
    <p:sldId id="313" r:id="rId27"/>
    <p:sldId id="314" r:id="rId28"/>
    <p:sldId id="315" r:id="rId29"/>
    <p:sldId id="467" r:id="rId30"/>
    <p:sldId id="319" r:id="rId31"/>
    <p:sldId id="389" r:id="rId32"/>
    <p:sldId id="320" r:id="rId33"/>
    <p:sldId id="448" r:id="rId34"/>
    <p:sldId id="321" r:id="rId35"/>
    <p:sldId id="322" r:id="rId36"/>
    <p:sldId id="323" r:id="rId37"/>
    <p:sldId id="329" r:id="rId38"/>
    <p:sldId id="330" r:id="rId39"/>
    <p:sldId id="411" r:id="rId40"/>
    <p:sldId id="325" r:id="rId41"/>
    <p:sldId id="326" r:id="rId42"/>
    <p:sldId id="327"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413" r:id="rId56"/>
    <p:sldId id="468" r:id="rId57"/>
    <p:sldId id="419" r:id="rId58"/>
    <p:sldId id="414" r:id="rId59"/>
    <p:sldId id="420" r:id="rId60"/>
    <p:sldId id="421" r:id="rId61"/>
    <p:sldId id="415" r:id="rId62"/>
    <p:sldId id="422" r:id="rId63"/>
    <p:sldId id="423" r:id="rId64"/>
    <p:sldId id="424" r:id="rId65"/>
    <p:sldId id="425" r:id="rId66"/>
    <p:sldId id="426" r:id="rId67"/>
    <p:sldId id="427" r:id="rId68"/>
    <p:sldId id="418" r:id="rId69"/>
    <p:sldId id="352" r:id="rId70"/>
    <p:sldId id="343" r:id="rId71"/>
    <p:sldId id="345" r:id="rId72"/>
    <p:sldId id="344" r:id="rId73"/>
    <p:sldId id="460" r:id="rId74"/>
    <p:sldId id="461" r:id="rId75"/>
    <p:sldId id="462" r:id="rId76"/>
    <p:sldId id="348" r:id="rId77"/>
    <p:sldId id="349" r:id="rId78"/>
    <p:sldId id="346" r:id="rId79"/>
    <p:sldId id="409" r:id="rId80"/>
    <p:sldId id="347" r:id="rId81"/>
    <p:sldId id="350" r:id="rId82"/>
    <p:sldId id="351" r:id="rId83"/>
    <p:sldId id="463" r:id="rId84"/>
    <p:sldId id="464" r:id="rId85"/>
    <p:sldId id="410" r:id="rId86"/>
    <p:sldId id="353" r:id="rId87"/>
    <p:sldId id="428" r:id="rId88"/>
    <p:sldId id="429" r:id="rId89"/>
    <p:sldId id="359" r:id="rId90"/>
    <p:sldId id="360" r:id="rId91"/>
    <p:sldId id="361" r:id="rId92"/>
    <p:sldId id="362" r:id="rId93"/>
    <p:sldId id="370" r:id="rId94"/>
    <p:sldId id="363" r:id="rId95"/>
    <p:sldId id="364" r:id="rId96"/>
    <p:sldId id="365" r:id="rId97"/>
    <p:sldId id="366" r:id="rId98"/>
    <p:sldId id="371" r:id="rId99"/>
    <p:sldId id="372" r:id="rId100"/>
    <p:sldId id="373" r:id="rId101"/>
    <p:sldId id="374" r:id="rId102"/>
    <p:sldId id="375" r:id="rId103"/>
    <p:sldId id="376" r:id="rId104"/>
    <p:sldId id="430" r:id="rId105"/>
    <p:sldId id="431" r:id="rId106"/>
    <p:sldId id="368" r:id="rId107"/>
    <p:sldId id="367" r:id="rId108"/>
    <p:sldId id="378" r:id="rId109"/>
    <p:sldId id="396" r:id="rId110"/>
    <p:sldId id="397" r:id="rId111"/>
    <p:sldId id="398" r:id="rId112"/>
    <p:sldId id="399" r:id="rId113"/>
    <p:sldId id="433" r:id="rId114"/>
    <p:sldId id="434" r:id="rId115"/>
    <p:sldId id="432" r:id="rId116"/>
    <p:sldId id="400" r:id="rId117"/>
    <p:sldId id="401" r:id="rId118"/>
    <p:sldId id="402" r:id="rId119"/>
    <p:sldId id="403" r:id="rId120"/>
    <p:sldId id="404" r:id="rId121"/>
    <p:sldId id="435" r:id="rId122"/>
    <p:sldId id="436" r:id="rId123"/>
    <p:sldId id="437" r:id="rId124"/>
    <p:sldId id="438" r:id="rId125"/>
    <p:sldId id="439" r:id="rId126"/>
    <p:sldId id="440" r:id="rId127"/>
    <p:sldId id="287" r:id="rId128"/>
    <p:sldId id="405" r:id="rId129"/>
    <p:sldId id="406" r:id="rId130"/>
    <p:sldId id="407" r:id="rId131"/>
    <p:sldId id="408" r:id="rId132"/>
    <p:sldId id="449" r:id="rId133"/>
    <p:sldId id="450" r:id="rId134"/>
    <p:sldId id="451" r:id="rId135"/>
    <p:sldId id="452" r:id="rId136"/>
    <p:sldId id="453" r:id="rId137"/>
    <p:sldId id="454" r:id="rId138"/>
    <p:sldId id="455" r:id="rId139"/>
    <p:sldId id="456" r:id="rId140"/>
    <p:sldId id="457" r:id="rId141"/>
    <p:sldId id="458" r:id="rId142"/>
    <p:sldId id="459" r:id="rId143"/>
    <p:sldId id="465" r:id="rId144"/>
    <p:sldId id="466" r:id="rId145"/>
  </p:sldIdLst>
  <p:sldSz cx="9144000" cy="6858000" type="screen4x3"/>
  <p:notesSz cx="6858000" cy="9144000"/>
  <p:embeddedFontLst>
    <p:embeddedFont>
      <p:font typeface="Comic Sans MS" panose="030F0702030302020204" pitchFamily="66" charset="0"/>
      <p:regular r:id="rId148"/>
      <p:bold r:id="rId149"/>
      <p:italic r:id="rId150"/>
      <p:boldItalic r:id="rId151"/>
    </p:embeddedFont>
    <p:embeddedFont>
      <p:font typeface="黑体" panose="02010609060101010101" pitchFamily="49" charset="-122"/>
      <p:regular r:id="rId152"/>
    </p:embeddedFont>
    <p:embeddedFont>
      <p:font typeface="华文新魏" panose="02010800040101010101" pitchFamily="2" charset="-122"/>
      <p:regular r:id="rId153"/>
    </p:embeddedFont>
    <p:embeddedFont>
      <p:font typeface="华文行楷" panose="02010800040101010101" pitchFamily="2" charset="-122"/>
      <p:regular r:id="rId154"/>
    </p:embeddedFont>
    <p:embeddedFont>
      <p:font typeface="华文新魏" panose="02010800040101010101" pitchFamily="2" charset="-122"/>
      <p:regular r:id="rId153"/>
    </p:embeddedFont>
    <p:embeddedFont>
      <p:font typeface="Tahoma" panose="020B0604030504040204" pitchFamily="34" charset="0"/>
      <p:regular r:id="rId155"/>
      <p:bold r:id="rId156"/>
    </p:embeddedFont>
  </p:embeddedFontLst>
  <p:defaultTextStyle>
    <a:defPPr>
      <a:defRPr lang="en-US"/>
    </a:defPPr>
    <a:lvl1pPr algn="l" rtl="0" eaLnBrk="0" fontAlgn="base" hangingPunct="0">
      <a:spcBef>
        <a:spcPct val="0"/>
      </a:spcBef>
      <a:spcAft>
        <a:spcPct val="0"/>
      </a:spcAft>
      <a:defRPr sz="2000" b="1" kern="1200">
        <a:solidFill>
          <a:schemeClr val="tx1"/>
        </a:solidFill>
        <a:latin typeface="楷体_GB2312"/>
        <a:ea typeface="楷体_GB2312"/>
        <a:cs typeface="楷体_GB2312"/>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2929FF"/>
    <a:srgbClr val="FFFFCC"/>
    <a:srgbClr val="FFEBFF"/>
    <a:srgbClr val="CCFFFF"/>
    <a:srgbClr val="993300"/>
    <a:srgbClr val="00FF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63"/>
    <p:restoredTop sz="91264" autoAdjust="0"/>
  </p:normalViewPr>
  <p:slideViewPr>
    <p:cSldViewPr>
      <p:cViewPr varScale="1">
        <p:scale>
          <a:sx n="105" d="100"/>
          <a:sy n="105" d="100"/>
        </p:scale>
        <p:origin x="72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412"/>
    </p:cViewPr>
  </p:sorterViewPr>
  <p:notesViewPr>
    <p:cSldViewPr>
      <p:cViewPr varScale="1">
        <p:scale>
          <a:sx n="70" d="100"/>
          <a:sy n="70" d="100"/>
        </p:scale>
        <p:origin x="-219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2.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3.fntdata"/><Relationship Id="rId155" Type="http://schemas.openxmlformats.org/officeDocument/2006/relationships/font" Target="fonts/font8.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4.fntdata"/><Relationship Id="rId156" Type="http://schemas.openxmlformats.org/officeDocument/2006/relationships/font" Target="fonts/font9.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7.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b="0">
                <a:latin typeface="Arial" charset="0"/>
                <a:ea typeface="宋体" pitchFamily="2" charset="-122"/>
                <a:cs typeface="+mn-cs"/>
              </a:defRPr>
            </a:lvl1pPr>
          </a:lstStyle>
          <a:p>
            <a:pPr>
              <a:defRPr/>
            </a:pPr>
            <a:endParaRPr lang="zh-CN" altLang="en-US"/>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b="0">
                <a:latin typeface="Arial" charset="0"/>
                <a:ea typeface="宋体" pitchFamily="2" charset="-122"/>
                <a:cs typeface="+mn-cs"/>
              </a:defRPr>
            </a:lvl1pPr>
          </a:lstStyle>
          <a:p>
            <a:pPr>
              <a:defRPr/>
            </a:pPr>
            <a:fld id="{84CD1B4A-9F72-45C5-93CF-E6AC647099E2}" type="datetimeFigureOut">
              <a:rPr lang="zh-CN" altLang="en-US"/>
              <a:pPr>
                <a:defRPr/>
              </a:pPr>
              <a:t>2021/4/18</a:t>
            </a:fld>
            <a:endParaRPr lang="en-US" altLang="zh-CN"/>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b="0">
                <a:latin typeface="Arial" charset="0"/>
                <a:ea typeface="宋体" pitchFamily="2" charset="-122"/>
                <a:cs typeface="+mn-cs"/>
              </a:defRPr>
            </a:lvl1pPr>
          </a:lstStyle>
          <a:p>
            <a:pPr>
              <a:defRPr/>
            </a:pPr>
            <a:endParaRPr lang="en-US" altLang="zh-CN"/>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b="0">
                <a:latin typeface="Arial" charset="0"/>
                <a:ea typeface="宋体" pitchFamily="2" charset="-122"/>
                <a:cs typeface="+mn-cs"/>
              </a:defRPr>
            </a:lvl1pPr>
          </a:lstStyle>
          <a:p>
            <a:pPr>
              <a:defRPr/>
            </a:pPr>
            <a:fld id="{BD1A65FF-1A92-4231-95E9-5850472A9E7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b="0">
                <a:latin typeface="Arial" charset="0"/>
                <a:ea typeface="宋体" pitchFamily="2" charset="-122"/>
                <a:cs typeface="+mn-cs"/>
              </a:defRPr>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a:latin typeface="Arial"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b="0">
                <a:latin typeface="Arial" charset="0"/>
                <a:ea typeface="宋体" pitchFamily="2" charset="-122"/>
                <a:cs typeface="+mn-cs"/>
              </a:defRPr>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a:latin typeface="Arial" charset="0"/>
                <a:ea typeface="宋体" pitchFamily="2" charset="-122"/>
                <a:cs typeface="+mn-cs"/>
              </a:defRPr>
            </a:lvl1pPr>
          </a:lstStyle>
          <a:p>
            <a:pPr>
              <a:defRPr/>
            </a:pPr>
            <a:fld id="{5D8E2BD3-5FC6-4580-9045-CF95FF12332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aike.baidu.com/item/Rudolf%20Bayer"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s://baike.baidu.com/item/%E6%B3%A2%E9%9F%B3"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so.com/s?q=Nand%20Flash&amp;ie=utf-8&amp;src=wenda_link"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baidu.com/s?wd=RAID&amp;tn=SE_PcZhidaonwhc_ngpagmjz&amp;rsv_dl=gh_pc_zhidao"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baidu.com/s?wd=%E5%A5%87%E5%81%B6%E6%A0%A1%E9%AA%8C&amp;tn=SE_PcZhidaonwhc_ngpagmjz&amp;rsv_dl=gh_pc_zhida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8FB6534F-2FEF-4E5A-86C6-830734AF4B48}" type="slidenum">
              <a:rPr lang="zh-CN" altLang="en-US" sz="1200" b="0" smtClean="0">
                <a:latin typeface="Arial" panose="020B0604020202020204" pitchFamily="34" charset="0"/>
                <a:ea typeface="宋体" panose="02010600030101010101" pitchFamily="2" charset="-122"/>
              </a:rPr>
              <a:pPr>
                <a:spcBef>
                  <a:spcPct val="0"/>
                </a:spcBef>
                <a:buFontTx/>
                <a:buNone/>
              </a:pPr>
              <a:t>1</a:t>
            </a:fld>
            <a:endParaRPr lang="en-US" altLang="zh-CN" sz="1200" b="0" smtClean="0">
              <a:latin typeface="Arial" panose="020B0604020202020204" pitchFamily="34" charset="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89F0E0A4-7B7F-43EB-9516-84094A546BC3}" type="slidenum">
              <a:rPr lang="zh-CN" altLang="en-US" sz="1200" b="0" smtClean="0">
                <a:latin typeface="Arial" panose="020B0604020202020204" pitchFamily="34" charset="0"/>
                <a:ea typeface="宋体" panose="02010600030101010101" pitchFamily="2" charset="-122"/>
              </a:rPr>
              <a:pPr>
                <a:spcBef>
                  <a:spcPct val="0"/>
                </a:spcBef>
                <a:buFontTx/>
                <a:buNone/>
              </a:pPr>
              <a:t>55</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引入一个仅存储桶指针的目录数组，用翻倍的目录项数来取代翻倍的桶的数目，且每次只分裂有溢出的桶，从而减小翻倍的代价。</a:t>
            </a: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50FC1CF2-0FF0-4A9E-9D8B-79579733A80A}" type="slidenum">
              <a:rPr lang="zh-CN" altLang="en-US" sz="1200" b="0" smtClean="0">
                <a:latin typeface="Arial" panose="020B0604020202020204" pitchFamily="34" charset="0"/>
                <a:ea typeface="宋体" panose="02010600030101010101" pitchFamily="2" charset="-122"/>
              </a:rPr>
              <a:pPr>
                <a:spcBef>
                  <a:spcPct val="0"/>
                </a:spcBef>
                <a:buFontTx/>
                <a:buNone/>
              </a:pPr>
              <a:t>56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2787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引入一个仅存储桶指针的目录数组，用翻倍的目录项数来取代翻倍的桶的数目，且每次只分裂有溢出的桶，从而减小翻倍的代价。</a:t>
            </a: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50FC1CF2-0FF0-4A9E-9D8B-79579733A80A}" type="slidenum">
              <a:rPr lang="zh-CN" altLang="en-US" sz="1200" b="0" smtClean="0">
                <a:latin typeface="Arial" panose="020B0604020202020204" pitchFamily="34" charset="0"/>
                <a:ea typeface="宋体" panose="02010600030101010101" pitchFamily="2" charset="-122"/>
              </a:rPr>
              <a:pPr>
                <a:spcBef>
                  <a:spcPct val="0"/>
                </a:spcBef>
                <a:buFontTx/>
                <a:buNone/>
              </a:pPr>
              <a:t>57</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引入一个仅存储桶指针的目录数组，用翻倍的目录项数来取代翻倍的桶的数目，且每次只分裂有溢出的桶，从而减小翻倍的代价。</a:t>
            </a: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010DD943-C908-4940-9D70-9C781B130CAC}" type="slidenum">
              <a:rPr lang="zh-CN" altLang="en-US" sz="1200" b="0" smtClean="0">
                <a:latin typeface="Arial" panose="020B0604020202020204" pitchFamily="34" charset="0"/>
                <a:ea typeface="宋体" panose="02010600030101010101" pitchFamily="2" charset="-122"/>
              </a:rPr>
              <a:pPr>
                <a:spcBef>
                  <a:spcPct val="0"/>
                </a:spcBef>
                <a:buFontTx/>
                <a:buNone/>
              </a:pPr>
              <a:t>59</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4A6E45A5-7FE7-4AB9-B8DC-C0FB5D0A0018}" type="slidenum">
              <a:rPr lang="zh-CN" altLang="en-US" sz="1200" b="0" smtClean="0">
                <a:latin typeface="Arial" panose="020B0604020202020204" pitchFamily="34" charset="0"/>
                <a:ea typeface="宋体" panose="02010600030101010101" pitchFamily="2" charset="-122"/>
              </a:rPr>
              <a:pPr>
                <a:spcBef>
                  <a:spcPct val="0"/>
                </a:spcBef>
                <a:buFontTx/>
                <a:buNone/>
              </a:pPr>
              <a:t>60</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稀疏索引与稠密索引的区别：索引目录中是否为索引属性域值中的每一个值建立了一个索引项。</a:t>
            </a: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D5D9601A-8641-4B85-9BCB-92EBAE07794E}" type="slidenum">
              <a:rPr lang="zh-CN" altLang="en-US" sz="1200" b="0" smtClean="0">
                <a:latin typeface="Arial" panose="020B0604020202020204" pitchFamily="34" charset="0"/>
                <a:ea typeface="宋体" panose="02010600030101010101" pitchFamily="2" charset="-122"/>
              </a:rPr>
              <a:pPr>
                <a:spcBef>
                  <a:spcPct val="0"/>
                </a:spcBef>
                <a:buFontTx/>
                <a:buNone/>
              </a:pPr>
              <a:t>72</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稀疏索引与稠密索引的区别：索引目录中是否为索引属性域值中的每一个值建立了一个索引项。</a:t>
            </a: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D5D9601A-8641-4B85-9BCB-92EBAE07794E}" type="slidenum">
              <a:rPr lang="zh-CN" altLang="en-US" sz="1200" b="0" smtClean="0">
                <a:latin typeface="Arial" panose="020B0604020202020204" pitchFamily="34" charset="0"/>
                <a:ea typeface="宋体" panose="02010600030101010101" pitchFamily="2" charset="-122"/>
              </a:rPr>
              <a:pPr>
                <a:spcBef>
                  <a:spcPct val="0"/>
                </a:spcBef>
                <a:buFontTx/>
                <a:buNone/>
              </a:pPr>
              <a:t>73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26625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稀疏索引与稠密索引的区别：索引目录中是否为索引属性域值中的每一个值建立了一个索引项。</a:t>
            </a: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D5D9601A-8641-4B85-9BCB-92EBAE07794E}" type="slidenum">
              <a:rPr lang="zh-CN" altLang="en-US" sz="1200" b="0" smtClean="0">
                <a:latin typeface="Arial" panose="020B0604020202020204" pitchFamily="34" charset="0"/>
                <a:ea typeface="宋体" panose="02010600030101010101" pitchFamily="2" charset="-122"/>
              </a:rPr>
              <a:pPr>
                <a:spcBef>
                  <a:spcPct val="0"/>
                </a:spcBef>
                <a:buFontTx/>
                <a:buNone/>
              </a:pPr>
              <a:t>74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26623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稀疏索引与稠密索引的区别：索引目录中是否为索引属性域值中的每一个值建立了一个索引项。</a:t>
            </a: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D5D9601A-8641-4B85-9BCB-92EBAE07794E}" type="slidenum">
              <a:rPr lang="zh-CN" altLang="en-US" sz="1200" b="0" smtClean="0">
                <a:latin typeface="Arial" panose="020B0604020202020204" pitchFamily="34" charset="0"/>
                <a:ea typeface="宋体" panose="02010600030101010101" pitchFamily="2" charset="-122"/>
              </a:rPr>
              <a:pPr>
                <a:spcBef>
                  <a:spcPct val="0"/>
                </a:spcBef>
                <a:buFontTx/>
                <a:buNone/>
              </a:pPr>
              <a:t>75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04291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主索引：是建立在主键上的索引</a:t>
            </a:r>
            <a:r>
              <a:rPr lang="en-US" altLang="zh-CN" smtClean="0"/>
              <a:t>,</a:t>
            </a:r>
            <a:r>
              <a:rPr lang="zh-CN" altLang="en-US" smtClean="0"/>
              <a:t>并且数据文件已经按照键值排序，所以是稀疏索引。如果数据文件没有按照主键排序，则一定是稠密索引。</a:t>
            </a: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109E7B3E-47F0-4464-8B03-22D9E8AC9A57}" type="slidenum">
              <a:rPr lang="zh-CN" altLang="en-US" sz="1200" b="0" smtClean="0">
                <a:latin typeface="Arial" panose="020B0604020202020204" pitchFamily="34" charset="0"/>
                <a:ea typeface="宋体" panose="02010600030101010101" pitchFamily="2" charset="-122"/>
              </a:rPr>
              <a:pPr>
                <a:spcBef>
                  <a:spcPct val="0"/>
                </a:spcBef>
                <a:buFontTx/>
                <a:buNone/>
              </a:pPr>
              <a:t>78</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35C7989B-0115-4ED4-99E3-AFB4AD315E3A}" type="slidenum">
              <a:rPr lang="zh-CN" altLang="en-US" sz="1200" b="0" smtClean="0">
                <a:latin typeface="Arial" panose="020B0604020202020204" pitchFamily="34" charset="0"/>
                <a:ea typeface="宋体" panose="02010600030101010101" pitchFamily="2" charset="-122"/>
              </a:rPr>
              <a:pPr>
                <a:spcBef>
                  <a:spcPct val="0"/>
                </a:spcBef>
                <a:buFontTx/>
                <a:buNone/>
              </a:pPr>
              <a:t>2</a:t>
            </a:fld>
            <a:endParaRPr lang="en-US" altLang="zh-CN" sz="1200" b="0" smtClean="0">
              <a:latin typeface="Arial" panose="020B0604020202020204" pitchFamily="34" charset="0"/>
              <a:ea typeface="宋体" panose="02010600030101010101" pitchFamily="2" charset="-122"/>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对于数据文件，每个磁盘块存储</a:t>
            </a:r>
            <a:r>
              <a:rPr lang="en-US" altLang="zh-CN" smtClean="0"/>
              <a:t>10</a:t>
            </a:r>
            <a:r>
              <a:rPr lang="zh-CN" altLang="en-US" smtClean="0"/>
              <a:t>个元组，故，数据文件一共需要</a:t>
            </a:r>
            <a:r>
              <a:rPr lang="en-US" altLang="zh-CN" smtClean="0"/>
              <a:t>3000</a:t>
            </a:r>
            <a:r>
              <a:rPr lang="zh-CN" altLang="en-US" smtClean="0"/>
              <a:t>个磁盘块，二分查找存取磁盘块数为</a:t>
            </a:r>
            <a:r>
              <a:rPr lang="en-US" altLang="zh-CN" smtClean="0"/>
              <a:t>log3000</a:t>
            </a:r>
            <a:r>
              <a:rPr lang="zh-CN" altLang="en-US" smtClean="0"/>
              <a:t>。</a:t>
            </a:r>
          </a:p>
          <a:p>
            <a:r>
              <a:rPr lang="zh-CN" altLang="en-US" smtClean="0"/>
              <a:t>若建立主键索引，索引文件中共有</a:t>
            </a:r>
            <a:r>
              <a:rPr lang="en-US" altLang="zh-CN" smtClean="0"/>
              <a:t>3000</a:t>
            </a:r>
            <a:r>
              <a:rPr lang="zh-CN" altLang="en-US" smtClean="0"/>
              <a:t>个索引项（每个磁盘块对应一个索引项），由于每个索引项为</a:t>
            </a:r>
            <a:r>
              <a:rPr lang="en-US" altLang="zh-CN" smtClean="0"/>
              <a:t>15</a:t>
            </a:r>
            <a:r>
              <a:rPr lang="zh-CN" altLang="en-US" smtClean="0"/>
              <a:t>字节，一个磁盘块可以存储大约</a:t>
            </a:r>
            <a:r>
              <a:rPr lang="en-US" altLang="zh-CN" smtClean="0"/>
              <a:t>68</a:t>
            </a:r>
            <a:r>
              <a:rPr lang="zh-CN" altLang="en-US" smtClean="0"/>
              <a:t>个索引项，故索引文件需要</a:t>
            </a:r>
            <a:r>
              <a:rPr lang="en-US" altLang="zh-CN" smtClean="0"/>
              <a:t>3000/68=44</a:t>
            </a:r>
            <a:r>
              <a:rPr lang="zh-CN" altLang="en-US" smtClean="0"/>
              <a:t>个磁盘块。利用主索引查找一个记录需要存取的磁盘块数大约为：</a:t>
            </a:r>
            <a:r>
              <a:rPr lang="en-US" altLang="zh-CN" smtClean="0"/>
              <a:t>log44 +1</a:t>
            </a:r>
            <a:endParaRPr lang="zh-CN" altLang="en-US" smtClean="0"/>
          </a:p>
        </p:txBody>
      </p:sp>
      <p:sp>
        <p:nvSpPr>
          <p:cNvPr id="95236"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C9B47203-0D22-46E5-89DE-0FDC1D7D3707}" type="slidenum">
              <a:rPr lang="zh-CN" altLang="en-US" sz="1200" b="0" smtClean="0">
                <a:latin typeface="Arial" panose="020B0604020202020204" pitchFamily="34" charset="0"/>
                <a:ea typeface="宋体" panose="02010600030101010101" pitchFamily="2" charset="-122"/>
              </a:rPr>
              <a:pPr>
                <a:spcBef>
                  <a:spcPct val="0"/>
                </a:spcBef>
                <a:buFontTx/>
                <a:buNone/>
              </a:pPr>
              <a:t>79</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A6C75002-F76C-48C2-9852-FA334C0BD21E}" type="slidenum">
              <a:rPr lang="zh-CN" altLang="en-US" sz="1200" b="0" smtClean="0">
                <a:latin typeface="Arial" panose="020B0604020202020204" pitchFamily="34" charset="0"/>
                <a:ea typeface="宋体" panose="02010600030101010101" pitchFamily="2" charset="-122"/>
              </a:rPr>
              <a:pPr>
                <a:spcBef>
                  <a:spcPct val="0"/>
                </a:spcBef>
                <a:buFontTx/>
                <a:buNone/>
              </a:pPr>
              <a:t>80</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允许重复值的稠密索引</a:t>
            </a:r>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83</a:t>
            </a:fld>
            <a:endParaRPr lang="en-US" altLang="zh-CN"/>
          </a:p>
        </p:txBody>
      </p:sp>
    </p:spTree>
    <p:extLst>
      <p:ext uri="{BB962C8B-B14F-4D97-AF65-F5344CB8AC3E}">
        <p14:creationId xmlns:p14="http://schemas.microsoft.com/office/powerpoint/2010/main" val="46740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属于稀疏索引</a:t>
            </a:r>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84</a:t>
            </a:fld>
            <a:endParaRPr lang="en-US" altLang="zh-CN"/>
          </a:p>
        </p:txBody>
      </p:sp>
    </p:spTree>
    <p:extLst>
      <p:ext uri="{BB962C8B-B14F-4D97-AF65-F5344CB8AC3E}">
        <p14:creationId xmlns:p14="http://schemas.microsoft.com/office/powerpoint/2010/main" val="12394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B-tree</a:t>
            </a:r>
            <a:r>
              <a:rPr lang="zh-CN" altLang="en-US" smtClean="0"/>
              <a:t>的设计目的是为了减少磁盘</a:t>
            </a:r>
            <a:r>
              <a:rPr lang="en-US" altLang="zh-CN" smtClean="0"/>
              <a:t>I/O</a:t>
            </a:r>
            <a:r>
              <a:rPr lang="zh-CN" altLang="en-US" smtClean="0"/>
              <a:t>的次数，一切的定义与设计思想都要为这个目的服务</a:t>
            </a:r>
            <a:r>
              <a:rPr lang="en-US" altLang="zh-CN" smtClean="0"/>
              <a:t>; B-tree</a:t>
            </a:r>
            <a:r>
              <a:rPr lang="zh-CN" altLang="en-US" smtClean="0"/>
              <a:t>的核心思想是，这个数据结构是一棵平衡的多路查找树，所有的叶子结点都在同一层次，拥有相同的深度。为了维护这个性质，</a:t>
            </a:r>
            <a:r>
              <a:rPr lang="en-US" altLang="zh-CN" smtClean="0"/>
              <a:t>B-tree</a:t>
            </a:r>
            <a:r>
              <a:rPr lang="zh-CN" altLang="en-US" smtClean="0"/>
              <a:t>在插入与删除操作时需要在适当的时机分裂与合并结点</a:t>
            </a:r>
            <a:r>
              <a:rPr lang="en-US" altLang="zh-CN" smtClean="0"/>
              <a:t>; </a:t>
            </a:r>
            <a:r>
              <a:rPr lang="zh-CN" altLang="en-US" smtClean="0"/>
              <a:t>而为了配合</a:t>
            </a:r>
            <a:r>
              <a:rPr lang="en-US" altLang="zh-CN" smtClean="0"/>
              <a:t>B-tree</a:t>
            </a:r>
            <a:r>
              <a:rPr lang="zh-CN" altLang="en-US" smtClean="0"/>
              <a:t>特定的插入与删除操作能顺利进行，</a:t>
            </a:r>
            <a:r>
              <a:rPr lang="en-US" altLang="zh-CN" smtClean="0"/>
              <a:t>B-tree</a:t>
            </a:r>
            <a:r>
              <a:rPr lang="zh-CN" altLang="en-US" smtClean="0"/>
              <a:t>要求内结点满足至少“半满”，至多“全满”的性质，这样</a:t>
            </a:r>
            <a:br>
              <a:rPr lang="zh-CN" altLang="en-US" smtClean="0"/>
            </a:br>
            <a:r>
              <a:rPr lang="en-US" altLang="zh-CN" smtClean="0"/>
              <a:t>1. </a:t>
            </a:r>
            <a:r>
              <a:rPr lang="zh-CN" altLang="en-US" smtClean="0"/>
              <a:t>在一个新</a:t>
            </a:r>
            <a:r>
              <a:rPr lang="en-US" altLang="zh-CN" smtClean="0"/>
              <a:t>key</a:t>
            </a:r>
            <a:r>
              <a:rPr lang="zh-CN" altLang="en-US" smtClean="0"/>
              <a:t>插入一个原本全满的结点而需要分裂时，我们总能找到合理的分割点且满足结点分裂后产生的新结点刚好满足半满，</a:t>
            </a:r>
            <a:br>
              <a:rPr lang="zh-CN" altLang="en-US" smtClean="0"/>
            </a:br>
            <a:r>
              <a:rPr lang="en-US" altLang="zh-CN" smtClean="0"/>
              <a:t>2. </a:t>
            </a:r>
            <a:r>
              <a:rPr lang="zh-CN" altLang="en-US" smtClean="0"/>
              <a:t>删除操作则能保证让经过删除后不满足半满性质的结点经过合并而满足至少半满，</a:t>
            </a:r>
            <a:br>
              <a:rPr lang="zh-CN" altLang="en-US" smtClean="0"/>
            </a:br>
            <a:r>
              <a:rPr lang="en-US" altLang="zh-CN" smtClean="0"/>
              <a:t>3. </a:t>
            </a:r>
            <a:r>
              <a:rPr lang="zh-CN" altLang="en-US" smtClean="0"/>
              <a:t>与此同时还能维护整棵树平衡的性质。</a:t>
            </a:r>
            <a:br>
              <a:rPr lang="zh-CN" altLang="en-US" smtClean="0"/>
            </a:br>
            <a:r>
              <a:rPr lang="zh-CN" altLang="en-US" smtClean="0"/>
              <a:t>“度”的概念就是为了定量描述这两个性质而引进的度量（当然，半满与全满并不是维护</a:t>
            </a:r>
            <a:r>
              <a:rPr lang="en-US" altLang="zh-CN" smtClean="0"/>
              <a:t>B-tree</a:t>
            </a:r>
            <a:r>
              <a:rPr lang="zh-CN" altLang="en-US" smtClean="0"/>
              <a:t>平衡的必要条件，比如</a:t>
            </a:r>
            <a:r>
              <a:rPr lang="en-US" altLang="zh-CN" smtClean="0"/>
              <a:t>B</a:t>
            </a:r>
            <a:r>
              <a:rPr lang="zh-CN" altLang="en-US" baseline="30000" smtClean="0"/>
              <a:t>*</a:t>
            </a:r>
            <a:r>
              <a:rPr lang="en-US" altLang="zh-CN" smtClean="0"/>
              <a:t>-tree</a:t>
            </a:r>
            <a:r>
              <a:rPr lang="zh-CN" altLang="en-US" smtClean="0"/>
              <a:t>要求非根内结点至少</a:t>
            </a:r>
            <a:r>
              <a:rPr lang="en-US" altLang="zh-CN" smtClean="0"/>
              <a:t>2/3</a:t>
            </a:r>
            <a:r>
              <a:rPr lang="zh-CN" altLang="en-US" smtClean="0"/>
              <a:t>满，至多全满，同时这也就意味着相较于</a:t>
            </a:r>
            <a:r>
              <a:rPr lang="en-US" altLang="zh-CN" smtClean="0"/>
              <a:t>B-tree</a:t>
            </a:r>
            <a:r>
              <a:rPr lang="zh-CN" altLang="en-US" smtClean="0"/>
              <a:t>其插入与删除操作必然略有差别）。</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35B5E94B-2F13-4DA5-B40A-212F2C855974}" type="slidenum">
              <a:rPr lang="zh-CN" altLang="en-US" sz="1200" b="0" smtClean="0">
                <a:latin typeface="Arial" panose="020B0604020202020204" pitchFamily="34" charset="0"/>
                <a:ea typeface="宋体" panose="02010600030101010101" pitchFamily="2" charset="-122"/>
              </a:rPr>
              <a:pPr>
                <a:spcBef>
                  <a:spcPct val="0"/>
                </a:spcBef>
                <a:buFontTx/>
                <a:buNone/>
              </a:pPr>
              <a:t>87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34362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B-tree</a:t>
            </a:r>
            <a:r>
              <a:rPr lang="zh-CN" altLang="en-US" smtClean="0"/>
              <a:t>的设计目的是为了减少磁盘</a:t>
            </a:r>
            <a:r>
              <a:rPr lang="en-US" altLang="zh-CN" smtClean="0"/>
              <a:t>I/O</a:t>
            </a:r>
            <a:r>
              <a:rPr lang="zh-CN" altLang="en-US" smtClean="0"/>
              <a:t>的次数，一切的定义与设计思想都要为这个目的服务</a:t>
            </a:r>
            <a:r>
              <a:rPr lang="en-US" altLang="zh-CN" smtClean="0"/>
              <a:t>; B-tree</a:t>
            </a:r>
            <a:r>
              <a:rPr lang="zh-CN" altLang="en-US" smtClean="0"/>
              <a:t>的核心思想是，这个数据结构是一棵平衡的多路查找树，所有的叶子结点都在同一层次，拥有相同的深度。为了维护这个性质，</a:t>
            </a:r>
            <a:r>
              <a:rPr lang="en-US" altLang="zh-CN" smtClean="0"/>
              <a:t>B-tree</a:t>
            </a:r>
            <a:r>
              <a:rPr lang="zh-CN" altLang="en-US" smtClean="0"/>
              <a:t>在插入与删除操作时需要在适当的时机分裂与合并结点</a:t>
            </a:r>
            <a:r>
              <a:rPr lang="en-US" altLang="zh-CN" smtClean="0"/>
              <a:t>; </a:t>
            </a:r>
            <a:r>
              <a:rPr lang="zh-CN" altLang="en-US" smtClean="0"/>
              <a:t>而为了配合</a:t>
            </a:r>
            <a:r>
              <a:rPr lang="en-US" altLang="zh-CN" smtClean="0"/>
              <a:t>B-tree</a:t>
            </a:r>
            <a:r>
              <a:rPr lang="zh-CN" altLang="en-US" smtClean="0"/>
              <a:t>特定的插入与删除操作能顺利进行，</a:t>
            </a:r>
            <a:r>
              <a:rPr lang="en-US" altLang="zh-CN" smtClean="0"/>
              <a:t>B-tree</a:t>
            </a:r>
            <a:r>
              <a:rPr lang="zh-CN" altLang="en-US" smtClean="0"/>
              <a:t>要求内结点满足至少“半满”，至多“全满”的性质，这样</a:t>
            </a:r>
            <a:br>
              <a:rPr lang="zh-CN" altLang="en-US" smtClean="0"/>
            </a:br>
            <a:r>
              <a:rPr lang="en-US" altLang="zh-CN" smtClean="0"/>
              <a:t>1. </a:t>
            </a:r>
            <a:r>
              <a:rPr lang="zh-CN" altLang="en-US" smtClean="0"/>
              <a:t>在一个新</a:t>
            </a:r>
            <a:r>
              <a:rPr lang="en-US" altLang="zh-CN" smtClean="0"/>
              <a:t>key</a:t>
            </a:r>
            <a:r>
              <a:rPr lang="zh-CN" altLang="en-US" smtClean="0"/>
              <a:t>插入一个原本全满的结点而需要分裂时，我们总能找到合理的分割点且满足结点分裂后产生的新结点刚好满足半满，</a:t>
            </a:r>
            <a:br>
              <a:rPr lang="zh-CN" altLang="en-US" smtClean="0"/>
            </a:br>
            <a:r>
              <a:rPr lang="en-US" altLang="zh-CN" smtClean="0"/>
              <a:t>2. </a:t>
            </a:r>
            <a:r>
              <a:rPr lang="zh-CN" altLang="en-US" smtClean="0"/>
              <a:t>删除操作则能保证让经过删除后不满足半满性质的结点经过合并而满足至少半满，</a:t>
            </a:r>
            <a:br>
              <a:rPr lang="zh-CN" altLang="en-US" smtClean="0"/>
            </a:br>
            <a:r>
              <a:rPr lang="en-US" altLang="zh-CN" smtClean="0"/>
              <a:t>3. </a:t>
            </a:r>
            <a:r>
              <a:rPr lang="zh-CN" altLang="en-US" smtClean="0"/>
              <a:t>与此同时还能维护整棵树平衡的性质。</a:t>
            </a:r>
            <a:br>
              <a:rPr lang="zh-CN" altLang="en-US" smtClean="0"/>
            </a:br>
            <a:r>
              <a:rPr lang="zh-CN" altLang="en-US" smtClean="0"/>
              <a:t>“度”的概念就是为了定量描述这两个性质而引进的度量（当然，半满与全满并不是维护</a:t>
            </a:r>
            <a:r>
              <a:rPr lang="en-US" altLang="zh-CN" smtClean="0"/>
              <a:t>B-tree</a:t>
            </a:r>
            <a:r>
              <a:rPr lang="zh-CN" altLang="en-US" smtClean="0"/>
              <a:t>平衡的必要条件，比如</a:t>
            </a:r>
            <a:r>
              <a:rPr lang="en-US" altLang="zh-CN" smtClean="0"/>
              <a:t>B</a:t>
            </a:r>
            <a:r>
              <a:rPr lang="zh-CN" altLang="en-US" baseline="30000" smtClean="0"/>
              <a:t>*</a:t>
            </a:r>
            <a:r>
              <a:rPr lang="en-US" altLang="zh-CN" smtClean="0"/>
              <a:t>-tree</a:t>
            </a:r>
            <a:r>
              <a:rPr lang="zh-CN" altLang="en-US" smtClean="0"/>
              <a:t>要求非根内结点至少</a:t>
            </a:r>
            <a:r>
              <a:rPr lang="en-US" altLang="zh-CN" smtClean="0"/>
              <a:t>2/3</a:t>
            </a:r>
            <a:r>
              <a:rPr lang="zh-CN" altLang="en-US" smtClean="0"/>
              <a:t>满，至多全满，同时这也就意味着相较于</a:t>
            </a:r>
            <a:r>
              <a:rPr lang="en-US" altLang="zh-CN" smtClean="0"/>
              <a:t>B-tree</a:t>
            </a:r>
            <a:r>
              <a:rPr lang="zh-CN" altLang="en-US" smtClean="0"/>
              <a:t>其插入与删除操作必然略有差别）。</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35B5E94B-2F13-4DA5-B40A-212F2C855974}" type="slidenum">
              <a:rPr lang="zh-CN" altLang="en-US" sz="1200" b="0" smtClean="0">
                <a:latin typeface="Arial" panose="020B0604020202020204" pitchFamily="34" charset="0"/>
                <a:ea typeface="宋体" panose="02010600030101010101" pitchFamily="2" charset="-122"/>
              </a:rPr>
              <a:pPr>
                <a:spcBef>
                  <a:spcPct val="0"/>
                </a:spcBef>
                <a:buFontTx/>
                <a:buNone/>
              </a:pPr>
              <a:t>88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53316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u="none" strike="noStrike" kern="1200" dirty="0" smtClean="0">
                <a:solidFill>
                  <a:schemeClr val="tx1"/>
                </a:solidFill>
                <a:effectLst/>
                <a:latin typeface="Times New Roman" pitchFamily="18" charset="0"/>
                <a:ea typeface="宋体" pitchFamily="2" charset="-122"/>
                <a:cs typeface="+mn-cs"/>
              </a:rPr>
              <a:t>B+ </a:t>
            </a:r>
            <a:r>
              <a:rPr kumimoji="1" lang="zh-CN" altLang="en-US" sz="1200" b="0" i="0" u="none" strike="noStrike" kern="1200" dirty="0" smtClean="0">
                <a:solidFill>
                  <a:schemeClr val="tx1"/>
                </a:solidFill>
                <a:effectLst/>
                <a:latin typeface="Times New Roman" pitchFamily="18" charset="0"/>
                <a:ea typeface="宋体" pitchFamily="2" charset="-122"/>
                <a:cs typeface="+mn-cs"/>
              </a:rPr>
              <a:t>树的创造者</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3"/>
              </a:rPr>
              <a:t>Rudolf Bayer</a:t>
            </a:r>
            <a:r>
              <a:rPr kumimoji="1" lang="zh-CN" altLang="en-US" sz="1200" b="0" i="0" u="none" strike="noStrike" kern="1200" dirty="0" smtClean="0">
                <a:solidFill>
                  <a:schemeClr val="tx1"/>
                </a:solidFill>
                <a:effectLst/>
                <a:latin typeface="Times New Roman" pitchFamily="18" charset="0"/>
                <a:ea typeface="宋体" pitchFamily="2" charset="-122"/>
                <a:cs typeface="+mn-cs"/>
              </a:rPr>
              <a:t>没有解释</a:t>
            </a:r>
            <a:r>
              <a:rPr kumimoji="1" lang="en-US" altLang="zh-CN" sz="1200" b="0" i="1" u="none" strike="noStrike" kern="1200" dirty="0" smtClean="0">
                <a:solidFill>
                  <a:schemeClr val="tx1"/>
                </a:solidFill>
                <a:effectLst/>
                <a:latin typeface="Times New Roman" pitchFamily="18" charset="0"/>
                <a:ea typeface="宋体" pitchFamily="2" charset="-122"/>
                <a:cs typeface="+mn-cs"/>
              </a:rPr>
              <a:t>B</a:t>
            </a:r>
            <a:r>
              <a:rPr kumimoji="1" lang="zh-CN" altLang="en-US" sz="1200" b="0" i="0" u="none" strike="noStrike" kern="1200" dirty="0" smtClean="0">
                <a:solidFill>
                  <a:schemeClr val="tx1"/>
                </a:solidFill>
                <a:effectLst/>
                <a:latin typeface="Times New Roman" pitchFamily="18" charset="0"/>
                <a:ea typeface="宋体" pitchFamily="2" charset="-122"/>
                <a:cs typeface="+mn-cs"/>
              </a:rPr>
              <a:t>代表什么。最常见的观点是</a:t>
            </a:r>
            <a:r>
              <a:rPr kumimoji="1" lang="en-US" altLang="zh-CN" sz="1200" b="0" i="1" u="none" strike="noStrike" kern="1200" dirty="0" smtClean="0">
                <a:solidFill>
                  <a:schemeClr val="tx1"/>
                </a:solidFill>
                <a:effectLst/>
                <a:latin typeface="Times New Roman" pitchFamily="18" charset="0"/>
                <a:ea typeface="宋体" pitchFamily="2" charset="-122"/>
                <a:cs typeface="+mn-cs"/>
              </a:rPr>
              <a:t>B</a:t>
            </a:r>
            <a:r>
              <a:rPr kumimoji="1" lang="zh-CN" altLang="en-US" sz="1200" b="0" i="0" u="none" strike="noStrike" kern="1200" dirty="0" smtClean="0">
                <a:solidFill>
                  <a:schemeClr val="tx1"/>
                </a:solidFill>
                <a:effectLst/>
                <a:latin typeface="Times New Roman" pitchFamily="18" charset="0"/>
                <a:ea typeface="宋体" pitchFamily="2" charset="-122"/>
                <a:cs typeface="+mn-cs"/>
              </a:rPr>
              <a:t>代表</a:t>
            </a:r>
            <a:r>
              <a:rPr kumimoji="1" lang="zh-CN" altLang="en-US" sz="1200" b="0" i="1" u="none" strike="noStrike" kern="1200" dirty="0" smtClean="0">
                <a:solidFill>
                  <a:schemeClr val="tx1"/>
                </a:solidFill>
                <a:effectLst/>
                <a:latin typeface="Times New Roman" pitchFamily="18" charset="0"/>
                <a:ea typeface="宋体" pitchFamily="2" charset="-122"/>
                <a:cs typeface="+mn-cs"/>
              </a:rPr>
              <a:t>平衡</a:t>
            </a:r>
            <a:r>
              <a:rPr kumimoji="1" lang="en-US" altLang="zh-CN" sz="1200" b="0" i="0" u="none" strike="noStrike" kern="1200" dirty="0" smtClean="0">
                <a:solidFill>
                  <a:schemeClr val="tx1"/>
                </a:solidFill>
                <a:effectLst/>
                <a:latin typeface="Times New Roman" pitchFamily="18" charset="0"/>
                <a:ea typeface="宋体" pitchFamily="2" charset="-122"/>
                <a:cs typeface="+mn-cs"/>
              </a:rPr>
              <a:t>(balanced)</a:t>
            </a:r>
            <a:r>
              <a:rPr kumimoji="1" lang="zh-CN" altLang="en-US" sz="1200" b="0" i="0" u="none" strike="noStrike" kern="1200" dirty="0" smtClean="0">
                <a:solidFill>
                  <a:schemeClr val="tx1"/>
                </a:solidFill>
                <a:effectLst/>
                <a:latin typeface="Times New Roman" pitchFamily="18" charset="0"/>
                <a:ea typeface="宋体" pitchFamily="2" charset="-122"/>
                <a:cs typeface="+mn-cs"/>
              </a:rPr>
              <a:t>，因为所有的叶子节点在树中都在相同的级别上。</a:t>
            </a:r>
            <a:r>
              <a:rPr kumimoji="1" lang="en-US" altLang="zh-CN" sz="1200" b="0" i="1" u="none" strike="noStrike" kern="1200" dirty="0" smtClean="0">
                <a:solidFill>
                  <a:schemeClr val="tx1"/>
                </a:solidFill>
                <a:effectLst/>
                <a:latin typeface="Times New Roman" pitchFamily="18" charset="0"/>
                <a:ea typeface="宋体" pitchFamily="2" charset="-122"/>
                <a:cs typeface="+mn-cs"/>
              </a:rPr>
              <a:t>B</a:t>
            </a:r>
            <a:r>
              <a:rPr kumimoji="1" lang="zh-CN" altLang="en-US" sz="1200" b="0" i="0" u="none" strike="noStrike" kern="1200" dirty="0" smtClean="0">
                <a:solidFill>
                  <a:schemeClr val="tx1"/>
                </a:solidFill>
                <a:effectLst/>
                <a:latin typeface="Times New Roman" pitchFamily="18" charset="0"/>
                <a:ea typeface="宋体" pitchFamily="2" charset="-122"/>
                <a:cs typeface="+mn-cs"/>
              </a:rPr>
              <a:t>也可能代表</a:t>
            </a:r>
            <a:r>
              <a:rPr kumimoji="1" lang="en-US" altLang="zh-CN" sz="1200" b="0" i="1" u="none" strike="noStrike" kern="1200" dirty="0" smtClean="0">
                <a:solidFill>
                  <a:schemeClr val="tx1"/>
                </a:solidFill>
                <a:effectLst/>
                <a:latin typeface="Times New Roman" pitchFamily="18" charset="0"/>
                <a:ea typeface="宋体" pitchFamily="2" charset="-122"/>
                <a:cs typeface="+mn-cs"/>
              </a:rPr>
              <a:t>Bayer</a:t>
            </a:r>
            <a:r>
              <a:rPr kumimoji="1" lang="zh-CN" altLang="en-US" sz="1200" b="0" i="0" u="none" strike="noStrike" kern="1200" dirty="0" smtClean="0">
                <a:solidFill>
                  <a:schemeClr val="tx1"/>
                </a:solidFill>
                <a:effectLst/>
                <a:latin typeface="Times New Roman" pitchFamily="18" charset="0"/>
                <a:ea typeface="宋体" pitchFamily="2" charset="-122"/>
                <a:cs typeface="+mn-cs"/>
              </a:rPr>
              <a:t>，或者是</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4"/>
              </a:rPr>
              <a:t>波音</a:t>
            </a:r>
            <a:r>
              <a:rPr kumimoji="1" lang="zh-CN" altLang="en-US" sz="1200" b="0" i="0" u="none" strike="noStrike" kern="1200" dirty="0" smtClean="0">
                <a:solidFill>
                  <a:schemeClr val="tx1"/>
                </a:solidFill>
                <a:effectLst/>
                <a:latin typeface="Times New Roman" pitchFamily="18" charset="0"/>
                <a:ea typeface="宋体" pitchFamily="2" charset="-122"/>
                <a:cs typeface="+mn-cs"/>
              </a:rPr>
              <a:t>（</a:t>
            </a:r>
            <a:r>
              <a:rPr kumimoji="1" lang="en-US" altLang="zh-CN" sz="1200" b="0" i="0" u="none" strike="noStrike" kern="1200" dirty="0" smtClean="0">
                <a:solidFill>
                  <a:schemeClr val="tx1"/>
                </a:solidFill>
                <a:effectLst/>
                <a:latin typeface="Times New Roman" pitchFamily="18" charset="0"/>
                <a:ea typeface="宋体" pitchFamily="2" charset="-122"/>
                <a:cs typeface="+mn-cs"/>
              </a:rPr>
              <a:t>Boeing</a:t>
            </a:r>
            <a:r>
              <a:rPr kumimoji="1" lang="zh-CN" altLang="en-US" sz="1200" b="0" i="0" u="none" strike="noStrike" kern="1200" dirty="0" smtClean="0">
                <a:solidFill>
                  <a:schemeClr val="tx1"/>
                </a:solidFill>
                <a:effectLst/>
                <a:latin typeface="Times New Roman" pitchFamily="18" charset="0"/>
                <a:ea typeface="宋体" pitchFamily="2" charset="-122"/>
                <a:cs typeface="+mn-cs"/>
              </a:rPr>
              <a:t>），因为他曾经工作于</a:t>
            </a:r>
            <a:r>
              <a:rPr kumimoji="1" lang="zh-CN" altLang="en-US" sz="1200" b="0" i="1" u="none" strike="noStrike" kern="1200" dirty="0" smtClean="0">
                <a:solidFill>
                  <a:schemeClr val="tx1"/>
                </a:solidFill>
                <a:effectLst/>
                <a:latin typeface="Times New Roman" pitchFamily="18" charset="0"/>
                <a:ea typeface="宋体" pitchFamily="2" charset="-122"/>
                <a:cs typeface="+mn-cs"/>
              </a:rPr>
              <a:t>波音科学研究实验室</a:t>
            </a:r>
            <a:r>
              <a:rPr kumimoji="1" lang="zh-CN" altLang="en-US" sz="1200" b="0" i="0" u="none" strike="noStrike" kern="1200" dirty="0" smtClean="0">
                <a:solidFill>
                  <a:schemeClr val="tx1"/>
                </a:solidFill>
                <a:effectLst/>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104</a:t>
            </a:fld>
            <a:endParaRPr lang="en-US" altLang="zh-CN"/>
          </a:p>
        </p:txBody>
      </p:sp>
    </p:spTree>
    <p:extLst>
      <p:ext uri="{BB962C8B-B14F-4D97-AF65-F5344CB8AC3E}">
        <p14:creationId xmlns:p14="http://schemas.microsoft.com/office/powerpoint/2010/main" val="2571977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121</a:t>
            </a:fld>
            <a:endParaRPr lang="en-US" altLang="zh-CN"/>
          </a:p>
        </p:txBody>
      </p:sp>
    </p:spTree>
    <p:extLst>
      <p:ext uri="{BB962C8B-B14F-4D97-AF65-F5344CB8AC3E}">
        <p14:creationId xmlns:p14="http://schemas.microsoft.com/office/powerpoint/2010/main" val="2463359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122</a:t>
            </a:fld>
            <a:endParaRPr lang="en-US" altLang="zh-CN"/>
          </a:p>
        </p:txBody>
      </p:sp>
    </p:spTree>
    <p:extLst>
      <p:ext uri="{BB962C8B-B14F-4D97-AF65-F5344CB8AC3E}">
        <p14:creationId xmlns:p14="http://schemas.microsoft.com/office/powerpoint/2010/main" val="1755986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123</a:t>
            </a:fld>
            <a:endParaRPr lang="en-US" altLang="zh-CN"/>
          </a:p>
        </p:txBody>
      </p:sp>
    </p:spTree>
    <p:extLst>
      <p:ext uri="{BB962C8B-B14F-4D97-AF65-F5344CB8AC3E}">
        <p14:creationId xmlns:p14="http://schemas.microsoft.com/office/powerpoint/2010/main" val="198634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kern="0" dirty="0" smtClean="0">
                <a:effectLst/>
                <a:ea typeface="STXinwei" charset="0"/>
                <a:cs typeface="STXinwei" charset="0"/>
              </a:rPr>
              <a:t>PCM</a:t>
            </a:r>
            <a:r>
              <a:rPr lang="zh-CN" altLang="en-US" kern="0" dirty="0" smtClean="0">
                <a:effectLst/>
                <a:ea typeface="STXinwei" charset="0"/>
                <a:cs typeface="STXinwei" charset="0"/>
              </a:rPr>
              <a:t>：</a:t>
            </a:r>
            <a:r>
              <a:rPr kumimoji="1" lang="zh-CN" altLang="en-US" sz="1200" b="0" i="0" kern="1200" dirty="0" smtClean="0">
                <a:solidFill>
                  <a:schemeClr val="tx1"/>
                </a:solidFill>
                <a:effectLst/>
                <a:latin typeface="Times New Roman" pitchFamily="18" charset="0"/>
                <a:ea typeface="宋体" pitchFamily="2" charset="-122"/>
                <a:cs typeface="+mn-cs"/>
              </a:rPr>
              <a:t>相变内存（</a:t>
            </a:r>
            <a:r>
              <a:rPr kumimoji="1" lang="en-US" altLang="zh-CN" sz="1200" b="0" i="0" kern="1200" dirty="0" smtClean="0">
                <a:solidFill>
                  <a:schemeClr val="tx1"/>
                </a:solidFill>
                <a:effectLst/>
                <a:latin typeface="Times New Roman" pitchFamily="18" charset="0"/>
                <a:ea typeface="宋体" pitchFamily="2" charset="-122"/>
                <a:cs typeface="+mn-cs"/>
              </a:rPr>
              <a:t>phase-change memory</a:t>
            </a:r>
            <a:r>
              <a:rPr kumimoji="1" lang="zh-CN" altLang="en-US" sz="1200" b="0" i="0" kern="1200" dirty="0" smtClean="0">
                <a:solidFill>
                  <a:schemeClr val="tx1"/>
                </a:solidFill>
                <a:effectLst/>
                <a:latin typeface="Times New Roman" pitchFamily="18" charset="0"/>
                <a:ea typeface="宋体" pitchFamily="2" charset="-122"/>
                <a:cs typeface="+mn-cs"/>
              </a:rPr>
              <a:t>， </a:t>
            </a:r>
            <a:r>
              <a:rPr kumimoji="1" lang="en-US" altLang="zh-CN" sz="1200" b="0" i="0" kern="1200" dirty="0" smtClean="0">
                <a:solidFill>
                  <a:schemeClr val="tx1"/>
                </a:solidFill>
                <a:effectLst/>
                <a:latin typeface="Times New Roman" pitchFamily="18" charset="0"/>
                <a:ea typeface="宋体" pitchFamily="2" charset="-122"/>
                <a:cs typeface="+mn-cs"/>
              </a:rPr>
              <a:t>PCM</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可变电阻式内存（</a:t>
            </a:r>
            <a:r>
              <a:rPr kumimoji="1" lang="en-US" altLang="zh-CN" sz="1200" b="0" i="0" kern="1200" dirty="0" smtClean="0">
                <a:solidFill>
                  <a:schemeClr val="tx1"/>
                </a:solidFill>
                <a:effectLst/>
                <a:latin typeface="Times New Roman" pitchFamily="18" charset="0"/>
                <a:ea typeface="宋体" pitchFamily="2" charset="-122"/>
                <a:cs typeface="+mn-cs"/>
              </a:rPr>
              <a:t>ReRAM</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闪存（</a:t>
            </a:r>
            <a:r>
              <a:rPr kumimoji="1" lang="en-US" altLang="zh-CN" sz="1200" b="0" i="0" kern="1200" dirty="0" smtClean="0">
                <a:solidFill>
                  <a:schemeClr val="tx1"/>
                </a:solidFill>
                <a:effectLst/>
                <a:latin typeface="Times New Roman" pitchFamily="18" charset="0"/>
                <a:ea typeface="宋体" pitchFamily="2" charset="-122"/>
                <a:cs typeface="+mn-cs"/>
              </a:rPr>
              <a:t>flash</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6</a:t>
            </a:fld>
            <a:endParaRPr lang="en-US" altLang="zh-CN"/>
          </a:p>
        </p:txBody>
      </p:sp>
    </p:spTree>
    <p:extLst>
      <p:ext uri="{BB962C8B-B14F-4D97-AF65-F5344CB8AC3E}">
        <p14:creationId xmlns:p14="http://schemas.microsoft.com/office/powerpoint/2010/main" val="54734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124</a:t>
            </a:fld>
            <a:endParaRPr lang="en-US" altLang="zh-CN"/>
          </a:p>
        </p:txBody>
      </p:sp>
    </p:spTree>
    <p:extLst>
      <p:ext uri="{BB962C8B-B14F-4D97-AF65-F5344CB8AC3E}">
        <p14:creationId xmlns:p14="http://schemas.microsoft.com/office/powerpoint/2010/main" val="705185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57300" lvl="2" indent="-342900">
              <a:spcBef>
                <a:spcPct val="20000"/>
              </a:spcBef>
              <a:buClr>
                <a:srgbClr val="800000"/>
              </a:buClr>
              <a:buSzPct val="50000"/>
              <a:buFont typeface="Wingdings" panose="05000000000000000000" pitchFamily="2" charset="2"/>
              <a:buChar char="l"/>
              <a:defRPr/>
            </a:pPr>
            <a:r>
              <a:rPr kumimoji="1" lang="zh-CN" altLang="en-US" sz="1200" kern="1200" dirty="0" smtClean="0">
                <a:solidFill>
                  <a:srgbClr val="800000"/>
                </a:solidFill>
                <a:latin typeface="Times New Roman" pitchFamily="18" charset="0"/>
                <a:ea typeface="华文新魏" pitchFamily="2" charset="-122"/>
                <a:cs typeface="+mn-cs"/>
              </a:rPr>
              <a:t>实际的位向量：</a:t>
            </a:r>
            <a:r>
              <a:rPr kumimoji="1" lang="en-US" altLang="zh-CN" sz="1200" kern="1200" dirty="0" smtClean="0">
                <a:solidFill>
                  <a:srgbClr val="800000"/>
                </a:solidFill>
                <a:latin typeface="Times New Roman" pitchFamily="18" charset="0"/>
                <a:ea typeface="华文新魏" pitchFamily="2" charset="-122"/>
                <a:cs typeface="+mn-cs"/>
              </a:rPr>
              <a:t>0000000000000110001 </a:t>
            </a:r>
          </a:p>
          <a:p>
            <a:pPr lvl="2">
              <a:spcBef>
                <a:spcPct val="20000"/>
              </a:spcBef>
              <a:buClr>
                <a:srgbClr val="800000"/>
              </a:buClr>
              <a:buSzPct val="50000"/>
              <a:defRPr/>
            </a:pPr>
            <a:r>
              <a:rPr kumimoji="1" lang="zh-CN" altLang="en-US" sz="1200" kern="1200" dirty="0" smtClean="0">
                <a:solidFill>
                  <a:srgbClr val="800000"/>
                </a:solidFill>
                <a:latin typeface="Times New Roman" pitchFamily="18" charset="0"/>
                <a:ea typeface="华文新魏" pitchFamily="2" charset="-122"/>
                <a:cs typeface="+mn-cs"/>
              </a:rPr>
              <a:t>可以表示成：</a:t>
            </a:r>
            <a:r>
              <a:rPr kumimoji="1" lang="en-US" altLang="zh-CN" sz="1200" kern="1200" dirty="0" smtClean="0">
                <a:solidFill>
                  <a:srgbClr val="800000"/>
                </a:solidFill>
                <a:latin typeface="Times New Roman" pitchFamily="18" charset="0"/>
                <a:ea typeface="华文新魏" pitchFamily="2" charset="-122"/>
                <a:cs typeface="+mn-cs"/>
              </a:rPr>
              <a:t>13, 0, 3(</a:t>
            </a:r>
            <a:r>
              <a:rPr kumimoji="1" lang="zh-CN" altLang="en-US" sz="1200" kern="1200" dirty="0" smtClean="0">
                <a:solidFill>
                  <a:srgbClr val="800000"/>
                </a:solidFill>
                <a:latin typeface="Times New Roman" pitchFamily="18" charset="0"/>
                <a:ea typeface="华文新魏" pitchFamily="2" charset="-122"/>
                <a:cs typeface="+mn-cs"/>
              </a:rPr>
              <a:t>语义：表示有</a:t>
            </a:r>
            <a:r>
              <a:rPr kumimoji="1" lang="en-US" altLang="zh-CN" sz="1200" kern="1200" dirty="0" smtClean="0">
                <a:solidFill>
                  <a:srgbClr val="800000"/>
                </a:solidFill>
                <a:latin typeface="Times New Roman" pitchFamily="18" charset="0"/>
                <a:ea typeface="华文新魏" pitchFamily="2" charset="-122"/>
                <a:cs typeface="+mn-cs"/>
              </a:rPr>
              <a:t>13</a:t>
            </a:r>
            <a:r>
              <a:rPr kumimoji="1" lang="zh-CN" altLang="en-US" sz="1200" kern="1200" dirty="0" smtClean="0">
                <a:solidFill>
                  <a:srgbClr val="800000"/>
                </a:solidFill>
                <a:latin typeface="Times New Roman" pitchFamily="18" charset="0"/>
                <a:ea typeface="华文新魏" pitchFamily="2" charset="-122"/>
                <a:cs typeface="+mn-cs"/>
              </a:rPr>
              <a:t>个连续的</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 之后一个</a:t>
            </a:r>
            <a:r>
              <a:rPr kumimoji="1" lang="en-US" altLang="zh-CN" sz="1200" kern="1200" dirty="0" smtClean="0">
                <a:solidFill>
                  <a:srgbClr val="800000"/>
                </a:solidFill>
                <a:latin typeface="Times New Roman" pitchFamily="18" charset="0"/>
                <a:ea typeface="华文新魏" pitchFamily="2" charset="-122"/>
                <a:cs typeface="+mn-cs"/>
              </a:rPr>
              <a:t>1</a:t>
            </a:r>
            <a:r>
              <a:rPr kumimoji="1" lang="zh-CN" altLang="en-US" sz="1200" kern="1200" dirty="0" smtClean="0">
                <a:solidFill>
                  <a:srgbClr val="800000"/>
                </a:solidFill>
                <a:latin typeface="Times New Roman" pitchFamily="18" charset="0"/>
                <a:ea typeface="华文新魏" pitchFamily="2" charset="-122"/>
                <a:cs typeface="+mn-cs"/>
              </a:rPr>
              <a:t>，</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个</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之后一个</a:t>
            </a:r>
            <a:r>
              <a:rPr kumimoji="1" lang="en-US" altLang="zh-CN" sz="1200" kern="1200" dirty="0" smtClean="0">
                <a:solidFill>
                  <a:srgbClr val="800000"/>
                </a:solidFill>
                <a:latin typeface="Times New Roman" pitchFamily="18" charset="0"/>
                <a:ea typeface="华文新魏" pitchFamily="2" charset="-122"/>
                <a:cs typeface="+mn-cs"/>
              </a:rPr>
              <a:t>1</a:t>
            </a:r>
            <a:r>
              <a:rPr kumimoji="1" lang="zh-CN" altLang="en-US" sz="1200" kern="1200" dirty="0" smtClean="0">
                <a:solidFill>
                  <a:srgbClr val="800000"/>
                </a:solidFill>
                <a:latin typeface="Times New Roman" pitchFamily="18" charset="0"/>
                <a:ea typeface="华文新魏" pitchFamily="2" charset="-122"/>
                <a:cs typeface="+mn-cs"/>
              </a:rPr>
              <a:t>，</a:t>
            </a:r>
            <a:r>
              <a:rPr kumimoji="1" lang="en-US" altLang="zh-CN" sz="1200" kern="1200" dirty="0" smtClean="0">
                <a:solidFill>
                  <a:srgbClr val="800000"/>
                </a:solidFill>
                <a:latin typeface="Times New Roman" pitchFamily="18" charset="0"/>
                <a:ea typeface="华文新魏" pitchFamily="2" charset="-122"/>
                <a:cs typeface="+mn-cs"/>
              </a:rPr>
              <a:t>3</a:t>
            </a:r>
            <a:r>
              <a:rPr kumimoji="1" lang="zh-CN" altLang="en-US" sz="1200" kern="1200" dirty="0" smtClean="0">
                <a:solidFill>
                  <a:srgbClr val="800000"/>
                </a:solidFill>
                <a:latin typeface="Times New Roman" pitchFamily="18" charset="0"/>
                <a:ea typeface="华文新魏" pitchFamily="2" charset="-122"/>
                <a:cs typeface="+mn-cs"/>
              </a:rPr>
              <a:t>个</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之后跟一个</a:t>
            </a:r>
            <a:r>
              <a:rPr kumimoji="1" lang="en-US" altLang="zh-CN" sz="1200" kern="1200" dirty="0" smtClean="0">
                <a:solidFill>
                  <a:srgbClr val="800000"/>
                </a:solidFill>
                <a:latin typeface="Times New Roman" pitchFamily="18" charset="0"/>
                <a:ea typeface="华文新魏" pitchFamily="2" charset="-122"/>
                <a:cs typeface="+mn-cs"/>
              </a:rPr>
              <a:t>1)</a:t>
            </a:r>
          </a:p>
          <a:p>
            <a:pPr lvl="2">
              <a:spcBef>
                <a:spcPct val="20000"/>
              </a:spcBef>
              <a:buClr>
                <a:srgbClr val="800000"/>
              </a:buClr>
              <a:buSzPct val="50000"/>
              <a:defRPr/>
            </a:pPr>
            <a:endParaRPr kumimoji="1" lang="zh-CN" altLang="en-US" sz="1200" kern="1200" dirty="0" smtClean="0">
              <a:solidFill>
                <a:srgbClr val="800000"/>
              </a:solidFill>
              <a:latin typeface="Times New Roman" pitchFamily="18" charset="0"/>
              <a:ea typeface="华文新魏"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125</a:t>
            </a:fld>
            <a:endParaRPr lang="en-US" altLang="zh-CN"/>
          </a:p>
        </p:txBody>
      </p:sp>
    </p:spTree>
    <p:extLst>
      <p:ext uri="{BB962C8B-B14F-4D97-AF65-F5344CB8AC3E}">
        <p14:creationId xmlns:p14="http://schemas.microsoft.com/office/powerpoint/2010/main" val="752642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57300" lvl="2" indent="-342900">
              <a:spcBef>
                <a:spcPct val="20000"/>
              </a:spcBef>
              <a:buClr>
                <a:srgbClr val="800000"/>
              </a:buClr>
              <a:buSzPct val="50000"/>
              <a:buFont typeface="Wingdings" panose="05000000000000000000" pitchFamily="2" charset="2"/>
              <a:buChar char="l"/>
              <a:defRPr/>
            </a:pPr>
            <a:r>
              <a:rPr kumimoji="1" lang="zh-CN" altLang="en-US" sz="1200" kern="1200" dirty="0" smtClean="0">
                <a:solidFill>
                  <a:srgbClr val="800000"/>
                </a:solidFill>
                <a:latin typeface="Times New Roman" pitchFamily="18" charset="0"/>
                <a:ea typeface="华文新魏" pitchFamily="2" charset="-122"/>
                <a:cs typeface="+mn-cs"/>
              </a:rPr>
              <a:t>实际的位向量：</a:t>
            </a:r>
            <a:r>
              <a:rPr kumimoji="1" lang="en-US" altLang="zh-CN" sz="1200" kern="1200" dirty="0" smtClean="0">
                <a:solidFill>
                  <a:srgbClr val="800000"/>
                </a:solidFill>
                <a:latin typeface="Times New Roman" pitchFamily="18" charset="0"/>
                <a:ea typeface="华文新魏" pitchFamily="2" charset="-122"/>
                <a:cs typeface="+mn-cs"/>
              </a:rPr>
              <a:t>0000000000000110001 </a:t>
            </a:r>
          </a:p>
          <a:p>
            <a:pPr lvl="2">
              <a:spcBef>
                <a:spcPct val="20000"/>
              </a:spcBef>
              <a:buClr>
                <a:srgbClr val="800000"/>
              </a:buClr>
              <a:buSzPct val="50000"/>
              <a:defRPr/>
            </a:pPr>
            <a:r>
              <a:rPr kumimoji="1" lang="zh-CN" altLang="en-US" sz="1200" kern="1200" dirty="0" smtClean="0">
                <a:solidFill>
                  <a:srgbClr val="800000"/>
                </a:solidFill>
                <a:latin typeface="Times New Roman" pitchFamily="18" charset="0"/>
                <a:ea typeface="华文新魏" pitchFamily="2" charset="-122"/>
                <a:cs typeface="+mn-cs"/>
              </a:rPr>
              <a:t>可以表示成：</a:t>
            </a:r>
            <a:r>
              <a:rPr kumimoji="1" lang="en-US" altLang="zh-CN" sz="1200" kern="1200" dirty="0" smtClean="0">
                <a:solidFill>
                  <a:srgbClr val="800000"/>
                </a:solidFill>
                <a:latin typeface="Times New Roman" pitchFamily="18" charset="0"/>
                <a:ea typeface="华文新魏" pitchFamily="2" charset="-122"/>
                <a:cs typeface="+mn-cs"/>
              </a:rPr>
              <a:t>13, 0, 3(</a:t>
            </a:r>
            <a:r>
              <a:rPr kumimoji="1" lang="zh-CN" altLang="en-US" sz="1200" kern="1200" dirty="0" smtClean="0">
                <a:solidFill>
                  <a:srgbClr val="800000"/>
                </a:solidFill>
                <a:latin typeface="Times New Roman" pitchFamily="18" charset="0"/>
                <a:ea typeface="华文新魏" pitchFamily="2" charset="-122"/>
                <a:cs typeface="+mn-cs"/>
              </a:rPr>
              <a:t>语义：表示有</a:t>
            </a:r>
            <a:r>
              <a:rPr kumimoji="1" lang="en-US" altLang="zh-CN" sz="1200" kern="1200" dirty="0" smtClean="0">
                <a:solidFill>
                  <a:srgbClr val="800000"/>
                </a:solidFill>
                <a:latin typeface="Times New Roman" pitchFamily="18" charset="0"/>
                <a:ea typeface="华文新魏" pitchFamily="2" charset="-122"/>
                <a:cs typeface="+mn-cs"/>
              </a:rPr>
              <a:t>13</a:t>
            </a:r>
            <a:r>
              <a:rPr kumimoji="1" lang="zh-CN" altLang="en-US" sz="1200" kern="1200" dirty="0" smtClean="0">
                <a:solidFill>
                  <a:srgbClr val="800000"/>
                </a:solidFill>
                <a:latin typeface="Times New Roman" pitchFamily="18" charset="0"/>
                <a:ea typeface="华文新魏" pitchFamily="2" charset="-122"/>
                <a:cs typeface="+mn-cs"/>
              </a:rPr>
              <a:t>个连续的</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 之后一个</a:t>
            </a:r>
            <a:r>
              <a:rPr kumimoji="1" lang="en-US" altLang="zh-CN" sz="1200" kern="1200" dirty="0" smtClean="0">
                <a:solidFill>
                  <a:srgbClr val="800000"/>
                </a:solidFill>
                <a:latin typeface="Times New Roman" pitchFamily="18" charset="0"/>
                <a:ea typeface="华文新魏" pitchFamily="2" charset="-122"/>
                <a:cs typeface="+mn-cs"/>
              </a:rPr>
              <a:t>1</a:t>
            </a:r>
            <a:r>
              <a:rPr kumimoji="1" lang="zh-CN" altLang="en-US" sz="1200" kern="1200" dirty="0" smtClean="0">
                <a:solidFill>
                  <a:srgbClr val="800000"/>
                </a:solidFill>
                <a:latin typeface="Times New Roman" pitchFamily="18" charset="0"/>
                <a:ea typeface="华文新魏" pitchFamily="2" charset="-122"/>
                <a:cs typeface="+mn-cs"/>
              </a:rPr>
              <a:t>，</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个</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之后一个</a:t>
            </a:r>
            <a:r>
              <a:rPr kumimoji="1" lang="en-US" altLang="zh-CN" sz="1200" kern="1200" dirty="0" smtClean="0">
                <a:solidFill>
                  <a:srgbClr val="800000"/>
                </a:solidFill>
                <a:latin typeface="Times New Roman" pitchFamily="18" charset="0"/>
                <a:ea typeface="华文新魏" pitchFamily="2" charset="-122"/>
                <a:cs typeface="+mn-cs"/>
              </a:rPr>
              <a:t>1</a:t>
            </a:r>
            <a:r>
              <a:rPr kumimoji="1" lang="zh-CN" altLang="en-US" sz="1200" kern="1200" dirty="0" smtClean="0">
                <a:solidFill>
                  <a:srgbClr val="800000"/>
                </a:solidFill>
                <a:latin typeface="Times New Roman" pitchFamily="18" charset="0"/>
                <a:ea typeface="华文新魏" pitchFamily="2" charset="-122"/>
                <a:cs typeface="+mn-cs"/>
              </a:rPr>
              <a:t>，</a:t>
            </a:r>
            <a:r>
              <a:rPr kumimoji="1" lang="en-US" altLang="zh-CN" sz="1200" kern="1200" dirty="0" smtClean="0">
                <a:solidFill>
                  <a:srgbClr val="800000"/>
                </a:solidFill>
                <a:latin typeface="Times New Roman" pitchFamily="18" charset="0"/>
                <a:ea typeface="华文新魏" pitchFamily="2" charset="-122"/>
                <a:cs typeface="+mn-cs"/>
              </a:rPr>
              <a:t>3</a:t>
            </a:r>
            <a:r>
              <a:rPr kumimoji="1" lang="zh-CN" altLang="en-US" sz="1200" kern="1200" dirty="0" smtClean="0">
                <a:solidFill>
                  <a:srgbClr val="800000"/>
                </a:solidFill>
                <a:latin typeface="Times New Roman" pitchFamily="18" charset="0"/>
                <a:ea typeface="华文新魏" pitchFamily="2" charset="-122"/>
                <a:cs typeface="+mn-cs"/>
              </a:rPr>
              <a:t>个</a:t>
            </a:r>
            <a:r>
              <a:rPr kumimoji="1" lang="en-US" altLang="zh-CN" sz="1200" kern="1200" dirty="0" smtClean="0">
                <a:solidFill>
                  <a:srgbClr val="800000"/>
                </a:solidFill>
                <a:latin typeface="Times New Roman" pitchFamily="18" charset="0"/>
                <a:ea typeface="华文新魏" pitchFamily="2" charset="-122"/>
                <a:cs typeface="+mn-cs"/>
              </a:rPr>
              <a:t>0</a:t>
            </a:r>
            <a:r>
              <a:rPr kumimoji="1" lang="zh-CN" altLang="en-US" sz="1200" kern="1200" dirty="0" smtClean="0">
                <a:solidFill>
                  <a:srgbClr val="800000"/>
                </a:solidFill>
                <a:latin typeface="Times New Roman" pitchFamily="18" charset="0"/>
                <a:ea typeface="华文新魏" pitchFamily="2" charset="-122"/>
                <a:cs typeface="+mn-cs"/>
              </a:rPr>
              <a:t>之后跟一个</a:t>
            </a:r>
            <a:r>
              <a:rPr kumimoji="1" lang="en-US" altLang="zh-CN" sz="1200" kern="1200" dirty="0" smtClean="0">
                <a:solidFill>
                  <a:srgbClr val="800000"/>
                </a:solidFill>
                <a:latin typeface="Times New Roman" pitchFamily="18" charset="0"/>
                <a:ea typeface="华文新魏" pitchFamily="2" charset="-122"/>
                <a:cs typeface="+mn-cs"/>
              </a:rPr>
              <a:t>1)</a:t>
            </a:r>
          </a:p>
          <a:p>
            <a:pPr lvl="2">
              <a:spcBef>
                <a:spcPct val="20000"/>
              </a:spcBef>
              <a:buClr>
                <a:srgbClr val="800000"/>
              </a:buClr>
              <a:buSzPct val="50000"/>
              <a:defRPr/>
            </a:pPr>
            <a:endParaRPr kumimoji="1" lang="zh-CN" altLang="en-US" sz="1200" kern="1200" dirty="0" smtClean="0">
              <a:solidFill>
                <a:srgbClr val="800000"/>
              </a:solidFill>
              <a:latin typeface="Times New Roman" pitchFamily="18" charset="0"/>
              <a:ea typeface="华文新魏"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126</a:t>
            </a:fld>
            <a:endParaRPr lang="en-US" altLang="zh-CN"/>
          </a:p>
        </p:txBody>
      </p:sp>
    </p:spTree>
    <p:extLst>
      <p:ext uri="{BB962C8B-B14F-4D97-AF65-F5344CB8AC3E}">
        <p14:creationId xmlns:p14="http://schemas.microsoft.com/office/powerpoint/2010/main" val="4294942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3AF37E6A-A0C7-46D5-B396-BE6221E6F33C}" type="slidenum">
              <a:rPr lang="zh-CN" altLang="en-US" sz="1200" b="0" smtClean="0">
                <a:latin typeface="Arial" panose="020B0604020202020204" pitchFamily="34" charset="0"/>
                <a:ea typeface="宋体" panose="02010600030101010101" pitchFamily="2" charset="-122"/>
              </a:rPr>
              <a:pPr>
                <a:spcBef>
                  <a:spcPct val="0"/>
                </a:spcBef>
                <a:buFontTx/>
                <a:buNone/>
              </a:pPr>
              <a:t>127</a:t>
            </a:fld>
            <a:endParaRPr lang="en-US" altLang="zh-CN" sz="1200" b="0" smtClean="0">
              <a:latin typeface="Arial" panose="020B0604020202020204" pitchFamily="34" charset="0"/>
              <a:ea typeface="宋体" panose="02010600030101010101"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SSD</a:t>
            </a:r>
            <a:r>
              <a:rPr lang="zh-CN" altLang="en-US" smtClean="0"/>
              <a:t>的系统接口、供电部分，以及驱动方式都与</a:t>
            </a:r>
            <a:r>
              <a:rPr lang="en-US" altLang="zh-CN" smtClean="0"/>
              <a:t>HDD</a:t>
            </a:r>
            <a:r>
              <a:rPr lang="zh-CN" altLang="en-US" smtClean="0"/>
              <a:t>没有差别，其主要改变是构成单元和物理工作方式。</a:t>
            </a:r>
            <a:r>
              <a:rPr lang="en-US" altLang="zh-CN" smtClean="0"/>
              <a:t>SSD</a:t>
            </a:r>
            <a:r>
              <a:rPr lang="zh-CN" altLang="en-US" smtClean="0"/>
              <a:t>的内部构造包括</a:t>
            </a:r>
            <a:r>
              <a:rPr lang="en-US" altLang="zh-CN" smtClean="0"/>
              <a:t>PCB</a:t>
            </a:r>
            <a:r>
              <a:rPr lang="zh-CN" altLang="en-US" smtClean="0"/>
              <a:t>板、主控制器芯片和闪存芯片，有些产品还会有缓存。</a:t>
            </a:r>
            <a:r>
              <a:rPr lang="en-US" altLang="zh-CN" smtClean="0"/>
              <a:t>SSD</a:t>
            </a:r>
            <a:r>
              <a:rPr lang="zh-CN" altLang="en-US" smtClean="0"/>
              <a:t>最基本的单位就是闪存芯片，英文名字叫做</a:t>
            </a:r>
            <a:r>
              <a:rPr lang="en-US" altLang="zh-CN" smtClean="0">
                <a:hlinkClick r:id="rId3"/>
              </a:rPr>
              <a:t>Nand Flash</a:t>
            </a:r>
            <a:r>
              <a:rPr lang="zh-CN" altLang="en-US" smtClean="0"/>
              <a:t>，这是一种非易失性内存芯片，通过充电、放点的方式写入和擦除数据，速度相当快。由于在读写操作中完全通过电路来传输信号，因此不会存在类似</a:t>
            </a:r>
            <a:r>
              <a:rPr lang="en-US" altLang="zh-CN" smtClean="0"/>
              <a:t>HDD</a:t>
            </a:r>
            <a:r>
              <a:rPr lang="zh-CN" altLang="en-US" smtClean="0"/>
              <a:t>那样移动磁头、旋转盘片等动作，因此大大减少了处理时间。</a:t>
            </a:r>
          </a:p>
        </p:txBody>
      </p:sp>
      <p:sp>
        <p:nvSpPr>
          <p:cNvPr id="145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4A8791E9-6D3D-4B88-A9D9-DEC457D4E8BC}" type="slidenum">
              <a:rPr lang="zh-CN" altLang="en-US" sz="1200" b="0" smtClean="0">
                <a:latin typeface="Arial" panose="020B0604020202020204" pitchFamily="34" charset="0"/>
                <a:ea typeface="宋体" panose="02010600030101010101" pitchFamily="2" charset="-122"/>
              </a:rPr>
              <a:pPr>
                <a:spcBef>
                  <a:spcPct val="0"/>
                </a:spcBef>
                <a:buFontTx/>
                <a:buNone/>
              </a:pPr>
              <a:t>131</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solidFill>
                  <a:srgbClr val="000099"/>
                </a:solidFill>
              </a:rPr>
              <a:t>Cache</a:t>
            </a:r>
            <a:r>
              <a:rPr lang="en-US" altLang="zh-CN" dirty="0" smtClean="0"/>
              <a:t> – </a:t>
            </a:r>
            <a:r>
              <a:rPr lang="zh-CN" altLang="en-US" dirty="0" smtClean="0"/>
              <a:t>高速缓存，最快、最昂贵。容量小，由硬件访问。</a:t>
            </a:r>
            <a:r>
              <a:rPr lang="en-US" altLang="zh-CN" dirty="0" smtClean="0"/>
              <a:t>fastest and most costly form of storage; volatile; managed by the computer system hardware</a:t>
            </a:r>
          </a:p>
          <a:p>
            <a:r>
              <a:rPr lang="en-US" altLang="zh-CN" b="1" dirty="0" smtClean="0">
                <a:solidFill>
                  <a:srgbClr val="000099"/>
                </a:solidFill>
              </a:rPr>
              <a:t>Main memory</a:t>
            </a:r>
            <a:r>
              <a:rPr lang="en-US" altLang="zh-CN" dirty="0" smtClean="0"/>
              <a:t>:  </a:t>
            </a:r>
            <a:r>
              <a:rPr lang="zh-CN" altLang="en-US" dirty="0" smtClean="0"/>
              <a:t>通用机器指令在主存储器上执行，</a:t>
            </a:r>
            <a:endParaRPr lang="en-US" altLang="zh-CN" dirty="0" smtClean="0"/>
          </a:p>
          <a:p>
            <a:pPr lvl="1"/>
            <a:r>
              <a:rPr lang="en-US" altLang="zh-CN" dirty="0" smtClean="0"/>
              <a:t>fast access (10s to 100s of nanoseconds; 1 nanosecond = 10</a:t>
            </a:r>
            <a:r>
              <a:rPr lang="en-US" altLang="zh-CN" sz="2000" baseline="30000" dirty="0" smtClean="0"/>
              <a:t>–9</a:t>
            </a:r>
            <a:r>
              <a:rPr lang="en-US" altLang="zh-CN" dirty="0" smtClean="0"/>
              <a:t> seconds)</a:t>
            </a:r>
          </a:p>
          <a:p>
            <a:pPr lvl="1"/>
            <a:r>
              <a:rPr lang="en-US" altLang="zh-CN" dirty="0" smtClean="0"/>
              <a:t>generally too small (or too expensive) to store the entire database</a:t>
            </a:r>
          </a:p>
          <a:p>
            <a:pPr lvl="2"/>
            <a:r>
              <a:rPr lang="en-US" altLang="zh-CN" dirty="0" smtClean="0"/>
              <a:t>capacities of up to a few Gigabytes widely used currently</a:t>
            </a:r>
          </a:p>
          <a:p>
            <a:pPr lvl="2"/>
            <a:r>
              <a:rPr lang="en-US" altLang="zh-CN" dirty="0" smtClean="0"/>
              <a:t>Capacities have gone up and per-byte costs have decreased steadily and rapidly  (roughly factor of 2 every 2 to 3 years)</a:t>
            </a:r>
          </a:p>
          <a:p>
            <a:pPr lvl="1"/>
            <a:r>
              <a:rPr lang="en-US" altLang="zh-CN" b="1" dirty="0" smtClean="0">
                <a:solidFill>
                  <a:srgbClr val="000099"/>
                </a:solidFill>
              </a:rPr>
              <a:t>Volatile</a:t>
            </a:r>
            <a:r>
              <a:rPr lang="en-US" altLang="zh-CN" dirty="0" smtClean="0"/>
              <a:t> — contents of main memory are usually lost if a power failure or system crash occurs.</a:t>
            </a:r>
          </a:p>
          <a:p>
            <a:pPr lvl="0"/>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smtClean="0">
                <a:solidFill>
                  <a:srgbClr val="000099"/>
                </a:solidFill>
              </a:rPr>
              <a:t>Magnetic-disk</a:t>
            </a:r>
            <a:r>
              <a:rPr lang="zh-CN" altLang="en-US" b="1" dirty="0" smtClean="0">
                <a:solidFill>
                  <a:srgbClr val="000099"/>
                </a:solidFill>
              </a:rPr>
              <a:t>：磁盘存储器，长期联机数据存储的主要介质。是数据库的主要存储器。</a:t>
            </a:r>
            <a:endParaRPr lang="en-US" altLang="zh-CN" b="1" dirty="0" smtClean="0">
              <a:solidFill>
                <a:srgbClr val="000099"/>
              </a:solidFill>
            </a:endParaRPr>
          </a:p>
          <a:p>
            <a:pPr lvl="0"/>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7</a:t>
            </a:fld>
            <a:endParaRPr lang="en-US" altLang="zh-CN"/>
          </a:p>
        </p:txBody>
      </p:sp>
    </p:spTree>
    <p:extLst>
      <p:ext uri="{BB962C8B-B14F-4D97-AF65-F5344CB8AC3E}">
        <p14:creationId xmlns:p14="http://schemas.microsoft.com/office/powerpoint/2010/main" val="182604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实际是一种专门为存储建立的独立于</a:t>
            </a:r>
            <a:r>
              <a:rPr kumimoji="1" lang="en-US" altLang="zh-CN" sz="1200" b="0" i="0" kern="1200" dirty="0" smtClean="0">
                <a:solidFill>
                  <a:schemeClr val="tx1"/>
                </a:solidFill>
                <a:effectLst/>
                <a:latin typeface="Times New Roman" pitchFamily="18" charset="0"/>
                <a:ea typeface="宋体" pitchFamily="2" charset="-122"/>
                <a:cs typeface="+mn-cs"/>
              </a:rPr>
              <a:t>TCP/IP</a:t>
            </a:r>
            <a:r>
              <a:rPr kumimoji="1" lang="zh-CN" altLang="en-US" sz="1200" b="0" i="0" kern="1200" dirty="0" smtClean="0">
                <a:solidFill>
                  <a:schemeClr val="tx1"/>
                </a:solidFill>
                <a:effectLst/>
                <a:latin typeface="Times New Roman" pitchFamily="18" charset="0"/>
                <a:ea typeface="宋体" pitchFamily="2" charset="-122"/>
                <a:cs typeface="+mn-cs"/>
              </a:rPr>
              <a:t>网络之外的专用网络。一般的</a:t>
            </a:r>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提供</a:t>
            </a:r>
            <a:r>
              <a:rPr kumimoji="1" lang="en-US" altLang="zh-CN" sz="1200" b="0" i="0" kern="1200" dirty="0" smtClean="0">
                <a:solidFill>
                  <a:schemeClr val="tx1"/>
                </a:solidFill>
                <a:effectLst/>
                <a:latin typeface="Times New Roman" pitchFamily="18" charset="0"/>
                <a:ea typeface="宋体" pitchFamily="2" charset="-122"/>
                <a:cs typeface="+mn-cs"/>
              </a:rPr>
              <a:t>2Gb/S</a:t>
            </a:r>
            <a:r>
              <a:rPr kumimoji="1" lang="zh-CN" altLang="en-US" sz="1200" b="0" i="0" kern="1200" dirty="0" smtClean="0">
                <a:solidFill>
                  <a:schemeClr val="tx1"/>
                </a:solidFill>
                <a:effectLst/>
                <a:latin typeface="Times New Roman" pitchFamily="18" charset="0"/>
                <a:ea typeface="宋体" pitchFamily="2" charset="-122"/>
                <a:cs typeface="+mn-cs"/>
              </a:rPr>
              <a:t>到</a:t>
            </a:r>
            <a:r>
              <a:rPr kumimoji="1" lang="en-US" altLang="zh-CN" sz="1200" b="0" i="0" kern="1200" dirty="0" smtClean="0">
                <a:solidFill>
                  <a:schemeClr val="tx1"/>
                </a:solidFill>
                <a:effectLst/>
                <a:latin typeface="Times New Roman" pitchFamily="18" charset="0"/>
                <a:ea typeface="宋体" pitchFamily="2" charset="-122"/>
                <a:cs typeface="+mn-cs"/>
              </a:rPr>
              <a:t>4Gb/S</a:t>
            </a:r>
            <a:r>
              <a:rPr kumimoji="1" lang="zh-CN" altLang="en-US" sz="1200" b="0" i="0" kern="1200" dirty="0" smtClean="0">
                <a:solidFill>
                  <a:schemeClr val="tx1"/>
                </a:solidFill>
                <a:effectLst/>
                <a:latin typeface="Times New Roman" pitchFamily="18" charset="0"/>
                <a:ea typeface="宋体" pitchFamily="2" charset="-122"/>
                <a:cs typeface="+mn-cs"/>
              </a:rPr>
              <a:t>的传输数率，同时</a:t>
            </a:r>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网络独立于数据网络存在，因此存取速度很快，另外</a:t>
            </a:r>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一般采用高端的</a:t>
            </a:r>
            <a:r>
              <a:rPr kumimoji="1" lang="en-US" altLang="zh-CN" sz="1200" b="0" i="0" kern="1200" dirty="0" smtClean="0">
                <a:solidFill>
                  <a:schemeClr val="tx1"/>
                </a:solidFill>
                <a:effectLst/>
                <a:latin typeface="Times New Roman" pitchFamily="18" charset="0"/>
                <a:ea typeface="宋体" pitchFamily="2" charset="-122"/>
                <a:cs typeface="+mn-cs"/>
              </a:rPr>
              <a:t>RAID</a:t>
            </a:r>
            <a:r>
              <a:rPr kumimoji="1" lang="zh-CN" altLang="en-US" sz="1200" b="0" i="0" kern="1200" dirty="0" smtClean="0">
                <a:solidFill>
                  <a:schemeClr val="tx1"/>
                </a:solidFill>
                <a:effectLst/>
                <a:latin typeface="Times New Roman" pitchFamily="18" charset="0"/>
                <a:ea typeface="宋体" pitchFamily="2" charset="-122"/>
                <a:cs typeface="+mn-cs"/>
              </a:rPr>
              <a:t>阵列，使</a:t>
            </a:r>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的性能在几种专业网络存储技术中傲视群雄。</a:t>
            </a:r>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由于其基础是一个专用网络，因此扩展性很强，不管是在一个</a:t>
            </a:r>
            <a:r>
              <a:rPr kumimoji="1" lang="en-US" altLang="zh-CN" sz="1200" b="0" i="0" kern="1200" dirty="0" smtClean="0">
                <a:solidFill>
                  <a:schemeClr val="tx1"/>
                </a:solidFill>
                <a:effectLst/>
                <a:latin typeface="Times New Roman" pitchFamily="18" charset="0"/>
                <a:ea typeface="宋体" pitchFamily="2" charset="-122"/>
                <a:cs typeface="+mn-cs"/>
              </a:rPr>
              <a:t>SAN</a:t>
            </a:r>
            <a:r>
              <a:rPr kumimoji="1" lang="zh-CN" altLang="en-US" sz="1200" b="0" i="0" kern="1200" dirty="0" smtClean="0">
                <a:solidFill>
                  <a:schemeClr val="tx1"/>
                </a:solidFill>
                <a:effectLst/>
                <a:latin typeface="Times New Roman" pitchFamily="18" charset="0"/>
                <a:ea typeface="宋体" pitchFamily="2" charset="-122"/>
                <a:cs typeface="+mn-cs"/>
              </a:rPr>
              <a:t>系统中增加一定的存储空间还是增加几台使用存储空间的服务器都非常方便。</a:t>
            </a:r>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10</a:t>
            </a:fld>
            <a:endParaRPr lang="en-US" altLang="zh-CN"/>
          </a:p>
        </p:txBody>
      </p:sp>
    </p:spTree>
    <p:extLst>
      <p:ext uri="{BB962C8B-B14F-4D97-AF65-F5344CB8AC3E}">
        <p14:creationId xmlns:p14="http://schemas.microsoft.com/office/powerpoint/2010/main" val="382808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电梯调度算法：假设一开始磁盘臂从最内端磁道想最外端移动，对每条由访问请求的磁道，磁盘臂都在那条磁道上停留，处理相应请求，然后继续向外移动。</a:t>
            </a:r>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14</a:t>
            </a:fld>
            <a:endParaRPr lang="en-US" altLang="zh-CN"/>
          </a:p>
        </p:txBody>
      </p:sp>
    </p:spTree>
    <p:extLst>
      <p:ext uri="{BB962C8B-B14F-4D97-AF65-F5344CB8AC3E}">
        <p14:creationId xmlns:p14="http://schemas.microsoft.com/office/powerpoint/2010/main" val="2911573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独立磁盘冗余阵列</a:t>
            </a:r>
            <a:endParaRPr lang="zh-CN" altLang="en-US" dirty="0"/>
          </a:p>
        </p:txBody>
      </p:sp>
      <p:sp>
        <p:nvSpPr>
          <p:cNvPr id="4" name="灯片编号占位符 3"/>
          <p:cNvSpPr>
            <a:spLocks noGrp="1"/>
          </p:cNvSpPr>
          <p:nvPr>
            <p:ph type="sldNum" sz="quarter" idx="10"/>
          </p:nvPr>
        </p:nvSpPr>
        <p:spPr/>
        <p:txBody>
          <a:bodyPr/>
          <a:lstStyle/>
          <a:p>
            <a:pPr>
              <a:defRPr/>
            </a:pPr>
            <a:fld id="{5D8E2BD3-5FC6-4580-9045-CF95FF123323}" type="slidenum">
              <a:rPr lang="zh-CN" altLang="en-US" smtClean="0"/>
              <a:pPr>
                <a:defRPr/>
              </a:pPr>
              <a:t>19</a:t>
            </a:fld>
            <a:endParaRPr lang="en-US" altLang="zh-CN"/>
          </a:p>
        </p:txBody>
      </p:sp>
    </p:spTree>
    <p:extLst>
      <p:ext uri="{BB962C8B-B14F-4D97-AF65-F5344CB8AC3E}">
        <p14:creationId xmlns:p14="http://schemas.microsoft.com/office/powerpoint/2010/main" val="414044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hlinkClick r:id="rId3"/>
              </a:rPr>
              <a:t>RAID</a:t>
            </a:r>
            <a:r>
              <a:rPr lang="zh-CN" altLang="en-US" smtClean="0"/>
              <a:t> </a:t>
            </a:r>
            <a:r>
              <a:rPr lang="en-US" altLang="zh-CN" smtClean="0"/>
              <a:t>0</a:t>
            </a:r>
            <a:r>
              <a:rPr lang="zh-CN" altLang="en-US" smtClean="0"/>
              <a:t>：级别</a:t>
            </a:r>
            <a:r>
              <a:rPr lang="en-US" altLang="zh-CN" smtClean="0"/>
              <a:t>0</a:t>
            </a:r>
            <a:r>
              <a:rPr lang="zh-CN" altLang="en-US" smtClean="0"/>
              <a:t>只是数据带。在级别</a:t>
            </a:r>
            <a:r>
              <a:rPr lang="en-US" altLang="zh-CN" smtClean="0"/>
              <a:t>0</a:t>
            </a:r>
            <a:r>
              <a:rPr lang="zh-CN" altLang="en-US" smtClean="0"/>
              <a:t>中，数据被拆分到多于一个的驱动器，结果是更高的数据吞吐量。这是</a:t>
            </a:r>
            <a:r>
              <a:rPr lang="en-US" altLang="zh-CN" smtClean="0">
                <a:hlinkClick r:id="rId3"/>
              </a:rPr>
              <a:t>RAID</a:t>
            </a:r>
            <a:r>
              <a:rPr lang="zh-CN" altLang="en-US" smtClean="0"/>
              <a:t>的最快和最有效形式。但是，在这个级别没有数据镜像，所以在阵列中任何磁盘的失败将引起所有数据的丢失。</a:t>
            </a:r>
            <a:endParaRPr lang="en-US" altLang="zh-CN" smtClean="0"/>
          </a:p>
          <a:p>
            <a:r>
              <a:rPr lang="en-US" altLang="zh-CN" smtClean="0"/>
              <a:t>RAID 1</a:t>
            </a:r>
            <a:r>
              <a:rPr lang="zh-CN" altLang="en-US" smtClean="0"/>
              <a:t>的数据安全性在所有的</a:t>
            </a:r>
            <a:r>
              <a:rPr lang="en-US" altLang="zh-CN" smtClean="0"/>
              <a:t>RAID</a:t>
            </a:r>
            <a:r>
              <a:rPr lang="zh-CN" altLang="en-US" smtClean="0"/>
              <a:t>级别上来说是最好的。但是其磁盘的利用率却只有</a:t>
            </a:r>
            <a:r>
              <a:rPr lang="en-US" altLang="zh-CN" smtClean="0"/>
              <a:t>50%</a:t>
            </a:r>
            <a:r>
              <a:rPr lang="zh-CN" altLang="en-US" smtClean="0"/>
              <a:t>，是所有</a:t>
            </a:r>
            <a:r>
              <a:rPr lang="en-US" altLang="zh-CN" smtClean="0"/>
              <a:t>RAID</a:t>
            </a:r>
            <a:r>
              <a:rPr lang="zh-CN" altLang="en-US" smtClean="0"/>
              <a:t>级别中最低的</a:t>
            </a:r>
            <a:r>
              <a:rPr lang="en-US" altLang="zh-CN" smtClean="0"/>
              <a:t>.</a:t>
            </a:r>
          </a:p>
          <a:p>
            <a:r>
              <a:rPr lang="en-US" altLang="zh-CN" smtClean="0"/>
              <a:t>RAID 2</a:t>
            </a:r>
            <a:r>
              <a:rPr lang="zh-CN" altLang="en-US" smtClean="0"/>
              <a:t>：级别</a:t>
            </a:r>
            <a:r>
              <a:rPr lang="en-US" altLang="zh-CN" smtClean="0"/>
              <a:t>2</a:t>
            </a:r>
            <a:r>
              <a:rPr lang="zh-CN" altLang="en-US" smtClean="0"/>
              <a:t>设想用于没有内嵌错误检测的驱动器。因为所有的</a:t>
            </a:r>
            <a:r>
              <a:rPr lang="en-US" altLang="zh-CN" smtClean="0"/>
              <a:t>SCSI</a:t>
            </a:r>
            <a:r>
              <a:rPr lang="zh-CN" altLang="en-US" smtClean="0"/>
              <a:t>驱动器支持内嵌错误检测，这个级别已过时，基本上没用了。</a:t>
            </a:r>
            <a:r>
              <a:rPr lang="en-US" altLang="zh-CN" smtClean="0"/>
              <a:t>Linux</a:t>
            </a:r>
            <a:r>
              <a:rPr lang="zh-CN" altLang="en-US" smtClean="0"/>
              <a:t>不使用这个级别。 </a:t>
            </a:r>
            <a:br>
              <a:rPr lang="zh-CN" altLang="en-US" smtClean="0"/>
            </a:br>
            <a:r>
              <a:rPr lang="en-US" altLang="zh-CN" smtClean="0"/>
              <a:t>RAID 3</a:t>
            </a:r>
            <a:r>
              <a:rPr lang="zh-CN" altLang="en-US" smtClean="0"/>
              <a:t>：级别</a:t>
            </a:r>
            <a:r>
              <a:rPr lang="en-US" altLang="zh-CN" smtClean="0"/>
              <a:t>3</a:t>
            </a:r>
            <a:r>
              <a:rPr lang="zh-CN" altLang="en-US" smtClean="0"/>
              <a:t>是一个有</a:t>
            </a:r>
            <a:r>
              <a:rPr lang="zh-CN" altLang="en-US" smtClean="0">
                <a:hlinkClick r:id="rId4"/>
              </a:rPr>
              <a:t>奇偶校验</a:t>
            </a:r>
            <a:r>
              <a:rPr lang="zh-CN" altLang="en-US" smtClean="0"/>
              <a:t>磁盘的磁盘带。存储</a:t>
            </a:r>
            <a:r>
              <a:rPr lang="zh-CN" altLang="en-US" smtClean="0">
                <a:hlinkClick r:id="rId4"/>
              </a:rPr>
              <a:t>奇偶校验</a:t>
            </a:r>
            <a:r>
              <a:rPr lang="zh-CN" altLang="en-US" smtClean="0"/>
              <a:t>信息到一个独立的驱动器上，允许恢复任何单个驱动器上的错误。</a:t>
            </a:r>
            <a:r>
              <a:rPr lang="en-US" altLang="zh-CN" smtClean="0"/>
              <a:t>Linux</a:t>
            </a:r>
            <a:r>
              <a:rPr lang="zh-CN" altLang="en-US" smtClean="0"/>
              <a:t>不支持这个级别。 </a:t>
            </a:r>
            <a:endParaRPr lang="en-US" altLang="zh-CN" smtClean="0"/>
          </a:p>
          <a:p>
            <a:endParaRPr lang="zh-CN" altLang="en-US" smtClean="0"/>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4D7FDBAE-113D-45A3-A571-D918607C9181}" type="slidenum">
              <a:rPr lang="zh-CN" altLang="en-US" sz="1200" b="0" smtClean="0">
                <a:latin typeface="Arial" panose="020B0604020202020204" pitchFamily="34" charset="0"/>
                <a:ea typeface="宋体" panose="02010600030101010101" pitchFamily="2" charset="-122"/>
              </a:rPr>
              <a:pPr>
                <a:spcBef>
                  <a:spcPct val="0"/>
                </a:spcBef>
                <a:buFontTx/>
                <a:buNone/>
              </a:pPr>
              <a:t>20</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引入一个仅存储桶指针的目录数组，用翻倍的目录项数来取代翻倍的桶的数目，且每次只分裂有溢出的桶，从而减小翻倍的代价。</a:t>
            </a: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0"/>
              </a:spcBef>
              <a:buFontTx/>
              <a:buNone/>
            </a:pPr>
            <a:fld id="{7707179F-BE68-44B9-AAA0-F485D09F2B1F}" type="slidenum">
              <a:rPr lang="zh-CN" altLang="en-US" sz="1200" b="0" smtClean="0">
                <a:latin typeface="Arial" panose="020B0604020202020204" pitchFamily="34" charset="0"/>
                <a:ea typeface="宋体" panose="02010600030101010101" pitchFamily="2" charset="-122"/>
              </a:rPr>
              <a:pPr>
                <a:spcBef>
                  <a:spcPct val="0"/>
                </a:spcBef>
                <a:buFontTx/>
                <a:buNone/>
              </a:pPr>
              <a:t>49</a:t>
            </a:fld>
            <a:endParaRPr lang="en-US" altLang="zh-CN" sz="1200" b="0"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j0296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29324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A86C46A-8B00-4689-8DB6-B3A8E1EBE53F}" type="datetime1">
              <a:rPr lang="zh-CN" altLang="en-US"/>
              <a:pPr>
                <a:defRPr/>
              </a:pPr>
              <a:t>2021/4/18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6" name="Rectangle 8"/>
          <p:cNvSpPr>
            <a:spLocks noGrp="1" noChangeArrowheads="1"/>
          </p:cNvSpPr>
          <p:nvPr>
            <p:ph type="sldNum" sz="quarter" idx="12"/>
          </p:nvPr>
        </p:nvSpPr>
        <p:spPr>
          <a:ln/>
        </p:spPr>
        <p:txBody>
          <a:bodyPr/>
          <a:lstStyle>
            <a:lvl1pPr>
              <a:defRPr/>
            </a:lvl1pPr>
          </a:lstStyle>
          <a:p>
            <a:pPr>
              <a:defRPr/>
            </a:pPr>
            <a:fld id="{26DFAD8E-C88B-456B-9E88-9642BBA506E6}" type="slidenum">
              <a:rPr lang="zh-CN" altLang="en-US"/>
              <a:pPr>
                <a:defRPr/>
              </a:pPr>
              <a:t>‹#›</a:t>
            </a:fld>
            <a:endParaRPr lang="en-US" altLang="zh-CN"/>
          </a:p>
        </p:txBody>
      </p:sp>
    </p:spTree>
    <p:extLst>
      <p:ext uri="{BB962C8B-B14F-4D97-AF65-F5344CB8AC3E}">
        <p14:creationId xmlns:p14="http://schemas.microsoft.com/office/powerpoint/2010/main" val="27358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2971445-C712-483A-ABE1-0300C5E195A2}" type="datetime1">
              <a:rPr lang="zh-CN" altLang="en-US"/>
              <a:pPr>
                <a:defRPr/>
              </a:pPr>
              <a:t>2021/4/18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6" name="Rectangle 8"/>
          <p:cNvSpPr>
            <a:spLocks noGrp="1" noChangeArrowheads="1"/>
          </p:cNvSpPr>
          <p:nvPr>
            <p:ph type="sldNum" sz="quarter" idx="12"/>
          </p:nvPr>
        </p:nvSpPr>
        <p:spPr>
          <a:ln/>
        </p:spPr>
        <p:txBody>
          <a:bodyPr/>
          <a:lstStyle>
            <a:lvl1pPr>
              <a:defRPr/>
            </a:lvl1pPr>
          </a:lstStyle>
          <a:p>
            <a:pPr>
              <a:defRPr/>
            </a:pPr>
            <a:fld id="{BFAC86AE-1803-46A5-B600-84AA7BCDAA78}" type="slidenum">
              <a:rPr lang="zh-CN" altLang="en-US"/>
              <a:pPr>
                <a:defRPr/>
              </a:pPr>
              <a:t>‹#›</a:t>
            </a:fld>
            <a:endParaRPr lang="en-US" altLang="zh-CN"/>
          </a:p>
        </p:txBody>
      </p:sp>
    </p:spTree>
    <p:extLst>
      <p:ext uri="{BB962C8B-B14F-4D97-AF65-F5344CB8AC3E}">
        <p14:creationId xmlns:p14="http://schemas.microsoft.com/office/powerpoint/2010/main" val="1634946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40C627-6F13-4D52-9DB0-8418D1E723C8}" type="datetime1">
              <a:rPr lang="zh-CN" altLang="en-US"/>
              <a:pPr>
                <a:defRPr/>
              </a:pPr>
              <a:t>2021/4/18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7" name="Rectangle 8"/>
          <p:cNvSpPr>
            <a:spLocks noGrp="1" noChangeArrowheads="1"/>
          </p:cNvSpPr>
          <p:nvPr>
            <p:ph type="sldNum" sz="quarter" idx="12"/>
          </p:nvPr>
        </p:nvSpPr>
        <p:spPr>
          <a:ln/>
        </p:spPr>
        <p:txBody>
          <a:bodyPr/>
          <a:lstStyle>
            <a:lvl1pPr>
              <a:defRPr/>
            </a:lvl1pPr>
          </a:lstStyle>
          <a:p>
            <a:pPr>
              <a:defRPr/>
            </a:pPr>
            <a:fld id="{A65592BD-D721-452F-82D3-620035456CB2}" type="slidenum">
              <a:rPr lang="zh-CN" altLang="en-US"/>
              <a:pPr>
                <a:defRPr/>
              </a:pPr>
              <a:t>‹#›</a:t>
            </a:fld>
            <a:endParaRPr lang="en-US" altLang="zh-CN"/>
          </a:p>
        </p:txBody>
      </p:sp>
    </p:spTree>
    <p:extLst>
      <p:ext uri="{BB962C8B-B14F-4D97-AF65-F5344CB8AC3E}">
        <p14:creationId xmlns:p14="http://schemas.microsoft.com/office/powerpoint/2010/main" val="2649775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fld id="{27218EA2-9605-458D-8B9F-9B11B76EB287}" type="datetime1">
              <a:rPr lang="zh-CN" altLang="en-US"/>
              <a:pPr>
                <a:defRPr/>
              </a:pPr>
              <a:t>2021/4/18</a:t>
            </a:fld>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8" name="Rectangle 8"/>
          <p:cNvSpPr>
            <a:spLocks noGrp="1" noChangeArrowheads="1"/>
          </p:cNvSpPr>
          <p:nvPr>
            <p:ph type="sldNum" sz="quarter" idx="12"/>
          </p:nvPr>
        </p:nvSpPr>
        <p:spPr>
          <a:ln/>
        </p:spPr>
        <p:txBody>
          <a:bodyPr/>
          <a:lstStyle>
            <a:lvl1pPr>
              <a:defRPr/>
            </a:lvl1pPr>
          </a:lstStyle>
          <a:p>
            <a:pPr>
              <a:defRPr/>
            </a:pPr>
            <a:fld id="{6678C251-F888-4C81-AD5E-E5BA02302FEE}" type="slidenum">
              <a:rPr lang="zh-CN" altLang="en-US"/>
              <a:pPr>
                <a:defRPr/>
              </a:pPr>
              <a:t>‹#›</a:t>
            </a:fld>
            <a:endParaRPr lang="en-US" altLang="zh-CN"/>
          </a:p>
        </p:txBody>
      </p:sp>
    </p:spTree>
    <p:extLst>
      <p:ext uri="{BB962C8B-B14F-4D97-AF65-F5344CB8AC3E}">
        <p14:creationId xmlns:p14="http://schemas.microsoft.com/office/powerpoint/2010/main" val="405554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3853A9C2-0DA9-4C18-A8A1-011270A766FE}" type="datetime1">
              <a:rPr lang="zh-CN" altLang="en-US"/>
              <a:pPr>
                <a:defRPr/>
              </a:pPr>
              <a:t>2021/4/18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6" name="Rectangle 8"/>
          <p:cNvSpPr>
            <a:spLocks noGrp="1" noChangeArrowheads="1"/>
          </p:cNvSpPr>
          <p:nvPr>
            <p:ph type="sldNum" sz="quarter" idx="12"/>
          </p:nvPr>
        </p:nvSpPr>
        <p:spPr>
          <a:ln/>
        </p:spPr>
        <p:txBody>
          <a:bodyPr/>
          <a:lstStyle>
            <a:lvl1pPr>
              <a:defRPr/>
            </a:lvl1pPr>
          </a:lstStyle>
          <a:p>
            <a:pPr>
              <a:defRPr/>
            </a:pPr>
            <a:fld id="{E04DBDE0-3D16-462E-80D1-EC3249BC4835}" type="slidenum">
              <a:rPr lang="zh-CN" altLang="en-US"/>
              <a:pPr>
                <a:defRPr/>
              </a:pPr>
              <a:t>‹#›</a:t>
            </a:fld>
            <a:endParaRPr lang="en-US" altLang="zh-CN"/>
          </a:p>
        </p:txBody>
      </p:sp>
    </p:spTree>
    <p:extLst>
      <p:ext uri="{BB962C8B-B14F-4D97-AF65-F5344CB8AC3E}">
        <p14:creationId xmlns:p14="http://schemas.microsoft.com/office/powerpoint/2010/main" val="48462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CD5A71F5-8759-47CE-9EFA-389931E1CC41}" type="datetime1">
              <a:rPr lang="zh-CN" altLang="en-US"/>
              <a:pPr>
                <a:defRPr/>
              </a:pPr>
              <a:t>2021/4/18</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6" name="Rectangle 8"/>
          <p:cNvSpPr>
            <a:spLocks noGrp="1" noChangeArrowheads="1"/>
          </p:cNvSpPr>
          <p:nvPr>
            <p:ph type="sldNum" sz="quarter" idx="12"/>
          </p:nvPr>
        </p:nvSpPr>
        <p:spPr>
          <a:ln/>
        </p:spPr>
        <p:txBody>
          <a:bodyPr/>
          <a:lstStyle>
            <a:lvl1pPr>
              <a:defRPr/>
            </a:lvl1pPr>
          </a:lstStyle>
          <a:p>
            <a:pPr>
              <a:defRPr/>
            </a:pPr>
            <a:fld id="{C64B9293-A1C1-403D-9AD5-8D499302D7B3}" type="slidenum">
              <a:rPr lang="zh-CN" altLang="en-US"/>
              <a:pPr>
                <a:defRPr/>
              </a:pPr>
              <a:t>‹#›</a:t>
            </a:fld>
            <a:endParaRPr lang="en-US" altLang="zh-CN"/>
          </a:p>
        </p:txBody>
      </p:sp>
    </p:spTree>
    <p:extLst>
      <p:ext uri="{BB962C8B-B14F-4D97-AF65-F5344CB8AC3E}">
        <p14:creationId xmlns:p14="http://schemas.microsoft.com/office/powerpoint/2010/main" val="389025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01C8E7F-3E07-4A6C-A2D0-C5E4B58392F7}" type="datetime1">
              <a:rPr lang="zh-CN" altLang="en-US"/>
              <a:pPr>
                <a:defRPr/>
              </a:pPr>
              <a:t>2021/4/18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7" name="Rectangle 8"/>
          <p:cNvSpPr>
            <a:spLocks noGrp="1" noChangeArrowheads="1"/>
          </p:cNvSpPr>
          <p:nvPr>
            <p:ph type="sldNum" sz="quarter" idx="12"/>
          </p:nvPr>
        </p:nvSpPr>
        <p:spPr>
          <a:ln/>
        </p:spPr>
        <p:txBody>
          <a:bodyPr/>
          <a:lstStyle>
            <a:lvl1pPr>
              <a:defRPr/>
            </a:lvl1pPr>
          </a:lstStyle>
          <a:p>
            <a:pPr>
              <a:defRPr/>
            </a:pPr>
            <a:fld id="{0A196D4A-2604-4E7D-94D4-5662BEAA4643}" type="slidenum">
              <a:rPr lang="zh-CN" altLang="en-US"/>
              <a:pPr>
                <a:defRPr/>
              </a:pPr>
              <a:t>‹#›</a:t>
            </a:fld>
            <a:endParaRPr lang="en-US" altLang="zh-CN"/>
          </a:p>
        </p:txBody>
      </p:sp>
    </p:spTree>
    <p:extLst>
      <p:ext uri="{BB962C8B-B14F-4D97-AF65-F5344CB8AC3E}">
        <p14:creationId xmlns:p14="http://schemas.microsoft.com/office/powerpoint/2010/main" val="379593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F94B356A-EF80-47C6-B88B-384CF98A114F}" type="datetime1">
              <a:rPr lang="zh-CN" altLang="en-US"/>
              <a:pPr>
                <a:defRPr/>
              </a:pPr>
              <a:t>2021/4/18</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9" name="Rectangle 8"/>
          <p:cNvSpPr>
            <a:spLocks noGrp="1" noChangeArrowheads="1"/>
          </p:cNvSpPr>
          <p:nvPr>
            <p:ph type="sldNum" sz="quarter" idx="12"/>
          </p:nvPr>
        </p:nvSpPr>
        <p:spPr>
          <a:ln/>
        </p:spPr>
        <p:txBody>
          <a:bodyPr/>
          <a:lstStyle>
            <a:lvl1pPr>
              <a:defRPr/>
            </a:lvl1pPr>
          </a:lstStyle>
          <a:p>
            <a:pPr>
              <a:defRPr/>
            </a:pPr>
            <a:fld id="{45D6F5FB-E136-4078-AD91-F20444D87110}" type="slidenum">
              <a:rPr lang="zh-CN" altLang="en-US"/>
              <a:pPr>
                <a:defRPr/>
              </a:pPr>
              <a:t>‹#›</a:t>
            </a:fld>
            <a:endParaRPr lang="en-US" altLang="zh-CN"/>
          </a:p>
        </p:txBody>
      </p:sp>
    </p:spTree>
    <p:extLst>
      <p:ext uri="{BB962C8B-B14F-4D97-AF65-F5344CB8AC3E}">
        <p14:creationId xmlns:p14="http://schemas.microsoft.com/office/powerpoint/2010/main" val="368281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D510A6F7-9F8D-4B4B-89BD-F4BE51284A34}" type="datetime1">
              <a:rPr lang="zh-CN" altLang="en-US"/>
              <a:pPr>
                <a:defRPr/>
              </a:pPr>
              <a:t>2021/4/18</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5" name="Rectangle 8"/>
          <p:cNvSpPr>
            <a:spLocks noGrp="1" noChangeArrowheads="1"/>
          </p:cNvSpPr>
          <p:nvPr>
            <p:ph type="sldNum" sz="quarter" idx="12"/>
          </p:nvPr>
        </p:nvSpPr>
        <p:spPr>
          <a:ln/>
        </p:spPr>
        <p:txBody>
          <a:bodyPr/>
          <a:lstStyle>
            <a:lvl1pPr>
              <a:defRPr/>
            </a:lvl1pPr>
          </a:lstStyle>
          <a:p>
            <a:pPr>
              <a:defRPr/>
            </a:pPr>
            <a:fld id="{D4B07485-6AC5-479E-906E-4694D0C50C69}" type="slidenum">
              <a:rPr lang="zh-CN" altLang="en-US"/>
              <a:pPr>
                <a:defRPr/>
              </a:pPr>
              <a:t>‹#›</a:t>
            </a:fld>
            <a:endParaRPr lang="en-US" altLang="zh-CN"/>
          </a:p>
        </p:txBody>
      </p:sp>
    </p:spTree>
    <p:extLst>
      <p:ext uri="{BB962C8B-B14F-4D97-AF65-F5344CB8AC3E}">
        <p14:creationId xmlns:p14="http://schemas.microsoft.com/office/powerpoint/2010/main" val="311802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AE89552F-8DE9-4A72-AAD7-6FD5225DF01C}" type="datetime1">
              <a:rPr lang="zh-CN" altLang="en-US"/>
              <a:pPr>
                <a:defRPr/>
              </a:pPr>
              <a:t>2021/4/18</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4" name="Rectangle 8"/>
          <p:cNvSpPr>
            <a:spLocks noGrp="1" noChangeArrowheads="1"/>
          </p:cNvSpPr>
          <p:nvPr>
            <p:ph type="sldNum" sz="quarter" idx="12"/>
          </p:nvPr>
        </p:nvSpPr>
        <p:spPr>
          <a:ln/>
        </p:spPr>
        <p:txBody>
          <a:bodyPr/>
          <a:lstStyle>
            <a:lvl1pPr>
              <a:defRPr/>
            </a:lvl1pPr>
          </a:lstStyle>
          <a:p>
            <a:pPr>
              <a:defRPr/>
            </a:pPr>
            <a:fld id="{0C8C39C5-9496-49B3-904E-012A391FF941}" type="slidenum">
              <a:rPr lang="zh-CN" altLang="en-US"/>
              <a:pPr>
                <a:defRPr/>
              </a:pPr>
              <a:t>‹#›</a:t>
            </a:fld>
            <a:endParaRPr lang="en-US" altLang="zh-CN"/>
          </a:p>
        </p:txBody>
      </p:sp>
    </p:spTree>
    <p:extLst>
      <p:ext uri="{BB962C8B-B14F-4D97-AF65-F5344CB8AC3E}">
        <p14:creationId xmlns:p14="http://schemas.microsoft.com/office/powerpoint/2010/main" val="119020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2827ACD-C311-4459-9552-074A56B6ECA5}" type="datetime1">
              <a:rPr lang="zh-CN" altLang="en-US"/>
              <a:pPr>
                <a:defRPr/>
              </a:pPr>
              <a:t>2021/4/18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7" name="Rectangle 8"/>
          <p:cNvSpPr>
            <a:spLocks noGrp="1" noChangeArrowheads="1"/>
          </p:cNvSpPr>
          <p:nvPr>
            <p:ph type="sldNum" sz="quarter" idx="12"/>
          </p:nvPr>
        </p:nvSpPr>
        <p:spPr>
          <a:ln/>
        </p:spPr>
        <p:txBody>
          <a:bodyPr/>
          <a:lstStyle>
            <a:lvl1pPr>
              <a:defRPr/>
            </a:lvl1pPr>
          </a:lstStyle>
          <a:p>
            <a:pPr>
              <a:defRPr/>
            </a:pPr>
            <a:fld id="{CA61E24A-1D94-4D9E-A5E3-822BEEFBC2B6}" type="slidenum">
              <a:rPr lang="zh-CN" altLang="en-US"/>
              <a:pPr>
                <a:defRPr/>
              </a:pPr>
              <a:t>‹#›</a:t>
            </a:fld>
            <a:endParaRPr lang="en-US" altLang="zh-CN"/>
          </a:p>
        </p:txBody>
      </p:sp>
    </p:spTree>
    <p:extLst>
      <p:ext uri="{BB962C8B-B14F-4D97-AF65-F5344CB8AC3E}">
        <p14:creationId xmlns:p14="http://schemas.microsoft.com/office/powerpoint/2010/main" val="119413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30BB41D-CF14-4FAE-A0FA-C714323A33C5}" type="datetime1">
              <a:rPr lang="zh-CN" altLang="en-US"/>
              <a:pPr>
                <a:defRPr/>
              </a:pPr>
              <a:t>2021/4/18</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HIT-DBLAB</a:t>
            </a:r>
          </a:p>
        </p:txBody>
      </p:sp>
      <p:sp>
        <p:nvSpPr>
          <p:cNvPr id="7" name="Rectangle 8"/>
          <p:cNvSpPr>
            <a:spLocks noGrp="1" noChangeArrowheads="1"/>
          </p:cNvSpPr>
          <p:nvPr>
            <p:ph type="sldNum" sz="quarter" idx="12"/>
          </p:nvPr>
        </p:nvSpPr>
        <p:spPr>
          <a:ln/>
        </p:spPr>
        <p:txBody>
          <a:bodyPr/>
          <a:lstStyle>
            <a:lvl1pPr>
              <a:defRPr/>
            </a:lvl1pPr>
          </a:lstStyle>
          <a:p>
            <a:pPr>
              <a:defRPr/>
            </a:pPr>
            <a:fld id="{96651A0D-8FCC-45A1-B57C-49EE622DB28A}" type="slidenum">
              <a:rPr lang="zh-CN" altLang="en-US"/>
              <a:pPr>
                <a:defRPr/>
              </a:pPr>
              <a:t>‹#›</a:t>
            </a:fld>
            <a:endParaRPr lang="en-US" altLang="zh-CN"/>
          </a:p>
        </p:txBody>
      </p:sp>
    </p:spTree>
    <p:extLst>
      <p:ext uri="{BB962C8B-B14F-4D97-AF65-F5344CB8AC3E}">
        <p14:creationId xmlns:p14="http://schemas.microsoft.com/office/powerpoint/2010/main" val="280209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b="1">
                <a:solidFill>
                  <a:srgbClr val="003399"/>
                </a:solidFill>
                <a:effectLst>
                  <a:outerShdw blurRad="38100" dist="38100" dir="2700000" algn="tl">
                    <a:srgbClr val="C0C0C0"/>
                  </a:outerShdw>
                </a:effectLst>
                <a:latin typeface="Arial" charset="0"/>
                <a:ea typeface="宋体" pitchFamily="2" charset="-122"/>
                <a:cs typeface="+mn-cs"/>
              </a:defRPr>
            </a:lvl1pPr>
          </a:lstStyle>
          <a:p>
            <a:pPr>
              <a:defRPr/>
            </a:pPr>
            <a:fld id="{95B63E23-81A6-441A-AAE9-82CBA774B7B5}" type="datetime1">
              <a:rPr lang="zh-CN" altLang="en-US"/>
              <a:pPr>
                <a:defRPr/>
              </a:pPr>
              <a:t>2021/4/18</a:t>
            </a:fld>
            <a:endParaRPr lang="en-US" altLang="zh-CN"/>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itchFamily="66" charset="0"/>
                <a:ea typeface="宋体" pitchFamily="2" charset="-122"/>
                <a:cs typeface="+mn-cs"/>
              </a:defRPr>
            </a:lvl1pPr>
          </a:lstStyle>
          <a:p>
            <a:pPr>
              <a:defRPr/>
            </a:pPr>
            <a:r>
              <a:rPr lang="en-US" altLang="zh-CN"/>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charset="0"/>
                <a:ea typeface="宋体" pitchFamily="2" charset="-122"/>
                <a:cs typeface="+mn-cs"/>
              </a:defRPr>
            </a:lvl1pPr>
          </a:lstStyle>
          <a:p>
            <a:pPr>
              <a:defRPr/>
            </a:pPr>
            <a:fld id="{4FDD216C-C0A5-48F1-A42D-AD8FFF0EF539}" type="slidenum">
              <a:rPr lang="zh-CN" altLang="en-US"/>
              <a:pPr>
                <a:defRPr/>
              </a:pPr>
              <a:t>‹#›</a:t>
            </a:fld>
            <a:endParaRPr lang="en-US" altLang="zh-CN"/>
          </a:p>
        </p:txBody>
      </p:sp>
      <p:pic>
        <p:nvPicPr>
          <p:cNvPr id="1032" name="Picture 9"/>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1" descr="j029630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40.png"/><Relationship Id="rId4" Type="http://schemas.openxmlformats.org/officeDocument/2006/relationships/oleObject" Target="../embeddings/oleObject16.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54.wmf"/><Relationship Id="rId4" Type="http://schemas.openxmlformats.org/officeDocument/2006/relationships/image" Target="../media/image53.wmf"/></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19.bin"/></Relationships>
</file>

<file path=ppt/slides/_rels/slide1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oleObject" Target="../embeddings/oleObject4.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png"/><Relationship Id="rId5" Type="http://schemas.openxmlformats.org/officeDocument/2006/relationships/oleObject" Target="../embeddings/oleObject7.bin"/><Relationship Id="rId4" Type="http://schemas.openxmlformats.org/officeDocument/2006/relationships/image" Target="../media/image30.pn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3.png"/><Relationship Id="rId5" Type="http://schemas.openxmlformats.org/officeDocument/2006/relationships/oleObject" Target="../embeddings/oleObject9.bin"/><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5.png"/><Relationship Id="rId5" Type="http://schemas.openxmlformats.org/officeDocument/2006/relationships/oleObject" Target="../embeddings/oleObject11.bin"/><Relationship Id="rId4" Type="http://schemas.openxmlformats.org/officeDocument/2006/relationships/image" Target="../media/image34.png"/></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7.png"/><Relationship Id="rId5" Type="http://schemas.openxmlformats.org/officeDocument/2006/relationships/oleObject" Target="../embeddings/oleObject13.bin"/><Relationship Id="rId4" Type="http://schemas.openxmlformats.org/officeDocument/2006/relationships/image" Target="../media/image36.pn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9.png"/><Relationship Id="rId5" Type="http://schemas.openxmlformats.org/officeDocument/2006/relationships/oleObject" Target="../embeddings/oleObject15.bin"/><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00125" y="1196975"/>
            <a:ext cx="7572375" cy="4248150"/>
          </a:xfrm>
        </p:spPr>
        <p:txBody>
          <a:bodyPr/>
          <a:lstStyle/>
          <a:p>
            <a:pPr algn="l" eaLnBrk="1" hangingPunct="1">
              <a:defRPr/>
            </a:pPr>
            <a:r>
              <a:rPr lang="zh-CN" altLang="en-US" sz="6000" dirty="0" smtClean="0">
                <a:latin typeface="Times New Roman" pitchFamily="18" charset="0"/>
                <a:cs typeface="+mj-cs"/>
              </a:rPr>
              <a:t>              实现篇</a:t>
            </a:r>
            <a:r>
              <a:rPr lang="en-US" altLang="zh-CN" sz="6000" dirty="0" smtClean="0">
                <a:latin typeface="Times New Roman" pitchFamily="18" charset="0"/>
                <a:cs typeface="+mj-cs"/>
              </a:rPr>
              <a:t/>
            </a:r>
            <a:br>
              <a:rPr lang="en-US" altLang="zh-CN" sz="6000" dirty="0" smtClean="0">
                <a:latin typeface="Times New Roman" pitchFamily="18" charset="0"/>
                <a:cs typeface="+mj-cs"/>
              </a:rPr>
            </a:br>
            <a:r>
              <a:rPr lang="zh-CN" altLang="en-US" sz="6000" dirty="0" smtClean="0">
                <a:latin typeface="Times New Roman" pitchFamily="18" charset="0"/>
                <a:cs typeface="+mj-cs"/>
              </a:rPr>
              <a:t>     </a:t>
            </a:r>
            <a:r>
              <a:rPr lang="zh-CN" altLang="en-US" sz="4400" dirty="0" smtClean="0">
                <a:solidFill>
                  <a:srgbClr val="2929FF"/>
                </a:solidFill>
                <a:latin typeface="Times New Roman" pitchFamily="18" charset="0"/>
                <a:cs typeface="+mj-cs"/>
              </a:rPr>
              <a:t>第五章 物理存储结构</a:t>
            </a:r>
            <a:r>
              <a:rPr lang="en-US" altLang="zh-CN" sz="4400" dirty="0" smtClean="0">
                <a:solidFill>
                  <a:srgbClr val="2929FF"/>
                </a:solidFill>
                <a:latin typeface="Times New Roman" pitchFamily="18" charset="0"/>
                <a:cs typeface="+mj-cs"/>
              </a:rPr>
              <a:t/>
            </a:r>
            <a:br>
              <a:rPr lang="en-US" altLang="zh-CN" sz="4400" dirty="0" smtClean="0">
                <a:solidFill>
                  <a:srgbClr val="2929FF"/>
                </a:solidFill>
                <a:latin typeface="Times New Roman" pitchFamily="18" charset="0"/>
                <a:cs typeface="+mj-cs"/>
              </a:rPr>
            </a:br>
            <a:r>
              <a:rPr lang="zh-CN" altLang="en-US" sz="4400" dirty="0" smtClean="0">
                <a:solidFill>
                  <a:srgbClr val="2929FF"/>
                </a:solidFill>
                <a:latin typeface="Times New Roman" pitchFamily="18" charset="0"/>
                <a:cs typeface="+mj-cs"/>
              </a:rPr>
              <a:t>       第六章 查询处理与优化</a:t>
            </a:r>
            <a:br>
              <a:rPr lang="zh-CN" altLang="en-US" sz="4400" dirty="0" smtClean="0">
                <a:solidFill>
                  <a:srgbClr val="2929FF"/>
                </a:solidFill>
                <a:latin typeface="Times New Roman" pitchFamily="18" charset="0"/>
                <a:cs typeface="+mj-cs"/>
              </a:rPr>
            </a:br>
            <a:r>
              <a:rPr lang="zh-CN" altLang="en-US" sz="4400" dirty="0" smtClean="0">
                <a:solidFill>
                  <a:srgbClr val="2929FF"/>
                </a:solidFill>
                <a:latin typeface="Times New Roman" pitchFamily="18" charset="0"/>
                <a:cs typeface="+mj-cs"/>
              </a:rPr>
              <a:t>       第七章 事务处理与恢复</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8136DFB9-2507-4C0A-BA58-85D2B46C44A0}" type="slidenum">
              <a:rPr lang="zh-CN" altLang="en-US" smtClean="0"/>
              <a:pPr>
                <a:defRPr/>
              </a:pPr>
              <a:t>10</a:t>
            </a:fld>
            <a:endParaRPr lang="en-US" altLang="zh-CN"/>
          </a:p>
        </p:txBody>
      </p:sp>
      <p:sp>
        <p:nvSpPr>
          <p:cNvPr id="6" name="Rectangle 2"/>
          <p:cNvSpPr txBox="1">
            <a:spLocks noChangeArrowheads="1"/>
          </p:cNvSpPr>
          <p:nvPr/>
        </p:nvSpPr>
        <p:spPr>
          <a:xfrm>
            <a:off x="762000" y="1265238"/>
            <a:ext cx="8131175" cy="498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磁盘通常可以直接与计算机系统的磁盘接口相连</a:t>
            </a:r>
            <a:endParaRPr lang="en-US" altLang="zh-CN" kern="0" dirty="0" smtClean="0">
              <a:effectLst/>
              <a:ea typeface="STXinwei" charset="0"/>
              <a:cs typeface="STXinwei" charset="0"/>
            </a:endParaRPr>
          </a:p>
          <a:p>
            <a:pPr algn="just">
              <a:defRPr/>
            </a:pPr>
            <a:r>
              <a:rPr lang="zh-CN" altLang="en-US" kern="0" dirty="0">
                <a:effectLst/>
                <a:ea typeface="STXinwei" charset="0"/>
                <a:cs typeface="STXinwei" charset="0"/>
              </a:rPr>
              <a:t>也可以通过网络远程相连</a:t>
            </a:r>
          </a:p>
          <a:p>
            <a:pPr lvl="1" algn="just">
              <a:defRPr/>
            </a:pPr>
            <a:r>
              <a:rPr lang="zh-CN" altLang="en-US" b="0" dirty="0">
                <a:solidFill>
                  <a:srgbClr val="2929FF"/>
                </a:solidFill>
                <a:effectLst/>
                <a:latin typeface="华文新魏" panose="02010800040101010101" pitchFamily="2" charset="-122"/>
                <a:ea typeface="华文新魏" panose="02010800040101010101" pitchFamily="2" charset="-122"/>
              </a:rPr>
              <a:t>存储区域</a:t>
            </a:r>
            <a:r>
              <a:rPr lang="zh-CN" altLang="en-US" b="0" dirty="0" smtClean="0">
                <a:solidFill>
                  <a:srgbClr val="2929FF"/>
                </a:solidFill>
                <a:effectLst/>
                <a:latin typeface="华文新魏" panose="02010800040101010101" pitchFamily="2" charset="-122"/>
                <a:ea typeface="华文新魏" panose="02010800040101010101" pitchFamily="2" charset="-122"/>
              </a:rPr>
              <a:t>网络</a:t>
            </a:r>
            <a:r>
              <a:rPr lang="en-US" altLang="zh-CN" b="0" dirty="0" smtClean="0">
                <a:solidFill>
                  <a:srgbClr val="2929FF"/>
                </a:solidFill>
                <a:effectLst/>
                <a:latin typeface="华文新魏" panose="02010800040101010101" pitchFamily="2" charset="-122"/>
                <a:ea typeface="华文新魏" panose="02010800040101010101" pitchFamily="2" charset="-122"/>
              </a:rPr>
              <a:t>(</a:t>
            </a:r>
            <a:r>
              <a:rPr lang="en-US" altLang="zh-CN" b="0" dirty="0">
                <a:solidFill>
                  <a:srgbClr val="2929FF"/>
                </a:solidFill>
                <a:effectLst/>
              </a:rPr>
              <a:t>Storage Area </a:t>
            </a:r>
            <a:r>
              <a:rPr lang="en-US" altLang="zh-CN" b="0" dirty="0" smtClean="0">
                <a:solidFill>
                  <a:srgbClr val="2929FF"/>
                </a:solidFill>
                <a:effectLst/>
              </a:rPr>
              <a:t>Networks, SAN </a:t>
            </a:r>
            <a:r>
              <a:rPr lang="en-US" altLang="zh-CN" b="0" dirty="0" smtClean="0">
                <a:solidFill>
                  <a:srgbClr val="2929FF"/>
                </a:solidFill>
                <a:effectLst/>
                <a:latin typeface="华文新魏" panose="02010800040101010101" pitchFamily="2" charset="-122"/>
                <a:ea typeface="华文新魏" panose="02010800040101010101" pitchFamily="2" charset="-122"/>
              </a:rPr>
              <a:t>)</a:t>
            </a:r>
          </a:p>
          <a:p>
            <a:pPr lvl="2" algn="just">
              <a:defRPr/>
            </a:pPr>
            <a:r>
              <a:rPr lang="zh-CN" altLang="en-US" b="0" dirty="0" smtClean="0">
                <a:effectLst/>
                <a:latin typeface="华文新魏" panose="02010800040101010101" pitchFamily="2" charset="-122"/>
                <a:ea typeface="华文新魏" panose="02010800040101010101" pitchFamily="2" charset="-122"/>
              </a:rPr>
              <a:t>大量的磁盘通过高速网络与许多的服务器相连</a:t>
            </a:r>
            <a:endParaRPr lang="en-US" altLang="zh-CN" b="0" dirty="0" smtClean="0">
              <a:effectLst/>
              <a:latin typeface="华文新魏" panose="02010800040101010101" pitchFamily="2" charset="-122"/>
              <a:ea typeface="华文新魏" panose="02010800040101010101" pitchFamily="2" charset="-122"/>
            </a:endParaRPr>
          </a:p>
          <a:p>
            <a:pPr lvl="2" algn="just">
              <a:defRPr/>
            </a:pPr>
            <a:r>
              <a:rPr lang="zh-CN" altLang="en-US" b="0" dirty="0" smtClean="0">
                <a:effectLst/>
                <a:ea typeface="华文新魏" panose="02010800040101010101" pitchFamily="2" charset="-122"/>
              </a:rPr>
              <a:t>采用</a:t>
            </a:r>
            <a:r>
              <a:rPr lang="en-US" altLang="zh-CN" b="0" dirty="0" smtClean="0">
                <a:effectLst/>
                <a:ea typeface="华文新魏" panose="02010800040101010101" pitchFamily="2" charset="-122"/>
              </a:rPr>
              <a:t>RAID(</a:t>
            </a:r>
            <a:r>
              <a:rPr kumimoji="1" lang="en-US" altLang="zh-CN" b="0" dirty="0" smtClean="0">
                <a:effectLst/>
                <a:ea typeface="华文新魏" pitchFamily="2" charset="-122"/>
                <a:cs typeface="Times New Roman" pitchFamily="18" charset="0"/>
              </a:rPr>
              <a:t>Redundant </a:t>
            </a:r>
            <a:r>
              <a:rPr kumimoji="1" lang="en-US" altLang="zh-CN" b="0" dirty="0">
                <a:effectLst/>
                <a:ea typeface="华文新魏" pitchFamily="2" charset="-122"/>
                <a:cs typeface="Times New Roman" pitchFamily="18" charset="0"/>
              </a:rPr>
              <a:t>Array of Independent Disk</a:t>
            </a:r>
            <a:r>
              <a:rPr lang="en-US" altLang="zh-CN" b="0" dirty="0" smtClean="0">
                <a:effectLst/>
                <a:latin typeface="华文新魏" panose="02010800040101010101" pitchFamily="2" charset="-122"/>
                <a:ea typeface="华文新魏" panose="02010800040101010101" pitchFamily="2" charset="-122"/>
              </a:rPr>
              <a:t>)</a:t>
            </a:r>
            <a:endParaRPr lang="en-US" altLang="zh-CN" b="0" dirty="0">
              <a:effectLst/>
              <a:latin typeface="华文新魏" panose="02010800040101010101" pitchFamily="2" charset="-122"/>
              <a:ea typeface="华文新魏" panose="02010800040101010101" pitchFamily="2" charset="-122"/>
            </a:endParaRPr>
          </a:p>
          <a:p>
            <a:pPr lvl="1" algn="just">
              <a:defRPr/>
            </a:pPr>
            <a:r>
              <a:rPr lang="zh-CN" altLang="en-US" b="0" dirty="0">
                <a:solidFill>
                  <a:srgbClr val="2929FF"/>
                </a:solidFill>
                <a:effectLst/>
                <a:latin typeface="华文新魏" panose="02010800040101010101" pitchFamily="2" charset="-122"/>
                <a:ea typeface="华文新魏" panose="02010800040101010101" pitchFamily="2" charset="-122"/>
              </a:rPr>
              <a:t>网络</a:t>
            </a:r>
            <a:r>
              <a:rPr lang="zh-CN" altLang="en-US" b="0" dirty="0" smtClean="0">
                <a:solidFill>
                  <a:srgbClr val="2929FF"/>
                </a:solidFill>
                <a:effectLst/>
                <a:latin typeface="华文新魏" panose="02010800040101010101" pitchFamily="2" charset="-122"/>
                <a:ea typeface="华文新魏" panose="02010800040101010101" pitchFamily="2" charset="-122"/>
              </a:rPr>
              <a:t>附</a:t>
            </a:r>
            <a:r>
              <a:rPr lang="zh-CN" altLang="en-US" b="0" dirty="0">
                <a:solidFill>
                  <a:srgbClr val="2929FF"/>
                </a:solidFill>
                <a:effectLst/>
                <a:latin typeface="华文新魏" panose="02010800040101010101" pitchFamily="2" charset="-122"/>
                <a:ea typeface="华文新魏" panose="02010800040101010101" pitchFamily="2" charset="-122"/>
              </a:rPr>
              <a:t>接</a:t>
            </a:r>
            <a:r>
              <a:rPr lang="zh-CN" altLang="en-US" b="0" dirty="0" smtClean="0">
                <a:solidFill>
                  <a:srgbClr val="2929FF"/>
                </a:solidFill>
                <a:effectLst/>
                <a:latin typeface="华文新魏" panose="02010800040101010101" pitchFamily="2" charset="-122"/>
                <a:ea typeface="华文新魏" panose="02010800040101010101" pitchFamily="2" charset="-122"/>
              </a:rPr>
              <a:t>存储</a:t>
            </a:r>
            <a:r>
              <a:rPr lang="en-US" altLang="zh-CN" b="0" dirty="0" smtClean="0">
                <a:solidFill>
                  <a:srgbClr val="2929FF"/>
                </a:solidFill>
                <a:effectLst/>
                <a:latin typeface="华文新魏" panose="02010800040101010101" pitchFamily="2" charset="-122"/>
                <a:ea typeface="华文新魏" panose="02010800040101010101" pitchFamily="2" charset="-122"/>
              </a:rPr>
              <a:t>(</a:t>
            </a:r>
            <a:r>
              <a:rPr lang="en-US" altLang="zh-CN" b="0" dirty="0" smtClean="0">
                <a:solidFill>
                  <a:srgbClr val="2929FF"/>
                </a:solidFill>
                <a:effectLst/>
              </a:rPr>
              <a:t>Network Attached Storage, NAS) </a:t>
            </a:r>
            <a:endParaRPr lang="en-US" altLang="zh-CN" b="0" dirty="0">
              <a:solidFill>
                <a:srgbClr val="2929FF"/>
              </a:solidFill>
              <a:effectLst/>
              <a:latin typeface="华文新魏" panose="02010800040101010101" pitchFamily="2" charset="-122"/>
              <a:ea typeface="华文新魏" panose="02010800040101010101" pitchFamily="2" charset="-122"/>
            </a:endParaRPr>
          </a:p>
          <a:p>
            <a:pPr lvl="2">
              <a:lnSpc>
                <a:spcPct val="80000"/>
              </a:lnSpc>
            </a:pPr>
            <a:r>
              <a:rPr lang="zh-CN" altLang="en-US" b="0" dirty="0" smtClean="0">
                <a:effectLst/>
                <a:latin typeface="华文新魏" panose="02010800040101010101" pitchFamily="2" charset="-122"/>
                <a:ea typeface="华文新魏" panose="02010800040101010101" pitchFamily="2" charset="-122"/>
              </a:rPr>
              <a:t>一</a:t>
            </a:r>
            <a:r>
              <a:rPr lang="zh-CN" altLang="en-US" b="0" dirty="0">
                <a:effectLst/>
                <a:latin typeface="华文新魏" panose="02010800040101010101" pitchFamily="2" charset="-122"/>
                <a:ea typeface="华文新魏" panose="02010800040101010101" pitchFamily="2" charset="-122"/>
              </a:rPr>
              <a:t>种带有瘦</a:t>
            </a:r>
            <a:r>
              <a:rPr lang="zh-CN" altLang="en-US" b="0" dirty="0" smtClean="0">
                <a:effectLst/>
                <a:latin typeface="华文新魏" panose="02010800040101010101" pitchFamily="2" charset="-122"/>
                <a:ea typeface="华文新魏" panose="02010800040101010101" pitchFamily="2" charset="-122"/>
              </a:rPr>
              <a:t>服务器</a:t>
            </a:r>
            <a:r>
              <a:rPr lang="en-US" altLang="zh-CN" b="0" dirty="0" smtClean="0">
                <a:effectLst/>
                <a:latin typeface="华文新魏" panose="02010800040101010101" pitchFamily="2" charset="-122"/>
                <a:ea typeface="华文新魏" panose="02010800040101010101" pitchFamily="2" charset="-122"/>
              </a:rPr>
              <a:t>(</a:t>
            </a:r>
            <a:r>
              <a:rPr lang="zh-CN" altLang="en-US" b="0" dirty="0" smtClean="0">
                <a:effectLst/>
                <a:latin typeface="华文新魏" panose="02010800040101010101" pitchFamily="2" charset="-122"/>
                <a:ea typeface="华文新魏" panose="02010800040101010101" pitchFamily="2" charset="-122"/>
              </a:rPr>
              <a:t>网络</a:t>
            </a:r>
            <a:r>
              <a:rPr lang="zh-CN" altLang="en-US" b="0" dirty="0">
                <a:effectLst/>
                <a:latin typeface="华文新魏" panose="02010800040101010101" pitchFamily="2" charset="-122"/>
                <a:ea typeface="华文新魏" panose="02010800040101010101" pitchFamily="2" charset="-122"/>
              </a:rPr>
              <a:t>文件服务器</a:t>
            </a:r>
            <a:r>
              <a:rPr lang="en-US" altLang="zh-CN" b="0" dirty="0" smtClean="0">
                <a:effectLst/>
                <a:latin typeface="华文新魏" panose="02010800040101010101" pitchFamily="2" charset="-122"/>
                <a:ea typeface="华文新魏" panose="02010800040101010101" pitchFamily="2" charset="-122"/>
              </a:rPr>
              <a:t>)</a:t>
            </a:r>
            <a:r>
              <a:rPr lang="zh-CN" altLang="en-US" b="0" dirty="0" smtClean="0">
                <a:effectLst/>
                <a:latin typeface="华文新魏" panose="02010800040101010101" pitchFamily="2" charset="-122"/>
                <a:ea typeface="华文新魏" panose="02010800040101010101" pitchFamily="2" charset="-122"/>
              </a:rPr>
              <a:t>的网络存储</a:t>
            </a:r>
            <a:endParaRPr lang="en-US" altLang="zh-CN" b="0" dirty="0" smtClean="0">
              <a:effectLst/>
              <a:latin typeface="华文新魏" panose="02010800040101010101" pitchFamily="2" charset="-122"/>
              <a:ea typeface="华文新魏" panose="02010800040101010101" pitchFamily="2" charset="-122"/>
            </a:endParaRPr>
          </a:p>
          <a:p>
            <a:pPr lvl="2">
              <a:lnSpc>
                <a:spcPct val="80000"/>
              </a:lnSpc>
            </a:pPr>
            <a:r>
              <a:rPr lang="zh-CN" altLang="en-US" b="0" dirty="0">
                <a:effectLst/>
                <a:latin typeface="华文新魏" panose="02010800040101010101" pitchFamily="2" charset="-122"/>
                <a:ea typeface="华文新魏" panose="02010800040101010101" pitchFamily="2" charset="-122"/>
              </a:rPr>
              <a:t>存储只能以文件方式访问，而不能像普通文件系统一样直接访问物理数据</a:t>
            </a:r>
            <a:r>
              <a:rPr lang="zh-CN" altLang="en-US" b="0" dirty="0" smtClean="0">
                <a:effectLst/>
                <a:latin typeface="华文新魏" panose="02010800040101010101" pitchFamily="2" charset="-122"/>
                <a:ea typeface="华文新魏" panose="02010800040101010101" pitchFamily="2" charset="-122"/>
              </a:rPr>
              <a:t>块</a:t>
            </a:r>
            <a:endParaRPr lang="en-US" altLang="zh-CN" b="0" dirty="0" smtClean="0">
              <a:effectLst/>
              <a:latin typeface="华文新魏" panose="02010800040101010101" pitchFamily="2" charset="-122"/>
              <a:ea typeface="华文新魏" panose="02010800040101010101" pitchFamily="2" charset="-122"/>
            </a:endParaRPr>
          </a:p>
          <a:p>
            <a:pPr lvl="2">
              <a:lnSpc>
                <a:spcPct val="80000"/>
              </a:lnSpc>
            </a:pPr>
            <a:r>
              <a:rPr lang="zh-CN" altLang="en-US" b="0" dirty="0">
                <a:effectLst/>
                <a:latin typeface="华文新魏" panose="02010800040101010101" pitchFamily="2" charset="-122"/>
                <a:ea typeface="华文新魏" panose="02010800040101010101" pitchFamily="2" charset="-122"/>
              </a:rPr>
              <a:t>不</a:t>
            </a:r>
            <a:r>
              <a:rPr lang="zh-CN" altLang="en-US" b="0" dirty="0" smtClean="0">
                <a:effectLst/>
                <a:latin typeface="华文新魏" panose="02010800040101010101" pitchFamily="2" charset="-122"/>
                <a:ea typeface="华文新魏" panose="02010800040101010101" pitchFamily="2" charset="-122"/>
              </a:rPr>
              <a:t>适于数据库系统</a:t>
            </a:r>
            <a:endParaRPr lang="en-US" altLang="zh-CN" b="0" dirty="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514751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D7F76862-ED03-4320-80BB-87FAC5078E3B}" type="slidenum">
              <a:rPr lang="zh-CN" altLang="en-US" smtClean="0"/>
              <a:pPr>
                <a:defRPr/>
              </a:pPr>
              <a:t>100</a:t>
            </a:fld>
            <a:endParaRPr lang="en-US" altLang="zh-CN"/>
          </a:p>
        </p:txBody>
      </p:sp>
      <p:pic>
        <p:nvPicPr>
          <p:cNvPr id="121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14313"/>
            <a:ext cx="5380038"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4362450" y="2832100"/>
            <a:ext cx="1681163"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55</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用</a:t>
            </a:r>
            <a:r>
              <a:rPr lang="en-US" altLang="zh-CN" sz="2800" b="0">
                <a:solidFill>
                  <a:srgbClr val="0000CC"/>
                </a:solidFill>
                <a:ea typeface="华文行楷" panose="02010800040101010101" pitchFamily="2" charset="-122"/>
                <a:cs typeface="Times New Roman" panose="02020603050405020304" pitchFamily="18" charset="0"/>
              </a:rPr>
              <a:t>58</a:t>
            </a:r>
            <a:r>
              <a:rPr lang="zh-CN" altLang="en-US" sz="2800" b="0">
                <a:solidFill>
                  <a:srgbClr val="0000CC"/>
                </a:solidFill>
                <a:ea typeface="华文行楷" panose="02010800040101010101" pitchFamily="2" charset="-122"/>
                <a:cs typeface="Times New Roman" panose="02020603050405020304" pitchFamily="18" charset="0"/>
              </a:rPr>
              <a:t>取代</a:t>
            </a:r>
          </a:p>
        </p:txBody>
      </p:sp>
      <p:grpSp>
        <p:nvGrpSpPr>
          <p:cNvPr id="7" name="组合 6"/>
          <p:cNvGrpSpPr>
            <a:grpSpLocks/>
          </p:cNvGrpSpPr>
          <p:nvPr/>
        </p:nvGrpSpPr>
        <p:grpSpPr bwMode="auto">
          <a:xfrm>
            <a:off x="71438" y="2857500"/>
            <a:ext cx="9001125" cy="3286125"/>
            <a:chOff x="71406" y="2857496"/>
            <a:chExt cx="9001188" cy="3286148"/>
          </a:xfrm>
        </p:grpSpPr>
        <p:sp>
          <p:nvSpPr>
            <p:cNvPr id="121864" name="下箭头 7"/>
            <p:cNvSpPr>
              <a:spLocks noChangeArrowheads="1"/>
            </p:cNvSpPr>
            <p:nvPr/>
          </p:nvSpPr>
          <p:spPr bwMode="auto">
            <a:xfrm>
              <a:off x="4000496" y="2857496"/>
              <a:ext cx="357190" cy="857256"/>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nvGrpSpPr>
            <p:cNvPr id="121865" name="组合 8"/>
            <p:cNvGrpSpPr>
              <a:grpSpLocks/>
            </p:cNvGrpSpPr>
            <p:nvPr/>
          </p:nvGrpSpPr>
          <p:grpSpPr bwMode="auto">
            <a:xfrm>
              <a:off x="71406" y="3643314"/>
              <a:ext cx="9001188" cy="2500330"/>
              <a:chOff x="71406" y="3786190"/>
              <a:chExt cx="9001188" cy="2500330"/>
            </a:xfrm>
          </p:grpSpPr>
          <p:graphicFrame>
            <p:nvGraphicFramePr>
              <p:cNvPr id="121866" name="Object 2"/>
              <p:cNvGraphicFramePr>
                <a:graphicFrameLocks noChangeAspect="1"/>
              </p:cNvGraphicFramePr>
              <p:nvPr/>
            </p:nvGraphicFramePr>
            <p:xfrm>
              <a:off x="71406" y="3884632"/>
              <a:ext cx="4643438" cy="2330450"/>
            </p:xfrm>
            <a:graphic>
              <a:graphicData uri="http://schemas.openxmlformats.org/presentationml/2006/ole">
                <mc:AlternateContent xmlns:mc="http://schemas.openxmlformats.org/markup-compatibility/2006">
                  <mc:Choice xmlns:v="urn:schemas-microsoft-com:vml" Requires="v">
                    <p:oleObj spid="_x0000_s122012" name="BMP 图像" r:id="rId4" imgW="8621328" imgH="3971429" progId="PBrush">
                      <p:embed/>
                    </p:oleObj>
                  </mc:Choice>
                  <mc:Fallback>
                    <p:oleObj name="BMP 图像" r:id="rId4" imgW="8621328" imgH="397142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06" y="3884632"/>
                            <a:ext cx="4643438"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aphicFrame>
            <p:nvGraphicFramePr>
              <p:cNvPr id="121867" name="Object 3"/>
              <p:cNvGraphicFramePr>
                <a:graphicFrameLocks noChangeAspect="1"/>
              </p:cNvGraphicFramePr>
              <p:nvPr/>
            </p:nvGraphicFramePr>
            <p:xfrm>
              <a:off x="4643438" y="3825895"/>
              <a:ext cx="4429156" cy="2460625"/>
            </p:xfrm>
            <a:graphic>
              <a:graphicData uri="http://schemas.openxmlformats.org/presentationml/2006/ole">
                <mc:AlternateContent xmlns:mc="http://schemas.openxmlformats.org/markup-compatibility/2006">
                  <mc:Choice xmlns:v="urn:schemas-microsoft-com:vml" Requires="v">
                    <p:oleObj spid="_x0000_s122013" name="BMP 图象" r:id="rId6" imgW="8209524" imgH="4153480" progId="PBrush">
                      <p:embed/>
                    </p:oleObj>
                  </mc:Choice>
                  <mc:Fallback>
                    <p:oleObj name="BMP 图象" r:id="rId6" imgW="8209524" imgH="4153480" progId="PBrush">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3825895"/>
                            <a:ext cx="4429156"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21868" name="矩形 11"/>
              <p:cNvSpPr>
                <a:spLocks noChangeArrowheads="1"/>
              </p:cNvSpPr>
              <p:nvPr/>
            </p:nvSpPr>
            <p:spPr bwMode="auto">
              <a:xfrm>
                <a:off x="4572000" y="3786190"/>
                <a:ext cx="1071570" cy="71438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sp>
            <p:nvSpPr>
              <p:cNvPr id="121869" name="TextBox 6"/>
              <p:cNvSpPr txBox="1">
                <a:spLocks noChangeArrowheads="1"/>
              </p:cNvSpPr>
              <p:nvPr/>
            </p:nvSpPr>
            <p:spPr bwMode="auto">
              <a:xfrm>
                <a:off x="3500430" y="4071942"/>
                <a:ext cx="1616148"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合并</a:t>
                </a:r>
                <a:r>
                  <a:rPr lang="en-US" altLang="zh-CN" sz="2800" b="0">
                    <a:solidFill>
                      <a:srgbClr val="0000CC"/>
                    </a:solidFill>
                    <a:ea typeface="华文行楷" panose="02010800040101010101" pitchFamily="2" charset="-122"/>
                    <a:cs typeface="Times New Roman" panose="02020603050405020304" pitchFamily="18" charset="0"/>
                  </a:rPr>
                  <a:t>f</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g</a:t>
                </a:r>
                <a:endParaRPr lang="zh-CN" altLang="en-US" sz="2800" b="0">
                  <a:solidFill>
                    <a:srgbClr val="0000CC"/>
                  </a:solidFill>
                  <a:ea typeface="华文行楷" panose="0201080004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C573A360-3C96-4028-9929-7177F2B8E276}" type="slidenum">
              <a:rPr lang="zh-CN" altLang="en-US" smtClean="0"/>
              <a:pPr>
                <a:defRPr/>
              </a:pPr>
              <a:t>101</a:t>
            </a:fld>
            <a:endParaRPr lang="en-US" altLang="zh-CN"/>
          </a:p>
        </p:txBody>
      </p:sp>
      <p:sp>
        <p:nvSpPr>
          <p:cNvPr id="5" name="Rectangle 2"/>
          <p:cNvSpPr txBox="1">
            <a:spLocks noChangeArrowheads="1"/>
          </p:cNvSpPr>
          <p:nvPr/>
        </p:nvSpPr>
        <p:spPr>
          <a:xfrm>
            <a:off x="514548" y="1428736"/>
            <a:ext cx="8486608" cy="4857784"/>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a:spcBef>
                <a:spcPts val="12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首先在</a:t>
            </a:r>
            <a:r>
              <a:rPr lang="en-US" altLang="zh-CN" sz="2800" kern="0" dirty="0">
                <a:solidFill>
                  <a:srgbClr val="003399"/>
                </a:solidFill>
                <a:latin typeface="+mn-lt"/>
                <a:ea typeface="华文新魏" pitchFamily="2" charset="-122"/>
                <a:cs typeface="Times New Roman" pitchFamily="18" charset="0"/>
              </a:rPr>
              <a:t>B</a:t>
            </a:r>
            <a:r>
              <a:rPr lang="zh-CN" altLang="en-US" sz="2800" kern="0" dirty="0">
                <a:solidFill>
                  <a:srgbClr val="003399"/>
                </a:solidFill>
                <a:latin typeface="+mn-lt"/>
                <a:ea typeface="华文新魏" pitchFamily="2" charset="-122"/>
                <a:cs typeface="Times New Roman" pitchFamily="18" charset="0"/>
              </a:rPr>
              <a:t>树中找到&lt;</a:t>
            </a:r>
            <a:r>
              <a:rPr lang="en-US" altLang="zh-CN" sz="2800" kern="0" dirty="0">
                <a:solidFill>
                  <a:srgbClr val="003399"/>
                </a:solidFill>
                <a:latin typeface="+mn-lt"/>
                <a:ea typeface="华文新魏" pitchFamily="2" charset="-122"/>
                <a:cs typeface="Times New Roman" pitchFamily="18" charset="0"/>
              </a:rPr>
              <a:t>K, DP&gt;, </a:t>
            </a:r>
            <a:r>
              <a:rPr lang="zh-CN" altLang="en-US" sz="2800" kern="0" dirty="0">
                <a:solidFill>
                  <a:srgbClr val="003399"/>
                </a:solidFill>
                <a:latin typeface="+mn-lt"/>
                <a:ea typeface="华文新魏" pitchFamily="2" charset="-122"/>
                <a:cs typeface="Times New Roman" pitchFamily="18" charset="0"/>
              </a:rPr>
              <a:t>把</a:t>
            </a:r>
            <a:r>
              <a:rPr lang="en-US" altLang="zh-CN" sz="2800" kern="0" dirty="0">
                <a:solidFill>
                  <a:srgbClr val="003399"/>
                </a:solidFill>
                <a:latin typeface="+mn-lt"/>
                <a:ea typeface="华文新魏" pitchFamily="2" charset="-122"/>
                <a:cs typeface="Times New Roman" pitchFamily="18" charset="0"/>
              </a:rPr>
              <a:t>r</a:t>
            </a:r>
            <a:r>
              <a:rPr lang="zh-CN" altLang="en-US" sz="2800" kern="0" dirty="0">
                <a:solidFill>
                  <a:srgbClr val="003399"/>
                </a:solidFill>
                <a:latin typeface="+mn-lt"/>
                <a:ea typeface="华文新魏" pitchFamily="2" charset="-122"/>
                <a:cs typeface="Times New Roman" pitchFamily="18" charset="0"/>
              </a:rPr>
              <a:t>从磁盘块</a:t>
            </a:r>
            <a:r>
              <a:rPr lang="en-US" altLang="zh-CN" sz="2800" kern="0" dirty="0">
                <a:solidFill>
                  <a:srgbClr val="003399"/>
                </a:solidFill>
                <a:latin typeface="+mn-lt"/>
                <a:ea typeface="华文新魏" pitchFamily="2" charset="-122"/>
                <a:cs typeface="Times New Roman" pitchFamily="18" charset="0"/>
              </a:rPr>
              <a:t>DP</a:t>
            </a:r>
            <a:r>
              <a:rPr lang="zh-CN" altLang="en-US" sz="2800" kern="0" dirty="0">
                <a:solidFill>
                  <a:srgbClr val="003399"/>
                </a:solidFill>
                <a:latin typeface="+mn-lt"/>
                <a:ea typeface="华文新魏" pitchFamily="2" charset="-122"/>
                <a:cs typeface="Times New Roman" pitchFamily="18" charset="0"/>
              </a:rPr>
              <a:t>中删除</a:t>
            </a:r>
            <a:r>
              <a:rPr lang="en-US" altLang="zh-CN" sz="2800" kern="0" dirty="0">
                <a:solidFill>
                  <a:srgbClr val="003399"/>
                </a:solidFill>
                <a:latin typeface="+mn-lt"/>
                <a:ea typeface="华文新魏" pitchFamily="2" charset="-122"/>
                <a:cs typeface="Times New Roman" pitchFamily="18" charset="0"/>
              </a:rPr>
              <a:t>;</a:t>
            </a:r>
            <a:r>
              <a:rPr lang="zh-CN" altLang="en-US" sz="2800" kern="0" dirty="0">
                <a:solidFill>
                  <a:srgbClr val="003399"/>
                </a:solidFill>
                <a:latin typeface="+mn-lt"/>
                <a:ea typeface="华文新魏" pitchFamily="2" charset="-122"/>
                <a:cs typeface="Times New Roman" pitchFamily="18" charset="0"/>
              </a:rPr>
              <a:t> </a:t>
            </a:r>
          </a:p>
          <a:p>
            <a:pPr marL="342900" indent="-342900" algn="just">
              <a:spcBef>
                <a:spcPts val="12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然后分如下两种情况从</a:t>
            </a:r>
            <a:r>
              <a:rPr lang="en-US" altLang="zh-CN" sz="2800" kern="0" dirty="0">
                <a:solidFill>
                  <a:srgbClr val="003399"/>
                </a:solidFill>
                <a:latin typeface="+mn-lt"/>
                <a:ea typeface="华文新魏" pitchFamily="2" charset="-122"/>
                <a:cs typeface="Times New Roman" pitchFamily="18" charset="0"/>
              </a:rPr>
              <a:t>B</a:t>
            </a:r>
            <a:r>
              <a:rPr lang="zh-CN" altLang="en-US" sz="2800" kern="0" dirty="0">
                <a:solidFill>
                  <a:srgbClr val="003399"/>
                </a:solidFill>
                <a:latin typeface="+mn-lt"/>
                <a:ea typeface="华文新魏" pitchFamily="2" charset="-122"/>
                <a:cs typeface="Times New Roman" pitchFamily="18" charset="0"/>
              </a:rPr>
              <a:t>树中删除&lt;</a:t>
            </a:r>
            <a:r>
              <a:rPr lang="en-US" altLang="zh-CN" sz="2800" kern="0" dirty="0">
                <a:solidFill>
                  <a:srgbClr val="003399"/>
                </a:solidFill>
                <a:latin typeface="+mn-lt"/>
                <a:ea typeface="华文新魏" pitchFamily="2" charset="-122"/>
                <a:cs typeface="Times New Roman" pitchFamily="18" charset="0"/>
              </a:rPr>
              <a:t>K, DP&gt;:</a:t>
            </a:r>
          </a:p>
          <a:p>
            <a:pPr marL="742950" lvl="1" indent="-28575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如果&lt;</a:t>
            </a:r>
            <a:r>
              <a:rPr lang="en-US" altLang="zh-CN" sz="2400" kern="0" dirty="0">
                <a:solidFill>
                  <a:srgbClr val="800000"/>
                </a:solidFill>
                <a:latin typeface="+mn-lt"/>
                <a:ea typeface="华文新魏" pitchFamily="2" charset="-122"/>
                <a:cs typeface="Times New Roman" pitchFamily="18" charset="0"/>
              </a:rPr>
              <a:t>K, DP&gt;</a:t>
            </a:r>
            <a:r>
              <a:rPr lang="zh-CN" altLang="en-US" sz="2400" kern="0" dirty="0">
                <a:solidFill>
                  <a:srgbClr val="800000"/>
                </a:solidFill>
                <a:latin typeface="+mn-lt"/>
                <a:ea typeface="华文新魏" pitchFamily="2" charset="-122"/>
                <a:cs typeface="Times New Roman" pitchFamily="18" charset="0"/>
              </a:rPr>
              <a:t>在叶节点中，则找到相应叶节点</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把&lt;</a:t>
            </a:r>
            <a:r>
              <a:rPr lang="en-US" altLang="zh-CN" sz="2400" kern="0" dirty="0">
                <a:solidFill>
                  <a:srgbClr val="800000"/>
                </a:solidFill>
                <a:latin typeface="+mn-lt"/>
                <a:ea typeface="华文新魏" pitchFamily="2" charset="-122"/>
                <a:cs typeface="Times New Roman" pitchFamily="18" charset="0"/>
              </a:rPr>
              <a:t>K, DP&gt;</a:t>
            </a:r>
            <a:r>
              <a:rPr lang="zh-CN" altLang="en-US" sz="2400" kern="0" dirty="0">
                <a:solidFill>
                  <a:srgbClr val="800000"/>
                </a:solidFill>
                <a:latin typeface="+mn-lt"/>
                <a:ea typeface="华文新魏" pitchFamily="2" charset="-122"/>
                <a:cs typeface="Times New Roman" pitchFamily="18" charset="0"/>
              </a:rPr>
              <a:t>从</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中删除</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742950" lvl="1" indent="-28575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如果&lt;</a:t>
            </a:r>
            <a:r>
              <a:rPr lang="en-US" altLang="zh-CN" sz="2400" kern="0" dirty="0">
                <a:solidFill>
                  <a:srgbClr val="800000"/>
                </a:solidFill>
                <a:latin typeface="+mn-lt"/>
                <a:ea typeface="华文新魏" pitchFamily="2" charset="-122"/>
                <a:cs typeface="Times New Roman" pitchFamily="18" charset="0"/>
              </a:rPr>
              <a:t>K, DP&gt;</a:t>
            </a:r>
            <a:r>
              <a:rPr lang="zh-CN" altLang="en-US" sz="2400" kern="0" dirty="0">
                <a:solidFill>
                  <a:srgbClr val="800000"/>
                </a:solidFill>
                <a:latin typeface="+mn-lt"/>
                <a:ea typeface="华文新魏" pitchFamily="2" charset="-122"/>
                <a:cs typeface="Times New Roman" pitchFamily="18" charset="0"/>
              </a:rPr>
              <a:t>在非叶节点中，则找到相应节点</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把&lt;</a:t>
            </a:r>
            <a:r>
              <a:rPr lang="en-US" altLang="zh-CN" sz="2400" kern="0" dirty="0">
                <a:solidFill>
                  <a:srgbClr val="800000"/>
                </a:solidFill>
                <a:latin typeface="+mn-lt"/>
                <a:ea typeface="华文新魏" pitchFamily="2" charset="-122"/>
                <a:cs typeface="Times New Roman" pitchFamily="18" charset="0"/>
              </a:rPr>
              <a:t>K, DP&gt;</a:t>
            </a:r>
            <a:r>
              <a:rPr lang="zh-CN" altLang="en-US" sz="2400" kern="0" dirty="0">
                <a:solidFill>
                  <a:srgbClr val="800000"/>
                </a:solidFill>
                <a:latin typeface="+mn-lt"/>
                <a:ea typeface="华文新魏" pitchFamily="2" charset="-122"/>
                <a:cs typeface="Times New Roman" pitchFamily="18" charset="0"/>
              </a:rPr>
              <a:t>删除。并在</a:t>
            </a:r>
            <a:r>
              <a:rPr lang="en-US" altLang="zh-CN" sz="2400" kern="0" dirty="0">
                <a:solidFill>
                  <a:srgbClr val="800000"/>
                </a:solidFill>
                <a:latin typeface="+mn-lt"/>
                <a:ea typeface="华文新魏" pitchFamily="2" charset="-122"/>
                <a:cs typeface="Times New Roman" pitchFamily="18" charset="0"/>
              </a:rPr>
              <a:t>B</a:t>
            </a:r>
            <a:r>
              <a:rPr lang="zh-CN" altLang="en-US" sz="2400" kern="0" dirty="0">
                <a:solidFill>
                  <a:srgbClr val="800000"/>
                </a:solidFill>
                <a:latin typeface="+mn-lt"/>
                <a:ea typeface="华文新魏" pitchFamily="2" charset="-122"/>
                <a:cs typeface="Times New Roman" pitchFamily="18" charset="0"/>
              </a:rPr>
              <a:t>树中找一个大于</a:t>
            </a:r>
            <a:r>
              <a:rPr lang="en-US" altLang="zh-CN" sz="2400" kern="0" dirty="0">
                <a:solidFill>
                  <a:srgbClr val="800000"/>
                </a:solidFill>
                <a:latin typeface="+mn-lt"/>
                <a:ea typeface="华文新魏" pitchFamily="2" charset="-122"/>
                <a:cs typeface="Times New Roman" pitchFamily="18" charset="0"/>
              </a:rPr>
              <a:t>K</a:t>
            </a:r>
            <a:r>
              <a:rPr lang="zh-CN" altLang="en-US" sz="2400" kern="0" dirty="0">
                <a:solidFill>
                  <a:srgbClr val="800000"/>
                </a:solidFill>
                <a:latin typeface="+mn-lt"/>
                <a:ea typeface="华文新魏" pitchFamily="2" charset="-122"/>
                <a:cs typeface="Times New Roman" pitchFamily="18" charset="0"/>
              </a:rPr>
              <a:t>的最小</a:t>
            </a:r>
            <a:r>
              <a:rPr lang="en-US" altLang="zh-CN" sz="2400" kern="0" dirty="0">
                <a:solidFill>
                  <a:srgbClr val="800000"/>
                </a:solidFill>
                <a:latin typeface="+mn-lt"/>
                <a:ea typeface="华文新魏" pitchFamily="2" charset="-122"/>
                <a:cs typeface="Times New Roman" pitchFamily="18" charset="0"/>
              </a:rPr>
              <a:t>K’</a:t>
            </a:r>
            <a:r>
              <a:rPr lang="zh-CN" altLang="en-US" sz="2400" kern="0" dirty="0">
                <a:solidFill>
                  <a:srgbClr val="800000"/>
                </a:solidFill>
                <a:latin typeface="+mn-lt"/>
                <a:ea typeface="华文新魏" pitchFamily="2" charset="-122"/>
                <a:cs typeface="Times New Roman" pitchFamily="18" charset="0"/>
              </a:rPr>
              <a:t>所对应的&lt;</a:t>
            </a:r>
            <a:r>
              <a:rPr lang="en-US" altLang="zh-CN" sz="2400" kern="0" dirty="0">
                <a:solidFill>
                  <a:srgbClr val="800000"/>
                </a:solidFill>
                <a:latin typeface="+mn-lt"/>
                <a:ea typeface="华文新魏" pitchFamily="2" charset="-122"/>
                <a:cs typeface="Times New Roman" pitchFamily="18" charset="0"/>
              </a:rPr>
              <a:t>K’,DP’&gt;, </a:t>
            </a:r>
            <a:r>
              <a:rPr lang="zh-CN" altLang="en-US" sz="2400" kern="0" dirty="0">
                <a:solidFill>
                  <a:srgbClr val="800000"/>
                </a:solidFill>
                <a:latin typeface="+mn-lt"/>
                <a:ea typeface="华文新魏" pitchFamily="2" charset="-122"/>
                <a:cs typeface="Times New Roman" pitchFamily="18" charset="0"/>
              </a:rPr>
              <a:t>即</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中&lt;</a:t>
            </a:r>
            <a:r>
              <a:rPr lang="en-US" altLang="zh-CN" sz="2400" kern="0" dirty="0">
                <a:solidFill>
                  <a:srgbClr val="800000"/>
                </a:solidFill>
                <a:latin typeface="+mn-lt"/>
                <a:ea typeface="华文新魏" pitchFamily="2" charset="-122"/>
                <a:cs typeface="Times New Roman" pitchFamily="18" charset="0"/>
              </a:rPr>
              <a:t>K,DP&gt;</a:t>
            </a:r>
            <a:r>
              <a:rPr lang="zh-CN" altLang="en-US" sz="2400" kern="0" dirty="0">
                <a:solidFill>
                  <a:srgbClr val="800000"/>
                </a:solidFill>
                <a:latin typeface="+mn-lt"/>
                <a:ea typeface="华文新魏" pitchFamily="2" charset="-122"/>
                <a:cs typeface="Times New Roman" pitchFamily="18" charset="0"/>
              </a:rPr>
              <a:t>右边的树指针所指向的子树的最左叶节点</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的最左&lt;</a:t>
            </a:r>
            <a:r>
              <a:rPr lang="en-US" altLang="zh-CN" sz="2400" kern="0" dirty="0">
                <a:solidFill>
                  <a:srgbClr val="800000"/>
                </a:solidFill>
                <a:latin typeface="+mn-lt"/>
                <a:ea typeface="华文新魏" pitchFamily="2" charset="-122"/>
                <a:cs typeface="Times New Roman" pitchFamily="18" charset="0"/>
              </a:rPr>
              <a:t>K’,DP’&gt;，</a:t>
            </a:r>
            <a:r>
              <a:rPr lang="zh-CN" altLang="en-US" sz="2400" kern="0" dirty="0">
                <a:solidFill>
                  <a:srgbClr val="800000"/>
                </a:solidFill>
                <a:latin typeface="+mn-lt"/>
                <a:ea typeface="华文新魏" pitchFamily="2" charset="-122"/>
                <a:cs typeface="Times New Roman" pitchFamily="18" charset="0"/>
              </a:rPr>
              <a:t>把&lt;</a:t>
            </a:r>
            <a:r>
              <a:rPr lang="en-US" altLang="zh-CN" sz="2400" kern="0" dirty="0">
                <a:solidFill>
                  <a:srgbClr val="800000"/>
                </a:solidFill>
                <a:latin typeface="+mn-lt"/>
                <a:ea typeface="华文新魏" pitchFamily="2" charset="-122"/>
                <a:cs typeface="Times New Roman" pitchFamily="18" charset="0"/>
              </a:rPr>
              <a:t>K’,DP’&gt;</a:t>
            </a:r>
            <a:r>
              <a:rPr lang="zh-CN" altLang="en-US" sz="2400" kern="0" dirty="0">
                <a:solidFill>
                  <a:srgbClr val="800000"/>
                </a:solidFill>
                <a:latin typeface="+mn-lt"/>
                <a:ea typeface="华文新魏" pitchFamily="2" charset="-122"/>
                <a:cs typeface="Times New Roman" pitchFamily="18" charset="0"/>
              </a:rPr>
              <a:t>移动到</a:t>
            </a:r>
            <a:r>
              <a:rPr lang="en-US" altLang="zh-CN" sz="2400" kern="0" dirty="0">
                <a:solidFill>
                  <a:srgbClr val="800000"/>
                </a:solidFill>
                <a:latin typeface="+mn-lt"/>
                <a:ea typeface="华文新魏" pitchFamily="2" charset="-122"/>
                <a:cs typeface="Times New Roman" pitchFamily="18" charset="0"/>
              </a:rPr>
              <a:t>node </a:t>
            </a:r>
            <a:r>
              <a:rPr lang="zh-CN" altLang="en-US" sz="2400" kern="0" dirty="0">
                <a:solidFill>
                  <a:srgbClr val="800000"/>
                </a:solidFill>
                <a:latin typeface="+mn-lt"/>
                <a:ea typeface="华文新魏" pitchFamily="2" charset="-122"/>
                <a:cs typeface="Times New Roman" pitchFamily="18" charset="0"/>
              </a:rPr>
              <a:t>中&lt;</a:t>
            </a:r>
            <a:r>
              <a:rPr lang="en-US" altLang="zh-CN" sz="2400" kern="0" dirty="0">
                <a:solidFill>
                  <a:srgbClr val="800000"/>
                </a:solidFill>
                <a:latin typeface="+mn-lt"/>
                <a:ea typeface="华文新魏" pitchFamily="2" charset="-122"/>
                <a:cs typeface="Times New Roman" pitchFamily="18" charset="0"/>
              </a:rPr>
              <a:t>K,DP&gt;</a:t>
            </a:r>
            <a:r>
              <a:rPr lang="zh-CN" altLang="en-US" sz="2400" kern="0" dirty="0">
                <a:solidFill>
                  <a:srgbClr val="800000"/>
                </a:solidFill>
                <a:latin typeface="+mn-lt"/>
                <a:ea typeface="华文新魏" pitchFamily="2" charset="-122"/>
                <a:cs typeface="Times New Roman" pitchFamily="18" charset="0"/>
              </a:rPr>
              <a:t>的位置。</a:t>
            </a:r>
            <a:endParaRPr lang="en-US" altLang="zh-CN" sz="2400" kern="0" dirty="0">
              <a:solidFill>
                <a:srgbClr val="800000"/>
              </a:solidFill>
              <a:latin typeface="+mn-lt"/>
              <a:ea typeface="华文新魏" pitchFamily="2" charset="-122"/>
              <a:cs typeface="Times New Roman" pitchFamily="18" charset="0"/>
            </a:endParaRPr>
          </a:p>
        </p:txBody>
      </p:sp>
      <p:sp>
        <p:nvSpPr>
          <p:cNvPr id="6" name="TextBox 5"/>
          <p:cNvSpPr txBox="1"/>
          <p:nvPr/>
        </p:nvSpPr>
        <p:spPr>
          <a:xfrm>
            <a:off x="1357313" y="357188"/>
            <a:ext cx="5857875" cy="584200"/>
          </a:xfrm>
          <a:prstGeom prst="rect">
            <a:avLst/>
          </a:prstGeom>
          <a:noFill/>
        </p:spPr>
        <p:txBody>
          <a:bodyPr>
            <a:spAutoFit/>
          </a:bodyPr>
          <a:lstStyle/>
          <a:p>
            <a:pPr>
              <a:spcBef>
                <a:spcPct val="20000"/>
              </a:spcBef>
              <a:buFont typeface="Arial" pitchFamily="34" charset="0"/>
              <a:buChar char="•"/>
              <a:defRPr/>
            </a:pPr>
            <a:r>
              <a:rPr lang="zh-CN" altLang="en-US" sz="3200" dirty="0">
                <a:latin typeface="+mn-lt"/>
                <a:ea typeface="华文新魏" pitchFamily="2" charset="-122"/>
                <a:cs typeface="Times New Roman" pitchFamily="18" charset="0"/>
              </a:rPr>
              <a:t>算法（删除记录</a:t>
            </a:r>
            <a:r>
              <a:rPr lang="en-US" altLang="zh-CN" sz="3200" i="1" dirty="0">
                <a:latin typeface="+mn-lt"/>
                <a:ea typeface="华文新魏" pitchFamily="2" charset="-122"/>
                <a:cs typeface="Times New Roman" pitchFamily="18" charset="0"/>
              </a:rPr>
              <a:t>r</a:t>
            </a:r>
            <a:r>
              <a:rPr lang="zh-CN" altLang="en-US" sz="3200" dirty="0">
                <a:latin typeface="+mn-lt"/>
                <a:ea typeface="华文新魏" pitchFamily="2" charset="-122"/>
                <a:cs typeface="Times New Roman" pitchFamily="18" charset="0"/>
              </a:rPr>
              <a:t>）</a:t>
            </a:r>
            <a:endParaRPr lang="en-US" altLang="zh-CN" sz="3200" dirty="0">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046A89B0-E0C2-4548-84CF-A8DEC56AC0B5}" type="slidenum">
              <a:rPr lang="zh-CN" altLang="en-US" smtClean="0"/>
              <a:pPr>
                <a:defRPr/>
              </a:pPr>
              <a:t>102</a:t>
            </a:fld>
            <a:endParaRPr lang="en-US" altLang="zh-CN"/>
          </a:p>
        </p:txBody>
      </p:sp>
      <p:sp>
        <p:nvSpPr>
          <p:cNvPr id="5" name="Rectangle 2"/>
          <p:cNvSpPr txBox="1">
            <a:spLocks noChangeArrowheads="1"/>
          </p:cNvSpPr>
          <p:nvPr/>
        </p:nvSpPr>
        <p:spPr>
          <a:xfrm>
            <a:off x="514548" y="1428736"/>
            <a:ext cx="8486608" cy="4376528"/>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a:spcBef>
                <a:spcPts val="12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在上述两种情况下，都要检查叶节点</a:t>
            </a:r>
            <a:r>
              <a:rPr lang="en-US" altLang="zh-CN" sz="2800" kern="0" dirty="0">
                <a:solidFill>
                  <a:srgbClr val="003399"/>
                </a:solidFill>
                <a:latin typeface="+mn-lt"/>
                <a:ea typeface="华文新魏" pitchFamily="2" charset="-122"/>
                <a:cs typeface="Times New Roman" pitchFamily="18" charset="0"/>
              </a:rPr>
              <a:t>node</a:t>
            </a:r>
            <a:r>
              <a:rPr lang="zh-CN" altLang="en-US" sz="2800" kern="0" dirty="0">
                <a:solidFill>
                  <a:srgbClr val="003399"/>
                </a:solidFill>
                <a:latin typeface="+mn-lt"/>
                <a:ea typeface="华文新魏" pitchFamily="2" charset="-122"/>
                <a:cs typeface="Times New Roman" pitchFamily="18" charset="0"/>
              </a:rPr>
              <a:t>的索引域值个数是否小于</a:t>
            </a:r>
            <a:r>
              <a:rPr lang="zh-CN" altLang="en-US" sz="2800" kern="0" dirty="0">
                <a:solidFill>
                  <a:srgbClr val="003399"/>
                </a:solidFill>
                <a:latin typeface="+mn-lt"/>
                <a:ea typeface="华文新魏" pitchFamily="2" charset="-122"/>
                <a:cs typeface="Times New Roman" pitchFamily="18" charset="0"/>
                <a:sym typeface="Symbol" pitchFamily="18" charset="2"/>
              </a:rPr>
              <a:t></a:t>
            </a:r>
            <a:r>
              <a:rPr lang="en-US" altLang="zh-CN" sz="2800" kern="0" dirty="0">
                <a:solidFill>
                  <a:srgbClr val="003399"/>
                </a:solidFill>
                <a:latin typeface="+mn-lt"/>
                <a:ea typeface="华文新魏" pitchFamily="2" charset="-122"/>
                <a:cs typeface="Times New Roman" pitchFamily="18" charset="0"/>
                <a:sym typeface="Symbol" pitchFamily="18" charset="2"/>
              </a:rPr>
              <a:t>(D-1)/2</a:t>
            </a:r>
            <a:r>
              <a:rPr lang="zh-CN" altLang="en-US" sz="2800" kern="0" dirty="0">
                <a:solidFill>
                  <a:srgbClr val="003399"/>
                </a:solidFill>
                <a:latin typeface="+mn-lt"/>
                <a:ea typeface="华文新魏" pitchFamily="2" charset="-122"/>
                <a:cs typeface="Times New Roman" pitchFamily="18" charset="0"/>
              </a:rPr>
              <a:t> </a:t>
            </a:r>
            <a:r>
              <a:rPr lang="en-US" altLang="zh-CN" sz="2800" kern="0" dirty="0">
                <a:solidFill>
                  <a:srgbClr val="003399"/>
                </a:solidFill>
                <a:latin typeface="+mn-lt"/>
                <a:ea typeface="华文新魏" pitchFamily="2" charset="-122"/>
                <a:cs typeface="Times New Roman" pitchFamily="18" charset="0"/>
              </a:rPr>
              <a:t>:</a:t>
            </a:r>
            <a:endParaRPr lang="zh-CN" altLang="en-US" sz="2800" kern="0" dirty="0">
              <a:solidFill>
                <a:srgbClr val="003399"/>
              </a:solidFill>
              <a:latin typeface="+mn-lt"/>
              <a:ea typeface="华文新魏" pitchFamily="2" charset="-122"/>
              <a:cs typeface="Times New Roman" pitchFamily="18" charset="0"/>
            </a:endParaRPr>
          </a:p>
          <a:p>
            <a:pPr marL="742950" lvl="1" indent="-285750" algn="just">
              <a:spcBef>
                <a:spcPts val="1200"/>
              </a:spcBef>
              <a:buClr>
                <a:schemeClr val="tx2"/>
              </a:buClr>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若小于</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kern="0" dirty="0">
                <a:solidFill>
                  <a:srgbClr val="800000"/>
                </a:solidFill>
                <a:latin typeface="+mn-lt"/>
                <a:ea typeface="华文新魏" pitchFamily="2" charset="-122"/>
                <a:cs typeface="Times New Roman" pitchFamily="18" charset="0"/>
                <a:sym typeface="Symbol" pitchFamily="18" charset="2"/>
              </a:rPr>
              <a:t>(D-1)/2</a:t>
            </a:r>
            <a:r>
              <a:rPr lang="zh-CN" altLang="en-US" sz="2400" kern="0" dirty="0">
                <a:solidFill>
                  <a:srgbClr val="800000"/>
                </a:solidFill>
                <a:latin typeface="+mn-lt"/>
                <a:ea typeface="华文新魏" pitchFamily="2" charset="-122"/>
                <a:cs typeface="Times New Roman" pitchFamily="18" charset="0"/>
              </a:rPr>
              <a:t>，兄弟节点中关键字</a:t>
            </a:r>
            <a:r>
              <a:rPr lang="en-US" altLang="zh-CN" sz="2400" kern="0" dirty="0">
                <a:solidFill>
                  <a:srgbClr val="800000"/>
                </a:solidFill>
                <a:latin typeface="+mn-lt"/>
                <a:ea typeface="华文新魏" pitchFamily="2" charset="-122"/>
                <a:cs typeface="Times New Roman" pitchFamily="18" charset="0"/>
              </a:rPr>
              <a:t>&gt;</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kern="0" dirty="0">
                <a:solidFill>
                  <a:srgbClr val="800000"/>
                </a:solidFill>
                <a:latin typeface="Times New Roman" pitchFamily="18" charset="0"/>
                <a:ea typeface="华文新魏" pitchFamily="2" charset="-122"/>
                <a:cs typeface="Times New Roman" pitchFamily="18" charset="0"/>
                <a:sym typeface="Symbol" pitchFamily="18" charset="2"/>
              </a:rPr>
              <a:t>(D-1)/2</a:t>
            </a:r>
            <a:endParaRPr lang="en-US" altLang="zh-CN" sz="2400" kern="0" dirty="0">
              <a:solidFill>
                <a:srgbClr val="800000"/>
              </a:solidFill>
              <a:latin typeface="Times New Roman" pitchFamily="18" charset="0"/>
              <a:ea typeface="华文新魏" pitchFamily="2" charset="-122"/>
              <a:cs typeface="Times New Roman" pitchFamily="18" charset="0"/>
            </a:endParaRPr>
          </a:p>
          <a:p>
            <a:pPr marL="1080000" lvl="2" indent="-285750">
              <a:spcBef>
                <a:spcPts val="1200"/>
              </a:spcBef>
              <a:buClr>
                <a:schemeClr val="tx2"/>
              </a:buClr>
              <a:buSzPct val="100000"/>
              <a:buFont typeface="Times New Roman" pitchFamily="18" charset="0"/>
              <a:buChar char="-"/>
              <a:defRPr/>
            </a:pPr>
            <a:r>
              <a:rPr kumimoji="1" lang="zh-CN" altLang="en-US" sz="2200" kern="0" dirty="0">
                <a:latin typeface="+mn-lt"/>
                <a:ea typeface="华文新魏" pitchFamily="2" charset="-122"/>
                <a:cs typeface="Times New Roman" pitchFamily="18" charset="0"/>
              </a:rPr>
              <a:t>把兄弟（左或右）节点中一些“</a:t>
            </a:r>
            <a:r>
              <a:rPr kumimoji="1" lang="en-US" altLang="zh-CN" sz="2200" i="1" kern="0" dirty="0">
                <a:latin typeface="+mn-lt"/>
                <a:ea typeface="华文新魏" pitchFamily="2" charset="-122"/>
                <a:cs typeface="Times New Roman" pitchFamily="18" charset="0"/>
              </a:rPr>
              <a:t>TP &lt;K, DP</a:t>
            </a:r>
            <a:r>
              <a:rPr kumimoji="1" lang="en-US" altLang="zh-CN" sz="2200" kern="0" dirty="0">
                <a:latin typeface="+mn-lt"/>
                <a:ea typeface="华文新魏" pitchFamily="2" charset="-122"/>
                <a:cs typeface="Times New Roman" pitchFamily="18" charset="0"/>
              </a:rPr>
              <a:t>&gt;</a:t>
            </a:r>
            <a:r>
              <a:rPr kumimoji="1" lang="zh-CN" altLang="en-US" sz="2200" kern="0" dirty="0">
                <a:latin typeface="+mn-lt"/>
                <a:ea typeface="华文新魏" pitchFamily="2" charset="-122"/>
                <a:cs typeface="Times New Roman" pitchFamily="18" charset="0"/>
              </a:rPr>
              <a:t>”或“&lt;</a:t>
            </a:r>
            <a:r>
              <a:rPr kumimoji="1" lang="en-US" altLang="zh-CN" sz="2200" i="1" kern="0" dirty="0">
                <a:latin typeface="+mn-lt"/>
                <a:ea typeface="华文新魏" pitchFamily="2" charset="-122"/>
                <a:cs typeface="Times New Roman" pitchFamily="18" charset="0"/>
              </a:rPr>
              <a:t>K, DP</a:t>
            </a:r>
            <a:r>
              <a:rPr kumimoji="1" lang="en-US" altLang="zh-CN" sz="2200" kern="0" dirty="0">
                <a:latin typeface="+mn-lt"/>
                <a:ea typeface="华文新魏" pitchFamily="2" charset="-122"/>
                <a:cs typeface="Times New Roman" pitchFamily="18" charset="0"/>
              </a:rPr>
              <a:t>&gt;  </a:t>
            </a:r>
            <a:r>
              <a:rPr kumimoji="1" lang="en-US" altLang="zh-CN" sz="2200" i="1" kern="0" dirty="0">
                <a:latin typeface="+mn-lt"/>
                <a:ea typeface="华文新魏" pitchFamily="2" charset="-122"/>
                <a:cs typeface="Times New Roman" pitchFamily="18" charset="0"/>
              </a:rPr>
              <a:t>T</a:t>
            </a:r>
            <a:r>
              <a:rPr kumimoji="1" lang="en-US" altLang="zh-CN" sz="2200" kern="0" dirty="0">
                <a:latin typeface="+mn-lt"/>
                <a:ea typeface="华文新魏" pitchFamily="2" charset="-122"/>
                <a:cs typeface="Times New Roman" pitchFamily="18" charset="0"/>
              </a:rPr>
              <a:t>P</a:t>
            </a:r>
            <a:r>
              <a:rPr kumimoji="1" lang="zh-CN" altLang="en-US" sz="2200" kern="0" dirty="0">
                <a:latin typeface="+mn-lt"/>
                <a:ea typeface="华文新魏" pitchFamily="2" charset="-122"/>
                <a:cs typeface="Times New Roman" pitchFamily="18" charset="0"/>
              </a:rPr>
              <a:t>”移到</a:t>
            </a:r>
            <a:r>
              <a:rPr kumimoji="1" lang="en-US" altLang="zh-CN" sz="2200" kern="0" dirty="0">
                <a:latin typeface="+mn-lt"/>
                <a:ea typeface="华文新魏" pitchFamily="2" charset="-122"/>
                <a:cs typeface="Times New Roman" pitchFamily="18" charset="0"/>
              </a:rPr>
              <a:t>node</a:t>
            </a:r>
            <a:r>
              <a:rPr kumimoji="1" lang="zh-CN" altLang="en-US" sz="2200" kern="0" dirty="0">
                <a:latin typeface="+mn-lt"/>
                <a:ea typeface="华文新魏" pitchFamily="2" charset="-122"/>
                <a:cs typeface="Times New Roman" pitchFamily="18" charset="0"/>
              </a:rPr>
              <a:t>，使两节点索引值数相等，</a:t>
            </a:r>
            <a:r>
              <a:rPr kumimoji="1" lang="zh-CN" altLang="en-US" sz="2200" kern="0" dirty="0">
                <a:latin typeface="+mn-lt"/>
                <a:ea typeface="华文新魏" pitchFamily="2" charset="-122"/>
                <a:cs typeface="Times New Roman" pitchFamily="18" charset="0"/>
                <a:sym typeface="Symbol"/>
              </a:rPr>
              <a:t></a:t>
            </a:r>
            <a:r>
              <a:rPr kumimoji="1" lang="zh-CN" altLang="en-US" sz="2200" kern="0" dirty="0">
                <a:latin typeface="+mn-lt"/>
                <a:ea typeface="华文新魏" pitchFamily="2" charset="-122"/>
                <a:cs typeface="Times New Roman" pitchFamily="18" charset="0"/>
                <a:sym typeface="Symbol" pitchFamily="18" charset="2"/>
              </a:rPr>
              <a:t></a:t>
            </a:r>
            <a:r>
              <a:rPr kumimoji="1" lang="en-US" altLang="zh-CN" sz="2200" i="1" kern="0" dirty="0">
                <a:latin typeface="+mn-lt"/>
                <a:ea typeface="华文新魏" pitchFamily="2" charset="-122"/>
                <a:cs typeface="Times New Roman" pitchFamily="18" charset="0"/>
                <a:sym typeface="Symbol" pitchFamily="18" charset="2"/>
              </a:rPr>
              <a:t>D/2</a:t>
            </a:r>
            <a:r>
              <a:rPr kumimoji="1" lang="en-US" altLang="zh-CN" sz="2200" kern="0" dirty="0">
                <a:latin typeface="+mn-lt"/>
                <a:ea typeface="华文新魏" pitchFamily="2" charset="-122"/>
                <a:cs typeface="Times New Roman" pitchFamily="18" charset="0"/>
                <a:sym typeface="Symbol" pitchFamily="18" charset="2"/>
              </a:rPr>
              <a:t></a:t>
            </a:r>
            <a:r>
              <a:rPr kumimoji="1" lang="en-US" altLang="zh-CN" sz="2200" kern="0" dirty="0">
                <a:latin typeface="+mn-lt"/>
                <a:ea typeface="华文新魏" pitchFamily="2" charset="-122"/>
                <a:cs typeface="Times New Roman" pitchFamily="18" charset="0"/>
              </a:rPr>
              <a:t>;</a:t>
            </a:r>
            <a:endParaRPr kumimoji="1" lang="zh-CN" altLang="en-US" sz="2200" kern="0" dirty="0">
              <a:latin typeface="+mn-lt"/>
              <a:ea typeface="华文新魏" pitchFamily="2" charset="-122"/>
              <a:cs typeface="Times New Roman" pitchFamily="18" charset="0"/>
            </a:endParaRPr>
          </a:p>
          <a:p>
            <a:pPr marL="742950" lvl="1" indent="-285750" algn="just">
              <a:spcBef>
                <a:spcPts val="1200"/>
              </a:spcBef>
              <a:buClr>
                <a:schemeClr val="tx2"/>
              </a:buClr>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若小于</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kern="0" dirty="0">
                <a:solidFill>
                  <a:srgbClr val="800000"/>
                </a:solidFill>
                <a:latin typeface="Times New Roman" pitchFamily="18" charset="0"/>
                <a:ea typeface="华文新魏" pitchFamily="2" charset="-122"/>
                <a:cs typeface="Times New Roman" pitchFamily="18" charset="0"/>
                <a:sym typeface="Symbol" pitchFamily="18" charset="2"/>
              </a:rPr>
              <a:t>(D-1)/2</a:t>
            </a:r>
            <a:r>
              <a:rPr lang="en-US" altLang="zh-CN" sz="2400" kern="0" dirty="0">
                <a:solidFill>
                  <a:srgbClr val="800000"/>
                </a:solidFill>
                <a:latin typeface="+mn-lt"/>
                <a:ea typeface="华文新魏" pitchFamily="2" charset="-122"/>
                <a:cs typeface="Times New Roman" pitchFamily="18" charset="0"/>
                <a:sym typeface="Symbol" pitchFamily="18" charset="2"/>
              </a:rPr>
              <a:t></a:t>
            </a:r>
            <a:r>
              <a:rPr lang="zh-CN" altLang="en-US" sz="2400" kern="0" dirty="0">
                <a:solidFill>
                  <a:srgbClr val="800000"/>
                </a:solidFill>
                <a:latin typeface="+mn-lt"/>
                <a:ea typeface="华文新魏" pitchFamily="2" charset="-122"/>
                <a:cs typeface="Times New Roman" pitchFamily="18" charset="0"/>
              </a:rPr>
              <a:t>，一个兄弟节点中索引值个数</a:t>
            </a:r>
            <a:r>
              <a:rPr lang="en-US" altLang="zh-CN" sz="2400" kern="0" dirty="0">
                <a:solidFill>
                  <a:srgbClr val="800000"/>
                </a:solidFill>
                <a:latin typeface="+mn-lt"/>
                <a:ea typeface="华文新魏" pitchFamily="2" charset="-122"/>
                <a:cs typeface="Times New Roman" pitchFamily="18" charset="0"/>
              </a:rPr>
              <a:t>=</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kern="0" dirty="0">
                <a:solidFill>
                  <a:srgbClr val="800000"/>
                </a:solidFill>
                <a:latin typeface="Times New Roman" pitchFamily="18" charset="0"/>
                <a:ea typeface="华文新魏" pitchFamily="2" charset="-122"/>
                <a:cs typeface="Times New Roman" pitchFamily="18" charset="0"/>
                <a:sym typeface="Symbol" pitchFamily="18" charset="2"/>
              </a:rPr>
              <a:t>(D-1)/ </a:t>
            </a:r>
            <a:r>
              <a:rPr lang="en-US" altLang="zh-CN" sz="2400" kern="0" dirty="0">
                <a:solidFill>
                  <a:srgbClr val="800000"/>
                </a:solidFill>
                <a:latin typeface="+mn-lt"/>
                <a:ea typeface="华文新魏" pitchFamily="2" charset="-122"/>
                <a:cs typeface="Times New Roman" pitchFamily="18" charset="0"/>
                <a:sym typeface="Symbol" pitchFamily="18" charset="2"/>
              </a:rPr>
              <a:t>2</a:t>
            </a:r>
            <a:endParaRPr lang="en-US" altLang="zh-CN" sz="2400" kern="0" dirty="0">
              <a:solidFill>
                <a:srgbClr val="800000"/>
              </a:solidFill>
              <a:latin typeface="+mn-lt"/>
              <a:ea typeface="华文新魏" pitchFamily="2" charset="-122"/>
              <a:cs typeface="Times New Roman" pitchFamily="18" charset="0"/>
            </a:endParaRPr>
          </a:p>
          <a:p>
            <a:pPr marL="1080000" lvl="2" indent="-285750">
              <a:spcBef>
                <a:spcPts val="1200"/>
              </a:spcBef>
              <a:buClr>
                <a:schemeClr val="tx2"/>
              </a:buClr>
              <a:buSzPct val="100000"/>
              <a:buFont typeface="Times New Roman" pitchFamily="18" charset="0"/>
              <a:buChar char="-"/>
              <a:defRPr/>
            </a:pPr>
            <a:r>
              <a:rPr kumimoji="1" lang="zh-CN" altLang="en-US" sz="2200" kern="0" dirty="0">
                <a:latin typeface="+mn-lt"/>
                <a:ea typeface="华文新魏" pitchFamily="2" charset="-122"/>
                <a:cs typeface="Times New Roman" pitchFamily="18" charset="0"/>
              </a:rPr>
              <a:t>把</a:t>
            </a:r>
            <a:r>
              <a:rPr kumimoji="1" lang="en-US" altLang="zh-CN" sz="2200" kern="0" dirty="0">
                <a:latin typeface="+mn-lt"/>
                <a:ea typeface="华文新魏" pitchFamily="2" charset="-122"/>
                <a:cs typeface="Times New Roman" pitchFamily="18" charset="0"/>
              </a:rPr>
              <a:t>node</a:t>
            </a:r>
            <a:r>
              <a:rPr kumimoji="1" lang="zh-CN" altLang="en-US" sz="2200" kern="0" dirty="0">
                <a:latin typeface="+mn-lt"/>
                <a:ea typeface="华文新魏" pitchFamily="2" charset="-122"/>
                <a:cs typeface="Times New Roman" pitchFamily="18" charset="0"/>
              </a:rPr>
              <a:t>与该节点合并</a:t>
            </a:r>
            <a:r>
              <a:rPr kumimoji="1" lang="en-US" altLang="zh-CN" sz="2200" kern="0" dirty="0">
                <a:latin typeface="+mn-lt"/>
                <a:ea typeface="华文新魏" pitchFamily="2" charset="-122"/>
                <a:cs typeface="Times New Roman" pitchFamily="18" charset="0"/>
              </a:rPr>
              <a:t>, </a:t>
            </a:r>
            <a:r>
              <a:rPr kumimoji="1" lang="zh-CN" altLang="en-US" sz="2200" kern="0" dirty="0">
                <a:latin typeface="+mn-lt"/>
                <a:ea typeface="华文新魏" pitchFamily="2" charset="-122"/>
                <a:cs typeface="Times New Roman" pitchFamily="18" charset="0"/>
              </a:rPr>
              <a:t>使</a:t>
            </a:r>
            <a:r>
              <a:rPr kumimoji="1" lang="en-US" altLang="zh-CN" sz="2200" kern="0" dirty="0">
                <a:latin typeface="+mn-lt"/>
                <a:ea typeface="华文新魏" pitchFamily="2" charset="-122"/>
                <a:cs typeface="Times New Roman" pitchFamily="18" charset="0"/>
              </a:rPr>
              <a:t>node</a:t>
            </a:r>
            <a:r>
              <a:rPr kumimoji="1" lang="zh-CN" altLang="en-US" sz="2200" kern="0" dirty="0">
                <a:latin typeface="+mn-lt"/>
                <a:ea typeface="华文新魏" pitchFamily="2" charset="-122"/>
                <a:cs typeface="Times New Roman" pitchFamily="18" charset="0"/>
              </a:rPr>
              <a:t>的父节点中少一个 “</a:t>
            </a:r>
            <a:r>
              <a:rPr kumimoji="1" lang="en-US" altLang="zh-CN" sz="2200" kern="0" dirty="0">
                <a:latin typeface="+mn-lt"/>
                <a:ea typeface="华文新魏" pitchFamily="2" charset="-122"/>
                <a:cs typeface="Times New Roman" pitchFamily="18" charset="0"/>
              </a:rPr>
              <a:t>TP &lt;K, DP&gt;</a:t>
            </a:r>
            <a:r>
              <a:rPr kumimoji="1" lang="zh-CN" altLang="en-US" sz="2200" kern="0" dirty="0">
                <a:latin typeface="+mn-lt"/>
                <a:ea typeface="华文新魏" pitchFamily="2" charset="-122"/>
                <a:cs typeface="Times New Roman" pitchFamily="18" charset="0"/>
              </a:rPr>
              <a:t>”或“&lt;</a:t>
            </a:r>
            <a:r>
              <a:rPr kumimoji="1" lang="en-US" altLang="zh-CN" sz="2200" kern="0" dirty="0">
                <a:latin typeface="+mn-lt"/>
                <a:ea typeface="华文新魏" pitchFamily="2" charset="-122"/>
                <a:cs typeface="Times New Roman" pitchFamily="18" charset="0"/>
              </a:rPr>
              <a:t>K, DP&gt; TP</a:t>
            </a:r>
            <a:r>
              <a:rPr kumimoji="1" lang="zh-CN" altLang="en-US" sz="2200" kern="0" dirty="0">
                <a:latin typeface="+mn-lt"/>
                <a:ea typeface="华文新魏" pitchFamily="2" charset="-122"/>
                <a:cs typeface="Times New Roman" pitchFamily="18" charset="0"/>
              </a:rPr>
              <a:t>”</a:t>
            </a:r>
            <a:r>
              <a:rPr kumimoji="1" lang="en-US" altLang="zh-CN" sz="2200" kern="0" dirty="0">
                <a:latin typeface="+mn-lt"/>
                <a:ea typeface="华文新魏" pitchFamily="2" charset="-122"/>
                <a:cs typeface="Times New Roman" pitchFamily="18" charset="0"/>
              </a:rPr>
              <a:t>; </a:t>
            </a:r>
            <a:endParaRPr kumimoji="1" lang="zh-CN" altLang="en-US" sz="2200" kern="0" dirty="0">
              <a:latin typeface="+mn-lt"/>
              <a:ea typeface="华文新魏" pitchFamily="2" charset="-122"/>
              <a:cs typeface="Times New Roman" pitchFamily="18" charset="0"/>
            </a:endParaRPr>
          </a:p>
          <a:p>
            <a:pPr marL="742950" lvl="1" indent="-285750" algn="just">
              <a:spcBef>
                <a:spcPts val="1200"/>
              </a:spcBef>
              <a:buClr>
                <a:schemeClr val="tx2"/>
              </a:buClr>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这个合并过程可能一直进行到根节点</a:t>
            </a:r>
            <a:r>
              <a:rPr lang="en-US" altLang="zh-CN" sz="2400" kern="0" dirty="0">
                <a:solidFill>
                  <a:srgbClr val="800000"/>
                </a:solidFill>
                <a:latin typeface="+mn-lt"/>
                <a:ea typeface="华文新魏" pitchFamily="2" charset="-122"/>
                <a:cs typeface="Times New Roman" pitchFamily="18" charset="0"/>
              </a:rPr>
              <a:t>. </a:t>
            </a:r>
            <a:r>
              <a:rPr lang="zh-CN" altLang="en-US" sz="2400" kern="0" dirty="0">
                <a:solidFill>
                  <a:srgbClr val="800000"/>
                </a:solidFill>
                <a:latin typeface="+mn-lt"/>
                <a:ea typeface="华文新魏" pitchFamily="2" charset="-122"/>
                <a:cs typeface="Times New Roman" pitchFamily="18" charset="0"/>
              </a:rPr>
              <a:t> </a:t>
            </a:r>
          </a:p>
          <a:p>
            <a:pPr marL="742950" lvl="1" indent="-285750" eaLnBrk="1" hangingPunct="1">
              <a:spcBef>
                <a:spcPts val="1200"/>
              </a:spcBef>
              <a:buClr>
                <a:schemeClr val="tx2"/>
              </a:buClr>
              <a:buSzPct val="75000"/>
              <a:buFont typeface="Wingdings" pitchFamily="2" charset="2"/>
              <a:buChar char="l"/>
              <a:defRPr/>
            </a:pPr>
            <a:endParaRPr kumimoji="1" lang="zh-CN" altLang="en-US" sz="2600" b="0" kern="0" dirty="0">
              <a:solidFill>
                <a:srgbClr val="003399"/>
              </a:solidFill>
              <a:latin typeface="+mn-lt"/>
              <a:ea typeface="华文新魏" pitchFamily="2" charset="-122"/>
              <a:cs typeface="Times New Roman" pitchFamily="18" charset="0"/>
            </a:endParaRPr>
          </a:p>
        </p:txBody>
      </p:sp>
      <p:sp>
        <p:nvSpPr>
          <p:cNvPr id="6" name="TextBox 5"/>
          <p:cNvSpPr txBox="1"/>
          <p:nvPr/>
        </p:nvSpPr>
        <p:spPr>
          <a:xfrm>
            <a:off x="1357313" y="357188"/>
            <a:ext cx="5857875" cy="584200"/>
          </a:xfrm>
          <a:prstGeom prst="rect">
            <a:avLst/>
          </a:prstGeom>
          <a:noFill/>
        </p:spPr>
        <p:txBody>
          <a:bodyPr>
            <a:spAutoFit/>
          </a:bodyPr>
          <a:lstStyle/>
          <a:p>
            <a:pPr>
              <a:spcBef>
                <a:spcPct val="20000"/>
              </a:spcBef>
              <a:buFont typeface="Arial" pitchFamily="34" charset="0"/>
              <a:buChar char="•"/>
              <a:defRPr/>
            </a:pPr>
            <a:r>
              <a:rPr lang="zh-CN" altLang="en-US" sz="3200" dirty="0">
                <a:latin typeface="+mn-lt"/>
                <a:ea typeface="华文新魏" pitchFamily="2" charset="-122"/>
                <a:cs typeface="Times New Roman" pitchFamily="18" charset="0"/>
              </a:rPr>
              <a:t>算法（删除记录</a:t>
            </a:r>
            <a:r>
              <a:rPr lang="en-US" altLang="zh-CN" sz="3200" i="1" dirty="0">
                <a:latin typeface="+mn-lt"/>
                <a:ea typeface="华文新魏" pitchFamily="2" charset="-122"/>
                <a:cs typeface="Times New Roman" pitchFamily="18" charset="0"/>
              </a:rPr>
              <a:t>r</a:t>
            </a:r>
            <a:r>
              <a:rPr lang="zh-CN" altLang="en-US" sz="3200" dirty="0">
                <a:latin typeface="+mn-lt"/>
                <a:ea typeface="华文新魏" pitchFamily="2" charset="-122"/>
                <a:cs typeface="Times New Roman" pitchFamily="18" charset="0"/>
              </a:rPr>
              <a:t>）</a:t>
            </a:r>
            <a:endParaRPr lang="en-US" altLang="zh-CN" sz="3200" dirty="0">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CCDC1FE8-F38D-45F4-BACE-7F49ABF2C354}" type="slidenum">
              <a:rPr lang="zh-CN" altLang="en-US" smtClean="0"/>
              <a:pPr>
                <a:defRPr/>
              </a:pPr>
              <a:t>103</a:t>
            </a:fld>
            <a:endParaRPr lang="en-US" altLang="zh-CN"/>
          </a:p>
        </p:txBody>
      </p:sp>
      <p:sp>
        <p:nvSpPr>
          <p:cNvPr id="5" name="Rectangle 3"/>
          <p:cNvSpPr txBox="1">
            <a:spLocks noChangeArrowheads="1"/>
          </p:cNvSpPr>
          <p:nvPr/>
        </p:nvSpPr>
        <p:spPr bwMode="auto">
          <a:xfrm>
            <a:off x="1571625" y="1628775"/>
            <a:ext cx="7126288" cy="4176713"/>
          </a:xfrm>
          <a:prstGeom prst="rect">
            <a:avLst/>
          </a:prstGeom>
          <a:noFill/>
          <a:ln w="9525">
            <a:noFill/>
            <a:miter lim="800000"/>
            <a:headEnd/>
            <a:tailEnd/>
          </a:ln>
          <a:effectLst/>
        </p:spPr>
        <p:txBody>
          <a:bodyPr/>
          <a:lstStyle/>
          <a:p>
            <a:pPr marL="342900" indent="-342900">
              <a:spcBef>
                <a:spcPts val="0"/>
              </a:spcBef>
              <a:buSzPct val="100000"/>
              <a:buFontTx/>
              <a:buChar char="•"/>
              <a:defRPr/>
            </a:pPr>
            <a:r>
              <a:rPr lang="zh-CN" altLang="en-US" sz="3200" kern="0" dirty="0">
                <a:latin typeface="+mn-lt"/>
                <a:ea typeface="华文新魏" pitchFamily="2" charset="-122"/>
                <a:cs typeface="+mn-cs"/>
              </a:rPr>
              <a:t>数据库存储设备</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磁盘文件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Hash</a:t>
            </a:r>
            <a:r>
              <a:rPr lang="zh-CN" altLang="en-US" sz="3200" kern="0" dirty="0">
                <a:latin typeface="+mn-lt"/>
                <a:ea typeface="华文新魏" pitchFamily="2" charset="-122"/>
                <a:cs typeface="+mn-cs"/>
              </a:rPr>
              <a:t>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索引文件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solidFill>
                  <a:srgbClr val="FF0000"/>
                </a:solidFill>
                <a:latin typeface="+mn-lt"/>
                <a:ea typeface="华文新魏" pitchFamily="2" charset="-122"/>
                <a:cs typeface="+mn-cs"/>
              </a:rPr>
              <a:t>B</a:t>
            </a:r>
            <a:r>
              <a:rPr lang="en-US" altLang="zh-CN" sz="3200" kern="0" baseline="30000" dirty="0">
                <a:solidFill>
                  <a:srgbClr val="FF0000"/>
                </a:solidFill>
                <a:latin typeface="+mn-lt"/>
                <a:ea typeface="华文新魏" pitchFamily="2" charset="-122"/>
                <a:cs typeface="+mn-cs"/>
              </a:rPr>
              <a:t>+</a:t>
            </a:r>
            <a:r>
              <a:rPr lang="en-US" altLang="zh-CN" sz="3200" kern="0" dirty="0">
                <a:solidFill>
                  <a:srgbClr val="FF0000"/>
                </a:solidFill>
                <a:latin typeface="+mn-lt"/>
                <a:ea typeface="华文新魏" pitchFamily="2" charset="-122"/>
                <a:cs typeface="+mn-cs"/>
              </a:rPr>
              <a:t>-</a:t>
            </a:r>
            <a:r>
              <a:rPr lang="zh-CN" altLang="en-US" sz="3200" kern="0" dirty="0">
                <a:solidFill>
                  <a:srgbClr val="FF0000"/>
                </a:solidFill>
                <a:latin typeface="+mn-lt"/>
                <a:ea typeface="华文新魏" pitchFamily="2" charset="-122"/>
                <a:cs typeface="+mn-cs"/>
              </a:rPr>
              <a:t>树文件索引</a:t>
            </a:r>
            <a:endParaRPr lang="en-US" altLang="zh-CN" sz="3200" kern="0" dirty="0">
              <a:solidFill>
                <a:srgbClr val="FF0000"/>
              </a:solidFill>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多维</a:t>
            </a:r>
            <a:r>
              <a:rPr lang="zh-CN" altLang="en-US" sz="3200" kern="0" dirty="0" smtClean="0">
                <a:latin typeface="+mn-lt"/>
                <a:ea typeface="华文新魏" pitchFamily="2" charset="-122"/>
                <a:cs typeface="+mn-cs"/>
              </a:rPr>
              <a:t>索引与位图索引</a:t>
            </a:r>
            <a:endParaRPr lang="en-US" altLang="zh-CN" sz="3200" kern="0" dirty="0">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en-US" altLang="zh-CN" dirty="0" smtClean="0">
                <a:solidFill>
                  <a:srgbClr val="800000"/>
                </a:solidFill>
                <a:latin typeface="+mn-lt"/>
                <a:ea typeface="华文新魏" pitchFamily="2" charset="-122"/>
                <a:cs typeface="+mj-cs"/>
              </a:rPr>
              <a:t>B</a:t>
            </a:r>
            <a:r>
              <a:rPr lang="en-US" altLang="zh-CN" baseline="30000" dirty="0" smtClean="0">
                <a:solidFill>
                  <a:srgbClr val="800000"/>
                </a:solidFill>
                <a:latin typeface="+mn-lt"/>
                <a:ea typeface="华文新魏" pitchFamily="2" charset="-122"/>
                <a:cs typeface="+mj-cs"/>
              </a:rPr>
              <a:t>+</a:t>
            </a:r>
            <a:r>
              <a:rPr lang="en-US" altLang="zh-CN" dirty="0" smtClean="0">
                <a:solidFill>
                  <a:srgbClr val="800000"/>
                </a:solidFill>
                <a:latin typeface="+mn-lt"/>
                <a:ea typeface="华文新魏" pitchFamily="2" charset="-122"/>
                <a:cs typeface="+mj-cs"/>
              </a:rPr>
              <a:t>-</a:t>
            </a:r>
            <a:r>
              <a:rPr lang="zh-CN" altLang="en-US" dirty="0" smtClean="0">
                <a:solidFill>
                  <a:srgbClr val="800000"/>
                </a:solidFill>
                <a:latin typeface="+mn-lt"/>
                <a:ea typeface="华文新魏" pitchFamily="2" charset="-122"/>
                <a:cs typeface="+mj-cs"/>
              </a:rPr>
              <a:t>树索引结构</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a:xfrm>
            <a:off x="214313" y="1214438"/>
            <a:ext cx="8786812" cy="2358578"/>
          </a:xfrm>
        </p:spPr>
        <p:txBody>
          <a:bodyPr/>
          <a:lstStyle/>
          <a:p>
            <a:pPr algn="just" eaLnBrk="1" hangingPunct="1">
              <a:spcBef>
                <a:spcPts val="600"/>
              </a:spcBef>
              <a:buFontTx/>
              <a:buNone/>
            </a:pPr>
            <a:r>
              <a:rPr lang="zh-CN" altLang="en-US" dirty="0" smtClean="0">
                <a:solidFill>
                  <a:srgbClr val="FF0000"/>
                </a:solidFill>
                <a:effectLst/>
                <a:ea typeface="华文新魏" panose="02010800040101010101" pitchFamily="2" charset="-122"/>
                <a:cs typeface="Times New Roman" panose="02020603050405020304" pitchFamily="18" charset="0"/>
              </a:rPr>
              <a:t>定义</a:t>
            </a:r>
            <a:r>
              <a:rPr lang="en-US" altLang="zh-CN" dirty="0" smtClean="0">
                <a:solidFill>
                  <a:srgbClr val="FF0000"/>
                </a:solidFill>
                <a:effectLst/>
                <a:ea typeface="华文新魏" panose="02010800040101010101" pitchFamily="2" charset="-122"/>
                <a:cs typeface="Times New Roman" panose="02020603050405020304" pitchFamily="18" charset="0"/>
              </a:rPr>
              <a:t>. </a:t>
            </a:r>
            <a:r>
              <a:rPr lang="zh-CN" altLang="en-US" dirty="0" smtClean="0">
                <a:solidFill>
                  <a:srgbClr val="003399"/>
                </a:solidFill>
                <a:effectLst/>
                <a:ea typeface="华文新魏" panose="02010800040101010101" pitchFamily="2" charset="-122"/>
                <a:cs typeface="Times New Roman" panose="02020603050405020304" pitchFamily="18" charset="0"/>
              </a:rPr>
              <a:t>秩为</a:t>
            </a:r>
            <a:r>
              <a:rPr lang="en-US" altLang="zh-CN" dirty="0" smtClean="0">
                <a:solidFill>
                  <a:srgbClr val="FF0000"/>
                </a:solidFill>
                <a:effectLst/>
                <a:ea typeface="华文新魏" panose="02010800040101010101" pitchFamily="2" charset="-122"/>
                <a:cs typeface="Times New Roman" panose="02020603050405020304" pitchFamily="18" charset="0"/>
              </a:rPr>
              <a:t>D</a:t>
            </a:r>
            <a:r>
              <a:rPr lang="zh-CN" altLang="en-US" dirty="0" smtClean="0">
                <a:solidFill>
                  <a:srgbClr val="003399"/>
                </a:solidFill>
                <a:effectLst/>
                <a:ea typeface="华文新魏" panose="02010800040101010101" pitchFamily="2" charset="-122"/>
                <a:cs typeface="Times New Roman" panose="02020603050405020304" pitchFamily="18" charset="0"/>
              </a:rPr>
              <a:t>的</a:t>
            </a:r>
            <a:r>
              <a:rPr lang="en-US" altLang="zh-CN" dirty="0" smtClean="0">
                <a:solidFill>
                  <a:srgbClr val="003399"/>
                </a:solidFill>
                <a:effectLst/>
                <a:ea typeface="华文新魏" panose="02010800040101010101" pitchFamily="2" charset="-122"/>
                <a:cs typeface="Times New Roman" panose="02020603050405020304" pitchFamily="18" charset="0"/>
              </a:rPr>
              <a:t>B</a:t>
            </a:r>
            <a:r>
              <a:rPr lang="en-US" altLang="zh-CN" baseline="30000" dirty="0" smtClean="0">
                <a:solidFill>
                  <a:srgbClr val="003399"/>
                </a:solidFill>
                <a:effectLst/>
                <a:ea typeface="华文新魏" panose="02010800040101010101" pitchFamily="2" charset="-122"/>
                <a:cs typeface="Times New Roman" panose="02020603050405020304" pitchFamily="18" charset="0"/>
              </a:rPr>
              <a:t>+</a:t>
            </a:r>
            <a:r>
              <a:rPr lang="zh-CN" altLang="en-US" dirty="0" smtClean="0">
                <a:solidFill>
                  <a:srgbClr val="003399"/>
                </a:solidFill>
                <a:effectLst/>
                <a:ea typeface="华文新魏" panose="02010800040101010101" pitchFamily="2" charset="-122"/>
                <a:cs typeface="Times New Roman" panose="02020603050405020304" pitchFamily="18" charset="0"/>
              </a:rPr>
              <a:t>树定义如下：</a:t>
            </a:r>
          </a:p>
          <a:p>
            <a:pPr marL="827088" lvl="1" indent="-358775">
              <a:spcBef>
                <a:spcPts val="600"/>
              </a:spcBef>
              <a:buSzPct val="88000"/>
              <a:buFont typeface="楷体_GB2312"/>
              <a:buAutoNum type="arabicPeriod"/>
            </a:pPr>
            <a:r>
              <a:rPr lang="zh-CN" altLang="en-US" sz="2400" dirty="0" smtClean="0">
                <a:solidFill>
                  <a:srgbClr val="800000"/>
                </a:solidFill>
                <a:effectLst/>
                <a:ea typeface="华文新魏" panose="02010800040101010101" pitchFamily="2" charset="-122"/>
                <a:cs typeface="Times New Roman" panose="02020603050405020304" pitchFamily="18" charset="0"/>
              </a:rPr>
              <a:t>内节点</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zh-CN" altLang="en-US" sz="2400" dirty="0" smtClean="0">
                <a:solidFill>
                  <a:srgbClr val="800000"/>
                </a:solidFill>
                <a:effectLst/>
                <a:ea typeface="华文新魏" panose="02010800040101010101" pitchFamily="2" charset="-122"/>
                <a:cs typeface="Times New Roman" panose="02020603050405020304" pitchFamily="18" charset="0"/>
              </a:rPr>
              <a:t>&lt;</a:t>
            </a:r>
            <a:r>
              <a:rPr lang="en-US" altLang="zh-CN" sz="2400" i="1" dirty="0" smtClean="0">
                <a:solidFill>
                  <a:srgbClr val="800000"/>
                </a:solidFill>
                <a:effectLst/>
                <a:ea typeface="华文新魏" panose="02010800040101010101" pitchFamily="2" charset="-122"/>
                <a:cs typeface="Times New Roman" panose="02020603050405020304" pitchFamily="18" charset="0"/>
              </a:rPr>
              <a:t>P</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 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 P</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2</a:t>
            </a:r>
            <a:r>
              <a:rPr lang="en-US" altLang="zh-CN" sz="2400" i="1" dirty="0" smtClean="0">
                <a:solidFill>
                  <a:srgbClr val="800000"/>
                </a:solidFill>
                <a:effectLst/>
                <a:ea typeface="华文新魏" panose="02010800040101010101" pitchFamily="2" charset="-122"/>
                <a:cs typeface="Times New Roman" panose="02020603050405020304" pitchFamily="18" charset="0"/>
              </a:rPr>
              <a:t>, 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2</a:t>
            </a:r>
            <a:r>
              <a:rPr lang="en-US" altLang="zh-CN" sz="2400" i="1" dirty="0" smtClean="0">
                <a:solidFill>
                  <a:srgbClr val="800000"/>
                </a:solidFill>
                <a:effectLst/>
                <a:ea typeface="华文新魏" panose="02010800040101010101" pitchFamily="2" charset="-122"/>
                <a:cs typeface="Times New Roman" panose="02020603050405020304" pitchFamily="18" charset="0"/>
              </a:rPr>
              <a:t>, ..., P</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q-1</a:t>
            </a:r>
            <a:r>
              <a:rPr lang="en-US" altLang="zh-CN" sz="2400" i="1" dirty="0" smtClean="0">
                <a:solidFill>
                  <a:srgbClr val="800000"/>
                </a:solidFill>
                <a:effectLst/>
                <a:ea typeface="华文新魏" panose="02010800040101010101" pitchFamily="2" charset="-122"/>
                <a:cs typeface="Times New Roman" panose="02020603050405020304" pitchFamily="18" charset="0"/>
              </a:rPr>
              <a:t>, 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q-1</a:t>
            </a:r>
            <a:r>
              <a:rPr lang="en-US" altLang="zh-CN" sz="2400" i="1"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P</a:t>
            </a:r>
            <a:r>
              <a:rPr lang="en-US" altLang="zh-CN" sz="2400" i="1" baseline="-30000" dirty="0" err="1" smtClean="0">
                <a:solidFill>
                  <a:srgbClr val="800000"/>
                </a:solidFill>
                <a:effectLst/>
                <a:ea typeface="华文新魏" panose="02010800040101010101" pitchFamily="2" charset="-122"/>
                <a:cs typeface="Times New Roman" panose="02020603050405020304" pitchFamily="18" charset="0"/>
              </a:rPr>
              <a:t>q</a:t>
            </a:r>
            <a:r>
              <a:rPr lang="en-US" altLang="zh-CN" sz="2400" dirty="0" smtClean="0">
                <a:solidFill>
                  <a:srgbClr val="800000"/>
                </a:solidFill>
                <a:effectLst/>
                <a:ea typeface="华文新魏" panose="02010800040101010101" pitchFamily="2" charset="-122"/>
                <a:cs typeface="Times New Roman" panose="02020603050405020304" pitchFamily="18" charset="0"/>
              </a:rPr>
              <a:t>&gt;，</a:t>
            </a:r>
            <a:r>
              <a:rPr lang="en-US" altLang="zh-CN" sz="2400" i="1" dirty="0" err="1" smtClean="0">
                <a:solidFill>
                  <a:srgbClr val="FF0000"/>
                </a:solidFill>
                <a:effectLst/>
                <a:ea typeface="华文新魏" panose="02010800040101010101" pitchFamily="2" charset="-122"/>
                <a:cs typeface="Times New Roman" panose="02020603050405020304" pitchFamily="18" charset="0"/>
              </a:rPr>
              <a:t>q≤D</a:t>
            </a:r>
            <a:r>
              <a:rPr lang="en-US" altLang="zh-CN" sz="2400" dirty="0" err="1" smtClean="0">
                <a:solidFill>
                  <a:srgbClr val="800000"/>
                </a:solidFill>
                <a:effectLst/>
                <a:ea typeface="华文新魏" panose="02010800040101010101" pitchFamily="2" charset="-122"/>
                <a:cs typeface="Times New Roman" panose="02020603050405020304" pitchFamily="18" charset="0"/>
              </a:rPr>
              <a:t>，</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P</a:t>
            </a:r>
            <a:r>
              <a:rPr lang="en-US" altLang="zh-CN" sz="2400" i="1" baseline="-30000" dirty="0" err="1" smtClean="0">
                <a:solidFill>
                  <a:srgbClr val="800000"/>
                </a:solidFill>
                <a:effectLst/>
                <a:ea typeface="华文新魏" panose="02010800040101010101" pitchFamily="2" charset="-122"/>
                <a:cs typeface="Times New Roman" panose="02020603050405020304" pitchFamily="18" charset="0"/>
              </a:rPr>
              <a:t>i</a:t>
            </a:r>
            <a:r>
              <a:rPr lang="zh-CN" altLang="en-US" sz="2400" dirty="0" smtClean="0">
                <a:solidFill>
                  <a:srgbClr val="800000"/>
                </a:solidFill>
                <a:effectLst/>
                <a:ea typeface="华文新魏" panose="02010800040101010101" pitchFamily="2" charset="-122"/>
                <a:cs typeface="Times New Roman" panose="02020603050405020304" pitchFamily="18" charset="0"/>
              </a:rPr>
              <a:t>是树指针</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smtClean="0">
                <a:solidFill>
                  <a:srgbClr val="800000"/>
                </a:solidFill>
                <a:effectLst/>
                <a:ea typeface="华文新魏" panose="02010800040101010101" pitchFamily="2" charset="-122"/>
                <a:cs typeface="Times New Roman" panose="02020603050405020304" pitchFamily="18" charset="0"/>
              </a:rPr>
              <a:t>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&lt;K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2</a:t>
            </a:r>
            <a:r>
              <a:rPr lang="en-US" altLang="zh-CN" sz="2400" i="1" dirty="0" smtClean="0">
                <a:solidFill>
                  <a:srgbClr val="800000"/>
                </a:solidFill>
                <a:effectLst/>
                <a:ea typeface="华文新魏" panose="02010800040101010101" pitchFamily="2" charset="-122"/>
                <a:cs typeface="Times New Roman" panose="02020603050405020304" pitchFamily="18" charset="0"/>
              </a:rPr>
              <a:t>&lt;...&lt;K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q-1</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zh-CN" altLang="en-US" sz="2400" i="1" dirty="0" smtClean="0">
                <a:solidFill>
                  <a:srgbClr val="800000"/>
                </a:solidFill>
                <a:effectLst/>
                <a:ea typeface="华文新魏" panose="02010800040101010101" pitchFamily="2" charset="-122"/>
                <a:cs typeface="Times New Roman" panose="02020603050405020304" pitchFamily="18" charset="0"/>
              </a:rPr>
              <a:t>1&lt;</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i</a:t>
            </a:r>
            <a:r>
              <a:rPr lang="en-US" altLang="zh-CN" sz="2400" i="1" dirty="0" smtClean="0">
                <a:solidFill>
                  <a:srgbClr val="800000"/>
                </a:solidFill>
                <a:effectLst/>
                <a:ea typeface="华文新魏" panose="02010800040101010101" pitchFamily="2" charset="-122"/>
                <a:cs typeface="Times New Roman" panose="02020603050405020304" pitchFamily="18" charset="0"/>
              </a:rPr>
              <a:t>&lt;q-1</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smtClean="0">
                <a:solidFill>
                  <a:srgbClr val="800000"/>
                </a:solidFill>
                <a:effectLst/>
                <a:ea typeface="华文新魏" panose="02010800040101010101" pitchFamily="2" charset="-122"/>
                <a:cs typeface="Times New Roman" panose="02020603050405020304" pitchFamily="18" charset="0"/>
              </a:rPr>
              <a:t>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i-1</a:t>
            </a:r>
            <a:r>
              <a:rPr lang="en-US" altLang="zh-CN" sz="2400" i="1" dirty="0" smtClean="0">
                <a:solidFill>
                  <a:srgbClr val="800000"/>
                </a:solidFill>
                <a:effectLst/>
                <a:ea typeface="华文新魏" panose="02010800040101010101" pitchFamily="2" charset="-122"/>
                <a:cs typeface="Times New Roman" panose="02020603050405020304" pitchFamily="18" charset="0"/>
              </a:rPr>
              <a:t>&lt;</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X≤K</a:t>
            </a:r>
            <a:r>
              <a:rPr lang="en-US" altLang="zh-CN" sz="2400" i="1" baseline="-30000" dirty="0" err="1" smtClean="0">
                <a:solidFill>
                  <a:srgbClr val="800000"/>
                </a:solidFill>
                <a:effectLst/>
                <a:ea typeface="华文新魏" panose="02010800040101010101" pitchFamily="2" charset="-122"/>
                <a:cs typeface="Times New Roman" panose="02020603050405020304" pitchFamily="18" charset="0"/>
              </a:rPr>
              <a:t>i</a:t>
            </a:r>
            <a:r>
              <a:rPr lang="en-US" altLang="zh-CN" sz="2400" i="1" dirty="0" smtClean="0">
                <a:solidFill>
                  <a:srgbClr val="800000"/>
                </a:solidFill>
                <a:effectLst/>
                <a:ea typeface="华文新魏" panose="02010800040101010101" pitchFamily="2" charset="-122"/>
                <a:cs typeface="Times New Roman" panose="02020603050405020304" pitchFamily="18" charset="0"/>
              </a:rPr>
              <a:t>, X≤K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 X&gt;K</a:t>
            </a:r>
            <a:r>
              <a:rPr lang="en-US" altLang="zh-CN" sz="2400" i="1" baseline="-30000" dirty="0" smtClean="0">
                <a:solidFill>
                  <a:srgbClr val="800000"/>
                </a:solidFill>
                <a:effectLst/>
                <a:ea typeface="华文新魏" panose="02010800040101010101" pitchFamily="2" charset="-122"/>
                <a:cs typeface="Times New Roman" panose="02020603050405020304" pitchFamily="18" charset="0"/>
              </a:rPr>
              <a:t>q-1</a:t>
            </a:r>
            <a:r>
              <a:rPr lang="en-US" altLang="zh-CN" sz="2400" dirty="0" smtClean="0">
                <a:solidFill>
                  <a:srgbClr val="800000"/>
                </a:solidFill>
                <a:effectLst/>
                <a:ea typeface="华文新魏" panose="02010800040101010101" pitchFamily="2" charset="-122"/>
                <a:cs typeface="Times New Roman" panose="02020603050405020304" pitchFamily="18" charset="0"/>
              </a:rPr>
              <a:t>;</a:t>
            </a:r>
            <a:endParaRPr lang="en-US" altLang="zh-CN" sz="2400" i="1" dirty="0" smtClean="0">
              <a:solidFill>
                <a:srgbClr val="800000"/>
              </a:solidFill>
              <a:effectLst/>
              <a:ea typeface="华文新魏" panose="02010800040101010101" pitchFamily="2" charset="-122"/>
              <a:cs typeface="Times New Roman" panose="02020603050405020304" pitchFamily="18" charset="0"/>
            </a:endParaRPr>
          </a:p>
          <a:p>
            <a:pPr marL="827088" lvl="1" indent="-358775" algn="just">
              <a:spcBef>
                <a:spcPts val="600"/>
              </a:spcBef>
              <a:buSzPct val="88000"/>
              <a:buFont typeface="楷体_GB2312"/>
              <a:buAutoNum type="arabicPeriod"/>
            </a:pPr>
            <a:r>
              <a:rPr lang="zh-CN" altLang="en-US" sz="2400" dirty="0" smtClean="0">
                <a:solidFill>
                  <a:srgbClr val="800000"/>
                </a:solidFill>
                <a:effectLst/>
                <a:ea typeface="华文新魏" panose="02010800040101010101" pitchFamily="2" charset="-122"/>
                <a:cs typeface="Times New Roman" panose="02020603050405020304" pitchFamily="18" charset="0"/>
              </a:rPr>
              <a:t>除根和叶节点外</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zh-CN" altLang="en-US" sz="2400" dirty="0" smtClean="0">
                <a:solidFill>
                  <a:srgbClr val="800000"/>
                </a:solidFill>
                <a:effectLst/>
                <a:ea typeface="华文新魏" panose="02010800040101010101" pitchFamily="2" charset="-122"/>
                <a:cs typeface="Times New Roman" panose="02020603050405020304" pitchFamily="18" charset="0"/>
              </a:rPr>
              <a:t>每个节点至少有</a:t>
            </a:r>
            <a:r>
              <a:rPr lang="zh-CN" altLang="en-US" sz="2400" dirty="0" smtClean="0">
                <a:solidFill>
                  <a:srgbClr val="FF0000"/>
                </a:solidFill>
                <a:effectLst/>
                <a:ea typeface="华文新魏" panose="02010800040101010101" pitchFamily="2" charset="-122"/>
                <a:cs typeface="Times New Roman" panose="02020603050405020304" pitchFamily="18" charset="0"/>
                <a:sym typeface="Symbol" panose="05050102010706020507" pitchFamily="18" charset="2"/>
              </a:rPr>
              <a:t></a:t>
            </a:r>
            <a:r>
              <a:rPr lang="en-US" altLang="zh-CN" sz="2400" i="1" dirty="0" smtClean="0">
                <a:solidFill>
                  <a:srgbClr val="FF0000"/>
                </a:solidFill>
                <a:effectLst/>
                <a:ea typeface="华文新魏" panose="02010800040101010101" pitchFamily="2" charset="-122"/>
                <a:cs typeface="Times New Roman" panose="02020603050405020304" pitchFamily="18" charset="0"/>
                <a:sym typeface="Symbol" panose="05050102010706020507" pitchFamily="18" charset="2"/>
              </a:rPr>
              <a:t>D/2</a:t>
            </a:r>
            <a:r>
              <a:rPr lang="en-US" altLang="zh-CN" sz="2400" dirty="0" smtClean="0">
                <a:solidFill>
                  <a:srgbClr val="FF0000"/>
                </a:solidFill>
                <a:effectLst/>
                <a:ea typeface="华文新魏" panose="02010800040101010101" pitchFamily="2" charset="-122"/>
                <a:cs typeface="Times New Roman" panose="02020603050405020304" pitchFamily="18" charset="0"/>
                <a:sym typeface="Symbol" panose="05050102010706020507" pitchFamily="18" charset="2"/>
              </a:rPr>
              <a:t></a:t>
            </a:r>
            <a:r>
              <a:rPr lang="zh-CN" altLang="en-US" sz="2400" dirty="0" smtClean="0">
                <a:solidFill>
                  <a:srgbClr val="800000"/>
                </a:solidFill>
                <a:effectLst/>
                <a:ea typeface="华文新魏" panose="02010800040101010101" pitchFamily="2" charset="-122"/>
                <a:cs typeface="Times New Roman" panose="02020603050405020304" pitchFamily="18" charset="0"/>
              </a:rPr>
              <a:t>个树指针</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zh-CN" altLang="en-US" sz="2400" dirty="0" smtClean="0">
                <a:solidFill>
                  <a:srgbClr val="800000"/>
                </a:solidFill>
                <a:effectLst/>
                <a:ea typeface="华文新魏" panose="02010800040101010101" pitchFamily="2" charset="-122"/>
                <a:cs typeface="Times New Roman" panose="02020603050405020304" pitchFamily="18" charset="0"/>
              </a:rPr>
              <a:t>若根节点不是树的唯一节点，至少有两个树指针</a:t>
            </a:r>
            <a:r>
              <a:rPr lang="en-US" altLang="zh-CN" sz="2400" dirty="0" smtClean="0">
                <a:solidFill>
                  <a:srgbClr val="800000"/>
                </a:solidFill>
                <a:effectLst/>
                <a:ea typeface="华文新魏" panose="02010800040101010101" pitchFamily="2" charset="-122"/>
                <a:cs typeface="Times New Roman" panose="02020603050405020304" pitchFamily="18" charset="0"/>
              </a:rPr>
              <a:t>;</a:t>
            </a: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FBA32A72-5EFF-486A-B34C-9F4BA36F8104}" type="slidenum">
              <a:rPr lang="zh-CN" altLang="en-US" smtClean="0"/>
              <a:pPr>
                <a:defRPr/>
              </a:pPr>
              <a:t>104</a:t>
            </a:fld>
            <a:endParaRPr lang="en-US" altLang="zh-CN"/>
          </a:p>
        </p:txBody>
      </p:sp>
      <p:grpSp>
        <p:nvGrpSpPr>
          <p:cNvPr id="19" name="组合 18"/>
          <p:cNvGrpSpPr>
            <a:grpSpLocks/>
          </p:cNvGrpSpPr>
          <p:nvPr/>
        </p:nvGrpSpPr>
        <p:grpSpPr bwMode="auto">
          <a:xfrm>
            <a:off x="1208088" y="4077072"/>
            <a:ext cx="7072312" cy="1836737"/>
            <a:chOff x="1207420" y="4929198"/>
            <a:chExt cx="7072362" cy="1836000"/>
          </a:xfrm>
        </p:grpSpPr>
        <p:sp>
          <p:nvSpPr>
            <p:cNvPr id="20" name="圆角矩形 19"/>
            <p:cNvSpPr/>
            <p:nvPr/>
          </p:nvSpPr>
          <p:spPr bwMode="auto">
            <a:xfrm>
              <a:off x="1207420" y="4929198"/>
              <a:ext cx="7072362" cy="1836000"/>
            </a:xfrm>
            <a:prstGeom prst="roundRect">
              <a:avLst/>
            </a:prstGeom>
            <a:solidFill>
              <a:srgbClr val="FFFFCC"/>
            </a:solidFill>
            <a:ln w="9525" cap="flat" cmpd="sng" algn="ctr">
              <a:solidFill>
                <a:srgbClr val="FF0000"/>
              </a:solidFill>
              <a:prstDash val="solid"/>
              <a:round/>
              <a:headEnd type="none" w="med" len="med"/>
              <a:tailEnd type="none" w="med" len="med"/>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pSp>
          <p:nvGrpSpPr>
            <p:cNvPr id="125990" name="组合 18"/>
            <p:cNvGrpSpPr>
              <a:grpSpLocks/>
            </p:cNvGrpSpPr>
            <p:nvPr/>
          </p:nvGrpSpPr>
          <p:grpSpPr bwMode="auto">
            <a:xfrm>
              <a:off x="1418323" y="5328558"/>
              <a:ext cx="6725577" cy="1419627"/>
              <a:chOff x="1418323" y="5328558"/>
              <a:chExt cx="6725577" cy="1419627"/>
            </a:xfrm>
          </p:grpSpPr>
          <p:sp>
            <p:nvSpPr>
              <p:cNvPr id="125991" name="AutoShape 35"/>
              <p:cNvSpPr>
                <a:spLocks noChangeArrowheads="1"/>
              </p:cNvSpPr>
              <p:nvPr/>
            </p:nvSpPr>
            <p:spPr bwMode="auto">
              <a:xfrm>
                <a:off x="1418323" y="5643578"/>
                <a:ext cx="1066800" cy="714380"/>
              </a:xfrm>
              <a:prstGeom prst="triangle">
                <a:avLst>
                  <a:gd name="adj" fmla="val 50000"/>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endParaRPr lang="en-US" altLang="zh-CN" sz="2800"/>
              </a:p>
            </p:txBody>
          </p:sp>
          <p:sp>
            <p:nvSpPr>
              <p:cNvPr id="23" name="Text Box 36"/>
              <p:cNvSpPr txBox="1">
                <a:spLocks noChangeArrowheads="1"/>
              </p:cNvSpPr>
              <p:nvPr/>
            </p:nvSpPr>
            <p:spPr bwMode="auto">
              <a:xfrm>
                <a:off x="1505872" y="6258989"/>
                <a:ext cx="1295409" cy="460190"/>
              </a:xfrm>
              <a:prstGeom prst="rect">
                <a:avLst/>
              </a:prstGeom>
              <a:noFill/>
              <a:ln w="9525">
                <a:noFill/>
                <a:miter lim="800000"/>
                <a:headEnd/>
                <a:tailEnd/>
              </a:ln>
              <a:effectLst/>
            </p:spPr>
            <p:txBody>
              <a:bodyPr>
                <a:spAutoFit/>
              </a:bodyPr>
              <a:lstStyle/>
              <a:p>
                <a:pPr>
                  <a:spcBef>
                    <a:spcPct val="50000"/>
                  </a:spcBef>
                  <a:defRPr/>
                </a:pPr>
                <a:r>
                  <a:rPr lang="en-US" altLang="zh-CN" sz="2400" b="0" i="1" dirty="0">
                    <a:latin typeface="+mn-lt"/>
                    <a:ea typeface="楷体_GB2312" pitchFamily="49" charset="-122"/>
                    <a:cs typeface="Times New Roman" pitchFamily="18" charset="0"/>
                  </a:rPr>
                  <a:t>X</a:t>
                </a:r>
                <a:r>
                  <a:rPr lang="en-US" altLang="zh-CN" sz="2400" b="0" dirty="0">
                    <a:latin typeface="+mn-lt"/>
                    <a:ea typeface="楷体_GB2312" pitchFamily="49" charset="-122"/>
                    <a:cs typeface="Times New Roman" pitchFamily="18" charset="0"/>
                    <a:sym typeface="Symbol"/>
                  </a:rPr>
                  <a:t></a:t>
                </a:r>
                <a:r>
                  <a:rPr lang="en-US" altLang="zh-CN" sz="2400" b="0" i="1" dirty="0">
                    <a:latin typeface="+mn-lt"/>
                    <a:ea typeface="楷体_GB2312" pitchFamily="49" charset="-122"/>
                    <a:cs typeface="Times New Roman" pitchFamily="18" charset="0"/>
                  </a:rPr>
                  <a:t>K</a:t>
                </a:r>
                <a:r>
                  <a:rPr lang="en-US" altLang="zh-CN" sz="2400" b="0" i="1" baseline="-25000" dirty="0">
                    <a:latin typeface="+mn-lt"/>
                    <a:ea typeface="楷体_GB2312" pitchFamily="49" charset="-122"/>
                    <a:cs typeface="Times New Roman" pitchFamily="18" charset="0"/>
                  </a:rPr>
                  <a:t>1</a:t>
                </a:r>
              </a:p>
            </p:txBody>
          </p:sp>
          <p:sp>
            <p:nvSpPr>
              <p:cNvPr id="24" name="Text Box 40"/>
              <p:cNvSpPr txBox="1">
                <a:spLocks noChangeArrowheads="1"/>
              </p:cNvSpPr>
              <p:nvPr/>
            </p:nvSpPr>
            <p:spPr bwMode="auto">
              <a:xfrm>
                <a:off x="4074465" y="6285966"/>
                <a:ext cx="1571636" cy="461778"/>
              </a:xfrm>
              <a:prstGeom prst="rect">
                <a:avLst/>
              </a:prstGeom>
              <a:noFill/>
              <a:ln w="9525">
                <a:noFill/>
                <a:miter lim="800000"/>
                <a:headEnd/>
                <a:tailEnd/>
              </a:ln>
              <a:effectLst/>
            </p:spPr>
            <p:txBody>
              <a:bodyPr>
                <a:spAutoFit/>
              </a:bodyPr>
              <a:lstStyle/>
              <a:p>
                <a:pPr>
                  <a:spcBef>
                    <a:spcPct val="50000"/>
                  </a:spcBef>
                  <a:defRPr/>
                </a:pPr>
                <a:r>
                  <a:rPr lang="en-US" altLang="zh-CN" sz="2400" b="0" i="1" dirty="0">
                    <a:latin typeface="+mn-lt"/>
                    <a:ea typeface="华文行楷" pitchFamily="2" charset="-122"/>
                    <a:cs typeface="Times New Roman" pitchFamily="18" charset="0"/>
                  </a:rPr>
                  <a:t>K</a:t>
                </a:r>
                <a:r>
                  <a:rPr lang="en-US" altLang="zh-CN" sz="2400" b="0" i="1" baseline="-25000" dirty="0">
                    <a:latin typeface="+mn-lt"/>
                    <a:ea typeface="华文行楷" pitchFamily="2" charset="-122"/>
                    <a:cs typeface="Times New Roman" pitchFamily="18" charset="0"/>
                  </a:rPr>
                  <a:t>i-1</a:t>
                </a:r>
                <a:r>
                  <a:rPr lang="en-US" altLang="zh-CN" sz="2400" b="0" i="1" dirty="0">
                    <a:latin typeface="+mn-lt"/>
                    <a:ea typeface="华文行楷" pitchFamily="2" charset="-122"/>
                    <a:cs typeface="Times New Roman" pitchFamily="18" charset="0"/>
                  </a:rPr>
                  <a:t>&lt;</a:t>
                </a:r>
                <a:r>
                  <a:rPr lang="en-US" altLang="zh-CN" sz="2400" b="0" i="1" dirty="0" err="1">
                    <a:latin typeface="+mn-lt"/>
                    <a:ea typeface="华文行楷" pitchFamily="2" charset="-122"/>
                    <a:cs typeface="Times New Roman" pitchFamily="18" charset="0"/>
                  </a:rPr>
                  <a:t>X</a:t>
                </a:r>
                <a:r>
                  <a:rPr lang="en-US" altLang="zh-CN" sz="2400" b="0" dirty="0" err="1">
                    <a:latin typeface="+mn-lt"/>
                    <a:ea typeface="华文行楷" pitchFamily="2" charset="-122"/>
                    <a:cs typeface="Times New Roman" pitchFamily="18" charset="0"/>
                    <a:sym typeface="Symbol"/>
                  </a:rPr>
                  <a:t></a:t>
                </a:r>
                <a:r>
                  <a:rPr lang="en-US" altLang="zh-CN" sz="2400" b="0" i="1" dirty="0" err="1">
                    <a:latin typeface="+mn-lt"/>
                    <a:ea typeface="华文行楷" pitchFamily="2" charset="-122"/>
                    <a:cs typeface="Times New Roman" pitchFamily="18" charset="0"/>
                  </a:rPr>
                  <a:t>K</a:t>
                </a:r>
                <a:r>
                  <a:rPr lang="en-US" altLang="zh-CN" sz="2400" b="0" i="1" baseline="-25000" dirty="0" err="1">
                    <a:latin typeface="+mn-lt"/>
                    <a:ea typeface="华文行楷" pitchFamily="2" charset="-122"/>
                    <a:cs typeface="Times New Roman" pitchFamily="18" charset="0"/>
                  </a:rPr>
                  <a:t>i</a:t>
                </a:r>
                <a:endParaRPr lang="en-US" altLang="zh-CN" sz="2400" b="0" i="1" baseline="-25000" dirty="0">
                  <a:latin typeface="+mn-lt"/>
                  <a:ea typeface="华文行楷" pitchFamily="2" charset="-122"/>
                  <a:cs typeface="Times New Roman" pitchFamily="18" charset="0"/>
                </a:endParaRPr>
              </a:p>
            </p:txBody>
          </p:sp>
          <p:sp>
            <p:nvSpPr>
              <p:cNvPr id="125994" name="AutoShape 41"/>
              <p:cNvSpPr>
                <a:spLocks noChangeArrowheads="1"/>
              </p:cNvSpPr>
              <p:nvPr/>
            </p:nvSpPr>
            <p:spPr bwMode="auto">
              <a:xfrm>
                <a:off x="4257431" y="5694966"/>
                <a:ext cx="1066800" cy="662992"/>
              </a:xfrm>
              <a:prstGeom prst="triangle">
                <a:avLst>
                  <a:gd name="adj" fmla="val 50000"/>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endParaRPr lang="en-US" altLang="zh-CN" sz="2800"/>
              </a:p>
            </p:txBody>
          </p:sp>
          <p:sp>
            <p:nvSpPr>
              <p:cNvPr id="125995" name="AutoShape 45"/>
              <p:cNvSpPr>
                <a:spLocks noChangeArrowheads="1"/>
              </p:cNvSpPr>
              <p:nvPr/>
            </p:nvSpPr>
            <p:spPr bwMode="auto">
              <a:xfrm>
                <a:off x="6857574" y="5623807"/>
                <a:ext cx="1066800" cy="734151"/>
              </a:xfrm>
              <a:prstGeom prst="triangle">
                <a:avLst>
                  <a:gd name="adj" fmla="val 50000"/>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endParaRPr lang="en-US" altLang="zh-CN" sz="2800"/>
              </a:p>
            </p:txBody>
          </p:sp>
          <p:sp>
            <p:nvSpPr>
              <p:cNvPr id="27" name="Text Box 46"/>
              <p:cNvSpPr txBox="1">
                <a:spLocks noChangeArrowheads="1"/>
              </p:cNvSpPr>
              <p:nvPr/>
            </p:nvSpPr>
            <p:spPr bwMode="auto">
              <a:xfrm>
                <a:off x="6857372" y="6257402"/>
                <a:ext cx="1285884" cy="461778"/>
              </a:xfrm>
              <a:prstGeom prst="rect">
                <a:avLst/>
              </a:prstGeom>
              <a:noFill/>
              <a:ln w="9525">
                <a:noFill/>
                <a:miter lim="800000"/>
                <a:headEnd/>
                <a:tailEnd/>
              </a:ln>
              <a:effectLst/>
            </p:spPr>
            <p:txBody>
              <a:bodyPr>
                <a:spAutoFit/>
              </a:bodyPr>
              <a:lstStyle/>
              <a:p>
                <a:pPr>
                  <a:spcBef>
                    <a:spcPct val="50000"/>
                  </a:spcBef>
                  <a:defRPr/>
                </a:pPr>
                <a:r>
                  <a:rPr lang="en-US" altLang="zh-CN" sz="2400" b="0" i="1" dirty="0">
                    <a:latin typeface="+mn-lt"/>
                    <a:ea typeface="楷体_GB2312" pitchFamily="49" charset="-122"/>
                    <a:cs typeface="Times New Roman" pitchFamily="18" charset="0"/>
                  </a:rPr>
                  <a:t>X&gt;K</a:t>
                </a:r>
                <a:r>
                  <a:rPr lang="en-US" altLang="zh-CN" sz="2400" b="0" i="1" baseline="-25000" dirty="0">
                    <a:latin typeface="+mn-lt"/>
                    <a:ea typeface="楷体_GB2312" pitchFamily="49" charset="-122"/>
                    <a:cs typeface="Times New Roman" pitchFamily="18" charset="0"/>
                  </a:rPr>
                  <a:t>q-1</a:t>
                </a:r>
                <a:endParaRPr lang="en-US" altLang="zh-CN" sz="2400" b="0" i="1" dirty="0">
                  <a:latin typeface="+mn-lt"/>
                  <a:ea typeface="楷体_GB2312" pitchFamily="49" charset="-122"/>
                  <a:cs typeface="Times New Roman" pitchFamily="18" charset="0"/>
                </a:endParaRPr>
              </a:p>
            </p:txBody>
          </p:sp>
          <p:sp>
            <p:nvSpPr>
              <p:cNvPr id="125997" name="Line 47"/>
              <p:cNvSpPr>
                <a:spLocks noChangeShapeType="1"/>
              </p:cNvSpPr>
              <p:nvPr/>
            </p:nvSpPr>
            <p:spPr bwMode="auto">
              <a:xfrm flipH="1">
                <a:off x="1928794" y="5353377"/>
                <a:ext cx="231154" cy="341756"/>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8" name="Line 48"/>
              <p:cNvSpPr>
                <a:spLocks noChangeShapeType="1"/>
              </p:cNvSpPr>
              <p:nvPr/>
            </p:nvSpPr>
            <p:spPr bwMode="auto">
              <a:xfrm>
                <a:off x="4733601" y="5328558"/>
                <a:ext cx="52713" cy="438014"/>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9" name="Line 49"/>
              <p:cNvSpPr>
                <a:spLocks noChangeShapeType="1"/>
              </p:cNvSpPr>
              <p:nvPr/>
            </p:nvSpPr>
            <p:spPr bwMode="auto">
              <a:xfrm>
                <a:off x="7208212" y="5353378"/>
                <a:ext cx="221308" cy="341756"/>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aphicFrame>
        <p:nvGraphicFramePr>
          <p:cNvPr id="31" name="Group 34"/>
          <p:cNvGraphicFramePr>
            <a:graphicFrameLocks noGrp="1"/>
          </p:cNvGraphicFramePr>
          <p:nvPr>
            <p:extLst>
              <p:ext uri="{D42A27DB-BD31-4B8C-83A1-F6EECF244321}">
                <p14:modId xmlns:p14="http://schemas.microsoft.com/office/powerpoint/2010/main" val="2200186420"/>
              </p:ext>
            </p:extLst>
          </p:nvPr>
        </p:nvGraphicFramePr>
        <p:xfrm>
          <a:off x="1851025" y="4121125"/>
          <a:ext cx="5719761" cy="457200"/>
        </p:xfrm>
        <a:graphic>
          <a:graphicData uri="http://schemas.openxmlformats.org/drawingml/2006/table">
            <a:tbl>
              <a:tblPr/>
              <a:tblGrid>
                <a:gridCol w="642940">
                  <a:extLst>
                    <a:ext uri="{9D8B030D-6E8A-4147-A177-3AD203B41FA5}">
                      <a16:colId xmlns:a16="http://schemas.microsoft.com/office/drawing/2014/main" val="20000"/>
                    </a:ext>
                  </a:extLst>
                </a:gridCol>
                <a:gridCol w="642940">
                  <a:extLst>
                    <a:ext uri="{9D8B030D-6E8A-4147-A177-3AD203B41FA5}">
                      <a16:colId xmlns:a16="http://schemas.microsoft.com/office/drawing/2014/main" val="20001"/>
                    </a:ext>
                  </a:extLst>
                </a:gridCol>
                <a:gridCol w="642940">
                  <a:extLst>
                    <a:ext uri="{9D8B030D-6E8A-4147-A177-3AD203B41FA5}">
                      <a16:colId xmlns:a16="http://schemas.microsoft.com/office/drawing/2014/main" val="20002"/>
                    </a:ext>
                  </a:extLst>
                </a:gridCol>
                <a:gridCol w="642940">
                  <a:extLst>
                    <a:ext uri="{9D8B030D-6E8A-4147-A177-3AD203B41FA5}">
                      <a16:colId xmlns:a16="http://schemas.microsoft.com/office/drawing/2014/main" val="20003"/>
                    </a:ext>
                  </a:extLst>
                </a:gridCol>
                <a:gridCol w="642940">
                  <a:extLst>
                    <a:ext uri="{9D8B030D-6E8A-4147-A177-3AD203B41FA5}">
                      <a16:colId xmlns:a16="http://schemas.microsoft.com/office/drawing/2014/main" val="20004"/>
                    </a:ext>
                  </a:extLst>
                </a:gridCol>
                <a:gridCol w="571503">
                  <a:extLst>
                    <a:ext uri="{9D8B030D-6E8A-4147-A177-3AD203B41FA5}">
                      <a16:colId xmlns:a16="http://schemas.microsoft.com/office/drawing/2014/main" val="20005"/>
                    </a:ext>
                  </a:extLst>
                </a:gridCol>
                <a:gridCol w="642940">
                  <a:extLst>
                    <a:ext uri="{9D8B030D-6E8A-4147-A177-3AD203B41FA5}">
                      <a16:colId xmlns:a16="http://schemas.microsoft.com/office/drawing/2014/main" val="20006"/>
                    </a:ext>
                  </a:extLst>
                </a:gridCol>
                <a:gridCol w="690854">
                  <a:extLst>
                    <a:ext uri="{9D8B030D-6E8A-4147-A177-3AD203B41FA5}">
                      <a16:colId xmlns:a16="http://schemas.microsoft.com/office/drawing/2014/main" val="20007"/>
                    </a:ext>
                  </a:extLst>
                </a:gridCol>
                <a:gridCol w="599764">
                  <a:extLst>
                    <a:ext uri="{9D8B030D-6E8A-4147-A177-3AD203B41FA5}">
                      <a16:colId xmlns:a16="http://schemas.microsoft.com/office/drawing/2014/main" val="20008"/>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P</a:t>
                      </a:r>
                      <a:r>
                        <a:rPr kumimoji="1" lang="en-US" altLang="zh-CN"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rPr>
                        <a:t>1</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K</a:t>
                      </a:r>
                      <a:r>
                        <a:rPr kumimoji="1" lang="en-US" altLang="zh-CN"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rPr>
                        <a:t>1</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t>
                      </a:r>
                      <a:endParaRPr kumimoji="1" lang="zh-CN" altLang="en-US"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K</a:t>
                      </a:r>
                      <a:r>
                        <a:rPr kumimoji="1" lang="en-US" altLang="zh-CN"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rPr>
                        <a:t>i-1</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P</a:t>
                      </a:r>
                      <a:r>
                        <a:rPr kumimoji="1" lang="en-US" altLang="zh-CN"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rPr>
                        <a:t>i</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err="1" smtClean="0">
                          <a:ln>
                            <a:noFill/>
                          </a:ln>
                          <a:solidFill>
                            <a:srgbClr val="800000"/>
                          </a:solidFill>
                          <a:effectLst/>
                          <a:latin typeface="Times New Roman" pitchFamily="18" charset="0"/>
                          <a:ea typeface="楷体_GB2312" pitchFamily="49" charset="-122"/>
                          <a:cs typeface="Times New Roman" pitchFamily="18" charset="0"/>
                        </a:rPr>
                        <a:t>K</a:t>
                      </a:r>
                      <a:r>
                        <a:rPr kumimoji="1" lang="en-US" altLang="zh-CN" sz="2400" b="0" i="1" u="none" strike="noStrike" cap="none" normalizeH="0" baseline="-25000" dirty="0" err="1" smtClean="0">
                          <a:ln>
                            <a:noFill/>
                          </a:ln>
                          <a:solidFill>
                            <a:srgbClr val="800000"/>
                          </a:solidFill>
                          <a:effectLst/>
                          <a:latin typeface="Times New Roman" pitchFamily="18" charset="0"/>
                          <a:ea typeface="楷体_GB2312" pitchFamily="49" charset="-122"/>
                          <a:cs typeface="Times New Roman" pitchFamily="18" charset="0"/>
                        </a:rPr>
                        <a:t>i</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t>
                      </a:r>
                      <a:endParaRPr kumimoji="1" lang="zh-CN" altLang="en-US"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K</a:t>
                      </a:r>
                      <a:r>
                        <a:rPr kumimoji="1" lang="en-US" altLang="zh-CN"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rPr>
                        <a:t>q-1</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CN" sz="2400" b="0" i="1" u="none" strike="noStrike" cap="none" normalizeH="0" baseline="0" dirty="0" err="1" smtClean="0">
                          <a:ln>
                            <a:noFill/>
                          </a:ln>
                          <a:solidFill>
                            <a:srgbClr val="800000"/>
                          </a:solidFill>
                          <a:effectLst/>
                          <a:latin typeface="Times New Roman" pitchFamily="18" charset="0"/>
                          <a:ea typeface="楷体_GB2312" pitchFamily="49" charset="-122"/>
                          <a:cs typeface="Times New Roman" pitchFamily="18" charset="0"/>
                        </a:rPr>
                        <a:t>P</a:t>
                      </a:r>
                      <a:r>
                        <a:rPr kumimoji="1" lang="en-US" altLang="zh-CN" sz="2400" b="0" i="1" u="none" strike="noStrike" cap="none" normalizeH="0" baseline="-25000" dirty="0" err="1" smtClean="0">
                          <a:ln>
                            <a:noFill/>
                          </a:ln>
                          <a:solidFill>
                            <a:srgbClr val="800000"/>
                          </a:solidFill>
                          <a:effectLst/>
                          <a:latin typeface="Times New Roman" pitchFamily="18" charset="0"/>
                          <a:ea typeface="楷体_GB2312" pitchFamily="49" charset="-122"/>
                          <a:cs typeface="Times New Roman" pitchFamily="18" charset="0"/>
                        </a:rPr>
                        <a:t>q</a:t>
                      </a:r>
                      <a:endParaRPr kumimoji="1" lang="zh-CN" altLang="en-US" sz="2400" b="0" i="1" u="none" strike="noStrike" cap="none" normalizeH="0" baseline="-25000" dirty="0" smtClean="0">
                        <a:ln>
                          <a:noFill/>
                        </a:ln>
                        <a:solidFill>
                          <a:srgbClr val="800000"/>
                        </a:solidFill>
                        <a:effectLst/>
                        <a:latin typeface="Times New Roman" pitchFamily="18" charset="0"/>
                        <a:ea typeface="楷体_GB2312" pitchFamily="49"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56861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ox(in)">
                                      <p:cBhvr>
                                        <p:cTn id="19" dur="500"/>
                                        <p:tgtEl>
                                          <p:spTgt spid="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ox(i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en-US" altLang="zh-CN" dirty="0" smtClean="0">
                <a:solidFill>
                  <a:srgbClr val="800000"/>
                </a:solidFill>
                <a:latin typeface="+mn-lt"/>
                <a:ea typeface="华文新魏" pitchFamily="2" charset="-122"/>
                <a:cs typeface="+mj-cs"/>
              </a:rPr>
              <a:t>B</a:t>
            </a:r>
            <a:r>
              <a:rPr lang="en-US" altLang="zh-CN" baseline="30000" dirty="0" smtClean="0">
                <a:solidFill>
                  <a:srgbClr val="800000"/>
                </a:solidFill>
                <a:latin typeface="+mn-lt"/>
                <a:ea typeface="华文新魏" pitchFamily="2" charset="-122"/>
                <a:cs typeface="+mj-cs"/>
              </a:rPr>
              <a:t>+</a:t>
            </a:r>
            <a:r>
              <a:rPr lang="en-US" altLang="zh-CN" dirty="0" smtClean="0">
                <a:solidFill>
                  <a:srgbClr val="800000"/>
                </a:solidFill>
                <a:latin typeface="+mn-lt"/>
                <a:ea typeface="华文新魏" pitchFamily="2" charset="-122"/>
                <a:cs typeface="+mj-cs"/>
              </a:rPr>
              <a:t>-</a:t>
            </a:r>
            <a:r>
              <a:rPr lang="zh-CN" altLang="en-US" dirty="0" smtClean="0">
                <a:solidFill>
                  <a:srgbClr val="800000"/>
                </a:solidFill>
                <a:latin typeface="+mn-lt"/>
                <a:ea typeface="华文新魏" pitchFamily="2" charset="-122"/>
                <a:cs typeface="+mj-cs"/>
              </a:rPr>
              <a:t>树索引结构</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a:xfrm>
            <a:off x="214313" y="1214438"/>
            <a:ext cx="8786812" cy="5143500"/>
          </a:xfrm>
        </p:spPr>
        <p:txBody>
          <a:bodyPr/>
          <a:lstStyle/>
          <a:p>
            <a:pPr algn="just" eaLnBrk="1" hangingPunct="1">
              <a:spcBef>
                <a:spcPts val="300"/>
              </a:spcBef>
              <a:buFontTx/>
              <a:buNone/>
            </a:pPr>
            <a:r>
              <a:rPr lang="zh-CN" altLang="en-US" dirty="0" smtClean="0">
                <a:solidFill>
                  <a:srgbClr val="FF0000"/>
                </a:solidFill>
                <a:effectLst/>
                <a:ea typeface="华文新魏" panose="02010800040101010101" pitchFamily="2" charset="-122"/>
                <a:cs typeface="Times New Roman" panose="02020603050405020304" pitchFamily="18" charset="0"/>
              </a:rPr>
              <a:t>定义</a:t>
            </a:r>
            <a:r>
              <a:rPr lang="en-US" altLang="zh-CN" dirty="0" smtClean="0">
                <a:solidFill>
                  <a:srgbClr val="FF0000"/>
                </a:solidFill>
                <a:effectLst/>
                <a:ea typeface="华文新魏" panose="02010800040101010101" pitchFamily="2" charset="-122"/>
                <a:cs typeface="Times New Roman" panose="02020603050405020304" pitchFamily="18" charset="0"/>
              </a:rPr>
              <a:t>. </a:t>
            </a:r>
            <a:r>
              <a:rPr lang="zh-CN" altLang="en-US" dirty="0" smtClean="0">
                <a:solidFill>
                  <a:srgbClr val="003399"/>
                </a:solidFill>
                <a:effectLst/>
                <a:ea typeface="华文新魏" panose="02010800040101010101" pitchFamily="2" charset="-122"/>
                <a:cs typeface="Times New Roman" panose="02020603050405020304" pitchFamily="18" charset="0"/>
              </a:rPr>
              <a:t>秩为</a:t>
            </a:r>
            <a:r>
              <a:rPr lang="en-US" altLang="zh-CN" dirty="0" smtClean="0">
                <a:solidFill>
                  <a:srgbClr val="FF0000"/>
                </a:solidFill>
                <a:effectLst/>
                <a:ea typeface="华文新魏" panose="02010800040101010101" pitchFamily="2" charset="-122"/>
                <a:cs typeface="Times New Roman" panose="02020603050405020304" pitchFamily="18" charset="0"/>
              </a:rPr>
              <a:t>D</a:t>
            </a:r>
            <a:r>
              <a:rPr lang="zh-CN" altLang="en-US" dirty="0" smtClean="0">
                <a:solidFill>
                  <a:srgbClr val="003399"/>
                </a:solidFill>
                <a:effectLst/>
                <a:ea typeface="华文新魏" panose="02010800040101010101" pitchFamily="2" charset="-122"/>
                <a:cs typeface="Times New Roman" panose="02020603050405020304" pitchFamily="18" charset="0"/>
              </a:rPr>
              <a:t>的</a:t>
            </a:r>
            <a:r>
              <a:rPr lang="en-US" altLang="zh-CN" dirty="0" smtClean="0">
                <a:solidFill>
                  <a:srgbClr val="003399"/>
                </a:solidFill>
                <a:effectLst/>
                <a:ea typeface="华文新魏" panose="02010800040101010101" pitchFamily="2" charset="-122"/>
                <a:cs typeface="Times New Roman" panose="02020603050405020304" pitchFamily="18" charset="0"/>
              </a:rPr>
              <a:t>B</a:t>
            </a:r>
            <a:r>
              <a:rPr lang="en-US" altLang="zh-CN" baseline="30000" dirty="0" smtClean="0">
                <a:solidFill>
                  <a:srgbClr val="003399"/>
                </a:solidFill>
                <a:effectLst/>
                <a:ea typeface="华文新魏" panose="02010800040101010101" pitchFamily="2" charset="-122"/>
                <a:cs typeface="Times New Roman" panose="02020603050405020304" pitchFamily="18" charset="0"/>
              </a:rPr>
              <a:t>+</a:t>
            </a:r>
            <a:r>
              <a:rPr lang="zh-CN" altLang="en-US" dirty="0" smtClean="0">
                <a:solidFill>
                  <a:srgbClr val="003399"/>
                </a:solidFill>
                <a:effectLst/>
                <a:ea typeface="华文新魏" panose="02010800040101010101" pitchFamily="2" charset="-122"/>
                <a:cs typeface="Times New Roman" panose="02020603050405020304" pitchFamily="18" charset="0"/>
              </a:rPr>
              <a:t>树定义如下</a:t>
            </a:r>
            <a:r>
              <a:rPr lang="en-US" altLang="zh-CN" dirty="0" smtClean="0">
                <a:solidFill>
                  <a:srgbClr val="003399"/>
                </a:solidFill>
                <a:effectLst/>
                <a:ea typeface="华文新魏" panose="02010800040101010101" pitchFamily="2" charset="-122"/>
                <a:cs typeface="Times New Roman" panose="02020603050405020304" pitchFamily="18" charset="0"/>
                <a:sym typeface="Wingdings" panose="05000000000000000000" pitchFamily="2" charset="2"/>
              </a:rPr>
              <a:t>(</a:t>
            </a:r>
            <a:r>
              <a:rPr lang="zh-CN" altLang="en-US" dirty="0" smtClean="0">
                <a:solidFill>
                  <a:srgbClr val="003399"/>
                </a:solidFill>
                <a:effectLst/>
                <a:ea typeface="华文新魏" panose="02010800040101010101" pitchFamily="2" charset="-122"/>
                <a:cs typeface="Times New Roman" panose="02020603050405020304" pitchFamily="18" charset="0"/>
                <a:sym typeface="Wingdings" panose="05000000000000000000" pitchFamily="2" charset="2"/>
              </a:rPr>
              <a:t>续</a:t>
            </a:r>
            <a:r>
              <a:rPr lang="en-US" altLang="zh-CN" dirty="0" smtClean="0">
                <a:solidFill>
                  <a:srgbClr val="003399"/>
                </a:solidFill>
                <a:effectLst/>
                <a:ea typeface="华文新魏" panose="02010800040101010101" pitchFamily="2" charset="-122"/>
                <a:cs typeface="Times New Roman" panose="02020603050405020304" pitchFamily="18" charset="0"/>
                <a:sym typeface="Wingdings" panose="05000000000000000000" pitchFamily="2" charset="2"/>
              </a:rPr>
              <a:t>)</a:t>
            </a:r>
            <a:endParaRPr lang="zh-CN" altLang="en-US" dirty="0" smtClean="0">
              <a:solidFill>
                <a:srgbClr val="003399"/>
              </a:solidFill>
              <a:effectLst/>
              <a:ea typeface="华文新魏" panose="02010800040101010101" pitchFamily="2" charset="-122"/>
              <a:cs typeface="Times New Roman" panose="02020603050405020304" pitchFamily="18" charset="0"/>
            </a:endParaRPr>
          </a:p>
          <a:p>
            <a:pPr marL="925513" lvl="1" indent="-457200" algn="just">
              <a:spcBef>
                <a:spcPts val="300"/>
              </a:spcBef>
              <a:buSzPct val="88000"/>
              <a:buFont typeface="+mj-lt"/>
              <a:buAutoNum type="arabicPeriod" startAt="3"/>
            </a:pPr>
            <a:r>
              <a:rPr lang="zh-CN" altLang="zh-CN" sz="2400" dirty="0" smtClean="0">
                <a:solidFill>
                  <a:srgbClr val="800000"/>
                </a:solidFill>
                <a:effectLst/>
                <a:ea typeface="华文新魏" panose="02010800040101010101" pitchFamily="2" charset="-122"/>
                <a:cs typeface="Times New Roman" panose="02020603050405020304" pitchFamily="18" charset="0"/>
              </a:rPr>
              <a:t>叶节点</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smtClean="0">
                <a:solidFill>
                  <a:srgbClr val="800000"/>
                </a:solidFill>
                <a:effectLst/>
                <a:ea typeface="华文新魏" panose="02010800040101010101" pitchFamily="2" charset="-122"/>
                <a:cs typeface="Times New Roman" panose="02020603050405020304" pitchFamily="18" charset="0"/>
              </a:rPr>
              <a:t>&lt;&lt;K</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,DP</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&gt;, &lt;K</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2</a:t>
            </a:r>
            <a:r>
              <a:rPr lang="en-US" altLang="zh-CN" sz="2400" i="1" dirty="0" smtClean="0">
                <a:solidFill>
                  <a:srgbClr val="800000"/>
                </a:solidFill>
                <a:effectLst/>
                <a:ea typeface="华文新魏" panose="02010800040101010101" pitchFamily="2" charset="-122"/>
                <a:cs typeface="Times New Roman" panose="02020603050405020304" pitchFamily="18" charset="0"/>
              </a:rPr>
              <a:t>,DP</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2</a:t>
            </a:r>
            <a:r>
              <a:rPr lang="en-US" altLang="zh-CN" sz="2400" i="1" dirty="0" smtClean="0">
                <a:solidFill>
                  <a:srgbClr val="800000"/>
                </a:solidFill>
                <a:effectLst/>
                <a:ea typeface="华文新魏" panose="02010800040101010101" pitchFamily="2" charset="-122"/>
                <a:cs typeface="Times New Roman" panose="02020603050405020304" pitchFamily="18" charset="0"/>
              </a:rPr>
              <a:t>&gt;, ..., &lt;K</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q-1</a:t>
            </a:r>
            <a:r>
              <a:rPr lang="en-US" altLang="zh-CN" sz="2400" i="1" dirty="0" smtClean="0">
                <a:solidFill>
                  <a:srgbClr val="800000"/>
                </a:solidFill>
                <a:effectLst/>
                <a:ea typeface="华文新魏" panose="02010800040101010101" pitchFamily="2" charset="-122"/>
                <a:cs typeface="Times New Roman" panose="02020603050405020304" pitchFamily="18" charset="0"/>
              </a:rPr>
              <a:t>,DP</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p-1</a:t>
            </a:r>
            <a:r>
              <a:rPr lang="en-US" altLang="zh-CN" sz="2400" i="1" dirty="0" smtClean="0">
                <a:solidFill>
                  <a:srgbClr val="800000"/>
                </a:solidFill>
                <a:effectLst/>
                <a:ea typeface="华文新魏" panose="02010800040101010101" pitchFamily="2" charset="-122"/>
                <a:cs typeface="Times New Roman" panose="02020603050405020304" pitchFamily="18" charset="0"/>
              </a:rPr>
              <a:t>&gt;, </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P</a:t>
            </a:r>
            <a:r>
              <a:rPr lang="en-US" altLang="zh-CN" sz="2400" i="1" baseline="-25000" dirty="0" err="1" smtClean="0">
                <a:solidFill>
                  <a:srgbClr val="800000"/>
                </a:solidFill>
                <a:effectLst/>
                <a:ea typeface="华文新魏" panose="02010800040101010101" pitchFamily="2" charset="-122"/>
                <a:cs typeface="Times New Roman" panose="02020603050405020304" pitchFamily="18" charset="0"/>
              </a:rPr>
              <a:t>next</a:t>
            </a:r>
            <a:r>
              <a:rPr lang="en-US" altLang="zh-CN" sz="2400" i="1" dirty="0" smtClean="0">
                <a:solidFill>
                  <a:srgbClr val="800000"/>
                </a:solidFill>
                <a:effectLst/>
                <a:ea typeface="华文新魏" panose="02010800040101010101" pitchFamily="2" charset="-122"/>
                <a:cs typeface="Times New Roman" panose="02020603050405020304" pitchFamily="18" charset="0"/>
              </a:rPr>
              <a:t>&gt;</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smtClean="0">
                <a:solidFill>
                  <a:srgbClr val="800000"/>
                </a:solidFill>
                <a:effectLst/>
                <a:ea typeface="华文新魏" panose="02010800040101010101" pitchFamily="2" charset="-122"/>
                <a:cs typeface="Times New Roman" panose="02020603050405020304" pitchFamily="18" charset="0"/>
              </a:rPr>
              <a:t>q</a:t>
            </a:r>
            <a:r>
              <a:rPr lang="zh-CN" altLang="zh-CN" sz="2400" i="1" dirty="0" smtClean="0">
                <a:solidFill>
                  <a:srgbClr val="800000"/>
                </a:solidFill>
                <a:effectLst/>
                <a:ea typeface="华文新魏" panose="02010800040101010101" pitchFamily="2" charset="-122"/>
                <a:cs typeface="Times New Roman" panose="02020603050405020304" pitchFamily="18" charset="0"/>
              </a:rPr>
              <a:t>≤</a:t>
            </a:r>
            <a:r>
              <a:rPr lang="en-US" altLang="zh-CN" sz="2400" i="1" dirty="0" smtClean="0">
                <a:solidFill>
                  <a:srgbClr val="800000"/>
                </a:solidFill>
                <a:effectLst/>
                <a:ea typeface="华文新魏" panose="02010800040101010101" pitchFamily="2" charset="-122"/>
                <a:cs typeface="Times New Roman" panose="02020603050405020304" pitchFamily="18" charset="0"/>
              </a:rPr>
              <a:t>D, </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DP</a:t>
            </a:r>
            <a:r>
              <a:rPr lang="en-US" altLang="zh-CN" sz="2400" baseline="-25000" dirty="0" err="1" smtClean="0">
                <a:solidFill>
                  <a:srgbClr val="800000"/>
                </a:solidFill>
                <a:effectLst/>
                <a:ea typeface="华文新魏" panose="02010800040101010101" pitchFamily="2" charset="-122"/>
                <a:cs typeface="Times New Roman" panose="02020603050405020304" pitchFamily="18" charset="0"/>
              </a:rPr>
              <a:t>i</a:t>
            </a:r>
            <a:r>
              <a:rPr lang="zh-CN" altLang="zh-CN" sz="2400" dirty="0" smtClean="0">
                <a:solidFill>
                  <a:srgbClr val="800000"/>
                </a:solidFill>
                <a:effectLst/>
                <a:ea typeface="华文新魏" panose="02010800040101010101" pitchFamily="2" charset="-122"/>
                <a:cs typeface="Times New Roman" panose="02020603050405020304" pitchFamily="18" charset="0"/>
              </a:rPr>
              <a:t>是数据指针</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err="1" smtClean="0">
                <a:solidFill>
                  <a:srgbClr val="800000"/>
                </a:solidFill>
                <a:effectLst/>
                <a:ea typeface="华文新魏" panose="02010800040101010101" pitchFamily="2" charset="-122"/>
                <a:cs typeface="Times New Roman" panose="02020603050405020304" pitchFamily="18" charset="0"/>
              </a:rPr>
              <a:t>P</a:t>
            </a:r>
            <a:r>
              <a:rPr lang="en-US" altLang="zh-CN" sz="2400" i="1" baseline="-25000" dirty="0" err="1" smtClean="0">
                <a:solidFill>
                  <a:srgbClr val="800000"/>
                </a:solidFill>
                <a:effectLst/>
                <a:ea typeface="华文新魏" panose="02010800040101010101" pitchFamily="2" charset="-122"/>
                <a:cs typeface="Times New Roman" panose="02020603050405020304" pitchFamily="18" charset="0"/>
              </a:rPr>
              <a:t>next</a:t>
            </a:r>
            <a:r>
              <a:rPr lang="zh-CN" altLang="zh-CN" sz="2400" dirty="0" smtClean="0">
                <a:solidFill>
                  <a:srgbClr val="800000"/>
                </a:solidFill>
                <a:effectLst/>
                <a:ea typeface="华文新魏" panose="02010800040101010101" pitchFamily="2" charset="-122"/>
                <a:cs typeface="Times New Roman" panose="02020603050405020304" pitchFamily="18" charset="0"/>
              </a:rPr>
              <a:t>指向下一叶节点</a:t>
            </a:r>
            <a:r>
              <a:rPr lang="en-US" altLang="zh-CN" sz="2400" dirty="0" smtClean="0">
                <a:solidFill>
                  <a:srgbClr val="800000"/>
                </a:solidFill>
                <a:effectLst/>
                <a:ea typeface="华文新魏" panose="02010800040101010101" pitchFamily="2" charset="-122"/>
                <a:cs typeface="Times New Roman" panose="02020603050405020304" pitchFamily="18" charset="0"/>
              </a:rPr>
              <a:t>, </a:t>
            </a:r>
            <a:r>
              <a:rPr lang="en-US" altLang="zh-CN" sz="2400" i="1" dirty="0" smtClean="0">
                <a:solidFill>
                  <a:srgbClr val="800000"/>
                </a:solidFill>
                <a:effectLst/>
                <a:ea typeface="华文新魏" panose="02010800040101010101" pitchFamily="2" charset="-122"/>
                <a:cs typeface="Times New Roman" panose="02020603050405020304" pitchFamily="18" charset="0"/>
              </a:rPr>
              <a:t>K</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1</a:t>
            </a:r>
            <a:r>
              <a:rPr lang="en-US" altLang="zh-CN" sz="2400" i="1" dirty="0" smtClean="0">
                <a:solidFill>
                  <a:srgbClr val="800000"/>
                </a:solidFill>
                <a:effectLst/>
                <a:ea typeface="华文新魏" panose="02010800040101010101" pitchFamily="2" charset="-122"/>
                <a:cs typeface="Times New Roman" panose="02020603050405020304" pitchFamily="18" charset="0"/>
              </a:rPr>
              <a:t>&lt;K</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2</a:t>
            </a:r>
            <a:r>
              <a:rPr lang="en-US" altLang="zh-CN" sz="2400" i="1" dirty="0" smtClean="0">
                <a:solidFill>
                  <a:srgbClr val="800000"/>
                </a:solidFill>
                <a:effectLst/>
                <a:ea typeface="华文新魏" panose="02010800040101010101" pitchFamily="2" charset="-122"/>
                <a:cs typeface="Times New Roman" panose="02020603050405020304" pitchFamily="18" charset="0"/>
              </a:rPr>
              <a:t>&lt;...&lt;K</a:t>
            </a:r>
            <a:r>
              <a:rPr lang="en-US" altLang="zh-CN" sz="2400" i="1" baseline="-25000" dirty="0" smtClean="0">
                <a:solidFill>
                  <a:srgbClr val="800000"/>
                </a:solidFill>
                <a:effectLst/>
                <a:ea typeface="华文新魏" panose="02010800040101010101" pitchFamily="2" charset="-122"/>
                <a:cs typeface="Times New Roman" panose="02020603050405020304" pitchFamily="18" charset="0"/>
              </a:rPr>
              <a:t>q-1</a:t>
            </a:r>
            <a:r>
              <a:rPr lang="en-US" altLang="zh-CN" sz="2400" dirty="0" smtClean="0">
                <a:solidFill>
                  <a:srgbClr val="800000"/>
                </a:solidFill>
                <a:effectLst/>
                <a:ea typeface="华文新魏" panose="02010800040101010101" pitchFamily="2" charset="-122"/>
                <a:cs typeface="Times New Roman" panose="02020603050405020304" pitchFamily="18" charset="0"/>
              </a:rPr>
              <a:t>;</a:t>
            </a:r>
            <a:endParaRPr lang="zh-CN" altLang="zh-CN" sz="2400" dirty="0" smtClean="0">
              <a:solidFill>
                <a:srgbClr val="800000"/>
              </a:solidFill>
              <a:effectLst/>
              <a:ea typeface="华文新魏" panose="02010800040101010101" pitchFamily="2" charset="-122"/>
              <a:cs typeface="Times New Roman" panose="02020603050405020304" pitchFamily="18" charset="0"/>
            </a:endParaRPr>
          </a:p>
          <a:p>
            <a:pPr marL="925513" lvl="1" indent="-457200" algn="just">
              <a:spcBef>
                <a:spcPts val="300"/>
              </a:spcBef>
              <a:buSzPct val="80000"/>
              <a:buFont typeface="+mj-lt"/>
              <a:buAutoNum type="arabicPeriod" startAt="3"/>
            </a:pPr>
            <a:r>
              <a:rPr lang="zh-CN" altLang="zh-CN" sz="2400" dirty="0" smtClean="0">
                <a:solidFill>
                  <a:srgbClr val="800000"/>
                </a:solidFill>
                <a:effectLst/>
                <a:ea typeface="华文新魏" panose="02010800040101010101" pitchFamily="2" charset="-122"/>
                <a:cs typeface="Times New Roman" panose="02020603050405020304" pitchFamily="18" charset="0"/>
              </a:rPr>
              <a:t>所有叶节点都在树的同一级</a:t>
            </a:r>
            <a:r>
              <a:rPr lang="en-US" altLang="zh-CN" sz="2400" dirty="0" smtClean="0">
                <a:solidFill>
                  <a:srgbClr val="800000"/>
                </a:solidFill>
                <a:effectLst/>
                <a:ea typeface="华文新魏" panose="02010800040101010101" pitchFamily="2" charset="-122"/>
                <a:cs typeface="Times New Roman" panose="02020603050405020304" pitchFamily="18" charset="0"/>
              </a:rPr>
              <a:t>;</a:t>
            </a:r>
          </a:p>
          <a:p>
            <a:pPr marL="925513" lvl="1" indent="-457200" algn="just">
              <a:spcBef>
                <a:spcPts val="300"/>
              </a:spcBef>
              <a:buSzPct val="80000"/>
              <a:buFont typeface="+mj-lt"/>
              <a:buAutoNum type="arabicPeriod" startAt="3"/>
            </a:pPr>
            <a:r>
              <a:rPr lang="zh-CN" altLang="en-US" sz="2400" dirty="0" smtClean="0">
                <a:solidFill>
                  <a:srgbClr val="800000"/>
                </a:solidFill>
                <a:effectLst/>
                <a:ea typeface="华文新魏" panose="02010800040101010101" pitchFamily="2" charset="-122"/>
                <a:cs typeface="Times New Roman" panose="02020603050405020304" pitchFamily="18" charset="0"/>
              </a:rPr>
              <a:t>每个叶节点至少有</a:t>
            </a:r>
            <a:r>
              <a:rPr lang="zh-CN" altLang="en-US" sz="2400" dirty="0" smtClean="0">
                <a:solidFill>
                  <a:srgbClr val="800000"/>
                </a:solidFill>
                <a:effectLst/>
                <a:ea typeface="华文新魏" panose="02010800040101010101" pitchFamily="2" charset="-122"/>
                <a:cs typeface="Times New Roman" panose="02020603050405020304" pitchFamily="18" charset="0"/>
                <a:sym typeface="Symbol" panose="05050102010706020507" pitchFamily="18" charset="2"/>
              </a:rPr>
              <a:t></a:t>
            </a:r>
            <a:r>
              <a:rPr lang="en-US" altLang="zh-CN" sz="2400" dirty="0" smtClean="0">
                <a:solidFill>
                  <a:srgbClr val="800000"/>
                </a:solidFill>
                <a:effectLst/>
                <a:ea typeface="华文新魏" panose="02010800040101010101" pitchFamily="2" charset="-122"/>
                <a:cs typeface="Times New Roman" panose="02020603050405020304" pitchFamily="18" charset="0"/>
                <a:sym typeface="Symbol" panose="05050102010706020507" pitchFamily="18" charset="2"/>
              </a:rPr>
              <a:t>D/2</a:t>
            </a:r>
            <a:r>
              <a:rPr lang="zh-CN" altLang="en-US" sz="2400" dirty="0" smtClean="0">
                <a:solidFill>
                  <a:srgbClr val="800000"/>
                </a:solidFill>
                <a:effectLst/>
                <a:ea typeface="华文新魏" panose="02010800040101010101" pitchFamily="2" charset="-122"/>
                <a:cs typeface="Times New Roman" panose="02020603050405020304" pitchFamily="18" charset="0"/>
              </a:rPr>
              <a:t>个索引域</a:t>
            </a:r>
            <a:r>
              <a:rPr lang="en-US" altLang="zh-CN" sz="2400" dirty="0" smtClean="0">
                <a:solidFill>
                  <a:srgbClr val="800000"/>
                </a:solidFill>
                <a:effectLst/>
                <a:ea typeface="华文新魏" panose="02010800040101010101" pitchFamily="2" charset="-122"/>
                <a:cs typeface="Times New Roman" panose="02020603050405020304" pitchFamily="18" charset="0"/>
              </a:rPr>
              <a:t>(</a:t>
            </a:r>
            <a:r>
              <a:rPr lang="zh-CN" altLang="en-US" sz="2400" dirty="0" smtClean="0">
                <a:solidFill>
                  <a:srgbClr val="800000"/>
                </a:solidFill>
                <a:effectLst/>
                <a:ea typeface="华文新魏" panose="02010800040101010101" pitchFamily="2" charset="-122"/>
                <a:cs typeface="Times New Roman" panose="02020603050405020304" pitchFamily="18" charset="0"/>
              </a:rPr>
              <a:t>或数据指针</a:t>
            </a:r>
            <a:r>
              <a:rPr lang="en-US" altLang="zh-CN" sz="2400" dirty="0" smtClean="0">
                <a:solidFill>
                  <a:srgbClr val="800000"/>
                </a:solidFill>
                <a:effectLst/>
                <a:ea typeface="华文新魏" panose="02010800040101010101" pitchFamily="2" charset="-122"/>
                <a:cs typeface="Times New Roman" panose="02020603050405020304" pitchFamily="18" charset="0"/>
              </a:rPr>
              <a:t>)</a:t>
            </a:r>
            <a:endParaRPr lang="zh-CN" altLang="en-US" sz="2400" dirty="0" smtClean="0">
              <a:solidFill>
                <a:srgbClr val="800000"/>
              </a:solidFill>
              <a:effectLst/>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FBA32A72-5EFF-486A-B34C-9F4BA36F8104}" type="slidenum">
              <a:rPr lang="zh-CN" altLang="en-US" smtClean="0"/>
              <a:pPr>
                <a:defRPr/>
              </a:pPr>
              <a:t>105</a:t>
            </a:fld>
            <a:endParaRPr lang="en-US" altLang="zh-CN"/>
          </a:p>
        </p:txBody>
      </p:sp>
      <p:grpSp>
        <p:nvGrpSpPr>
          <p:cNvPr id="21" name="组合 20"/>
          <p:cNvGrpSpPr>
            <a:grpSpLocks/>
          </p:cNvGrpSpPr>
          <p:nvPr/>
        </p:nvGrpSpPr>
        <p:grpSpPr bwMode="auto">
          <a:xfrm>
            <a:off x="352425" y="3789040"/>
            <a:ext cx="8567738" cy="1704975"/>
            <a:chOff x="395536" y="4653136"/>
            <a:chExt cx="8568952" cy="1704822"/>
          </a:xfrm>
        </p:grpSpPr>
        <p:sp>
          <p:nvSpPr>
            <p:cNvPr id="22" name="圆角矩形 21"/>
            <p:cNvSpPr/>
            <p:nvPr/>
          </p:nvSpPr>
          <p:spPr bwMode="auto">
            <a:xfrm>
              <a:off x="395536" y="4653136"/>
              <a:ext cx="8568952" cy="1704822"/>
            </a:xfrm>
            <a:prstGeom prst="roundRect">
              <a:avLst/>
            </a:prstGeom>
            <a:solidFill>
              <a:srgbClr val="00FF99"/>
            </a:solidFill>
            <a:ln w="9525" cap="flat" cmpd="sng" algn="ctr">
              <a:solidFill>
                <a:srgbClr val="FF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aphicFrame>
          <p:nvGraphicFramePr>
            <p:cNvPr id="25" name="Object 5"/>
            <p:cNvGraphicFramePr>
              <a:graphicFrameLocks noChangeAspect="1"/>
            </p:cNvGraphicFramePr>
            <p:nvPr/>
          </p:nvGraphicFramePr>
          <p:xfrm>
            <a:off x="496010" y="4746423"/>
            <a:ext cx="8352928" cy="1476375"/>
          </p:xfrm>
          <a:graphic>
            <a:graphicData uri="http://schemas.openxmlformats.org/presentationml/2006/ole">
              <mc:AlternateContent xmlns:mc="http://schemas.openxmlformats.org/markup-compatibility/2006">
                <mc:Choice xmlns:v="urn:schemas-microsoft-com:vml" Requires="v">
                  <p:oleObj spid="_x0000_s147529" name="位图图像" r:id="rId3" imgW="8714286" imgH="1476190" progId="PBrush">
                    <p:embed/>
                  </p:oleObj>
                </mc:Choice>
                <mc:Fallback>
                  <p:oleObj name="位图图像" r:id="rId3" imgW="8714286" imgH="1476190" progId="PBrush">
                    <p:embed/>
                    <p:pic>
                      <p:nvPicPr>
                        <p:cNvPr id="12598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10" y="4746423"/>
                          <a:ext cx="8352928"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pSp>
    </p:spTree>
    <p:extLst>
      <p:ext uri="{BB962C8B-B14F-4D97-AF65-F5344CB8AC3E}">
        <p14:creationId xmlns:p14="http://schemas.microsoft.com/office/powerpoint/2010/main" val="2948734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0"/>
            <a:ext cx="9144000" cy="6858000"/>
          </a:xfrm>
          <a:prstGeom prst="rect">
            <a:avLst/>
          </a:prstGeom>
          <a:solidFill>
            <a:srgbClr val="CCFFFF"/>
          </a:solidFill>
        </p:spPr>
        <p:txBody>
          <a:bodyPr/>
          <a:lstStyle/>
          <a:p>
            <a:pPr marL="342900" indent="-342900" algn="just" eaLnBrk="1" hangingPunct="1">
              <a:spcBef>
                <a:spcPts val="600"/>
              </a:spcBef>
              <a:buFontTx/>
              <a:buChar char="•"/>
              <a:defRPr/>
            </a:pPr>
            <a:r>
              <a:rPr lang="en-US" altLang="zh-CN" sz="3200" kern="0" dirty="0">
                <a:latin typeface="+mn-lt"/>
                <a:ea typeface="华文新魏" pitchFamily="2" charset="-122"/>
                <a:cs typeface="Times New Roman" pitchFamily="18" charset="0"/>
              </a:rPr>
              <a:t>B</a:t>
            </a:r>
            <a:r>
              <a:rPr lang="en-US" altLang="zh-CN" sz="3200" kern="0" baseline="30000" dirty="0">
                <a:latin typeface="+mn-lt"/>
                <a:ea typeface="华文新魏" pitchFamily="2" charset="-122"/>
                <a:cs typeface="Times New Roman" pitchFamily="18" charset="0"/>
              </a:rPr>
              <a:t>+</a:t>
            </a:r>
            <a:r>
              <a:rPr lang="zh-CN" altLang="en-US" sz="3200" kern="0" dirty="0">
                <a:latin typeface="+mn-lt"/>
                <a:ea typeface="华文新魏" pitchFamily="2" charset="-122"/>
                <a:cs typeface="Times New Roman" pitchFamily="18" charset="0"/>
              </a:rPr>
              <a:t>树索引插入索引值为</a:t>
            </a:r>
            <a:r>
              <a:rPr lang="en-US" altLang="zh-CN" sz="3200" i="1" kern="0" dirty="0">
                <a:latin typeface="+mn-lt"/>
                <a:ea typeface="华文新魏" pitchFamily="2" charset="-122"/>
                <a:cs typeface="Times New Roman" pitchFamily="18" charset="0"/>
              </a:rPr>
              <a:t>K</a:t>
            </a:r>
            <a:r>
              <a:rPr lang="zh-CN" altLang="en-US" sz="3200" kern="0" dirty="0">
                <a:latin typeface="+mn-lt"/>
                <a:ea typeface="华文新魏" pitchFamily="2" charset="-122"/>
                <a:cs typeface="Times New Roman" pitchFamily="18" charset="0"/>
              </a:rPr>
              <a:t>的记录</a:t>
            </a:r>
            <a:r>
              <a:rPr lang="en-US" altLang="zh-CN" sz="3200" i="1" kern="0" dirty="0">
                <a:latin typeface="+mn-lt"/>
                <a:ea typeface="华文新魏" pitchFamily="2" charset="-122"/>
                <a:cs typeface="Times New Roman" pitchFamily="18" charset="0"/>
              </a:rPr>
              <a:t>r</a:t>
            </a:r>
            <a:r>
              <a:rPr lang="zh-CN" altLang="en-US" sz="3200" kern="0" dirty="0">
                <a:latin typeface="+mn-lt"/>
                <a:ea typeface="华文新魏" pitchFamily="2" charset="-122"/>
                <a:cs typeface="Times New Roman" pitchFamily="18" charset="0"/>
              </a:rPr>
              <a:t>的算法</a:t>
            </a:r>
          </a:p>
          <a:p>
            <a:pPr marL="742950" lvl="1" indent="-285750" algn="just">
              <a:spcBef>
                <a:spcPts val="600"/>
              </a:spcBef>
              <a:buSzPct val="50000"/>
              <a:buFontTx/>
              <a:buChar char="–"/>
              <a:defRPr/>
            </a:pPr>
            <a:r>
              <a:rPr lang="en-US" altLang="zh-CN" sz="2800" i="1" kern="0" dirty="0">
                <a:solidFill>
                  <a:srgbClr val="003399"/>
                </a:solidFill>
                <a:latin typeface="+mn-lt"/>
                <a:ea typeface="华文新魏" pitchFamily="2" charset="-122"/>
                <a:cs typeface="Times New Roman" pitchFamily="18" charset="0"/>
              </a:rPr>
              <a:t> r</a:t>
            </a:r>
            <a:r>
              <a:rPr lang="zh-CN" altLang="en-US" sz="2800" kern="0" dirty="0">
                <a:solidFill>
                  <a:srgbClr val="003399"/>
                </a:solidFill>
                <a:latin typeface="+mn-lt"/>
                <a:ea typeface="华文新魏" pitchFamily="2" charset="-122"/>
                <a:cs typeface="Times New Roman" pitchFamily="18" charset="0"/>
              </a:rPr>
              <a:t>插入到应插入的磁盘块</a:t>
            </a:r>
            <a:r>
              <a:rPr lang="en-US" altLang="zh-CN" sz="2800" i="1" kern="0" dirty="0">
                <a:solidFill>
                  <a:srgbClr val="003399"/>
                </a:solidFill>
                <a:latin typeface="+mn-lt"/>
                <a:ea typeface="华文新魏" pitchFamily="2" charset="-122"/>
                <a:cs typeface="Times New Roman" pitchFamily="18" charset="0"/>
              </a:rPr>
              <a:t>DP </a:t>
            </a:r>
            <a:r>
              <a:rPr lang="en-US" altLang="zh-CN" sz="2800" kern="0" dirty="0">
                <a:solidFill>
                  <a:srgbClr val="003399"/>
                </a:solidFill>
                <a:latin typeface="+mn-lt"/>
                <a:ea typeface="华文新魏" pitchFamily="2" charset="-122"/>
                <a:cs typeface="Times New Roman" pitchFamily="18" charset="0"/>
              </a:rPr>
              <a:t>(</a:t>
            </a:r>
            <a:r>
              <a:rPr lang="zh-CN" altLang="en-US" sz="2800" kern="0" dirty="0">
                <a:solidFill>
                  <a:srgbClr val="003399"/>
                </a:solidFill>
                <a:latin typeface="+mn-lt"/>
                <a:ea typeface="华文新魏" pitchFamily="2" charset="-122"/>
                <a:cs typeface="Times New Roman" pitchFamily="18" charset="0"/>
              </a:rPr>
              <a:t>指针在叶节点</a:t>
            </a:r>
            <a:r>
              <a:rPr lang="en-US" altLang="zh-CN" sz="2800" i="1" kern="0" dirty="0">
                <a:solidFill>
                  <a:srgbClr val="003399"/>
                </a:solidFill>
                <a:latin typeface="+mn-lt"/>
                <a:ea typeface="华文新魏" pitchFamily="2" charset="-122"/>
                <a:cs typeface="Times New Roman" pitchFamily="18" charset="0"/>
              </a:rPr>
              <a:t>L</a:t>
            </a:r>
            <a:r>
              <a:rPr lang="en-US" altLang="zh-CN" sz="2800" kern="0" dirty="0">
                <a:solidFill>
                  <a:srgbClr val="003399"/>
                </a:solidFill>
                <a:latin typeface="+mn-lt"/>
                <a:ea typeface="华文新魏" pitchFamily="2" charset="-122"/>
                <a:cs typeface="Times New Roman" pitchFamily="18" charset="0"/>
              </a:rPr>
              <a:t>);</a:t>
            </a:r>
          </a:p>
          <a:p>
            <a:pPr marL="742950" lvl="1" indent="-285750" algn="just">
              <a:spcBef>
                <a:spcPts val="600"/>
              </a:spcBef>
              <a:buSzPct val="50000"/>
              <a:buFontTx/>
              <a:buChar char="–"/>
              <a:defRPr/>
            </a:pPr>
            <a:r>
              <a:rPr lang="zh-CN" altLang="en-US" sz="2800" kern="0" dirty="0">
                <a:solidFill>
                  <a:srgbClr val="003399"/>
                </a:solidFill>
                <a:latin typeface="+mn-lt"/>
                <a:ea typeface="华文新魏" pitchFamily="2" charset="-122"/>
                <a:cs typeface="Times New Roman" pitchFamily="18" charset="0"/>
              </a:rPr>
              <a:t>若叶节点</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中索引项数</a:t>
            </a:r>
            <a:r>
              <a:rPr lang="en-US" altLang="zh-CN" sz="2800" kern="0" dirty="0">
                <a:solidFill>
                  <a:srgbClr val="003399"/>
                </a:solidFill>
                <a:latin typeface="+mn-lt"/>
                <a:ea typeface="华文新魏" pitchFamily="2" charset="-122"/>
                <a:cs typeface="Times New Roman" pitchFamily="18" charset="0"/>
              </a:rPr>
              <a:t>&lt;</a:t>
            </a:r>
            <a:r>
              <a:rPr lang="en-US" altLang="zh-CN" sz="2800" i="1" kern="0" dirty="0">
                <a:solidFill>
                  <a:srgbClr val="003399"/>
                </a:solidFill>
                <a:latin typeface="+mn-lt"/>
                <a:ea typeface="华文新魏" pitchFamily="2" charset="-122"/>
                <a:cs typeface="Times New Roman" pitchFamily="18" charset="0"/>
              </a:rPr>
              <a:t>D</a:t>
            </a:r>
            <a:r>
              <a:rPr lang="en-US" altLang="zh-CN" sz="2800" kern="0" dirty="0">
                <a:solidFill>
                  <a:srgbClr val="003399"/>
                </a:solidFill>
                <a:latin typeface="+mn-lt"/>
                <a:ea typeface="华文新魏" pitchFamily="2" charset="-122"/>
                <a:cs typeface="Times New Roman" pitchFamily="18" charset="0"/>
              </a:rPr>
              <a:t>, </a:t>
            </a:r>
            <a:r>
              <a:rPr lang="zh-CN" altLang="en-US" sz="2800" kern="0" dirty="0">
                <a:solidFill>
                  <a:srgbClr val="003399"/>
                </a:solidFill>
                <a:latin typeface="+mn-lt"/>
                <a:ea typeface="华文新魏" pitchFamily="2" charset="-122"/>
                <a:cs typeface="Times New Roman" pitchFamily="18" charset="0"/>
              </a:rPr>
              <a:t>在</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中插入</a:t>
            </a:r>
            <a:r>
              <a:rPr lang="en-US" altLang="zh-CN" sz="2800" kern="0" dirty="0">
                <a:solidFill>
                  <a:srgbClr val="003399"/>
                </a:solidFill>
                <a:latin typeface="+mn-lt"/>
                <a:ea typeface="华文新魏" pitchFamily="2" charset="-122"/>
                <a:cs typeface="Times New Roman" pitchFamily="18" charset="0"/>
              </a:rPr>
              <a:t>&lt;</a:t>
            </a:r>
            <a:r>
              <a:rPr lang="en-US" altLang="zh-CN" sz="2800" i="1" kern="0" dirty="0">
                <a:solidFill>
                  <a:srgbClr val="003399"/>
                </a:solidFill>
                <a:latin typeface="+mn-lt"/>
                <a:ea typeface="华文新魏" pitchFamily="2" charset="-122"/>
                <a:cs typeface="Times New Roman" pitchFamily="18" charset="0"/>
              </a:rPr>
              <a:t>K, DP</a:t>
            </a:r>
            <a:r>
              <a:rPr lang="en-US" altLang="zh-CN" sz="2800" kern="0" dirty="0">
                <a:solidFill>
                  <a:srgbClr val="003399"/>
                </a:solidFill>
                <a:latin typeface="+mn-lt"/>
                <a:ea typeface="华文新魏" pitchFamily="2" charset="-122"/>
                <a:cs typeface="Times New Roman" pitchFamily="18" charset="0"/>
              </a:rPr>
              <a:t>&gt;;</a:t>
            </a:r>
          </a:p>
          <a:p>
            <a:pPr marL="742950" lvl="1" indent="-285750" algn="just">
              <a:spcBef>
                <a:spcPts val="600"/>
              </a:spcBef>
              <a:buSzPct val="50000"/>
              <a:buFontTx/>
              <a:buChar char="–"/>
              <a:defRPr/>
            </a:pPr>
            <a:r>
              <a:rPr lang="zh-CN" altLang="en-US" sz="2800" kern="0" dirty="0">
                <a:solidFill>
                  <a:srgbClr val="003399"/>
                </a:solidFill>
                <a:latin typeface="+mn-lt"/>
                <a:ea typeface="华文新魏" pitchFamily="2" charset="-122"/>
                <a:cs typeface="Times New Roman" pitchFamily="18" charset="0"/>
              </a:rPr>
              <a:t>若叶节点</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已存储</a:t>
            </a:r>
            <a:r>
              <a:rPr lang="en-US" altLang="zh-CN" sz="2800" i="1" kern="0" dirty="0">
                <a:solidFill>
                  <a:srgbClr val="003399"/>
                </a:solidFill>
                <a:latin typeface="+mn-lt"/>
                <a:ea typeface="华文新魏" pitchFamily="2" charset="-122"/>
                <a:cs typeface="Times New Roman" pitchFamily="18" charset="0"/>
              </a:rPr>
              <a:t>D</a:t>
            </a:r>
            <a:r>
              <a:rPr lang="zh-CN" altLang="en-US" sz="2800" kern="0" dirty="0">
                <a:solidFill>
                  <a:srgbClr val="003399"/>
                </a:solidFill>
                <a:latin typeface="+mn-lt"/>
                <a:ea typeface="华文新魏" pitchFamily="2" charset="-122"/>
                <a:cs typeface="Times New Roman" pitchFamily="18" charset="0"/>
              </a:rPr>
              <a:t>个索引项</a:t>
            </a:r>
            <a:r>
              <a:rPr lang="en-US" altLang="zh-CN" sz="2800" kern="0" dirty="0">
                <a:solidFill>
                  <a:srgbClr val="003399"/>
                </a:solidFill>
                <a:latin typeface="+mn-lt"/>
                <a:ea typeface="华文新魏" pitchFamily="2" charset="-122"/>
                <a:cs typeface="Times New Roman" pitchFamily="18" charset="0"/>
              </a:rPr>
              <a:t>, </a:t>
            </a:r>
            <a:r>
              <a:rPr lang="zh-CN" altLang="en-US" sz="2800" kern="0" dirty="0">
                <a:solidFill>
                  <a:srgbClr val="003399"/>
                </a:solidFill>
                <a:latin typeface="+mn-lt"/>
                <a:ea typeface="华文新魏" pitchFamily="2" charset="-122"/>
                <a:cs typeface="Times New Roman" pitchFamily="18" charset="0"/>
              </a:rPr>
              <a:t>要插入</a:t>
            </a:r>
            <a:r>
              <a:rPr lang="en-US" altLang="zh-CN" sz="2800" kern="0" dirty="0">
                <a:solidFill>
                  <a:srgbClr val="003399"/>
                </a:solidFill>
                <a:latin typeface="+mn-lt"/>
                <a:ea typeface="华文新魏" pitchFamily="2" charset="-122"/>
                <a:cs typeface="Times New Roman" pitchFamily="18" charset="0"/>
              </a:rPr>
              <a:t>&lt;</a:t>
            </a:r>
            <a:r>
              <a:rPr lang="en-US" altLang="zh-CN" sz="2800" i="1" kern="0" dirty="0">
                <a:solidFill>
                  <a:srgbClr val="003399"/>
                </a:solidFill>
                <a:latin typeface="+mn-lt"/>
                <a:ea typeface="华文新魏" pitchFamily="2" charset="-122"/>
                <a:cs typeface="Times New Roman" pitchFamily="18" charset="0"/>
              </a:rPr>
              <a:t>K, DP</a:t>
            </a:r>
            <a:r>
              <a:rPr lang="en-US" altLang="zh-CN" sz="2800" kern="0" dirty="0">
                <a:solidFill>
                  <a:srgbClr val="003399"/>
                </a:solidFill>
                <a:latin typeface="+mn-lt"/>
                <a:ea typeface="华文新魏" pitchFamily="2" charset="-122"/>
                <a:cs typeface="Times New Roman" pitchFamily="18" charset="0"/>
              </a:rPr>
              <a:t>&gt;, </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必须被分裂为两个叶节点</a:t>
            </a:r>
          </a:p>
          <a:p>
            <a:pPr marL="1143000" lvl="2" indent="-228600" algn="just">
              <a:spcBef>
                <a:spcPts val="600"/>
              </a:spcBef>
              <a:buSzPct val="50000"/>
              <a:buFont typeface="Wingdings" pitchFamily="2" charset="2"/>
              <a:buChar char="l"/>
              <a:defRPr/>
            </a:pP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的前</a:t>
            </a:r>
            <a:r>
              <a:rPr lang="en-US" altLang="zh-CN" sz="2400" i="1" kern="0" dirty="0">
                <a:solidFill>
                  <a:srgbClr val="800000"/>
                </a:solidFill>
                <a:latin typeface="+mn-lt"/>
                <a:ea typeface="华文新魏" pitchFamily="2" charset="-122"/>
                <a:cs typeface="Times New Roman" pitchFamily="18" charset="0"/>
              </a:rPr>
              <a:t>J</a:t>
            </a:r>
            <a:r>
              <a:rPr lang="en-US" altLang="zh-CN" sz="2400" kern="0" dirty="0">
                <a:solidFill>
                  <a:srgbClr val="800000"/>
                </a:solidFill>
                <a:latin typeface="+mn-lt"/>
                <a:ea typeface="华文新魏" pitchFamily="2" charset="-122"/>
                <a:cs typeface="Times New Roman" pitchFamily="18" charset="0"/>
              </a:rPr>
              <a:t>=</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i="1" kern="0" dirty="0">
                <a:solidFill>
                  <a:srgbClr val="800000"/>
                </a:solidFill>
                <a:latin typeface="+mn-lt"/>
                <a:ea typeface="华文新魏" pitchFamily="2" charset="-122"/>
                <a:cs typeface="Times New Roman" pitchFamily="18" charset="0"/>
                <a:sym typeface="Symbol" pitchFamily="18" charset="2"/>
              </a:rPr>
              <a:t>D/2</a:t>
            </a:r>
            <a:r>
              <a:rPr lang="en-US" altLang="zh-CN" sz="2400" kern="0" dirty="0">
                <a:solidFill>
                  <a:srgbClr val="800000"/>
                </a:solidFill>
                <a:latin typeface="+mn-lt"/>
                <a:ea typeface="华文新魏" pitchFamily="2" charset="-122"/>
                <a:cs typeface="Times New Roman" pitchFamily="18" charset="0"/>
                <a:sym typeface="Symbol" pitchFamily="18" charset="2"/>
              </a:rPr>
              <a:t></a:t>
            </a:r>
            <a:r>
              <a:rPr lang="zh-CN" altLang="en-US" sz="2400" kern="0" dirty="0">
                <a:solidFill>
                  <a:srgbClr val="800000"/>
                </a:solidFill>
                <a:latin typeface="+mn-lt"/>
                <a:ea typeface="华文新魏" pitchFamily="2" charset="-122"/>
                <a:cs typeface="Times New Roman" pitchFamily="18" charset="0"/>
              </a:rPr>
              <a:t>个索引项保留在</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节点，其余索引项存储到新的叶节点</a:t>
            </a:r>
            <a:r>
              <a:rPr lang="en-US" altLang="zh-CN" sz="2400" kern="0" dirty="0">
                <a:solidFill>
                  <a:srgbClr val="800000"/>
                </a:solidFill>
                <a:latin typeface="+mn-lt"/>
                <a:ea typeface="华文新魏" pitchFamily="2" charset="-122"/>
                <a:cs typeface="Times New Roman" pitchFamily="18" charset="0"/>
              </a:rPr>
              <a:t>, &lt;</a:t>
            </a:r>
            <a:r>
              <a:rPr lang="en-US" altLang="zh-CN" sz="2400" i="1" kern="0" dirty="0">
                <a:solidFill>
                  <a:srgbClr val="800000"/>
                </a:solidFill>
                <a:latin typeface="+mn-lt"/>
                <a:ea typeface="华文新魏" pitchFamily="2" charset="-122"/>
                <a:cs typeface="Times New Roman" pitchFamily="18" charset="0"/>
              </a:rPr>
              <a:t>K, DP</a:t>
            </a:r>
            <a:r>
              <a:rPr lang="en-US" altLang="zh-CN" sz="2400" kern="0" dirty="0">
                <a:solidFill>
                  <a:srgbClr val="800000"/>
                </a:solidFill>
                <a:latin typeface="+mn-lt"/>
                <a:ea typeface="华文新魏" pitchFamily="2" charset="-122"/>
                <a:cs typeface="Times New Roman" pitchFamily="18" charset="0"/>
              </a:rPr>
              <a:t>&gt;</a:t>
            </a:r>
            <a:r>
              <a:rPr lang="zh-CN" altLang="en-US" sz="2400" kern="0" dirty="0">
                <a:solidFill>
                  <a:srgbClr val="800000"/>
                </a:solidFill>
                <a:latin typeface="+mn-lt"/>
                <a:ea typeface="华文新魏" pitchFamily="2" charset="-122"/>
                <a:cs typeface="Times New Roman" pitchFamily="18" charset="0"/>
              </a:rPr>
              <a:t>插入其中之一 </a:t>
            </a:r>
            <a:r>
              <a:rPr lang="en-US" altLang="zh-CN" sz="2400" kern="0" dirty="0">
                <a:solidFill>
                  <a:srgbClr val="800000"/>
                </a:solidFill>
                <a:latin typeface="+mn-lt"/>
                <a:ea typeface="华文新魏" pitchFamily="2" charset="-122"/>
                <a:cs typeface="Times New Roman" pitchFamily="18" charset="0"/>
              </a:rPr>
              <a:t>; </a:t>
            </a:r>
          </a:p>
          <a:p>
            <a:pPr marL="1143000" lvl="2" indent="-228600" algn="just">
              <a:spcBef>
                <a:spcPts val="6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在</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父节点</a:t>
            </a:r>
            <a:r>
              <a:rPr lang="en-US" altLang="zh-CN" sz="2400" kern="0" dirty="0">
                <a:solidFill>
                  <a:srgbClr val="800000"/>
                </a:solidFill>
                <a:latin typeface="+mn-lt"/>
                <a:ea typeface="华文新魏" pitchFamily="2" charset="-122"/>
                <a:cs typeface="Times New Roman" pitchFamily="18" charset="0"/>
              </a:rPr>
              <a:t>parent</a:t>
            </a:r>
            <a:r>
              <a:rPr lang="zh-CN" altLang="en-US" sz="2400" kern="0" dirty="0">
                <a:solidFill>
                  <a:srgbClr val="800000"/>
                </a:solidFill>
                <a:latin typeface="+mn-lt"/>
                <a:ea typeface="华文新魏" pitchFamily="2" charset="-122"/>
                <a:cs typeface="Times New Roman" pitchFamily="18" charset="0"/>
              </a:rPr>
              <a:t>插入一个索引项，索引值为</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的第</a:t>
            </a:r>
            <a:r>
              <a:rPr lang="en-US" altLang="zh-CN" sz="2400" i="1" kern="0" dirty="0">
                <a:solidFill>
                  <a:srgbClr val="800000"/>
                </a:solidFill>
                <a:latin typeface="+mn-lt"/>
                <a:ea typeface="华文新魏" pitchFamily="2" charset="-122"/>
                <a:cs typeface="Times New Roman" pitchFamily="18" charset="0"/>
              </a:rPr>
              <a:t>J</a:t>
            </a:r>
            <a:r>
              <a:rPr lang="zh-CN" altLang="en-US" sz="2400" kern="0" dirty="0">
                <a:solidFill>
                  <a:srgbClr val="800000"/>
                </a:solidFill>
                <a:latin typeface="+mn-lt"/>
                <a:ea typeface="华文新魏" pitchFamily="2" charset="-122"/>
                <a:cs typeface="Times New Roman" pitchFamily="18" charset="0"/>
              </a:rPr>
              <a:t>索引值，两个树指针分别指向</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和新的叶节点</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1143000" lvl="2" indent="-228600" algn="just">
              <a:spcBef>
                <a:spcPts val="6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如果</a:t>
            </a:r>
            <a:r>
              <a:rPr lang="en-US" altLang="zh-CN" sz="2400" i="1" kern="0" dirty="0">
                <a:solidFill>
                  <a:srgbClr val="800000"/>
                </a:solidFill>
                <a:latin typeface="+mn-lt"/>
                <a:ea typeface="华文新魏" pitchFamily="2" charset="-122"/>
                <a:cs typeface="Times New Roman" pitchFamily="18" charset="0"/>
              </a:rPr>
              <a:t>parent</a:t>
            </a:r>
            <a:r>
              <a:rPr lang="zh-CN" altLang="en-US" sz="2400" kern="0" dirty="0">
                <a:solidFill>
                  <a:srgbClr val="800000"/>
                </a:solidFill>
                <a:latin typeface="+mn-lt"/>
                <a:ea typeface="华文新魏" pitchFamily="2" charset="-122"/>
                <a:cs typeface="Times New Roman" pitchFamily="18" charset="0"/>
              </a:rPr>
              <a:t>已满，</a:t>
            </a:r>
            <a:r>
              <a:rPr lang="en-US" altLang="zh-CN" sz="2400" i="1" kern="0" dirty="0">
                <a:solidFill>
                  <a:srgbClr val="800000"/>
                </a:solidFill>
                <a:latin typeface="+mn-lt"/>
                <a:ea typeface="华文新魏" pitchFamily="2" charset="-122"/>
                <a:cs typeface="Times New Roman" pitchFamily="18" charset="0"/>
              </a:rPr>
              <a:t>parent</a:t>
            </a:r>
            <a:r>
              <a:rPr lang="zh-CN" altLang="en-US" sz="2400" kern="0" dirty="0">
                <a:solidFill>
                  <a:srgbClr val="800000"/>
                </a:solidFill>
                <a:latin typeface="+mn-lt"/>
                <a:ea typeface="华文新魏" pitchFamily="2" charset="-122"/>
                <a:cs typeface="Times New Roman" pitchFamily="18" charset="0"/>
              </a:rPr>
              <a:t>也必须被分裂为两个节点</a:t>
            </a:r>
          </a:p>
          <a:p>
            <a:pPr marL="1600200" lvl="3" indent="-228600" algn="just">
              <a:spcBef>
                <a:spcPts val="600"/>
              </a:spcBef>
              <a:buSzPct val="50000"/>
              <a:buFont typeface="Wingdings" pitchFamily="2" charset="2"/>
              <a:buChar char="Ø"/>
              <a:defRPr/>
            </a:pPr>
            <a:r>
              <a:rPr lang="en-US" altLang="zh-CN" sz="2400" i="1" kern="0" dirty="0">
                <a:latin typeface="+mn-lt"/>
                <a:ea typeface="华文新魏" pitchFamily="2" charset="-122"/>
                <a:cs typeface="Times New Roman" pitchFamily="18" charset="0"/>
              </a:rPr>
              <a:t>parent</a:t>
            </a:r>
            <a:r>
              <a:rPr lang="zh-CN" altLang="en-US" sz="2400" kern="0" dirty="0">
                <a:latin typeface="+mn-lt"/>
                <a:ea typeface="华文新魏" pitchFamily="2" charset="-122"/>
                <a:cs typeface="Times New Roman" pitchFamily="18" charset="0"/>
              </a:rPr>
              <a:t>保留其前</a:t>
            </a:r>
            <a:r>
              <a:rPr lang="en-US" altLang="zh-CN" sz="2400" i="1" kern="0" dirty="0">
                <a:latin typeface="+mn-lt"/>
                <a:ea typeface="华文新魏" pitchFamily="2" charset="-122"/>
                <a:cs typeface="Times New Roman" pitchFamily="18" charset="0"/>
              </a:rPr>
              <a:t>J</a:t>
            </a:r>
            <a:r>
              <a:rPr lang="en-US" altLang="zh-CN" sz="2400" kern="0" dirty="0">
                <a:latin typeface="+mn-lt"/>
                <a:ea typeface="华文新魏" pitchFamily="2" charset="-122"/>
                <a:cs typeface="Times New Roman" pitchFamily="18" charset="0"/>
              </a:rPr>
              <a:t>=</a:t>
            </a:r>
            <a:r>
              <a:rPr lang="zh-CN" altLang="en-US" sz="2400" kern="0" dirty="0">
                <a:latin typeface="+mn-lt"/>
                <a:ea typeface="华文新魏" pitchFamily="2" charset="-122"/>
                <a:cs typeface="Times New Roman" pitchFamily="18" charset="0"/>
                <a:sym typeface="Symbol" pitchFamily="18" charset="2"/>
              </a:rPr>
              <a:t></a:t>
            </a:r>
            <a:r>
              <a:rPr lang="en-US" altLang="zh-CN" sz="2400" i="1" kern="0" dirty="0">
                <a:latin typeface="+mn-lt"/>
                <a:ea typeface="华文新魏" pitchFamily="2" charset="-122"/>
                <a:cs typeface="Times New Roman" pitchFamily="18" charset="0"/>
                <a:sym typeface="Symbol" pitchFamily="18" charset="2"/>
              </a:rPr>
              <a:t>D/2</a:t>
            </a:r>
            <a:r>
              <a:rPr lang="en-US" altLang="zh-CN" sz="2400" kern="0" dirty="0">
                <a:latin typeface="+mn-lt"/>
                <a:ea typeface="华文新魏" pitchFamily="2" charset="-122"/>
                <a:cs typeface="Times New Roman" pitchFamily="18" charset="0"/>
                <a:sym typeface="Symbol" pitchFamily="18" charset="2"/>
              </a:rPr>
              <a:t></a:t>
            </a:r>
            <a:r>
              <a:rPr lang="zh-CN" altLang="en-US" sz="2400" kern="0" dirty="0">
                <a:latin typeface="+mn-lt"/>
                <a:ea typeface="华文新魏" pitchFamily="2" charset="-122"/>
                <a:cs typeface="Times New Roman" pitchFamily="18" charset="0"/>
              </a:rPr>
              <a:t>个索引项，其余索引项存储到新节点</a:t>
            </a:r>
            <a:r>
              <a:rPr lang="en-US" altLang="zh-CN" sz="2400" kern="0" dirty="0">
                <a:latin typeface="+mn-lt"/>
                <a:ea typeface="华文新魏" pitchFamily="2" charset="-122"/>
                <a:cs typeface="Times New Roman" pitchFamily="18" charset="0"/>
              </a:rPr>
              <a:t>;</a:t>
            </a:r>
          </a:p>
          <a:p>
            <a:pPr marL="1600200" lvl="3" indent="-228600" algn="just">
              <a:spcBef>
                <a:spcPts val="600"/>
              </a:spcBef>
              <a:buSzPct val="50000"/>
              <a:buFont typeface="Wingdings" pitchFamily="2" charset="2"/>
              <a:buChar char="Ø"/>
              <a:defRPr/>
            </a:pPr>
            <a:r>
              <a:rPr lang="zh-CN" altLang="en-US" sz="2400" kern="0" dirty="0">
                <a:latin typeface="+mn-lt"/>
                <a:ea typeface="华文新魏" pitchFamily="2" charset="-122"/>
                <a:cs typeface="Times New Roman" pitchFamily="18" charset="0"/>
              </a:rPr>
              <a:t>第</a:t>
            </a:r>
            <a:r>
              <a:rPr lang="en-US" altLang="zh-CN" sz="2400" i="1" kern="0" dirty="0">
                <a:latin typeface="+mn-lt"/>
                <a:ea typeface="华文新魏" pitchFamily="2" charset="-122"/>
                <a:cs typeface="Times New Roman" pitchFamily="18" charset="0"/>
              </a:rPr>
              <a:t>J</a:t>
            </a:r>
            <a:r>
              <a:rPr lang="zh-CN" altLang="en-US" sz="2400" kern="0" dirty="0">
                <a:latin typeface="+mn-lt"/>
                <a:ea typeface="华文新魏" pitchFamily="2" charset="-122"/>
                <a:cs typeface="Times New Roman" pitchFamily="18" charset="0"/>
              </a:rPr>
              <a:t>索引值移到</a:t>
            </a:r>
            <a:r>
              <a:rPr lang="en-US" altLang="zh-CN" sz="2400" i="1" kern="0" dirty="0">
                <a:latin typeface="+mn-lt"/>
                <a:ea typeface="华文新魏" pitchFamily="2" charset="-122"/>
                <a:cs typeface="Times New Roman" pitchFamily="18" charset="0"/>
              </a:rPr>
              <a:t>parent</a:t>
            </a:r>
            <a:r>
              <a:rPr lang="zh-CN" altLang="en-US" sz="2400" kern="0" dirty="0">
                <a:latin typeface="+mn-lt"/>
                <a:ea typeface="华文新魏" pitchFamily="2" charset="-122"/>
                <a:cs typeface="Times New Roman" pitchFamily="18" charset="0"/>
              </a:rPr>
              <a:t>的父节点，并增加一个指向新节点的指针</a:t>
            </a:r>
            <a:r>
              <a:rPr lang="en-US" altLang="zh-CN" sz="2400" kern="0" dirty="0">
                <a:latin typeface="+mn-lt"/>
                <a:ea typeface="华文新魏" pitchFamily="2" charset="-122"/>
                <a:cs typeface="Times New Roman" pitchFamily="18" charset="0"/>
              </a:rPr>
              <a:t>.</a:t>
            </a:r>
          </a:p>
          <a:p>
            <a:pPr marL="1143000" lvl="2" indent="-228600" algn="just">
              <a:spcBef>
                <a:spcPts val="6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这个分裂过程可能持续到根节点</a:t>
            </a:r>
            <a:r>
              <a:rPr lang="en-US" altLang="zh-CN" sz="2400" kern="0" dirty="0">
                <a:solidFill>
                  <a:srgbClr val="800000"/>
                </a:solidFill>
                <a:latin typeface="+mn-lt"/>
                <a:ea typeface="华文新魏" pitchFamily="2" charset="-122"/>
                <a:cs typeface="Times New Roman" pitchFamily="18" charset="0"/>
              </a:rPr>
              <a:t>, </a:t>
            </a:r>
            <a:r>
              <a:rPr lang="zh-CN" altLang="en-US" sz="2400" kern="0" dirty="0">
                <a:solidFill>
                  <a:srgbClr val="800000"/>
                </a:solidFill>
                <a:latin typeface="+mn-lt"/>
                <a:ea typeface="华文新魏" pitchFamily="2" charset="-122"/>
                <a:cs typeface="Times New Roman" pitchFamily="18" charset="0"/>
              </a:rPr>
              <a:t>树增加一级。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C4312BD8-3D6B-4F77-A34F-784832085CF4}" type="slidenum">
              <a:rPr lang="zh-CN" altLang="en-US" smtClean="0"/>
              <a:pPr>
                <a:defRPr/>
              </a:pPr>
              <a:t>107</a:t>
            </a:fld>
            <a:endParaRPr lang="en-US" altLang="zh-CN"/>
          </a:p>
        </p:txBody>
      </p:sp>
      <p:sp>
        <p:nvSpPr>
          <p:cNvPr id="5" name="Rectangle 2"/>
          <p:cNvSpPr txBox="1">
            <a:spLocks noChangeArrowheads="1"/>
          </p:cNvSpPr>
          <p:nvPr/>
        </p:nvSpPr>
        <p:spPr>
          <a:xfrm>
            <a:off x="0" y="142875"/>
            <a:ext cx="9144000" cy="6715125"/>
          </a:xfrm>
          <a:prstGeom prst="rect">
            <a:avLst/>
          </a:prstGeom>
          <a:solidFill>
            <a:srgbClr val="FFEBFF"/>
          </a:solidFill>
        </p:spPr>
        <p:txBody>
          <a:bodyPr/>
          <a:lstStyle/>
          <a:p>
            <a:pPr marL="342900" indent="-342900" algn="just" eaLnBrk="1" hangingPunct="1">
              <a:spcBef>
                <a:spcPts val="1200"/>
              </a:spcBef>
              <a:buFontTx/>
              <a:buChar char="•"/>
              <a:defRPr/>
            </a:pPr>
            <a:r>
              <a:rPr lang="en-US" altLang="zh-CN" sz="3200" kern="0" dirty="0">
                <a:latin typeface="+mn-lt"/>
                <a:ea typeface="华文新魏" pitchFamily="2" charset="-122"/>
                <a:cs typeface="Times New Roman" pitchFamily="18" charset="0"/>
              </a:rPr>
              <a:t>B</a:t>
            </a:r>
            <a:r>
              <a:rPr lang="en-US" altLang="zh-CN" sz="3200" kern="0" baseline="30000" dirty="0">
                <a:latin typeface="+mn-lt"/>
                <a:ea typeface="华文新魏" pitchFamily="2" charset="-122"/>
                <a:cs typeface="Times New Roman" pitchFamily="18" charset="0"/>
              </a:rPr>
              <a:t>+</a:t>
            </a:r>
            <a:r>
              <a:rPr lang="zh-CN" altLang="en-US" sz="3200" kern="0" dirty="0">
                <a:latin typeface="+mn-lt"/>
                <a:ea typeface="华文新魏" pitchFamily="2" charset="-122"/>
                <a:cs typeface="Times New Roman" pitchFamily="18" charset="0"/>
              </a:rPr>
              <a:t>树索引删除记录</a:t>
            </a:r>
            <a:r>
              <a:rPr lang="en-US" altLang="zh-CN" sz="3200" i="1" kern="0" dirty="0">
                <a:latin typeface="+mn-lt"/>
                <a:ea typeface="华文新魏" pitchFamily="2" charset="-122"/>
                <a:cs typeface="Times New Roman" pitchFamily="18" charset="0"/>
              </a:rPr>
              <a:t>r</a:t>
            </a:r>
            <a:r>
              <a:rPr lang="zh-CN" altLang="en-US" sz="3200" kern="0" dirty="0">
                <a:latin typeface="+mn-lt"/>
                <a:ea typeface="华文新魏" pitchFamily="2" charset="-122"/>
                <a:cs typeface="Times New Roman" pitchFamily="18" charset="0"/>
              </a:rPr>
              <a:t>的算法</a:t>
            </a:r>
          </a:p>
          <a:p>
            <a:pPr marL="742950" lvl="1" indent="-285750" algn="just">
              <a:spcBef>
                <a:spcPts val="1200"/>
              </a:spcBef>
              <a:buSzPct val="50000"/>
              <a:buFontTx/>
              <a:buChar char="–"/>
              <a:defRPr/>
            </a:pPr>
            <a:r>
              <a:rPr lang="zh-CN" altLang="en-US" sz="2800" kern="0" dirty="0">
                <a:solidFill>
                  <a:srgbClr val="003399"/>
                </a:solidFill>
                <a:latin typeface="+mn-lt"/>
                <a:ea typeface="华文新魏" pitchFamily="2" charset="-122"/>
                <a:cs typeface="Times New Roman" pitchFamily="18" charset="0"/>
              </a:rPr>
              <a:t>删除一个记录</a:t>
            </a:r>
            <a:r>
              <a:rPr lang="en-US" altLang="zh-CN" sz="2800" i="1" kern="0" dirty="0">
                <a:solidFill>
                  <a:srgbClr val="003399"/>
                </a:solidFill>
                <a:latin typeface="+mn-lt"/>
                <a:ea typeface="华文新魏" pitchFamily="2" charset="-122"/>
                <a:cs typeface="Times New Roman" pitchFamily="18" charset="0"/>
              </a:rPr>
              <a:t>r</a:t>
            </a:r>
            <a:r>
              <a:rPr lang="zh-CN" altLang="en-US" sz="2800" kern="0" dirty="0">
                <a:solidFill>
                  <a:srgbClr val="003399"/>
                </a:solidFill>
                <a:latin typeface="+mn-lt"/>
                <a:ea typeface="华文新魏" pitchFamily="2" charset="-122"/>
                <a:cs typeface="Times New Roman" pitchFamily="18" charset="0"/>
              </a:rPr>
              <a:t>就是从包含</a:t>
            </a:r>
            <a:r>
              <a:rPr lang="en-US" altLang="zh-CN" sz="2800" i="1" kern="0" dirty="0">
                <a:solidFill>
                  <a:srgbClr val="003399"/>
                </a:solidFill>
                <a:latin typeface="+mn-lt"/>
                <a:ea typeface="华文新魏" pitchFamily="2" charset="-122"/>
                <a:cs typeface="Times New Roman" pitchFamily="18" charset="0"/>
              </a:rPr>
              <a:t>r</a:t>
            </a:r>
            <a:r>
              <a:rPr lang="zh-CN" altLang="en-US" sz="2800" kern="0" dirty="0">
                <a:solidFill>
                  <a:srgbClr val="003399"/>
                </a:solidFill>
                <a:latin typeface="+mn-lt"/>
                <a:ea typeface="华文新魏" pitchFamily="2" charset="-122"/>
                <a:cs typeface="Times New Roman" pitchFamily="18" charset="0"/>
              </a:rPr>
              <a:t>的叶节点</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把</a:t>
            </a:r>
            <a:r>
              <a:rPr lang="en-US" altLang="zh-CN" sz="2800" i="1" kern="0" dirty="0">
                <a:solidFill>
                  <a:srgbClr val="003399"/>
                </a:solidFill>
                <a:latin typeface="+mn-lt"/>
                <a:ea typeface="华文新魏" pitchFamily="2" charset="-122"/>
                <a:cs typeface="Times New Roman" pitchFamily="18" charset="0"/>
              </a:rPr>
              <a:t>r</a:t>
            </a:r>
            <a:r>
              <a:rPr lang="zh-CN" altLang="en-US" sz="2800" kern="0" dirty="0">
                <a:solidFill>
                  <a:srgbClr val="003399"/>
                </a:solidFill>
                <a:latin typeface="+mn-lt"/>
                <a:ea typeface="华文新魏" pitchFamily="2" charset="-122"/>
                <a:cs typeface="Times New Roman" pitchFamily="18" charset="0"/>
              </a:rPr>
              <a:t>撤消</a:t>
            </a:r>
            <a:r>
              <a:rPr lang="en-US" altLang="zh-CN" sz="2800" kern="0" dirty="0">
                <a:solidFill>
                  <a:srgbClr val="003399"/>
                </a:solidFill>
                <a:latin typeface="+mn-lt"/>
                <a:ea typeface="华文新魏" pitchFamily="2" charset="-122"/>
                <a:cs typeface="Times New Roman" pitchFamily="18" charset="0"/>
              </a:rPr>
              <a:t>;</a:t>
            </a:r>
            <a:endParaRPr lang="zh-CN" altLang="en-US" sz="2800" kern="0" dirty="0">
              <a:solidFill>
                <a:srgbClr val="003399"/>
              </a:solidFill>
              <a:latin typeface="+mn-lt"/>
              <a:ea typeface="华文新魏" pitchFamily="2" charset="-122"/>
              <a:cs typeface="Times New Roman" pitchFamily="18" charset="0"/>
            </a:endParaRPr>
          </a:p>
          <a:p>
            <a:pPr marL="742950" lvl="1" indent="-285750" algn="just">
              <a:spcBef>
                <a:spcPts val="1200"/>
              </a:spcBef>
              <a:buSzPct val="50000"/>
              <a:buFontTx/>
              <a:buChar char="–"/>
              <a:defRPr/>
            </a:pPr>
            <a:r>
              <a:rPr lang="zh-CN" altLang="en-US" sz="2800" kern="0" dirty="0">
                <a:solidFill>
                  <a:srgbClr val="003399"/>
                </a:solidFill>
                <a:latin typeface="+mn-lt"/>
                <a:ea typeface="华文新魏" pitchFamily="2" charset="-122"/>
                <a:cs typeface="Times New Roman" pitchFamily="18" charset="0"/>
              </a:rPr>
              <a:t>如果删除</a:t>
            </a:r>
            <a:r>
              <a:rPr lang="en-US" altLang="zh-CN" sz="2800" i="1" kern="0" dirty="0">
                <a:solidFill>
                  <a:srgbClr val="003399"/>
                </a:solidFill>
                <a:latin typeface="+mn-lt"/>
                <a:ea typeface="华文新魏" pitchFamily="2" charset="-122"/>
                <a:cs typeface="Times New Roman" pitchFamily="18" charset="0"/>
              </a:rPr>
              <a:t>r</a:t>
            </a:r>
            <a:r>
              <a:rPr lang="zh-CN" altLang="en-US" sz="2800" kern="0" dirty="0">
                <a:solidFill>
                  <a:srgbClr val="003399"/>
                </a:solidFill>
                <a:latin typeface="+mn-lt"/>
                <a:ea typeface="华文新魏" pitchFamily="2" charset="-122"/>
                <a:cs typeface="Times New Roman" pitchFamily="18" charset="0"/>
              </a:rPr>
              <a:t>使</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的索引项个数小于</a:t>
            </a:r>
            <a:r>
              <a:rPr lang="zh-CN" altLang="en-US" sz="2800" kern="0" dirty="0">
                <a:solidFill>
                  <a:srgbClr val="003399"/>
                </a:solidFill>
                <a:latin typeface="+mn-lt"/>
                <a:ea typeface="华文新魏" pitchFamily="2" charset="-122"/>
                <a:cs typeface="Times New Roman" pitchFamily="18" charset="0"/>
                <a:sym typeface="Symbol" pitchFamily="18" charset="2"/>
              </a:rPr>
              <a:t></a:t>
            </a:r>
            <a:r>
              <a:rPr lang="en-US" altLang="zh-CN" sz="2800" i="1" kern="0" dirty="0">
                <a:solidFill>
                  <a:srgbClr val="003399"/>
                </a:solidFill>
                <a:latin typeface="+mn-lt"/>
                <a:ea typeface="华文新魏" pitchFamily="2" charset="-122"/>
                <a:cs typeface="Times New Roman" pitchFamily="18" charset="0"/>
                <a:sym typeface="Symbol" pitchFamily="18" charset="2"/>
              </a:rPr>
              <a:t>D/2</a:t>
            </a:r>
            <a:r>
              <a:rPr lang="en-US" altLang="zh-CN" sz="2800" kern="0" dirty="0">
                <a:solidFill>
                  <a:srgbClr val="003399"/>
                </a:solidFill>
                <a:latin typeface="+mn-lt"/>
                <a:ea typeface="华文新魏" pitchFamily="2" charset="-122"/>
                <a:cs typeface="Times New Roman" pitchFamily="18" charset="0"/>
                <a:sym typeface="Symbol" pitchFamily="18" charset="2"/>
              </a:rPr>
              <a:t></a:t>
            </a:r>
            <a:r>
              <a:rPr lang="zh-CN" altLang="en-US" sz="2800" kern="0" dirty="0">
                <a:solidFill>
                  <a:srgbClr val="003399"/>
                </a:solidFill>
                <a:latin typeface="+mn-lt"/>
                <a:ea typeface="华文新魏" pitchFamily="2" charset="-122"/>
                <a:cs typeface="Times New Roman" pitchFamily="18" charset="0"/>
              </a:rPr>
              <a:t>，则称</a:t>
            </a:r>
            <a:r>
              <a:rPr lang="en-US" altLang="zh-CN" sz="2800" i="1" kern="0" dirty="0">
                <a:solidFill>
                  <a:srgbClr val="003399"/>
                </a:solidFill>
                <a:latin typeface="+mn-lt"/>
                <a:ea typeface="华文新魏" pitchFamily="2" charset="-122"/>
                <a:cs typeface="Times New Roman" pitchFamily="18" charset="0"/>
              </a:rPr>
              <a:t>L</a:t>
            </a:r>
            <a:r>
              <a:rPr lang="zh-CN" altLang="en-US" sz="2800" kern="0" dirty="0">
                <a:solidFill>
                  <a:srgbClr val="003399"/>
                </a:solidFill>
                <a:latin typeface="+mn-lt"/>
                <a:ea typeface="华文新魏" pitchFamily="2" charset="-122"/>
                <a:cs typeface="Times New Roman" pitchFamily="18" charset="0"/>
              </a:rPr>
              <a:t>需要进行下溢处理</a:t>
            </a:r>
            <a:r>
              <a:rPr lang="en-US" altLang="zh-CN" sz="2800" kern="0" dirty="0">
                <a:solidFill>
                  <a:srgbClr val="003399"/>
                </a:solidFill>
                <a:latin typeface="+mn-lt"/>
                <a:ea typeface="华文新魏" pitchFamily="2" charset="-122"/>
                <a:cs typeface="Times New Roman" pitchFamily="18" charset="0"/>
              </a:rPr>
              <a:t>:</a:t>
            </a:r>
            <a:endParaRPr lang="zh-CN" altLang="en-US" sz="2800" kern="0" dirty="0">
              <a:solidFill>
                <a:srgbClr val="003399"/>
              </a:solidFill>
              <a:latin typeface="+mn-lt"/>
              <a:ea typeface="华文新魏" pitchFamily="2" charset="-122"/>
              <a:cs typeface="Times New Roman" pitchFamily="18" charset="0"/>
            </a:endParaRPr>
          </a:p>
          <a:p>
            <a:pPr marL="1143000" lvl="2" indent="-22860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首先寻找</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的索引项个数大于</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i="1" kern="0" dirty="0">
                <a:solidFill>
                  <a:srgbClr val="800000"/>
                </a:solidFill>
                <a:latin typeface="+mn-lt"/>
                <a:ea typeface="华文新魏" pitchFamily="2" charset="-122"/>
                <a:cs typeface="Times New Roman" pitchFamily="18" charset="0"/>
                <a:sym typeface="Symbol" pitchFamily="18" charset="2"/>
              </a:rPr>
              <a:t>D/2</a:t>
            </a:r>
            <a:r>
              <a:rPr lang="en-US" altLang="zh-CN" sz="2400" kern="0" dirty="0">
                <a:solidFill>
                  <a:srgbClr val="800000"/>
                </a:solidFill>
                <a:latin typeface="+mn-lt"/>
                <a:ea typeface="华文新魏" pitchFamily="2" charset="-122"/>
                <a:cs typeface="Times New Roman" pitchFamily="18" charset="0"/>
                <a:sym typeface="Symbol" pitchFamily="18" charset="2"/>
              </a:rPr>
              <a:t></a:t>
            </a:r>
            <a:r>
              <a:rPr lang="zh-CN" altLang="en-US" sz="2400" kern="0" dirty="0">
                <a:solidFill>
                  <a:srgbClr val="800000"/>
                </a:solidFill>
                <a:latin typeface="+mn-lt"/>
                <a:ea typeface="华文新魏" pitchFamily="2" charset="-122"/>
                <a:cs typeface="Times New Roman" pitchFamily="18" charset="0"/>
              </a:rPr>
              <a:t>的兄弟节点</a:t>
            </a:r>
            <a:r>
              <a:rPr lang="en-US" altLang="zh-CN" sz="2400" i="1" kern="0" dirty="0">
                <a:solidFill>
                  <a:srgbClr val="800000"/>
                </a:solidFill>
                <a:latin typeface="+mn-lt"/>
                <a:ea typeface="华文新魏" pitchFamily="2" charset="-122"/>
                <a:cs typeface="Times New Roman" pitchFamily="18" charset="0"/>
              </a:rPr>
              <a:t>S</a:t>
            </a:r>
            <a:r>
              <a:rPr lang="en-US" altLang="zh-CN" sz="2400" kern="0" dirty="0">
                <a:solidFill>
                  <a:srgbClr val="800000"/>
                </a:solidFill>
                <a:latin typeface="+mn-lt"/>
                <a:ea typeface="华文新魏" pitchFamily="2" charset="-122"/>
                <a:cs typeface="Times New Roman" pitchFamily="18" charset="0"/>
              </a:rPr>
              <a:t>，</a:t>
            </a:r>
            <a:r>
              <a:rPr lang="zh-CN" altLang="en-US" sz="2400" kern="0" dirty="0">
                <a:solidFill>
                  <a:srgbClr val="800000"/>
                </a:solidFill>
                <a:latin typeface="+mn-lt"/>
                <a:ea typeface="华文新魏" pitchFamily="2" charset="-122"/>
                <a:cs typeface="Times New Roman" pitchFamily="18" charset="0"/>
              </a:rPr>
              <a:t>然后把</a:t>
            </a:r>
            <a:r>
              <a:rPr lang="en-US" altLang="zh-CN" sz="2400" i="1" kern="0" dirty="0">
                <a:solidFill>
                  <a:srgbClr val="800000"/>
                </a:solidFill>
                <a:latin typeface="+mn-lt"/>
                <a:ea typeface="华文新魏" pitchFamily="2" charset="-122"/>
                <a:cs typeface="Times New Roman" pitchFamily="18" charset="0"/>
              </a:rPr>
              <a:t>S</a:t>
            </a:r>
            <a:r>
              <a:rPr lang="zh-CN" altLang="en-US" sz="2400" kern="0" dirty="0">
                <a:solidFill>
                  <a:srgbClr val="800000"/>
                </a:solidFill>
                <a:latin typeface="+mn-lt"/>
                <a:ea typeface="华文新魏" pitchFamily="2" charset="-122"/>
                <a:cs typeface="Times New Roman" pitchFamily="18" charset="0"/>
              </a:rPr>
              <a:t>的部分索引项移到</a:t>
            </a:r>
            <a:r>
              <a:rPr lang="en-US" altLang="zh-CN" sz="2400" i="1" kern="0" dirty="0">
                <a:solidFill>
                  <a:srgbClr val="800000"/>
                </a:solidFill>
                <a:latin typeface="+mn-lt"/>
                <a:ea typeface="华文新魏" pitchFamily="2" charset="-122"/>
                <a:cs typeface="Times New Roman" pitchFamily="18" charset="0"/>
              </a:rPr>
              <a:t>L</a:t>
            </a:r>
            <a:r>
              <a:rPr lang="en-US" altLang="zh-CN" sz="2400" kern="0" dirty="0">
                <a:solidFill>
                  <a:srgbClr val="800000"/>
                </a:solidFill>
                <a:latin typeface="+mn-lt"/>
                <a:ea typeface="华文新魏" pitchFamily="2" charset="-122"/>
                <a:cs typeface="Times New Roman" pitchFamily="18" charset="0"/>
              </a:rPr>
              <a:t>，</a:t>
            </a:r>
            <a:r>
              <a:rPr lang="zh-CN" altLang="en-US" sz="2400" kern="0" dirty="0">
                <a:solidFill>
                  <a:srgbClr val="800000"/>
                </a:solidFill>
                <a:latin typeface="+mn-lt"/>
                <a:ea typeface="华文新魏" pitchFamily="2" charset="-122"/>
                <a:cs typeface="Times New Roman" pitchFamily="18" charset="0"/>
              </a:rPr>
              <a:t>使得</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和</a:t>
            </a:r>
            <a:r>
              <a:rPr lang="en-US" altLang="zh-CN" sz="2400" i="1" kern="0" dirty="0">
                <a:solidFill>
                  <a:srgbClr val="800000"/>
                </a:solidFill>
                <a:latin typeface="+mn-lt"/>
                <a:ea typeface="华文新魏" pitchFamily="2" charset="-122"/>
                <a:cs typeface="Times New Roman" pitchFamily="18" charset="0"/>
              </a:rPr>
              <a:t>S</a:t>
            </a:r>
            <a:r>
              <a:rPr lang="zh-CN" altLang="en-US" sz="2400" kern="0" dirty="0">
                <a:solidFill>
                  <a:srgbClr val="800000"/>
                </a:solidFill>
                <a:latin typeface="+mn-lt"/>
                <a:ea typeface="华文新魏" pitchFamily="2" charset="-122"/>
                <a:cs typeface="Times New Roman" pitchFamily="18" charset="0"/>
              </a:rPr>
              <a:t>的索引项数都不小于</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i="1" kern="0" dirty="0">
                <a:solidFill>
                  <a:srgbClr val="800000"/>
                </a:solidFill>
                <a:latin typeface="+mn-lt"/>
                <a:ea typeface="华文新魏" pitchFamily="2" charset="-122"/>
                <a:cs typeface="Times New Roman" pitchFamily="18" charset="0"/>
                <a:sym typeface="Symbol" pitchFamily="18" charset="2"/>
              </a:rPr>
              <a:t>D/2</a:t>
            </a:r>
            <a:r>
              <a:rPr lang="en-US" altLang="zh-CN" sz="2400" kern="0" dirty="0">
                <a:solidFill>
                  <a:srgbClr val="800000"/>
                </a:solidFill>
                <a:latin typeface="+mn-lt"/>
                <a:ea typeface="华文新魏" pitchFamily="2" charset="-122"/>
                <a:cs typeface="Times New Roman" pitchFamily="18" charset="0"/>
                <a:sym typeface="Symbol" pitchFamily="18" charset="2"/>
              </a:rPr>
              <a:t> </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1143000" lvl="2" indent="-22860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如果</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的兄弟节点，索引项数都小于</a:t>
            </a:r>
            <a:r>
              <a:rPr lang="zh-CN" altLang="en-US" sz="2400" kern="0" dirty="0">
                <a:solidFill>
                  <a:srgbClr val="800000"/>
                </a:solidFill>
                <a:latin typeface="+mn-lt"/>
                <a:ea typeface="华文新魏" pitchFamily="2" charset="-122"/>
                <a:cs typeface="Times New Roman" pitchFamily="18" charset="0"/>
                <a:sym typeface="Symbol" pitchFamily="18" charset="2"/>
              </a:rPr>
              <a:t></a:t>
            </a:r>
            <a:r>
              <a:rPr lang="en-US" altLang="zh-CN" sz="2400" i="1" kern="0" dirty="0">
                <a:solidFill>
                  <a:srgbClr val="800000"/>
                </a:solidFill>
                <a:latin typeface="+mn-lt"/>
                <a:ea typeface="华文新魏" pitchFamily="2" charset="-122"/>
                <a:cs typeface="Times New Roman" pitchFamily="18" charset="0"/>
                <a:sym typeface="Symbol" pitchFamily="18" charset="2"/>
              </a:rPr>
              <a:t>D/2</a:t>
            </a:r>
            <a:r>
              <a:rPr lang="en-US" altLang="zh-CN" sz="2400" kern="0" dirty="0">
                <a:solidFill>
                  <a:srgbClr val="800000"/>
                </a:solidFill>
                <a:latin typeface="+mn-lt"/>
                <a:ea typeface="华文新魏" pitchFamily="2" charset="-122"/>
                <a:cs typeface="Times New Roman" pitchFamily="18" charset="0"/>
                <a:sym typeface="Symbol" pitchFamily="18" charset="2"/>
              </a:rPr>
              <a:t>, </a:t>
            </a:r>
            <a:r>
              <a:rPr lang="zh-CN" altLang="en-US" sz="2400" kern="0" dirty="0">
                <a:solidFill>
                  <a:srgbClr val="800000"/>
                </a:solidFill>
                <a:latin typeface="+mn-lt"/>
                <a:ea typeface="华文新魏" pitchFamily="2" charset="-122"/>
                <a:cs typeface="Times New Roman" pitchFamily="18" charset="0"/>
              </a:rPr>
              <a:t>则把</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与它的一个兄弟</a:t>
            </a:r>
            <a:r>
              <a:rPr lang="en-US" altLang="zh-CN" sz="2400" i="1" kern="0" dirty="0">
                <a:solidFill>
                  <a:srgbClr val="800000"/>
                </a:solidFill>
                <a:latin typeface="+mn-lt"/>
                <a:ea typeface="华文新魏" pitchFamily="2" charset="-122"/>
                <a:cs typeface="Times New Roman" pitchFamily="18" charset="0"/>
              </a:rPr>
              <a:t>S</a:t>
            </a:r>
            <a:r>
              <a:rPr lang="zh-CN" altLang="en-US" sz="2400" kern="0" dirty="0">
                <a:solidFill>
                  <a:srgbClr val="800000"/>
                </a:solidFill>
                <a:latin typeface="+mn-lt"/>
                <a:ea typeface="华文新魏" pitchFamily="2" charset="-122"/>
                <a:cs typeface="Times New Roman" pitchFamily="18" charset="0"/>
              </a:rPr>
              <a:t>节点合并为一个节点，从</a:t>
            </a:r>
            <a:r>
              <a:rPr lang="en-US" altLang="zh-CN" sz="2400" i="1" kern="0" dirty="0">
                <a:solidFill>
                  <a:srgbClr val="800000"/>
                </a:solidFill>
                <a:latin typeface="+mn-lt"/>
                <a:ea typeface="华文新魏" pitchFamily="2" charset="-122"/>
                <a:cs typeface="Times New Roman" pitchFamily="18" charset="0"/>
              </a:rPr>
              <a:t>S</a:t>
            </a:r>
            <a:r>
              <a:rPr lang="zh-CN" altLang="en-US" sz="2400" kern="0" dirty="0">
                <a:solidFill>
                  <a:srgbClr val="800000"/>
                </a:solidFill>
                <a:latin typeface="+mn-lt"/>
                <a:ea typeface="华文新魏" pitchFamily="2" charset="-122"/>
                <a:cs typeface="Times New Roman" pitchFamily="18" charset="0"/>
              </a:rPr>
              <a:t>和</a:t>
            </a:r>
            <a:r>
              <a:rPr lang="en-US" altLang="zh-CN" sz="2400" i="1" kern="0" dirty="0">
                <a:solidFill>
                  <a:srgbClr val="800000"/>
                </a:solidFill>
                <a:latin typeface="+mn-lt"/>
                <a:ea typeface="华文新魏" pitchFamily="2" charset="-122"/>
                <a:cs typeface="Times New Roman" pitchFamily="18" charset="0"/>
              </a:rPr>
              <a:t>L</a:t>
            </a:r>
            <a:r>
              <a:rPr lang="zh-CN" altLang="en-US" sz="2400" kern="0" dirty="0">
                <a:solidFill>
                  <a:srgbClr val="800000"/>
                </a:solidFill>
                <a:latin typeface="+mn-lt"/>
                <a:ea typeface="华文新魏" pitchFamily="2" charset="-122"/>
                <a:cs typeface="Times New Roman" pitchFamily="18" charset="0"/>
              </a:rPr>
              <a:t>的父节点</a:t>
            </a:r>
            <a:r>
              <a:rPr lang="en-US" altLang="zh-CN" sz="2400" i="1" kern="0" dirty="0">
                <a:solidFill>
                  <a:srgbClr val="800000"/>
                </a:solidFill>
                <a:latin typeface="+mn-lt"/>
                <a:ea typeface="华文新魏" pitchFamily="2" charset="-122"/>
                <a:cs typeface="Times New Roman" pitchFamily="18" charset="0"/>
              </a:rPr>
              <a:t>parent</a:t>
            </a:r>
            <a:r>
              <a:rPr lang="zh-CN" altLang="en-US" sz="2400" kern="0" dirty="0">
                <a:solidFill>
                  <a:srgbClr val="800000"/>
                </a:solidFill>
                <a:latin typeface="+mn-lt"/>
                <a:ea typeface="华文新魏" pitchFamily="2" charset="-122"/>
                <a:cs typeface="Times New Roman" pitchFamily="18" charset="0"/>
              </a:rPr>
              <a:t>中删除一个相应的索引项</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1143000" lvl="2" indent="-22860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在</a:t>
            </a:r>
            <a:r>
              <a:rPr lang="en-US" altLang="zh-CN" sz="2400" i="1" kern="0" dirty="0">
                <a:solidFill>
                  <a:srgbClr val="800000"/>
                </a:solidFill>
                <a:latin typeface="+mn-lt"/>
                <a:ea typeface="华文新魏" pitchFamily="2" charset="-122"/>
                <a:cs typeface="Times New Roman" pitchFamily="18" charset="0"/>
              </a:rPr>
              <a:t>parent</a:t>
            </a:r>
            <a:r>
              <a:rPr lang="zh-CN" altLang="en-US" sz="2400" kern="0" dirty="0">
                <a:solidFill>
                  <a:srgbClr val="800000"/>
                </a:solidFill>
                <a:latin typeface="+mn-lt"/>
                <a:ea typeface="华文新魏" pitchFamily="2" charset="-122"/>
                <a:cs typeface="Times New Roman" pitchFamily="18" charset="0"/>
              </a:rPr>
              <a:t>上的删除可能引起</a:t>
            </a:r>
            <a:r>
              <a:rPr lang="en-US" altLang="zh-CN" sz="2400" i="1" kern="0" dirty="0">
                <a:solidFill>
                  <a:srgbClr val="800000"/>
                </a:solidFill>
                <a:latin typeface="+mn-lt"/>
                <a:ea typeface="华文新魏" pitchFamily="2" charset="-122"/>
                <a:cs typeface="Times New Roman" pitchFamily="18" charset="0"/>
              </a:rPr>
              <a:t>parent</a:t>
            </a:r>
            <a:r>
              <a:rPr lang="zh-CN" altLang="en-US" sz="2400" kern="0" dirty="0">
                <a:solidFill>
                  <a:srgbClr val="800000"/>
                </a:solidFill>
                <a:latin typeface="+mn-lt"/>
                <a:ea typeface="华文新魏" pitchFamily="2" charset="-122"/>
                <a:cs typeface="Times New Roman" pitchFamily="18" charset="0"/>
              </a:rPr>
              <a:t>的下溢处理</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1143000" lvl="2" indent="-22860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这种下溢处理可能继续传递下去，直至使树减少一级。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9925FF78-ABF5-4444-AB57-A74F64359AA7}" type="slidenum">
              <a:rPr lang="zh-CN" altLang="en-US" smtClean="0"/>
              <a:pPr>
                <a:defRPr/>
              </a:pPr>
              <a:t>108</a:t>
            </a:fld>
            <a:endParaRPr lang="en-US" altLang="zh-CN"/>
          </a:p>
        </p:txBody>
      </p:sp>
      <p:sp>
        <p:nvSpPr>
          <p:cNvPr id="6" name="Rectangle 4"/>
          <p:cNvSpPr txBox="1">
            <a:spLocks noChangeArrowheads="1"/>
          </p:cNvSpPr>
          <p:nvPr/>
        </p:nvSpPr>
        <p:spPr>
          <a:xfrm>
            <a:off x="785813" y="1143000"/>
            <a:ext cx="8358187" cy="5286375"/>
          </a:xfrm>
          <a:prstGeom prst="rect">
            <a:avLst/>
          </a:prstGeom>
          <a:noFill/>
          <a:ln/>
        </p:spPr>
        <p:txBody>
          <a:bodyPr/>
          <a:lstStyle/>
          <a:p>
            <a:pPr marL="342900" indent="-342900">
              <a:lnSpc>
                <a:spcPct val="90000"/>
              </a:lnSpc>
              <a:spcBef>
                <a:spcPct val="20000"/>
              </a:spcBef>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能自动保持与数据文件大小适应的索引层次</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能对所使用的存储空间进行管理，使每个块处于全满半满之间,这样不再需要增加溢出块。 </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数据指针可以出现在树的任一级</a:t>
            </a:r>
          </a:p>
          <a:p>
            <a:pPr marL="342900" indent="-342900">
              <a:lnSpc>
                <a:spcPct val="90000"/>
              </a:lnSpc>
              <a:spcBef>
                <a:spcPct val="20000"/>
              </a:spcBef>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数据指针只出现在叶结点</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特殊的</a:t>
            </a:r>
            <a:r>
              <a:rPr lang="en-US" altLang="zh-CN" sz="2800" kern="0" dirty="0">
                <a:solidFill>
                  <a:srgbClr val="003399"/>
                </a:solidFill>
                <a:latin typeface="+mn-lt"/>
                <a:ea typeface="华文新魏" pitchFamily="2" charset="-122"/>
                <a:cs typeface="+mn-cs"/>
              </a:rPr>
              <a:t>B</a:t>
            </a:r>
            <a:r>
              <a:rPr lang="zh-CN" altLang="en-US" sz="2800" kern="0" dirty="0">
                <a:solidFill>
                  <a:srgbClr val="003399"/>
                </a:solidFill>
                <a:latin typeface="+mn-lt"/>
                <a:ea typeface="华文新魏" pitchFamily="2" charset="-122"/>
                <a:cs typeface="+mn-cs"/>
              </a:rPr>
              <a:t>树，内部结点只存储索引块</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叶结点用指针连接</a:t>
            </a:r>
          </a:p>
          <a:p>
            <a:pPr marL="742950" lvl="1" indent="-285750">
              <a:lnSpc>
                <a:spcPct val="90000"/>
              </a:lnSpc>
              <a:spcBef>
                <a:spcPct val="20000"/>
              </a:spcBef>
              <a:buFontTx/>
              <a:buChar char="–"/>
              <a:defRPr/>
            </a:pPr>
            <a:r>
              <a:rPr lang="zh-CN" altLang="en-US" sz="2800" kern="0" dirty="0">
                <a:solidFill>
                  <a:srgbClr val="003399"/>
                </a:solidFill>
                <a:latin typeface="+mn-lt"/>
                <a:ea typeface="华文新魏" pitchFamily="2" charset="-122"/>
                <a:cs typeface="+mn-cs"/>
              </a:rPr>
              <a:t>叶结点的结构与内结点的结构不同</a:t>
            </a:r>
          </a:p>
          <a:p>
            <a:pPr marL="742950" lvl="1" indent="-285750">
              <a:lnSpc>
                <a:spcPct val="90000"/>
              </a:lnSpc>
              <a:spcBef>
                <a:spcPct val="20000"/>
              </a:spcBef>
              <a:buFontTx/>
              <a:buChar char="–"/>
              <a:defRPr/>
            </a:pPr>
            <a:endParaRPr lang="zh-CN" altLang="en-US" sz="2800" kern="0" dirty="0">
              <a:solidFill>
                <a:srgbClr val="003399"/>
              </a:solidFill>
              <a:latin typeface="+mn-lt"/>
              <a:ea typeface="华文新魏" pitchFamily="2" charset="-122"/>
              <a:cs typeface="+mn-cs"/>
            </a:endParaRPr>
          </a:p>
          <a:p>
            <a:pPr marL="742950" lvl="1" indent="-285750">
              <a:lnSpc>
                <a:spcPct val="90000"/>
              </a:lnSpc>
              <a:spcBef>
                <a:spcPct val="20000"/>
              </a:spcBef>
              <a:buFontTx/>
              <a:buChar char="–"/>
              <a:defRPr/>
            </a:pPr>
            <a:endParaRPr lang="zh-CN" altLang="en-US" sz="2800" kern="0" dirty="0">
              <a:solidFill>
                <a:srgbClr val="003399"/>
              </a:solidFill>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3046AC1B-A395-4F34-9567-33CE04A7BEE7}" type="slidenum">
              <a:rPr lang="zh-CN" altLang="en-US" smtClean="0"/>
              <a:pPr>
                <a:defRPr/>
              </a:pPr>
              <a:t>109</a:t>
            </a:fld>
            <a:endParaRPr lang="en-US" altLang="zh-CN"/>
          </a:p>
        </p:txBody>
      </p:sp>
      <p:sp>
        <p:nvSpPr>
          <p:cNvPr id="5" name="Rectangle 3"/>
          <p:cNvSpPr txBox="1">
            <a:spLocks noChangeArrowheads="1"/>
          </p:cNvSpPr>
          <p:nvPr/>
        </p:nvSpPr>
        <p:spPr bwMode="auto">
          <a:xfrm>
            <a:off x="1571625" y="1628775"/>
            <a:ext cx="7126288" cy="4321175"/>
          </a:xfrm>
          <a:prstGeom prst="rect">
            <a:avLst/>
          </a:prstGeom>
          <a:noFill/>
          <a:ln w="9525">
            <a:noFill/>
            <a:miter lim="800000"/>
            <a:headEnd/>
            <a:tailEnd/>
          </a:ln>
          <a:effectLst/>
        </p:spPr>
        <p:txBody>
          <a:bodyPr/>
          <a:lstStyle/>
          <a:p>
            <a:pPr marL="342900" indent="-342900">
              <a:spcBef>
                <a:spcPts val="0"/>
              </a:spcBef>
              <a:buSzPct val="100000"/>
              <a:buFontTx/>
              <a:buChar char="•"/>
              <a:defRPr/>
            </a:pPr>
            <a:r>
              <a:rPr lang="zh-CN" altLang="en-US" sz="3200" kern="0" dirty="0">
                <a:latin typeface="+mn-lt"/>
                <a:ea typeface="华文新魏" pitchFamily="2" charset="-122"/>
                <a:cs typeface="+mn-cs"/>
              </a:rPr>
              <a:t>数据库存储设备</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磁盘文件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Hash</a:t>
            </a:r>
            <a:r>
              <a:rPr lang="zh-CN" altLang="en-US" sz="3200" kern="0" dirty="0">
                <a:latin typeface="+mn-lt"/>
                <a:ea typeface="华文新魏" pitchFamily="2" charset="-122"/>
                <a:cs typeface="+mn-cs"/>
              </a:rPr>
              <a:t>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索引文件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en-US" altLang="zh-CN" sz="3200" kern="0" baseline="30000" dirty="0">
                <a:latin typeface="+mn-lt"/>
                <a:ea typeface="华文新魏" pitchFamily="2" charset="-122"/>
                <a:cs typeface="+mn-cs"/>
              </a:rPr>
              <a:t>+</a:t>
            </a:r>
            <a:r>
              <a:rPr lang="en-US" altLang="zh-CN" sz="3200" kern="0" dirty="0">
                <a:latin typeface="+mn-lt"/>
                <a:ea typeface="华文新魏" pitchFamily="2" charset="-122"/>
                <a:cs typeface="+mn-cs"/>
              </a:rPr>
              <a:t>-</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solidFill>
                  <a:srgbClr val="FF0000"/>
                </a:solidFill>
                <a:latin typeface="+mn-lt"/>
                <a:ea typeface="华文新魏" pitchFamily="2" charset="-122"/>
                <a:cs typeface="+mn-cs"/>
              </a:rPr>
              <a:t>多维</a:t>
            </a:r>
            <a:r>
              <a:rPr lang="zh-CN" altLang="en-US" sz="3200" kern="0" dirty="0" smtClean="0">
                <a:solidFill>
                  <a:srgbClr val="FF0000"/>
                </a:solidFill>
                <a:latin typeface="+mn-lt"/>
                <a:ea typeface="华文新魏" pitchFamily="2" charset="-122"/>
                <a:cs typeface="+mn-cs"/>
              </a:rPr>
              <a:t>索引与位图索引</a:t>
            </a:r>
            <a:endParaRPr lang="en-US" altLang="zh-CN" sz="3200" kern="0" dirty="0">
              <a:solidFill>
                <a:srgbClr val="FF0000"/>
              </a:solidFill>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a:xfrm>
            <a:off x="2771800" y="6142038"/>
            <a:ext cx="2376264" cy="304800"/>
          </a:xfrm>
        </p:spPr>
        <p:txBody>
          <a:bodyPr/>
          <a:lstStyle/>
          <a:p>
            <a:pPr>
              <a:defRPr/>
            </a:pPr>
            <a:r>
              <a:rPr lang="zh-CN" altLang="en-US" sz="1800" b="0" dirty="0" smtClean="0">
                <a:effectLst/>
                <a:latin typeface="华文新魏" panose="02010800040101010101" pitchFamily="2" charset="-122"/>
                <a:ea typeface="华文新魏" panose="02010800040101010101" pitchFamily="2" charset="-122"/>
              </a:rPr>
              <a:t>一个简化的磁盘结构</a:t>
            </a:r>
            <a:endParaRPr lang="en-US" altLang="zh-CN" sz="1800" b="0" dirty="0">
              <a:effectLst/>
              <a:latin typeface="华文新魏" panose="02010800040101010101" pitchFamily="2" charset="-122"/>
              <a:ea typeface="华文新魏" panose="02010800040101010101" pitchFamily="2" charset="-122"/>
            </a:endParaRPr>
          </a:p>
        </p:txBody>
      </p:sp>
      <p:sp>
        <p:nvSpPr>
          <p:cNvPr id="5" name="幻灯片编号占位符 4"/>
          <p:cNvSpPr>
            <a:spLocks noGrp="1"/>
          </p:cNvSpPr>
          <p:nvPr>
            <p:ph type="sldNum" sz="quarter" idx="12"/>
          </p:nvPr>
        </p:nvSpPr>
        <p:spPr/>
        <p:txBody>
          <a:bodyPr/>
          <a:lstStyle/>
          <a:p>
            <a:pPr>
              <a:defRPr/>
            </a:pPr>
            <a:fld id="{8136DFB9-2507-4C0A-BA58-85D2B46C44A0}" type="slidenum">
              <a:rPr lang="zh-CN" altLang="en-US" smtClean="0"/>
              <a:pPr>
                <a:defRPr/>
              </a:pPr>
              <a:t>11</a:t>
            </a:fld>
            <a:endParaRPr lang="en-US" altLang="zh-CN"/>
          </a:p>
        </p:txBody>
      </p:sp>
      <p:sp>
        <p:nvSpPr>
          <p:cNvPr id="6" name="Rectangle 2"/>
          <p:cNvSpPr txBox="1">
            <a:spLocks noChangeArrowheads="1"/>
          </p:cNvSpPr>
          <p:nvPr/>
        </p:nvSpPr>
        <p:spPr>
          <a:xfrm>
            <a:off x="762000" y="1265238"/>
            <a:ext cx="8131175" cy="498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机械磁盘物理特性与机制</a:t>
            </a:r>
            <a:endParaRPr lang="zh-CN" altLang="en-US" kern="0" dirty="0" smtClean="0">
              <a:solidFill>
                <a:schemeClr val="accent2"/>
              </a:solidFill>
              <a:effectLst/>
              <a:ea typeface="STXinwei" charset="0"/>
              <a:cs typeface="STXinwei" charset="0"/>
            </a:endParaRP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384" y="1916832"/>
            <a:ext cx="5377408" cy="408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3"/>
          <p:cNvSpPr txBox="1">
            <a:spLocks/>
          </p:cNvSpPr>
          <p:nvPr/>
        </p:nvSpPr>
        <p:spPr bwMode="auto">
          <a:xfrm>
            <a:off x="4170759" y="1916832"/>
            <a:ext cx="656828" cy="304800"/>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主轴</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9" name="页脚占位符 3"/>
          <p:cNvSpPr txBox="1">
            <a:spLocks/>
          </p:cNvSpPr>
          <p:nvPr/>
        </p:nvSpPr>
        <p:spPr bwMode="auto">
          <a:xfrm>
            <a:off x="2275622" y="1989002"/>
            <a:ext cx="533898"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磁道</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0" name="页脚占位符 3"/>
          <p:cNvSpPr txBox="1">
            <a:spLocks/>
          </p:cNvSpPr>
          <p:nvPr/>
        </p:nvSpPr>
        <p:spPr bwMode="auto">
          <a:xfrm>
            <a:off x="2105440" y="3050672"/>
            <a:ext cx="533898"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扇区</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1" name="页脚占位符 3"/>
          <p:cNvSpPr txBox="1">
            <a:spLocks/>
          </p:cNvSpPr>
          <p:nvPr/>
        </p:nvSpPr>
        <p:spPr bwMode="auto">
          <a:xfrm>
            <a:off x="2284766" y="4202800"/>
            <a:ext cx="630665"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柱面</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2" name="页脚占位符 3"/>
          <p:cNvSpPr txBox="1">
            <a:spLocks/>
          </p:cNvSpPr>
          <p:nvPr/>
        </p:nvSpPr>
        <p:spPr bwMode="auto">
          <a:xfrm>
            <a:off x="2114584" y="5227722"/>
            <a:ext cx="533898"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盘片</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3" name="页脚占位符 3"/>
          <p:cNvSpPr txBox="1">
            <a:spLocks/>
          </p:cNvSpPr>
          <p:nvPr/>
        </p:nvSpPr>
        <p:spPr bwMode="auto">
          <a:xfrm>
            <a:off x="3606150" y="5810940"/>
            <a:ext cx="677817"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旋转</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4" name="页脚占位符 3"/>
          <p:cNvSpPr txBox="1">
            <a:spLocks/>
          </p:cNvSpPr>
          <p:nvPr/>
        </p:nvSpPr>
        <p:spPr bwMode="auto">
          <a:xfrm>
            <a:off x="4901904" y="4202800"/>
            <a:ext cx="837538" cy="408474"/>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读写头</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5" name="页脚占位符 3"/>
          <p:cNvSpPr txBox="1">
            <a:spLocks/>
          </p:cNvSpPr>
          <p:nvPr/>
        </p:nvSpPr>
        <p:spPr bwMode="auto">
          <a:xfrm>
            <a:off x="4442456" y="5479623"/>
            <a:ext cx="701024"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磁盘臂</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
        <p:nvSpPr>
          <p:cNvPr id="16" name="页脚占位符 3"/>
          <p:cNvSpPr txBox="1">
            <a:spLocks/>
          </p:cNvSpPr>
          <p:nvPr/>
        </p:nvSpPr>
        <p:spPr bwMode="auto">
          <a:xfrm>
            <a:off x="6528768" y="2782850"/>
            <a:ext cx="1095344" cy="251901"/>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1" fontAlgn="base" hangingPunct="1">
              <a:spcBef>
                <a:spcPct val="0"/>
              </a:spcBef>
              <a:spcAft>
                <a:spcPct val="0"/>
              </a:spcAft>
              <a:buFontTx/>
              <a:buNone/>
              <a:defRPr sz="1400" b="1" kern="1200">
                <a:solidFill>
                  <a:srgbClr val="003399"/>
                </a:solidFill>
                <a:effectLst>
                  <a:outerShdw blurRad="38100" dist="38100" dir="2700000" algn="tl">
                    <a:srgbClr val="C0C0C0"/>
                  </a:outerShdw>
                </a:effectLst>
                <a:latin typeface="Comic Sans MS" pitchFamily="66"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楷体_GB2312"/>
                <a:ea typeface="楷体_GB2312"/>
                <a:cs typeface="楷体_GB2312"/>
              </a:defRPr>
            </a:lvl2pPr>
            <a:lvl3pPr marL="914400" algn="l" rtl="0" eaLnBrk="0" fontAlgn="base" hangingPunct="0">
              <a:spcBef>
                <a:spcPct val="0"/>
              </a:spcBef>
              <a:spcAft>
                <a:spcPct val="0"/>
              </a:spcAft>
              <a:defRPr sz="2000" b="1" kern="1200">
                <a:solidFill>
                  <a:schemeClr val="tx1"/>
                </a:solidFill>
                <a:latin typeface="楷体_GB2312"/>
                <a:ea typeface="楷体_GB2312"/>
                <a:cs typeface="楷体_GB2312"/>
              </a:defRPr>
            </a:lvl3pPr>
            <a:lvl4pPr marL="1371600" algn="l" rtl="0" eaLnBrk="0" fontAlgn="base" hangingPunct="0">
              <a:spcBef>
                <a:spcPct val="0"/>
              </a:spcBef>
              <a:spcAft>
                <a:spcPct val="0"/>
              </a:spcAft>
              <a:defRPr sz="2000" b="1" kern="1200">
                <a:solidFill>
                  <a:schemeClr val="tx1"/>
                </a:solidFill>
                <a:latin typeface="楷体_GB2312"/>
                <a:ea typeface="楷体_GB2312"/>
                <a:cs typeface="楷体_GB2312"/>
              </a:defRPr>
            </a:lvl4pPr>
            <a:lvl5pPr marL="1828800" algn="l" rtl="0" eaLnBrk="0" fontAlgn="base" hangingPunct="0">
              <a:spcBef>
                <a:spcPct val="0"/>
              </a:spcBef>
              <a:spcAft>
                <a:spcPct val="0"/>
              </a:spcAft>
              <a:defRPr sz="2000" b="1" kern="1200">
                <a:solidFill>
                  <a:schemeClr val="tx1"/>
                </a:solidFill>
                <a:latin typeface="楷体_GB2312"/>
                <a:ea typeface="楷体_GB2312"/>
                <a:cs typeface="楷体_GB2312"/>
              </a:defRPr>
            </a:lvl5pPr>
            <a:lvl6pPr marL="2286000" algn="l" defTabSz="914400" rtl="0" eaLnBrk="1" latinLnBrk="0" hangingPunct="1">
              <a:defRPr sz="2000" b="1" kern="1200">
                <a:solidFill>
                  <a:schemeClr val="tx1"/>
                </a:solidFill>
                <a:latin typeface="楷体_GB2312"/>
                <a:ea typeface="楷体_GB2312"/>
                <a:cs typeface="楷体_GB2312"/>
              </a:defRPr>
            </a:lvl6pPr>
            <a:lvl7pPr marL="2743200" algn="l" defTabSz="914400" rtl="0" eaLnBrk="1" latinLnBrk="0" hangingPunct="1">
              <a:defRPr sz="2000" b="1" kern="1200">
                <a:solidFill>
                  <a:schemeClr val="tx1"/>
                </a:solidFill>
                <a:latin typeface="楷体_GB2312"/>
                <a:ea typeface="楷体_GB2312"/>
                <a:cs typeface="楷体_GB2312"/>
              </a:defRPr>
            </a:lvl7pPr>
            <a:lvl8pPr marL="3200400" algn="l" defTabSz="914400" rtl="0" eaLnBrk="1" latinLnBrk="0" hangingPunct="1">
              <a:defRPr sz="2000" b="1" kern="1200">
                <a:solidFill>
                  <a:schemeClr val="tx1"/>
                </a:solidFill>
                <a:latin typeface="楷体_GB2312"/>
                <a:ea typeface="楷体_GB2312"/>
                <a:cs typeface="楷体_GB2312"/>
              </a:defRPr>
            </a:lvl8pPr>
            <a:lvl9pPr marL="3657600" algn="l" defTabSz="914400" rtl="0" eaLnBrk="1" latinLnBrk="0" hangingPunct="1">
              <a:defRPr sz="2000" b="1" kern="1200">
                <a:solidFill>
                  <a:schemeClr val="tx1"/>
                </a:solidFill>
                <a:latin typeface="楷体_GB2312"/>
                <a:ea typeface="楷体_GB2312"/>
                <a:cs typeface="楷体_GB2312"/>
              </a:defRPr>
            </a:lvl9pPr>
          </a:lstStyle>
          <a:p>
            <a:pPr>
              <a:defRPr/>
            </a:pPr>
            <a:r>
              <a:rPr lang="zh-CN" altLang="en-US" sz="1600" b="0" dirty="0" smtClean="0">
                <a:solidFill>
                  <a:schemeClr val="tx1"/>
                </a:solidFill>
                <a:effectLst/>
                <a:latin typeface="华文新魏" panose="02010800040101010101" pitchFamily="2" charset="-122"/>
                <a:ea typeface="华文新魏" panose="02010800040101010101" pitchFamily="2" charset="-122"/>
              </a:rPr>
              <a:t>磁盘臂组件</a:t>
            </a:r>
            <a:endParaRPr lang="en-US" altLang="zh-CN" sz="1600" b="0" dirty="0">
              <a:solidFill>
                <a:schemeClr val="tx1"/>
              </a:solidFill>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ea typeface="华文新魏" pitchFamily="2" charset="-122"/>
                <a:cs typeface="+mj-cs"/>
              </a:rPr>
              <a:t>多维索引结构</a:t>
            </a:r>
            <a:endParaRPr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58CBE671-0CA7-4F9A-88AE-832BFB2463E3}" type="slidenum">
              <a:rPr lang="zh-CN" altLang="en-US" smtClean="0"/>
              <a:pPr>
                <a:defRPr/>
              </a:pPr>
              <a:t>110</a:t>
            </a:fld>
            <a:endParaRPr lang="en-US" altLang="zh-CN"/>
          </a:p>
        </p:txBody>
      </p:sp>
      <p:sp>
        <p:nvSpPr>
          <p:cNvPr id="6" name="Rectangle 3"/>
          <p:cNvSpPr txBox="1">
            <a:spLocks noChangeArrowheads="1"/>
          </p:cNvSpPr>
          <p:nvPr/>
        </p:nvSpPr>
        <p:spPr>
          <a:xfrm>
            <a:off x="395288" y="836613"/>
            <a:ext cx="8459787" cy="2952750"/>
          </a:xfrm>
          <a:prstGeom prst="rect">
            <a:avLst/>
          </a:prstGeom>
        </p:spPr>
        <p:txBody>
          <a:bodyPr/>
          <a:lstStyle/>
          <a:p>
            <a:pPr marL="342900" indent="-342900">
              <a:spcBef>
                <a:spcPct val="20000"/>
              </a:spcBef>
              <a:buFontTx/>
              <a:buChar char="•"/>
              <a:defRPr/>
            </a:pPr>
            <a:r>
              <a:rPr lang="zh-CN" altLang="en-US" sz="3200" kern="0" dirty="0">
                <a:latin typeface="+mn-lt"/>
                <a:ea typeface="华文新魏" pitchFamily="2" charset="-122"/>
                <a:cs typeface="+mn-cs"/>
              </a:rPr>
              <a:t>查找给定键值的元组，如：</a:t>
            </a:r>
          </a:p>
          <a:p>
            <a:pPr marL="742950" lvl="1" indent="-285750">
              <a:spcBef>
                <a:spcPct val="20000"/>
              </a:spcBef>
              <a:defRPr/>
            </a:pPr>
            <a:r>
              <a:rPr lang="en-US" altLang="zh-CN" sz="2800" kern="0" dirty="0">
                <a:solidFill>
                  <a:srgbClr val="2929FF"/>
                </a:solidFill>
                <a:latin typeface="+mn-lt"/>
                <a:ea typeface="华文新魏" pitchFamily="2" charset="-122"/>
                <a:cs typeface="+mn-cs"/>
              </a:rPr>
              <a:t>Select    * </a:t>
            </a:r>
          </a:p>
          <a:p>
            <a:pPr marL="742950" lvl="1" indent="-285750">
              <a:spcBef>
                <a:spcPct val="20000"/>
              </a:spcBef>
              <a:defRPr/>
            </a:pPr>
            <a:r>
              <a:rPr lang="en-US" altLang="zh-CN" sz="2800" kern="0" dirty="0">
                <a:solidFill>
                  <a:srgbClr val="2929FF"/>
                </a:solidFill>
                <a:latin typeface="+mn-lt"/>
                <a:ea typeface="华文新魏" pitchFamily="2" charset="-122"/>
                <a:cs typeface="+mn-cs"/>
              </a:rPr>
              <a:t>From   Employee</a:t>
            </a:r>
          </a:p>
          <a:p>
            <a:pPr marL="742950" lvl="1" indent="-285750">
              <a:spcBef>
                <a:spcPct val="20000"/>
              </a:spcBef>
              <a:defRPr/>
            </a:pPr>
            <a:r>
              <a:rPr lang="en-US" altLang="zh-CN" sz="2800" kern="0" dirty="0">
                <a:solidFill>
                  <a:srgbClr val="2929FF"/>
                </a:solidFill>
                <a:latin typeface="+mn-lt"/>
                <a:ea typeface="华文新魏" pitchFamily="2" charset="-122"/>
                <a:cs typeface="+mn-cs"/>
              </a:rPr>
              <a:t>Where Dept=‘Toy’ and Salary</a:t>
            </a:r>
            <a:r>
              <a:rPr lang="en-US" altLang="zh-CN" sz="2800" kern="0" dirty="0">
                <a:solidFill>
                  <a:srgbClr val="2929FF"/>
                </a:solidFill>
                <a:latin typeface="+mn-lt"/>
                <a:ea typeface="华文新魏" pitchFamily="2" charset="-122"/>
                <a:cs typeface="+mn-cs"/>
                <a:sym typeface="Symbol" pitchFamily="18" charset="2"/>
              </a:rPr>
              <a:t></a:t>
            </a:r>
            <a:r>
              <a:rPr lang="en-US" altLang="zh-CN" sz="2800" kern="0" dirty="0">
                <a:solidFill>
                  <a:srgbClr val="2929FF"/>
                </a:solidFill>
                <a:latin typeface="+mn-lt"/>
                <a:ea typeface="华文新魏" pitchFamily="2" charset="-122"/>
                <a:cs typeface="+mn-cs"/>
              </a:rPr>
              <a:t>50K</a:t>
            </a:r>
          </a:p>
          <a:p>
            <a:pPr marL="342900" indent="-342900">
              <a:spcBef>
                <a:spcPct val="20000"/>
              </a:spcBef>
              <a:buFontTx/>
              <a:buChar char="•"/>
              <a:defRPr/>
            </a:pPr>
            <a:r>
              <a:rPr lang="en-US" altLang="zh-CN" sz="3200" kern="0" dirty="0">
                <a:latin typeface="+mn-lt"/>
                <a:ea typeface="华文新魏" pitchFamily="2" charset="-122"/>
                <a:cs typeface="+mn-cs"/>
              </a:rPr>
              <a:t>Where</a:t>
            </a:r>
            <a:r>
              <a:rPr lang="zh-CN" altLang="en-US" sz="3200" kern="0" dirty="0">
                <a:latin typeface="+mn-lt"/>
                <a:ea typeface="华文新魏" pitchFamily="2" charset="-122"/>
                <a:cs typeface="+mn-cs"/>
              </a:rPr>
              <a:t>条件中涉及了多个属性</a:t>
            </a:r>
          </a:p>
        </p:txBody>
      </p:sp>
      <p:sp>
        <p:nvSpPr>
          <p:cNvPr id="7" name="Text Box 5"/>
          <p:cNvSpPr txBox="1">
            <a:spLocks noChangeArrowheads="1"/>
          </p:cNvSpPr>
          <p:nvPr/>
        </p:nvSpPr>
        <p:spPr bwMode="auto">
          <a:xfrm>
            <a:off x="466725" y="3644900"/>
            <a:ext cx="3529013" cy="2763838"/>
          </a:xfrm>
          <a:prstGeom prst="rect">
            <a:avLst/>
          </a:prstGeom>
          <a:solidFill>
            <a:srgbClr val="CCFFFF"/>
          </a:solidFill>
          <a:ln w="38100" algn="ctr">
            <a:noFill/>
            <a:miter lim="800000"/>
            <a:headEnd/>
            <a:tailEnd/>
          </a:ln>
          <a:effectLst/>
        </p:spPr>
        <p:txBody>
          <a:bodyPr>
            <a:spAutoFit/>
          </a:bodyPr>
          <a:lstStyle/>
          <a:p>
            <a:pPr>
              <a:spcBef>
                <a:spcPct val="20000"/>
              </a:spcBef>
              <a:buFontTx/>
              <a:buChar char="–"/>
              <a:defRPr/>
            </a:pPr>
            <a:r>
              <a:rPr lang="zh-CN" altLang="en-US" sz="2800" dirty="0">
                <a:solidFill>
                  <a:srgbClr val="2929FF"/>
                </a:solidFill>
                <a:latin typeface="+mn-lt"/>
                <a:ea typeface="华文新魏" pitchFamily="2" charset="-122"/>
                <a:cs typeface="+mn-cs"/>
              </a:rPr>
              <a:t>策略</a:t>
            </a:r>
            <a:r>
              <a:rPr lang="en-US" altLang="zh-CN" sz="2800" dirty="0">
                <a:solidFill>
                  <a:srgbClr val="2929FF"/>
                </a:solidFill>
                <a:latin typeface="+mn-lt"/>
                <a:ea typeface="华文新魏" pitchFamily="2" charset="-122"/>
                <a:cs typeface="+mn-cs"/>
              </a:rPr>
              <a:t>1: </a:t>
            </a:r>
          </a:p>
          <a:p>
            <a:pPr>
              <a:spcBef>
                <a:spcPct val="20000"/>
              </a:spcBef>
              <a:defRPr/>
            </a:pPr>
            <a:r>
              <a:rPr lang="en-US" altLang="zh-CN" dirty="0">
                <a:solidFill>
                  <a:srgbClr val="2929FF"/>
                </a:solidFill>
                <a:latin typeface="+mn-lt"/>
                <a:ea typeface="华文新魏" pitchFamily="2" charset="-122"/>
                <a:cs typeface="+mn-cs"/>
              </a:rPr>
              <a:t>        </a:t>
            </a:r>
            <a:r>
              <a:rPr lang="zh-CN" altLang="en-US" sz="2800" dirty="0">
                <a:solidFill>
                  <a:srgbClr val="2929FF"/>
                </a:solidFill>
                <a:latin typeface="+mn-lt"/>
                <a:ea typeface="华文新魏" pitchFamily="2" charset="-122"/>
                <a:cs typeface="+mn-cs"/>
              </a:rPr>
              <a:t>使用单个属性上的一维索引</a:t>
            </a:r>
            <a:r>
              <a:rPr lang="en-US" altLang="zh-CN" sz="2800" dirty="0">
                <a:solidFill>
                  <a:srgbClr val="2929FF"/>
                </a:solidFill>
                <a:latin typeface="+mn-lt"/>
                <a:ea typeface="华文新魏" pitchFamily="2" charset="-122"/>
                <a:cs typeface="+mn-cs"/>
              </a:rPr>
              <a:t>, </a:t>
            </a:r>
            <a:r>
              <a:rPr lang="zh-CN" altLang="en-US" sz="2800" dirty="0">
                <a:solidFill>
                  <a:srgbClr val="2929FF"/>
                </a:solidFill>
                <a:latin typeface="+mn-lt"/>
                <a:ea typeface="华文新魏" pitchFamily="2" charset="-122"/>
                <a:cs typeface="+mn-cs"/>
              </a:rPr>
              <a:t>例如 </a:t>
            </a:r>
            <a:r>
              <a:rPr lang="en-US" altLang="zh-CN" dirty="0">
                <a:solidFill>
                  <a:srgbClr val="2929FF"/>
                </a:solidFill>
                <a:latin typeface="+mn-lt"/>
                <a:ea typeface="华文新魏" pitchFamily="2" charset="-122"/>
                <a:cs typeface="+mn-cs"/>
              </a:rPr>
              <a:t>Dept</a:t>
            </a:r>
            <a:r>
              <a:rPr lang="zh-CN" altLang="en-US" sz="2800" dirty="0">
                <a:solidFill>
                  <a:srgbClr val="2929FF"/>
                </a:solidFill>
                <a:latin typeface="+mn-lt"/>
                <a:ea typeface="华文新魏" pitchFamily="2" charset="-122"/>
                <a:cs typeface="+mn-cs"/>
              </a:rPr>
              <a:t>得到所有 </a:t>
            </a:r>
            <a:r>
              <a:rPr lang="en-US" altLang="zh-CN" sz="2800" dirty="0">
                <a:solidFill>
                  <a:srgbClr val="2929FF"/>
                </a:solidFill>
                <a:latin typeface="+mn-lt"/>
                <a:ea typeface="华文新魏" pitchFamily="2" charset="-122"/>
                <a:cs typeface="+mn-cs"/>
              </a:rPr>
              <a:t>Dept=‘Toy’</a:t>
            </a:r>
            <a:r>
              <a:rPr lang="zh-CN" altLang="en-US" sz="2800" dirty="0">
                <a:solidFill>
                  <a:srgbClr val="2929FF"/>
                </a:solidFill>
                <a:latin typeface="+mn-lt"/>
                <a:ea typeface="华文新魏" pitchFamily="2" charset="-122"/>
                <a:cs typeface="+mn-cs"/>
              </a:rPr>
              <a:t>的记录，然后检查其他条件是否满足</a:t>
            </a:r>
          </a:p>
        </p:txBody>
      </p:sp>
      <p:sp>
        <p:nvSpPr>
          <p:cNvPr id="8" name="Text Box 6"/>
          <p:cNvSpPr txBox="1">
            <a:spLocks noChangeArrowheads="1"/>
          </p:cNvSpPr>
          <p:nvPr/>
        </p:nvSpPr>
        <p:spPr bwMode="auto">
          <a:xfrm>
            <a:off x="3995738" y="3644900"/>
            <a:ext cx="2736850" cy="2333625"/>
          </a:xfrm>
          <a:prstGeom prst="rect">
            <a:avLst/>
          </a:prstGeom>
          <a:solidFill>
            <a:srgbClr val="FFFFCC"/>
          </a:solidFill>
          <a:ln w="38100" algn="ctr">
            <a:noFill/>
            <a:miter lim="800000"/>
            <a:headEnd/>
            <a:tailEnd/>
          </a:ln>
          <a:effectLst/>
        </p:spPr>
        <p:txBody>
          <a:bodyPr>
            <a:spAutoFit/>
          </a:bodyPr>
          <a:lstStyle/>
          <a:p>
            <a:pPr>
              <a:spcBef>
                <a:spcPct val="20000"/>
              </a:spcBef>
              <a:buFontTx/>
              <a:buChar char="–"/>
              <a:defRPr/>
            </a:pPr>
            <a:r>
              <a:rPr lang="zh-CN" altLang="en-US" sz="2800" dirty="0">
                <a:solidFill>
                  <a:srgbClr val="A50021"/>
                </a:solidFill>
                <a:latin typeface="+mn-lt"/>
                <a:ea typeface="华文新魏" pitchFamily="2" charset="-122"/>
                <a:cs typeface="+mn-cs"/>
              </a:rPr>
              <a:t>策略</a:t>
            </a:r>
            <a:r>
              <a:rPr lang="en-US" altLang="zh-CN" sz="2800" dirty="0">
                <a:solidFill>
                  <a:srgbClr val="A50021"/>
                </a:solidFill>
                <a:latin typeface="+mn-lt"/>
                <a:ea typeface="华文新魏" pitchFamily="2" charset="-122"/>
                <a:cs typeface="+mn-cs"/>
              </a:rPr>
              <a:t>2: </a:t>
            </a:r>
          </a:p>
          <a:p>
            <a:pPr>
              <a:spcBef>
                <a:spcPct val="20000"/>
              </a:spcBef>
              <a:defRPr/>
            </a:pPr>
            <a:r>
              <a:rPr lang="en-US" altLang="zh-CN" sz="2800" dirty="0">
                <a:solidFill>
                  <a:srgbClr val="A50021"/>
                </a:solidFill>
                <a:latin typeface="+mn-lt"/>
                <a:ea typeface="华文新魏" pitchFamily="2" charset="-122"/>
                <a:cs typeface="+mn-cs"/>
              </a:rPr>
              <a:t>       </a:t>
            </a:r>
            <a:r>
              <a:rPr lang="zh-CN" altLang="en-US" sz="2800" dirty="0">
                <a:solidFill>
                  <a:srgbClr val="A50021"/>
                </a:solidFill>
                <a:latin typeface="+mn-lt"/>
                <a:ea typeface="华文新魏" pitchFamily="2" charset="-122"/>
                <a:cs typeface="+mn-cs"/>
              </a:rPr>
              <a:t>利用两个 一维索引</a:t>
            </a:r>
            <a:r>
              <a:rPr lang="en-US" altLang="zh-CN" sz="2800" dirty="0">
                <a:solidFill>
                  <a:srgbClr val="A50021"/>
                </a:solidFill>
                <a:latin typeface="+mn-lt"/>
                <a:ea typeface="华文新魏" pitchFamily="2" charset="-122"/>
                <a:cs typeface="+mn-cs"/>
              </a:rPr>
              <a:t>; </a:t>
            </a:r>
            <a:r>
              <a:rPr lang="zh-CN" altLang="en-US" sz="2800" dirty="0">
                <a:solidFill>
                  <a:srgbClr val="A50021"/>
                </a:solidFill>
                <a:latin typeface="+mn-lt"/>
                <a:ea typeface="华文新魏" pitchFamily="2" charset="-122"/>
                <a:cs typeface="+mn-cs"/>
              </a:rPr>
              <a:t>利用记录指针作逻辑运算</a:t>
            </a:r>
            <a:endParaRPr lang="en-US" altLang="zh-CN" sz="2800" dirty="0">
              <a:solidFill>
                <a:srgbClr val="A50021"/>
              </a:solidFill>
              <a:latin typeface="+mn-lt"/>
              <a:ea typeface="华文新魏" pitchFamily="2" charset="-122"/>
              <a:cs typeface="+mn-cs"/>
            </a:endParaRPr>
          </a:p>
        </p:txBody>
      </p:sp>
      <p:sp>
        <p:nvSpPr>
          <p:cNvPr id="9" name="Text Box 24"/>
          <p:cNvSpPr txBox="1">
            <a:spLocks noChangeArrowheads="1"/>
          </p:cNvSpPr>
          <p:nvPr/>
        </p:nvSpPr>
        <p:spPr bwMode="auto">
          <a:xfrm>
            <a:off x="6786563" y="3644900"/>
            <a:ext cx="2305050" cy="2505075"/>
          </a:xfrm>
          <a:prstGeom prst="rect">
            <a:avLst/>
          </a:prstGeom>
          <a:solidFill>
            <a:srgbClr val="FFEBFF"/>
          </a:solidFill>
          <a:ln w="38100" algn="ctr">
            <a:noFill/>
            <a:miter lim="800000"/>
            <a:headEnd/>
            <a:tailEnd/>
          </a:ln>
          <a:effectLst/>
        </p:spPr>
        <p:txBody>
          <a:bodyPr>
            <a:spAutoFit/>
          </a:bodyPr>
          <a:lstStyle/>
          <a:p>
            <a:pPr>
              <a:spcBef>
                <a:spcPct val="20000"/>
              </a:spcBef>
              <a:buFontTx/>
              <a:buChar char="–"/>
              <a:defRPr/>
            </a:pPr>
            <a:r>
              <a:rPr lang="zh-CN" altLang="en-US" sz="2800" dirty="0">
                <a:solidFill>
                  <a:srgbClr val="660066"/>
                </a:solidFill>
                <a:latin typeface="+mn-lt"/>
                <a:ea typeface="华文新魏" pitchFamily="2" charset="-122"/>
                <a:cs typeface="+mn-cs"/>
              </a:rPr>
              <a:t>策略</a:t>
            </a:r>
            <a:r>
              <a:rPr lang="en-US" altLang="zh-CN" sz="2800" dirty="0">
                <a:solidFill>
                  <a:srgbClr val="660066"/>
                </a:solidFill>
                <a:latin typeface="+mn-lt"/>
                <a:ea typeface="华文新魏" pitchFamily="2" charset="-122"/>
                <a:cs typeface="+mn-cs"/>
              </a:rPr>
              <a:t>3: </a:t>
            </a:r>
          </a:p>
          <a:p>
            <a:pPr>
              <a:spcBef>
                <a:spcPct val="20000"/>
              </a:spcBef>
              <a:defRPr/>
            </a:pPr>
            <a:r>
              <a:rPr lang="en-US" altLang="zh-CN" dirty="0">
                <a:solidFill>
                  <a:srgbClr val="660066"/>
                </a:solidFill>
                <a:latin typeface="+mn-lt"/>
                <a:ea typeface="华文新魏" pitchFamily="2" charset="-122"/>
                <a:cs typeface="+mn-cs"/>
              </a:rPr>
              <a:t>        </a:t>
            </a:r>
            <a:r>
              <a:rPr lang="zh-CN" altLang="en-US" sz="2800" dirty="0">
                <a:solidFill>
                  <a:srgbClr val="660066"/>
                </a:solidFill>
                <a:latin typeface="+mn-lt"/>
                <a:ea typeface="华文新魏" pitchFamily="2" charset="-122"/>
                <a:cs typeface="+mn-cs"/>
              </a:rPr>
              <a:t>建立多维索引</a:t>
            </a:r>
          </a:p>
          <a:p>
            <a:pPr>
              <a:spcBef>
                <a:spcPct val="20000"/>
              </a:spcBef>
              <a:defRPr/>
            </a:pPr>
            <a:endParaRPr lang="zh-CN" altLang="en-US" sz="2800" dirty="0">
              <a:solidFill>
                <a:srgbClr val="660066"/>
              </a:solidFill>
              <a:latin typeface="+mn-lt"/>
              <a:ea typeface="华文新魏" pitchFamily="2" charset="-122"/>
              <a:cs typeface="+mn-cs"/>
            </a:endParaRPr>
          </a:p>
          <a:p>
            <a:pPr>
              <a:spcBef>
                <a:spcPct val="20000"/>
              </a:spcBef>
              <a:defRPr/>
            </a:pPr>
            <a:endParaRPr lang="en-US" altLang="zh-CN" sz="2800" dirty="0">
              <a:solidFill>
                <a:srgbClr val="660066"/>
              </a:solidFill>
              <a:latin typeface="+mn-lt"/>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FFA47D68-16F4-40C7-8CD2-68DE61C96868}" type="slidenum">
              <a:rPr lang="zh-CN" altLang="en-US" smtClean="0"/>
              <a:pPr>
                <a:defRPr/>
              </a:pPr>
              <a:t>111</a:t>
            </a:fld>
            <a:endParaRPr lang="en-US" altLang="zh-CN"/>
          </a:p>
        </p:txBody>
      </p:sp>
      <p:sp>
        <p:nvSpPr>
          <p:cNvPr id="5" name="Rectangle 4"/>
          <p:cNvSpPr>
            <a:spLocks noChangeArrowheads="1"/>
          </p:cNvSpPr>
          <p:nvPr/>
        </p:nvSpPr>
        <p:spPr bwMode="auto">
          <a:xfrm>
            <a:off x="442913" y="103188"/>
            <a:ext cx="8243887" cy="949325"/>
          </a:xfrm>
          <a:prstGeom prst="rect">
            <a:avLst/>
          </a:prstGeom>
          <a:noFill/>
          <a:ln w="9525">
            <a:noFill/>
            <a:miter lim="800000"/>
            <a:headEnd/>
            <a:tailEnd/>
          </a:ln>
        </p:spPr>
        <p:txBody>
          <a:bodyPr anchor="b"/>
          <a:lstStyle/>
          <a:p>
            <a:pPr algn="ctr">
              <a:spcBef>
                <a:spcPct val="20000"/>
              </a:spcBef>
              <a:defRPr/>
            </a:pPr>
            <a:r>
              <a:rPr lang="zh-CN" altLang="en-US" sz="3600" dirty="0">
                <a:solidFill>
                  <a:schemeClr val="tx2"/>
                </a:solidFill>
                <a:latin typeface="+mn-lt"/>
                <a:ea typeface="华文新魏" pitchFamily="2" charset="-122"/>
                <a:cs typeface="+mn-cs"/>
              </a:rPr>
              <a:t>例如</a:t>
            </a:r>
          </a:p>
        </p:txBody>
      </p:sp>
      <p:sp>
        <p:nvSpPr>
          <p:cNvPr id="6" name="Rectangle 5"/>
          <p:cNvSpPr>
            <a:spLocks noChangeArrowheads="1"/>
          </p:cNvSpPr>
          <p:nvPr/>
        </p:nvSpPr>
        <p:spPr bwMode="auto">
          <a:xfrm>
            <a:off x="457200" y="1600200"/>
            <a:ext cx="8229600" cy="4456113"/>
          </a:xfrm>
          <a:prstGeom prst="rect">
            <a:avLst/>
          </a:prstGeom>
          <a:noFill/>
          <a:ln w="9525">
            <a:noFill/>
            <a:miter lim="800000"/>
            <a:headEnd/>
            <a:tailEnd/>
          </a:ln>
        </p:spPr>
        <p:txBody>
          <a:bodyPr/>
          <a:lstStyle/>
          <a:p>
            <a:pPr marL="342900" indent="-342900">
              <a:spcBef>
                <a:spcPct val="20000"/>
              </a:spcBef>
              <a:defRPr/>
            </a:pPr>
            <a:r>
              <a:rPr lang="en-US" altLang="zh-CN" b="0" dirty="0">
                <a:latin typeface="+mn-lt"/>
                <a:ea typeface="华文新魏" pitchFamily="2" charset="-122"/>
                <a:cs typeface="+mn-cs"/>
              </a:rPr>
              <a:t>							Example</a:t>
            </a:r>
          </a:p>
          <a:p>
            <a:pPr marL="342900" indent="-342900">
              <a:lnSpc>
                <a:spcPct val="60000"/>
              </a:lnSpc>
              <a:spcBef>
                <a:spcPct val="20000"/>
              </a:spcBef>
              <a:defRPr/>
            </a:pPr>
            <a:r>
              <a:rPr lang="en-US" altLang="zh-CN" b="0" dirty="0">
                <a:latin typeface="+mn-lt"/>
                <a:ea typeface="华文新魏" pitchFamily="2" charset="-122"/>
                <a:cs typeface="+mn-cs"/>
              </a:rPr>
              <a:t>							Record</a:t>
            </a:r>
          </a:p>
          <a:p>
            <a:pPr marL="342900" indent="-342900">
              <a:spcBef>
                <a:spcPct val="20000"/>
              </a:spcBef>
              <a:defRPr/>
            </a:pPr>
            <a:endParaRPr lang="en-US" altLang="zh-CN" b="0" dirty="0">
              <a:latin typeface="+mn-lt"/>
              <a:ea typeface="华文新魏" pitchFamily="2" charset="-122"/>
              <a:cs typeface="+mn-cs"/>
            </a:endParaRPr>
          </a:p>
          <a:p>
            <a:pPr marL="342900" indent="-342900">
              <a:spcBef>
                <a:spcPct val="20000"/>
              </a:spcBef>
              <a:defRPr/>
            </a:pPr>
            <a:endParaRPr lang="en-US" altLang="zh-CN" b="0" dirty="0">
              <a:latin typeface="+mn-lt"/>
              <a:ea typeface="华文新魏" pitchFamily="2" charset="-122"/>
              <a:cs typeface="+mn-cs"/>
            </a:endParaRPr>
          </a:p>
          <a:p>
            <a:pPr marL="342900" indent="-342900">
              <a:spcBef>
                <a:spcPct val="20000"/>
              </a:spcBef>
              <a:defRPr/>
            </a:pPr>
            <a:endParaRPr lang="en-US" altLang="zh-CN" b="0" dirty="0">
              <a:latin typeface="+mn-lt"/>
              <a:ea typeface="华文新魏" pitchFamily="2" charset="-122"/>
              <a:cs typeface="+mn-cs"/>
            </a:endParaRPr>
          </a:p>
          <a:p>
            <a:pPr marL="342900" indent="-342900">
              <a:spcBef>
                <a:spcPct val="20000"/>
              </a:spcBef>
              <a:defRPr/>
            </a:pPr>
            <a:endParaRPr lang="en-US" altLang="zh-CN" b="0" dirty="0">
              <a:latin typeface="+mn-lt"/>
              <a:ea typeface="华文新魏" pitchFamily="2" charset="-122"/>
              <a:cs typeface="+mn-cs"/>
            </a:endParaRPr>
          </a:p>
          <a:p>
            <a:pPr marL="342900" indent="-342900">
              <a:spcBef>
                <a:spcPct val="20000"/>
              </a:spcBef>
              <a:defRPr/>
            </a:pPr>
            <a:endParaRPr lang="en-US" altLang="zh-CN" b="0" dirty="0">
              <a:latin typeface="+mn-lt"/>
              <a:ea typeface="华文新魏" pitchFamily="2" charset="-122"/>
              <a:cs typeface="+mn-cs"/>
            </a:endParaRPr>
          </a:p>
          <a:p>
            <a:pPr marL="342900" indent="-342900">
              <a:spcBef>
                <a:spcPct val="20000"/>
              </a:spcBef>
              <a:defRPr/>
            </a:pPr>
            <a:r>
              <a:rPr lang="en-US" altLang="zh-CN" b="0" dirty="0">
                <a:latin typeface="+mn-lt"/>
                <a:ea typeface="华文新魏" pitchFamily="2" charset="-122"/>
                <a:cs typeface="+mn-cs"/>
              </a:rPr>
              <a:t>Dept</a:t>
            </a:r>
          </a:p>
          <a:p>
            <a:pPr marL="342900" indent="-342900">
              <a:lnSpc>
                <a:spcPct val="70000"/>
              </a:lnSpc>
              <a:spcBef>
                <a:spcPct val="20000"/>
              </a:spcBef>
              <a:defRPr/>
            </a:pPr>
            <a:r>
              <a:rPr lang="en-US" altLang="zh-CN" b="0" dirty="0">
                <a:latin typeface="+mn-lt"/>
                <a:ea typeface="华文新魏" pitchFamily="2" charset="-122"/>
                <a:cs typeface="+mn-cs"/>
              </a:rPr>
              <a:t>Index</a:t>
            </a:r>
          </a:p>
          <a:p>
            <a:pPr marL="342900" indent="-342900">
              <a:lnSpc>
                <a:spcPct val="70000"/>
              </a:lnSpc>
              <a:spcBef>
                <a:spcPct val="20000"/>
              </a:spcBef>
              <a:defRPr/>
            </a:pPr>
            <a:endParaRPr lang="en-US" altLang="zh-CN" b="0" dirty="0">
              <a:latin typeface="+mn-lt"/>
              <a:ea typeface="华文新魏" pitchFamily="2" charset="-122"/>
              <a:cs typeface="+mn-cs"/>
            </a:endParaRPr>
          </a:p>
          <a:p>
            <a:pPr marL="342900" indent="-342900">
              <a:lnSpc>
                <a:spcPct val="70000"/>
              </a:lnSpc>
              <a:spcBef>
                <a:spcPct val="20000"/>
              </a:spcBef>
              <a:defRPr/>
            </a:pPr>
            <a:r>
              <a:rPr lang="en-US" altLang="zh-CN" b="0" dirty="0">
                <a:latin typeface="+mn-lt"/>
                <a:ea typeface="华文新魏" pitchFamily="2" charset="-122"/>
                <a:cs typeface="+mn-cs"/>
              </a:rPr>
              <a:t>				    Salary</a:t>
            </a:r>
          </a:p>
          <a:p>
            <a:pPr marL="342900" indent="-342900">
              <a:lnSpc>
                <a:spcPct val="70000"/>
              </a:lnSpc>
              <a:spcBef>
                <a:spcPct val="20000"/>
              </a:spcBef>
              <a:defRPr/>
            </a:pPr>
            <a:r>
              <a:rPr lang="en-US" altLang="zh-CN" b="0" dirty="0">
                <a:latin typeface="+mn-lt"/>
                <a:ea typeface="华文新魏" pitchFamily="2" charset="-122"/>
                <a:cs typeface="+mn-cs"/>
              </a:rPr>
              <a:t>				    Index</a:t>
            </a:r>
          </a:p>
        </p:txBody>
      </p:sp>
      <p:sp>
        <p:nvSpPr>
          <p:cNvPr id="7" name="Rectangle 6"/>
          <p:cNvSpPr>
            <a:spLocks noChangeArrowheads="1"/>
          </p:cNvSpPr>
          <p:nvPr/>
        </p:nvSpPr>
        <p:spPr bwMode="auto">
          <a:xfrm>
            <a:off x="6553200" y="3124200"/>
            <a:ext cx="1981200" cy="1447800"/>
          </a:xfrm>
          <a:prstGeom prst="rect">
            <a:avLst/>
          </a:prstGeom>
          <a:solidFill>
            <a:schemeClr val="bg1"/>
          </a:solidFill>
          <a:ln w="9525">
            <a:solidFill>
              <a:schemeClr val="tx1"/>
            </a:solidFill>
            <a:miter lim="800000"/>
            <a:headEnd/>
            <a:tailEnd/>
          </a:ln>
          <a:effectLst/>
        </p:spPr>
        <p:txBody>
          <a:bodyPr wrap="none" anchor="ctr"/>
          <a:lstStyle/>
          <a:p>
            <a:pPr>
              <a:spcBef>
                <a:spcPct val="20000"/>
              </a:spcBef>
              <a:defRPr/>
            </a:pPr>
            <a:r>
              <a:rPr lang="en-US" altLang="zh-CN" sz="2400" b="0">
                <a:latin typeface="+mn-lt"/>
                <a:ea typeface="华文新魏" pitchFamily="2" charset="-122"/>
                <a:cs typeface="+mn-cs"/>
              </a:rPr>
              <a:t>Name=Joe</a:t>
            </a:r>
          </a:p>
          <a:p>
            <a:pPr>
              <a:spcBef>
                <a:spcPct val="20000"/>
              </a:spcBef>
              <a:defRPr/>
            </a:pPr>
            <a:r>
              <a:rPr lang="en-US" altLang="zh-CN" sz="2400" b="0">
                <a:latin typeface="+mn-lt"/>
                <a:ea typeface="华文新魏" pitchFamily="2" charset="-122"/>
                <a:cs typeface="+mn-cs"/>
              </a:rPr>
              <a:t>DEPT=Sales</a:t>
            </a:r>
          </a:p>
          <a:p>
            <a:pPr>
              <a:spcBef>
                <a:spcPct val="20000"/>
              </a:spcBef>
              <a:defRPr/>
            </a:pPr>
            <a:r>
              <a:rPr lang="en-US" altLang="zh-CN" sz="2400" b="0">
                <a:latin typeface="+mn-lt"/>
                <a:ea typeface="华文新魏" pitchFamily="2" charset="-122"/>
                <a:cs typeface="+mn-cs"/>
              </a:rPr>
              <a:t>SAL=15k</a:t>
            </a:r>
          </a:p>
        </p:txBody>
      </p:sp>
      <p:grpSp>
        <p:nvGrpSpPr>
          <p:cNvPr id="132104" name="Group 7"/>
          <p:cNvGrpSpPr>
            <a:grpSpLocks/>
          </p:cNvGrpSpPr>
          <p:nvPr/>
        </p:nvGrpSpPr>
        <p:grpSpPr bwMode="auto">
          <a:xfrm>
            <a:off x="762000" y="2057400"/>
            <a:ext cx="1295400" cy="1219200"/>
            <a:chOff x="480" y="1296"/>
            <a:chExt cx="816" cy="768"/>
          </a:xfrm>
        </p:grpSpPr>
        <p:sp>
          <p:nvSpPr>
            <p:cNvPr id="9" name="Rectangle 8"/>
            <p:cNvSpPr>
              <a:spLocks noChangeArrowheads="1"/>
            </p:cNvSpPr>
            <p:nvPr/>
          </p:nvSpPr>
          <p:spPr bwMode="auto">
            <a:xfrm>
              <a:off x="480" y="1296"/>
              <a:ext cx="624" cy="192"/>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Art</a:t>
              </a:r>
            </a:p>
          </p:txBody>
        </p:sp>
        <p:sp>
          <p:nvSpPr>
            <p:cNvPr id="10" name="Rectangle 9"/>
            <p:cNvSpPr>
              <a:spLocks noChangeArrowheads="1"/>
            </p:cNvSpPr>
            <p:nvPr/>
          </p:nvSpPr>
          <p:spPr bwMode="auto">
            <a:xfrm>
              <a:off x="480" y="1488"/>
              <a:ext cx="624" cy="192"/>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Sales</a:t>
              </a:r>
            </a:p>
          </p:txBody>
        </p:sp>
        <p:sp>
          <p:nvSpPr>
            <p:cNvPr id="11" name="Rectangle 10"/>
            <p:cNvSpPr>
              <a:spLocks noChangeArrowheads="1"/>
            </p:cNvSpPr>
            <p:nvPr/>
          </p:nvSpPr>
          <p:spPr bwMode="auto">
            <a:xfrm>
              <a:off x="480" y="1680"/>
              <a:ext cx="624" cy="192"/>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Toy</a:t>
              </a:r>
            </a:p>
          </p:txBody>
        </p:sp>
        <p:sp>
          <p:nvSpPr>
            <p:cNvPr id="12" name="Rectangle 11"/>
            <p:cNvSpPr>
              <a:spLocks noChangeArrowheads="1"/>
            </p:cNvSpPr>
            <p:nvPr/>
          </p:nvSpPr>
          <p:spPr bwMode="auto">
            <a:xfrm>
              <a:off x="480" y="1872"/>
              <a:ext cx="624" cy="192"/>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13" name="Rectangle 12"/>
            <p:cNvSpPr>
              <a:spLocks noChangeArrowheads="1"/>
            </p:cNvSpPr>
            <p:nvPr/>
          </p:nvSpPr>
          <p:spPr bwMode="auto">
            <a:xfrm>
              <a:off x="1104" y="1296"/>
              <a:ext cx="192" cy="192"/>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14" name="Rectangle 13"/>
            <p:cNvSpPr>
              <a:spLocks noChangeArrowheads="1"/>
            </p:cNvSpPr>
            <p:nvPr/>
          </p:nvSpPr>
          <p:spPr bwMode="auto">
            <a:xfrm>
              <a:off x="1104" y="1488"/>
              <a:ext cx="192" cy="192"/>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15" name="Rectangle 14"/>
            <p:cNvSpPr>
              <a:spLocks noChangeArrowheads="1"/>
            </p:cNvSpPr>
            <p:nvPr/>
          </p:nvSpPr>
          <p:spPr bwMode="auto">
            <a:xfrm>
              <a:off x="1104" y="1680"/>
              <a:ext cx="192" cy="192"/>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16" name="Rectangle 15"/>
            <p:cNvSpPr>
              <a:spLocks noChangeArrowheads="1"/>
            </p:cNvSpPr>
            <p:nvPr/>
          </p:nvSpPr>
          <p:spPr bwMode="auto">
            <a:xfrm>
              <a:off x="1104" y="1872"/>
              <a:ext cx="192" cy="192"/>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17" name="Line 16"/>
            <p:cNvSpPr>
              <a:spLocks noChangeShapeType="1"/>
            </p:cNvSpPr>
            <p:nvPr/>
          </p:nvSpPr>
          <p:spPr bwMode="auto">
            <a:xfrm>
              <a:off x="480" y="1488"/>
              <a:ext cx="816" cy="0"/>
            </a:xfrm>
            <a:prstGeom prst="line">
              <a:avLst/>
            </a:prstGeom>
            <a:noFill/>
            <a:ln w="9525">
              <a:solidFill>
                <a:schemeClr val="tx1"/>
              </a:solidFill>
              <a:prstDash val="sysDot"/>
              <a:round/>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18" name="Line 17"/>
            <p:cNvSpPr>
              <a:spLocks noChangeShapeType="1"/>
            </p:cNvSpPr>
            <p:nvPr/>
          </p:nvSpPr>
          <p:spPr bwMode="auto">
            <a:xfrm>
              <a:off x="480" y="1488"/>
              <a:ext cx="816" cy="0"/>
            </a:xfrm>
            <a:prstGeom prst="line">
              <a:avLst/>
            </a:prstGeom>
            <a:noFill/>
            <a:ln w="9525">
              <a:solidFill>
                <a:schemeClr val="tx1"/>
              </a:solidFill>
              <a:prstDash val="sysDot"/>
              <a:round/>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grpSp>
      <p:sp>
        <p:nvSpPr>
          <p:cNvPr id="19" name="Rectangle 18"/>
          <p:cNvSpPr>
            <a:spLocks noChangeArrowheads="1"/>
          </p:cNvSpPr>
          <p:nvPr/>
        </p:nvSpPr>
        <p:spPr bwMode="auto">
          <a:xfrm>
            <a:off x="3429000" y="14478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10k</a:t>
            </a:r>
          </a:p>
        </p:txBody>
      </p:sp>
      <p:sp>
        <p:nvSpPr>
          <p:cNvPr id="20" name="Rectangle 19"/>
          <p:cNvSpPr>
            <a:spLocks noChangeArrowheads="1"/>
          </p:cNvSpPr>
          <p:nvPr/>
        </p:nvSpPr>
        <p:spPr bwMode="auto">
          <a:xfrm>
            <a:off x="3429000" y="17526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15k</a:t>
            </a:r>
          </a:p>
        </p:txBody>
      </p:sp>
      <p:sp>
        <p:nvSpPr>
          <p:cNvPr id="21" name="Rectangle 20"/>
          <p:cNvSpPr>
            <a:spLocks noChangeArrowheads="1"/>
          </p:cNvSpPr>
          <p:nvPr/>
        </p:nvSpPr>
        <p:spPr bwMode="auto">
          <a:xfrm>
            <a:off x="3429000" y="20574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17k</a:t>
            </a:r>
          </a:p>
        </p:txBody>
      </p:sp>
      <p:sp>
        <p:nvSpPr>
          <p:cNvPr id="22" name="Rectangle 21"/>
          <p:cNvSpPr>
            <a:spLocks noChangeArrowheads="1"/>
          </p:cNvSpPr>
          <p:nvPr/>
        </p:nvSpPr>
        <p:spPr bwMode="auto">
          <a:xfrm>
            <a:off x="3429000" y="23622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21k</a:t>
            </a:r>
          </a:p>
        </p:txBody>
      </p:sp>
      <p:sp>
        <p:nvSpPr>
          <p:cNvPr id="23" name="Rectangle 22"/>
          <p:cNvSpPr>
            <a:spLocks noChangeArrowheads="1"/>
          </p:cNvSpPr>
          <p:nvPr/>
        </p:nvSpPr>
        <p:spPr bwMode="auto">
          <a:xfrm>
            <a:off x="4419600" y="14478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24" name="Rectangle 23"/>
          <p:cNvSpPr>
            <a:spLocks noChangeArrowheads="1"/>
          </p:cNvSpPr>
          <p:nvPr/>
        </p:nvSpPr>
        <p:spPr bwMode="auto">
          <a:xfrm>
            <a:off x="4419600" y="17526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25" name="Rectangle 24"/>
          <p:cNvSpPr>
            <a:spLocks noChangeArrowheads="1"/>
          </p:cNvSpPr>
          <p:nvPr/>
        </p:nvSpPr>
        <p:spPr bwMode="auto">
          <a:xfrm>
            <a:off x="4419600" y="20574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26" name="Rectangle 25"/>
          <p:cNvSpPr>
            <a:spLocks noChangeArrowheads="1"/>
          </p:cNvSpPr>
          <p:nvPr/>
        </p:nvSpPr>
        <p:spPr bwMode="auto">
          <a:xfrm>
            <a:off x="4419600" y="23622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27" name="Line 26"/>
          <p:cNvSpPr>
            <a:spLocks noChangeShapeType="1"/>
          </p:cNvSpPr>
          <p:nvPr/>
        </p:nvSpPr>
        <p:spPr bwMode="auto">
          <a:xfrm>
            <a:off x="3429000" y="1752600"/>
            <a:ext cx="1295400" cy="0"/>
          </a:xfrm>
          <a:prstGeom prst="line">
            <a:avLst/>
          </a:prstGeom>
          <a:noFill/>
          <a:ln w="9525">
            <a:solidFill>
              <a:schemeClr val="tx1"/>
            </a:solidFill>
            <a:prstDash val="sysDot"/>
            <a:round/>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28" name="Line 27"/>
          <p:cNvSpPr>
            <a:spLocks noChangeShapeType="1"/>
          </p:cNvSpPr>
          <p:nvPr/>
        </p:nvSpPr>
        <p:spPr bwMode="auto">
          <a:xfrm>
            <a:off x="3429000" y="1752600"/>
            <a:ext cx="1295400" cy="0"/>
          </a:xfrm>
          <a:prstGeom prst="line">
            <a:avLst/>
          </a:prstGeom>
          <a:noFill/>
          <a:ln w="9525">
            <a:solidFill>
              <a:schemeClr val="tx1"/>
            </a:solidFill>
            <a:prstDash val="sysDot"/>
            <a:round/>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29" name="Rectangle 28"/>
          <p:cNvSpPr>
            <a:spLocks noChangeArrowheads="1"/>
          </p:cNvSpPr>
          <p:nvPr/>
        </p:nvSpPr>
        <p:spPr bwMode="auto">
          <a:xfrm>
            <a:off x="3429000" y="34290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12k</a:t>
            </a:r>
          </a:p>
        </p:txBody>
      </p:sp>
      <p:sp>
        <p:nvSpPr>
          <p:cNvPr id="30" name="Rectangle 29"/>
          <p:cNvSpPr>
            <a:spLocks noChangeArrowheads="1"/>
          </p:cNvSpPr>
          <p:nvPr/>
        </p:nvSpPr>
        <p:spPr bwMode="auto">
          <a:xfrm>
            <a:off x="3429000" y="37338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15k</a:t>
            </a:r>
          </a:p>
        </p:txBody>
      </p:sp>
      <p:sp>
        <p:nvSpPr>
          <p:cNvPr id="31" name="Rectangle 30"/>
          <p:cNvSpPr>
            <a:spLocks noChangeArrowheads="1"/>
          </p:cNvSpPr>
          <p:nvPr/>
        </p:nvSpPr>
        <p:spPr bwMode="auto">
          <a:xfrm>
            <a:off x="3429000" y="40386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15k</a:t>
            </a:r>
          </a:p>
        </p:txBody>
      </p:sp>
      <p:sp>
        <p:nvSpPr>
          <p:cNvPr id="32" name="Rectangle 31"/>
          <p:cNvSpPr>
            <a:spLocks noChangeArrowheads="1"/>
          </p:cNvSpPr>
          <p:nvPr/>
        </p:nvSpPr>
        <p:spPr bwMode="auto">
          <a:xfrm>
            <a:off x="3429000" y="4343400"/>
            <a:ext cx="990600" cy="304800"/>
          </a:xfrm>
          <a:prstGeom prst="rect">
            <a:avLst/>
          </a:prstGeom>
          <a:solidFill>
            <a:schemeClr val="bg1"/>
          </a:solidFill>
          <a:ln w="9525">
            <a:solidFill>
              <a:schemeClr val="tx1"/>
            </a:solidFill>
            <a:miter lim="800000"/>
            <a:headEnd/>
            <a:tailEnd/>
          </a:ln>
          <a:effectLst/>
        </p:spPr>
        <p:txBody>
          <a:bodyPr wrap="none" anchor="ctr"/>
          <a:lstStyle/>
          <a:p>
            <a:pPr algn="ctr">
              <a:spcBef>
                <a:spcPct val="20000"/>
              </a:spcBef>
              <a:defRPr/>
            </a:pPr>
            <a:r>
              <a:rPr lang="en-US" altLang="zh-CN" sz="2400" b="0">
                <a:latin typeface="+mn-lt"/>
                <a:ea typeface="华文新魏" pitchFamily="2" charset="-122"/>
                <a:cs typeface="+mn-cs"/>
              </a:rPr>
              <a:t>19k</a:t>
            </a:r>
          </a:p>
        </p:txBody>
      </p:sp>
      <p:sp>
        <p:nvSpPr>
          <p:cNvPr id="33" name="Rectangle 32"/>
          <p:cNvSpPr>
            <a:spLocks noChangeArrowheads="1"/>
          </p:cNvSpPr>
          <p:nvPr/>
        </p:nvSpPr>
        <p:spPr bwMode="auto">
          <a:xfrm>
            <a:off x="4419600" y="34290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34" name="Rectangle 33"/>
          <p:cNvSpPr>
            <a:spLocks noChangeArrowheads="1"/>
          </p:cNvSpPr>
          <p:nvPr/>
        </p:nvSpPr>
        <p:spPr bwMode="auto">
          <a:xfrm>
            <a:off x="4419600" y="37338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35" name="Rectangle 34"/>
          <p:cNvSpPr>
            <a:spLocks noChangeArrowheads="1"/>
          </p:cNvSpPr>
          <p:nvPr/>
        </p:nvSpPr>
        <p:spPr bwMode="auto">
          <a:xfrm>
            <a:off x="4419600" y="40386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36" name="Rectangle 35"/>
          <p:cNvSpPr>
            <a:spLocks noChangeArrowheads="1"/>
          </p:cNvSpPr>
          <p:nvPr/>
        </p:nvSpPr>
        <p:spPr bwMode="auto">
          <a:xfrm>
            <a:off x="4419600" y="4343400"/>
            <a:ext cx="304800" cy="304800"/>
          </a:xfrm>
          <a:prstGeom prst="rect">
            <a:avLst/>
          </a:prstGeom>
          <a:solidFill>
            <a:schemeClr val="bg1"/>
          </a:solidFill>
          <a:ln w="9525">
            <a:solidFill>
              <a:schemeClr val="tx1"/>
            </a:solidFill>
            <a:miter lim="800000"/>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37" name="Line 36"/>
          <p:cNvSpPr>
            <a:spLocks noChangeShapeType="1"/>
          </p:cNvSpPr>
          <p:nvPr/>
        </p:nvSpPr>
        <p:spPr bwMode="auto">
          <a:xfrm>
            <a:off x="3429000" y="3733800"/>
            <a:ext cx="1295400" cy="0"/>
          </a:xfrm>
          <a:prstGeom prst="line">
            <a:avLst/>
          </a:prstGeom>
          <a:noFill/>
          <a:ln w="9525">
            <a:solidFill>
              <a:schemeClr val="tx1"/>
            </a:solidFill>
            <a:prstDash val="sysDot"/>
            <a:round/>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38" name="Line 37"/>
          <p:cNvSpPr>
            <a:spLocks noChangeShapeType="1"/>
          </p:cNvSpPr>
          <p:nvPr/>
        </p:nvSpPr>
        <p:spPr bwMode="auto">
          <a:xfrm>
            <a:off x="3429000" y="3733800"/>
            <a:ext cx="1295400" cy="0"/>
          </a:xfrm>
          <a:prstGeom prst="line">
            <a:avLst/>
          </a:prstGeom>
          <a:noFill/>
          <a:ln w="9525">
            <a:solidFill>
              <a:schemeClr val="tx1"/>
            </a:solidFill>
            <a:prstDash val="sysDot"/>
            <a:round/>
            <a:headEnd/>
            <a:tailEn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39" name="Line 38"/>
          <p:cNvSpPr>
            <a:spLocks noChangeShapeType="1"/>
          </p:cNvSpPr>
          <p:nvPr/>
        </p:nvSpPr>
        <p:spPr bwMode="auto">
          <a:xfrm>
            <a:off x="1905000" y="2819400"/>
            <a:ext cx="1143000" cy="24384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0" name="Line 39"/>
          <p:cNvSpPr>
            <a:spLocks noChangeShapeType="1"/>
          </p:cNvSpPr>
          <p:nvPr/>
        </p:nvSpPr>
        <p:spPr bwMode="auto">
          <a:xfrm>
            <a:off x="1905000" y="2514600"/>
            <a:ext cx="1447800" cy="1143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1" name="Line 40"/>
          <p:cNvSpPr>
            <a:spLocks noChangeShapeType="1"/>
          </p:cNvSpPr>
          <p:nvPr/>
        </p:nvSpPr>
        <p:spPr bwMode="auto">
          <a:xfrm flipV="1">
            <a:off x="1981200" y="1600200"/>
            <a:ext cx="1295400" cy="6096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2" name="Line 41"/>
          <p:cNvSpPr>
            <a:spLocks noChangeShapeType="1"/>
          </p:cNvSpPr>
          <p:nvPr/>
        </p:nvSpPr>
        <p:spPr bwMode="auto">
          <a:xfrm flipV="1">
            <a:off x="4648200" y="1219200"/>
            <a:ext cx="381000" cy="381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3" name="Line 42"/>
          <p:cNvSpPr>
            <a:spLocks noChangeShapeType="1"/>
          </p:cNvSpPr>
          <p:nvPr/>
        </p:nvSpPr>
        <p:spPr bwMode="auto">
          <a:xfrm flipV="1">
            <a:off x="4648200" y="1524000"/>
            <a:ext cx="381000" cy="381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4" name="Line 43"/>
          <p:cNvSpPr>
            <a:spLocks noChangeShapeType="1"/>
          </p:cNvSpPr>
          <p:nvPr/>
        </p:nvSpPr>
        <p:spPr bwMode="auto">
          <a:xfrm flipV="1">
            <a:off x="4648200" y="1828800"/>
            <a:ext cx="381000" cy="381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5" name="Line 44"/>
          <p:cNvSpPr>
            <a:spLocks noChangeShapeType="1"/>
          </p:cNvSpPr>
          <p:nvPr/>
        </p:nvSpPr>
        <p:spPr bwMode="auto">
          <a:xfrm flipV="1">
            <a:off x="4572000" y="2133600"/>
            <a:ext cx="381000" cy="381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6" name="Line 45"/>
          <p:cNvSpPr>
            <a:spLocks noChangeShapeType="1"/>
          </p:cNvSpPr>
          <p:nvPr/>
        </p:nvSpPr>
        <p:spPr bwMode="auto">
          <a:xfrm flipV="1">
            <a:off x="4648200" y="3200400"/>
            <a:ext cx="381000" cy="381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7" name="Line 46"/>
          <p:cNvSpPr>
            <a:spLocks noChangeShapeType="1"/>
          </p:cNvSpPr>
          <p:nvPr/>
        </p:nvSpPr>
        <p:spPr bwMode="auto">
          <a:xfrm>
            <a:off x="4572000" y="3886200"/>
            <a:ext cx="1905000" cy="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8" name="Line 47"/>
          <p:cNvSpPr>
            <a:spLocks noChangeShapeType="1"/>
          </p:cNvSpPr>
          <p:nvPr/>
        </p:nvSpPr>
        <p:spPr bwMode="auto">
          <a:xfrm>
            <a:off x="4572000" y="4191000"/>
            <a:ext cx="533400" cy="3810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
        <p:nvSpPr>
          <p:cNvPr id="49" name="Line 48"/>
          <p:cNvSpPr>
            <a:spLocks noChangeShapeType="1"/>
          </p:cNvSpPr>
          <p:nvPr/>
        </p:nvSpPr>
        <p:spPr bwMode="auto">
          <a:xfrm>
            <a:off x="4572000" y="4495800"/>
            <a:ext cx="533400" cy="533400"/>
          </a:xfrm>
          <a:prstGeom prst="line">
            <a:avLst/>
          </a:prstGeom>
          <a:noFill/>
          <a:ln w="9525">
            <a:solidFill>
              <a:schemeClr val="tx1"/>
            </a:solidFill>
            <a:round/>
            <a:headEnd/>
            <a:tailEnd type="triangle" w="med" len="med"/>
          </a:ln>
          <a:effectLst/>
        </p:spPr>
        <p:txBody>
          <a:bodyPr wrap="none" anchor="ctr"/>
          <a:lstStyle/>
          <a:p>
            <a:pPr>
              <a:spcBef>
                <a:spcPct val="20000"/>
              </a:spcBef>
              <a:buFontTx/>
              <a:buChar char="–"/>
              <a:defRPr/>
            </a:pPr>
            <a:endParaRPr lang="zh-CN" altLang="en-US">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C8C9AC8-7CC7-461E-A628-F3C0ADB42DCE}" type="slidenum">
              <a:rPr lang="zh-CN" altLang="en-US" smtClean="0"/>
              <a:pPr>
                <a:defRPr/>
              </a:pPr>
              <a:t>112</a:t>
            </a:fld>
            <a:endParaRPr lang="en-US" altLang="zh-CN"/>
          </a:p>
        </p:txBody>
      </p:sp>
      <p:sp>
        <p:nvSpPr>
          <p:cNvPr id="6" name="Rectangle 5"/>
          <p:cNvSpPr>
            <a:spLocks noChangeArrowheads="1"/>
          </p:cNvSpPr>
          <p:nvPr/>
        </p:nvSpPr>
        <p:spPr bwMode="auto">
          <a:xfrm>
            <a:off x="755650" y="1196975"/>
            <a:ext cx="5400675" cy="4752975"/>
          </a:xfrm>
          <a:prstGeom prst="rect">
            <a:avLst/>
          </a:prstGeom>
          <a:noFill/>
          <a:ln w="9525">
            <a:noFill/>
            <a:miter lim="800000"/>
            <a:headEnd/>
            <a:tailEnd/>
          </a:ln>
          <a:effectLst/>
        </p:spPr>
        <p:txBody>
          <a:bodyPr/>
          <a:lstStyle/>
          <a:p>
            <a:pPr marL="342900" indent="-342900">
              <a:spcBef>
                <a:spcPct val="20000"/>
              </a:spcBef>
              <a:buSzPct val="50000"/>
              <a:buFont typeface="Wingdings" pitchFamily="2" charset="2"/>
              <a:buChar char="l"/>
              <a:defRPr/>
            </a:pPr>
            <a:r>
              <a:rPr lang="zh-CN" altLang="en-US" sz="3200" dirty="0">
                <a:latin typeface="+mn-lt"/>
                <a:ea typeface="华文新魏" pitchFamily="2" charset="-122"/>
                <a:cs typeface="+mn-cs"/>
              </a:rPr>
              <a:t>多维索引</a:t>
            </a:r>
            <a:r>
              <a:rPr lang="zh-CN" altLang="en-US" sz="3200" dirty="0" smtClean="0">
                <a:latin typeface="+mn-lt"/>
                <a:ea typeface="华文新魏" pitchFamily="2" charset="-122"/>
                <a:cs typeface="+mn-cs"/>
              </a:rPr>
              <a:t>的应用</a:t>
            </a:r>
            <a:endParaRPr lang="zh-CN" altLang="en-US" sz="3200" dirty="0">
              <a:latin typeface="+mn-lt"/>
              <a:ea typeface="华文新魏" pitchFamily="2" charset="-122"/>
              <a:cs typeface="+mn-cs"/>
            </a:endParaRPr>
          </a:p>
          <a:p>
            <a:pPr marL="742950" lvl="1" indent="-285750">
              <a:spcBef>
                <a:spcPct val="20000"/>
              </a:spcBef>
              <a:buFontTx/>
              <a:buChar char="–"/>
              <a:defRPr/>
            </a:pPr>
            <a:r>
              <a:rPr lang="zh-CN" altLang="en-US" sz="2800" dirty="0">
                <a:solidFill>
                  <a:srgbClr val="2929FF"/>
                </a:solidFill>
                <a:latin typeface="+mn-lt"/>
                <a:ea typeface="华文新魏" pitchFamily="2" charset="-122"/>
                <a:cs typeface="+mn-cs"/>
              </a:rPr>
              <a:t>地理信息系统</a:t>
            </a:r>
          </a:p>
          <a:p>
            <a:pPr lvl="1">
              <a:buFontTx/>
              <a:buNone/>
            </a:pPr>
            <a:r>
              <a:rPr lang="zh-CN" altLang="en-US" sz="2400" dirty="0">
                <a:solidFill>
                  <a:srgbClr val="800000"/>
                </a:solidFill>
                <a:latin typeface="+mn-lt"/>
                <a:ea typeface="华文新魏" pitchFamily="2" charset="-122"/>
                <a:cs typeface="+mn-cs"/>
              </a:rPr>
              <a:t>用一个二维的空间</a:t>
            </a:r>
          </a:p>
          <a:p>
            <a:pPr lvl="1">
              <a:buFontTx/>
              <a:buNone/>
            </a:pPr>
            <a:r>
              <a:rPr lang="zh-CN" altLang="en-US" sz="2400" dirty="0">
                <a:solidFill>
                  <a:srgbClr val="800000"/>
                </a:solidFill>
                <a:latin typeface="+mn-lt"/>
                <a:ea typeface="华文新魏" pitchFamily="2" charset="-122"/>
                <a:cs typeface="+mn-cs"/>
              </a:rPr>
              <a:t>存储对象，对象可</a:t>
            </a:r>
          </a:p>
          <a:p>
            <a:pPr lvl="1">
              <a:buFontTx/>
              <a:buNone/>
            </a:pPr>
            <a:r>
              <a:rPr lang="zh-CN" altLang="en-US" sz="2400" dirty="0">
                <a:solidFill>
                  <a:srgbClr val="800000"/>
                </a:solidFill>
                <a:latin typeface="+mn-lt"/>
                <a:ea typeface="华文新魏" pitchFamily="2" charset="-122"/>
                <a:cs typeface="+mn-cs"/>
              </a:rPr>
              <a:t>以是点或</a:t>
            </a:r>
            <a:r>
              <a:rPr lang="zh-CN" altLang="en-US" sz="2400" dirty="0" smtClean="0">
                <a:solidFill>
                  <a:srgbClr val="800000"/>
                </a:solidFill>
                <a:latin typeface="+mn-lt"/>
                <a:ea typeface="华文新魏" pitchFamily="2" charset="-122"/>
                <a:cs typeface="+mn-cs"/>
              </a:rPr>
              <a:t>形状</a:t>
            </a:r>
            <a:endParaRPr lang="zh-CN" altLang="en-US" sz="2400" dirty="0">
              <a:solidFill>
                <a:srgbClr val="800000"/>
              </a:solidFill>
              <a:latin typeface="+mn-lt"/>
              <a:ea typeface="华文新魏" pitchFamily="2" charset="-122"/>
              <a:cs typeface="+mn-cs"/>
            </a:endParaRP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161185" y="1430538"/>
            <a:ext cx="4998791" cy="4941168"/>
          </a:xfrm>
          <a:prstGeom prst="rect">
            <a:avLst/>
          </a:prstGeom>
          <a:solidFill>
            <a:schemeClr val="bg1"/>
          </a:solidFill>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C8C9AC8-7CC7-461E-A628-F3C0ADB42DCE}" type="slidenum">
              <a:rPr lang="zh-CN" altLang="en-US" smtClean="0"/>
              <a:pPr>
                <a:defRPr/>
              </a:pPr>
              <a:t>113</a:t>
            </a:fld>
            <a:endParaRPr lang="en-US" altLang="zh-CN"/>
          </a:p>
        </p:txBody>
      </p:sp>
      <p:sp>
        <p:nvSpPr>
          <p:cNvPr id="6" name="Rectangle 5"/>
          <p:cNvSpPr>
            <a:spLocks noChangeArrowheads="1"/>
          </p:cNvSpPr>
          <p:nvPr/>
        </p:nvSpPr>
        <p:spPr bwMode="auto">
          <a:xfrm>
            <a:off x="755650" y="1196975"/>
            <a:ext cx="8280846" cy="4752975"/>
          </a:xfrm>
          <a:prstGeom prst="rect">
            <a:avLst/>
          </a:prstGeom>
          <a:noFill/>
          <a:ln w="9525">
            <a:noFill/>
            <a:miter lim="800000"/>
            <a:headEnd/>
            <a:tailEnd/>
          </a:ln>
          <a:effectLst/>
        </p:spPr>
        <p:txBody>
          <a:bodyPr/>
          <a:lstStyle/>
          <a:p>
            <a:pPr marL="342900" indent="-342900">
              <a:spcBef>
                <a:spcPct val="20000"/>
              </a:spcBef>
              <a:buSzPct val="50000"/>
              <a:buFont typeface="Wingdings" pitchFamily="2" charset="2"/>
              <a:buChar char="l"/>
              <a:defRPr/>
            </a:pPr>
            <a:r>
              <a:rPr lang="zh-CN" altLang="en-US" sz="3200" dirty="0">
                <a:ea typeface="华文新魏" pitchFamily="2" charset="-122"/>
              </a:rPr>
              <a:t>多维索引的应用</a:t>
            </a:r>
          </a:p>
          <a:p>
            <a:pPr marL="742950" lvl="1" indent="-285750">
              <a:spcBef>
                <a:spcPct val="20000"/>
              </a:spcBef>
              <a:buFontTx/>
              <a:buChar char="–"/>
              <a:defRPr/>
            </a:pPr>
            <a:r>
              <a:rPr lang="zh-CN" altLang="en-US" sz="2800" dirty="0">
                <a:solidFill>
                  <a:srgbClr val="2929FF"/>
                </a:solidFill>
                <a:latin typeface="+mn-lt"/>
                <a:ea typeface="华文新魏" pitchFamily="2" charset="-122"/>
                <a:cs typeface="+mn-cs"/>
              </a:rPr>
              <a:t>地理信息系统</a:t>
            </a:r>
          </a:p>
          <a:p>
            <a:pPr marL="1257300" lvl="2" indent="-342900">
              <a:spcBef>
                <a:spcPct val="20000"/>
              </a:spcBef>
              <a:buClr>
                <a:srgbClr val="800000"/>
              </a:buClr>
              <a:buSzPct val="50000"/>
              <a:buFont typeface="Wingdings" panose="05000000000000000000" pitchFamily="2" charset="2"/>
              <a:buChar char="l"/>
              <a:defRPr/>
            </a:pPr>
            <a:r>
              <a:rPr lang="zh-CN" altLang="en-US" sz="2400" dirty="0" smtClean="0">
                <a:solidFill>
                  <a:srgbClr val="800000"/>
                </a:solidFill>
                <a:latin typeface="+mn-lt"/>
                <a:ea typeface="华文新魏" pitchFamily="2" charset="-122"/>
                <a:cs typeface="+mn-cs"/>
              </a:rPr>
              <a:t>查询</a:t>
            </a:r>
            <a:r>
              <a:rPr lang="zh-CN" altLang="en-US" sz="2400" dirty="0">
                <a:solidFill>
                  <a:srgbClr val="800000"/>
                </a:solidFill>
                <a:latin typeface="+mn-lt"/>
                <a:ea typeface="华文新魏" pitchFamily="2" charset="-122"/>
                <a:cs typeface="+mn-cs"/>
              </a:rPr>
              <a:t>类型</a:t>
            </a:r>
            <a:endParaRPr lang="en-US" altLang="zh-CN" sz="2400" dirty="0">
              <a:solidFill>
                <a:srgbClr val="800000"/>
              </a:solidFill>
              <a:latin typeface="+mn-lt"/>
              <a:ea typeface="华文新魏" pitchFamily="2" charset="-122"/>
              <a:cs typeface="+mn-cs"/>
            </a:endParaRPr>
          </a:p>
          <a:p>
            <a:pPr marL="1657350" lvl="3" indent="-285750">
              <a:spcBef>
                <a:spcPct val="20000"/>
              </a:spcBef>
              <a:buFontTx/>
              <a:buChar char="–"/>
              <a:defRPr/>
            </a:pPr>
            <a:r>
              <a:rPr lang="zh-CN" altLang="en-US" dirty="0" smtClean="0">
                <a:latin typeface="+mn-lt"/>
                <a:ea typeface="华文新魏" pitchFamily="2" charset="-122"/>
                <a:cs typeface="+mn-cs"/>
              </a:rPr>
              <a:t>部分</a:t>
            </a:r>
            <a:r>
              <a:rPr lang="zh-CN" altLang="en-US" dirty="0">
                <a:latin typeface="+mn-lt"/>
                <a:ea typeface="华文新魏" pitchFamily="2" charset="-122"/>
                <a:cs typeface="+mn-cs"/>
              </a:rPr>
              <a:t>匹配查询：制定多维中的某些维</a:t>
            </a:r>
            <a:endParaRPr lang="en-US" altLang="zh-CN" dirty="0">
              <a:latin typeface="+mn-lt"/>
              <a:ea typeface="华文新魏" pitchFamily="2" charset="-122"/>
              <a:cs typeface="+mn-cs"/>
            </a:endParaRPr>
          </a:p>
          <a:p>
            <a:pPr marL="1657350" lvl="3" indent="-285750">
              <a:spcBef>
                <a:spcPct val="20000"/>
              </a:spcBef>
              <a:buFontTx/>
              <a:buChar char="–"/>
              <a:defRPr/>
            </a:pPr>
            <a:r>
              <a:rPr lang="en-US" altLang="zh-CN" dirty="0">
                <a:latin typeface="+mn-lt"/>
                <a:ea typeface="华文新魏" pitchFamily="2" charset="-122"/>
                <a:cs typeface="+mn-cs"/>
              </a:rPr>
              <a:t>Where-am-I</a:t>
            </a:r>
            <a:r>
              <a:rPr lang="zh-CN" altLang="en-US" dirty="0">
                <a:latin typeface="+mn-lt"/>
                <a:ea typeface="华文新魏" pitchFamily="2" charset="-122"/>
                <a:cs typeface="+mn-cs"/>
              </a:rPr>
              <a:t>查询： </a:t>
            </a:r>
            <a:r>
              <a:rPr lang="en-US" altLang="zh-CN" dirty="0">
                <a:latin typeface="+mn-lt"/>
                <a:ea typeface="华文新魏" pitchFamily="2" charset="-122"/>
                <a:cs typeface="+mn-cs"/>
              </a:rPr>
              <a:t>&lt;</a:t>
            </a:r>
            <a:r>
              <a:rPr lang="en-US" altLang="zh-CN" dirty="0" err="1">
                <a:latin typeface="+mn-lt"/>
                <a:ea typeface="华文新魏" pitchFamily="2" charset="-122"/>
                <a:cs typeface="+mn-cs"/>
              </a:rPr>
              <a:t>Xi,Yi</a:t>
            </a:r>
            <a:r>
              <a:rPr lang="en-US" altLang="zh-CN" dirty="0">
                <a:latin typeface="+mn-lt"/>
                <a:ea typeface="华文新魏" pitchFamily="2" charset="-122"/>
                <a:cs typeface="+mn-cs"/>
              </a:rPr>
              <a:t>&gt;</a:t>
            </a:r>
            <a:r>
              <a:rPr lang="zh-CN" altLang="en-US" dirty="0">
                <a:latin typeface="+mn-lt"/>
                <a:ea typeface="华文新魏" pitchFamily="2" charset="-122"/>
                <a:cs typeface="+mn-cs"/>
              </a:rPr>
              <a:t>所在的城市</a:t>
            </a:r>
            <a:r>
              <a:rPr lang="en-US" altLang="zh-CN" dirty="0">
                <a:latin typeface="+mn-lt"/>
                <a:ea typeface="华文新魏" pitchFamily="2" charset="-122"/>
                <a:cs typeface="+mn-cs"/>
              </a:rPr>
              <a:t>?</a:t>
            </a:r>
          </a:p>
          <a:p>
            <a:pPr marL="1657350" lvl="3" indent="-285750">
              <a:spcBef>
                <a:spcPct val="20000"/>
              </a:spcBef>
              <a:buFontTx/>
              <a:buChar char="–"/>
              <a:defRPr/>
            </a:pPr>
            <a:r>
              <a:rPr lang="zh-CN" altLang="en-US" dirty="0">
                <a:latin typeface="+mn-lt"/>
                <a:ea typeface="华文新魏" pitchFamily="2" charset="-122"/>
                <a:cs typeface="+mn-cs"/>
              </a:rPr>
              <a:t>范围查询：距</a:t>
            </a:r>
            <a:r>
              <a:rPr lang="en-US" altLang="zh-CN" dirty="0">
                <a:latin typeface="+mn-lt"/>
                <a:ea typeface="华文新魏" pitchFamily="2" charset="-122"/>
                <a:cs typeface="+mn-cs"/>
              </a:rPr>
              <a:t>&lt;</a:t>
            </a:r>
            <a:r>
              <a:rPr lang="en-US" altLang="zh-CN" dirty="0" err="1">
                <a:latin typeface="+mn-lt"/>
                <a:ea typeface="华文新魏" pitchFamily="2" charset="-122"/>
                <a:cs typeface="+mn-cs"/>
              </a:rPr>
              <a:t>Xi,Yi</a:t>
            </a:r>
            <a:r>
              <a:rPr lang="en-US" altLang="zh-CN" dirty="0">
                <a:latin typeface="+mn-lt"/>
                <a:ea typeface="华文新魏" pitchFamily="2" charset="-122"/>
                <a:cs typeface="+mn-cs"/>
              </a:rPr>
              <a:t>&gt;5</a:t>
            </a:r>
            <a:r>
              <a:rPr lang="zh-CN" altLang="en-US" dirty="0">
                <a:latin typeface="+mn-lt"/>
                <a:ea typeface="华文新魏" pitchFamily="2" charset="-122"/>
                <a:cs typeface="+mn-cs"/>
              </a:rPr>
              <a:t>公里返回内的所有点</a:t>
            </a:r>
            <a:r>
              <a:rPr lang="en-US" altLang="zh-CN" dirty="0">
                <a:latin typeface="+mn-lt"/>
                <a:ea typeface="华文新魏" pitchFamily="2" charset="-122"/>
                <a:cs typeface="+mn-cs"/>
              </a:rPr>
              <a:t>?</a:t>
            </a:r>
          </a:p>
          <a:p>
            <a:pPr marL="1657350" lvl="3" indent="-285750">
              <a:spcBef>
                <a:spcPct val="20000"/>
              </a:spcBef>
              <a:buFontTx/>
              <a:buChar char="–"/>
              <a:defRPr/>
            </a:pPr>
            <a:r>
              <a:rPr lang="zh-CN" altLang="en-US" dirty="0">
                <a:latin typeface="+mn-lt"/>
                <a:ea typeface="华文新魏" pitchFamily="2" charset="-122"/>
                <a:cs typeface="+mn-cs"/>
              </a:rPr>
              <a:t>最近邻查询：距</a:t>
            </a:r>
            <a:r>
              <a:rPr lang="en-US" altLang="zh-CN" dirty="0">
                <a:latin typeface="+mn-lt"/>
                <a:ea typeface="华文新魏" pitchFamily="2" charset="-122"/>
                <a:cs typeface="+mn-cs"/>
              </a:rPr>
              <a:t>&lt;</a:t>
            </a:r>
            <a:r>
              <a:rPr lang="en-US" altLang="zh-CN" dirty="0" err="1">
                <a:latin typeface="+mn-lt"/>
                <a:ea typeface="华文新魏" pitchFamily="2" charset="-122"/>
                <a:cs typeface="+mn-cs"/>
              </a:rPr>
              <a:t>Xi,Yi</a:t>
            </a:r>
            <a:r>
              <a:rPr lang="en-US" altLang="zh-CN" dirty="0">
                <a:latin typeface="+mn-lt"/>
                <a:ea typeface="华文新魏" pitchFamily="2" charset="-122"/>
                <a:cs typeface="+mn-cs"/>
              </a:rPr>
              <a:t>&gt;</a:t>
            </a:r>
            <a:r>
              <a:rPr lang="zh-CN" altLang="en-US" dirty="0">
                <a:latin typeface="+mn-lt"/>
                <a:ea typeface="华文新魏" pitchFamily="2" charset="-122"/>
                <a:cs typeface="+mn-cs"/>
              </a:rPr>
              <a:t>最近的点</a:t>
            </a:r>
            <a:r>
              <a:rPr lang="en-US" altLang="zh-CN" dirty="0" smtClean="0">
                <a:latin typeface="+mn-lt"/>
                <a:ea typeface="华文新魏" pitchFamily="2" charset="-122"/>
                <a:cs typeface="+mn-cs"/>
              </a:rPr>
              <a:t>?</a:t>
            </a:r>
          </a:p>
          <a:p>
            <a:pPr marL="1657350" lvl="3" indent="-285750">
              <a:spcBef>
                <a:spcPct val="20000"/>
              </a:spcBef>
              <a:buFontTx/>
              <a:buChar char="–"/>
              <a:defRPr/>
            </a:pPr>
            <a:r>
              <a:rPr lang="en-US" altLang="zh-CN" dirty="0" smtClean="0">
                <a:latin typeface="+mn-lt"/>
                <a:ea typeface="华文新魏" pitchFamily="2" charset="-122"/>
                <a:cs typeface="+mn-cs"/>
              </a:rPr>
              <a:t>……</a:t>
            </a:r>
            <a:endParaRPr lang="zh-CN" altLang="en-US" dirty="0">
              <a:latin typeface="+mn-lt"/>
              <a:ea typeface="华文新魏" pitchFamily="2" charset="-122"/>
              <a:cs typeface="+mn-cs"/>
            </a:endParaRPr>
          </a:p>
        </p:txBody>
      </p:sp>
      <p:sp>
        <p:nvSpPr>
          <p:cNvPr id="8" name="Rectangle 4"/>
          <p:cNvSpPr>
            <a:spLocks noChangeArrowheads="1"/>
          </p:cNvSpPr>
          <p:nvPr/>
        </p:nvSpPr>
        <p:spPr bwMode="auto">
          <a:xfrm>
            <a:off x="759717" y="4497613"/>
            <a:ext cx="8132763" cy="2387771"/>
          </a:xfrm>
          <a:prstGeom prst="rect">
            <a:avLst/>
          </a:prstGeom>
          <a:solidFill>
            <a:srgbClr val="FFFFCC"/>
          </a:solidFill>
          <a:ln>
            <a:noFill/>
          </a:ln>
          <a:effectLst/>
        </p:spPr>
        <p: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ts val="0"/>
              </a:spcBef>
            </a:pPr>
            <a:r>
              <a:rPr lang="zh-CN" altLang="en-US" sz="2400" b="0" dirty="0">
                <a:latin typeface="+mn-lt"/>
                <a:ea typeface="华文新魏" panose="02010800040101010101" pitchFamily="2" charset="-122"/>
              </a:rPr>
              <a:t>利用传统索引处理范围查询</a:t>
            </a:r>
          </a:p>
          <a:p>
            <a:pPr lvl="1">
              <a:spcBef>
                <a:spcPts val="0"/>
              </a:spcBef>
              <a:buFontTx/>
              <a:buNone/>
            </a:pPr>
            <a:r>
              <a:rPr lang="en-US" altLang="zh-CN" sz="2000" b="0" dirty="0">
                <a:latin typeface="+mn-lt"/>
                <a:ea typeface="华文新魏" panose="02010800040101010101" pitchFamily="2" charset="-122"/>
              </a:rPr>
              <a:t>Query</a:t>
            </a:r>
            <a:r>
              <a:rPr lang="zh-CN" altLang="en-US" sz="2000" b="0" dirty="0">
                <a:latin typeface="+mn-lt"/>
                <a:ea typeface="华文新魏" panose="02010800040101010101" pitchFamily="2" charset="-122"/>
              </a:rPr>
              <a:t>：</a:t>
            </a:r>
            <a:r>
              <a:rPr lang="en-US" altLang="zh-CN" sz="2000" b="0" dirty="0">
                <a:latin typeface="+mn-lt"/>
                <a:ea typeface="华文新魏" panose="02010800040101010101" pitchFamily="2" charset="-122"/>
              </a:rPr>
              <a:t>450</a:t>
            </a:r>
            <a:r>
              <a:rPr lang="en-US" altLang="zh-CN" sz="2000" b="0" dirty="0">
                <a:latin typeface="+mn-lt"/>
                <a:ea typeface="华文新魏" panose="02010800040101010101" pitchFamily="2" charset="-122"/>
                <a:sym typeface="Symbol" panose="05050102010706020507" pitchFamily="18" charset="2"/>
              </a:rPr>
              <a:t></a:t>
            </a:r>
            <a:r>
              <a:rPr lang="en-US" altLang="zh-CN" sz="2000" b="0" dirty="0">
                <a:latin typeface="+mn-lt"/>
                <a:ea typeface="华文新魏" panose="02010800040101010101" pitchFamily="2" charset="-122"/>
              </a:rPr>
              <a:t>x</a:t>
            </a:r>
            <a:r>
              <a:rPr lang="en-US" altLang="zh-CN" sz="2000" b="0" dirty="0">
                <a:latin typeface="+mn-lt"/>
                <a:ea typeface="华文新魏" panose="02010800040101010101" pitchFamily="2" charset="-122"/>
                <a:sym typeface="Symbol" panose="05050102010706020507" pitchFamily="18" charset="2"/>
              </a:rPr>
              <a:t>550</a:t>
            </a:r>
            <a:r>
              <a:rPr lang="en-US" altLang="zh-CN" sz="2000" b="0" dirty="0">
                <a:latin typeface="+mn-lt"/>
                <a:ea typeface="华文新魏" panose="02010800040101010101" pitchFamily="2" charset="-122"/>
              </a:rPr>
              <a:t> and 450</a:t>
            </a:r>
            <a:r>
              <a:rPr lang="en-US" altLang="zh-CN" sz="2000" b="0" dirty="0">
                <a:latin typeface="+mn-lt"/>
                <a:ea typeface="华文新魏" panose="02010800040101010101" pitchFamily="2" charset="-122"/>
                <a:sym typeface="Symbol" panose="05050102010706020507" pitchFamily="18" charset="2"/>
              </a:rPr>
              <a:t></a:t>
            </a:r>
            <a:r>
              <a:rPr lang="en-US" altLang="zh-CN" sz="2000" b="0" dirty="0">
                <a:latin typeface="+mn-lt"/>
                <a:ea typeface="华文新魏" panose="02010800040101010101" pitchFamily="2" charset="-122"/>
              </a:rPr>
              <a:t>y</a:t>
            </a:r>
            <a:r>
              <a:rPr lang="en-US" altLang="zh-CN" sz="2000" b="0" dirty="0">
                <a:latin typeface="+mn-lt"/>
                <a:ea typeface="华文新魏" panose="02010800040101010101" pitchFamily="2" charset="-122"/>
                <a:sym typeface="Symbol" panose="05050102010706020507" pitchFamily="18" charset="2"/>
              </a:rPr>
              <a:t>550</a:t>
            </a:r>
          </a:p>
          <a:p>
            <a:pPr lvl="1">
              <a:spcBef>
                <a:spcPts val="0"/>
              </a:spcBef>
              <a:buFontTx/>
              <a:buNone/>
            </a:pPr>
            <a:r>
              <a:rPr lang="en-US" altLang="zh-CN" sz="2000" b="0" dirty="0">
                <a:latin typeface="+mn-lt"/>
                <a:ea typeface="华文新魏" panose="02010800040101010101" pitchFamily="2" charset="-122"/>
                <a:sym typeface="Symbol" panose="05050102010706020507" pitchFamily="18" charset="2"/>
              </a:rPr>
              <a:t>Processing: (1). </a:t>
            </a:r>
            <a:r>
              <a:rPr lang="zh-CN" altLang="en-US" sz="2000" b="0" dirty="0">
                <a:latin typeface="+mn-lt"/>
                <a:ea typeface="华文新魏" panose="02010800040101010101" pitchFamily="2" charset="-122"/>
                <a:sym typeface="Symbol" panose="05050102010706020507" pitchFamily="18" charset="2"/>
              </a:rPr>
              <a:t>先利用</a:t>
            </a:r>
            <a:r>
              <a:rPr lang="en-US" altLang="zh-CN" sz="2000" b="0" dirty="0">
                <a:latin typeface="+mn-lt"/>
                <a:ea typeface="华文新魏" panose="02010800040101010101" pitchFamily="2" charset="-122"/>
                <a:sym typeface="Symbol" panose="05050102010706020507" pitchFamily="18" charset="2"/>
              </a:rPr>
              <a:t>x</a:t>
            </a:r>
            <a:r>
              <a:rPr lang="zh-CN" altLang="en-US" sz="2000" b="0" dirty="0">
                <a:latin typeface="+mn-lt"/>
                <a:ea typeface="华文新魏" panose="02010800040101010101" pitchFamily="2" charset="-122"/>
                <a:sym typeface="Symbol" panose="05050102010706020507" pitchFamily="18" charset="2"/>
              </a:rPr>
              <a:t>上的</a:t>
            </a:r>
            <a:r>
              <a:rPr lang="en-US" altLang="zh-CN" sz="2000" b="0" dirty="0">
                <a:latin typeface="+mn-lt"/>
                <a:ea typeface="华文新魏" panose="02010800040101010101" pitchFamily="2" charset="-122"/>
                <a:sym typeface="Symbol" panose="05050102010706020507" pitchFamily="18" charset="2"/>
              </a:rPr>
              <a:t>B</a:t>
            </a:r>
            <a:r>
              <a:rPr lang="zh-CN" altLang="en-US" sz="2000" b="0" dirty="0">
                <a:latin typeface="+mn-lt"/>
                <a:ea typeface="华文新魏" panose="02010800040101010101" pitchFamily="2" charset="-122"/>
                <a:sym typeface="Symbol" panose="05050102010706020507" pitchFamily="18" charset="2"/>
              </a:rPr>
              <a:t>树索引，确定一组指针；</a:t>
            </a:r>
          </a:p>
          <a:p>
            <a:pPr lvl="1">
              <a:spcBef>
                <a:spcPts val="0"/>
              </a:spcBef>
              <a:buFontTx/>
              <a:buNone/>
            </a:pPr>
            <a:r>
              <a:rPr lang="zh-CN" altLang="en-US" sz="2000" b="0" dirty="0">
                <a:latin typeface="+mn-lt"/>
                <a:ea typeface="华文新魏" panose="02010800040101010101" pitchFamily="2" charset="-122"/>
              </a:rPr>
              <a:t>                     </a:t>
            </a:r>
            <a:r>
              <a:rPr lang="en-US" altLang="zh-CN" sz="2000" b="0" dirty="0">
                <a:latin typeface="+mn-lt"/>
                <a:ea typeface="华文新魏" panose="02010800040101010101" pitchFamily="2" charset="-122"/>
              </a:rPr>
              <a:t>(2). </a:t>
            </a:r>
            <a:r>
              <a:rPr lang="zh-CN" altLang="en-US" sz="2000" b="0" dirty="0">
                <a:latin typeface="+mn-lt"/>
                <a:ea typeface="华文新魏" panose="02010800040101010101" pitchFamily="2" charset="-122"/>
              </a:rPr>
              <a:t>再利用</a:t>
            </a:r>
            <a:r>
              <a:rPr lang="en-US" altLang="zh-CN" sz="2000" b="0" dirty="0">
                <a:latin typeface="+mn-lt"/>
                <a:ea typeface="华文新魏" panose="02010800040101010101" pitchFamily="2" charset="-122"/>
              </a:rPr>
              <a:t>y</a:t>
            </a:r>
            <a:r>
              <a:rPr lang="zh-CN" altLang="en-US" sz="2000" b="0" dirty="0">
                <a:latin typeface="+mn-lt"/>
                <a:ea typeface="华文新魏" panose="02010800040101010101" pitchFamily="2" charset="-122"/>
              </a:rPr>
              <a:t>上的</a:t>
            </a:r>
            <a:r>
              <a:rPr lang="en-US" altLang="zh-CN" sz="2000" b="0" dirty="0">
                <a:latin typeface="+mn-lt"/>
                <a:ea typeface="华文新魏" panose="02010800040101010101" pitchFamily="2" charset="-122"/>
              </a:rPr>
              <a:t>B</a:t>
            </a:r>
            <a:r>
              <a:rPr lang="zh-CN" altLang="en-US" sz="2000" b="0" dirty="0">
                <a:latin typeface="+mn-lt"/>
                <a:ea typeface="华文新魏" panose="02010800040101010101" pitchFamily="2" charset="-122"/>
              </a:rPr>
              <a:t>树索引，确定一组指针；</a:t>
            </a:r>
          </a:p>
          <a:p>
            <a:pPr lvl="1">
              <a:spcBef>
                <a:spcPts val="0"/>
              </a:spcBef>
              <a:buFontTx/>
              <a:buNone/>
            </a:pPr>
            <a:r>
              <a:rPr lang="zh-CN" altLang="en-US" sz="2000" b="0" dirty="0">
                <a:latin typeface="+mn-lt"/>
                <a:ea typeface="华文新魏" panose="02010800040101010101" pitchFamily="2" charset="-122"/>
              </a:rPr>
              <a:t>                     </a:t>
            </a:r>
            <a:r>
              <a:rPr lang="en-US" altLang="zh-CN" sz="2000" b="0" dirty="0">
                <a:latin typeface="+mn-lt"/>
                <a:ea typeface="华文新魏" panose="02010800040101010101" pitchFamily="2" charset="-122"/>
              </a:rPr>
              <a:t>(3). </a:t>
            </a:r>
            <a:r>
              <a:rPr lang="zh-CN" altLang="en-US" sz="2000" b="0" dirty="0">
                <a:latin typeface="+mn-lt"/>
                <a:ea typeface="华文新魏" panose="02010800040101010101" pitchFamily="2" charset="-122"/>
              </a:rPr>
              <a:t>求两组指针的交集。</a:t>
            </a:r>
          </a:p>
          <a:p>
            <a:pPr>
              <a:spcBef>
                <a:spcPts val="0"/>
              </a:spcBef>
            </a:pPr>
            <a:r>
              <a:rPr lang="zh-CN" altLang="en-US" sz="2400" b="0" dirty="0">
                <a:latin typeface="+mn-lt"/>
                <a:ea typeface="华文新魏" panose="02010800040101010101" pitchFamily="2" charset="-122"/>
              </a:rPr>
              <a:t>利用传统索引处理最近邻查询（</a:t>
            </a:r>
            <a:r>
              <a:rPr lang="en-US" altLang="zh-CN" sz="2400" b="0" dirty="0">
                <a:latin typeface="+mn-lt"/>
                <a:ea typeface="华文新魏" panose="02010800040101010101" pitchFamily="2" charset="-122"/>
              </a:rPr>
              <a:t>NN</a:t>
            </a:r>
            <a:r>
              <a:rPr lang="zh-CN" altLang="en-US" sz="2400" b="0" dirty="0">
                <a:latin typeface="+mn-lt"/>
                <a:ea typeface="华文新魏" panose="02010800040101010101" pitchFamily="2" charset="-122"/>
              </a:rPr>
              <a:t>查询）</a:t>
            </a:r>
          </a:p>
          <a:p>
            <a:pPr lvl="1">
              <a:spcBef>
                <a:spcPts val="0"/>
              </a:spcBef>
              <a:buFontTx/>
              <a:buNone/>
            </a:pPr>
            <a:r>
              <a:rPr lang="en-US" altLang="zh-CN" sz="2000" b="0" dirty="0">
                <a:latin typeface="+mn-lt"/>
                <a:ea typeface="华文新魏" panose="02010800040101010101" pitchFamily="2" charset="-122"/>
              </a:rPr>
              <a:t>Query</a:t>
            </a:r>
            <a:r>
              <a:rPr lang="zh-CN" altLang="en-US" sz="2000" b="0" dirty="0">
                <a:latin typeface="+mn-lt"/>
                <a:ea typeface="华文新魏" panose="02010800040101010101" pitchFamily="2" charset="-122"/>
              </a:rPr>
              <a:t>：距离点</a:t>
            </a:r>
            <a:r>
              <a:rPr lang="en-US" altLang="zh-CN" sz="2000" b="0" dirty="0">
                <a:latin typeface="+mn-lt"/>
                <a:ea typeface="华文新魏" panose="02010800040101010101" pitchFamily="2" charset="-122"/>
              </a:rPr>
              <a:t>(40,50)</a:t>
            </a:r>
            <a:r>
              <a:rPr lang="zh-CN" altLang="en-US" sz="2000" b="0" dirty="0">
                <a:latin typeface="+mn-lt"/>
                <a:ea typeface="华文新魏" panose="02010800040101010101" pitchFamily="2" charset="-122"/>
              </a:rPr>
              <a:t>最近的点</a:t>
            </a:r>
          </a:p>
        </p:txBody>
      </p:sp>
    </p:spTree>
    <p:extLst>
      <p:ext uri="{BB962C8B-B14F-4D97-AF65-F5344CB8AC3E}">
        <p14:creationId xmlns:p14="http://schemas.microsoft.com/office/powerpoint/2010/main" val="208046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C8C9AC8-7CC7-461E-A628-F3C0ADB42DCE}" type="slidenum">
              <a:rPr lang="zh-CN" altLang="en-US" smtClean="0"/>
              <a:pPr>
                <a:defRPr/>
              </a:pPr>
              <a:t>114</a:t>
            </a:fld>
            <a:endParaRPr lang="en-US" altLang="zh-CN"/>
          </a:p>
        </p:txBody>
      </p:sp>
      <p:sp>
        <p:nvSpPr>
          <p:cNvPr id="6" name="Rectangle 5"/>
          <p:cNvSpPr>
            <a:spLocks noChangeArrowheads="1"/>
          </p:cNvSpPr>
          <p:nvPr/>
        </p:nvSpPr>
        <p:spPr bwMode="auto">
          <a:xfrm>
            <a:off x="755650" y="1196975"/>
            <a:ext cx="8280846" cy="3312145"/>
          </a:xfrm>
          <a:prstGeom prst="rect">
            <a:avLst/>
          </a:prstGeom>
          <a:noFill/>
          <a:ln w="9525">
            <a:noFill/>
            <a:miter lim="800000"/>
            <a:headEnd/>
            <a:tailEnd/>
          </a:ln>
          <a:effectLst/>
        </p:spPr>
        <p:txBody>
          <a:bodyPr/>
          <a:lstStyle/>
          <a:p>
            <a:pPr marL="342900" indent="-342900">
              <a:spcBef>
                <a:spcPct val="20000"/>
              </a:spcBef>
              <a:buSzPct val="50000"/>
              <a:buFont typeface="Wingdings" pitchFamily="2" charset="2"/>
              <a:buChar char="l"/>
              <a:defRPr/>
            </a:pPr>
            <a:r>
              <a:rPr lang="zh-CN" altLang="en-US" sz="3200" dirty="0">
                <a:ea typeface="华文新魏" pitchFamily="2" charset="-122"/>
              </a:rPr>
              <a:t>多维索引的应用</a:t>
            </a:r>
          </a:p>
          <a:p>
            <a:pPr marL="742950" lvl="1" indent="-285750">
              <a:spcBef>
                <a:spcPct val="20000"/>
              </a:spcBef>
              <a:buFontTx/>
              <a:buChar char="–"/>
              <a:defRPr/>
            </a:pPr>
            <a:r>
              <a:rPr lang="zh-CN" altLang="en-US" sz="2800" dirty="0" smtClean="0">
                <a:solidFill>
                  <a:srgbClr val="2929FF"/>
                </a:solidFill>
                <a:latin typeface="+mn-lt"/>
                <a:ea typeface="华文新魏" pitchFamily="2" charset="-122"/>
                <a:cs typeface="+mn-cs"/>
              </a:rPr>
              <a:t>数据</a:t>
            </a:r>
            <a:r>
              <a:rPr lang="zh-CN" altLang="en-US" sz="2800" dirty="0">
                <a:solidFill>
                  <a:srgbClr val="2929FF"/>
                </a:solidFill>
                <a:latin typeface="+mn-lt"/>
                <a:ea typeface="华文新魏" pitchFamily="2" charset="-122"/>
                <a:cs typeface="+mn-cs"/>
              </a:rPr>
              <a:t>立方</a:t>
            </a:r>
            <a:r>
              <a:rPr lang="en-US" altLang="zh-CN" sz="2800" dirty="0" smtClean="0">
                <a:solidFill>
                  <a:srgbClr val="2929FF"/>
                </a:solidFill>
                <a:latin typeface="+mn-lt"/>
                <a:ea typeface="华文新魏" pitchFamily="2" charset="-122"/>
                <a:cs typeface="+mn-cs"/>
              </a:rPr>
              <a:t>cube</a:t>
            </a:r>
          </a:p>
          <a:p>
            <a:pPr lvl="1">
              <a:spcBef>
                <a:spcPct val="20000"/>
              </a:spcBef>
              <a:buClr>
                <a:srgbClr val="800000"/>
              </a:buClr>
              <a:buSzPct val="50000"/>
              <a:defRPr/>
            </a:pPr>
            <a:r>
              <a:rPr lang="zh-CN" altLang="en-US" sz="2400" dirty="0">
                <a:solidFill>
                  <a:srgbClr val="800000"/>
                </a:solidFill>
                <a:latin typeface="+mn-lt"/>
                <a:ea typeface="华文新魏" pitchFamily="2" charset="-122"/>
                <a:cs typeface="+mn-cs"/>
              </a:rPr>
              <a:t>支持决策分析的数据仓库中应用。在一个多维的空间</a:t>
            </a:r>
          </a:p>
          <a:p>
            <a:pPr lvl="1">
              <a:spcBef>
                <a:spcPct val="20000"/>
              </a:spcBef>
              <a:buClr>
                <a:srgbClr val="800000"/>
              </a:buClr>
              <a:buSzPct val="50000"/>
              <a:defRPr/>
            </a:pPr>
            <a:r>
              <a:rPr lang="zh-CN" altLang="en-US" sz="2400" dirty="0">
                <a:solidFill>
                  <a:srgbClr val="800000"/>
                </a:solidFill>
                <a:latin typeface="+mn-lt"/>
                <a:ea typeface="华文新魏" pitchFamily="2" charset="-122"/>
                <a:cs typeface="+mn-cs"/>
              </a:rPr>
              <a:t>进行联机分析处理。</a:t>
            </a:r>
          </a:p>
          <a:p>
            <a:pPr lvl="1">
              <a:spcBef>
                <a:spcPct val="20000"/>
              </a:spcBef>
              <a:buClr>
                <a:srgbClr val="800000"/>
              </a:buClr>
              <a:buSzPct val="50000"/>
              <a:defRPr/>
            </a:pPr>
            <a:r>
              <a:rPr lang="zh-CN" altLang="en-US" sz="2400" dirty="0">
                <a:solidFill>
                  <a:srgbClr val="800000"/>
                </a:solidFill>
                <a:latin typeface="+mn-lt"/>
                <a:ea typeface="华文新魏" pitchFamily="2" charset="-122"/>
                <a:cs typeface="+mn-cs"/>
              </a:rPr>
              <a:t>例如，多维数据集合</a:t>
            </a:r>
            <a:r>
              <a:rPr lang="en-US" altLang="zh-CN" sz="2400" dirty="0">
                <a:solidFill>
                  <a:srgbClr val="800000"/>
                </a:solidFill>
                <a:latin typeface="+mn-lt"/>
                <a:ea typeface="华文新魏" pitchFamily="2" charset="-122"/>
                <a:cs typeface="+mn-cs"/>
              </a:rPr>
              <a:t>R</a:t>
            </a:r>
          </a:p>
          <a:p>
            <a:pPr lvl="1">
              <a:spcBef>
                <a:spcPct val="20000"/>
              </a:spcBef>
              <a:buClr>
                <a:srgbClr val="800000"/>
              </a:buClr>
              <a:buSzPct val="50000"/>
              <a:defRPr/>
            </a:pPr>
            <a:r>
              <a:rPr lang="en-US" altLang="zh-CN" sz="2400" dirty="0">
                <a:solidFill>
                  <a:srgbClr val="800000"/>
                </a:solidFill>
                <a:latin typeface="+mn-lt"/>
                <a:ea typeface="华文新魏" pitchFamily="2" charset="-122"/>
                <a:cs typeface="+mn-cs"/>
              </a:rPr>
              <a:t>            R=(</a:t>
            </a:r>
            <a:r>
              <a:rPr lang="zh-CN" altLang="en-US" sz="2400" dirty="0">
                <a:solidFill>
                  <a:srgbClr val="800000"/>
                </a:solidFill>
                <a:latin typeface="+mn-lt"/>
                <a:ea typeface="华文新魏" pitchFamily="2" charset="-122"/>
                <a:cs typeface="+mn-cs"/>
              </a:rPr>
              <a:t>产品</a:t>
            </a:r>
            <a:r>
              <a:rPr lang="en-US" altLang="zh-CN" sz="2400" dirty="0">
                <a:solidFill>
                  <a:srgbClr val="800000"/>
                </a:solidFill>
                <a:latin typeface="+mn-lt"/>
                <a:ea typeface="华文新魏" pitchFamily="2" charset="-122"/>
                <a:cs typeface="+mn-cs"/>
              </a:rPr>
              <a:t>,</a:t>
            </a:r>
            <a:r>
              <a:rPr lang="zh-CN" altLang="en-US" sz="2400" dirty="0">
                <a:solidFill>
                  <a:srgbClr val="800000"/>
                </a:solidFill>
                <a:latin typeface="+mn-lt"/>
                <a:ea typeface="华文新魏" pitchFamily="2" charset="-122"/>
                <a:cs typeface="+mn-cs"/>
              </a:rPr>
              <a:t>生产厂家</a:t>
            </a:r>
            <a:r>
              <a:rPr lang="en-US" altLang="zh-CN" sz="2400" dirty="0">
                <a:solidFill>
                  <a:srgbClr val="800000"/>
                </a:solidFill>
                <a:latin typeface="+mn-lt"/>
                <a:ea typeface="华文新魏" pitchFamily="2" charset="-122"/>
                <a:cs typeface="+mn-cs"/>
              </a:rPr>
              <a:t>,</a:t>
            </a:r>
            <a:r>
              <a:rPr lang="zh-CN" altLang="en-US" sz="2400" dirty="0">
                <a:solidFill>
                  <a:srgbClr val="800000"/>
                </a:solidFill>
                <a:latin typeface="+mn-lt"/>
                <a:ea typeface="华文新魏" pitchFamily="2" charset="-122"/>
                <a:cs typeface="+mn-cs"/>
              </a:rPr>
              <a:t>销售地点</a:t>
            </a:r>
            <a:r>
              <a:rPr lang="en-US" altLang="zh-CN" sz="2400" dirty="0">
                <a:solidFill>
                  <a:srgbClr val="800000"/>
                </a:solidFill>
                <a:latin typeface="+mn-lt"/>
                <a:ea typeface="华文新魏" pitchFamily="2" charset="-122"/>
                <a:cs typeface="+mn-cs"/>
              </a:rPr>
              <a:t>,</a:t>
            </a:r>
            <a:r>
              <a:rPr lang="zh-CN" altLang="en-US" sz="2400" dirty="0">
                <a:solidFill>
                  <a:srgbClr val="800000"/>
                </a:solidFill>
                <a:latin typeface="+mn-lt"/>
                <a:ea typeface="华文新魏" pitchFamily="2" charset="-122"/>
                <a:cs typeface="+mn-cs"/>
              </a:rPr>
              <a:t>销售时间</a:t>
            </a:r>
            <a:r>
              <a:rPr lang="en-US" altLang="zh-CN" sz="2400" dirty="0">
                <a:solidFill>
                  <a:srgbClr val="800000"/>
                </a:solidFill>
                <a:latin typeface="+mn-lt"/>
                <a:ea typeface="华文新魏" pitchFamily="2" charset="-122"/>
                <a:cs typeface="+mn-cs"/>
              </a:rPr>
              <a:t>; </a:t>
            </a:r>
            <a:r>
              <a:rPr lang="zh-CN" altLang="en-US" sz="2400" dirty="0">
                <a:solidFill>
                  <a:srgbClr val="800000"/>
                </a:solidFill>
                <a:latin typeface="+mn-lt"/>
                <a:ea typeface="华文新魏" pitchFamily="2" charset="-122"/>
                <a:cs typeface="+mn-cs"/>
              </a:rPr>
              <a:t>销售量</a:t>
            </a:r>
            <a:r>
              <a:rPr lang="en-US" altLang="zh-CN" sz="2400" dirty="0">
                <a:solidFill>
                  <a:srgbClr val="800000"/>
                </a:solidFill>
                <a:latin typeface="+mn-lt"/>
                <a:ea typeface="华文新魏" pitchFamily="2" charset="-122"/>
                <a:cs typeface="+mn-cs"/>
              </a:rPr>
              <a:t>)</a:t>
            </a:r>
          </a:p>
          <a:p>
            <a:pPr lvl="1">
              <a:spcBef>
                <a:spcPct val="20000"/>
              </a:spcBef>
              <a:defRPr/>
            </a:pPr>
            <a:endParaRPr lang="en-US" altLang="zh-CN" sz="2800" dirty="0" smtClean="0">
              <a:solidFill>
                <a:srgbClr val="2929FF"/>
              </a:solidFill>
              <a:latin typeface="+mn-lt"/>
              <a:ea typeface="华文新魏" pitchFamily="2" charset="-122"/>
              <a:cs typeface="+mn-cs"/>
            </a:endParaRPr>
          </a:p>
          <a:p>
            <a:pPr marL="742950" lvl="1" indent="-285750">
              <a:spcBef>
                <a:spcPct val="20000"/>
              </a:spcBef>
              <a:buFontTx/>
              <a:buChar char="–"/>
              <a:defRPr/>
            </a:pPr>
            <a:r>
              <a:rPr lang="zh-CN" altLang="en-US" sz="2800" dirty="0">
                <a:solidFill>
                  <a:srgbClr val="2929FF"/>
                </a:solidFill>
                <a:latin typeface="+mn-lt"/>
                <a:ea typeface="华文新魏" pitchFamily="2" charset="-122"/>
                <a:cs typeface="+mn-cs"/>
              </a:rPr>
              <a:t>其它应用</a:t>
            </a:r>
          </a:p>
          <a:p>
            <a:pPr marL="742950" lvl="1" indent="-285750">
              <a:spcBef>
                <a:spcPct val="20000"/>
              </a:spcBef>
              <a:buFontTx/>
              <a:buChar char="–"/>
              <a:defRPr/>
            </a:pPr>
            <a:endParaRPr lang="zh-CN" altLang="en-US" sz="2800" dirty="0">
              <a:solidFill>
                <a:srgbClr val="2929FF"/>
              </a:solidFill>
              <a:latin typeface="+mn-lt"/>
              <a:ea typeface="华文新魏" pitchFamily="2" charset="-122"/>
              <a:cs typeface="+mn-cs"/>
            </a:endParaRPr>
          </a:p>
          <a:p>
            <a:pPr lvl="1">
              <a:spcBef>
                <a:spcPct val="20000"/>
              </a:spcBef>
              <a:buClr>
                <a:srgbClr val="800000"/>
              </a:buClr>
              <a:buSzPct val="50000"/>
              <a:defRPr/>
            </a:pPr>
            <a:endParaRPr lang="en-US" altLang="zh-CN" sz="2400" dirty="0">
              <a:solidFill>
                <a:srgbClr val="800000"/>
              </a:solidFill>
              <a:latin typeface="+mn-lt"/>
              <a:ea typeface="华文新魏" pitchFamily="2" charset="-122"/>
              <a:cs typeface="+mn-cs"/>
            </a:endParaRPr>
          </a:p>
        </p:txBody>
      </p:sp>
    </p:spTree>
    <p:extLst>
      <p:ext uri="{BB962C8B-B14F-4D97-AF65-F5344CB8AC3E}">
        <p14:creationId xmlns:p14="http://schemas.microsoft.com/office/powerpoint/2010/main" val="2862407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C8C9AC8-7CC7-461E-A628-F3C0ADB42DCE}" type="slidenum">
              <a:rPr lang="zh-CN" altLang="en-US" smtClean="0"/>
              <a:pPr>
                <a:defRPr/>
              </a:pPr>
              <a:t>115</a:t>
            </a:fld>
            <a:endParaRPr lang="en-US" altLang="zh-CN"/>
          </a:p>
        </p:txBody>
      </p:sp>
      <p:sp>
        <p:nvSpPr>
          <p:cNvPr id="6" name="Rectangle 5"/>
          <p:cNvSpPr>
            <a:spLocks noChangeArrowheads="1"/>
          </p:cNvSpPr>
          <p:nvPr/>
        </p:nvSpPr>
        <p:spPr bwMode="auto">
          <a:xfrm>
            <a:off x="755650" y="1196975"/>
            <a:ext cx="5400675" cy="4752975"/>
          </a:xfrm>
          <a:prstGeom prst="rect">
            <a:avLst/>
          </a:prstGeom>
          <a:noFill/>
          <a:ln w="9525">
            <a:noFill/>
            <a:miter lim="800000"/>
            <a:headEnd/>
            <a:tailEnd/>
          </a:ln>
          <a:effectLst/>
        </p:spPr>
        <p:txBody>
          <a:bodyPr/>
          <a:lstStyle/>
          <a:p>
            <a:pPr marL="342900" indent="-342900">
              <a:spcBef>
                <a:spcPct val="20000"/>
              </a:spcBef>
              <a:buSzPct val="50000"/>
              <a:buFont typeface="Wingdings" pitchFamily="2" charset="2"/>
              <a:buChar char="l"/>
              <a:defRPr/>
            </a:pPr>
            <a:r>
              <a:rPr lang="zh-CN" altLang="en-US" sz="3200" dirty="0">
                <a:latin typeface="+mn-lt"/>
                <a:ea typeface="华文新魏" pitchFamily="2" charset="-122"/>
                <a:cs typeface="+mn-cs"/>
              </a:rPr>
              <a:t>多维索引的分类</a:t>
            </a:r>
          </a:p>
          <a:p>
            <a:pPr marL="742950" lvl="1" indent="-285750">
              <a:spcBef>
                <a:spcPct val="20000"/>
              </a:spcBef>
              <a:buFontTx/>
              <a:buChar char="–"/>
              <a:defRPr/>
            </a:pPr>
            <a:r>
              <a:rPr lang="zh-CN" altLang="en-US" sz="2800" dirty="0">
                <a:solidFill>
                  <a:srgbClr val="2929FF"/>
                </a:solidFill>
                <a:latin typeface="+mn-lt"/>
                <a:ea typeface="华文新魏" pitchFamily="2" charset="-122"/>
                <a:cs typeface="+mn-cs"/>
              </a:rPr>
              <a:t>类散列表方法</a:t>
            </a:r>
          </a:p>
          <a:p>
            <a:pPr marL="1143000" lvl="2" indent="-228600">
              <a:spcBef>
                <a:spcPct val="20000"/>
              </a:spcBef>
              <a:buClr>
                <a:srgbClr val="800000"/>
              </a:buClr>
              <a:buSzPct val="50000"/>
              <a:buFont typeface="Wingdings" pitchFamily="2" charset="2"/>
              <a:buChar char="l"/>
              <a:defRPr/>
            </a:pPr>
            <a:r>
              <a:rPr lang="zh-CN" altLang="en-US" sz="2400" dirty="0">
                <a:solidFill>
                  <a:srgbClr val="800000"/>
                </a:solidFill>
                <a:latin typeface="+mn-lt"/>
                <a:ea typeface="华文新魏" pitchFamily="2" charset="-122"/>
                <a:cs typeface="+mn-cs"/>
              </a:rPr>
              <a:t>网格文件</a:t>
            </a:r>
          </a:p>
          <a:p>
            <a:pPr marL="1143000" lvl="2" indent="-228600">
              <a:spcBef>
                <a:spcPct val="20000"/>
              </a:spcBef>
              <a:buClr>
                <a:srgbClr val="800000"/>
              </a:buClr>
              <a:buSzPct val="50000"/>
              <a:buFont typeface="Wingdings" pitchFamily="2" charset="2"/>
              <a:buChar char="l"/>
              <a:defRPr/>
            </a:pPr>
            <a:r>
              <a:rPr lang="zh-CN" altLang="en-US" sz="2400" dirty="0">
                <a:solidFill>
                  <a:srgbClr val="800000"/>
                </a:solidFill>
                <a:latin typeface="+mn-lt"/>
                <a:ea typeface="华文新魏" pitchFamily="2" charset="-122"/>
                <a:cs typeface="+mn-cs"/>
              </a:rPr>
              <a:t>分段散列</a:t>
            </a:r>
          </a:p>
          <a:p>
            <a:pPr marL="742950" lvl="1" indent="-285750">
              <a:spcBef>
                <a:spcPct val="20000"/>
              </a:spcBef>
              <a:buFontTx/>
              <a:buChar char="–"/>
              <a:defRPr/>
            </a:pPr>
            <a:r>
              <a:rPr lang="zh-CN" altLang="en-US" sz="2800" dirty="0">
                <a:solidFill>
                  <a:srgbClr val="2929FF"/>
                </a:solidFill>
                <a:latin typeface="+mn-lt"/>
                <a:ea typeface="华文新魏" pitchFamily="2" charset="-122"/>
                <a:cs typeface="+mn-cs"/>
              </a:rPr>
              <a:t>类树方法</a:t>
            </a:r>
          </a:p>
          <a:p>
            <a:pPr marL="1143000" lvl="2" indent="-228600">
              <a:spcBef>
                <a:spcPct val="20000"/>
              </a:spcBef>
              <a:buClr>
                <a:srgbClr val="800000"/>
              </a:buClr>
              <a:buSzPct val="50000"/>
              <a:buFont typeface="Wingdings" pitchFamily="2" charset="2"/>
              <a:buChar char="l"/>
              <a:defRPr/>
            </a:pPr>
            <a:r>
              <a:rPr lang="zh-CN" altLang="en-US" sz="2400" dirty="0">
                <a:solidFill>
                  <a:srgbClr val="800000"/>
                </a:solidFill>
                <a:latin typeface="+mn-lt"/>
                <a:ea typeface="华文新魏" pitchFamily="2" charset="-122"/>
                <a:cs typeface="+mn-cs"/>
              </a:rPr>
              <a:t>多键索引</a:t>
            </a:r>
          </a:p>
          <a:p>
            <a:pPr marL="1143000" lvl="2" indent="-228600">
              <a:spcBef>
                <a:spcPct val="20000"/>
              </a:spcBef>
              <a:buClr>
                <a:srgbClr val="800000"/>
              </a:buClr>
              <a:buSzPct val="50000"/>
              <a:buFont typeface="Wingdings" pitchFamily="2" charset="2"/>
              <a:buChar char="l"/>
              <a:defRPr/>
            </a:pPr>
            <a:r>
              <a:rPr lang="en-US" altLang="zh-CN" sz="2400" dirty="0" err="1">
                <a:solidFill>
                  <a:srgbClr val="800000"/>
                </a:solidFill>
                <a:latin typeface="+mn-lt"/>
                <a:ea typeface="华文新魏" pitchFamily="2" charset="-122"/>
                <a:cs typeface="+mn-cs"/>
              </a:rPr>
              <a:t>kd</a:t>
            </a:r>
            <a:r>
              <a:rPr lang="zh-CN" altLang="en-US" sz="2400" dirty="0">
                <a:solidFill>
                  <a:srgbClr val="800000"/>
                </a:solidFill>
                <a:latin typeface="+mn-lt"/>
                <a:ea typeface="华文新魏" pitchFamily="2" charset="-122"/>
                <a:cs typeface="+mn-cs"/>
              </a:rPr>
              <a:t>树</a:t>
            </a:r>
          </a:p>
          <a:p>
            <a:pPr marL="1143000" lvl="2" indent="-228600">
              <a:spcBef>
                <a:spcPct val="20000"/>
              </a:spcBef>
              <a:buClr>
                <a:srgbClr val="800000"/>
              </a:buClr>
              <a:buSzPct val="50000"/>
              <a:buFont typeface="Wingdings" pitchFamily="2" charset="2"/>
              <a:buChar char="l"/>
              <a:defRPr/>
            </a:pPr>
            <a:r>
              <a:rPr lang="zh-CN" altLang="en-US" sz="2400" dirty="0">
                <a:solidFill>
                  <a:srgbClr val="800000"/>
                </a:solidFill>
                <a:latin typeface="+mn-lt"/>
                <a:ea typeface="华文新魏" pitchFamily="2" charset="-122"/>
                <a:cs typeface="+mn-cs"/>
              </a:rPr>
              <a:t>四叉树</a:t>
            </a:r>
          </a:p>
          <a:p>
            <a:pPr marL="1143000" lvl="2" indent="-228600">
              <a:spcBef>
                <a:spcPct val="20000"/>
              </a:spcBef>
              <a:buClr>
                <a:srgbClr val="800000"/>
              </a:buClr>
              <a:buSzPct val="50000"/>
              <a:buFont typeface="Wingdings" pitchFamily="2" charset="2"/>
              <a:buChar char="l"/>
              <a:defRPr/>
            </a:pPr>
            <a:r>
              <a:rPr lang="en-US" altLang="zh-CN" sz="2400" dirty="0">
                <a:solidFill>
                  <a:srgbClr val="800000"/>
                </a:solidFill>
                <a:latin typeface="+mn-lt"/>
                <a:ea typeface="华文新魏" pitchFamily="2" charset="-122"/>
                <a:cs typeface="+mn-cs"/>
              </a:rPr>
              <a:t>R</a:t>
            </a:r>
            <a:r>
              <a:rPr lang="zh-CN" altLang="en-US" sz="2400" dirty="0">
                <a:solidFill>
                  <a:srgbClr val="800000"/>
                </a:solidFill>
                <a:latin typeface="+mn-lt"/>
                <a:ea typeface="华文新魏" pitchFamily="2" charset="-122"/>
                <a:cs typeface="+mn-cs"/>
              </a:rPr>
              <a:t>树</a:t>
            </a:r>
          </a:p>
        </p:txBody>
      </p:sp>
    </p:spTree>
    <p:extLst>
      <p:ext uri="{BB962C8B-B14F-4D97-AF65-F5344CB8AC3E}">
        <p14:creationId xmlns:p14="http://schemas.microsoft.com/office/powerpoint/2010/main" val="352598913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37ED3773-1B8B-4873-9AA4-613659C22F84}" type="slidenum">
              <a:rPr lang="zh-CN" altLang="en-US" smtClean="0"/>
              <a:pPr>
                <a:defRPr/>
              </a:pPr>
              <a:t>116</a:t>
            </a:fld>
            <a:endParaRPr lang="en-US" altLang="zh-CN"/>
          </a:p>
        </p:txBody>
      </p:sp>
      <p:pic>
        <p:nvPicPr>
          <p:cNvPr id="1341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765175"/>
            <a:ext cx="73437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3415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2205038"/>
            <a:ext cx="58340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7" name="Text Box 6"/>
          <p:cNvSpPr txBox="1">
            <a:spLocks noChangeArrowheads="1"/>
          </p:cNvSpPr>
          <p:nvPr/>
        </p:nvSpPr>
        <p:spPr bwMode="auto">
          <a:xfrm>
            <a:off x="1042988" y="3429000"/>
            <a:ext cx="1000125" cy="579438"/>
          </a:xfrm>
          <a:prstGeom prst="rect">
            <a:avLst/>
          </a:prstGeom>
          <a:noFill/>
          <a:ln w="38100" algn="ctr">
            <a:noFill/>
            <a:miter lim="800000"/>
            <a:headEnd/>
            <a:tailEnd/>
          </a:ln>
          <a:effectLst/>
        </p:spPr>
        <p:txBody>
          <a:bodyPr wrap="none">
            <a:spAutoFit/>
          </a:bodyPr>
          <a:lstStyle/>
          <a:p>
            <a:pP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薪水</a:t>
            </a:r>
          </a:p>
        </p:txBody>
      </p:sp>
      <p:sp>
        <p:nvSpPr>
          <p:cNvPr id="8" name="Text Box 8"/>
          <p:cNvSpPr txBox="1">
            <a:spLocks noChangeArrowheads="1"/>
          </p:cNvSpPr>
          <p:nvPr/>
        </p:nvSpPr>
        <p:spPr bwMode="auto">
          <a:xfrm>
            <a:off x="7524750" y="5805488"/>
            <a:ext cx="1000125" cy="579437"/>
          </a:xfrm>
          <a:prstGeom prst="rect">
            <a:avLst/>
          </a:prstGeom>
          <a:solidFill>
            <a:schemeClr val="bg1"/>
          </a:solidFill>
          <a:ln w="38100" algn="ctr">
            <a:noFill/>
            <a:miter lim="800000"/>
            <a:headEnd/>
            <a:tailEnd/>
          </a:ln>
          <a:effectLst/>
        </p:spPr>
        <p:txBody>
          <a:bodyPr wrap="none">
            <a:spAutoFit/>
          </a:bodyPr>
          <a:lstStyle/>
          <a:p>
            <a:pPr>
              <a:spcBef>
                <a:spcPct val="20000"/>
              </a:spcBef>
              <a:defRPr/>
            </a:pPr>
            <a:r>
              <a:rPr lang="zh-CN" altLang="en-US">
                <a:effectLst>
                  <a:outerShdw blurRad="38100" dist="38100" dir="2700000" algn="tl">
                    <a:srgbClr val="C0C0C0"/>
                  </a:outerShdw>
                </a:effectLst>
                <a:latin typeface="楷体_GB2312" pitchFamily="49" charset="-122"/>
                <a:ea typeface="楷体_GB2312" pitchFamily="49" charset="-122"/>
                <a:cs typeface="+mn-cs"/>
              </a:rPr>
              <a:t>年龄</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9682A03D-F1D5-4352-9170-55CCCFAC83D0}" type="slidenum">
              <a:rPr lang="zh-CN" altLang="en-US" smtClean="0"/>
              <a:pPr>
                <a:defRPr/>
              </a:pPr>
              <a:t>117</a:t>
            </a:fld>
            <a:endParaRPr lang="en-US" altLang="zh-CN"/>
          </a:p>
        </p:txBody>
      </p:sp>
      <p:pic>
        <p:nvPicPr>
          <p:cNvPr id="13517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3725" y="333375"/>
            <a:ext cx="5707063"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35174" name="TextBox 5"/>
          <p:cNvSpPr txBox="1">
            <a:spLocks noChangeArrowheads="1"/>
          </p:cNvSpPr>
          <p:nvPr/>
        </p:nvSpPr>
        <p:spPr bwMode="auto">
          <a:xfrm>
            <a:off x="250825" y="3573463"/>
            <a:ext cx="233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zh-CN" altLang="en-US" sz="2800">
                <a:solidFill>
                  <a:srgbClr val="FF0000"/>
                </a:solidFill>
                <a:latin typeface="华文新魏" panose="02010800040101010101" pitchFamily="2" charset="-122"/>
                <a:ea typeface="华文新魏" panose="02010800040101010101" pitchFamily="2" charset="-122"/>
              </a:rPr>
              <a:t>网格文件索引</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AFD856AD-485E-431C-8028-DC7A06B87483}" type="slidenum">
              <a:rPr lang="zh-CN" altLang="en-US" smtClean="0"/>
              <a:pPr>
                <a:defRPr/>
              </a:pPr>
              <a:t>118</a:t>
            </a:fld>
            <a:endParaRPr lang="en-US" altLang="zh-CN"/>
          </a:p>
        </p:txBody>
      </p:sp>
      <p:pic>
        <p:nvPicPr>
          <p:cNvPr id="13619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765175"/>
            <a:ext cx="7993063"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6" name="TextBox 5"/>
          <p:cNvSpPr txBox="1"/>
          <p:nvPr/>
        </p:nvSpPr>
        <p:spPr>
          <a:xfrm>
            <a:off x="6516688" y="333375"/>
            <a:ext cx="1800225" cy="522288"/>
          </a:xfrm>
          <a:prstGeom prst="rect">
            <a:avLst/>
          </a:prstGeom>
          <a:noFill/>
        </p:spPr>
        <p:txBody>
          <a:bodyPr wrap="none">
            <a:spAutoFit/>
          </a:bodyPr>
          <a:lstStyle/>
          <a:p>
            <a:pPr>
              <a:spcBef>
                <a:spcPct val="20000"/>
              </a:spcBef>
              <a:defRPr/>
            </a:pPr>
            <a:r>
              <a:rPr lang="en-US" altLang="zh-CN" sz="2800" dirty="0">
                <a:solidFill>
                  <a:srgbClr val="FF0000"/>
                </a:solidFill>
                <a:latin typeface="+mn-lt"/>
                <a:ea typeface="华文新魏" pitchFamily="2" charset="-122"/>
                <a:cs typeface="+mn-cs"/>
              </a:rPr>
              <a:t>KD</a:t>
            </a:r>
            <a:r>
              <a:rPr lang="zh-CN" altLang="en-US" sz="2800" dirty="0">
                <a:solidFill>
                  <a:srgbClr val="FF0000"/>
                </a:solidFill>
                <a:latin typeface="+mn-lt"/>
                <a:ea typeface="华文新魏" pitchFamily="2" charset="-122"/>
                <a:cs typeface="+mn-cs"/>
              </a:rPr>
              <a:t>树</a:t>
            </a:r>
            <a:r>
              <a:rPr lang="zh-CN" altLang="en-US" sz="2800" dirty="0">
                <a:solidFill>
                  <a:srgbClr val="FF0000"/>
                </a:solidFill>
                <a:latin typeface="华文新魏" pitchFamily="2" charset="-122"/>
                <a:ea typeface="华文新魏" pitchFamily="2" charset="-122"/>
                <a:cs typeface="+mn-cs"/>
              </a:rPr>
              <a:t>索引</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BD65138C-0863-434F-9455-BC364AFAB711}" type="slidenum">
              <a:rPr lang="zh-CN" altLang="en-US" smtClean="0"/>
              <a:pPr>
                <a:defRPr/>
              </a:pPr>
              <a:t>119</a:t>
            </a:fld>
            <a:endParaRPr lang="en-US" altLang="zh-CN"/>
          </a:p>
        </p:txBody>
      </p:sp>
      <p:pic>
        <p:nvPicPr>
          <p:cNvPr id="13722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2488" y="188913"/>
            <a:ext cx="4249737"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3722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3933825"/>
            <a:ext cx="7620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7" name="TextBox 6"/>
          <p:cNvSpPr txBox="1"/>
          <p:nvPr/>
        </p:nvSpPr>
        <p:spPr>
          <a:xfrm>
            <a:off x="6516688" y="333375"/>
            <a:ext cx="1979612" cy="522288"/>
          </a:xfrm>
          <a:prstGeom prst="rect">
            <a:avLst/>
          </a:prstGeom>
          <a:noFill/>
        </p:spPr>
        <p:txBody>
          <a:bodyPr wrap="none">
            <a:spAutoFit/>
          </a:bodyPr>
          <a:lstStyle/>
          <a:p>
            <a:pPr>
              <a:spcBef>
                <a:spcPct val="20000"/>
              </a:spcBef>
              <a:defRPr/>
            </a:pPr>
            <a:r>
              <a:rPr lang="zh-CN" altLang="en-US" sz="2800" dirty="0">
                <a:solidFill>
                  <a:srgbClr val="FF0000"/>
                </a:solidFill>
                <a:latin typeface="+mn-lt"/>
                <a:ea typeface="华文新魏" pitchFamily="2" charset="-122"/>
                <a:cs typeface="+mn-cs"/>
              </a:rPr>
              <a:t>四叉树</a:t>
            </a:r>
            <a:r>
              <a:rPr lang="zh-CN" altLang="en-US" sz="2800" dirty="0">
                <a:solidFill>
                  <a:srgbClr val="FF0000"/>
                </a:solidFill>
                <a:latin typeface="华文新魏" pitchFamily="2" charset="-122"/>
                <a:ea typeface="华文新魏" pitchFamily="2" charset="-122"/>
                <a:cs typeface="+mn-cs"/>
              </a:rPr>
              <a:t>索引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8136DFB9-2507-4C0A-BA58-85D2B46C44A0}" type="slidenum">
              <a:rPr lang="zh-CN" altLang="en-US" smtClean="0"/>
              <a:pPr>
                <a:defRPr/>
              </a:pPr>
              <a:t>12</a:t>
            </a:fld>
            <a:endParaRPr lang="en-US" altLang="zh-CN"/>
          </a:p>
        </p:txBody>
      </p:sp>
      <p:sp>
        <p:nvSpPr>
          <p:cNvPr id="6" name="Rectangle 2"/>
          <p:cNvSpPr txBox="1">
            <a:spLocks noChangeArrowheads="1"/>
          </p:cNvSpPr>
          <p:nvPr/>
        </p:nvSpPr>
        <p:spPr>
          <a:xfrm>
            <a:off x="762000" y="1265238"/>
            <a:ext cx="8131175" cy="498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一次磁盘读写需要</a:t>
            </a:r>
            <a:r>
              <a:rPr lang="zh-CN" altLang="en-US" kern="0" dirty="0" smtClean="0">
                <a:solidFill>
                  <a:srgbClr val="FF0000"/>
                </a:solidFill>
                <a:effectLst/>
                <a:ea typeface="STXinwei" charset="0"/>
                <a:cs typeface="STXinwei" charset="0"/>
              </a:rPr>
              <a:t>毫秒</a:t>
            </a:r>
            <a:r>
              <a:rPr lang="zh-CN" altLang="en-US" kern="0" dirty="0" smtClean="0">
                <a:effectLst/>
                <a:ea typeface="STXinwei" charset="0"/>
                <a:cs typeface="STXinwei" charset="0"/>
              </a:rPr>
              <a:t>级的时间</a:t>
            </a:r>
            <a:endParaRPr lang="zh-CN" altLang="en-US" kern="0" dirty="0" smtClean="0">
              <a:solidFill>
                <a:schemeClr val="accent2"/>
              </a:solidFill>
              <a:effectLst/>
              <a:ea typeface="STXinwei" charset="0"/>
              <a:cs typeface="STXinwei" charset="0"/>
            </a:endParaRPr>
          </a:p>
          <a:p>
            <a:pPr lvl="1" algn="just">
              <a:defRPr/>
            </a:pPr>
            <a:r>
              <a:rPr lang="zh-CN" altLang="en-US" kern="0" dirty="0" smtClean="0">
                <a:solidFill>
                  <a:srgbClr val="2929FF"/>
                </a:solidFill>
                <a:effectLst/>
                <a:ea typeface="STXinwei" charset="0"/>
                <a:cs typeface="STXinwei" charset="0"/>
              </a:rPr>
              <a:t>寻找时间和旋转延迟一般在15到60毫秒之间，</a:t>
            </a:r>
          </a:p>
          <a:p>
            <a:pPr lvl="1" algn="just">
              <a:defRPr/>
            </a:pPr>
            <a:r>
              <a:rPr lang="zh-CN" altLang="en-US" kern="0" dirty="0" smtClean="0">
                <a:solidFill>
                  <a:srgbClr val="2929FF"/>
                </a:solidFill>
                <a:effectLst/>
                <a:ea typeface="STXinwei" charset="0"/>
                <a:cs typeface="STXinwei" charset="0"/>
              </a:rPr>
              <a:t>数据传输时间大约在1到2毫秒时间之内。</a:t>
            </a:r>
          </a:p>
          <a:p>
            <a:pPr algn="just">
              <a:defRPr/>
            </a:pPr>
            <a:r>
              <a:rPr lang="zh-CN" altLang="en-US" kern="0" dirty="0" smtClean="0">
                <a:effectLst/>
                <a:ea typeface="STXinwei" charset="0"/>
                <a:cs typeface="STXinwei" charset="0"/>
              </a:rPr>
              <a:t>与</a:t>
            </a:r>
            <a:r>
              <a:rPr lang="en-US" altLang="zh-CN" kern="0" dirty="0" smtClean="0">
                <a:effectLst/>
                <a:ea typeface="STXinwei" charset="0"/>
                <a:cs typeface="STXinwei" charset="0"/>
              </a:rPr>
              <a:t>CPU</a:t>
            </a:r>
            <a:r>
              <a:rPr lang="zh-CN" altLang="en-US" kern="0" dirty="0" smtClean="0">
                <a:effectLst/>
                <a:ea typeface="STXinwei" charset="0"/>
                <a:cs typeface="STXinwei" charset="0"/>
              </a:rPr>
              <a:t>在主存储器处理数据的时间相比，磁盘读写时间是相当高的。</a:t>
            </a:r>
          </a:p>
          <a:p>
            <a:pPr algn="just">
              <a:defRPr/>
            </a:pPr>
            <a:r>
              <a:rPr lang="zh-CN" altLang="en-US" kern="0" dirty="0" smtClean="0">
                <a:effectLst/>
                <a:ea typeface="STXinwei" charset="0"/>
                <a:cs typeface="STXinwei" charset="0"/>
              </a:rPr>
              <a:t>磁盘读写是数据库应用的</a:t>
            </a:r>
            <a:r>
              <a:rPr lang="zh-CN" altLang="en-US" kern="0" dirty="0" smtClean="0">
                <a:solidFill>
                  <a:srgbClr val="FF0000"/>
                </a:solidFill>
                <a:effectLst/>
                <a:ea typeface="STXinwei" charset="0"/>
                <a:cs typeface="STXinwei" charset="0"/>
              </a:rPr>
              <a:t>瓶颈</a:t>
            </a:r>
            <a:endParaRPr lang="zh-CN" altLang="en-US" kern="0" dirty="0" smtClean="0">
              <a:solidFill>
                <a:schemeClr val="accent2"/>
              </a:solidFill>
              <a:effectLst/>
              <a:ea typeface="STXinwei" charset="0"/>
              <a:cs typeface="STXinwei" charset="0"/>
            </a:endParaRPr>
          </a:p>
          <a:p>
            <a:pPr lvl="1" algn="just">
              <a:defRPr/>
            </a:pPr>
            <a:r>
              <a:rPr lang="zh-CN" altLang="en-US" kern="0" dirty="0" smtClean="0">
                <a:solidFill>
                  <a:srgbClr val="2929FF"/>
                </a:solidFill>
                <a:effectLst/>
                <a:ea typeface="STXinwei" charset="0"/>
                <a:cs typeface="STXinwei" charset="0"/>
              </a:rPr>
              <a:t>数据库的物理存储结构、数据库操作算法和查询优化的研究都把最小化磁盘读写次数作为重要目标之一</a:t>
            </a:r>
            <a:endParaRPr lang="zh-CN" altLang="en-US" kern="0" dirty="0">
              <a:solidFill>
                <a:srgbClr val="FF0000"/>
              </a:solidFill>
              <a:effectLst/>
              <a:ea typeface="STXinwei" charset="0"/>
              <a:cs typeface="STXinwei" charset="0"/>
            </a:endParaRPr>
          </a:p>
        </p:txBody>
      </p:sp>
    </p:spTree>
    <p:extLst>
      <p:ext uri="{BB962C8B-B14F-4D97-AF65-F5344CB8AC3E}">
        <p14:creationId xmlns:p14="http://schemas.microsoft.com/office/powerpoint/2010/main" val="265282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5F051578-7569-4EE5-B4FF-C331244DBBAC}" type="slidenum">
              <a:rPr lang="zh-CN" altLang="en-US" smtClean="0"/>
              <a:pPr>
                <a:defRPr/>
              </a:pPr>
              <a:t>120</a:t>
            </a:fld>
            <a:endParaRPr lang="en-US" altLang="zh-CN"/>
          </a:p>
        </p:txBody>
      </p:sp>
      <p:pic>
        <p:nvPicPr>
          <p:cNvPr id="13824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3644900"/>
            <a:ext cx="33528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3824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100" y="3717925"/>
            <a:ext cx="1439863"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pic>
        <p:nvPicPr>
          <p:cNvPr id="13824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3284538"/>
            <a:ext cx="252095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38248" name="Rectangle 7"/>
          <p:cNvSpPr>
            <a:spLocks noChangeArrowheads="1"/>
          </p:cNvSpPr>
          <p:nvPr/>
        </p:nvSpPr>
        <p:spPr bwMode="auto">
          <a:xfrm>
            <a:off x="755650" y="3284538"/>
            <a:ext cx="7848600" cy="3097212"/>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9" name="Text Box 8"/>
          <p:cNvSpPr txBox="1">
            <a:spLocks noChangeArrowheads="1"/>
          </p:cNvSpPr>
          <p:nvPr/>
        </p:nvSpPr>
        <p:spPr bwMode="auto">
          <a:xfrm>
            <a:off x="1258888" y="4005263"/>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a:t>
            </a:r>
          </a:p>
        </p:txBody>
      </p:sp>
      <p:sp>
        <p:nvSpPr>
          <p:cNvPr id="10" name="Text Box 9"/>
          <p:cNvSpPr txBox="1">
            <a:spLocks noChangeArrowheads="1"/>
          </p:cNvSpPr>
          <p:nvPr/>
        </p:nvSpPr>
        <p:spPr bwMode="auto">
          <a:xfrm>
            <a:off x="5292725" y="5373688"/>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R8</a:t>
            </a:r>
          </a:p>
        </p:txBody>
      </p:sp>
      <p:sp>
        <p:nvSpPr>
          <p:cNvPr id="11" name="Text Box 10"/>
          <p:cNvSpPr txBox="1">
            <a:spLocks noChangeArrowheads="1"/>
          </p:cNvSpPr>
          <p:nvPr/>
        </p:nvSpPr>
        <p:spPr bwMode="auto">
          <a:xfrm>
            <a:off x="4500563" y="5300663"/>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R7</a:t>
            </a:r>
          </a:p>
        </p:txBody>
      </p:sp>
      <p:sp>
        <p:nvSpPr>
          <p:cNvPr id="12" name="Text Box 11"/>
          <p:cNvSpPr txBox="1">
            <a:spLocks noChangeArrowheads="1"/>
          </p:cNvSpPr>
          <p:nvPr/>
        </p:nvSpPr>
        <p:spPr bwMode="auto">
          <a:xfrm>
            <a:off x="4787900" y="4797425"/>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R6</a:t>
            </a:r>
          </a:p>
        </p:txBody>
      </p:sp>
      <p:sp>
        <p:nvSpPr>
          <p:cNvPr id="13" name="Text Box 12"/>
          <p:cNvSpPr txBox="1">
            <a:spLocks noChangeArrowheads="1"/>
          </p:cNvSpPr>
          <p:nvPr/>
        </p:nvSpPr>
        <p:spPr bwMode="auto">
          <a:xfrm>
            <a:off x="4500563" y="4005263"/>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R5</a:t>
            </a:r>
          </a:p>
        </p:txBody>
      </p:sp>
      <p:sp>
        <p:nvSpPr>
          <p:cNvPr id="14" name="Text Box 13"/>
          <p:cNvSpPr txBox="1">
            <a:spLocks noChangeArrowheads="1"/>
          </p:cNvSpPr>
          <p:nvPr/>
        </p:nvSpPr>
        <p:spPr bwMode="auto">
          <a:xfrm>
            <a:off x="3276600" y="3933825"/>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R13</a:t>
            </a:r>
          </a:p>
        </p:txBody>
      </p:sp>
      <p:sp>
        <p:nvSpPr>
          <p:cNvPr id="15" name="Text Box 14"/>
          <p:cNvSpPr txBox="1">
            <a:spLocks noChangeArrowheads="1"/>
          </p:cNvSpPr>
          <p:nvPr/>
        </p:nvSpPr>
        <p:spPr bwMode="auto">
          <a:xfrm>
            <a:off x="1331913" y="5229225"/>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R4</a:t>
            </a:r>
          </a:p>
        </p:txBody>
      </p:sp>
      <p:sp>
        <p:nvSpPr>
          <p:cNvPr id="16" name="Text Box 15"/>
          <p:cNvSpPr txBox="1">
            <a:spLocks noChangeArrowheads="1"/>
          </p:cNvSpPr>
          <p:nvPr/>
        </p:nvSpPr>
        <p:spPr bwMode="auto">
          <a:xfrm>
            <a:off x="3419475" y="4941888"/>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R3</a:t>
            </a:r>
          </a:p>
        </p:txBody>
      </p:sp>
      <p:sp>
        <p:nvSpPr>
          <p:cNvPr id="17" name="Text Box 16"/>
          <p:cNvSpPr txBox="1">
            <a:spLocks noChangeArrowheads="1"/>
          </p:cNvSpPr>
          <p:nvPr/>
        </p:nvSpPr>
        <p:spPr bwMode="auto">
          <a:xfrm>
            <a:off x="2266950" y="4221163"/>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R2</a:t>
            </a:r>
          </a:p>
        </p:txBody>
      </p:sp>
      <p:sp>
        <p:nvSpPr>
          <p:cNvPr id="18" name="Text Box 17"/>
          <p:cNvSpPr txBox="1">
            <a:spLocks noChangeArrowheads="1"/>
          </p:cNvSpPr>
          <p:nvPr/>
        </p:nvSpPr>
        <p:spPr bwMode="auto">
          <a:xfrm>
            <a:off x="5219700" y="4005263"/>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R14</a:t>
            </a:r>
          </a:p>
        </p:txBody>
      </p:sp>
      <p:sp>
        <p:nvSpPr>
          <p:cNvPr id="19" name="Text Box 18"/>
          <p:cNvSpPr txBox="1">
            <a:spLocks noChangeArrowheads="1"/>
          </p:cNvSpPr>
          <p:nvPr/>
        </p:nvSpPr>
        <p:spPr bwMode="auto">
          <a:xfrm>
            <a:off x="7667625" y="5589588"/>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R12</a:t>
            </a:r>
          </a:p>
        </p:txBody>
      </p:sp>
      <p:sp>
        <p:nvSpPr>
          <p:cNvPr id="20" name="Text Box 19"/>
          <p:cNvSpPr txBox="1">
            <a:spLocks noChangeArrowheads="1"/>
          </p:cNvSpPr>
          <p:nvPr/>
        </p:nvSpPr>
        <p:spPr bwMode="auto">
          <a:xfrm>
            <a:off x="6372225" y="5661025"/>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R11</a:t>
            </a:r>
          </a:p>
        </p:txBody>
      </p:sp>
      <p:sp>
        <p:nvSpPr>
          <p:cNvPr id="21" name="Text Box 20"/>
          <p:cNvSpPr txBox="1">
            <a:spLocks noChangeArrowheads="1"/>
          </p:cNvSpPr>
          <p:nvPr/>
        </p:nvSpPr>
        <p:spPr bwMode="auto">
          <a:xfrm>
            <a:off x="6804025" y="4868863"/>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R10</a:t>
            </a:r>
          </a:p>
        </p:txBody>
      </p:sp>
      <p:sp>
        <p:nvSpPr>
          <p:cNvPr id="22" name="Text Box 21"/>
          <p:cNvSpPr txBox="1">
            <a:spLocks noChangeArrowheads="1"/>
          </p:cNvSpPr>
          <p:nvPr/>
        </p:nvSpPr>
        <p:spPr bwMode="auto">
          <a:xfrm>
            <a:off x="6227763" y="3644900"/>
            <a:ext cx="311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R9</a:t>
            </a:r>
          </a:p>
        </p:txBody>
      </p:sp>
      <p:sp>
        <p:nvSpPr>
          <p:cNvPr id="23" name="Text Box 22"/>
          <p:cNvSpPr txBox="1">
            <a:spLocks noChangeArrowheads="1"/>
          </p:cNvSpPr>
          <p:nvPr/>
        </p:nvSpPr>
        <p:spPr bwMode="auto">
          <a:xfrm>
            <a:off x="7667625" y="3644900"/>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R15</a:t>
            </a:r>
          </a:p>
        </p:txBody>
      </p:sp>
      <p:sp>
        <p:nvSpPr>
          <p:cNvPr id="24" name="Text Box 23"/>
          <p:cNvSpPr txBox="1">
            <a:spLocks noChangeArrowheads="1"/>
          </p:cNvSpPr>
          <p:nvPr/>
        </p:nvSpPr>
        <p:spPr bwMode="auto">
          <a:xfrm>
            <a:off x="1692275"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a:t>
            </a:r>
          </a:p>
        </p:txBody>
      </p:sp>
      <p:sp>
        <p:nvSpPr>
          <p:cNvPr id="25" name="Text Box 24"/>
          <p:cNvSpPr txBox="1">
            <a:spLocks noChangeArrowheads="1"/>
          </p:cNvSpPr>
          <p:nvPr/>
        </p:nvSpPr>
        <p:spPr bwMode="auto">
          <a:xfrm>
            <a:off x="4427538" y="549275"/>
            <a:ext cx="1441450" cy="317500"/>
          </a:xfrm>
          <a:prstGeom prst="rect">
            <a:avLst/>
          </a:prstGeom>
          <a:noFill/>
          <a:ln w="12700" algn="ctr">
            <a:solidFill>
              <a:schemeClr val="tx1"/>
            </a:solidFill>
            <a:miter lim="800000"/>
            <a:headEnd/>
            <a:tailEnd/>
          </a:ln>
          <a:effectLst/>
        </p:spPr>
        <p:txBody>
          <a:bodyPr lIns="0" tIns="0" rIns="0" bIns="0"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R16</a:t>
            </a:r>
          </a:p>
        </p:txBody>
      </p:sp>
      <p:sp>
        <p:nvSpPr>
          <p:cNvPr id="26" name="Text Box 25"/>
          <p:cNvSpPr txBox="1">
            <a:spLocks noChangeArrowheads="1"/>
          </p:cNvSpPr>
          <p:nvPr/>
        </p:nvSpPr>
        <p:spPr bwMode="auto">
          <a:xfrm>
            <a:off x="2627313" y="1700213"/>
            <a:ext cx="936625" cy="317500"/>
          </a:xfrm>
          <a:prstGeom prst="rect">
            <a:avLst/>
          </a:prstGeom>
          <a:noFill/>
          <a:ln w="12700" algn="ctr">
            <a:solidFill>
              <a:schemeClr val="tx1"/>
            </a:solidFill>
            <a:miter lim="800000"/>
            <a:headEnd/>
            <a:tailEnd/>
          </a:ln>
          <a:effectLst/>
        </p:spPr>
        <p:txBody>
          <a:bodyPr lIns="0" tIns="0" rIns="0" bIns="0"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R13</a:t>
            </a:r>
          </a:p>
        </p:txBody>
      </p:sp>
      <p:sp>
        <p:nvSpPr>
          <p:cNvPr id="27" name="Text Box 26"/>
          <p:cNvSpPr txBox="1">
            <a:spLocks noChangeArrowheads="1"/>
          </p:cNvSpPr>
          <p:nvPr/>
        </p:nvSpPr>
        <p:spPr bwMode="auto">
          <a:xfrm>
            <a:off x="3203575"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R4</a:t>
            </a:r>
          </a:p>
        </p:txBody>
      </p:sp>
      <p:sp>
        <p:nvSpPr>
          <p:cNvPr id="28" name="Text Box 27"/>
          <p:cNvSpPr txBox="1">
            <a:spLocks noChangeArrowheads="1"/>
          </p:cNvSpPr>
          <p:nvPr/>
        </p:nvSpPr>
        <p:spPr bwMode="auto">
          <a:xfrm>
            <a:off x="2700338"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R3</a:t>
            </a:r>
          </a:p>
        </p:txBody>
      </p:sp>
      <p:sp>
        <p:nvSpPr>
          <p:cNvPr id="29" name="Text Box 28"/>
          <p:cNvSpPr txBox="1">
            <a:spLocks noChangeArrowheads="1"/>
          </p:cNvSpPr>
          <p:nvPr/>
        </p:nvSpPr>
        <p:spPr bwMode="auto">
          <a:xfrm>
            <a:off x="2195513"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R2</a:t>
            </a:r>
          </a:p>
        </p:txBody>
      </p:sp>
      <p:sp>
        <p:nvSpPr>
          <p:cNvPr id="30" name="Text Box 29"/>
          <p:cNvSpPr txBox="1">
            <a:spLocks noChangeArrowheads="1"/>
          </p:cNvSpPr>
          <p:nvPr/>
        </p:nvSpPr>
        <p:spPr bwMode="auto">
          <a:xfrm>
            <a:off x="3960813"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R5</a:t>
            </a:r>
          </a:p>
        </p:txBody>
      </p:sp>
      <p:sp>
        <p:nvSpPr>
          <p:cNvPr id="31" name="Text Box 30"/>
          <p:cNvSpPr txBox="1">
            <a:spLocks noChangeArrowheads="1"/>
          </p:cNvSpPr>
          <p:nvPr/>
        </p:nvSpPr>
        <p:spPr bwMode="auto">
          <a:xfrm>
            <a:off x="4464050" y="1700213"/>
            <a:ext cx="936625" cy="317500"/>
          </a:xfrm>
          <a:prstGeom prst="rect">
            <a:avLst/>
          </a:prstGeom>
          <a:noFill/>
          <a:ln w="12700" algn="ctr">
            <a:solidFill>
              <a:schemeClr val="tx1"/>
            </a:solidFill>
            <a:miter lim="800000"/>
            <a:headEnd/>
            <a:tailEnd/>
          </a:ln>
          <a:effectLst/>
        </p:spPr>
        <p:txBody>
          <a:bodyPr lIns="0" tIns="0" rIns="0" bIns="0"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R14</a:t>
            </a:r>
          </a:p>
        </p:txBody>
      </p:sp>
      <p:sp>
        <p:nvSpPr>
          <p:cNvPr id="32" name="Text Box 31"/>
          <p:cNvSpPr txBox="1">
            <a:spLocks noChangeArrowheads="1"/>
          </p:cNvSpPr>
          <p:nvPr/>
        </p:nvSpPr>
        <p:spPr bwMode="auto">
          <a:xfrm>
            <a:off x="5472113"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R8</a:t>
            </a:r>
          </a:p>
        </p:txBody>
      </p:sp>
      <p:sp>
        <p:nvSpPr>
          <p:cNvPr id="33" name="Text Box 32"/>
          <p:cNvSpPr txBox="1">
            <a:spLocks noChangeArrowheads="1"/>
          </p:cNvSpPr>
          <p:nvPr/>
        </p:nvSpPr>
        <p:spPr bwMode="auto">
          <a:xfrm>
            <a:off x="4968875"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R7</a:t>
            </a:r>
          </a:p>
        </p:txBody>
      </p:sp>
      <p:sp>
        <p:nvSpPr>
          <p:cNvPr id="34" name="Text Box 33"/>
          <p:cNvSpPr txBox="1">
            <a:spLocks noChangeArrowheads="1"/>
          </p:cNvSpPr>
          <p:nvPr/>
        </p:nvSpPr>
        <p:spPr bwMode="auto">
          <a:xfrm>
            <a:off x="4464050"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R6</a:t>
            </a:r>
          </a:p>
        </p:txBody>
      </p:sp>
      <p:sp>
        <p:nvSpPr>
          <p:cNvPr id="35" name="Text Box 34"/>
          <p:cNvSpPr txBox="1">
            <a:spLocks noChangeArrowheads="1"/>
          </p:cNvSpPr>
          <p:nvPr/>
        </p:nvSpPr>
        <p:spPr bwMode="auto">
          <a:xfrm>
            <a:off x="6337300" y="2486025"/>
            <a:ext cx="323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R9</a:t>
            </a:r>
          </a:p>
        </p:txBody>
      </p:sp>
      <p:sp>
        <p:nvSpPr>
          <p:cNvPr id="36" name="Text Box 35"/>
          <p:cNvSpPr txBox="1">
            <a:spLocks noChangeArrowheads="1"/>
          </p:cNvSpPr>
          <p:nvPr/>
        </p:nvSpPr>
        <p:spPr bwMode="auto">
          <a:xfrm>
            <a:off x="6840538" y="1700213"/>
            <a:ext cx="936625" cy="317500"/>
          </a:xfrm>
          <a:prstGeom prst="rect">
            <a:avLst/>
          </a:prstGeom>
          <a:noFill/>
          <a:ln w="12700" algn="ctr">
            <a:solidFill>
              <a:schemeClr val="tx1"/>
            </a:solidFill>
            <a:miter lim="800000"/>
            <a:headEnd/>
            <a:tailEnd/>
          </a:ln>
          <a:effectLst/>
        </p:spPr>
        <p:txBody>
          <a:bodyPr lIns="0" tIns="0" rIns="0" bIns="0" anchor="ctr">
            <a:spAutoFit/>
          </a:bodyPr>
          <a:lstStyle/>
          <a:p>
            <a:pPr algn="ct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R15</a:t>
            </a:r>
          </a:p>
        </p:txBody>
      </p:sp>
      <p:sp>
        <p:nvSpPr>
          <p:cNvPr id="37" name="Text Box 36"/>
          <p:cNvSpPr txBox="1">
            <a:spLocks noChangeArrowheads="1"/>
          </p:cNvSpPr>
          <p:nvPr/>
        </p:nvSpPr>
        <p:spPr bwMode="auto">
          <a:xfrm>
            <a:off x="8101013" y="2492375"/>
            <a:ext cx="450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R12</a:t>
            </a:r>
          </a:p>
        </p:txBody>
      </p:sp>
      <p:sp>
        <p:nvSpPr>
          <p:cNvPr id="38" name="Text Box 37"/>
          <p:cNvSpPr txBox="1">
            <a:spLocks noChangeArrowheads="1"/>
          </p:cNvSpPr>
          <p:nvPr/>
        </p:nvSpPr>
        <p:spPr bwMode="auto">
          <a:xfrm>
            <a:off x="7361238" y="2486025"/>
            <a:ext cx="450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R11</a:t>
            </a:r>
          </a:p>
        </p:txBody>
      </p:sp>
      <p:sp>
        <p:nvSpPr>
          <p:cNvPr id="39" name="Text Box 38"/>
          <p:cNvSpPr txBox="1">
            <a:spLocks noChangeArrowheads="1"/>
          </p:cNvSpPr>
          <p:nvPr/>
        </p:nvSpPr>
        <p:spPr bwMode="auto">
          <a:xfrm>
            <a:off x="6840538" y="2486025"/>
            <a:ext cx="450850" cy="317500"/>
          </a:xfrm>
          <a:prstGeom prst="rect">
            <a:avLst/>
          </a:prstGeom>
          <a:noFill/>
          <a:ln w="12700" algn="ctr">
            <a:solidFill>
              <a:schemeClr val="tx1"/>
            </a:solid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R10</a:t>
            </a:r>
          </a:p>
        </p:txBody>
      </p:sp>
      <p:sp>
        <p:nvSpPr>
          <p:cNvPr id="40" name="Text Box 39"/>
          <p:cNvSpPr txBox="1">
            <a:spLocks noChangeArrowheads="1"/>
          </p:cNvSpPr>
          <p:nvPr/>
        </p:nvSpPr>
        <p:spPr bwMode="auto">
          <a:xfrm>
            <a:off x="4211638" y="3357563"/>
            <a:ext cx="438150" cy="304800"/>
          </a:xfrm>
          <a:prstGeom prst="rect">
            <a:avLst/>
          </a:prstGeom>
          <a:noFill/>
          <a:ln w="38100" algn="ctr">
            <a:noFill/>
            <a:miter lim="800000"/>
            <a:headEnd/>
            <a:tailEnd/>
          </a:ln>
          <a:effectLst/>
        </p:spPr>
        <p:txBody>
          <a:bodyPr wrap="none" lIns="0" tIns="0" rIns="0" bIns="0" anchor="ctr">
            <a:spAutoFit/>
          </a:bodyPr>
          <a:lstStyle/>
          <a:p>
            <a:pPr>
              <a:spcBef>
                <a:spcPct val="20000"/>
              </a:spcBef>
              <a:defRPr/>
            </a:pPr>
            <a:r>
              <a:rPr lang="en-US" altLang="zh-CN">
                <a:effectLst>
                  <a:outerShdw blurRad="38100" dist="38100" dir="2700000" algn="tl">
                    <a:srgbClr val="C0C0C0"/>
                  </a:outerShdw>
                </a:effectLst>
                <a:latin typeface="楷体_GB2312" pitchFamily="49" charset="-122"/>
                <a:ea typeface="楷体_GB2312" pitchFamily="49" charset="-122"/>
                <a:cs typeface="+mn-cs"/>
              </a:rPr>
              <a:t>R16</a:t>
            </a:r>
          </a:p>
        </p:txBody>
      </p:sp>
      <p:sp>
        <p:nvSpPr>
          <p:cNvPr id="138281" name="Line 40"/>
          <p:cNvSpPr>
            <a:spLocks noChangeShapeType="1"/>
          </p:cNvSpPr>
          <p:nvPr/>
        </p:nvSpPr>
        <p:spPr bwMode="auto">
          <a:xfrm flipH="1">
            <a:off x="3419475" y="836613"/>
            <a:ext cx="1296988" cy="86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2" name="Line 41"/>
          <p:cNvSpPr>
            <a:spLocks noChangeShapeType="1"/>
          </p:cNvSpPr>
          <p:nvPr/>
        </p:nvSpPr>
        <p:spPr bwMode="auto">
          <a:xfrm flipH="1">
            <a:off x="5148263" y="836613"/>
            <a:ext cx="0" cy="7921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3" name="Line 42"/>
          <p:cNvSpPr>
            <a:spLocks noChangeShapeType="1"/>
          </p:cNvSpPr>
          <p:nvPr/>
        </p:nvSpPr>
        <p:spPr bwMode="auto">
          <a:xfrm>
            <a:off x="5581650" y="836613"/>
            <a:ext cx="1654175" cy="86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4" name="Line 43"/>
          <p:cNvSpPr>
            <a:spLocks noChangeShapeType="1"/>
          </p:cNvSpPr>
          <p:nvPr/>
        </p:nvSpPr>
        <p:spPr bwMode="auto">
          <a:xfrm>
            <a:off x="3348038" y="1989138"/>
            <a:ext cx="71437"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5" name="Line 44"/>
          <p:cNvSpPr>
            <a:spLocks noChangeShapeType="1"/>
          </p:cNvSpPr>
          <p:nvPr/>
        </p:nvSpPr>
        <p:spPr bwMode="auto">
          <a:xfrm flipH="1">
            <a:off x="2987675" y="1989138"/>
            <a:ext cx="217488"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6" name="Line 45"/>
          <p:cNvSpPr>
            <a:spLocks noChangeShapeType="1"/>
          </p:cNvSpPr>
          <p:nvPr/>
        </p:nvSpPr>
        <p:spPr bwMode="auto">
          <a:xfrm flipH="1">
            <a:off x="2411413" y="1989138"/>
            <a:ext cx="649287"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7" name="Line 46"/>
          <p:cNvSpPr>
            <a:spLocks noChangeShapeType="1"/>
          </p:cNvSpPr>
          <p:nvPr/>
        </p:nvSpPr>
        <p:spPr bwMode="auto">
          <a:xfrm flipH="1">
            <a:off x="1908175" y="1989138"/>
            <a:ext cx="1008063"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8" name="Line 47"/>
          <p:cNvSpPr>
            <a:spLocks noChangeShapeType="1"/>
          </p:cNvSpPr>
          <p:nvPr/>
        </p:nvSpPr>
        <p:spPr bwMode="auto">
          <a:xfrm>
            <a:off x="5221288" y="1989138"/>
            <a:ext cx="430212"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89" name="Line 48"/>
          <p:cNvSpPr>
            <a:spLocks noChangeShapeType="1"/>
          </p:cNvSpPr>
          <p:nvPr/>
        </p:nvSpPr>
        <p:spPr bwMode="auto">
          <a:xfrm>
            <a:off x="5076825" y="1989138"/>
            <a:ext cx="71438"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90" name="Line 49"/>
          <p:cNvSpPr>
            <a:spLocks noChangeShapeType="1"/>
          </p:cNvSpPr>
          <p:nvPr/>
        </p:nvSpPr>
        <p:spPr bwMode="auto">
          <a:xfrm flipH="1">
            <a:off x="4643438" y="1989138"/>
            <a:ext cx="217487"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91" name="Line 50"/>
          <p:cNvSpPr>
            <a:spLocks noChangeShapeType="1"/>
          </p:cNvSpPr>
          <p:nvPr/>
        </p:nvSpPr>
        <p:spPr bwMode="auto">
          <a:xfrm flipH="1">
            <a:off x="4140200" y="1989138"/>
            <a:ext cx="576263"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92" name="Line 51"/>
          <p:cNvSpPr>
            <a:spLocks noChangeShapeType="1"/>
          </p:cNvSpPr>
          <p:nvPr/>
        </p:nvSpPr>
        <p:spPr bwMode="auto">
          <a:xfrm>
            <a:off x="7669213" y="1989138"/>
            <a:ext cx="719137"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93" name="Line 52"/>
          <p:cNvSpPr>
            <a:spLocks noChangeShapeType="1"/>
          </p:cNvSpPr>
          <p:nvPr/>
        </p:nvSpPr>
        <p:spPr bwMode="auto">
          <a:xfrm>
            <a:off x="7524750" y="1989138"/>
            <a:ext cx="71438"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94" name="Line 53"/>
          <p:cNvSpPr>
            <a:spLocks noChangeShapeType="1"/>
          </p:cNvSpPr>
          <p:nvPr/>
        </p:nvSpPr>
        <p:spPr bwMode="auto">
          <a:xfrm flipH="1">
            <a:off x="7092950" y="1989138"/>
            <a:ext cx="144463"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8295" name="Line 54"/>
          <p:cNvSpPr>
            <a:spLocks noChangeShapeType="1"/>
          </p:cNvSpPr>
          <p:nvPr/>
        </p:nvSpPr>
        <p:spPr bwMode="auto">
          <a:xfrm flipH="1">
            <a:off x="6443663" y="1989138"/>
            <a:ext cx="649287" cy="5032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 name="TextBox 55"/>
          <p:cNvSpPr txBox="1"/>
          <p:nvPr/>
        </p:nvSpPr>
        <p:spPr>
          <a:xfrm>
            <a:off x="6948488" y="404813"/>
            <a:ext cx="1520825" cy="522287"/>
          </a:xfrm>
          <a:prstGeom prst="rect">
            <a:avLst/>
          </a:prstGeom>
          <a:noFill/>
        </p:spPr>
        <p:txBody>
          <a:bodyPr wrap="none">
            <a:spAutoFit/>
          </a:bodyPr>
          <a:lstStyle/>
          <a:p>
            <a:pPr>
              <a:spcBef>
                <a:spcPct val="20000"/>
              </a:spcBef>
              <a:defRPr/>
            </a:pPr>
            <a:r>
              <a:rPr lang="en-US" altLang="zh-CN" sz="2800" dirty="0">
                <a:solidFill>
                  <a:srgbClr val="FF0000"/>
                </a:solidFill>
                <a:latin typeface="+mn-lt"/>
                <a:ea typeface="华文新魏" pitchFamily="2" charset="-122"/>
                <a:cs typeface="+mn-cs"/>
              </a:rPr>
              <a:t>R</a:t>
            </a:r>
            <a:r>
              <a:rPr lang="zh-CN" altLang="en-US" sz="2800" dirty="0">
                <a:solidFill>
                  <a:srgbClr val="FF0000"/>
                </a:solidFill>
                <a:latin typeface="+mn-lt"/>
                <a:ea typeface="华文新魏" pitchFamily="2" charset="-122"/>
                <a:cs typeface="+mn-cs"/>
              </a:rPr>
              <a:t>树</a:t>
            </a:r>
            <a:r>
              <a:rPr lang="zh-CN" altLang="en-US" sz="2800" dirty="0">
                <a:solidFill>
                  <a:srgbClr val="FF0000"/>
                </a:solidFill>
                <a:latin typeface="华文新魏" pitchFamily="2" charset="-122"/>
                <a:ea typeface="华文新魏" pitchFamily="2" charset="-122"/>
                <a:cs typeface="+mn-cs"/>
              </a:rPr>
              <a:t>索引</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a:xfrm>
            <a:off x="8532440" y="6629400"/>
            <a:ext cx="611560" cy="228600"/>
          </a:xfrm>
        </p:spPr>
        <p:txBody>
          <a:bodyPr/>
          <a:lstStyle/>
          <a:p>
            <a:pPr>
              <a:defRPr/>
            </a:pPr>
            <a:fld id="{7C8C9AC8-7CC7-461E-A628-F3C0ADB42DCE}" type="slidenum">
              <a:rPr lang="zh-CN" altLang="en-US" smtClean="0"/>
              <a:pPr>
                <a:defRPr/>
              </a:pPr>
              <a:t>121</a:t>
            </a:fld>
            <a:endParaRPr lang="en-US" altLang="zh-CN" dirty="0"/>
          </a:p>
        </p:txBody>
      </p:sp>
      <p:sp>
        <p:nvSpPr>
          <p:cNvPr id="6" name="Rectangle 5"/>
          <p:cNvSpPr>
            <a:spLocks noChangeArrowheads="1"/>
          </p:cNvSpPr>
          <p:nvPr/>
        </p:nvSpPr>
        <p:spPr bwMode="auto">
          <a:xfrm>
            <a:off x="755650" y="1196975"/>
            <a:ext cx="8496870" cy="4176241"/>
          </a:xfrm>
          <a:prstGeom prst="rect">
            <a:avLst/>
          </a:prstGeom>
          <a:noFill/>
          <a:ln w="9525">
            <a:noFill/>
            <a:miter lim="800000"/>
            <a:headEnd/>
            <a:tailEnd/>
          </a:ln>
          <a:effectLst/>
        </p:spPr>
        <p:txBody>
          <a:bodyPr/>
          <a:lstStyle/>
          <a:p>
            <a:pPr marL="342900" indent="-342900">
              <a:spcBef>
                <a:spcPts val="300"/>
              </a:spcBef>
              <a:buSzPct val="50000"/>
              <a:buFont typeface="Wingdings" pitchFamily="2" charset="2"/>
              <a:buChar char="l"/>
              <a:defRPr/>
            </a:pPr>
            <a:r>
              <a:rPr lang="zh-CN" altLang="en-US" sz="2800" dirty="0">
                <a:latin typeface="+mn-lt"/>
                <a:ea typeface="华文新魏" pitchFamily="2" charset="-122"/>
                <a:cs typeface="+mn-cs"/>
              </a:rPr>
              <a:t>位图</a:t>
            </a:r>
            <a:r>
              <a:rPr lang="zh-CN" altLang="en-US" sz="2800" dirty="0" smtClean="0">
                <a:latin typeface="+mn-lt"/>
                <a:ea typeface="华文新魏" pitchFamily="2" charset="-122"/>
                <a:cs typeface="+mn-cs"/>
              </a:rPr>
              <a:t>索引</a:t>
            </a:r>
            <a:endParaRPr lang="zh-CN" altLang="en-US" sz="2800" dirty="0">
              <a:latin typeface="+mn-lt"/>
              <a:ea typeface="华文新魏" pitchFamily="2" charset="-122"/>
              <a:cs typeface="+mn-cs"/>
            </a:endParaRPr>
          </a:p>
          <a:p>
            <a:pPr marL="742950" lvl="1" indent="-285750">
              <a:spcBef>
                <a:spcPts val="300"/>
              </a:spcBef>
              <a:buFontTx/>
              <a:buChar char="–"/>
              <a:defRPr/>
            </a:pPr>
            <a:r>
              <a:rPr lang="zh-CN" altLang="en-US" sz="2400" b="0" dirty="0" smtClean="0">
                <a:solidFill>
                  <a:srgbClr val="2929FF"/>
                </a:solidFill>
                <a:latin typeface="+mn-lt"/>
                <a:ea typeface="华文新魏" pitchFamily="2" charset="-122"/>
                <a:cs typeface="+mn-cs"/>
              </a:rPr>
              <a:t>关系</a:t>
            </a:r>
            <a:r>
              <a:rPr lang="en-US" altLang="zh-CN" sz="2400" b="0" i="1" dirty="0">
                <a:solidFill>
                  <a:srgbClr val="2929FF"/>
                </a:solidFill>
                <a:latin typeface="+mn-lt"/>
                <a:ea typeface="华文新魏" pitchFamily="2" charset="-122"/>
                <a:cs typeface="+mn-cs"/>
              </a:rPr>
              <a:t>R</a:t>
            </a:r>
            <a:r>
              <a:rPr lang="zh-CN" altLang="en-US" sz="2400" b="0" dirty="0">
                <a:solidFill>
                  <a:srgbClr val="2929FF"/>
                </a:solidFill>
                <a:latin typeface="+mn-lt"/>
                <a:ea typeface="华文新魏" pitchFamily="2" charset="-122"/>
                <a:cs typeface="+mn-cs"/>
              </a:rPr>
              <a:t>有</a:t>
            </a:r>
            <a:r>
              <a:rPr lang="en-US" altLang="zh-CN" sz="2400" b="0" i="1" dirty="0">
                <a:solidFill>
                  <a:srgbClr val="2929FF"/>
                </a:solidFill>
                <a:latin typeface="+mn-lt"/>
                <a:ea typeface="华文新魏" pitchFamily="2" charset="-122"/>
                <a:cs typeface="+mn-cs"/>
              </a:rPr>
              <a:t>n</a:t>
            </a:r>
            <a:r>
              <a:rPr lang="zh-CN" altLang="en-US" sz="2400" b="0" dirty="0">
                <a:solidFill>
                  <a:srgbClr val="2929FF"/>
                </a:solidFill>
                <a:latin typeface="+mn-lt"/>
                <a:ea typeface="华文新魏" pitchFamily="2" charset="-122"/>
                <a:cs typeface="+mn-cs"/>
              </a:rPr>
              <a:t>个元组，标号为</a:t>
            </a:r>
            <a:r>
              <a:rPr lang="en-US" altLang="zh-CN" sz="2400" b="0" dirty="0">
                <a:solidFill>
                  <a:srgbClr val="2929FF"/>
                </a:solidFill>
                <a:latin typeface="+mn-lt"/>
                <a:ea typeface="华文新魏" pitchFamily="2" charset="-122"/>
                <a:cs typeface="+mn-cs"/>
              </a:rPr>
              <a:t>1,2,……,</a:t>
            </a:r>
            <a:r>
              <a:rPr lang="en-US" altLang="zh-CN" sz="2400" b="0" i="1" dirty="0">
                <a:solidFill>
                  <a:srgbClr val="2929FF"/>
                </a:solidFill>
                <a:latin typeface="+mn-lt"/>
                <a:ea typeface="华文新魏" pitchFamily="2" charset="-122"/>
                <a:cs typeface="+mn-cs"/>
              </a:rPr>
              <a:t>n</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字段</a:t>
            </a:r>
            <a:r>
              <a:rPr lang="en-US" altLang="zh-CN" sz="2400" b="0" dirty="0">
                <a:solidFill>
                  <a:srgbClr val="2929FF"/>
                </a:solidFill>
                <a:latin typeface="+mn-lt"/>
                <a:ea typeface="华文新魏" pitchFamily="2" charset="-122"/>
                <a:cs typeface="+mn-cs"/>
              </a:rPr>
              <a:t>F</a:t>
            </a:r>
            <a:r>
              <a:rPr lang="zh-CN" altLang="en-US" sz="2400" b="0" dirty="0">
                <a:solidFill>
                  <a:srgbClr val="2929FF"/>
                </a:solidFill>
                <a:latin typeface="+mn-lt"/>
                <a:ea typeface="华文新魏" pitchFamily="2" charset="-122"/>
                <a:cs typeface="+mn-cs"/>
              </a:rPr>
              <a:t>的一个位图索引是一个长度为</a:t>
            </a:r>
            <a:r>
              <a:rPr lang="en-US" altLang="zh-CN" sz="2400" b="0" i="1" dirty="0">
                <a:solidFill>
                  <a:srgbClr val="2929FF"/>
                </a:solidFill>
                <a:latin typeface="+mn-lt"/>
                <a:ea typeface="华文新魏" pitchFamily="2" charset="-122"/>
                <a:cs typeface="+mn-cs"/>
              </a:rPr>
              <a:t>n</a:t>
            </a:r>
            <a:r>
              <a:rPr lang="zh-CN" altLang="en-US" sz="2400" b="0" dirty="0">
                <a:solidFill>
                  <a:srgbClr val="2929FF"/>
                </a:solidFill>
                <a:latin typeface="+mn-lt"/>
                <a:ea typeface="华文新魏" pitchFamily="2" charset="-122"/>
                <a:cs typeface="+mn-cs"/>
              </a:rPr>
              <a:t>的位向量的集合。</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每一个位向量对应于字段</a:t>
            </a:r>
            <a:r>
              <a:rPr lang="en-US" altLang="zh-CN" sz="2400" b="0" dirty="0">
                <a:solidFill>
                  <a:srgbClr val="2929FF"/>
                </a:solidFill>
                <a:latin typeface="+mn-lt"/>
                <a:ea typeface="华文新魏" pitchFamily="2" charset="-122"/>
                <a:cs typeface="+mn-cs"/>
              </a:rPr>
              <a:t>F</a:t>
            </a:r>
            <a:r>
              <a:rPr lang="zh-CN" altLang="en-US" sz="2400" b="0" dirty="0">
                <a:solidFill>
                  <a:srgbClr val="2929FF"/>
                </a:solidFill>
                <a:latin typeface="+mn-lt"/>
                <a:ea typeface="华文新魏" pitchFamily="2" charset="-122"/>
                <a:cs typeface="+mn-cs"/>
              </a:rPr>
              <a:t>中可能出现的一个值。</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如果第</a:t>
            </a:r>
            <a:r>
              <a:rPr lang="en-US" altLang="zh-CN" sz="2400" b="0" i="1" dirty="0" err="1">
                <a:solidFill>
                  <a:srgbClr val="2929FF"/>
                </a:solidFill>
                <a:latin typeface="+mn-lt"/>
                <a:ea typeface="华文新魏" pitchFamily="2" charset="-122"/>
                <a:cs typeface="+mn-cs"/>
              </a:rPr>
              <a:t>i</a:t>
            </a:r>
            <a:r>
              <a:rPr lang="zh-CN" altLang="en-US" sz="2400" b="0" dirty="0">
                <a:solidFill>
                  <a:srgbClr val="2929FF"/>
                </a:solidFill>
                <a:latin typeface="+mn-lt"/>
                <a:ea typeface="华文新魏" pitchFamily="2" charset="-122"/>
                <a:cs typeface="+mn-cs"/>
              </a:rPr>
              <a:t>个记录的字段</a:t>
            </a:r>
            <a:r>
              <a:rPr lang="en-US" altLang="zh-CN" sz="2400" b="0" dirty="0">
                <a:solidFill>
                  <a:srgbClr val="2929FF"/>
                </a:solidFill>
                <a:latin typeface="+mn-lt"/>
                <a:ea typeface="华文新魏" pitchFamily="2" charset="-122"/>
                <a:cs typeface="+mn-cs"/>
              </a:rPr>
              <a:t>F</a:t>
            </a:r>
            <a:r>
              <a:rPr lang="zh-CN" altLang="en-US" sz="2400" b="0" dirty="0">
                <a:solidFill>
                  <a:srgbClr val="2929FF"/>
                </a:solidFill>
                <a:latin typeface="+mn-lt"/>
                <a:ea typeface="华文新魏" pitchFamily="2" charset="-122"/>
                <a:cs typeface="+mn-cs"/>
              </a:rPr>
              <a:t>的值为</a:t>
            </a:r>
            <a:r>
              <a:rPr lang="en-US" altLang="zh-CN" sz="2400" b="0" i="1" dirty="0">
                <a:solidFill>
                  <a:srgbClr val="2929FF"/>
                </a:solidFill>
                <a:latin typeface="+mn-lt"/>
                <a:ea typeface="华文新魏" pitchFamily="2" charset="-122"/>
                <a:cs typeface="+mn-cs"/>
              </a:rPr>
              <a:t>v</a:t>
            </a:r>
            <a:r>
              <a:rPr lang="zh-CN" altLang="en-US" sz="2400" b="0" dirty="0">
                <a:solidFill>
                  <a:srgbClr val="2929FF"/>
                </a:solidFill>
                <a:latin typeface="+mn-lt"/>
                <a:ea typeface="华文新魏" pitchFamily="2" charset="-122"/>
                <a:cs typeface="+mn-cs"/>
              </a:rPr>
              <a:t>，那么对应</a:t>
            </a:r>
            <a:r>
              <a:rPr lang="zh-CN" altLang="en-US" sz="2400" b="0" dirty="0" smtClean="0">
                <a:solidFill>
                  <a:srgbClr val="2929FF"/>
                </a:solidFill>
                <a:latin typeface="+mn-lt"/>
                <a:ea typeface="华文新魏" pitchFamily="2" charset="-122"/>
                <a:cs typeface="+mn-cs"/>
              </a:rPr>
              <a:t>于</a:t>
            </a:r>
            <a:r>
              <a:rPr lang="en-US" altLang="zh-CN" sz="2400" b="0" i="1" dirty="0" smtClean="0">
                <a:solidFill>
                  <a:srgbClr val="2929FF"/>
                </a:solidFill>
                <a:latin typeface="+mn-lt"/>
                <a:ea typeface="华文新魏" pitchFamily="2" charset="-122"/>
                <a:cs typeface="+mn-cs"/>
              </a:rPr>
              <a:t>v</a:t>
            </a:r>
            <a:r>
              <a:rPr lang="zh-CN" altLang="en-US" sz="2400" b="0" dirty="0">
                <a:solidFill>
                  <a:srgbClr val="2929FF"/>
                </a:solidFill>
                <a:latin typeface="+mn-lt"/>
                <a:ea typeface="华文新魏" pitchFamily="2" charset="-122"/>
                <a:cs typeface="+mn-cs"/>
              </a:rPr>
              <a:t>的位向量在位置</a:t>
            </a:r>
            <a:r>
              <a:rPr lang="en-US" altLang="zh-CN" sz="2400" b="0" i="1" dirty="0" err="1">
                <a:solidFill>
                  <a:srgbClr val="2929FF"/>
                </a:solidFill>
                <a:latin typeface="+mn-lt"/>
                <a:ea typeface="华文新魏" pitchFamily="2" charset="-122"/>
                <a:cs typeface="+mn-cs"/>
              </a:rPr>
              <a:t>i</a:t>
            </a:r>
            <a:r>
              <a:rPr lang="zh-CN" altLang="en-US" sz="2400" b="0" dirty="0">
                <a:solidFill>
                  <a:srgbClr val="2929FF"/>
                </a:solidFill>
                <a:latin typeface="+mn-lt"/>
                <a:ea typeface="华文新魏" pitchFamily="2" charset="-122"/>
                <a:cs typeface="+mn-cs"/>
              </a:rPr>
              <a:t>的取值为</a:t>
            </a:r>
            <a:r>
              <a:rPr lang="en-US" altLang="zh-CN" sz="2400" b="0" dirty="0">
                <a:solidFill>
                  <a:srgbClr val="2929FF"/>
                </a:solidFill>
                <a:latin typeface="+mn-lt"/>
                <a:ea typeface="华文新魏" pitchFamily="2" charset="-122"/>
                <a:cs typeface="+mn-cs"/>
              </a:rPr>
              <a:t>1</a:t>
            </a:r>
            <a:r>
              <a:rPr lang="zh-CN" altLang="en-US" sz="2400" b="0" dirty="0">
                <a:solidFill>
                  <a:srgbClr val="2929FF"/>
                </a:solidFill>
                <a:latin typeface="+mn-lt"/>
                <a:ea typeface="华文新魏" pitchFamily="2" charset="-122"/>
                <a:cs typeface="+mn-cs"/>
              </a:rPr>
              <a:t>。</a:t>
            </a:r>
            <a:r>
              <a:rPr lang="zh-CN" altLang="en-US" sz="2400" b="0" dirty="0" smtClean="0">
                <a:solidFill>
                  <a:srgbClr val="2929FF"/>
                </a:solidFill>
                <a:latin typeface="+mn-lt"/>
                <a:ea typeface="华文新魏" pitchFamily="2" charset="-122"/>
                <a:cs typeface="+mn-cs"/>
              </a:rPr>
              <a:t>否则取值</a:t>
            </a:r>
            <a:r>
              <a:rPr lang="zh-CN" altLang="en-US" sz="2400" b="0" dirty="0">
                <a:solidFill>
                  <a:srgbClr val="2929FF"/>
                </a:solidFill>
                <a:latin typeface="+mn-lt"/>
                <a:ea typeface="华文新魏" pitchFamily="2" charset="-122"/>
                <a:cs typeface="+mn-cs"/>
              </a:rPr>
              <a:t>为</a:t>
            </a:r>
            <a:r>
              <a:rPr lang="en-US" altLang="zh-CN" sz="2400" b="0" dirty="0">
                <a:solidFill>
                  <a:srgbClr val="2929FF"/>
                </a:solidFill>
                <a:latin typeface="+mn-lt"/>
                <a:ea typeface="华文新魏" pitchFamily="2" charset="-122"/>
                <a:cs typeface="+mn-cs"/>
              </a:rPr>
              <a:t>0</a:t>
            </a:r>
            <a:r>
              <a:rPr lang="zh-CN" altLang="en-US" sz="2400" b="0" dirty="0">
                <a:solidFill>
                  <a:srgbClr val="2929FF"/>
                </a:solidFill>
                <a:latin typeface="+mn-lt"/>
                <a:ea typeface="华文新魏" pitchFamily="2" charset="-122"/>
                <a:cs typeface="+mn-cs"/>
              </a:rPr>
              <a:t>。</a:t>
            </a:r>
          </a:p>
          <a:p>
            <a:pPr marL="742950" lvl="1" indent="-285750">
              <a:spcBef>
                <a:spcPts val="300"/>
              </a:spcBef>
              <a:buFontTx/>
              <a:buChar char="–"/>
              <a:defRPr/>
            </a:pPr>
            <a:r>
              <a:rPr lang="zh-CN" altLang="en-US" sz="2400" b="0" dirty="0" smtClean="0">
                <a:solidFill>
                  <a:srgbClr val="2929FF"/>
                </a:solidFill>
                <a:latin typeface="+mn-lt"/>
                <a:ea typeface="华文新魏" pitchFamily="2" charset="-122"/>
                <a:cs typeface="+mn-cs"/>
              </a:rPr>
              <a:t>例如，若关系</a:t>
            </a:r>
            <a:r>
              <a:rPr lang="en-US" altLang="zh-CN" sz="2400" b="0" i="1" dirty="0">
                <a:solidFill>
                  <a:srgbClr val="2929FF"/>
                </a:solidFill>
                <a:latin typeface="+mn-lt"/>
                <a:ea typeface="华文新魏" pitchFamily="2" charset="-122"/>
                <a:cs typeface="+mn-cs"/>
              </a:rPr>
              <a:t>R</a:t>
            </a:r>
            <a:r>
              <a:rPr lang="zh-CN" altLang="en-US" sz="2400" b="0" dirty="0">
                <a:solidFill>
                  <a:srgbClr val="2929FF"/>
                </a:solidFill>
                <a:latin typeface="+mn-lt"/>
                <a:ea typeface="华文新魏" pitchFamily="2" charset="-122"/>
                <a:cs typeface="+mn-cs"/>
              </a:rPr>
              <a:t>中包括两个字段</a:t>
            </a:r>
            <a:r>
              <a:rPr lang="en-US" altLang="zh-CN" sz="2400" b="0" dirty="0">
                <a:solidFill>
                  <a:srgbClr val="2929FF"/>
                </a:solidFill>
                <a:latin typeface="+mn-lt"/>
                <a:ea typeface="华文新魏" pitchFamily="2" charset="-122"/>
                <a:cs typeface="+mn-cs"/>
              </a:rPr>
              <a:t>F</a:t>
            </a:r>
            <a:r>
              <a:rPr lang="zh-CN" altLang="en-US" sz="2400" b="0" dirty="0">
                <a:solidFill>
                  <a:srgbClr val="2929FF"/>
                </a:solidFill>
                <a:latin typeface="+mn-lt"/>
                <a:ea typeface="华文新魏" pitchFamily="2" charset="-122"/>
                <a:cs typeface="+mn-cs"/>
              </a:rPr>
              <a:t>和</a:t>
            </a:r>
            <a:r>
              <a:rPr lang="en-US" altLang="zh-CN" sz="2400" b="0" dirty="0">
                <a:solidFill>
                  <a:srgbClr val="2929FF"/>
                </a:solidFill>
                <a:latin typeface="+mn-lt"/>
                <a:ea typeface="华文新魏" pitchFamily="2" charset="-122"/>
                <a:cs typeface="+mn-cs"/>
              </a:rPr>
              <a:t>G</a:t>
            </a:r>
            <a:r>
              <a:rPr lang="zh-CN" altLang="en-US" sz="2400" b="0" dirty="0">
                <a:solidFill>
                  <a:srgbClr val="2929FF"/>
                </a:solidFill>
                <a:latin typeface="+mn-lt"/>
                <a:ea typeface="华文新魏" pitchFamily="2" charset="-122"/>
                <a:cs typeface="+mn-cs"/>
              </a:rPr>
              <a:t>，字段分别为整数型和字符串型。当前</a:t>
            </a:r>
            <a:r>
              <a:rPr lang="en-US" altLang="zh-CN" sz="2400" b="0" i="1" dirty="0">
                <a:solidFill>
                  <a:srgbClr val="2929FF"/>
                </a:solidFill>
                <a:latin typeface="+mn-lt"/>
                <a:ea typeface="华文新魏" pitchFamily="2" charset="-122"/>
                <a:cs typeface="+mn-cs"/>
              </a:rPr>
              <a:t>R</a:t>
            </a:r>
            <a:r>
              <a:rPr lang="zh-CN" altLang="en-US" sz="2400" b="0" dirty="0">
                <a:solidFill>
                  <a:srgbClr val="2929FF"/>
                </a:solidFill>
                <a:latin typeface="+mn-lt"/>
                <a:ea typeface="华文新魏" pitchFamily="2" charset="-122"/>
                <a:cs typeface="+mn-cs"/>
              </a:rPr>
              <a:t>中有六个记录，编号为</a:t>
            </a:r>
            <a:r>
              <a:rPr lang="en-US" altLang="zh-CN" sz="2400" b="0" dirty="0">
                <a:solidFill>
                  <a:srgbClr val="2929FF"/>
                </a:solidFill>
                <a:latin typeface="+mn-lt"/>
                <a:ea typeface="华文新魏" pitchFamily="2" charset="-122"/>
                <a:cs typeface="+mn-cs"/>
              </a:rPr>
              <a:t>1~6</a:t>
            </a:r>
            <a:r>
              <a:rPr lang="zh-CN" altLang="en-US" sz="2400" b="0" dirty="0">
                <a:solidFill>
                  <a:srgbClr val="2929FF"/>
                </a:solidFill>
                <a:latin typeface="+mn-lt"/>
                <a:ea typeface="华文新魏" pitchFamily="2" charset="-122"/>
                <a:cs typeface="+mn-cs"/>
              </a:rPr>
              <a:t>，它们的值依次</a:t>
            </a:r>
            <a:r>
              <a:rPr lang="zh-CN" altLang="en-US" sz="2400" b="0" dirty="0" smtClean="0">
                <a:solidFill>
                  <a:srgbClr val="2929FF"/>
                </a:solidFill>
                <a:latin typeface="+mn-lt"/>
                <a:ea typeface="华文新魏" pitchFamily="2" charset="-122"/>
                <a:cs typeface="+mn-cs"/>
              </a:rPr>
              <a:t>如下：</a:t>
            </a:r>
            <a:endParaRPr lang="en-US" altLang="zh-CN" sz="2400" b="0" dirty="0" smtClean="0">
              <a:solidFill>
                <a:srgbClr val="2929FF"/>
              </a:solidFill>
              <a:latin typeface="+mn-lt"/>
              <a:ea typeface="华文新魏" pitchFamily="2" charset="-122"/>
              <a:cs typeface="+mn-cs"/>
            </a:endParaRPr>
          </a:p>
          <a:p>
            <a:pPr lvl="1">
              <a:spcBef>
                <a:spcPts val="300"/>
              </a:spcBef>
              <a:defRPr/>
            </a:pPr>
            <a:r>
              <a:rPr lang="en-US" altLang="zh-CN" sz="2400" b="0" dirty="0">
                <a:solidFill>
                  <a:srgbClr val="2929FF"/>
                </a:solidFill>
                <a:latin typeface="+mn-lt"/>
                <a:ea typeface="华文新魏" pitchFamily="2" charset="-122"/>
                <a:cs typeface="+mn-cs"/>
                <a:sym typeface="Wingdings" panose="05000000000000000000" pitchFamily="2" charset="2"/>
              </a:rPr>
              <a:t> </a:t>
            </a:r>
            <a:r>
              <a:rPr lang="en-US" altLang="zh-CN" sz="2400" b="0" dirty="0" smtClean="0">
                <a:solidFill>
                  <a:srgbClr val="2929FF"/>
                </a:solidFill>
                <a:latin typeface="+mn-lt"/>
                <a:ea typeface="华文新魏" pitchFamily="2" charset="-122"/>
                <a:cs typeface="+mn-cs"/>
                <a:sym typeface="Wingdings" panose="05000000000000000000" pitchFamily="2" charset="2"/>
              </a:rPr>
              <a:t>    (</a:t>
            </a:r>
            <a:r>
              <a:rPr lang="en-US" altLang="zh-CN" sz="2400" b="0" dirty="0">
                <a:solidFill>
                  <a:srgbClr val="2929FF"/>
                </a:solidFill>
                <a:latin typeface="+mn-lt"/>
                <a:ea typeface="华文新魏" pitchFamily="2" charset="-122"/>
                <a:cs typeface="+mn-cs"/>
                <a:sym typeface="Wingdings" panose="05000000000000000000" pitchFamily="2" charset="2"/>
              </a:rPr>
              <a:t>30,foo),(30,bar),(40,baz),(50,foo),(40, bar), (30,baz)</a:t>
            </a:r>
            <a:r>
              <a:rPr lang="zh-CN" altLang="en-US" sz="2400" b="0" dirty="0" smtClean="0">
                <a:solidFill>
                  <a:srgbClr val="2929FF"/>
                </a:solidFill>
                <a:latin typeface="+mn-lt"/>
                <a:ea typeface="华文新魏" pitchFamily="2" charset="-122"/>
                <a:cs typeface="+mn-cs"/>
                <a:sym typeface="Wingdings" panose="05000000000000000000" pitchFamily="2" charset="2"/>
              </a:rPr>
              <a:t>，</a:t>
            </a:r>
            <a:endParaRPr lang="en-US" altLang="zh-CN" sz="2400" b="0" dirty="0" smtClean="0">
              <a:solidFill>
                <a:srgbClr val="2929FF"/>
              </a:solidFill>
              <a:latin typeface="+mn-lt"/>
              <a:ea typeface="华文新魏" pitchFamily="2" charset="-122"/>
              <a:cs typeface="+mn-cs"/>
              <a:sym typeface="Wingdings" panose="05000000000000000000" pitchFamily="2" charset="2"/>
            </a:endParaRPr>
          </a:p>
          <a:p>
            <a:pPr lvl="1">
              <a:spcBef>
                <a:spcPts val="0"/>
              </a:spcBef>
              <a:defRPr/>
            </a:pPr>
            <a:r>
              <a:rPr lang="en-US" altLang="zh-CN" sz="2400" b="0" dirty="0">
                <a:solidFill>
                  <a:srgbClr val="2929FF"/>
                </a:solidFill>
                <a:latin typeface="+mn-lt"/>
                <a:ea typeface="华文新魏" pitchFamily="2" charset="-122"/>
                <a:cs typeface="+mn-cs"/>
                <a:sym typeface="Wingdings" panose="05000000000000000000" pitchFamily="2" charset="2"/>
              </a:rPr>
              <a:t> </a:t>
            </a:r>
            <a:r>
              <a:rPr lang="en-US" altLang="zh-CN" sz="2400" b="0" dirty="0" smtClean="0">
                <a:solidFill>
                  <a:srgbClr val="2929FF"/>
                </a:solidFill>
                <a:latin typeface="+mn-lt"/>
                <a:ea typeface="华文新魏" pitchFamily="2" charset="-122"/>
                <a:cs typeface="+mn-cs"/>
                <a:sym typeface="Wingdings" panose="05000000000000000000" pitchFamily="2" charset="2"/>
              </a:rPr>
              <a:t>   </a:t>
            </a:r>
            <a:r>
              <a:rPr lang="zh-CN" altLang="en-US" sz="2400" b="0" dirty="0" smtClean="0">
                <a:solidFill>
                  <a:srgbClr val="2929FF"/>
                </a:solidFill>
                <a:latin typeface="+mn-lt"/>
                <a:ea typeface="华文新魏" pitchFamily="2" charset="-122"/>
                <a:cs typeface="+mn-cs"/>
                <a:sym typeface="Wingdings" panose="05000000000000000000" pitchFamily="2" charset="2"/>
              </a:rPr>
              <a:t>则对应</a:t>
            </a:r>
            <a:r>
              <a:rPr lang="zh-CN" altLang="en-US" sz="2400" b="0" dirty="0">
                <a:solidFill>
                  <a:srgbClr val="2929FF"/>
                </a:solidFill>
                <a:latin typeface="+mn-lt"/>
                <a:ea typeface="华文新魏" pitchFamily="2" charset="-122"/>
                <a:cs typeface="+mn-cs"/>
                <a:sym typeface="Wingdings" panose="05000000000000000000" pitchFamily="2" charset="2"/>
              </a:rPr>
              <a:t>于</a:t>
            </a:r>
            <a:r>
              <a:rPr lang="en-US" altLang="zh-CN" sz="2400" b="0" dirty="0">
                <a:solidFill>
                  <a:srgbClr val="2929FF"/>
                </a:solidFill>
                <a:latin typeface="+mn-lt"/>
                <a:ea typeface="华文新魏" pitchFamily="2" charset="-122"/>
                <a:cs typeface="+mn-cs"/>
                <a:sym typeface="Wingdings" panose="05000000000000000000" pitchFamily="2" charset="2"/>
              </a:rPr>
              <a:t>F</a:t>
            </a:r>
            <a:r>
              <a:rPr lang="zh-CN" altLang="en-US" sz="2400" b="0" dirty="0">
                <a:solidFill>
                  <a:srgbClr val="2929FF"/>
                </a:solidFill>
                <a:latin typeface="+mn-lt"/>
                <a:ea typeface="华文新魏" pitchFamily="2" charset="-122"/>
                <a:cs typeface="+mn-cs"/>
                <a:sym typeface="Wingdings" panose="05000000000000000000" pitchFamily="2" charset="2"/>
              </a:rPr>
              <a:t>和</a:t>
            </a:r>
            <a:r>
              <a:rPr lang="en-US" altLang="zh-CN" sz="2400" b="0" dirty="0">
                <a:solidFill>
                  <a:srgbClr val="2929FF"/>
                </a:solidFill>
                <a:latin typeface="+mn-lt"/>
                <a:ea typeface="华文新魏" pitchFamily="2" charset="-122"/>
                <a:cs typeface="+mn-cs"/>
                <a:sym typeface="Wingdings" panose="05000000000000000000" pitchFamily="2" charset="2"/>
              </a:rPr>
              <a:t>G</a:t>
            </a:r>
            <a:r>
              <a:rPr lang="zh-CN" altLang="en-US" sz="2400" b="0" dirty="0">
                <a:solidFill>
                  <a:srgbClr val="2929FF"/>
                </a:solidFill>
                <a:latin typeface="+mn-lt"/>
                <a:ea typeface="华文新魏" pitchFamily="2" charset="-122"/>
                <a:cs typeface="+mn-cs"/>
                <a:sym typeface="Wingdings" panose="05000000000000000000" pitchFamily="2" charset="2"/>
              </a:rPr>
              <a:t>的位图索引分别为</a:t>
            </a:r>
            <a:r>
              <a:rPr lang="zh-CN" altLang="en-US" sz="2400" b="0" dirty="0" smtClean="0">
                <a:solidFill>
                  <a:srgbClr val="2929FF"/>
                </a:solidFill>
                <a:latin typeface="+mn-lt"/>
                <a:ea typeface="华文新魏" pitchFamily="2" charset="-122"/>
                <a:cs typeface="+mn-cs"/>
                <a:sym typeface="Wingdings" panose="05000000000000000000" pitchFamily="2" charset="2"/>
              </a:rPr>
              <a:t>：</a:t>
            </a:r>
            <a:endParaRPr lang="zh-CN" altLang="en-US" sz="2400" b="0" dirty="0">
              <a:solidFill>
                <a:srgbClr val="2929FF"/>
              </a:solidFill>
              <a:latin typeface="+mn-lt"/>
              <a:ea typeface="华文新魏" pitchFamily="2" charset="-122"/>
              <a:cs typeface="+mn-cs"/>
            </a:endParaRPr>
          </a:p>
        </p:txBody>
      </p:sp>
      <p:graphicFrame>
        <p:nvGraphicFramePr>
          <p:cNvPr id="7" name="Group 25"/>
          <p:cNvGraphicFramePr>
            <a:graphicFrameLocks noGrp="1"/>
          </p:cNvGraphicFramePr>
          <p:nvPr>
            <p:extLst>
              <p:ext uri="{D42A27DB-BD31-4B8C-83A1-F6EECF244321}">
                <p14:modId xmlns:p14="http://schemas.microsoft.com/office/powerpoint/2010/main" val="2125336949"/>
              </p:ext>
            </p:extLst>
          </p:nvPr>
        </p:nvGraphicFramePr>
        <p:xfrm>
          <a:off x="2207140" y="5632656"/>
          <a:ext cx="1943100" cy="1188720"/>
        </p:xfrm>
        <a:graphic>
          <a:graphicData uri="http://schemas.openxmlformats.org/drawingml/2006/table">
            <a:tbl>
              <a:tblPr/>
              <a:tblGrid>
                <a:gridCol w="971550">
                  <a:extLst>
                    <a:ext uri="{9D8B030D-6E8A-4147-A177-3AD203B41FA5}">
                      <a16:colId xmlns:a16="http://schemas.microsoft.com/office/drawing/2014/main" val="1452295770"/>
                    </a:ext>
                  </a:extLst>
                </a:gridCol>
                <a:gridCol w="971550">
                  <a:extLst>
                    <a:ext uri="{9D8B030D-6E8A-4147-A177-3AD203B41FA5}">
                      <a16:colId xmlns:a16="http://schemas.microsoft.com/office/drawing/2014/main" val="1485056404"/>
                    </a:ext>
                  </a:extLst>
                </a:gridCol>
              </a:tblGrid>
              <a:tr h="301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6039506"/>
                  </a:ext>
                </a:extLst>
              </a:tr>
              <a:tr h="3333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00923861"/>
                  </a:ext>
                </a:extLst>
              </a:tr>
              <a:tr h="3349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98180194"/>
                  </a:ext>
                </a:extLst>
              </a:tr>
            </a:tbl>
          </a:graphicData>
        </a:graphic>
      </p:graphicFrame>
      <p:graphicFrame>
        <p:nvGraphicFramePr>
          <p:cNvPr id="8" name="Group 26"/>
          <p:cNvGraphicFramePr>
            <a:graphicFrameLocks noGrp="1"/>
          </p:cNvGraphicFramePr>
          <p:nvPr>
            <p:extLst>
              <p:ext uri="{D42A27DB-BD31-4B8C-83A1-F6EECF244321}">
                <p14:modId xmlns:p14="http://schemas.microsoft.com/office/powerpoint/2010/main" val="2882174179"/>
              </p:ext>
            </p:extLst>
          </p:nvPr>
        </p:nvGraphicFramePr>
        <p:xfrm>
          <a:off x="4870196" y="5632656"/>
          <a:ext cx="1943100" cy="1188720"/>
        </p:xfrm>
        <a:graphic>
          <a:graphicData uri="http://schemas.openxmlformats.org/drawingml/2006/table">
            <a:tbl>
              <a:tblPr/>
              <a:tblGrid>
                <a:gridCol w="971550">
                  <a:extLst>
                    <a:ext uri="{9D8B030D-6E8A-4147-A177-3AD203B41FA5}">
                      <a16:colId xmlns:a16="http://schemas.microsoft.com/office/drawing/2014/main" val="3461626320"/>
                    </a:ext>
                  </a:extLst>
                </a:gridCol>
                <a:gridCol w="971550">
                  <a:extLst>
                    <a:ext uri="{9D8B030D-6E8A-4147-A177-3AD203B41FA5}">
                      <a16:colId xmlns:a16="http://schemas.microsoft.com/office/drawing/2014/main" val="406935495"/>
                    </a:ext>
                  </a:extLst>
                </a:gridCol>
              </a:tblGrid>
              <a:tr h="301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91686846"/>
                  </a:ext>
                </a:extLst>
              </a:tr>
              <a:tr h="3333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010010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96933190"/>
                  </a:ext>
                </a:extLst>
              </a:tr>
              <a:tr h="3349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55220209"/>
                  </a:ext>
                </a:extLst>
              </a:tr>
            </a:tbl>
          </a:graphicData>
        </a:graphic>
      </p:graphicFrame>
    </p:spTree>
    <p:extLst>
      <p:ext uri="{BB962C8B-B14F-4D97-AF65-F5344CB8AC3E}">
        <p14:creationId xmlns:p14="http://schemas.microsoft.com/office/powerpoint/2010/main" val="111201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a:xfrm>
            <a:off x="8532440" y="6629400"/>
            <a:ext cx="611560" cy="228600"/>
          </a:xfrm>
        </p:spPr>
        <p:txBody>
          <a:bodyPr/>
          <a:lstStyle/>
          <a:p>
            <a:pPr>
              <a:defRPr/>
            </a:pPr>
            <a:fld id="{7C8C9AC8-7CC7-461E-A628-F3C0ADB42DCE}" type="slidenum">
              <a:rPr lang="zh-CN" altLang="en-US" smtClean="0"/>
              <a:pPr>
                <a:defRPr/>
              </a:pPr>
              <a:t>122</a:t>
            </a:fld>
            <a:endParaRPr lang="en-US" altLang="zh-CN" dirty="0"/>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4000" cy="4802188"/>
          </a:xfrm>
          <a:prstGeom prst="rect">
            <a:avLst/>
          </a:prstGeom>
          <a:solidFill>
            <a:schemeClr val="bg1"/>
          </a:solidFill>
          <a:ln>
            <a:noFill/>
          </a:ln>
          <a:effectLst/>
        </p:spPr>
      </p:pic>
      <p:sp>
        <p:nvSpPr>
          <p:cNvPr id="10" name="矩形 9"/>
          <p:cNvSpPr/>
          <p:nvPr/>
        </p:nvSpPr>
        <p:spPr>
          <a:xfrm>
            <a:off x="0" y="0"/>
            <a:ext cx="3923928" cy="33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0" dirty="0" smtClean="0">
                <a:solidFill>
                  <a:schemeClr val="tx1"/>
                </a:solidFill>
              </a:rPr>
              <a:t>购买金首饰的关系表</a:t>
            </a:r>
            <a:r>
              <a:rPr lang="en-US" altLang="zh-CN" sz="1800" b="0" dirty="0" smtClean="0">
                <a:solidFill>
                  <a:schemeClr val="tx1"/>
                </a:solidFill>
              </a:rPr>
              <a:t>R(</a:t>
            </a:r>
            <a:r>
              <a:rPr lang="zh-CN" altLang="en-US" sz="1800" b="0" dirty="0" smtClean="0">
                <a:solidFill>
                  <a:schemeClr val="tx1"/>
                </a:solidFill>
              </a:rPr>
              <a:t>年龄，薪水</a:t>
            </a:r>
            <a:r>
              <a:rPr lang="en-US" altLang="zh-CN" sz="1800" b="0" dirty="0" smtClean="0">
                <a:solidFill>
                  <a:schemeClr val="tx1"/>
                </a:solidFill>
              </a:rPr>
              <a:t>)</a:t>
            </a:r>
            <a:r>
              <a:rPr lang="zh-CN" altLang="en-US" sz="1800" b="0" dirty="0" smtClean="0">
                <a:solidFill>
                  <a:schemeClr val="tx1"/>
                </a:solidFill>
              </a:rPr>
              <a:t>：</a:t>
            </a:r>
            <a:endParaRPr lang="zh-CN" altLang="en-US" sz="1800" b="0" dirty="0">
              <a:solidFill>
                <a:schemeClr val="tx1"/>
              </a:solidFill>
            </a:endParaRPr>
          </a:p>
        </p:txBody>
      </p:sp>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5013176"/>
            <a:ext cx="8351837" cy="3603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3350" y="5516413"/>
            <a:ext cx="5976938" cy="431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a:xfrm>
            <a:off x="8532440" y="6629400"/>
            <a:ext cx="611560" cy="228600"/>
          </a:xfrm>
        </p:spPr>
        <p:txBody>
          <a:bodyPr/>
          <a:lstStyle/>
          <a:p>
            <a:pPr>
              <a:defRPr/>
            </a:pPr>
            <a:fld id="{7C8C9AC8-7CC7-461E-A628-F3C0ADB42DCE}" type="slidenum">
              <a:rPr lang="zh-CN" altLang="en-US" smtClean="0"/>
              <a:pPr>
                <a:defRPr/>
              </a:pPr>
              <a:t>123</a:t>
            </a:fld>
            <a:endParaRPr lang="en-US" altLang="zh-CN" dirty="0"/>
          </a:p>
        </p:txBody>
      </p:sp>
      <p:sp>
        <p:nvSpPr>
          <p:cNvPr id="6" name="Rectangle 5"/>
          <p:cNvSpPr>
            <a:spLocks noChangeArrowheads="1"/>
          </p:cNvSpPr>
          <p:nvPr/>
        </p:nvSpPr>
        <p:spPr bwMode="auto">
          <a:xfrm>
            <a:off x="755650" y="1196975"/>
            <a:ext cx="8496870" cy="4824313"/>
          </a:xfrm>
          <a:prstGeom prst="rect">
            <a:avLst/>
          </a:prstGeom>
          <a:noFill/>
          <a:ln w="9525">
            <a:noFill/>
            <a:miter lim="800000"/>
            <a:headEnd/>
            <a:tailEnd/>
          </a:ln>
          <a:effectLst/>
        </p:spPr>
        <p:txBody>
          <a:bodyPr/>
          <a:lstStyle/>
          <a:p>
            <a:pPr marL="342900" indent="-342900">
              <a:spcBef>
                <a:spcPts val="300"/>
              </a:spcBef>
              <a:buSzPct val="50000"/>
              <a:buFont typeface="Wingdings" pitchFamily="2" charset="2"/>
              <a:buChar char="l"/>
              <a:defRPr/>
            </a:pPr>
            <a:r>
              <a:rPr lang="zh-CN" altLang="en-US" sz="2800" dirty="0" smtClean="0">
                <a:latin typeface="+mn-lt"/>
                <a:ea typeface="华文新魏" pitchFamily="2" charset="-122"/>
                <a:cs typeface="+mn-cs"/>
              </a:rPr>
              <a:t>位图</a:t>
            </a:r>
            <a:r>
              <a:rPr lang="zh-CN" altLang="en-US" sz="2800" dirty="0">
                <a:latin typeface="+mn-lt"/>
                <a:ea typeface="华文新魏" pitchFamily="2" charset="-122"/>
                <a:cs typeface="+mn-cs"/>
              </a:rPr>
              <a:t>压缩</a:t>
            </a:r>
          </a:p>
          <a:p>
            <a:pPr marL="742950" lvl="1" indent="-285750">
              <a:spcBef>
                <a:spcPts val="300"/>
              </a:spcBef>
              <a:buFontTx/>
              <a:buChar char="–"/>
              <a:defRPr/>
            </a:pPr>
            <a:r>
              <a:rPr lang="zh-CN" altLang="en-US" sz="2400" b="0" dirty="0" smtClean="0">
                <a:solidFill>
                  <a:srgbClr val="2929FF"/>
                </a:solidFill>
                <a:latin typeface="+mn-lt"/>
                <a:ea typeface="华文新魏" pitchFamily="2" charset="-122"/>
                <a:cs typeface="+mn-cs"/>
              </a:rPr>
              <a:t>假定</a:t>
            </a:r>
            <a:r>
              <a:rPr lang="zh-CN" altLang="en-US" sz="2400" b="0" dirty="0">
                <a:solidFill>
                  <a:srgbClr val="2929FF"/>
                </a:solidFill>
                <a:latin typeface="+mn-lt"/>
                <a:ea typeface="华文新魏" pitchFamily="2" charset="-122"/>
                <a:cs typeface="+mn-cs"/>
              </a:rPr>
              <a:t>我们在一个有</a:t>
            </a:r>
            <a:r>
              <a:rPr lang="en-US" altLang="zh-CN" sz="2400" b="0" i="1" dirty="0">
                <a:solidFill>
                  <a:srgbClr val="2929FF"/>
                </a:solidFill>
                <a:latin typeface="+mn-lt"/>
                <a:ea typeface="华文新魏" pitchFamily="2" charset="-122"/>
                <a:cs typeface="+mn-cs"/>
              </a:rPr>
              <a:t>n</a:t>
            </a:r>
            <a:r>
              <a:rPr lang="zh-CN" altLang="en-US" sz="2400" b="0" dirty="0">
                <a:solidFill>
                  <a:srgbClr val="2929FF"/>
                </a:solidFill>
                <a:latin typeface="+mn-lt"/>
                <a:ea typeface="华文新魏" pitchFamily="2" charset="-122"/>
                <a:cs typeface="+mn-cs"/>
              </a:rPr>
              <a:t>个记录的关系的宇段</a:t>
            </a:r>
            <a:r>
              <a:rPr lang="en-US" altLang="zh-CN" sz="2400" b="0" dirty="0">
                <a:solidFill>
                  <a:srgbClr val="2929FF"/>
                </a:solidFill>
                <a:latin typeface="+mn-lt"/>
                <a:ea typeface="华文新魏" pitchFamily="2" charset="-122"/>
                <a:cs typeface="+mn-cs"/>
              </a:rPr>
              <a:t>F</a:t>
            </a:r>
            <a:r>
              <a:rPr lang="zh-CN" altLang="en-US" sz="2400" b="0" dirty="0">
                <a:solidFill>
                  <a:srgbClr val="2929FF"/>
                </a:solidFill>
                <a:latin typeface="+mn-lt"/>
                <a:ea typeface="华文新魏" pitchFamily="2" charset="-122"/>
                <a:cs typeface="+mn-cs"/>
              </a:rPr>
              <a:t>上建立位图索引，在关系中出现的字段</a:t>
            </a:r>
            <a:r>
              <a:rPr lang="en-US" altLang="zh-CN" sz="2400" b="0" dirty="0">
                <a:solidFill>
                  <a:srgbClr val="2929FF"/>
                </a:solidFill>
                <a:latin typeface="+mn-lt"/>
                <a:ea typeface="华文新魏" pitchFamily="2" charset="-122"/>
                <a:cs typeface="+mn-cs"/>
              </a:rPr>
              <a:t>F</a:t>
            </a:r>
            <a:r>
              <a:rPr lang="zh-CN" altLang="en-US" sz="2400" b="0" dirty="0">
                <a:solidFill>
                  <a:srgbClr val="2929FF"/>
                </a:solidFill>
                <a:latin typeface="+mn-lt"/>
                <a:ea typeface="华文新魏" pitchFamily="2" charset="-122"/>
                <a:cs typeface="+mn-cs"/>
              </a:rPr>
              <a:t>的不同值的个数为</a:t>
            </a:r>
            <a:r>
              <a:rPr lang="en-US" altLang="zh-CN" sz="2400" b="0" i="1" dirty="0">
                <a:solidFill>
                  <a:srgbClr val="2929FF"/>
                </a:solidFill>
                <a:latin typeface="+mn-lt"/>
                <a:ea typeface="华文新魏" pitchFamily="2" charset="-122"/>
                <a:cs typeface="+mn-cs"/>
              </a:rPr>
              <a:t>m</a:t>
            </a:r>
            <a:r>
              <a:rPr lang="zh-CN" altLang="en-US" sz="2400" b="0" dirty="0">
                <a:solidFill>
                  <a:srgbClr val="2929FF"/>
                </a:solidFill>
                <a:latin typeface="+mn-lt"/>
                <a:ea typeface="华文新魏" pitchFamily="2" charset="-122"/>
                <a:cs typeface="+mn-cs"/>
              </a:rPr>
              <a:t>。那么该索引的所有位向量的二进制位数就是</a:t>
            </a:r>
            <a:r>
              <a:rPr lang="en-US" altLang="zh-CN" sz="2400" b="0" i="1" dirty="0" err="1">
                <a:solidFill>
                  <a:srgbClr val="2929FF"/>
                </a:solidFill>
                <a:latin typeface="+mn-lt"/>
                <a:ea typeface="华文新魏" pitchFamily="2" charset="-122"/>
                <a:cs typeface="+mn-cs"/>
              </a:rPr>
              <a:t>m</a:t>
            </a:r>
            <a:r>
              <a:rPr lang="en-US" altLang="zh-CN" sz="2400" b="0" dirty="0" err="1">
                <a:solidFill>
                  <a:srgbClr val="2929FF"/>
                </a:solidFill>
                <a:latin typeface="+mn-lt"/>
                <a:ea typeface="华文新魏" pitchFamily="2" charset="-122"/>
                <a:cs typeface="+mn-cs"/>
                <a:sym typeface="Symbol" panose="05050102010706020507" pitchFamily="18" charset="2"/>
              </a:rPr>
              <a:t></a:t>
            </a:r>
            <a:r>
              <a:rPr lang="en-US" altLang="zh-CN" sz="2400" b="0" i="1" dirty="0" err="1">
                <a:solidFill>
                  <a:srgbClr val="2929FF"/>
                </a:solidFill>
                <a:latin typeface="+mn-lt"/>
                <a:ea typeface="华文新魏" pitchFamily="2" charset="-122"/>
                <a:cs typeface="+mn-cs"/>
              </a:rPr>
              <a:t>n</a:t>
            </a:r>
            <a:r>
              <a:rPr lang="zh-CN" altLang="en-US" sz="2400" b="0" dirty="0">
                <a:solidFill>
                  <a:srgbClr val="2929FF"/>
                </a:solidFill>
                <a:latin typeface="+mn-lt"/>
                <a:ea typeface="华文新魏" pitchFamily="2" charset="-122"/>
                <a:cs typeface="+mn-cs"/>
              </a:rPr>
              <a:t>。</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如果块的大小为</a:t>
            </a:r>
            <a:r>
              <a:rPr lang="en-US" altLang="zh-CN" sz="2400" b="0" dirty="0">
                <a:solidFill>
                  <a:srgbClr val="2929FF"/>
                </a:solidFill>
                <a:latin typeface="+mn-lt"/>
                <a:ea typeface="华文新魏" pitchFamily="2" charset="-122"/>
                <a:cs typeface="+mn-cs"/>
              </a:rPr>
              <a:t>4096</a:t>
            </a:r>
            <a:r>
              <a:rPr lang="zh-CN" altLang="en-US" sz="2400" b="0" dirty="0">
                <a:solidFill>
                  <a:srgbClr val="2929FF"/>
                </a:solidFill>
                <a:latin typeface="+mn-lt"/>
                <a:ea typeface="华文新魏" pitchFamily="2" charset="-122"/>
                <a:cs typeface="+mn-cs"/>
              </a:rPr>
              <a:t>个字节，那么在一个块中，我们可存放</a:t>
            </a:r>
            <a:r>
              <a:rPr lang="en-US" altLang="zh-CN" sz="2400" b="0" dirty="0">
                <a:solidFill>
                  <a:srgbClr val="FF0000"/>
                </a:solidFill>
                <a:latin typeface="+mn-lt"/>
                <a:ea typeface="华文新魏" pitchFamily="2" charset="-122"/>
                <a:cs typeface="+mn-cs"/>
              </a:rPr>
              <a:t>32768</a:t>
            </a:r>
            <a:r>
              <a:rPr lang="zh-CN" altLang="en-US" sz="2400" b="0" dirty="0">
                <a:solidFill>
                  <a:srgbClr val="2929FF"/>
                </a:solidFill>
                <a:latin typeface="+mn-lt"/>
                <a:ea typeface="华文新魏" pitchFamily="2" charset="-122"/>
                <a:cs typeface="+mn-cs"/>
              </a:rPr>
              <a:t>位，因此所需块数是</a:t>
            </a:r>
            <a:r>
              <a:rPr lang="en-US" altLang="zh-CN" sz="2400" b="0" i="1" dirty="0" err="1">
                <a:solidFill>
                  <a:srgbClr val="2929FF"/>
                </a:solidFill>
                <a:latin typeface="+mn-lt"/>
                <a:ea typeface="华文新魏" pitchFamily="2" charset="-122"/>
                <a:cs typeface="+mn-cs"/>
              </a:rPr>
              <a:t>m</a:t>
            </a:r>
            <a:r>
              <a:rPr lang="en-US" altLang="zh-CN" sz="2400" b="0" dirty="0" err="1">
                <a:solidFill>
                  <a:srgbClr val="2929FF"/>
                </a:solidFill>
                <a:latin typeface="+mn-lt"/>
                <a:ea typeface="华文新魏" pitchFamily="2" charset="-122"/>
                <a:cs typeface="+mn-cs"/>
                <a:sym typeface="Symbol" panose="05050102010706020507" pitchFamily="18" charset="2"/>
              </a:rPr>
              <a:t></a:t>
            </a:r>
            <a:r>
              <a:rPr lang="en-US" altLang="zh-CN" sz="2400" b="0" i="1" dirty="0" err="1">
                <a:solidFill>
                  <a:srgbClr val="2929FF"/>
                </a:solidFill>
                <a:latin typeface="+mn-lt"/>
                <a:ea typeface="华文新魏" pitchFamily="2" charset="-122"/>
                <a:cs typeface="+mn-cs"/>
              </a:rPr>
              <a:t>n</a:t>
            </a:r>
            <a:r>
              <a:rPr lang="en-US" altLang="zh-CN" sz="2400" b="0" dirty="0">
                <a:solidFill>
                  <a:srgbClr val="2929FF"/>
                </a:solidFill>
                <a:latin typeface="+mn-lt"/>
                <a:ea typeface="华文新魏" pitchFamily="2" charset="-122"/>
                <a:cs typeface="+mn-cs"/>
              </a:rPr>
              <a:t>/32768</a:t>
            </a:r>
            <a:r>
              <a:rPr lang="zh-CN" altLang="en-US" sz="2400" b="0" dirty="0">
                <a:solidFill>
                  <a:srgbClr val="2929FF"/>
                </a:solidFill>
                <a:latin typeface="+mn-lt"/>
                <a:ea typeface="华文新魏" pitchFamily="2" charset="-122"/>
                <a:cs typeface="+mn-cs"/>
              </a:rPr>
              <a:t>。这个数比存放文件本身所需的块数要小，但是随着</a:t>
            </a:r>
            <a:r>
              <a:rPr lang="en-US" altLang="zh-CN" sz="2400" b="0" i="1" dirty="0">
                <a:solidFill>
                  <a:srgbClr val="2929FF"/>
                </a:solidFill>
                <a:latin typeface="+mn-lt"/>
                <a:ea typeface="华文新魏" pitchFamily="2" charset="-122"/>
                <a:cs typeface="+mn-cs"/>
              </a:rPr>
              <a:t>m</a:t>
            </a:r>
            <a:r>
              <a:rPr lang="zh-CN" altLang="en-US" sz="2400" b="0" dirty="0">
                <a:solidFill>
                  <a:srgbClr val="2929FF"/>
                </a:solidFill>
                <a:latin typeface="+mn-lt"/>
                <a:ea typeface="华文新魏" pitchFamily="2" charset="-122"/>
                <a:cs typeface="+mn-cs"/>
              </a:rPr>
              <a:t>的变大，位图索引所需空间也就越多。</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但是，如果</a:t>
            </a:r>
            <a:r>
              <a:rPr lang="en-US" altLang="zh-CN" sz="2400" b="0" i="1" dirty="0">
                <a:solidFill>
                  <a:srgbClr val="2929FF"/>
                </a:solidFill>
                <a:latin typeface="+mn-lt"/>
                <a:ea typeface="华文新魏" pitchFamily="2" charset="-122"/>
                <a:cs typeface="+mn-cs"/>
              </a:rPr>
              <a:t>m</a:t>
            </a:r>
            <a:r>
              <a:rPr lang="zh-CN" altLang="en-US" sz="2400" b="0" dirty="0">
                <a:solidFill>
                  <a:srgbClr val="2929FF"/>
                </a:solidFill>
                <a:latin typeface="+mn-lt"/>
                <a:ea typeface="华文新魏" pitchFamily="2" charset="-122"/>
                <a:cs typeface="+mn-cs"/>
              </a:rPr>
              <a:t>很大．那么位向量中的</a:t>
            </a:r>
            <a:r>
              <a:rPr lang="en-US" altLang="zh-CN" sz="2400" b="0" dirty="0">
                <a:solidFill>
                  <a:srgbClr val="2929FF"/>
                </a:solidFill>
                <a:latin typeface="+mn-lt"/>
                <a:ea typeface="华文新魏" pitchFamily="2" charset="-122"/>
                <a:cs typeface="+mn-cs"/>
              </a:rPr>
              <a:t>1</a:t>
            </a:r>
            <a:r>
              <a:rPr lang="zh-CN" altLang="en-US" sz="2400" b="0" dirty="0">
                <a:solidFill>
                  <a:srgbClr val="2929FF"/>
                </a:solidFill>
                <a:latin typeface="+mn-lt"/>
                <a:ea typeface="华文新魏" pitchFamily="2" charset="-122"/>
                <a:cs typeface="+mn-cs"/>
              </a:rPr>
              <a:t>将会很少。精确地说，任何一位出现</a:t>
            </a:r>
            <a:r>
              <a:rPr lang="en-US" altLang="zh-CN" sz="2400" b="0" dirty="0">
                <a:solidFill>
                  <a:srgbClr val="2929FF"/>
                </a:solidFill>
                <a:latin typeface="+mn-lt"/>
                <a:ea typeface="华文新魏" pitchFamily="2" charset="-122"/>
                <a:cs typeface="+mn-cs"/>
              </a:rPr>
              <a:t>1</a:t>
            </a:r>
            <a:r>
              <a:rPr lang="zh-CN" altLang="en-US" sz="2400" b="0" dirty="0">
                <a:solidFill>
                  <a:srgbClr val="2929FF"/>
                </a:solidFill>
                <a:latin typeface="+mn-lt"/>
                <a:ea typeface="华文新魏" pitchFamily="2" charset="-122"/>
                <a:cs typeface="+mn-cs"/>
              </a:rPr>
              <a:t>的概率为</a:t>
            </a:r>
            <a:r>
              <a:rPr lang="en-US" altLang="zh-CN" sz="2400" b="0" dirty="0">
                <a:solidFill>
                  <a:srgbClr val="2929FF"/>
                </a:solidFill>
                <a:latin typeface="+mn-lt"/>
                <a:ea typeface="华文新魏" pitchFamily="2" charset="-122"/>
                <a:cs typeface="+mn-cs"/>
              </a:rPr>
              <a:t>1/</a:t>
            </a:r>
            <a:r>
              <a:rPr lang="en-US" altLang="zh-CN" sz="2400" b="0" i="1" dirty="0">
                <a:solidFill>
                  <a:srgbClr val="2929FF"/>
                </a:solidFill>
                <a:latin typeface="+mn-lt"/>
                <a:ea typeface="华文新魏" pitchFamily="2" charset="-122"/>
                <a:cs typeface="+mn-cs"/>
              </a:rPr>
              <a:t>m</a:t>
            </a:r>
            <a:r>
              <a:rPr lang="zh-CN" altLang="en-US" sz="2400" b="0" dirty="0">
                <a:solidFill>
                  <a:srgbClr val="2929FF"/>
                </a:solidFill>
                <a:latin typeface="+mn-lt"/>
                <a:ea typeface="华文新魏" pitchFamily="2" charset="-122"/>
                <a:cs typeface="+mn-cs"/>
              </a:rPr>
              <a:t>。</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如果</a:t>
            </a:r>
            <a:r>
              <a:rPr lang="en-US" altLang="zh-CN" sz="2400" b="0" dirty="0">
                <a:solidFill>
                  <a:srgbClr val="2929FF"/>
                </a:solidFill>
                <a:latin typeface="+mn-lt"/>
                <a:ea typeface="华文新魏" pitchFamily="2" charset="-122"/>
                <a:cs typeface="+mn-cs"/>
              </a:rPr>
              <a:t>1</a:t>
            </a:r>
            <a:r>
              <a:rPr lang="zh-CN" altLang="en-US" sz="2400" b="0" dirty="0">
                <a:solidFill>
                  <a:srgbClr val="2929FF"/>
                </a:solidFill>
                <a:latin typeface="+mn-lt"/>
                <a:ea typeface="华文新魏" pitchFamily="2" charset="-122"/>
                <a:cs typeface="+mn-cs"/>
              </a:rPr>
              <a:t>很少，那么我们就有机会编码位向量以便它们平均所占用的位比</a:t>
            </a:r>
            <a:r>
              <a:rPr lang="en-US" altLang="zh-CN" sz="2400" b="0" i="1" dirty="0">
                <a:solidFill>
                  <a:srgbClr val="2929FF"/>
                </a:solidFill>
                <a:latin typeface="+mn-lt"/>
                <a:ea typeface="华文新魏" pitchFamily="2" charset="-122"/>
                <a:cs typeface="+mn-cs"/>
              </a:rPr>
              <a:t>n</a:t>
            </a:r>
            <a:r>
              <a:rPr lang="zh-CN" altLang="en-US" sz="2400" b="0" dirty="0">
                <a:solidFill>
                  <a:srgbClr val="2929FF"/>
                </a:solidFill>
                <a:latin typeface="+mn-lt"/>
                <a:ea typeface="华文新魏" pitchFamily="2" charset="-122"/>
                <a:cs typeface="+mn-cs"/>
              </a:rPr>
              <a:t>少很多。</a:t>
            </a:r>
          </a:p>
        </p:txBody>
      </p:sp>
    </p:spTree>
    <p:extLst>
      <p:ext uri="{BB962C8B-B14F-4D97-AF65-F5344CB8AC3E}">
        <p14:creationId xmlns:p14="http://schemas.microsoft.com/office/powerpoint/2010/main" val="325866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a:xfrm>
            <a:off x="8532440" y="6629400"/>
            <a:ext cx="611560" cy="228600"/>
          </a:xfrm>
        </p:spPr>
        <p:txBody>
          <a:bodyPr/>
          <a:lstStyle/>
          <a:p>
            <a:pPr>
              <a:defRPr/>
            </a:pPr>
            <a:fld id="{7C8C9AC8-7CC7-461E-A628-F3C0ADB42DCE}" type="slidenum">
              <a:rPr lang="zh-CN" altLang="en-US" smtClean="0"/>
              <a:pPr>
                <a:defRPr/>
              </a:pPr>
              <a:t>124</a:t>
            </a:fld>
            <a:endParaRPr lang="en-US" altLang="zh-CN" dirty="0"/>
          </a:p>
        </p:txBody>
      </p:sp>
      <p:sp>
        <p:nvSpPr>
          <p:cNvPr id="6" name="Rectangle 5"/>
          <p:cNvSpPr>
            <a:spLocks noChangeArrowheads="1"/>
          </p:cNvSpPr>
          <p:nvPr/>
        </p:nvSpPr>
        <p:spPr bwMode="auto">
          <a:xfrm>
            <a:off x="755650" y="1196975"/>
            <a:ext cx="8496870" cy="4824313"/>
          </a:xfrm>
          <a:prstGeom prst="rect">
            <a:avLst/>
          </a:prstGeom>
          <a:noFill/>
          <a:ln w="9525">
            <a:noFill/>
            <a:miter lim="800000"/>
            <a:headEnd/>
            <a:tailEnd/>
          </a:ln>
          <a:effectLst/>
        </p:spPr>
        <p:txBody>
          <a:bodyPr/>
          <a:lstStyle/>
          <a:p>
            <a:pPr marL="342900" indent="-342900">
              <a:spcBef>
                <a:spcPts val="300"/>
              </a:spcBef>
              <a:buSzPct val="50000"/>
              <a:buFont typeface="Wingdings" pitchFamily="2" charset="2"/>
              <a:buChar char="l"/>
              <a:defRPr/>
            </a:pPr>
            <a:r>
              <a:rPr lang="zh-CN" altLang="en-US" sz="2800" dirty="0" smtClean="0">
                <a:latin typeface="+mn-lt"/>
                <a:ea typeface="华文新魏" pitchFamily="2" charset="-122"/>
                <a:cs typeface="+mn-cs"/>
              </a:rPr>
              <a:t>位图</a:t>
            </a:r>
            <a:r>
              <a:rPr lang="zh-CN" altLang="en-US" sz="2800" dirty="0">
                <a:latin typeface="+mn-lt"/>
                <a:ea typeface="华文新魏" pitchFamily="2" charset="-122"/>
                <a:cs typeface="+mn-cs"/>
              </a:rPr>
              <a:t>压缩</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分段长度</a:t>
            </a:r>
            <a:r>
              <a:rPr lang="zh-CN" altLang="en-US" sz="2400" b="0" dirty="0" smtClean="0">
                <a:solidFill>
                  <a:srgbClr val="2929FF"/>
                </a:solidFill>
                <a:latin typeface="+mn-lt"/>
                <a:ea typeface="华文新魏" pitchFamily="2" charset="-122"/>
                <a:cs typeface="+mn-cs"/>
              </a:rPr>
              <a:t>编码</a:t>
            </a:r>
            <a:endParaRPr lang="en-US" altLang="zh-CN" sz="2400" b="0" dirty="0" smtClean="0">
              <a:solidFill>
                <a:srgbClr val="2929FF"/>
              </a:solidFill>
              <a:latin typeface="+mn-lt"/>
              <a:ea typeface="华文新魏" pitchFamily="2" charset="-122"/>
              <a:cs typeface="+mn-cs"/>
            </a:endParaRPr>
          </a:p>
          <a:p>
            <a:pPr marL="1257300" lvl="2" indent="-342900">
              <a:spcBef>
                <a:spcPct val="20000"/>
              </a:spcBef>
              <a:buClr>
                <a:srgbClr val="800000"/>
              </a:buClr>
              <a:buSzPct val="50000"/>
              <a:buFont typeface="Wingdings" panose="05000000000000000000" pitchFamily="2" charset="2"/>
              <a:buChar char="l"/>
              <a:defRPr/>
            </a:pPr>
            <a:r>
              <a:rPr lang="zh-CN" altLang="en-US" dirty="0" smtClean="0">
                <a:solidFill>
                  <a:srgbClr val="800000"/>
                </a:solidFill>
                <a:latin typeface="+mn-lt"/>
                <a:ea typeface="华文新魏" pitchFamily="2" charset="-122"/>
                <a:cs typeface="+mn-cs"/>
              </a:rPr>
              <a:t>通过</a:t>
            </a:r>
            <a:r>
              <a:rPr lang="zh-CN" altLang="en-US" dirty="0">
                <a:solidFill>
                  <a:srgbClr val="800000"/>
                </a:solidFill>
                <a:latin typeface="+mn-lt"/>
                <a:ea typeface="华文新魏" pitchFamily="2" charset="-122"/>
                <a:cs typeface="+mn-cs"/>
              </a:rPr>
              <a:t>对整数</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进行适当的二进制编码，得到一个由</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个</a:t>
            </a:r>
            <a:r>
              <a:rPr lang="en-US" altLang="zh-CN" dirty="0">
                <a:solidFill>
                  <a:srgbClr val="800000"/>
                </a:solidFill>
                <a:latin typeface="+mn-lt"/>
                <a:ea typeface="华文新魏" pitchFamily="2" charset="-122"/>
                <a:cs typeface="+mn-cs"/>
              </a:rPr>
              <a:t>0</a:t>
            </a:r>
            <a:r>
              <a:rPr lang="zh-CN" altLang="en-US" dirty="0">
                <a:solidFill>
                  <a:srgbClr val="800000"/>
                </a:solidFill>
                <a:latin typeface="+mn-lt"/>
                <a:ea typeface="华文新魏" pitchFamily="2" charset="-122"/>
                <a:cs typeface="+mn-cs"/>
              </a:rPr>
              <a:t>且后跟一个</a:t>
            </a:r>
            <a:r>
              <a:rPr lang="en-US" altLang="zh-CN" dirty="0">
                <a:solidFill>
                  <a:srgbClr val="800000"/>
                </a:solidFill>
                <a:latin typeface="+mn-lt"/>
                <a:ea typeface="华文新魏" pitchFamily="2" charset="-122"/>
                <a:cs typeface="+mn-cs"/>
              </a:rPr>
              <a:t>1</a:t>
            </a:r>
            <a:r>
              <a:rPr lang="zh-CN" altLang="en-US" dirty="0">
                <a:solidFill>
                  <a:srgbClr val="800000"/>
                </a:solidFill>
                <a:latin typeface="+mn-lt"/>
                <a:ea typeface="华文新魏" pitchFamily="2" charset="-122"/>
                <a:cs typeface="+mn-cs"/>
              </a:rPr>
              <a:t>所组成的序列。这个序列表示一个段。我们把每个段的代码拼接在一起，则这个位序列就是整个位向量的编码。</a:t>
            </a:r>
          </a:p>
          <a:p>
            <a:pPr marL="1257300" lvl="2" indent="-342900">
              <a:spcBef>
                <a:spcPct val="20000"/>
              </a:spcBef>
              <a:buClr>
                <a:srgbClr val="800000"/>
              </a:buClr>
              <a:buSzPct val="50000"/>
              <a:buFont typeface="Wingdings" panose="05000000000000000000" pitchFamily="2" charset="2"/>
              <a:buChar char="l"/>
              <a:defRPr/>
            </a:pPr>
            <a:r>
              <a:rPr lang="zh-CN" altLang="en-US" dirty="0">
                <a:solidFill>
                  <a:srgbClr val="800000"/>
                </a:solidFill>
                <a:latin typeface="+mn-lt"/>
                <a:ea typeface="华文新魏" pitchFamily="2" charset="-122"/>
                <a:cs typeface="+mn-cs"/>
              </a:rPr>
              <a:t>具体地，首先需要确定</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的二进制表示是多少位，数字</a:t>
            </a:r>
            <a:r>
              <a:rPr lang="en-US" altLang="zh-CN" i="1" dirty="0">
                <a:solidFill>
                  <a:srgbClr val="800000"/>
                </a:solidFill>
                <a:latin typeface="+mn-lt"/>
                <a:ea typeface="华文新魏" pitchFamily="2" charset="-122"/>
                <a:cs typeface="+mn-cs"/>
              </a:rPr>
              <a:t>j</a:t>
            </a:r>
            <a:r>
              <a:rPr lang="zh-CN" altLang="en-US" dirty="0">
                <a:solidFill>
                  <a:srgbClr val="800000"/>
                </a:solidFill>
                <a:latin typeface="+mn-lt"/>
                <a:ea typeface="华文新魏" pitchFamily="2" charset="-122"/>
                <a:cs typeface="+mn-cs"/>
              </a:rPr>
              <a:t>近似于</a:t>
            </a:r>
            <a:r>
              <a:rPr lang="en-US" altLang="zh-CN" dirty="0">
                <a:solidFill>
                  <a:srgbClr val="800000"/>
                </a:solidFill>
                <a:latin typeface="+mn-lt"/>
                <a:ea typeface="华文新魏" pitchFamily="2" charset="-122"/>
                <a:cs typeface="+mn-cs"/>
              </a:rPr>
              <a:t>log</a:t>
            </a:r>
            <a:r>
              <a:rPr lang="en-US" altLang="zh-CN" baseline="-25000" dirty="0">
                <a:solidFill>
                  <a:srgbClr val="800000"/>
                </a:solidFill>
                <a:latin typeface="+mn-lt"/>
                <a:ea typeface="华文新魏" pitchFamily="2" charset="-122"/>
                <a:cs typeface="+mn-cs"/>
              </a:rPr>
              <a:t>2</a:t>
            </a:r>
            <a:r>
              <a:rPr lang="en-US" altLang="zh-CN" i="1" dirty="0">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，被表示成：</a:t>
            </a:r>
            <a:r>
              <a:rPr lang="en-US" altLang="zh-CN" i="1" dirty="0">
                <a:solidFill>
                  <a:srgbClr val="800000"/>
                </a:solidFill>
                <a:latin typeface="+mn-lt"/>
                <a:ea typeface="华文新魏" pitchFamily="2" charset="-122"/>
                <a:cs typeface="+mn-cs"/>
              </a:rPr>
              <a:t>j</a:t>
            </a:r>
            <a:r>
              <a:rPr lang="en-US" altLang="zh-CN" dirty="0">
                <a:solidFill>
                  <a:srgbClr val="800000"/>
                </a:solidFill>
                <a:latin typeface="+mn-lt"/>
                <a:ea typeface="华文新魏" pitchFamily="2" charset="-122"/>
                <a:cs typeface="+mn-cs"/>
              </a:rPr>
              <a:t>-1</a:t>
            </a:r>
            <a:r>
              <a:rPr lang="zh-CN" altLang="en-US" dirty="0">
                <a:solidFill>
                  <a:srgbClr val="800000"/>
                </a:solidFill>
                <a:latin typeface="+mn-lt"/>
                <a:ea typeface="华文新魏" pitchFamily="2" charset="-122"/>
                <a:cs typeface="+mn-cs"/>
              </a:rPr>
              <a:t>个</a:t>
            </a:r>
            <a:r>
              <a:rPr lang="en-US" altLang="zh-CN" dirty="0">
                <a:solidFill>
                  <a:srgbClr val="800000"/>
                </a:solidFill>
                <a:latin typeface="+mn-lt"/>
                <a:ea typeface="华文新魏" pitchFamily="2" charset="-122"/>
                <a:cs typeface="+mn-cs"/>
              </a:rPr>
              <a:t>1</a:t>
            </a:r>
            <a:r>
              <a:rPr lang="zh-CN" altLang="en-US" dirty="0">
                <a:solidFill>
                  <a:srgbClr val="800000"/>
                </a:solidFill>
                <a:latin typeface="+mn-lt"/>
                <a:ea typeface="华文新魏" pitchFamily="2" charset="-122"/>
                <a:cs typeface="+mn-cs"/>
              </a:rPr>
              <a:t>和单个</a:t>
            </a:r>
            <a:r>
              <a:rPr lang="en-US" altLang="zh-CN" dirty="0">
                <a:solidFill>
                  <a:srgbClr val="800000"/>
                </a:solidFill>
                <a:latin typeface="+mn-lt"/>
                <a:ea typeface="华文新魏" pitchFamily="2" charset="-122"/>
                <a:cs typeface="+mn-cs"/>
              </a:rPr>
              <a:t>0</a:t>
            </a:r>
            <a:r>
              <a:rPr lang="zh-CN" altLang="en-US" dirty="0">
                <a:solidFill>
                  <a:srgbClr val="800000"/>
                </a:solidFill>
                <a:latin typeface="+mn-lt"/>
                <a:ea typeface="华文新魏" pitchFamily="2" charset="-122"/>
                <a:cs typeface="+mn-cs"/>
              </a:rPr>
              <a:t>。然后，我们在它后面加上</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的二进制数。</a:t>
            </a:r>
          </a:p>
          <a:p>
            <a:pPr marL="1257300" lvl="2" indent="-342900">
              <a:spcBef>
                <a:spcPct val="20000"/>
              </a:spcBef>
              <a:buClr>
                <a:srgbClr val="800000"/>
              </a:buClr>
              <a:buSzPct val="50000"/>
              <a:buFont typeface="Wingdings" panose="05000000000000000000" pitchFamily="2" charset="2"/>
              <a:buChar char="l"/>
              <a:defRPr/>
            </a:pPr>
            <a:r>
              <a:rPr lang="zh-CN" altLang="en-US" dirty="0">
                <a:solidFill>
                  <a:srgbClr val="800000"/>
                </a:solidFill>
                <a:latin typeface="+mn-lt"/>
                <a:ea typeface="华文新魏" pitchFamily="2" charset="-122"/>
                <a:cs typeface="+mn-cs"/>
              </a:rPr>
              <a:t>例如， 如果</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a:t>
            </a:r>
            <a:r>
              <a:rPr lang="en-US" altLang="zh-CN" dirty="0">
                <a:solidFill>
                  <a:srgbClr val="800000"/>
                </a:solidFill>
                <a:latin typeface="+mn-lt"/>
                <a:ea typeface="华文新魏" pitchFamily="2" charset="-122"/>
                <a:cs typeface="+mn-cs"/>
              </a:rPr>
              <a:t>13</a:t>
            </a:r>
            <a:r>
              <a:rPr lang="zh-CN" altLang="en-US" dirty="0">
                <a:solidFill>
                  <a:srgbClr val="800000"/>
                </a:solidFill>
                <a:latin typeface="+mn-lt"/>
                <a:ea typeface="华文新魏" pitchFamily="2" charset="-122"/>
                <a:cs typeface="+mn-cs"/>
              </a:rPr>
              <a:t>，那么</a:t>
            </a:r>
            <a:r>
              <a:rPr lang="en-US" altLang="zh-CN" i="1" dirty="0">
                <a:solidFill>
                  <a:srgbClr val="800000"/>
                </a:solidFill>
                <a:latin typeface="+mn-lt"/>
                <a:ea typeface="华文新魏" pitchFamily="2" charset="-122"/>
                <a:cs typeface="+mn-cs"/>
              </a:rPr>
              <a:t>j</a:t>
            </a:r>
            <a:r>
              <a:rPr lang="zh-CN" altLang="en-US" dirty="0">
                <a:solidFill>
                  <a:srgbClr val="800000"/>
                </a:solidFill>
                <a:latin typeface="+mn-lt"/>
                <a:ea typeface="华文新魏" pitchFamily="2" charset="-122"/>
                <a:cs typeface="+mn-cs"/>
              </a:rPr>
              <a:t>＝</a:t>
            </a:r>
            <a:r>
              <a:rPr lang="en-US" altLang="zh-CN" dirty="0">
                <a:solidFill>
                  <a:srgbClr val="800000"/>
                </a:solidFill>
                <a:latin typeface="+mn-lt"/>
                <a:ea typeface="华文新魏" pitchFamily="2" charset="-122"/>
                <a:cs typeface="+mn-cs"/>
              </a:rPr>
              <a:t>4</a:t>
            </a:r>
            <a:r>
              <a:rPr lang="zh-CN" altLang="en-US" dirty="0">
                <a:solidFill>
                  <a:srgbClr val="800000"/>
                </a:solidFill>
                <a:latin typeface="+mn-lt"/>
                <a:ea typeface="华文新魏" pitchFamily="2" charset="-122"/>
                <a:cs typeface="+mn-cs"/>
              </a:rPr>
              <a:t>。即我们需要</a:t>
            </a:r>
            <a:r>
              <a:rPr lang="en-US" altLang="zh-CN" dirty="0">
                <a:solidFill>
                  <a:srgbClr val="800000"/>
                </a:solidFill>
                <a:latin typeface="+mn-lt"/>
                <a:ea typeface="华文新魏" pitchFamily="2" charset="-122"/>
                <a:cs typeface="+mn-cs"/>
              </a:rPr>
              <a:t>4</a:t>
            </a:r>
            <a:r>
              <a:rPr lang="zh-CN" altLang="en-US" dirty="0">
                <a:solidFill>
                  <a:srgbClr val="800000"/>
                </a:solidFill>
                <a:latin typeface="+mn-lt"/>
                <a:ea typeface="华文新魏" pitchFamily="2" charset="-122"/>
                <a:cs typeface="+mn-cs"/>
              </a:rPr>
              <a:t>位二进制来表示</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。因此，</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的编码开始部分为</a:t>
            </a:r>
            <a:r>
              <a:rPr lang="en-US" altLang="zh-CN" dirty="0">
                <a:solidFill>
                  <a:srgbClr val="800000"/>
                </a:solidFill>
                <a:latin typeface="+mn-lt"/>
                <a:ea typeface="华文新魏" pitchFamily="2" charset="-122"/>
                <a:cs typeface="+mn-cs"/>
              </a:rPr>
              <a:t>1110</a:t>
            </a:r>
            <a:r>
              <a:rPr lang="zh-CN" altLang="en-US" dirty="0">
                <a:solidFill>
                  <a:srgbClr val="800000"/>
                </a:solidFill>
                <a:latin typeface="+mn-lt"/>
                <a:ea typeface="华文新魏" pitchFamily="2" charset="-122"/>
                <a:cs typeface="+mn-cs"/>
              </a:rPr>
              <a:t>。我们把</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的二进制数</a:t>
            </a:r>
            <a:r>
              <a:rPr lang="en-US" altLang="zh-CN" dirty="0">
                <a:solidFill>
                  <a:srgbClr val="800000"/>
                </a:solidFill>
                <a:latin typeface="+mn-lt"/>
                <a:ea typeface="华文新魏" pitchFamily="2" charset="-122"/>
                <a:cs typeface="+mn-cs"/>
              </a:rPr>
              <a:t>110l</a:t>
            </a:r>
            <a:r>
              <a:rPr lang="zh-CN" altLang="en-US" dirty="0">
                <a:solidFill>
                  <a:srgbClr val="800000"/>
                </a:solidFill>
                <a:latin typeface="+mn-lt"/>
                <a:ea typeface="华文新魏" pitchFamily="2" charset="-122"/>
                <a:cs typeface="+mn-cs"/>
              </a:rPr>
              <a:t>加上，这样，</a:t>
            </a:r>
            <a:r>
              <a:rPr lang="en-US" altLang="zh-CN" dirty="0">
                <a:solidFill>
                  <a:srgbClr val="800000"/>
                </a:solidFill>
                <a:latin typeface="+mn-lt"/>
                <a:ea typeface="华文新魏" pitchFamily="2" charset="-122"/>
                <a:cs typeface="+mn-cs"/>
              </a:rPr>
              <a:t>13</a:t>
            </a:r>
            <a:r>
              <a:rPr lang="zh-CN" altLang="en-US" dirty="0">
                <a:solidFill>
                  <a:srgbClr val="800000"/>
                </a:solidFill>
                <a:latin typeface="+mn-lt"/>
                <a:ea typeface="华文新魏" pitchFamily="2" charset="-122"/>
                <a:cs typeface="+mn-cs"/>
              </a:rPr>
              <a:t>的编码就是</a:t>
            </a:r>
            <a:r>
              <a:rPr lang="en-US" altLang="zh-CN" dirty="0">
                <a:solidFill>
                  <a:srgbClr val="800000"/>
                </a:solidFill>
                <a:latin typeface="+mn-lt"/>
                <a:ea typeface="华文新魏" pitchFamily="2" charset="-122"/>
                <a:cs typeface="+mn-cs"/>
              </a:rPr>
              <a:t>11101101</a:t>
            </a:r>
            <a:r>
              <a:rPr lang="zh-CN" altLang="en-US" dirty="0">
                <a:solidFill>
                  <a:srgbClr val="800000"/>
                </a:solidFill>
                <a:latin typeface="+mn-lt"/>
                <a:ea typeface="华文新魏" pitchFamily="2" charset="-122"/>
                <a:cs typeface="+mn-cs"/>
              </a:rPr>
              <a:t>。</a:t>
            </a:r>
          </a:p>
          <a:p>
            <a:pPr marL="1257300" lvl="2" indent="-342900">
              <a:spcBef>
                <a:spcPct val="20000"/>
              </a:spcBef>
              <a:buClr>
                <a:srgbClr val="800000"/>
              </a:buClr>
              <a:buSzPct val="50000"/>
              <a:buFont typeface="Wingdings" panose="05000000000000000000" pitchFamily="2" charset="2"/>
              <a:buChar char="l"/>
              <a:defRPr/>
            </a:pPr>
            <a:r>
              <a:rPr lang="en-US" altLang="zh-CN" dirty="0" smtClean="0">
                <a:solidFill>
                  <a:srgbClr val="800000"/>
                </a:solidFill>
                <a:latin typeface="+mn-lt"/>
                <a:ea typeface="华文新魏" pitchFamily="2" charset="-122"/>
                <a:cs typeface="+mn-cs"/>
              </a:rPr>
              <a:t>1</a:t>
            </a:r>
            <a:r>
              <a:rPr lang="zh-CN" altLang="en-US" dirty="0">
                <a:solidFill>
                  <a:srgbClr val="800000"/>
                </a:solidFill>
                <a:latin typeface="+mn-lt"/>
                <a:ea typeface="华文新魏" pitchFamily="2" charset="-122"/>
                <a:cs typeface="+mn-cs"/>
              </a:rPr>
              <a:t>的编码是</a:t>
            </a:r>
            <a:r>
              <a:rPr lang="en-US" altLang="zh-CN" dirty="0">
                <a:solidFill>
                  <a:srgbClr val="800000"/>
                </a:solidFill>
                <a:latin typeface="+mn-lt"/>
                <a:ea typeface="华文新魏" pitchFamily="2" charset="-122"/>
                <a:cs typeface="+mn-cs"/>
              </a:rPr>
              <a:t>01</a:t>
            </a:r>
            <a:r>
              <a:rPr lang="zh-CN" altLang="en-US" dirty="0">
                <a:solidFill>
                  <a:srgbClr val="800000"/>
                </a:solidFill>
                <a:latin typeface="+mn-lt"/>
                <a:ea typeface="华文新魏" pitchFamily="2" charset="-122"/>
                <a:cs typeface="+mn-cs"/>
              </a:rPr>
              <a:t>。而</a:t>
            </a:r>
            <a:r>
              <a:rPr lang="en-US" altLang="zh-CN" dirty="0">
                <a:solidFill>
                  <a:srgbClr val="800000"/>
                </a:solidFill>
                <a:latin typeface="+mn-lt"/>
                <a:ea typeface="华文新魏" pitchFamily="2" charset="-122"/>
                <a:cs typeface="+mn-cs"/>
              </a:rPr>
              <a:t>0</a:t>
            </a:r>
            <a:r>
              <a:rPr lang="zh-CN" altLang="en-US" dirty="0">
                <a:solidFill>
                  <a:srgbClr val="800000"/>
                </a:solidFill>
                <a:latin typeface="+mn-lt"/>
                <a:ea typeface="华文新魏" pitchFamily="2" charset="-122"/>
                <a:cs typeface="+mn-cs"/>
              </a:rPr>
              <a:t>的编码是</a:t>
            </a:r>
            <a:r>
              <a:rPr lang="en-US" altLang="zh-CN" dirty="0">
                <a:solidFill>
                  <a:srgbClr val="800000"/>
                </a:solidFill>
                <a:latin typeface="+mn-lt"/>
                <a:ea typeface="华文新魏" pitchFamily="2" charset="-122"/>
                <a:cs typeface="+mn-cs"/>
              </a:rPr>
              <a:t>00</a:t>
            </a:r>
            <a:r>
              <a:rPr lang="zh-CN" altLang="en-US" dirty="0">
                <a:solidFill>
                  <a:srgbClr val="800000"/>
                </a:solidFill>
                <a:latin typeface="+mn-lt"/>
                <a:ea typeface="华文新魏" pitchFamily="2" charset="-122"/>
                <a:cs typeface="+mn-cs"/>
              </a:rPr>
              <a:t>。在每一种情况下，</a:t>
            </a:r>
            <a:r>
              <a:rPr lang="en-US" altLang="zh-CN" i="1" dirty="0">
                <a:solidFill>
                  <a:srgbClr val="800000"/>
                </a:solidFill>
                <a:latin typeface="+mn-lt"/>
                <a:ea typeface="华文新魏" pitchFamily="2" charset="-122"/>
                <a:cs typeface="+mn-cs"/>
              </a:rPr>
              <a:t>j</a:t>
            </a:r>
            <a:r>
              <a:rPr lang="en-US" altLang="zh-CN" dirty="0">
                <a:solidFill>
                  <a:srgbClr val="800000"/>
                </a:solidFill>
                <a:latin typeface="+mn-lt"/>
                <a:ea typeface="华文新魏" pitchFamily="2" charset="-122"/>
                <a:cs typeface="+mn-cs"/>
              </a:rPr>
              <a:t>=1</a:t>
            </a:r>
            <a:r>
              <a:rPr lang="zh-CN" altLang="en-US" dirty="0">
                <a:solidFill>
                  <a:srgbClr val="800000"/>
                </a:solidFill>
                <a:latin typeface="+mn-lt"/>
                <a:ea typeface="华文新魏" pitchFamily="2" charset="-122"/>
                <a:cs typeface="+mn-cs"/>
              </a:rPr>
              <a:t>，因此我们以一个</a:t>
            </a:r>
            <a:r>
              <a:rPr lang="en-US" altLang="zh-CN" dirty="0">
                <a:solidFill>
                  <a:srgbClr val="800000"/>
                </a:solidFill>
                <a:latin typeface="+mn-lt"/>
                <a:ea typeface="华文新魏" pitchFamily="2" charset="-122"/>
                <a:cs typeface="+mn-cs"/>
              </a:rPr>
              <a:t>0</a:t>
            </a:r>
            <a:r>
              <a:rPr lang="zh-CN" altLang="en-US" dirty="0">
                <a:solidFill>
                  <a:srgbClr val="800000"/>
                </a:solidFill>
                <a:latin typeface="+mn-lt"/>
                <a:ea typeface="华文新魏" pitchFamily="2" charset="-122"/>
                <a:cs typeface="+mn-cs"/>
              </a:rPr>
              <a:t>开始且</a:t>
            </a:r>
            <a:r>
              <a:rPr lang="en-US" altLang="zh-CN" dirty="0">
                <a:solidFill>
                  <a:srgbClr val="800000"/>
                </a:solidFill>
                <a:latin typeface="+mn-lt"/>
                <a:ea typeface="华文新魏" pitchFamily="2" charset="-122"/>
                <a:cs typeface="+mn-cs"/>
              </a:rPr>
              <a:t>0</a:t>
            </a:r>
            <a:r>
              <a:rPr lang="zh-CN" altLang="en-US" dirty="0">
                <a:solidFill>
                  <a:srgbClr val="800000"/>
                </a:solidFill>
                <a:latin typeface="+mn-lt"/>
                <a:ea typeface="华文新魏" pitchFamily="2" charset="-122"/>
                <a:cs typeface="+mn-cs"/>
              </a:rPr>
              <a:t>后面为表示</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的一位二进制数。</a:t>
            </a:r>
          </a:p>
          <a:p>
            <a:pPr marL="1257300" lvl="2" indent="-342900">
              <a:spcBef>
                <a:spcPct val="20000"/>
              </a:spcBef>
              <a:buClr>
                <a:srgbClr val="800000"/>
              </a:buClr>
              <a:buSzPct val="50000"/>
              <a:buFont typeface="Wingdings" panose="05000000000000000000" pitchFamily="2" charset="2"/>
              <a:buChar char="l"/>
              <a:defRPr/>
            </a:pPr>
            <a:endParaRPr lang="zh-CN" altLang="en-US" dirty="0">
              <a:solidFill>
                <a:srgbClr val="800000"/>
              </a:solidFill>
              <a:latin typeface="+mn-lt"/>
              <a:ea typeface="华文新魏" pitchFamily="2" charset="-122"/>
              <a:cs typeface="+mn-cs"/>
            </a:endParaRPr>
          </a:p>
        </p:txBody>
      </p:sp>
    </p:spTree>
    <p:extLst>
      <p:ext uri="{BB962C8B-B14F-4D97-AF65-F5344CB8AC3E}">
        <p14:creationId xmlns:p14="http://schemas.microsoft.com/office/powerpoint/2010/main" val="144375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6" name="Rectangle 5"/>
          <p:cNvSpPr>
            <a:spLocks noChangeArrowheads="1"/>
          </p:cNvSpPr>
          <p:nvPr/>
        </p:nvSpPr>
        <p:spPr bwMode="auto">
          <a:xfrm>
            <a:off x="755650" y="1196975"/>
            <a:ext cx="8496870" cy="5112345"/>
          </a:xfrm>
          <a:prstGeom prst="rect">
            <a:avLst/>
          </a:prstGeom>
          <a:noFill/>
          <a:ln w="9525">
            <a:noFill/>
            <a:miter lim="800000"/>
            <a:headEnd/>
            <a:tailEnd/>
          </a:ln>
          <a:effectLst/>
        </p:spPr>
        <p:txBody>
          <a:bodyPr/>
          <a:lstStyle/>
          <a:p>
            <a:pPr marL="342900" indent="-342900">
              <a:spcBef>
                <a:spcPts val="300"/>
              </a:spcBef>
              <a:buSzPct val="50000"/>
              <a:buFont typeface="Wingdings" pitchFamily="2" charset="2"/>
              <a:buChar char="l"/>
              <a:defRPr/>
            </a:pPr>
            <a:r>
              <a:rPr lang="zh-CN" altLang="en-US" sz="2800" dirty="0" smtClean="0">
                <a:latin typeface="+mn-lt"/>
                <a:ea typeface="华文新魏" pitchFamily="2" charset="-122"/>
                <a:cs typeface="+mn-cs"/>
              </a:rPr>
              <a:t>位图</a:t>
            </a:r>
            <a:r>
              <a:rPr lang="zh-CN" altLang="en-US" sz="2800" dirty="0">
                <a:latin typeface="+mn-lt"/>
                <a:ea typeface="华文新魏" pitchFamily="2" charset="-122"/>
                <a:cs typeface="+mn-cs"/>
              </a:rPr>
              <a:t>压缩</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分段长度</a:t>
            </a:r>
            <a:r>
              <a:rPr lang="zh-CN" altLang="en-US" sz="2400" b="0" dirty="0" smtClean="0">
                <a:solidFill>
                  <a:srgbClr val="2929FF"/>
                </a:solidFill>
                <a:latin typeface="+mn-lt"/>
                <a:ea typeface="华文新魏" pitchFamily="2" charset="-122"/>
                <a:cs typeface="+mn-cs"/>
              </a:rPr>
              <a:t>编码</a:t>
            </a:r>
            <a:endParaRPr lang="en-US" altLang="zh-CN" sz="2400" b="0" dirty="0" smtClean="0">
              <a:solidFill>
                <a:srgbClr val="2929FF"/>
              </a:solidFill>
              <a:latin typeface="+mn-lt"/>
              <a:ea typeface="华文新魏" pitchFamily="2" charset="-122"/>
              <a:cs typeface="+mn-cs"/>
            </a:endParaRPr>
          </a:p>
          <a:p>
            <a:pPr marL="1257300" lvl="2" indent="-342900">
              <a:spcBef>
                <a:spcPts val="300"/>
              </a:spcBef>
              <a:buClr>
                <a:srgbClr val="800000"/>
              </a:buClr>
              <a:buSzPct val="50000"/>
              <a:buFont typeface="Wingdings" panose="05000000000000000000" pitchFamily="2" charset="2"/>
              <a:buChar char="l"/>
              <a:defRPr/>
            </a:pPr>
            <a:r>
              <a:rPr lang="zh-CN" altLang="en-US" dirty="0" smtClean="0">
                <a:solidFill>
                  <a:srgbClr val="800000"/>
                </a:solidFill>
                <a:latin typeface="+mn-lt"/>
                <a:ea typeface="华文新魏" pitchFamily="2" charset="-122"/>
                <a:cs typeface="+mn-cs"/>
              </a:rPr>
              <a:t>举例：</a:t>
            </a:r>
            <a:r>
              <a:rPr lang="zh-CN" altLang="en-US" dirty="0">
                <a:solidFill>
                  <a:srgbClr val="800000"/>
                </a:solidFill>
                <a:latin typeface="+mn-lt"/>
                <a:ea typeface="华文新魏" pitchFamily="2" charset="-122"/>
                <a:cs typeface="+mn-cs"/>
              </a:rPr>
              <a:t>实际的位向量：</a:t>
            </a:r>
            <a:r>
              <a:rPr lang="en-US" altLang="zh-CN" dirty="0">
                <a:solidFill>
                  <a:srgbClr val="800000"/>
                </a:solidFill>
                <a:latin typeface="+mn-lt"/>
                <a:ea typeface="华文新魏" pitchFamily="2" charset="-122"/>
                <a:cs typeface="+mn-cs"/>
              </a:rPr>
              <a:t>0000000000000110001 </a:t>
            </a:r>
            <a:endParaRPr lang="en-US" altLang="zh-CN" dirty="0" smtClean="0">
              <a:solidFill>
                <a:srgbClr val="800000"/>
              </a:solidFill>
              <a:latin typeface="+mn-lt"/>
              <a:ea typeface="华文新魏" pitchFamily="2" charset="-122"/>
              <a:cs typeface="+mn-cs"/>
            </a:endParaRPr>
          </a:p>
          <a:p>
            <a:pPr lvl="2">
              <a:spcBef>
                <a:spcPts val="300"/>
              </a:spcBef>
              <a:buClr>
                <a:srgbClr val="800000"/>
              </a:buClr>
              <a:buSzPct val="50000"/>
              <a:defRPr/>
            </a:pPr>
            <a:r>
              <a:rPr lang="zh-CN" altLang="en-US" dirty="0" smtClean="0">
                <a:solidFill>
                  <a:srgbClr val="800000"/>
                </a:solidFill>
                <a:latin typeface="+mn-lt"/>
                <a:ea typeface="华文新魏" pitchFamily="2" charset="-122"/>
                <a:cs typeface="+mn-cs"/>
              </a:rPr>
              <a:t>可以表示成：</a:t>
            </a:r>
            <a:r>
              <a:rPr lang="en-US" altLang="zh-CN" dirty="0" smtClean="0">
                <a:solidFill>
                  <a:srgbClr val="800000"/>
                </a:solidFill>
                <a:latin typeface="+mn-lt"/>
                <a:ea typeface="华文新魏" pitchFamily="2" charset="-122"/>
                <a:cs typeface="+mn-cs"/>
              </a:rPr>
              <a:t>13, 0, 3(</a:t>
            </a:r>
            <a:r>
              <a:rPr lang="zh-CN" altLang="en-US" dirty="0" smtClean="0">
                <a:solidFill>
                  <a:srgbClr val="800000"/>
                </a:solidFill>
                <a:latin typeface="+mn-lt"/>
                <a:ea typeface="华文新魏" pitchFamily="2" charset="-122"/>
                <a:cs typeface="+mn-cs"/>
              </a:rPr>
              <a:t>语义？</a:t>
            </a:r>
            <a:r>
              <a:rPr lang="en-US" altLang="zh-CN" dirty="0" smtClean="0">
                <a:solidFill>
                  <a:srgbClr val="800000"/>
                </a:solidFill>
                <a:latin typeface="+mn-lt"/>
                <a:ea typeface="华文新魏" pitchFamily="2" charset="-122"/>
                <a:cs typeface="+mn-cs"/>
              </a:rPr>
              <a:t>)</a:t>
            </a:r>
            <a:endParaRPr lang="zh-CN" altLang="en-US" dirty="0" smtClean="0">
              <a:solidFill>
                <a:srgbClr val="800000"/>
              </a:solidFill>
              <a:latin typeface="+mn-lt"/>
              <a:ea typeface="华文新魏" pitchFamily="2" charset="-122"/>
              <a:cs typeface="+mn-cs"/>
            </a:endParaRPr>
          </a:p>
          <a:p>
            <a:pPr lvl="2">
              <a:spcBef>
                <a:spcPts val="300"/>
              </a:spcBef>
              <a:buClr>
                <a:srgbClr val="800000"/>
              </a:buClr>
              <a:buSzPct val="50000"/>
              <a:defRPr/>
            </a:pPr>
            <a:r>
              <a:rPr lang="zh-CN" altLang="en-US" dirty="0" smtClean="0">
                <a:solidFill>
                  <a:srgbClr val="800000"/>
                </a:solidFill>
                <a:latin typeface="+mn-lt"/>
                <a:ea typeface="华文新魏" pitchFamily="2" charset="-122"/>
                <a:cs typeface="+mn-cs"/>
              </a:rPr>
              <a:t>分段编码：</a:t>
            </a:r>
            <a:endParaRPr lang="en-US" altLang="zh-CN" dirty="0" smtClean="0">
              <a:solidFill>
                <a:srgbClr val="800000"/>
              </a:solidFill>
              <a:latin typeface="+mn-lt"/>
              <a:ea typeface="华文新魏" pitchFamily="2" charset="-122"/>
              <a:cs typeface="+mn-cs"/>
            </a:endParaRPr>
          </a:p>
          <a:p>
            <a:pPr lvl="2">
              <a:spcBef>
                <a:spcPts val="300"/>
              </a:spcBef>
              <a:buClr>
                <a:srgbClr val="800000"/>
              </a:buClr>
              <a:buSzPct val="50000"/>
              <a:defRPr/>
            </a:pPr>
            <a:r>
              <a:rPr lang="zh-CN" altLang="en-US" dirty="0">
                <a:solidFill>
                  <a:srgbClr val="FF0000"/>
                </a:solidFill>
                <a:latin typeface="+mn-lt"/>
                <a:ea typeface="华文新魏" pitchFamily="2" charset="-122"/>
                <a:cs typeface="+mn-cs"/>
              </a:rPr>
              <a:t>第</a:t>
            </a:r>
            <a:r>
              <a:rPr lang="zh-CN" altLang="en-US" dirty="0" smtClean="0">
                <a:solidFill>
                  <a:srgbClr val="FF0000"/>
                </a:solidFill>
                <a:latin typeface="+mn-lt"/>
                <a:ea typeface="华文新魏" pitchFamily="2" charset="-122"/>
                <a:cs typeface="+mn-cs"/>
              </a:rPr>
              <a:t>一段：</a:t>
            </a:r>
            <a:r>
              <a:rPr lang="en-US" altLang="zh-CN" i="1" dirty="0" err="1">
                <a:solidFill>
                  <a:srgbClr val="FF0000"/>
                </a:solidFill>
                <a:latin typeface="+mn-lt"/>
                <a:ea typeface="华文新魏" pitchFamily="2" charset="-122"/>
                <a:cs typeface="+mn-cs"/>
              </a:rPr>
              <a:t>i</a:t>
            </a:r>
            <a:r>
              <a:rPr lang="zh-CN" altLang="en-US" dirty="0">
                <a:solidFill>
                  <a:srgbClr val="FF0000"/>
                </a:solidFill>
                <a:latin typeface="+mn-lt"/>
                <a:ea typeface="华文新魏" pitchFamily="2" charset="-122"/>
                <a:cs typeface="+mn-cs"/>
              </a:rPr>
              <a:t>＝</a:t>
            </a:r>
            <a:r>
              <a:rPr lang="en-US" altLang="zh-CN" dirty="0">
                <a:solidFill>
                  <a:srgbClr val="FF0000"/>
                </a:solidFill>
                <a:latin typeface="+mn-lt"/>
                <a:ea typeface="华文新魏" pitchFamily="2" charset="-122"/>
                <a:cs typeface="+mn-cs"/>
              </a:rPr>
              <a:t>13</a:t>
            </a:r>
            <a:r>
              <a:rPr lang="zh-CN" altLang="en-US" dirty="0">
                <a:solidFill>
                  <a:srgbClr val="FF0000"/>
                </a:solidFill>
                <a:latin typeface="+mn-lt"/>
                <a:ea typeface="华文新魏" pitchFamily="2" charset="-122"/>
                <a:cs typeface="+mn-cs"/>
              </a:rPr>
              <a:t>，那么</a:t>
            </a:r>
            <a:r>
              <a:rPr lang="en-US" altLang="zh-CN" i="1" dirty="0">
                <a:solidFill>
                  <a:srgbClr val="FF0000"/>
                </a:solidFill>
                <a:latin typeface="+mn-lt"/>
                <a:ea typeface="华文新魏" pitchFamily="2" charset="-122"/>
                <a:cs typeface="+mn-cs"/>
              </a:rPr>
              <a:t>j</a:t>
            </a:r>
            <a:r>
              <a:rPr lang="zh-CN" altLang="en-US" dirty="0">
                <a:solidFill>
                  <a:srgbClr val="FF0000"/>
                </a:solidFill>
                <a:latin typeface="+mn-lt"/>
                <a:ea typeface="华文新魏" pitchFamily="2" charset="-122"/>
                <a:cs typeface="+mn-cs"/>
              </a:rPr>
              <a:t>＝</a:t>
            </a:r>
            <a:r>
              <a:rPr lang="en-US" altLang="zh-CN" dirty="0">
                <a:solidFill>
                  <a:srgbClr val="FF0000"/>
                </a:solidFill>
                <a:latin typeface="+mn-lt"/>
                <a:ea typeface="华文新魏" pitchFamily="2" charset="-122"/>
                <a:cs typeface="+mn-cs"/>
              </a:rPr>
              <a:t>4</a:t>
            </a:r>
            <a:r>
              <a:rPr lang="zh-CN" altLang="en-US" dirty="0">
                <a:solidFill>
                  <a:srgbClr val="FF0000"/>
                </a:solidFill>
                <a:latin typeface="+mn-lt"/>
                <a:ea typeface="华文新魏" pitchFamily="2" charset="-122"/>
                <a:cs typeface="+mn-cs"/>
              </a:rPr>
              <a:t>。</a:t>
            </a:r>
            <a:endParaRPr lang="en-US" altLang="zh-CN" dirty="0" smtClean="0">
              <a:solidFill>
                <a:srgbClr val="FF0000"/>
              </a:solidFill>
              <a:latin typeface="+mn-lt"/>
              <a:ea typeface="华文新魏" pitchFamily="2" charset="-122"/>
              <a:cs typeface="+mn-cs"/>
            </a:endParaRPr>
          </a:p>
          <a:p>
            <a:pPr lvl="2">
              <a:spcBef>
                <a:spcPts val="300"/>
              </a:spcBef>
              <a:buClr>
                <a:srgbClr val="800000"/>
              </a:buClr>
              <a:buSzPct val="50000"/>
              <a:defRPr/>
            </a:pPr>
            <a:r>
              <a:rPr lang="zh-CN" altLang="en-US" dirty="0" smtClean="0">
                <a:solidFill>
                  <a:srgbClr val="800000"/>
                </a:solidFill>
                <a:latin typeface="+mn-lt"/>
                <a:ea typeface="华文新魏" pitchFamily="2" charset="-122"/>
                <a:cs typeface="+mn-cs"/>
              </a:rPr>
              <a:t>我们</a:t>
            </a:r>
            <a:r>
              <a:rPr lang="zh-CN" altLang="en-US" dirty="0">
                <a:solidFill>
                  <a:srgbClr val="800000"/>
                </a:solidFill>
                <a:latin typeface="+mn-lt"/>
                <a:ea typeface="华文新魏" pitchFamily="2" charset="-122"/>
                <a:cs typeface="+mn-cs"/>
              </a:rPr>
              <a:t>需要</a:t>
            </a:r>
            <a:r>
              <a:rPr lang="en-US" altLang="zh-CN" dirty="0">
                <a:solidFill>
                  <a:srgbClr val="800000"/>
                </a:solidFill>
                <a:latin typeface="+mn-lt"/>
                <a:ea typeface="华文新魏" pitchFamily="2" charset="-122"/>
                <a:cs typeface="+mn-cs"/>
              </a:rPr>
              <a:t>4</a:t>
            </a:r>
            <a:r>
              <a:rPr lang="zh-CN" altLang="en-US" dirty="0">
                <a:solidFill>
                  <a:srgbClr val="800000"/>
                </a:solidFill>
                <a:latin typeface="+mn-lt"/>
                <a:ea typeface="华文新魏" pitchFamily="2" charset="-122"/>
                <a:cs typeface="+mn-cs"/>
              </a:rPr>
              <a:t>位二进制来表示</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。因此，</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的编码开始部分为</a:t>
            </a:r>
            <a:r>
              <a:rPr lang="en-US" altLang="zh-CN" dirty="0">
                <a:solidFill>
                  <a:srgbClr val="800000"/>
                </a:solidFill>
                <a:latin typeface="+mn-lt"/>
                <a:ea typeface="华文新魏" pitchFamily="2" charset="-122"/>
                <a:cs typeface="+mn-cs"/>
              </a:rPr>
              <a:t>1110</a:t>
            </a:r>
            <a:r>
              <a:rPr lang="zh-CN" altLang="en-US" dirty="0">
                <a:solidFill>
                  <a:srgbClr val="800000"/>
                </a:solidFill>
                <a:latin typeface="+mn-lt"/>
                <a:ea typeface="华文新魏" pitchFamily="2" charset="-122"/>
                <a:cs typeface="+mn-cs"/>
              </a:rPr>
              <a:t>。我们把</a:t>
            </a:r>
            <a:r>
              <a:rPr lang="en-US" altLang="zh-CN" i="1" dirty="0" err="1">
                <a:solidFill>
                  <a:srgbClr val="800000"/>
                </a:solidFill>
                <a:latin typeface="+mn-lt"/>
                <a:ea typeface="华文新魏" pitchFamily="2" charset="-122"/>
                <a:cs typeface="+mn-cs"/>
              </a:rPr>
              <a:t>i</a:t>
            </a:r>
            <a:r>
              <a:rPr lang="zh-CN" altLang="en-US" dirty="0">
                <a:solidFill>
                  <a:srgbClr val="800000"/>
                </a:solidFill>
                <a:latin typeface="+mn-lt"/>
                <a:ea typeface="华文新魏" pitchFamily="2" charset="-122"/>
                <a:cs typeface="+mn-cs"/>
              </a:rPr>
              <a:t>的二进制数</a:t>
            </a:r>
            <a:r>
              <a:rPr lang="en-US" altLang="zh-CN" dirty="0">
                <a:solidFill>
                  <a:srgbClr val="800000"/>
                </a:solidFill>
                <a:latin typeface="+mn-lt"/>
                <a:ea typeface="华文新魏" pitchFamily="2" charset="-122"/>
                <a:cs typeface="+mn-cs"/>
              </a:rPr>
              <a:t>110l</a:t>
            </a:r>
            <a:r>
              <a:rPr lang="zh-CN" altLang="en-US" dirty="0">
                <a:solidFill>
                  <a:srgbClr val="800000"/>
                </a:solidFill>
                <a:latin typeface="+mn-lt"/>
                <a:ea typeface="华文新魏" pitchFamily="2" charset="-122"/>
                <a:cs typeface="+mn-cs"/>
              </a:rPr>
              <a:t>加上，这样，</a:t>
            </a:r>
            <a:r>
              <a:rPr lang="en-US" altLang="zh-CN" dirty="0">
                <a:solidFill>
                  <a:srgbClr val="800000"/>
                </a:solidFill>
                <a:latin typeface="+mn-lt"/>
                <a:ea typeface="华文新魏" pitchFamily="2" charset="-122"/>
                <a:cs typeface="+mn-cs"/>
              </a:rPr>
              <a:t>13</a:t>
            </a:r>
            <a:r>
              <a:rPr lang="zh-CN" altLang="en-US" dirty="0">
                <a:solidFill>
                  <a:srgbClr val="800000"/>
                </a:solidFill>
                <a:latin typeface="+mn-lt"/>
                <a:ea typeface="华文新魏" pitchFamily="2" charset="-122"/>
                <a:cs typeface="+mn-cs"/>
              </a:rPr>
              <a:t>的编码就是</a:t>
            </a:r>
            <a:r>
              <a:rPr lang="en-US" altLang="zh-CN" dirty="0">
                <a:solidFill>
                  <a:srgbClr val="800000"/>
                </a:solidFill>
                <a:latin typeface="+mn-lt"/>
                <a:ea typeface="华文新魏" pitchFamily="2" charset="-122"/>
                <a:cs typeface="+mn-cs"/>
              </a:rPr>
              <a:t>11101101</a:t>
            </a:r>
            <a:r>
              <a:rPr lang="zh-CN" altLang="en-US" dirty="0">
                <a:solidFill>
                  <a:srgbClr val="800000"/>
                </a:solidFill>
                <a:latin typeface="+mn-lt"/>
                <a:ea typeface="华文新魏" pitchFamily="2" charset="-122"/>
                <a:cs typeface="+mn-cs"/>
              </a:rPr>
              <a:t>。</a:t>
            </a:r>
          </a:p>
          <a:p>
            <a:pPr lvl="2">
              <a:spcBef>
                <a:spcPts val="300"/>
              </a:spcBef>
              <a:buClr>
                <a:srgbClr val="800000"/>
              </a:buClr>
              <a:buSzPct val="50000"/>
              <a:defRPr/>
            </a:pPr>
            <a:r>
              <a:rPr lang="zh-CN" altLang="en-US" dirty="0" smtClean="0">
                <a:solidFill>
                  <a:srgbClr val="FF0000"/>
                </a:solidFill>
                <a:latin typeface="+mn-lt"/>
                <a:ea typeface="华文新魏" pitchFamily="2" charset="-122"/>
                <a:cs typeface="+mn-cs"/>
              </a:rPr>
              <a:t>第二段：</a:t>
            </a:r>
            <a:r>
              <a:rPr lang="en-US" altLang="zh-CN" i="1" dirty="0" err="1">
                <a:solidFill>
                  <a:srgbClr val="FF0000"/>
                </a:solidFill>
                <a:latin typeface="+mn-lt"/>
                <a:ea typeface="华文新魏" pitchFamily="2" charset="-122"/>
                <a:cs typeface="+mn-cs"/>
              </a:rPr>
              <a:t>i</a:t>
            </a:r>
            <a:r>
              <a:rPr lang="zh-CN" altLang="en-US" dirty="0" smtClean="0">
                <a:solidFill>
                  <a:srgbClr val="FF0000"/>
                </a:solidFill>
                <a:latin typeface="+mn-lt"/>
                <a:ea typeface="华文新魏" pitchFamily="2" charset="-122"/>
                <a:cs typeface="+mn-cs"/>
              </a:rPr>
              <a:t>＝</a:t>
            </a:r>
            <a:r>
              <a:rPr lang="en-US" altLang="zh-CN" dirty="0" smtClean="0">
                <a:solidFill>
                  <a:srgbClr val="FF0000"/>
                </a:solidFill>
                <a:latin typeface="+mn-lt"/>
                <a:ea typeface="华文新魏" pitchFamily="2" charset="-122"/>
                <a:cs typeface="+mn-cs"/>
              </a:rPr>
              <a:t>0</a:t>
            </a:r>
            <a:r>
              <a:rPr lang="zh-CN" altLang="en-US" i="1" dirty="0" smtClean="0">
                <a:solidFill>
                  <a:srgbClr val="FF0000"/>
                </a:solidFill>
                <a:latin typeface="+mn-lt"/>
                <a:ea typeface="华文新魏" pitchFamily="2" charset="-122"/>
                <a:cs typeface="+mn-cs"/>
              </a:rPr>
              <a:t>，</a:t>
            </a:r>
            <a:r>
              <a:rPr lang="zh-CN" altLang="en-US" dirty="0">
                <a:solidFill>
                  <a:srgbClr val="FF0000"/>
                </a:solidFill>
                <a:latin typeface="+mn-lt"/>
                <a:ea typeface="华文新魏" pitchFamily="2" charset="-122"/>
                <a:cs typeface="+mn-cs"/>
              </a:rPr>
              <a:t>那么</a:t>
            </a:r>
            <a:r>
              <a:rPr lang="en-US" altLang="zh-CN" i="1" dirty="0">
                <a:solidFill>
                  <a:srgbClr val="FF0000"/>
                </a:solidFill>
                <a:latin typeface="+mn-lt"/>
                <a:ea typeface="华文新魏" pitchFamily="2" charset="-122"/>
                <a:cs typeface="+mn-cs"/>
              </a:rPr>
              <a:t>j</a:t>
            </a:r>
            <a:r>
              <a:rPr lang="zh-CN" altLang="en-US" dirty="0" smtClean="0">
                <a:solidFill>
                  <a:srgbClr val="FF0000"/>
                </a:solidFill>
                <a:latin typeface="+mn-lt"/>
                <a:ea typeface="华文新魏" pitchFamily="2" charset="-122"/>
                <a:cs typeface="+mn-cs"/>
              </a:rPr>
              <a:t>＝</a:t>
            </a:r>
            <a:r>
              <a:rPr lang="en-US" altLang="zh-CN" dirty="0" smtClean="0">
                <a:solidFill>
                  <a:srgbClr val="FF0000"/>
                </a:solidFill>
                <a:latin typeface="+mn-lt"/>
                <a:ea typeface="华文新魏" pitchFamily="2" charset="-122"/>
                <a:cs typeface="+mn-cs"/>
              </a:rPr>
              <a:t>1</a:t>
            </a:r>
            <a:r>
              <a:rPr lang="zh-CN" altLang="en-US" dirty="0" smtClean="0">
                <a:solidFill>
                  <a:srgbClr val="FF0000"/>
                </a:solidFill>
                <a:latin typeface="+mn-lt"/>
                <a:ea typeface="华文新魏" pitchFamily="2" charset="-122"/>
                <a:cs typeface="+mn-cs"/>
              </a:rPr>
              <a:t>。</a:t>
            </a:r>
            <a:endParaRPr lang="en-US" altLang="zh-CN" dirty="0">
              <a:solidFill>
                <a:srgbClr val="FF0000"/>
              </a:solidFill>
              <a:latin typeface="+mn-lt"/>
              <a:ea typeface="华文新魏" pitchFamily="2" charset="-122"/>
              <a:cs typeface="+mn-cs"/>
            </a:endParaRPr>
          </a:p>
          <a:p>
            <a:pPr lvl="2">
              <a:spcBef>
                <a:spcPts val="300"/>
              </a:spcBef>
              <a:buClr>
                <a:srgbClr val="800000"/>
              </a:buClr>
              <a:buSzPct val="50000"/>
              <a:defRPr/>
            </a:pPr>
            <a:r>
              <a:rPr lang="zh-CN" altLang="en-US" dirty="0">
                <a:solidFill>
                  <a:srgbClr val="800000"/>
                </a:solidFill>
                <a:ea typeface="华文新魏" pitchFamily="2" charset="-122"/>
              </a:rPr>
              <a:t>我们</a:t>
            </a:r>
            <a:r>
              <a:rPr lang="zh-CN" altLang="en-US" dirty="0" smtClean="0">
                <a:solidFill>
                  <a:srgbClr val="800000"/>
                </a:solidFill>
                <a:ea typeface="华文新魏" pitchFamily="2" charset="-122"/>
              </a:rPr>
              <a:t>需要</a:t>
            </a:r>
            <a:r>
              <a:rPr lang="en-US" altLang="zh-CN" dirty="0" smtClean="0">
                <a:solidFill>
                  <a:srgbClr val="800000"/>
                </a:solidFill>
                <a:ea typeface="华文新魏" pitchFamily="2" charset="-122"/>
              </a:rPr>
              <a:t>1</a:t>
            </a:r>
            <a:r>
              <a:rPr lang="zh-CN" altLang="en-US" dirty="0" smtClean="0">
                <a:solidFill>
                  <a:srgbClr val="800000"/>
                </a:solidFill>
                <a:ea typeface="华文新魏" pitchFamily="2" charset="-122"/>
              </a:rPr>
              <a:t>位</a:t>
            </a:r>
            <a:r>
              <a:rPr lang="zh-CN" altLang="en-US" dirty="0">
                <a:solidFill>
                  <a:srgbClr val="800000"/>
                </a:solidFill>
                <a:ea typeface="华文新魏" pitchFamily="2" charset="-122"/>
              </a:rPr>
              <a:t>二进制来表示</a:t>
            </a:r>
            <a:r>
              <a:rPr lang="en-US" altLang="zh-CN" i="1" dirty="0" err="1" smtClean="0">
                <a:solidFill>
                  <a:srgbClr val="800000"/>
                </a:solidFill>
                <a:latin typeface="+mn-lt"/>
                <a:ea typeface="华文新魏" pitchFamily="2" charset="-122"/>
              </a:rPr>
              <a:t>i</a:t>
            </a:r>
            <a:r>
              <a:rPr lang="zh-CN" altLang="en-US" dirty="0" smtClean="0">
                <a:solidFill>
                  <a:srgbClr val="800000"/>
                </a:solidFill>
                <a:ea typeface="华文新魏" pitchFamily="2" charset="-122"/>
              </a:rPr>
              <a:t>，后面再加上其二进制数，则</a:t>
            </a:r>
            <a:r>
              <a:rPr lang="en-US" altLang="zh-CN" dirty="0" smtClean="0">
                <a:solidFill>
                  <a:srgbClr val="800000"/>
                </a:solidFill>
                <a:latin typeface="+mn-lt"/>
                <a:ea typeface="华文新魏" pitchFamily="2" charset="-122"/>
                <a:cs typeface="+mn-cs"/>
              </a:rPr>
              <a:t>0</a:t>
            </a:r>
            <a:r>
              <a:rPr lang="zh-CN" altLang="en-US" dirty="0">
                <a:solidFill>
                  <a:srgbClr val="800000"/>
                </a:solidFill>
                <a:latin typeface="+mn-lt"/>
                <a:ea typeface="华文新魏" pitchFamily="2" charset="-122"/>
                <a:cs typeface="+mn-cs"/>
              </a:rPr>
              <a:t>的编码是</a:t>
            </a:r>
            <a:r>
              <a:rPr lang="en-US" altLang="zh-CN" dirty="0">
                <a:solidFill>
                  <a:srgbClr val="800000"/>
                </a:solidFill>
                <a:latin typeface="+mn-lt"/>
                <a:ea typeface="华文新魏" pitchFamily="2" charset="-122"/>
                <a:cs typeface="+mn-cs"/>
              </a:rPr>
              <a:t>00</a:t>
            </a:r>
            <a:r>
              <a:rPr lang="zh-CN" altLang="en-US" dirty="0" smtClean="0">
                <a:solidFill>
                  <a:srgbClr val="800000"/>
                </a:solidFill>
                <a:latin typeface="+mn-lt"/>
                <a:ea typeface="华文新魏" pitchFamily="2" charset="-122"/>
                <a:cs typeface="+mn-cs"/>
              </a:rPr>
              <a:t>。</a:t>
            </a:r>
            <a:endParaRPr lang="en-US" altLang="zh-CN" dirty="0" smtClean="0">
              <a:solidFill>
                <a:srgbClr val="800000"/>
              </a:solidFill>
              <a:latin typeface="+mn-lt"/>
              <a:ea typeface="华文新魏" pitchFamily="2" charset="-122"/>
              <a:cs typeface="+mn-cs"/>
            </a:endParaRPr>
          </a:p>
          <a:p>
            <a:pPr lvl="2">
              <a:spcBef>
                <a:spcPts val="300"/>
              </a:spcBef>
              <a:buClr>
                <a:srgbClr val="800000"/>
              </a:buClr>
              <a:buSzPct val="50000"/>
              <a:defRPr/>
            </a:pPr>
            <a:r>
              <a:rPr lang="zh-CN" altLang="en-US" dirty="0" smtClean="0">
                <a:solidFill>
                  <a:srgbClr val="FF0000"/>
                </a:solidFill>
                <a:ea typeface="华文新魏" pitchFamily="2" charset="-122"/>
              </a:rPr>
              <a:t>第三段</a:t>
            </a:r>
            <a:r>
              <a:rPr lang="zh-CN" altLang="en-US" dirty="0">
                <a:solidFill>
                  <a:srgbClr val="FF0000"/>
                </a:solidFill>
                <a:ea typeface="华文新魏" pitchFamily="2" charset="-122"/>
              </a:rPr>
              <a:t>：</a:t>
            </a:r>
            <a:r>
              <a:rPr lang="en-US" altLang="zh-CN" i="1" dirty="0" err="1">
                <a:solidFill>
                  <a:srgbClr val="FF0000"/>
                </a:solidFill>
                <a:latin typeface="+mn-lt"/>
                <a:ea typeface="华文新魏" pitchFamily="2" charset="-122"/>
              </a:rPr>
              <a:t>i</a:t>
            </a:r>
            <a:r>
              <a:rPr lang="zh-CN" altLang="en-US" dirty="0" smtClean="0">
                <a:solidFill>
                  <a:srgbClr val="FF0000"/>
                </a:solidFill>
                <a:latin typeface="+mn-lt"/>
                <a:ea typeface="华文新魏" pitchFamily="2" charset="-122"/>
              </a:rPr>
              <a:t>＝</a:t>
            </a:r>
            <a:r>
              <a:rPr lang="en-US" altLang="zh-CN" dirty="0" smtClean="0">
                <a:solidFill>
                  <a:srgbClr val="FF0000"/>
                </a:solidFill>
                <a:latin typeface="+mn-lt"/>
                <a:ea typeface="华文新魏" pitchFamily="2" charset="-122"/>
              </a:rPr>
              <a:t>3</a:t>
            </a:r>
            <a:r>
              <a:rPr lang="zh-CN" altLang="en-US" i="1" dirty="0" smtClean="0">
                <a:solidFill>
                  <a:srgbClr val="FF0000"/>
                </a:solidFill>
                <a:latin typeface="+mn-lt"/>
                <a:ea typeface="华文新魏" pitchFamily="2" charset="-122"/>
              </a:rPr>
              <a:t>，</a:t>
            </a:r>
            <a:r>
              <a:rPr lang="zh-CN" altLang="en-US" dirty="0">
                <a:solidFill>
                  <a:srgbClr val="FF0000"/>
                </a:solidFill>
                <a:latin typeface="+mn-lt"/>
                <a:ea typeface="华文新魏" pitchFamily="2" charset="-122"/>
              </a:rPr>
              <a:t>那么</a:t>
            </a:r>
            <a:r>
              <a:rPr lang="en-US" altLang="zh-CN" i="1" dirty="0">
                <a:solidFill>
                  <a:srgbClr val="FF0000"/>
                </a:solidFill>
                <a:latin typeface="+mn-lt"/>
                <a:ea typeface="华文新魏" pitchFamily="2" charset="-122"/>
              </a:rPr>
              <a:t>j</a:t>
            </a:r>
            <a:r>
              <a:rPr lang="zh-CN" altLang="en-US" dirty="0" smtClean="0">
                <a:solidFill>
                  <a:srgbClr val="FF0000"/>
                </a:solidFill>
                <a:latin typeface="+mn-lt"/>
                <a:ea typeface="华文新魏" pitchFamily="2" charset="-122"/>
              </a:rPr>
              <a:t>＝</a:t>
            </a:r>
            <a:r>
              <a:rPr lang="en-US" altLang="zh-CN" dirty="0" smtClean="0">
                <a:solidFill>
                  <a:srgbClr val="FF0000"/>
                </a:solidFill>
                <a:latin typeface="+mn-lt"/>
                <a:ea typeface="华文新魏" pitchFamily="2" charset="-122"/>
              </a:rPr>
              <a:t>2</a:t>
            </a:r>
            <a:r>
              <a:rPr lang="zh-CN" altLang="en-US" dirty="0" smtClean="0">
                <a:solidFill>
                  <a:srgbClr val="FF0000"/>
                </a:solidFill>
                <a:latin typeface="+mn-lt"/>
                <a:ea typeface="华文新魏" pitchFamily="2" charset="-122"/>
              </a:rPr>
              <a:t>。</a:t>
            </a:r>
            <a:endParaRPr lang="en-US" altLang="zh-CN" dirty="0">
              <a:solidFill>
                <a:srgbClr val="FF0000"/>
              </a:solidFill>
              <a:latin typeface="+mn-lt"/>
              <a:ea typeface="华文新魏" pitchFamily="2" charset="-122"/>
            </a:endParaRPr>
          </a:p>
          <a:p>
            <a:pPr lvl="2">
              <a:spcBef>
                <a:spcPts val="300"/>
              </a:spcBef>
              <a:buClr>
                <a:srgbClr val="800000"/>
              </a:buClr>
              <a:buSzPct val="50000"/>
              <a:defRPr/>
            </a:pPr>
            <a:r>
              <a:rPr lang="zh-CN" altLang="en-US" dirty="0">
                <a:solidFill>
                  <a:srgbClr val="800000"/>
                </a:solidFill>
                <a:latin typeface="+mn-lt"/>
                <a:ea typeface="华文新魏" pitchFamily="2" charset="-122"/>
              </a:rPr>
              <a:t>我们</a:t>
            </a:r>
            <a:r>
              <a:rPr lang="zh-CN" altLang="en-US" dirty="0" smtClean="0">
                <a:solidFill>
                  <a:srgbClr val="800000"/>
                </a:solidFill>
                <a:latin typeface="+mn-lt"/>
                <a:ea typeface="华文新魏" pitchFamily="2" charset="-122"/>
              </a:rPr>
              <a:t>需要</a:t>
            </a:r>
            <a:r>
              <a:rPr lang="en-US" altLang="zh-CN" dirty="0" smtClean="0">
                <a:solidFill>
                  <a:srgbClr val="800000"/>
                </a:solidFill>
                <a:latin typeface="+mn-lt"/>
                <a:ea typeface="华文新魏" pitchFamily="2" charset="-122"/>
              </a:rPr>
              <a:t>2</a:t>
            </a:r>
            <a:r>
              <a:rPr lang="zh-CN" altLang="en-US" dirty="0" smtClean="0">
                <a:solidFill>
                  <a:srgbClr val="800000"/>
                </a:solidFill>
                <a:latin typeface="+mn-lt"/>
                <a:ea typeface="华文新魏" pitchFamily="2" charset="-122"/>
              </a:rPr>
              <a:t>位</a:t>
            </a:r>
            <a:r>
              <a:rPr lang="zh-CN" altLang="en-US" dirty="0">
                <a:solidFill>
                  <a:srgbClr val="800000"/>
                </a:solidFill>
                <a:latin typeface="+mn-lt"/>
                <a:ea typeface="华文新魏" pitchFamily="2" charset="-122"/>
              </a:rPr>
              <a:t>二进制来表示</a:t>
            </a:r>
            <a:r>
              <a:rPr lang="en-US" altLang="zh-CN" i="1" dirty="0" err="1">
                <a:solidFill>
                  <a:srgbClr val="800000"/>
                </a:solidFill>
                <a:latin typeface="+mn-lt"/>
                <a:ea typeface="华文新魏" pitchFamily="2" charset="-122"/>
              </a:rPr>
              <a:t>i</a:t>
            </a:r>
            <a:r>
              <a:rPr lang="zh-CN" altLang="en-US" dirty="0" smtClean="0">
                <a:solidFill>
                  <a:srgbClr val="800000"/>
                </a:solidFill>
                <a:latin typeface="+mn-lt"/>
                <a:ea typeface="华文新魏" pitchFamily="2" charset="-122"/>
              </a:rPr>
              <a:t>，</a:t>
            </a:r>
            <a:r>
              <a:rPr lang="zh-CN" altLang="en-US" dirty="0">
                <a:solidFill>
                  <a:srgbClr val="800000"/>
                </a:solidFill>
                <a:latin typeface="+mn-lt"/>
                <a:ea typeface="华文新魏" pitchFamily="2" charset="-122"/>
              </a:rPr>
              <a:t>因此，</a:t>
            </a:r>
            <a:r>
              <a:rPr lang="en-US" altLang="zh-CN" i="1" dirty="0" err="1">
                <a:solidFill>
                  <a:srgbClr val="800000"/>
                </a:solidFill>
                <a:latin typeface="+mn-lt"/>
                <a:ea typeface="华文新魏" pitchFamily="2" charset="-122"/>
              </a:rPr>
              <a:t>i</a:t>
            </a:r>
            <a:r>
              <a:rPr lang="zh-CN" altLang="en-US" dirty="0">
                <a:solidFill>
                  <a:srgbClr val="800000"/>
                </a:solidFill>
                <a:latin typeface="+mn-lt"/>
                <a:ea typeface="华文新魏" pitchFamily="2" charset="-122"/>
              </a:rPr>
              <a:t>的编码开始部分为</a:t>
            </a:r>
            <a:r>
              <a:rPr lang="en-US" altLang="zh-CN" dirty="0" smtClean="0">
                <a:solidFill>
                  <a:srgbClr val="800000"/>
                </a:solidFill>
                <a:latin typeface="+mn-lt"/>
                <a:ea typeface="华文新魏" pitchFamily="2" charset="-122"/>
              </a:rPr>
              <a:t>10</a:t>
            </a:r>
            <a:r>
              <a:rPr lang="zh-CN" altLang="en-US" dirty="0">
                <a:solidFill>
                  <a:srgbClr val="800000"/>
                </a:solidFill>
                <a:latin typeface="+mn-lt"/>
                <a:ea typeface="华文新魏" pitchFamily="2" charset="-122"/>
              </a:rPr>
              <a:t>。我们把</a:t>
            </a:r>
            <a:r>
              <a:rPr lang="en-US" altLang="zh-CN" i="1" dirty="0" err="1">
                <a:solidFill>
                  <a:srgbClr val="800000"/>
                </a:solidFill>
                <a:latin typeface="+mn-lt"/>
                <a:ea typeface="华文新魏" pitchFamily="2" charset="-122"/>
              </a:rPr>
              <a:t>i</a:t>
            </a:r>
            <a:r>
              <a:rPr lang="zh-CN" altLang="en-US" dirty="0">
                <a:solidFill>
                  <a:srgbClr val="800000"/>
                </a:solidFill>
                <a:latin typeface="+mn-lt"/>
                <a:ea typeface="华文新魏" pitchFamily="2" charset="-122"/>
              </a:rPr>
              <a:t>的二进制数</a:t>
            </a:r>
            <a:r>
              <a:rPr lang="en-US" altLang="zh-CN" dirty="0" smtClean="0">
                <a:solidFill>
                  <a:srgbClr val="800000"/>
                </a:solidFill>
                <a:latin typeface="+mn-lt"/>
                <a:ea typeface="华文新魏" pitchFamily="2" charset="-122"/>
              </a:rPr>
              <a:t>11</a:t>
            </a:r>
            <a:r>
              <a:rPr lang="zh-CN" altLang="en-US" dirty="0" smtClean="0">
                <a:solidFill>
                  <a:srgbClr val="800000"/>
                </a:solidFill>
                <a:latin typeface="+mn-lt"/>
                <a:ea typeface="华文新魏" pitchFamily="2" charset="-122"/>
              </a:rPr>
              <a:t>加上</a:t>
            </a:r>
            <a:r>
              <a:rPr lang="zh-CN" altLang="en-US" dirty="0">
                <a:solidFill>
                  <a:srgbClr val="800000"/>
                </a:solidFill>
                <a:latin typeface="+mn-lt"/>
                <a:ea typeface="华文新魏" pitchFamily="2" charset="-122"/>
              </a:rPr>
              <a:t>，这样</a:t>
            </a:r>
            <a:r>
              <a:rPr lang="zh-CN" altLang="en-US" dirty="0" smtClean="0">
                <a:solidFill>
                  <a:srgbClr val="800000"/>
                </a:solidFill>
                <a:latin typeface="+mn-lt"/>
                <a:ea typeface="华文新魏" pitchFamily="2" charset="-122"/>
              </a:rPr>
              <a:t>，</a:t>
            </a:r>
            <a:r>
              <a:rPr lang="en-US" altLang="zh-CN" dirty="0" smtClean="0">
                <a:solidFill>
                  <a:srgbClr val="800000"/>
                </a:solidFill>
                <a:latin typeface="+mn-lt"/>
                <a:ea typeface="华文新魏" pitchFamily="2" charset="-122"/>
              </a:rPr>
              <a:t>3</a:t>
            </a:r>
            <a:r>
              <a:rPr lang="zh-CN" altLang="en-US" dirty="0">
                <a:solidFill>
                  <a:srgbClr val="800000"/>
                </a:solidFill>
                <a:latin typeface="+mn-lt"/>
                <a:ea typeface="华文新魏" pitchFamily="2" charset="-122"/>
              </a:rPr>
              <a:t>的编码</a:t>
            </a:r>
            <a:r>
              <a:rPr lang="zh-CN" altLang="en-US" dirty="0" smtClean="0">
                <a:solidFill>
                  <a:srgbClr val="800000"/>
                </a:solidFill>
                <a:latin typeface="+mn-lt"/>
                <a:ea typeface="华文新魏" pitchFamily="2" charset="-122"/>
              </a:rPr>
              <a:t>就是</a:t>
            </a:r>
            <a:r>
              <a:rPr lang="en-US" altLang="zh-CN" dirty="0" smtClean="0">
                <a:solidFill>
                  <a:srgbClr val="800000"/>
                </a:solidFill>
                <a:latin typeface="+mn-lt"/>
                <a:ea typeface="华文新魏" pitchFamily="2" charset="-122"/>
              </a:rPr>
              <a:t>1011</a:t>
            </a:r>
            <a:endParaRPr lang="en-US" altLang="zh-CN" dirty="0" smtClean="0">
              <a:solidFill>
                <a:srgbClr val="800000"/>
              </a:solidFill>
              <a:latin typeface="+mn-lt"/>
              <a:ea typeface="华文新魏" pitchFamily="2" charset="-122"/>
              <a:cs typeface="+mn-cs"/>
            </a:endParaRPr>
          </a:p>
          <a:p>
            <a:pPr lvl="2">
              <a:spcBef>
                <a:spcPct val="20000"/>
              </a:spcBef>
              <a:buClr>
                <a:srgbClr val="800000"/>
              </a:buClr>
              <a:buSzPct val="50000"/>
              <a:defRPr/>
            </a:pPr>
            <a:endParaRPr lang="zh-CN" altLang="en-US" dirty="0">
              <a:solidFill>
                <a:srgbClr val="800000"/>
              </a:solidFill>
              <a:latin typeface="+mn-lt"/>
              <a:ea typeface="华文新魏" pitchFamily="2" charset="-122"/>
              <a:cs typeface="+mn-cs"/>
            </a:endParaRPr>
          </a:p>
        </p:txBody>
      </p:sp>
      <p:sp>
        <p:nvSpPr>
          <p:cNvPr id="7" name="文本框 6"/>
          <p:cNvSpPr txBox="1"/>
          <p:nvPr/>
        </p:nvSpPr>
        <p:spPr>
          <a:xfrm>
            <a:off x="179448" y="6165304"/>
            <a:ext cx="8964488" cy="461665"/>
          </a:xfrm>
          <a:prstGeom prst="rect">
            <a:avLst/>
          </a:prstGeom>
          <a:solidFill>
            <a:srgbClr val="FFFFCC"/>
          </a:solidFill>
          <a:ln w="28575">
            <a:solidFill>
              <a:srgbClr val="FFC000"/>
            </a:solidFill>
          </a:ln>
        </p:spPr>
        <p:txBody>
          <a:bodyPr wrap="square" rtlCol="0">
            <a:spAutoFit/>
          </a:bodyPr>
          <a:lstStyle/>
          <a:p>
            <a:r>
              <a:rPr lang="zh-CN" altLang="en-US" sz="2400" dirty="0" smtClean="0">
                <a:solidFill>
                  <a:srgbClr val="FF0000"/>
                </a:solidFill>
                <a:latin typeface="+mn-lt"/>
                <a:ea typeface="华文新魏" panose="02010800040101010101" pitchFamily="2" charset="-122"/>
              </a:rPr>
              <a:t>位向量“</a:t>
            </a:r>
            <a:r>
              <a:rPr lang="en-US" altLang="zh-CN" sz="2400" dirty="0" smtClean="0">
                <a:solidFill>
                  <a:srgbClr val="FF0000"/>
                </a:solidFill>
                <a:latin typeface="+mn-lt"/>
                <a:ea typeface="华文新魏" pitchFamily="2" charset="-122"/>
              </a:rPr>
              <a:t>0000000000000110001</a:t>
            </a:r>
            <a:r>
              <a:rPr lang="zh-CN" altLang="en-US" sz="2400" dirty="0" smtClean="0">
                <a:solidFill>
                  <a:srgbClr val="FF0000"/>
                </a:solidFill>
                <a:latin typeface="+mn-lt"/>
                <a:ea typeface="华文新魏" panose="02010800040101010101" pitchFamily="2" charset="-122"/>
              </a:rPr>
              <a:t>”压缩之后为“</a:t>
            </a:r>
            <a:r>
              <a:rPr lang="en-US" altLang="zh-CN" sz="2400" dirty="0" smtClean="0">
                <a:solidFill>
                  <a:srgbClr val="FF0000"/>
                </a:solidFill>
                <a:latin typeface="+mn-lt"/>
                <a:ea typeface="华文新魏" panose="02010800040101010101" pitchFamily="2" charset="-122"/>
              </a:rPr>
              <a:t>11101101001011</a:t>
            </a:r>
            <a:r>
              <a:rPr lang="zh-CN" altLang="en-US" sz="2400" dirty="0" smtClean="0">
                <a:solidFill>
                  <a:srgbClr val="FF0000"/>
                </a:solidFill>
                <a:latin typeface="+mn-lt"/>
                <a:ea typeface="华文新魏" panose="02010800040101010101" pitchFamily="2" charset="-122"/>
              </a:rPr>
              <a:t>”</a:t>
            </a:r>
            <a:endParaRPr lang="zh-CN" altLang="en-US" sz="2400" dirty="0">
              <a:solidFill>
                <a:srgbClr val="FF0000"/>
              </a:solidFill>
              <a:latin typeface="+mn-lt"/>
              <a:ea typeface="华文新魏" panose="02010800040101010101" pitchFamily="2" charset="-122"/>
            </a:endParaRPr>
          </a:p>
        </p:txBody>
      </p:sp>
    </p:spTree>
    <p:extLst>
      <p:ext uri="{BB962C8B-B14F-4D97-AF65-F5344CB8AC3E}">
        <p14:creationId xmlns:p14="http://schemas.microsoft.com/office/powerpoint/2010/main" val="5246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6" name="Rectangle 5"/>
          <p:cNvSpPr>
            <a:spLocks noChangeArrowheads="1"/>
          </p:cNvSpPr>
          <p:nvPr/>
        </p:nvSpPr>
        <p:spPr bwMode="auto">
          <a:xfrm>
            <a:off x="755650" y="1196975"/>
            <a:ext cx="8496870" cy="5112345"/>
          </a:xfrm>
          <a:prstGeom prst="rect">
            <a:avLst/>
          </a:prstGeom>
          <a:noFill/>
          <a:ln w="9525">
            <a:noFill/>
            <a:miter lim="800000"/>
            <a:headEnd/>
            <a:tailEnd/>
          </a:ln>
          <a:effectLst/>
        </p:spPr>
        <p:txBody>
          <a:bodyPr/>
          <a:lstStyle/>
          <a:p>
            <a:pPr marL="342900" indent="-342900">
              <a:spcBef>
                <a:spcPts val="300"/>
              </a:spcBef>
              <a:buSzPct val="50000"/>
              <a:buFont typeface="Wingdings" pitchFamily="2" charset="2"/>
              <a:buChar char="l"/>
              <a:defRPr/>
            </a:pPr>
            <a:r>
              <a:rPr lang="zh-CN" altLang="en-US" sz="2800" dirty="0" smtClean="0">
                <a:latin typeface="+mn-lt"/>
                <a:ea typeface="华文新魏" pitchFamily="2" charset="-122"/>
                <a:cs typeface="+mn-cs"/>
              </a:rPr>
              <a:t>位图</a:t>
            </a:r>
            <a:r>
              <a:rPr lang="zh-CN" altLang="en-US" sz="2800" dirty="0">
                <a:latin typeface="+mn-lt"/>
                <a:ea typeface="华文新魏" pitchFamily="2" charset="-122"/>
                <a:cs typeface="+mn-cs"/>
              </a:rPr>
              <a:t>压缩</a:t>
            </a:r>
          </a:p>
          <a:p>
            <a:pPr marL="742950" lvl="1" indent="-285750">
              <a:spcBef>
                <a:spcPts val="300"/>
              </a:spcBef>
              <a:buFontTx/>
              <a:buChar char="–"/>
              <a:defRPr/>
            </a:pPr>
            <a:r>
              <a:rPr lang="zh-CN" altLang="en-US" sz="2400" b="0" dirty="0">
                <a:solidFill>
                  <a:srgbClr val="2929FF"/>
                </a:solidFill>
                <a:latin typeface="+mn-lt"/>
                <a:ea typeface="华文新魏" pitchFamily="2" charset="-122"/>
                <a:cs typeface="+mn-cs"/>
              </a:rPr>
              <a:t>分段长度</a:t>
            </a:r>
            <a:r>
              <a:rPr lang="zh-CN" altLang="en-US" sz="2400" b="0" dirty="0" smtClean="0">
                <a:solidFill>
                  <a:srgbClr val="2929FF"/>
                </a:solidFill>
                <a:latin typeface="+mn-lt"/>
                <a:ea typeface="华文新魏" pitchFamily="2" charset="-122"/>
                <a:cs typeface="+mn-cs"/>
              </a:rPr>
              <a:t>编码</a:t>
            </a:r>
            <a:endParaRPr lang="en-US" altLang="zh-CN" sz="2400" b="0" dirty="0" smtClean="0">
              <a:solidFill>
                <a:srgbClr val="2929FF"/>
              </a:solidFill>
              <a:latin typeface="+mn-lt"/>
              <a:ea typeface="华文新魏" pitchFamily="2" charset="-122"/>
              <a:cs typeface="+mn-cs"/>
            </a:endParaRPr>
          </a:p>
          <a:p>
            <a:pPr lvl="2">
              <a:spcBef>
                <a:spcPct val="20000"/>
              </a:spcBef>
              <a:buClr>
                <a:srgbClr val="800000"/>
              </a:buClr>
              <a:buSzPct val="50000"/>
              <a:defRPr/>
            </a:pPr>
            <a:endParaRPr lang="zh-CN" altLang="en-US" dirty="0">
              <a:solidFill>
                <a:srgbClr val="800000"/>
              </a:solidFill>
              <a:latin typeface="+mn-lt"/>
              <a:ea typeface="华文新魏" pitchFamily="2" charset="-122"/>
              <a:cs typeface="+mn-cs"/>
            </a:endParaRPr>
          </a:p>
        </p:txBody>
      </p:sp>
      <p:sp>
        <p:nvSpPr>
          <p:cNvPr id="7" name="文本框 6"/>
          <p:cNvSpPr txBox="1"/>
          <p:nvPr/>
        </p:nvSpPr>
        <p:spPr>
          <a:xfrm>
            <a:off x="1187624" y="2420888"/>
            <a:ext cx="6660232" cy="461665"/>
          </a:xfrm>
          <a:prstGeom prst="rect">
            <a:avLst/>
          </a:prstGeom>
          <a:solidFill>
            <a:srgbClr val="FFFFCC"/>
          </a:solidFill>
          <a:ln w="28575">
            <a:solidFill>
              <a:srgbClr val="FFC000"/>
            </a:solidFill>
          </a:ln>
        </p:spPr>
        <p:txBody>
          <a:bodyPr wrap="square" rtlCol="0">
            <a:spAutoFit/>
          </a:bodyPr>
          <a:lstStyle/>
          <a:p>
            <a:pPr algn="ctr"/>
            <a:r>
              <a:rPr lang="zh-CN" altLang="en-US" sz="2400" dirty="0" smtClean="0">
                <a:solidFill>
                  <a:srgbClr val="FF0000"/>
                </a:solidFill>
                <a:latin typeface="+mn-lt"/>
                <a:ea typeface="华文新魏" panose="02010800040101010101" pitchFamily="2" charset="-122"/>
              </a:rPr>
              <a:t>分段长度编码 “</a:t>
            </a:r>
            <a:r>
              <a:rPr lang="en-US" altLang="zh-CN" sz="2400" dirty="0" smtClean="0">
                <a:solidFill>
                  <a:srgbClr val="FF0000"/>
                </a:solidFill>
                <a:latin typeface="+mn-lt"/>
                <a:ea typeface="华文新魏" panose="02010800040101010101" pitchFamily="2" charset="-122"/>
              </a:rPr>
              <a:t>11101101001011</a:t>
            </a:r>
            <a:r>
              <a:rPr lang="zh-CN" altLang="en-US" sz="2400" dirty="0" smtClean="0">
                <a:solidFill>
                  <a:srgbClr val="FF0000"/>
                </a:solidFill>
                <a:latin typeface="+mn-lt"/>
                <a:ea typeface="华文新魏" panose="02010800040101010101" pitchFamily="2" charset="-122"/>
              </a:rPr>
              <a:t>”</a:t>
            </a:r>
            <a:r>
              <a:rPr lang="zh-CN" altLang="en-US" sz="2400" dirty="0">
                <a:solidFill>
                  <a:srgbClr val="FF0000"/>
                </a:solidFill>
                <a:ea typeface="华文新魏" panose="02010800040101010101" pitchFamily="2" charset="-122"/>
              </a:rPr>
              <a:t>解</a:t>
            </a:r>
            <a:r>
              <a:rPr lang="zh-CN" altLang="en-US" sz="2400" dirty="0" smtClean="0">
                <a:solidFill>
                  <a:srgbClr val="FF0000"/>
                </a:solidFill>
                <a:ea typeface="华文新魏" panose="02010800040101010101" pitchFamily="2" charset="-122"/>
              </a:rPr>
              <a:t>压缩？</a:t>
            </a:r>
            <a:endParaRPr lang="zh-CN" altLang="en-US" sz="2400" dirty="0">
              <a:solidFill>
                <a:srgbClr val="FF0000"/>
              </a:solidFill>
              <a:latin typeface="+mn-lt"/>
              <a:ea typeface="华文新魏" panose="02010800040101010101" pitchFamily="2" charset="-122"/>
            </a:endParaRPr>
          </a:p>
        </p:txBody>
      </p:sp>
      <p:sp>
        <p:nvSpPr>
          <p:cNvPr id="5" name="文本框 4"/>
          <p:cNvSpPr txBox="1"/>
          <p:nvPr/>
        </p:nvSpPr>
        <p:spPr>
          <a:xfrm>
            <a:off x="1187624" y="3522314"/>
            <a:ext cx="6660232" cy="461665"/>
          </a:xfrm>
          <a:prstGeom prst="rect">
            <a:avLst/>
          </a:prstGeom>
          <a:solidFill>
            <a:srgbClr val="FFFFCC"/>
          </a:solidFill>
          <a:ln w="28575">
            <a:solidFill>
              <a:srgbClr val="FFC000"/>
            </a:solidFill>
          </a:ln>
        </p:spPr>
        <p:txBody>
          <a:bodyPr wrap="square" rtlCol="0">
            <a:spAutoFit/>
          </a:bodyPr>
          <a:lstStyle/>
          <a:p>
            <a:pPr algn="ctr"/>
            <a:r>
              <a:rPr lang="en-US" altLang="zh-CN" sz="2400" dirty="0" smtClean="0">
                <a:solidFill>
                  <a:srgbClr val="FF0000"/>
                </a:solidFill>
                <a:latin typeface="+mn-lt"/>
                <a:ea typeface="华文新魏" panose="02010800040101010101" pitchFamily="2" charset="-122"/>
              </a:rPr>
              <a:t>13</a:t>
            </a:r>
            <a:r>
              <a:rPr lang="zh-CN" altLang="en-US" sz="2400" dirty="0" smtClean="0">
                <a:solidFill>
                  <a:srgbClr val="FF0000"/>
                </a:solidFill>
                <a:latin typeface="+mn-lt"/>
                <a:ea typeface="华文新魏" panose="02010800040101010101" pitchFamily="2" charset="-122"/>
              </a:rPr>
              <a:t>，</a:t>
            </a:r>
            <a:r>
              <a:rPr lang="en-US" altLang="zh-CN" sz="2400" dirty="0" smtClean="0">
                <a:solidFill>
                  <a:srgbClr val="FF0000"/>
                </a:solidFill>
                <a:latin typeface="+mn-lt"/>
                <a:ea typeface="华文新魏" panose="02010800040101010101" pitchFamily="2" charset="-122"/>
              </a:rPr>
              <a:t>0</a:t>
            </a:r>
            <a:r>
              <a:rPr lang="zh-CN" altLang="en-US" sz="2400" dirty="0" smtClean="0">
                <a:solidFill>
                  <a:srgbClr val="FF0000"/>
                </a:solidFill>
                <a:latin typeface="+mn-lt"/>
                <a:ea typeface="华文新魏" panose="02010800040101010101" pitchFamily="2" charset="-122"/>
              </a:rPr>
              <a:t>，</a:t>
            </a:r>
            <a:r>
              <a:rPr lang="en-US" altLang="zh-CN" sz="2400" dirty="0" smtClean="0">
                <a:solidFill>
                  <a:srgbClr val="FF0000"/>
                </a:solidFill>
                <a:latin typeface="+mn-lt"/>
                <a:ea typeface="华文新魏" panose="02010800040101010101" pitchFamily="2" charset="-122"/>
              </a:rPr>
              <a:t>3</a:t>
            </a:r>
            <a:endParaRPr lang="zh-CN" altLang="en-US" sz="2400" dirty="0">
              <a:solidFill>
                <a:srgbClr val="FF0000"/>
              </a:solidFill>
              <a:latin typeface="+mn-lt"/>
              <a:ea typeface="华文新魏" panose="02010800040101010101" pitchFamily="2" charset="-122"/>
            </a:endParaRPr>
          </a:p>
        </p:txBody>
      </p:sp>
      <p:sp>
        <p:nvSpPr>
          <p:cNvPr id="3" name="下箭头 2"/>
          <p:cNvSpPr/>
          <p:nvPr/>
        </p:nvSpPr>
        <p:spPr>
          <a:xfrm>
            <a:off x="4337720" y="3012728"/>
            <a:ext cx="360040"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87624" y="4551511"/>
            <a:ext cx="6660232" cy="461665"/>
          </a:xfrm>
          <a:prstGeom prst="rect">
            <a:avLst/>
          </a:prstGeom>
          <a:solidFill>
            <a:srgbClr val="FFFFCC"/>
          </a:solidFill>
          <a:ln w="28575">
            <a:solidFill>
              <a:srgbClr val="FFC000"/>
            </a:solidFill>
          </a:ln>
        </p:spPr>
        <p:txBody>
          <a:bodyPr wrap="square" rtlCol="0">
            <a:spAutoFit/>
          </a:bodyPr>
          <a:lstStyle/>
          <a:p>
            <a:pPr algn="ctr"/>
            <a:r>
              <a:rPr lang="zh-CN" altLang="en-US" sz="2400" dirty="0" smtClean="0">
                <a:solidFill>
                  <a:srgbClr val="FF0000"/>
                </a:solidFill>
                <a:latin typeface="+mn-lt"/>
                <a:ea typeface="华文新魏" panose="02010800040101010101" pitchFamily="2" charset="-122"/>
              </a:rPr>
              <a:t>位向量“</a:t>
            </a:r>
            <a:r>
              <a:rPr lang="en-US" altLang="zh-CN" sz="2400" dirty="0" smtClean="0">
                <a:solidFill>
                  <a:srgbClr val="FF0000"/>
                </a:solidFill>
                <a:latin typeface="+mn-lt"/>
                <a:ea typeface="华文新魏" pitchFamily="2" charset="-122"/>
              </a:rPr>
              <a:t>0000000000000110001</a:t>
            </a:r>
            <a:r>
              <a:rPr lang="zh-CN" altLang="en-US" sz="2400" dirty="0" smtClean="0">
                <a:solidFill>
                  <a:srgbClr val="FF0000"/>
                </a:solidFill>
                <a:latin typeface="+mn-lt"/>
                <a:ea typeface="华文新魏" panose="02010800040101010101" pitchFamily="2" charset="-122"/>
              </a:rPr>
              <a:t>”</a:t>
            </a:r>
            <a:endParaRPr lang="zh-CN" altLang="en-US" sz="2400" dirty="0">
              <a:solidFill>
                <a:srgbClr val="FF0000"/>
              </a:solidFill>
              <a:latin typeface="+mn-lt"/>
              <a:ea typeface="华文新魏" panose="02010800040101010101" pitchFamily="2" charset="-122"/>
            </a:endParaRPr>
          </a:p>
        </p:txBody>
      </p:sp>
      <p:sp>
        <p:nvSpPr>
          <p:cNvPr id="9" name="下箭头 8"/>
          <p:cNvSpPr/>
          <p:nvPr/>
        </p:nvSpPr>
        <p:spPr>
          <a:xfrm>
            <a:off x="4337720" y="4067497"/>
            <a:ext cx="360040"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04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3" grpId="0" animBg="1"/>
      <p:bldP spid="8" grpId="0" animBg="1"/>
      <p:bldP spid="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10A6E0BD-5646-4D56-98DF-A344BCAE45CA}" type="datetime1">
              <a:rPr lang="zh-CN" altLang="en-US"/>
              <a:pPr>
                <a:defRPr/>
              </a:pPr>
              <a:t>2021/4/18</a:t>
            </a:fld>
            <a:endParaRPr lang="en-US" altLang="zh-CN"/>
          </a:p>
        </p:txBody>
      </p:sp>
      <p:sp>
        <p:nvSpPr>
          <p:cNvPr id="8" name="页脚占位符 4"/>
          <p:cNvSpPr>
            <a:spLocks noGrp="1"/>
          </p:cNvSpPr>
          <p:nvPr>
            <p:ph type="ftr" sz="quarter" idx="11"/>
          </p:nvPr>
        </p:nvSpPr>
        <p:spPr/>
        <p:txBody>
          <a:bodyPr/>
          <a:lstStyle/>
          <a:p>
            <a:pPr>
              <a:defRPr/>
            </a:pPr>
            <a:r>
              <a:rPr lang="en-US" altLang="zh-CN"/>
              <a:t>HIT-DBLAB</a:t>
            </a:r>
          </a:p>
        </p:txBody>
      </p:sp>
      <p:sp>
        <p:nvSpPr>
          <p:cNvPr id="9" name="灯片编号占位符 5"/>
          <p:cNvSpPr>
            <a:spLocks noGrp="1"/>
          </p:cNvSpPr>
          <p:nvPr>
            <p:ph type="sldNum" sz="quarter" idx="12"/>
          </p:nvPr>
        </p:nvSpPr>
        <p:spPr/>
        <p:txBody>
          <a:bodyPr/>
          <a:lstStyle/>
          <a:p>
            <a:pPr>
              <a:defRPr/>
            </a:pPr>
            <a:fld id="{AACD9AFC-5EF1-436C-9A3B-DC34A50C1330}" type="slidenum">
              <a:rPr lang="zh-CN" altLang="en-US"/>
              <a:pPr>
                <a:defRPr/>
              </a:pPr>
              <a:t>127</a:t>
            </a:fld>
            <a:endParaRPr lang="en-US" altLang="zh-CN"/>
          </a:p>
        </p:txBody>
      </p:sp>
      <p:sp>
        <p:nvSpPr>
          <p:cNvPr id="41986" name="Rectangle 2"/>
          <p:cNvSpPr>
            <a:spLocks noGrp="1" noChangeArrowheads="1"/>
          </p:cNvSpPr>
          <p:nvPr>
            <p:ph type="title"/>
          </p:nvPr>
        </p:nvSpPr>
        <p:spPr/>
        <p:txBody>
          <a:bodyPr/>
          <a:lstStyle/>
          <a:p>
            <a:pPr eaLnBrk="1" hangingPunct="1">
              <a:defRPr/>
            </a:pPr>
            <a:endParaRPr lang="zh-CN" altLang="en-US" smtClean="0">
              <a:cs typeface="+mj-cs"/>
            </a:endParaRPr>
          </a:p>
        </p:txBody>
      </p:sp>
      <p:sp>
        <p:nvSpPr>
          <p:cNvPr id="41987" name="Rectangle 3"/>
          <p:cNvSpPr>
            <a:spLocks noGrp="1" noChangeArrowheads="1"/>
          </p:cNvSpPr>
          <p:nvPr>
            <p:ph type="body" idx="1"/>
          </p:nvPr>
        </p:nvSpPr>
        <p:spPr/>
        <p:txBody>
          <a:bodyPr/>
          <a:lstStyle/>
          <a:p>
            <a:pPr eaLnBrk="1" hangingPunct="1">
              <a:defRPr/>
            </a:pPr>
            <a:endParaRPr lang="zh-CN" altLang="en-US" smtClean="0">
              <a:cs typeface="+mn-cs"/>
            </a:endParaRPr>
          </a:p>
        </p:txBody>
      </p:sp>
      <p:graphicFrame>
        <p:nvGraphicFramePr>
          <p:cNvPr id="139271" name="Object 4"/>
          <p:cNvGraphicFramePr>
            <a:graphicFrameLocks/>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39345" name="Clip" r:id="rId4" imgW="7833665" imgH="7839151" progId="">
                  <p:embed/>
                </p:oleObj>
              </mc:Choice>
              <mc:Fallback>
                <p:oleObj name="Clip" r:id="rId4" imgW="7833665" imgH="7839151"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312988"/>
                        <a:ext cx="280828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pic>
        <p:nvPicPr>
          <p:cNvPr id="13927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916113"/>
            <a:ext cx="5003800"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headEnd/>
            <a:tailEnd/>
          </a:ln>
          <a:effectLst/>
        </p:spPr>
        <p:txBody>
          <a:bodyPr wrap="none">
            <a:spAutoFit/>
          </a:bodyPr>
          <a:lstStyle/>
          <a:p>
            <a:pPr eaLnBrk="1" hangingPunct="1">
              <a:defRPr/>
            </a:pPr>
            <a:r>
              <a:rPr lang="en-US" altLang="zh-CN" sz="4400">
                <a:effectLst>
                  <a:outerShdw blurRad="38100" dist="38100" dir="2700000" algn="tl">
                    <a:srgbClr val="C0C0C0"/>
                  </a:outerShdw>
                </a:effectLst>
                <a:latin typeface="Times New Roman" pitchFamily="18" charset="0"/>
                <a:ea typeface="宋体" pitchFamily="2" charset="-122"/>
                <a:cs typeface="+mn-cs"/>
              </a:rPr>
              <a:t>Next Chapter</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磁盘存储器</a:t>
            </a:r>
            <a:endParaRPr lang="zh-CN" altLang="en-US" dirty="0">
              <a:solidFill>
                <a:srgbClr val="800000"/>
              </a:solidFill>
              <a:latin typeface="+mn-lt"/>
              <a:ea typeface="华文新魏" pitchFamily="2" charset="-122"/>
              <a:cs typeface="+mj-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CD69EB2C-518F-4E52-A0F3-FC4F70BEA8B5}" type="slidenum">
              <a:rPr lang="zh-CN" altLang="en-US" smtClean="0"/>
              <a:pPr>
                <a:defRPr/>
              </a:pPr>
              <a:t>128</a:t>
            </a:fld>
            <a:endParaRPr lang="en-US" altLang="zh-CN"/>
          </a:p>
        </p:txBody>
      </p:sp>
      <p:pic>
        <p:nvPicPr>
          <p:cNvPr id="7" name="图片 6" descr="7-1-2.gif"/>
          <p:cNvPicPr>
            <a:picLocks noChangeAspect="1"/>
          </p:cNvPicPr>
          <p:nvPr/>
        </p:nvPicPr>
        <p:blipFill>
          <a:blip r:embed="rId2"/>
          <a:stretch>
            <a:fillRect/>
          </a:stretch>
        </p:blipFill>
        <p:spPr>
          <a:xfrm>
            <a:off x="5508625" y="3429000"/>
            <a:ext cx="3389313" cy="3006725"/>
          </a:xfrm>
          <a:prstGeom prst="rect">
            <a:avLst/>
          </a:prstGeom>
          <a:ln w="38100" cap="sq">
            <a:solidFill>
              <a:schemeClr val="tx1">
                <a:lumMod val="40000"/>
                <a:lumOff val="60000"/>
              </a:schemeClr>
            </a:solidFill>
            <a:prstDash val="solid"/>
            <a:miter lim="800000"/>
          </a:ln>
          <a:effectLst>
            <a:outerShdw blurRad="50800" dist="38100" dir="2700000" algn="tl" rotWithShape="0">
              <a:srgbClr val="000000">
                <a:alpha val="43000"/>
              </a:srgbClr>
            </a:outerShdw>
          </a:effectLst>
        </p:spPr>
      </p:pic>
      <p:sp>
        <p:nvSpPr>
          <p:cNvPr id="8" name="Rectangle 2"/>
          <p:cNvSpPr txBox="1">
            <a:spLocks noChangeArrowheads="1"/>
          </p:cNvSpPr>
          <p:nvPr/>
        </p:nvSpPr>
        <p:spPr bwMode="auto">
          <a:xfrm>
            <a:off x="684213" y="1268413"/>
            <a:ext cx="4608512" cy="4906962"/>
          </a:xfrm>
          <a:prstGeom prst="rect">
            <a:avLst/>
          </a:prstGeom>
          <a:noFill/>
          <a:ln w="9525">
            <a:noFill/>
            <a:miter lim="800000"/>
            <a:headEnd/>
            <a:tailEnd/>
          </a:ln>
          <a:effectLst/>
        </p:spPr>
        <p:txBody>
          <a:bodyPr/>
          <a:lstStyle/>
          <a:p>
            <a:pPr marL="342900" indent="-342900" algn="just">
              <a:spcBef>
                <a:spcPct val="20000"/>
              </a:spcBef>
              <a:buFontTx/>
              <a:buChar char="•"/>
              <a:defRPr/>
            </a:pPr>
            <a:r>
              <a:rPr lang="zh-CN" altLang="en-US" sz="2800" kern="0" dirty="0">
                <a:effectLst>
                  <a:outerShdw blurRad="38100" dist="38100" dir="2700000" algn="tl">
                    <a:srgbClr val="C0C0C0"/>
                  </a:outerShdw>
                </a:effectLst>
                <a:latin typeface="+mn-lt"/>
                <a:ea typeface="华文新魏" pitchFamily="2" charset="-122"/>
                <a:cs typeface="+mn-cs"/>
              </a:rPr>
              <a:t>磁盘存储器</a:t>
            </a:r>
          </a:p>
          <a:p>
            <a:pPr marL="742950" lvl="1" indent="-285750" algn="just">
              <a:spcBef>
                <a:spcPct val="20000"/>
              </a:spcBef>
              <a:buFontTx/>
              <a:buChar char="–"/>
              <a:defRPr/>
            </a:pP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磁盘是用磁性材料制成的圆盘。数据存储在磁盘表面</a:t>
            </a:r>
            <a:endPar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endParaRPr>
          </a:p>
          <a:p>
            <a:pPr marL="742950" lvl="1" indent="-285750" algn="just">
              <a:spcBef>
                <a:spcPct val="20000"/>
              </a:spcBef>
              <a:buFontTx/>
              <a:buChar char="–"/>
              <a:defRPr/>
            </a:pP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多个磁盘组装在一起使用，形成一个</a:t>
            </a:r>
            <a:r>
              <a:rPr lang="zh-CN" altLang="en-US" sz="2400" kern="0" dirty="0">
                <a:solidFill>
                  <a:srgbClr val="FF0000"/>
                </a:solidFill>
                <a:effectLst>
                  <a:outerShdw blurRad="38100" dist="38100" dir="2700000" algn="tl">
                    <a:srgbClr val="C0C0C0"/>
                  </a:outerShdw>
                </a:effectLst>
                <a:latin typeface="+mn-lt"/>
                <a:ea typeface="华文新魏" pitchFamily="2" charset="-122"/>
                <a:cs typeface="+mn-cs"/>
              </a:rPr>
              <a:t>磁盘组</a:t>
            </a:r>
            <a:endPar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endParaRPr>
          </a:p>
          <a:p>
            <a:pPr marL="742950" lvl="1" indent="-285750" algn="just">
              <a:spcBef>
                <a:spcPct val="20000"/>
              </a:spcBef>
              <a:buFontTx/>
              <a:buChar char="–"/>
              <a:defRPr/>
            </a:pP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每个磁盘表面由多个</a:t>
            </a:r>
            <a:r>
              <a:rPr lang="zh-CN" altLang="en-US" sz="2400" kern="0" dirty="0">
                <a:solidFill>
                  <a:srgbClr val="FF0000"/>
                </a:solidFill>
                <a:effectLst>
                  <a:outerShdw blurRad="38100" dist="38100" dir="2700000" algn="tl">
                    <a:srgbClr val="C0C0C0"/>
                  </a:outerShdw>
                </a:effectLst>
                <a:latin typeface="+mn-lt"/>
                <a:ea typeface="华文新魏" pitchFamily="2" charset="-122"/>
                <a:cs typeface="+mn-cs"/>
              </a:rPr>
              <a:t>磁道</a:t>
            </a: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组成。数据存储在磁道上</a:t>
            </a:r>
            <a:endPar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endParaRPr>
          </a:p>
          <a:p>
            <a:pPr marL="742950" lvl="1" indent="-285750" algn="just">
              <a:spcBef>
                <a:spcPct val="20000"/>
              </a:spcBef>
              <a:buFontTx/>
              <a:buChar char="–"/>
              <a:defRPr/>
            </a:pP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每个磁道又分为多个</a:t>
            </a:r>
            <a:r>
              <a:rPr lang="zh-CN" altLang="en-US" sz="2400" kern="0" dirty="0">
                <a:solidFill>
                  <a:srgbClr val="FF0000"/>
                </a:solidFill>
                <a:effectLst>
                  <a:outerShdw blurRad="38100" dist="38100" dir="2700000" algn="tl">
                    <a:srgbClr val="C0C0C0"/>
                  </a:outerShdw>
                </a:effectLst>
                <a:latin typeface="+mn-lt"/>
                <a:ea typeface="华文新魏" pitchFamily="2" charset="-122"/>
                <a:cs typeface="+mn-cs"/>
              </a:rPr>
              <a:t>扇区</a:t>
            </a: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（也称为</a:t>
            </a:r>
            <a:r>
              <a:rPr lang="zh-CN" altLang="en-US" sz="2400" kern="0" dirty="0">
                <a:solidFill>
                  <a:srgbClr val="FF0000"/>
                </a:solidFill>
                <a:effectLst>
                  <a:outerShdw blurRad="38100" dist="38100" dir="2700000" algn="tl">
                    <a:srgbClr val="C0C0C0"/>
                  </a:outerShdw>
                </a:effectLst>
                <a:latin typeface="+mn-lt"/>
                <a:ea typeface="华文新魏" pitchFamily="2" charset="-122"/>
                <a:cs typeface="+mn-cs"/>
              </a:rPr>
              <a:t>磁盘块</a:t>
            </a: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a:t>
            </a:r>
            <a:endPar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endParaRPr>
          </a:p>
          <a:p>
            <a:pPr marL="742950" lvl="1" indent="-285750" algn="just">
              <a:spcBef>
                <a:spcPct val="20000"/>
              </a:spcBef>
              <a:buFontTx/>
              <a:buChar char="–"/>
              <a:defRPr/>
            </a:pPr>
            <a:r>
              <a:rPr lang="zh-CN" altLang="en-US" sz="2400" kern="0" dirty="0">
                <a:solidFill>
                  <a:srgbClr val="2929FF"/>
                </a:solidFill>
                <a:effectLst>
                  <a:outerShdw blurRad="38100" dist="38100" dir="2700000" algn="tl">
                    <a:srgbClr val="C0C0C0"/>
                  </a:outerShdw>
                </a:effectLst>
                <a:latin typeface="+mn-lt"/>
                <a:ea typeface="华文新魏" pitchFamily="2" charset="-122"/>
                <a:cs typeface="+mn-cs"/>
              </a:rPr>
              <a:t>在磁盘组上，所有磁盘面上具有相同直径的磁道集合称为一个</a:t>
            </a:r>
            <a:r>
              <a:rPr lang="zh-CN" altLang="en-US" sz="2400" kern="0" dirty="0">
                <a:solidFill>
                  <a:srgbClr val="FF0000"/>
                </a:solidFill>
                <a:effectLst>
                  <a:outerShdw blurRad="38100" dist="38100" dir="2700000" algn="tl">
                    <a:srgbClr val="C0C0C0"/>
                  </a:outerShdw>
                </a:effectLst>
                <a:latin typeface="+mn-lt"/>
                <a:ea typeface="华文新魏" pitchFamily="2" charset="-122"/>
                <a:cs typeface="+mn-cs"/>
              </a:rPr>
              <a:t>柱面</a:t>
            </a:r>
            <a:endPar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ox(in)">
                                      <p:cBhvr>
                                        <p:cTn id="7" dur="500"/>
                                        <p:tgtEl>
                                          <p:spTgt spid="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ox(in)">
                                      <p:cBhvr>
                                        <p:cTn id="12" dur="500"/>
                                        <p:tgtEl>
                                          <p:spTgt spid="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ox(in)">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161D60CC-53D0-44D5-A45C-6A782F143CD0}" type="slidenum">
              <a:rPr lang="zh-CN" altLang="en-US" smtClean="0"/>
              <a:pPr>
                <a:defRPr/>
              </a:pPr>
              <a:t>129</a:t>
            </a:fld>
            <a:endParaRPr lang="en-US" altLang="zh-CN"/>
          </a:p>
        </p:txBody>
      </p:sp>
      <p:sp>
        <p:nvSpPr>
          <p:cNvPr id="8" name="Rectangle 2"/>
          <p:cNvSpPr txBox="1">
            <a:spLocks noChangeArrowheads="1"/>
          </p:cNvSpPr>
          <p:nvPr/>
        </p:nvSpPr>
        <p:spPr>
          <a:xfrm>
            <a:off x="762000" y="1268413"/>
            <a:ext cx="8001000" cy="50593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sz="2800" kern="0" dirty="0" smtClean="0">
                <a:ea typeface="STXinwei" charset="0"/>
                <a:cs typeface="STXinwei" charset="0"/>
              </a:rPr>
              <a:t>磁盘存储器是一种随机存储器。</a:t>
            </a:r>
          </a:p>
          <a:p>
            <a:pPr algn="just">
              <a:lnSpc>
                <a:spcPct val="90000"/>
              </a:lnSpc>
              <a:defRPr/>
            </a:pPr>
            <a:r>
              <a:rPr lang="zh-CN" altLang="en-US" sz="2800" kern="0" dirty="0" smtClean="0">
                <a:ea typeface="STXinwei" charset="0"/>
                <a:cs typeface="STXinwei" charset="0"/>
              </a:rPr>
              <a:t>磁盘存储器的读写单位是磁盘块(或扇区)。</a:t>
            </a:r>
          </a:p>
          <a:p>
            <a:pPr algn="just">
              <a:lnSpc>
                <a:spcPct val="90000"/>
              </a:lnSpc>
              <a:defRPr/>
            </a:pPr>
            <a:r>
              <a:rPr lang="zh-CN" altLang="en-US" sz="2800" kern="0" dirty="0" smtClean="0">
                <a:ea typeface="STXinwei" charset="0"/>
                <a:cs typeface="STXinwei" charset="0"/>
              </a:rPr>
              <a:t>主存储器与磁盘存储器交换信息必须以磁盘块为单位。</a:t>
            </a:r>
          </a:p>
          <a:p>
            <a:pPr algn="just">
              <a:lnSpc>
                <a:spcPct val="90000"/>
              </a:lnSpc>
              <a:defRPr/>
            </a:pPr>
            <a:r>
              <a:rPr lang="zh-CN" altLang="en-US" sz="2800" kern="0" dirty="0" smtClean="0">
                <a:ea typeface="STXinwei" charset="0"/>
                <a:cs typeface="STXinwei" charset="0"/>
              </a:rPr>
              <a:t>磁盘块地址的形式是： </a:t>
            </a:r>
          </a:p>
          <a:p>
            <a:pPr algn="just">
              <a:lnSpc>
                <a:spcPct val="90000"/>
              </a:lnSpc>
              <a:defRPr/>
            </a:pPr>
            <a:endParaRPr lang="zh-CN" altLang="en-US" sz="2800" kern="0" dirty="0" smtClean="0">
              <a:ea typeface="STXinwei" charset="0"/>
              <a:cs typeface="STXinwei" charset="0"/>
            </a:endParaRPr>
          </a:p>
          <a:p>
            <a:pPr algn="just">
              <a:lnSpc>
                <a:spcPct val="90000"/>
              </a:lnSpc>
              <a:defRPr/>
            </a:pPr>
            <a:endParaRPr lang="zh-CN" altLang="en-US" sz="2800" kern="0" dirty="0" smtClean="0">
              <a:ea typeface="STXinwei" charset="0"/>
              <a:cs typeface="STXinwei" charset="0"/>
            </a:endParaRPr>
          </a:p>
          <a:p>
            <a:pPr algn="just">
              <a:lnSpc>
                <a:spcPct val="90000"/>
              </a:lnSpc>
              <a:defRPr/>
            </a:pPr>
            <a:r>
              <a:rPr lang="zh-CN" altLang="en-US" sz="2800" kern="0" dirty="0" smtClean="0">
                <a:ea typeface="STXinwei" charset="0"/>
                <a:cs typeface="STXinwei" charset="0"/>
              </a:rPr>
              <a:t>进行磁盘读写时，主存储器中必须具有与磁盘块容量匹配的缓冲区，用来存储磁盘块的数据。可以一次读写一个磁盘块的数据，也可以一次读写多个邻接磁盘块中的数据。 </a:t>
            </a:r>
            <a:endParaRPr lang="zh-CN" altLang="en-US" sz="2800" kern="0" dirty="0">
              <a:ea typeface="STXinwei" charset="0"/>
              <a:cs typeface="STXinwei" charset="0"/>
            </a:endParaRPr>
          </a:p>
        </p:txBody>
      </p:sp>
      <p:graphicFrame>
        <p:nvGraphicFramePr>
          <p:cNvPr id="9" name="Group 14"/>
          <p:cNvGraphicFramePr>
            <a:graphicFrameLocks noGrp="1"/>
          </p:cNvGraphicFramePr>
          <p:nvPr/>
        </p:nvGraphicFramePr>
        <p:xfrm>
          <a:off x="2514600" y="3644900"/>
          <a:ext cx="3962400" cy="584200"/>
        </p:xfrm>
        <a:graphic>
          <a:graphicData uri="http://schemas.openxmlformats.org/drawingml/2006/table">
            <a:tbl>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584200">
                <a:tc>
                  <a:txBody>
                    <a:bodyPr/>
                    <a:lstStyle>
                      <a:lvl1pPr>
                        <a:spcBef>
                          <a:spcPct val="20000"/>
                        </a:spcBef>
                        <a:defRPr sz="2800" b="1">
                          <a:solidFill>
                            <a:srgbClr val="003399"/>
                          </a:solidFill>
                          <a:effectLst>
                            <a:outerShdw blurRad="38100" dist="38100" dir="2700000" algn="tl">
                              <a:srgbClr val="C0C0C0"/>
                            </a:outerShdw>
                          </a:effectLst>
                          <a:latin typeface="楷体_GB2312" charset="0"/>
                          <a:ea typeface="楷体_GB2312" charset="0"/>
                        </a:defRPr>
                      </a:lvl1pPr>
                      <a:lvl2pPr>
                        <a:spcBef>
                          <a:spcPct val="20000"/>
                        </a:spcBef>
                        <a:defRPr sz="2400" b="1">
                          <a:solidFill>
                            <a:srgbClr val="003399"/>
                          </a:solidFill>
                          <a:effectLst>
                            <a:outerShdw blurRad="38100" dist="38100" dir="2700000" algn="tl">
                              <a:srgbClr val="C0C0C0"/>
                            </a:outerShdw>
                          </a:effectLst>
                          <a:latin typeface="楷体_GB2312" charset="0"/>
                          <a:ea typeface="楷体_GB2312" charset="0"/>
                        </a:defRPr>
                      </a:lvl2pPr>
                      <a:lvl3pPr>
                        <a:spcBef>
                          <a:spcPct val="20000"/>
                        </a:spcBef>
                        <a:defRPr sz="2000" b="1">
                          <a:solidFill>
                            <a:srgbClr val="003399"/>
                          </a:solidFill>
                          <a:effectLst>
                            <a:outerShdw blurRad="38100" dist="38100" dir="2700000" algn="tl">
                              <a:srgbClr val="C0C0C0"/>
                            </a:outerShdw>
                          </a:effectLst>
                          <a:latin typeface="楷体_GB2312" charset="0"/>
                          <a:ea typeface="楷体_GB2312" charset="0"/>
                        </a:defRPr>
                      </a:lvl3pPr>
                      <a:lvl4pPr>
                        <a:spcBef>
                          <a:spcPct val="20000"/>
                        </a:spcBef>
                        <a:defRPr b="1">
                          <a:solidFill>
                            <a:srgbClr val="003399"/>
                          </a:solidFill>
                          <a:effectLst>
                            <a:outerShdw blurRad="38100" dist="38100" dir="2700000" algn="tl">
                              <a:srgbClr val="C0C0C0"/>
                            </a:outerShdw>
                          </a:effectLst>
                          <a:latin typeface="楷体_GB2312" charset="0"/>
                          <a:ea typeface="楷体_GB2312" charset="0"/>
                        </a:defRPr>
                      </a:lvl4pPr>
                      <a:lvl5pPr>
                        <a:spcBef>
                          <a:spcPct val="20000"/>
                        </a:spcBef>
                        <a:defRPr b="1">
                          <a:solidFill>
                            <a:srgbClr val="003399"/>
                          </a:solidFill>
                          <a:effectLst>
                            <a:outerShdw blurRad="38100" dist="38100" dir="2700000" algn="tl">
                              <a:srgbClr val="C0C0C0"/>
                            </a:outerShdw>
                          </a:effectLst>
                          <a:latin typeface="楷体_GB2312" charset="0"/>
                          <a:ea typeface="楷体_GB2312" charset="0"/>
                        </a:defRPr>
                      </a:lvl5pPr>
                      <a:lvl6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6pPr>
                      <a:lvl7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7pPr>
                      <a:lvl8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8pPr>
                      <a:lvl9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2929FF"/>
                          </a:solidFill>
                          <a:effectLst>
                            <a:outerShdw blurRad="38100" dist="38100" dir="2700000" algn="tl">
                              <a:srgbClr val="C0C0C0"/>
                            </a:outerShdw>
                          </a:effectLst>
                          <a:latin typeface="STXinwei" charset="0"/>
                          <a:ea typeface="STXinwei" charset="0"/>
                          <a:cs typeface="STXinwei" charset="0"/>
                        </a:rPr>
                        <a:t>柱面号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3399"/>
                          </a:solidFill>
                          <a:effectLst>
                            <a:outerShdw blurRad="38100" dist="38100" dir="2700000" algn="tl">
                              <a:srgbClr val="C0C0C0"/>
                            </a:outerShdw>
                          </a:effectLst>
                          <a:latin typeface="楷体_GB2312" charset="0"/>
                          <a:ea typeface="楷体_GB2312" charset="0"/>
                        </a:defRPr>
                      </a:lvl1pPr>
                      <a:lvl2pPr>
                        <a:spcBef>
                          <a:spcPct val="20000"/>
                        </a:spcBef>
                        <a:defRPr sz="2400" b="1">
                          <a:solidFill>
                            <a:srgbClr val="003399"/>
                          </a:solidFill>
                          <a:effectLst>
                            <a:outerShdw blurRad="38100" dist="38100" dir="2700000" algn="tl">
                              <a:srgbClr val="C0C0C0"/>
                            </a:outerShdw>
                          </a:effectLst>
                          <a:latin typeface="楷体_GB2312" charset="0"/>
                          <a:ea typeface="楷体_GB2312" charset="0"/>
                        </a:defRPr>
                      </a:lvl2pPr>
                      <a:lvl3pPr>
                        <a:spcBef>
                          <a:spcPct val="20000"/>
                        </a:spcBef>
                        <a:defRPr sz="2000" b="1">
                          <a:solidFill>
                            <a:srgbClr val="003399"/>
                          </a:solidFill>
                          <a:effectLst>
                            <a:outerShdw blurRad="38100" dist="38100" dir="2700000" algn="tl">
                              <a:srgbClr val="C0C0C0"/>
                            </a:outerShdw>
                          </a:effectLst>
                          <a:latin typeface="楷体_GB2312" charset="0"/>
                          <a:ea typeface="楷体_GB2312" charset="0"/>
                        </a:defRPr>
                      </a:lvl3pPr>
                      <a:lvl4pPr>
                        <a:spcBef>
                          <a:spcPct val="20000"/>
                        </a:spcBef>
                        <a:defRPr b="1">
                          <a:solidFill>
                            <a:srgbClr val="003399"/>
                          </a:solidFill>
                          <a:effectLst>
                            <a:outerShdw blurRad="38100" dist="38100" dir="2700000" algn="tl">
                              <a:srgbClr val="C0C0C0"/>
                            </a:outerShdw>
                          </a:effectLst>
                          <a:latin typeface="楷体_GB2312" charset="0"/>
                          <a:ea typeface="楷体_GB2312" charset="0"/>
                        </a:defRPr>
                      </a:lvl4pPr>
                      <a:lvl5pPr>
                        <a:spcBef>
                          <a:spcPct val="20000"/>
                        </a:spcBef>
                        <a:defRPr b="1">
                          <a:solidFill>
                            <a:srgbClr val="003399"/>
                          </a:solidFill>
                          <a:effectLst>
                            <a:outerShdw blurRad="38100" dist="38100" dir="2700000" algn="tl">
                              <a:srgbClr val="C0C0C0"/>
                            </a:outerShdw>
                          </a:effectLst>
                          <a:latin typeface="楷体_GB2312" charset="0"/>
                          <a:ea typeface="楷体_GB2312" charset="0"/>
                        </a:defRPr>
                      </a:lvl5pPr>
                      <a:lvl6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6pPr>
                      <a:lvl7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7pPr>
                      <a:lvl8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8pPr>
                      <a:lvl9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2929FF"/>
                          </a:solidFill>
                          <a:effectLst>
                            <a:outerShdw blurRad="38100" dist="38100" dir="2700000" algn="tl">
                              <a:srgbClr val="C0C0C0"/>
                            </a:outerShdw>
                          </a:effectLst>
                          <a:latin typeface="STXinwei" charset="0"/>
                          <a:ea typeface="STXinwei" charset="0"/>
                          <a:cs typeface="STXinwei" charset="0"/>
                        </a:rPr>
                        <a:t>面号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3399"/>
                          </a:solidFill>
                          <a:effectLst>
                            <a:outerShdw blurRad="38100" dist="38100" dir="2700000" algn="tl">
                              <a:srgbClr val="C0C0C0"/>
                            </a:outerShdw>
                          </a:effectLst>
                          <a:latin typeface="楷体_GB2312" charset="0"/>
                          <a:ea typeface="楷体_GB2312" charset="0"/>
                        </a:defRPr>
                      </a:lvl1pPr>
                      <a:lvl2pPr>
                        <a:spcBef>
                          <a:spcPct val="20000"/>
                        </a:spcBef>
                        <a:defRPr sz="2400" b="1">
                          <a:solidFill>
                            <a:srgbClr val="003399"/>
                          </a:solidFill>
                          <a:effectLst>
                            <a:outerShdw blurRad="38100" dist="38100" dir="2700000" algn="tl">
                              <a:srgbClr val="C0C0C0"/>
                            </a:outerShdw>
                          </a:effectLst>
                          <a:latin typeface="楷体_GB2312" charset="0"/>
                          <a:ea typeface="楷体_GB2312" charset="0"/>
                        </a:defRPr>
                      </a:lvl2pPr>
                      <a:lvl3pPr>
                        <a:spcBef>
                          <a:spcPct val="20000"/>
                        </a:spcBef>
                        <a:defRPr sz="2000" b="1">
                          <a:solidFill>
                            <a:srgbClr val="003399"/>
                          </a:solidFill>
                          <a:effectLst>
                            <a:outerShdw blurRad="38100" dist="38100" dir="2700000" algn="tl">
                              <a:srgbClr val="C0C0C0"/>
                            </a:outerShdw>
                          </a:effectLst>
                          <a:latin typeface="楷体_GB2312" charset="0"/>
                          <a:ea typeface="楷体_GB2312" charset="0"/>
                        </a:defRPr>
                      </a:lvl3pPr>
                      <a:lvl4pPr>
                        <a:spcBef>
                          <a:spcPct val="20000"/>
                        </a:spcBef>
                        <a:defRPr b="1">
                          <a:solidFill>
                            <a:srgbClr val="003399"/>
                          </a:solidFill>
                          <a:effectLst>
                            <a:outerShdw blurRad="38100" dist="38100" dir="2700000" algn="tl">
                              <a:srgbClr val="C0C0C0"/>
                            </a:outerShdw>
                          </a:effectLst>
                          <a:latin typeface="楷体_GB2312" charset="0"/>
                          <a:ea typeface="楷体_GB2312" charset="0"/>
                        </a:defRPr>
                      </a:lvl4pPr>
                      <a:lvl5pPr>
                        <a:spcBef>
                          <a:spcPct val="20000"/>
                        </a:spcBef>
                        <a:defRPr b="1">
                          <a:solidFill>
                            <a:srgbClr val="003399"/>
                          </a:solidFill>
                          <a:effectLst>
                            <a:outerShdw blurRad="38100" dist="38100" dir="2700000" algn="tl">
                              <a:srgbClr val="C0C0C0"/>
                            </a:outerShdw>
                          </a:effectLst>
                          <a:latin typeface="楷体_GB2312" charset="0"/>
                          <a:ea typeface="楷体_GB2312" charset="0"/>
                        </a:defRPr>
                      </a:lvl5pPr>
                      <a:lvl6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6pPr>
                      <a:lvl7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7pPr>
                      <a:lvl8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8pPr>
                      <a:lvl9pPr fontAlgn="base">
                        <a:spcBef>
                          <a:spcPct val="20000"/>
                        </a:spcBef>
                        <a:spcAft>
                          <a:spcPct val="0"/>
                        </a:spcAft>
                        <a:defRPr b="1">
                          <a:solidFill>
                            <a:srgbClr val="003399"/>
                          </a:solidFill>
                          <a:effectLst>
                            <a:outerShdw blurRad="38100" dist="38100" dir="2700000" algn="tl">
                              <a:srgbClr val="C0C0C0"/>
                            </a:outerShdw>
                          </a:effectLst>
                          <a:latin typeface="楷体_GB2312" charset="0"/>
                          <a:ea typeface="楷体_GB2312"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2929FF"/>
                          </a:solidFill>
                          <a:effectLst>
                            <a:outerShdw blurRad="38100" dist="38100" dir="2700000" algn="tl">
                              <a:srgbClr val="C0C0C0"/>
                            </a:outerShdw>
                          </a:effectLst>
                          <a:latin typeface="STXinwei" charset="0"/>
                          <a:ea typeface="STXinwei" charset="0"/>
                          <a:cs typeface="STXinwei" charset="0"/>
                        </a:rPr>
                        <a:t>扇区号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磁盘存储器的读写方式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8136DFB9-2507-4C0A-BA58-85D2B46C44A0}" type="slidenum">
              <a:rPr lang="zh-CN" altLang="en-US" smtClean="0"/>
              <a:pPr>
                <a:defRPr/>
              </a:pPr>
              <a:t>13</a:t>
            </a:fld>
            <a:endParaRPr lang="en-US" altLang="zh-CN"/>
          </a:p>
        </p:txBody>
      </p:sp>
      <p:sp>
        <p:nvSpPr>
          <p:cNvPr id="6" name="Rectangle 2"/>
          <p:cNvSpPr txBox="1">
            <a:spLocks noChangeArrowheads="1"/>
          </p:cNvSpPr>
          <p:nvPr/>
        </p:nvSpPr>
        <p:spPr>
          <a:xfrm>
            <a:off x="762000" y="1265238"/>
            <a:ext cx="8131175" cy="498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为提高磁盘块访问速度，产生了许多相关技术</a:t>
            </a:r>
            <a:endParaRPr lang="zh-CN" altLang="en-US" kern="0" dirty="0" smtClean="0">
              <a:solidFill>
                <a:schemeClr val="accent2"/>
              </a:solidFill>
              <a:effectLst/>
              <a:ea typeface="STXinwei" charset="0"/>
              <a:cs typeface="STXinwei" charset="0"/>
            </a:endParaRPr>
          </a:p>
          <a:p>
            <a:pPr lvl="1" algn="just">
              <a:defRPr/>
            </a:pPr>
            <a:r>
              <a:rPr lang="zh-CN" altLang="en-US" kern="0" dirty="0" smtClean="0">
                <a:solidFill>
                  <a:srgbClr val="2929FF"/>
                </a:solidFill>
                <a:effectLst/>
                <a:ea typeface="STXinwei" charset="0"/>
                <a:cs typeface="STXinwei" charset="0"/>
              </a:rPr>
              <a:t>缓冲</a:t>
            </a:r>
            <a:endParaRPr lang="en-US" altLang="zh-CN" kern="0" dirty="0" smtClean="0">
              <a:solidFill>
                <a:srgbClr val="2929FF"/>
              </a:solidFill>
              <a:effectLst/>
              <a:ea typeface="STXinwei" charset="0"/>
              <a:cs typeface="STXinwei" charset="0"/>
            </a:endParaRPr>
          </a:p>
          <a:p>
            <a:pPr lvl="2" algn="just">
              <a:defRPr/>
            </a:pPr>
            <a:r>
              <a:rPr lang="zh-CN" altLang="en-US" kern="0" dirty="0" smtClean="0">
                <a:effectLst/>
                <a:ea typeface="STXinwei" charset="0"/>
                <a:cs typeface="STXinwei" charset="0"/>
              </a:rPr>
              <a:t>从磁盘读取的块暂时存储在内存缓冲区中，以满足将来的要求</a:t>
            </a:r>
          </a:p>
          <a:p>
            <a:pPr lvl="1" algn="just">
              <a:defRPr/>
            </a:pPr>
            <a:r>
              <a:rPr lang="zh-CN" altLang="en-US" kern="0" dirty="0" smtClean="0">
                <a:solidFill>
                  <a:srgbClr val="2929FF"/>
                </a:solidFill>
                <a:effectLst/>
                <a:ea typeface="STXinwei" charset="0"/>
                <a:cs typeface="STXinwei" charset="0"/>
              </a:rPr>
              <a:t>预读</a:t>
            </a:r>
            <a:endParaRPr lang="en-US" altLang="zh-CN" kern="0" dirty="0" smtClean="0">
              <a:solidFill>
                <a:srgbClr val="2929FF"/>
              </a:solidFill>
              <a:effectLst/>
              <a:ea typeface="STXinwei" charset="0"/>
              <a:cs typeface="STXinwei" charset="0"/>
            </a:endParaRPr>
          </a:p>
          <a:p>
            <a:pPr lvl="2" algn="just">
              <a:defRPr/>
            </a:pPr>
            <a:r>
              <a:rPr lang="zh-CN" altLang="en-US" kern="0" dirty="0">
                <a:effectLst/>
                <a:ea typeface="STXinwei" charset="0"/>
                <a:cs typeface="STXinwei" charset="0"/>
              </a:rPr>
              <a:t>当一个磁盘块被访问时，相同磁道的连续块也被读入内存缓冲区</a:t>
            </a:r>
            <a:endParaRPr lang="en-US" altLang="zh-CN" kern="0" dirty="0">
              <a:effectLst/>
              <a:ea typeface="STXinwei" charset="0"/>
              <a:cs typeface="STXinwei" charset="0"/>
            </a:endParaRPr>
          </a:p>
          <a:p>
            <a:pPr lvl="2" algn="just">
              <a:defRPr/>
            </a:pPr>
            <a:r>
              <a:rPr lang="zh-CN" altLang="en-US" kern="0" dirty="0">
                <a:effectLst/>
                <a:ea typeface="STXinwei" charset="0"/>
                <a:cs typeface="STXinwei" charset="0"/>
              </a:rPr>
              <a:t>对随机访问无效</a:t>
            </a:r>
          </a:p>
        </p:txBody>
      </p:sp>
    </p:spTree>
    <p:extLst>
      <p:ext uri="{BB962C8B-B14F-4D97-AF65-F5344CB8AC3E}">
        <p14:creationId xmlns:p14="http://schemas.microsoft.com/office/powerpoint/2010/main" val="384289385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1A6B010-E090-41D3-9369-91B0AFCC0F83}" type="slidenum">
              <a:rPr lang="zh-CN" altLang="en-US" smtClean="0"/>
              <a:pPr>
                <a:defRPr/>
              </a:pPr>
              <a:t>130</a:t>
            </a:fld>
            <a:endParaRPr lang="en-US" altLang="zh-CN"/>
          </a:p>
        </p:txBody>
      </p:sp>
      <p:sp>
        <p:nvSpPr>
          <p:cNvPr id="6" name="内容占位符 2"/>
          <p:cNvSpPr txBox="1">
            <a:spLocks/>
          </p:cNvSpPr>
          <p:nvPr/>
        </p:nvSpPr>
        <p:spPr>
          <a:xfrm>
            <a:off x="142875" y="1643063"/>
            <a:ext cx="8229600" cy="3954462"/>
          </a:xfrm>
          <a:prstGeom prst="rect">
            <a:avLst/>
          </a:prstGeom>
        </p:spPr>
        <p:txBody>
          <a:bodyPr/>
          <a:lstStyle/>
          <a:p>
            <a:pPr marL="342900" indent="-342900">
              <a:spcBef>
                <a:spcPts val="0"/>
              </a:spcBef>
              <a:buClr>
                <a:schemeClr val="tx2"/>
              </a:buClr>
              <a:buSzPct val="100000"/>
              <a:buFont typeface="Arial" pitchFamily="34" charset="0"/>
              <a:buChar char="•"/>
              <a:defRPr/>
            </a:pPr>
            <a:r>
              <a:rPr lang="zh-CN" altLang="en-US" sz="3200" kern="0" dirty="0">
                <a:effectLst>
                  <a:outerShdw blurRad="38100" dist="38100" dir="2700000" algn="tl">
                    <a:srgbClr val="C0C0C0"/>
                  </a:outerShdw>
                </a:effectLst>
                <a:latin typeface="+mn-lt"/>
                <a:ea typeface="华文新魏" pitchFamily="2" charset="-122"/>
                <a:cs typeface="+mn-cs"/>
              </a:rPr>
              <a:t>磁盘读写的代价</a:t>
            </a:r>
            <a:endParaRPr lang="en-US" altLang="zh-CN" sz="3200" kern="0" dirty="0">
              <a:effectLst>
                <a:outerShdw blurRad="38100" dist="38100" dir="2700000" algn="tl">
                  <a:srgbClr val="C0C0C0"/>
                </a:outerShdw>
              </a:effectLst>
              <a:latin typeface="+mn-lt"/>
              <a:ea typeface="华文新魏" pitchFamily="2" charset="-122"/>
              <a:cs typeface="+mn-cs"/>
            </a:endParaRPr>
          </a:p>
          <a:p>
            <a:pPr marL="800100" lvl="1" indent="-285750">
              <a:spcBef>
                <a:spcPts val="0"/>
              </a:spcBef>
              <a:buClr>
                <a:srgbClr val="003399"/>
              </a:buClr>
              <a:buSzPct val="100000"/>
              <a:buFont typeface="黑体" pitchFamily="49" charset="-122"/>
              <a:buChar char="-"/>
              <a:defRPr/>
            </a:pPr>
            <a:r>
              <a:rPr lang="zh-CN" altLang="en-US" sz="2800" kern="0" dirty="0">
                <a:solidFill>
                  <a:srgbClr val="2929FF"/>
                </a:solidFill>
                <a:effectLst>
                  <a:outerShdw blurRad="38100" dist="38100" dir="2700000" algn="tl">
                    <a:srgbClr val="C0C0C0"/>
                  </a:outerShdw>
                </a:effectLst>
                <a:latin typeface="+mn-lt"/>
                <a:ea typeface="华文新魏" pitchFamily="2" charset="-122"/>
                <a:cs typeface="+mn-cs"/>
              </a:rPr>
              <a:t>寻找时间</a:t>
            </a:r>
            <a:r>
              <a:rPr lang="en-US" altLang="zh-CN" sz="2800" kern="0" dirty="0">
                <a:solidFill>
                  <a:srgbClr val="2929FF"/>
                </a:solidFill>
                <a:effectLst>
                  <a:outerShdw blurRad="38100" dist="38100" dir="2700000" algn="tl">
                    <a:srgbClr val="C0C0C0"/>
                  </a:outerShdw>
                </a:effectLst>
                <a:latin typeface="+mn-lt"/>
                <a:ea typeface="华文新魏" pitchFamily="2" charset="-122"/>
                <a:cs typeface="+mn-cs"/>
              </a:rPr>
              <a:t>: </a:t>
            </a:r>
          </a:p>
          <a:p>
            <a:pPr marL="1257300" lvl="2" indent="-285750">
              <a:spcBef>
                <a:spcPts val="0"/>
              </a:spcBef>
              <a:buClr>
                <a:srgbClr val="003399"/>
              </a:buClr>
              <a:buSzPct val="100000"/>
              <a:buFont typeface="黑体" pitchFamily="49" charset="-122"/>
              <a:buChar char="-"/>
              <a:defRPr/>
            </a:pPr>
            <a:r>
              <a:rPr lang="zh-CN" altLang="en-US" sz="2800" kern="0" dirty="0">
                <a:solidFill>
                  <a:srgbClr val="800000"/>
                </a:solidFill>
                <a:effectLst>
                  <a:outerShdw blurRad="38100" dist="38100" dir="2700000" algn="tl">
                    <a:srgbClr val="C0C0C0"/>
                  </a:outerShdw>
                </a:effectLst>
                <a:latin typeface="+mn-lt"/>
                <a:ea typeface="华文新魏" pitchFamily="2" charset="-122"/>
                <a:cs typeface="+mn-cs"/>
              </a:rPr>
              <a:t>磁头定位到指定磁道的时间</a:t>
            </a:r>
            <a:endParaRPr lang="en-US" altLang="zh-CN" sz="2800" kern="0" dirty="0">
              <a:solidFill>
                <a:srgbClr val="800000"/>
              </a:solidFill>
              <a:effectLst>
                <a:outerShdw blurRad="38100" dist="38100" dir="2700000" algn="tl">
                  <a:srgbClr val="C0C0C0"/>
                </a:outerShdw>
              </a:effectLst>
              <a:latin typeface="+mn-lt"/>
              <a:ea typeface="华文新魏" pitchFamily="2" charset="-122"/>
              <a:cs typeface="+mn-cs"/>
            </a:endParaRPr>
          </a:p>
          <a:p>
            <a:pPr marL="800100" lvl="1" indent="-285750">
              <a:spcBef>
                <a:spcPts val="0"/>
              </a:spcBef>
              <a:buClr>
                <a:srgbClr val="003399"/>
              </a:buClr>
              <a:buSzPct val="100000"/>
              <a:buFont typeface="黑体" pitchFamily="49" charset="-122"/>
              <a:buChar char="-"/>
              <a:defRPr/>
            </a:pPr>
            <a:r>
              <a:rPr lang="zh-CN" altLang="en-US" sz="2800" kern="0" dirty="0">
                <a:solidFill>
                  <a:srgbClr val="2929FF"/>
                </a:solidFill>
                <a:effectLst>
                  <a:outerShdw blurRad="38100" dist="38100" dir="2700000" algn="tl">
                    <a:srgbClr val="C0C0C0"/>
                  </a:outerShdw>
                </a:effectLst>
                <a:latin typeface="+mn-lt"/>
                <a:ea typeface="华文新魏" pitchFamily="2" charset="-122"/>
                <a:cs typeface="+mn-cs"/>
              </a:rPr>
              <a:t>旋转延迟</a:t>
            </a:r>
            <a:r>
              <a:rPr lang="en-US" altLang="zh-CN" sz="2800" kern="0" dirty="0">
                <a:solidFill>
                  <a:srgbClr val="2929FF"/>
                </a:solidFill>
                <a:effectLst>
                  <a:outerShdw blurRad="38100" dist="38100" dir="2700000" algn="tl">
                    <a:srgbClr val="C0C0C0"/>
                  </a:outerShdw>
                </a:effectLst>
                <a:latin typeface="+mn-lt"/>
                <a:ea typeface="华文新魏" pitchFamily="2" charset="-122"/>
                <a:cs typeface="+mn-cs"/>
              </a:rPr>
              <a:t>: </a:t>
            </a:r>
          </a:p>
          <a:p>
            <a:pPr marL="1257300" lvl="2" indent="-285750">
              <a:spcBef>
                <a:spcPts val="0"/>
              </a:spcBef>
              <a:buClr>
                <a:srgbClr val="003399"/>
              </a:buClr>
              <a:buSzPct val="100000"/>
              <a:buFont typeface="黑体" pitchFamily="49" charset="-122"/>
              <a:buChar char="-"/>
              <a:defRPr/>
            </a:pPr>
            <a:r>
              <a:rPr lang="zh-CN" altLang="en-US" sz="2800" kern="0" dirty="0">
                <a:solidFill>
                  <a:srgbClr val="800000"/>
                </a:solidFill>
                <a:effectLst>
                  <a:outerShdw blurRad="38100" dist="38100" dir="2700000" algn="tl">
                    <a:srgbClr val="C0C0C0"/>
                  </a:outerShdw>
                </a:effectLst>
                <a:latin typeface="+mn-lt"/>
                <a:ea typeface="华文新魏" pitchFamily="2" charset="-122"/>
                <a:cs typeface="+mn-cs"/>
              </a:rPr>
              <a:t>指定磁盘块转到磁头下的时间</a:t>
            </a:r>
            <a:endParaRPr lang="en-US" altLang="zh-CN" sz="2800" kern="0" dirty="0">
              <a:solidFill>
                <a:srgbClr val="800000"/>
              </a:solidFill>
              <a:effectLst>
                <a:outerShdw blurRad="38100" dist="38100" dir="2700000" algn="tl">
                  <a:srgbClr val="C0C0C0"/>
                </a:outerShdw>
              </a:effectLst>
              <a:latin typeface="+mn-lt"/>
              <a:ea typeface="华文新魏" pitchFamily="2" charset="-122"/>
              <a:cs typeface="+mn-cs"/>
            </a:endParaRPr>
          </a:p>
          <a:p>
            <a:pPr marL="800100" lvl="1" indent="-285750">
              <a:spcBef>
                <a:spcPts val="0"/>
              </a:spcBef>
              <a:buClr>
                <a:srgbClr val="003399"/>
              </a:buClr>
              <a:buSzPct val="100000"/>
              <a:buFont typeface="黑体" pitchFamily="49" charset="-122"/>
              <a:buChar char="-"/>
              <a:defRPr/>
            </a:pPr>
            <a:r>
              <a:rPr lang="zh-CN" altLang="en-US" sz="2800" kern="0" dirty="0">
                <a:solidFill>
                  <a:srgbClr val="2929FF"/>
                </a:solidFill>
                <a:effectLst>
                  <a:outerShdw blurRad="38100" dist="38100" dir="2700000" algn="tl">
                    <a:srgbClr val="C0C0C0"/>
                  </a:outerShdw>
                </a:effectLst>
                <a:latin typeface="+mn-lt"/>
                <a:ea typeface="华文新魏" pitchFamily="2" charset="-122"/>
                <a:cs typeface="+mn-cs"/>
              </a:rPr>
              <a:t>传输时间</a:t>
            </a:r>
            <a:r>
              <a:rPr lang="en-US" altLang="zh-CN" sz="2800" kern="0" dirty="0">
                <a:solidFill>
                  <a:srgbClr val="2929FF"/>
                </a:solidFill>
                <a:effectLst>
                  <a:outerShdw blurRad="38100" dist="38100" dir="2700000" algn="tl">
                    <a:srgbClr val="C0C0C0"/>
                  </a:outerShdw>
                </a:effectLst>
                <a:latin typeface="+mn-lt"/>
                <a:ea typeface="华文新魏" pitchFamily="2" charset="-122"/>
                <a:cs typeface="+mn-cs"/>
              </a:rPr>
              <a:t>: </a:t>
            </a:r>
          </a:p>
          <a:p>
            <a:pPr marL="1200150" lvl="2" indent="-285750">
              <a:spcBef>
                <a:spcPts val="0"/>
              </a:spcBef>
              <a:buClr>
                <a:srgbClr val="003399"/>
              </a:buClr>
              <a:buSzPct val="100000"/>
              <a:buFont typeface="黑体" pitchFamily="49" charset="-122"/>
              <a:buChar char="-"/>
              <a:defRPr/>
            </a:pPr>
            <a:r>
              <a:rPr lang="zh-CN" altLang="en-US" sz="2800" kern="0" dirty="0">
                <a:solidFill>
                  <a:srgbClr val="800000"/>
                </a:solidFill>
                <a:effectLst>
                  <a:outerShdw blurRad="38100" dist="38100" dir="2700000" algn="tl">
                    <a:srgbClr val="C0C0C0"/>
                  </a:outerShdw>
                </a:effectLst>
                <a:latin typeface="+mn-lt"/>
                <a:ea typeface="华文新魏" pitchFamily="2" charset="-122"/>
                <a:cs typeface="+mn-cs"/>
              </a:rPr>
              <a:t>主存和磁盘间传输数据的时间</a:t>
            </a:r>
            <a:endParaRPr lang="en-US" altLang="zh-CN" sz="2800" kern="0" dirty="0">
              <a:solidFill>
                <a:srgbClr val="800000"/>
              </a:solidFill>
              <a:effectLst>
                <a:outerShdw blurRad="38100" dist="38100" dir="2700000" algn="tl">
                  <a:srgbClr val="C0C0C0"/>
                </a:outerShdw>
              </a:effectLst>
              <a:latin typeface="+mn-lt"/>
              <a:ea typeface="华文新魏" pitchFamily="2" charset="-122"/>
              <a:cs typeface="+mn-cs"/>
            </a:endParaRPr>
          </a:p>
          <a:p>
            <a:pPr marL="342900" indent="-342900">
              <a:spcBef>
                <a:spcPct val="20000"/>
              </a:spcBef>
              <a:buFontTx/>
              <a:buChar char="•"/>
              <a:defRPr/>
            </a:pPr>
            <a:endParaRPr lang="zh-CN" altLang="en-US" sz="3200" kern="0" dirty="0">
              <a:effectLst>
                <a:outerShdw blurRad="38100" dist="38100" dir="2700000" algn="tl">
                  <a:srgbClr val="C0C0C0"/>
                </a:outerShdw>
              </a:effectLst>
              <a:latin typeface="+mn-lt"/>
              <a:ea typeface="华文新魏" pitchFamily="2" charset="-122"/>
              <a:cs typeface="+mn-cs"/>
            </a:endParaRPr>
          </a:p>
        </p:txBody>
      </p:sp>
      <p:grpSp>
        <p:nvGrpSpPr>
          <p:cNvPr id="143367" name="组合 6"/>
          <p:cNvGrpSpPr>
            <a:grpSpLocks/>
          </p:cNvGrpSpPr>
          <p:nvPr/>
        </p:nvGrpSpPr>
        <p:grpSpPr bwMode="auto">
          <a:xfrm>
            <a:off x="6143625" y="3500438"/>
            <a:ext cx="2962275" cy="3286125"/>
            <a:chOff x="5214942" y="3286124"/>
            <a:chExt cx="3962517" cy="3429024"/>
          </a:xfrm>
        </p:grpSpPr>
        <p:sp>
          <p:nvSpPr>
            <p:cNvPr id="8" name="矩形 7"/>
            <p:cNvSpPr/>
            <p:nvPr/>
          </p:nvSpPr>
          <p:spPr bwMode="auto">
            <a:xfrm>
              <a:off x="5315408" y="3286124"/>
              <a:ext cx="3786182" cy="335758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pic>
          <p:nvPicPr>
            <p:cNvPr id="143371" name="图片 8" descr="7-1-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4942" y="3357585"/>
              <a:ext cx="396251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磁盘调度策略</a:t>
            </a:r>
            <a:endParaRPr lang="zh-CN" altLang="en-US" dirty="0">
              <a:solidFill>
                <a:srgbClr val="800000"/>
              </a:solidFill>
              <a:latin typeface="+mn-lt"/>
              <a:ea typeface="华文新魏" pitchFamily="2" charset="-122"/>
              <a:cs typeface="+mj-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4AD4B188-43B2-461A-A427-469B9A743715}" type="slidenum">
              <a:rPr lang="zh-CN" altLang="en-US" smtClean="0"/>
              <a:pPr>
                <a:defRPr/>
              </a:pPr>
              <a:t>131</a:t>
            </a:fld>
            <a:endParaRPr lang="en-US" altLang="zh-CN"/>
          </a:p>
        </p:txBody>
      </p:sp>
      <p:sp>
        <p:nvSpPr>
          <p:cNvPr id="7" name="Rectangle 2"/>
          <p:cNvSpPr txBox="1">
            <a:spLocks noChangeArrowheads="1"/>
          </p:cNvSpPr>
          <p:nvPr/>
        </p:nvSpPr>
        <p:spPr>
          <a:xfrm>
            <a:off x="2214563" y="1285875"/>
            <a:ext cx="4714875" cy="4525963"/>
          </a:xfrm>
          <a:prstGeom prst="rect">
            <a:avLst/>
          </a:prstGeom>
        </p:spPr>
        <p:txBody>
          <a:bodyPr/>
          <a:lstStyle/>
          <a:p>
            <a:pPr marL="342900" indent="-342900" algn="just" eaLnBrk="1" hangingPunct="1">
              <a:spcBef>
                <a:spcPct val="20000"/>
              </a:spcBef>
              <a:buClr>
                <a:schemeClr val="hlink"/>
              </a:buClr>
              <a:buSzPct val="50000"/>
              <a:buFont typeface="Monotype Sorts" pitchFamily="2" charset="2"/>
              <a:buChar char="n"/>
              <a:defRPr/>
            </a:pPr>
            <a:endParaRPr kumimoji="1" lang="zh-CN" altLang="en-US" sz="3600" b="0" kern="0" dirty="0">
              <a:latin typeface="华文行楷" pitchFamily="2" charset="-122"/>
              <a:ea typeface="华文行楷" pitchFamily="2" charset="-122"/>
              <a:cs typeface="+mn-cs"/>
            </a:endParaRPr>
          </a:p>
          <a:p>
            <a:pPr marL="742950" lvl="1" indent="-285750" algn="just" eaLnBrk="1" hangingPunct="1">
              <a:spcBef>
                <a:spcPct val="20000"/>
              </a:spcBef>
              <a:buClr>
                <a:schemeClr val="tx2"/>
              </a:buClr>
              <a:buSzPct val="75000"/>
              <a:buFont typeface="Monotype Sorts" pitchFamily="2" charset="2"/>
              <a:buChar char="u"/>
              <a:defRPr/>
            </a:pPr>
            <a:r>
              <a:rPr kumimoji="1" lang="zh-CN" altLang="en-US" sz="3200" b="0" kern="0" dirty="0">
                <a:solidFill>
                  <a:srgbClr val="0000FF"/>
                </a:solidFill>
                <a:latin typeface="+mn-lt"/>
                <a:ea typeface="华文新魏" pitchFamily="2" charset="-122"/>
                <a:cs typeface="+mn-cs"/>
              </a:rPr>
              <a:t>先来先服务策略 </a:t>
            </a:r>
          </a:p>
          <a:p>
            <a:pPr marL="742950" lvl="1" indent="-285750" algn="just" eaLnBrk="1" hangingPunct="1">
              <a:spcBef>
                <a:spcPct val="20000"/>
              </a:spcBef>
              <a:buClr>
                <a:schemeClr val="tx2"/>
              </a:buClr>
              <a:buSzPct val="75000"/>
              <a:buFont typeface="Monotype Sorts" pitchFamily="2" charset="2"/>
              <a:buChar char="u"/>
              <a:defRPr/>
            </a:pPr>
            <a:r>
              <a:rPr kumimoji="1" lang="zh-CN" altLang="en-US" sz="3200" b="0" kern="0" dirty="0">
                <a:solidFill>
                  <a:srgbClr val="0000FF"/>
                </a:solidFill>
                <a:latin typeface="+mn-lt"/>
                <a:ea typeface="华文新魏" pitchFamily="2" charset="-122"/>
                <a:cs typeface="+mn-cs"/>
              </a:rPr>
              <a:t>近者优先策略 </a:t>
            </a:r>
          </a:p>
          <a:p>
            <a:pPr marL="742950" lvl="1" indent="-285750" algn="just" eaLnBrk="1" hangingPunct="1">
              <a:spcBef>
                <a:spcPct val="20000"/>
              </a:spcBef>
              <a:buClr>
                <a:schemeClr val="tx2"/>
              </a:buClr>
              <a:buSzPct val="75000"/>
              <a:buFont typeface="Monotype Sorts" pitchFamily="2" charset="2"/>
              <a:buChar char="u"/>
              <a:defRPr/>
            </a:pPr>
            <a:r>
              <a:rPr kumimoji="1" lang="zh-CN" altLang="en-US" sz="3200" b="0" kern="0" dirty="0">
                <a:solidFill>
                  <a:srgbClr val="0000FF"/>
                </a:solidFill>
                <a:latin typeface="+mn-lt"/>
                <a:ea typeface="华文新魏" pitchFamily="2" charset="-122"/>
                <a:cs typeface="+mn-cs"/>
              </a:rPr>
              <a:t>全程移动扫描策略 </a:t>
            </a:r>
          </a:p>
          <a:p>
            <a:pPr marL="742950" lvl="1" indent="-285750" algn="just" eaLnBrk="1" hangingPunct="1">
              <a:spcBef>
                <a:spcPct val="20000"/>
              </a:spcBef>
              <a:buClr>
                <a:schemeClr val="tx2"/>
              </a:buClr>
              <a:buSzPct val="75000"/>
              <a:buFont typeface="Monotype Sorts" pitchFamily="2" charset="2"/>
              <a:buChar char="u"/>
              <a:defRPr/>
            </a:pPr>
            <a:r>
              <a:rPr kumimoji="1" lang="zh-CN" altLang="en-US" sz="3200" b="0" kern="0" dirty="0">
                <a:solidFill>
                  <a:srgbClr val="0000FF"/>
                </a:solidFill>
                <a:latin typeface="+mn-lt"/>
                <a:ea typeface="华文新魏" pitchFamily="2" charset="-122"/>
                <a:cs typeface="+mn-cs"/>
              </a:rPr>
              <a:t>移动扫描策略 </a:t>
            </a:r>
          </a:p>
          <a:p>
            <a:pPr marL="742950" lvl="1" indent="-285750" algn="just" eaLnBrk="1" hangingPunct="1">
              <a:spcBef>
                <a:spcPct val="20000"/>
              </a:spcBef>
              <a:buClr>
                <a:schemeClr val="tx2"/>
              </a:buClr>
              <a:buSzPct val="75000"/>
              <a:buFont typeface="Monotype Sorts" pitchFamily="2" charset="2"/>
              <a:buChar char="u"/>
              <a:defRPr/>
            </a:pPr>
            <a:r>
              <a:rPr kumimoji="1" lang="zh-CN" altLang="en-US" sz="3200" b="0" kern="0" dirty="0">
                <a:solidFill>
                  <a:srgbClr val="0000FF"/>
                </a:solidFill>
                <a:latin typeface="+mn-lt"/>
                <a:ea typeface="华文新魏" pitchFamily="2" charset="-122"/>
                <a:cs typeface="+mn-cs"/>
              </a:rPr>
              <a:t>分组扫描策略 </a:t>
            </a:r>
          </a:p>
          <a:p>
            <a:pPr marL="742950" lvl="1" indent="-285750" algn="just" eaLnBrk="1" hangingPunct="1">
              <a:spcBef>
                <a:spcPct val="20000"/>
              </a:spcBef>
              <a:buClr>
                <a:schemeClr val="tx2"/>
              </a:buClr>
              <a:buSzPct val="75000"/>
              <a:buFont typeface="Monotype Sorts" pitchFamily="2" charset="2"/>
              <a:buChar char="u"/>
              <a:defRPr/>
            </a:pPr>
            <a:r>
              <a:rPr kumimoji="1" lang="zh-CN" altLang="en-US" sz="3200" b="0" kern="0" dirty="0">
                <a:solidFill>
                  <a:srgbClr val="0000FF"/>
                </a:solidFill>
                <a:latin typeface="+mn-lt"/>
                <a:ea typeface="华文新魏" pitchFamily="2" charset="-122"/>
                <a:cs typeface="+mn-cs"/>
              </a:rPr>
              <a:t>间歇式全程扫描策略  </a:t>
            </a:r>
          </a:p>
        </p:txBody>
      </p:sp>
      <p:grpSp>
        <p:nvGrpSpPr>
          <p:cNvPr id="3" name="组合 8"/>
          <p:cNvGrpSpPr/>
          <p:nvPr/>
        </p:nvGrpSpPr>
        <p:grpSpPr>
          <a:xfrm>
            <a:off x="107504" y="188640"/>
            <a:ext cx="2448272" cy="1224136"/>
            <a:chOff x="5536570" y="3630510"/>
            <a:chExt cx="2448272" cy="1224136"/>
          </a:xfrm>
          <a:solidFill>
            <a:srgbClr val="FFFFCC"/>
          </a:solidFill>
        </p:grpSpPr>
        <p:sp>
          <p:nvSpPr>
            <p:cNvPr id="10" name="圆角矩形标注 9"/>
            <p:cNvSpPr/>
            <p:nvPr/>
          </p:nvSpPr>
          <p:spPr bwMode="auto">
            <a:xfrm>
              <a:off x="5536570" y="3630510"/>
              <a:ext cx="2448272" cy="1224136"/>
            </a:xfrm>
            <a:prstGeom prst="wedgeRoundRectCallout">
              <a:avLst>
                <a:gd name="adj1" fmla="val 62757"/>
                <a:gd name="adj2" fmla="val 114670"/>
                <a:gd name="adj3" fmla="val 16667"/>
              </a:avLst>
            </a:prstGeom>
            <a:grpFill/>
            <a:ln w="19050" cap="flat" cmpd="sng" algn="ctr">
              <a:solidFill>
                <a:srgbClr val="FF0000"/>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华文新魏" pitchFamily="2" charset="-122"/>
                <a:ea typeface="华文新魏" pitchFamily="2" charset="-122"/>
                <a:cs typeface="+mn-cs"/>
              </a:endParaRPr>
            </a:p>
          </p:txBody>
        </p:sp>
        <p:sp>
          <p:nvSpPr>
            <p:cNvPr id="11" name="TextBox 10"/>
            <p:cNvSpPr txBox="1"/>
            <p:nvPr/>
          </p:nvSpPr>
          <p:spPr>
            <a:xfrm>
              <a:off x="5580112" y="3645024"/>
              <a:ext cx="2376264" cy="1169551"/>
            </a:xfrm>
            <a:prstGeom prst="rect">
              <a:avLst/>
            </a:prstGeom>
            <a:grpFill/>
          </p:spPr>
          <p:txBody>
            <a:bodyPr>
              <a:spAutoFit/>
            </a:bodyPr>
            <a:lstStyle/>
            <a:p>
              <a:pPr>
                <a:lnSpc>
                  <a:spcPts val="2800"/>
                </a:lnSpc>
                <a:spcBef>
                  <a:spcPts val="0"/>
                </a:spcBef>
                <a:defRPr/>
              </a:pPr>
              <a:r>
                <a:rPr lang="zh-CN" altLang="zh-CN" sz="2400" b="0" dirty="0">
                  <a:latin typeface="华文新魏" pitchFamily="2" charset="-122"/>
                  <a:ea typeface="华文新魏" pitchFamily="2" charset="-122"/>
                  <a:cs typeface="+mn-cs"/>
                </a:rPr>
                <a:t>按照读写请求</a:t>
              </a:r>
              <a:r>
                <a:rPr lang="zh-CN" altLang="zh-CN" sz="2400" b="0" dirty="0">
                  <a:latin typeface="华文新魏" pitchFamily="2" charset="-122"/>
                  <a:ea typeface="华文新魏" pitchFamily="2" charset="-122"/>
                  <a:cs typeface="Times New Roman" pitchFamily="18" charset="0"/>
                </a:rPr>
                <a:t>先后次序处理各请求</a:t>
              </a:r>
              <a:r>
                <a:rPr lang="en-US" altLang="zh-CN" sz="2400" b="0" dirty="0">
                  <a:latin typeface="华文新魏" pitchFamily="2" charset="-122"/>
                  <a:ea typeface="华文新魏" pitchFamily="2" charset="-122"/>
                  <a:cs typeface="Times New Roman" pitchFamily="18" charset="0"/>
                </a:rPr>
                <a:t>, </a:t>
              </a:r>
              <a:r>
                <a:rPr lang="zh-CN" altLang="zh-CN" sz="2400" b="0" dirty="0">
                  <a:latin typeface="华文新魏" pitchFamily="2" charset="-122"/>
                  <a:ea typeface="华文新魏" pitchFamily="2" charset="-122"/>
                  <a:cs typeface="Times New Roman" pitchFamily="18" charset="0"/>
                </a:rPr>
                <a:t>效率</a:t>
              </a:r>
              <a:r>
                <a:rPr lang="zh-CN" altLang="zh-CN" sz="2400" b="0" dirty="0">
                  <a:latin typeface="华文新魏" pitchFamily="2" charset="-122"/>
                  <a:ea typeface="华文新魏" pitchFamily="2" charset="-122"/>
                  <a:cs typeface="+mn-cs"/>
                </a:rPr>
                <a:t>很低</a:t>
              </a:r>
              <a:r>
                <a:rPr lang="en-US" altLang="zh-CN" sz="2400" b="0" dirty="0">
                  <a:latin typeface="华文新魏" pitchFamily="2" charset="-122"/>
                  <a:ea typeface="华文新魏" pitchFamily="2" charset="-122"/>
                  <a:cs typeface="+mn-cs"/>
                </a:rPr>
                <a:t>.</a:t>
              </a:r>
              <a:endParaRPr lang="zh-CN" altLang="zh-CN" sz="2400" b="0" dirty="0">
                <a:latin typeface="华文新魏" pitchFamily="2" charset="-122"/>
                <a:ea typeface="华文新魏" pitchFamily="2" charset="-122"/>
                <a:cs typeface="+mn-cs"/>
              </a:endParaRPr>
            </a:p>
          </p:txBody>
        </p:sp>
      </p:grpSp>
      <p:grpSp>
        <p:nvGrpSpPr>
          <p:cNvPr id="8" name="组合 11"/>
          <p:cNvGrpSpPr/>
          <p:nvPr/>
        </p:nvGrpSpPr>
        <p:grpSpPr>
          <a:xfrm>
            <a:off x="6372200" y="332656"/>
            <a:ext cx="2448272" cy="1242648"/>
            <a:chOff x="5536570" y="3630510"/>
            <a:chExt cx="2448272" cy="1242648"/>
          </a:xfrm>
          <a:solidFill>
            <a:srgbClr val="FFFFCC"/>
          </a:solidFill>
        </p:grpSpPr>
        <p:sp>
          <p:nvSpPr>
            <p:cNvPr id="13" name="圆角矩形标注 12"/>
            <p:cNvSpPr/>
            <p:nvPr/>
          </p:nvSpPr>
          <p:spPr bwMode="auto">
            <a:xfrm>
              <a:off x="5536570" y="3630510"/>
              <a:ext cx="2448272" cy="1224136"/>
            </a:xfrm>
            <a:prstGeom prst="wedgeRoundRectCallout">
              <a:avLst>
                <a:gd name="adj1" fmla="val -88417"/>
                <a:gd name="adj2" fmla="val 147869"/>
                <a:gd name="adj3" fmla="val 16667"/>
              </a:avLst>
            </a:prstGeom>
            <a:grpFill/>
            <a:ln w="19050" cap="flat" cmpd="sng" algn="ctr">
              <a:solidFill>
                <a:srgbClr val="FF0000"/>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14" name="TextBox 13"/>
            <p:cNvSpPr txBox="1"/>
            <p:nvPr/>
          </p:nvSpPr>
          <p:spPr>
            <a:xfrm>
              <a:off x="5565598" y="3630510"/>
              <a:ext cx="2376264" cy="1242648"/>
            </a:xfrm>
            <a:prstGeom prst="rect">
              <a:avLst/>
            </a:prstGeom>
            <a:grpFill/>
          </p:spPr>
          <p:txBody>
            <a:bodyPr>
              <a:spAutoFit/>
            </a:bodyPr>
            <a:lstStyle/>
            <a:p>
              <a:pPr>
                <a:lnSpc>
                  <a:spcPts val="2200"/>
                </a:lnSpc>
                <a:spcBef>
                  <a:spcPts val="0"/>
                </a:spcBef>
                <a:defRPr/>
              </a:pPr>
              <a:r>
                <a:rPr lang="zh-CN" altLang="zh-CN" sz="2400" b="0" dirty="0">
                  <a:latin typeface="+mn-lt"/>
                  <a:ea typeface="华文新魏" pitchFamily="2" charset="-122"/>
                  <a:cs typeface="Times New Roman" pitchFamily="18" charset="0"/>
                </a:rPr>
                <a:t>优先处理离磁头当前位置最近的请求</a:t>
              </a:r>
              <a:r>
                <a:rPr lang="en-US" altLang="zh-CN" sz="2400" b="0" dirty="0">
                  <a:latin typeface="+mn-lt"/>
                  <a:ea typeface="华文新魏" pitchFamily="2" charset="-122"/>
                  <a:cs typeface="Times New Roman" pitchFamily="18" charset="0"/>
                </a:rPr>
                <a:t>. </a:t>
              </a:r>
              <a:r>
                <a:rPr lang="zh-CN" altLang="zh-CN" sz="2400" b="0" dirty="0">
                  <a:latin typeface="+mn-lt"/>
                  <a:ea typeface="华文新魏" pitchFamily="2" charset="-122"/>
                  <a:cs typeface="Times New Roman" pitchFamily="18" charset="0"/>
                </a:rPr>
                <a:t>读写请求多</a:t>
              </a:r>
              <a:r>
                <a:rPr lang="zh-CN" altLang="en-US" sz="2400" b="0" dirty="0">
                  <a:latin typeface="+mn-lt"/>
                  <a:ea typeface="华文新魏" pitchFamily="2" charset="-122"/>
                  <a:cs typeface="Times New Roman" pitchFamily="18" charset="0"/>
                </a:rPr>
                <a:t>时</a:t>
              </a:r>
              <a:r>
                <a:rPr lang="en-US" altLang="zh-CN" sz="2400" b="0" dirty="0">
                  <a:latin typeface="+mn-lt"/>
                  <a:ea typeface="华文新魏" pitchFamily="2" charset="-122"/>
                  <a:cs typeface="Times New Roman" pitchFamily="18" charset="0"/>
                </a:rPr>
                <a:t>,  </a:t>
              </a:r>
              <a:r>
                <a:rPr lang="zh-CN" altLang="zh-CN" sz="2400" b="0" dirty="0">
                  <a:latin typeface="+mn-lt"/>
                  <a:ea typeface="华文新魏" pitchFamily="2" charset="-122"/>
                  <a:cs typeface="Times New Roman" pitchFamily="18" charset="0"/>
                </a:rPr>
                <a:t>效率较高</a:t>
              </a:r>
              <a:r>
                <a:rPr lang="en-US" altLang="zh-CN" sz="2400" b="0" dirty="0">
                  <a:latin typeface="+mn-lt"/>
                  <a:ea typeface="华文新魏" pitchFamily="2" charset="-122"/>
                  <a:cs typeface="Times New Roman" pitchFamily="18" charset="0"/>
                </a:rPr>
                <a:t>.</a:t>
              </a:r>
              <a:endParaRPr lang="zh-CN" altLang="zh-CN" sz="2400" b="0" dirty="0">
                <a:latin typeface="+mn-lt"/>
                <a:ea typeface="华文新魏" pitchFamily="2" charset="-122"/>
                <a:cs typeface="+mn-cs"/>
              </a:endParaRPr>
            </a:p>
          </p:txBody>
        </p:sp>
      </p:grpSp>
      <p:grpSp>
        <p:nvGrpSpPr>
          <p:cNvPr id="9" name="组合 14"/>
          <p:cNvGrpSpPr/>
          <p:nvPr/>
        </p:nvGrpSpPr>
        <p:grpSpPr>
          <a:xfrm>
            <a:off x="179512" y="2276872"/>
            <a:ext cx="2448272" cy="1224136"/>
            <a:chOff x="5536570" y="3630510"/>
            <a:chExt cx="2448272" cy="1224136"/>
          </a:xfrm>
          <a:solidFill>
            <a:srgbClr val="FFFFCC"/>
          </a:solidFill>
        </p:grpSpPr>
        <p:sp>
          <p:nvSpPr>
            <p:cNvPr id="16" name="圆角矩形标注 15"/>
            <p:cNvSpPr/>
            <p:nvPr/>
          </p:nvSpPr>
          <p:spPr bwMode="auto">
            <a:xfrm>
              <a:off x="5536570" y="3630510"/>
              <a:ext cx="2448272" cy="1224136"/>
            </a:xfrm>
            <a:prstGeom prst="wedgeRoundRectCallout">
              <a:avLst>
                <a:gd name="adj1" fmla="val 65128"/>
                <a:gd name="adj2" fmla="val 38787"/>
                <a:gd name="adj3" fmla="val 16667"/>
              </a:avLst>
            </a:prstGeom>
            <a:grpFill/>
            <a:ln w="19050" cap="flat" cmpd="sng" algn="ctr">
              <a:solidFill>
                <a:srgbClr val="FF0000"/>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17" name="TextBox 16"/>
            <p:cNvSpPr txBox="1"/>
            <p:nvPr/>
          </p:nvSpPr>
          <p:spPr>
            <a:xfrm>
              <a:off x="5580112" y="3645024"/>
              <a:ext cx="2376264" cy="1194558"/>
            </a:xfrm>
            <a:prstGeom prst="rect">
              <a:avLst/>
            </a:prstGeom>
            <a:grpFill/>
          </p:spPr>
          <p:txBody>
            <a:bodyPr>
              <a:spAutoFit/>
            </a:bodyPr>
            <a:lstStyle/>
            <a:p>
              <a:pPr>
                <a:lnSpc>
                  <a:spcPts val="2100"/>
                </a:lnSpc>
                <a:spcBef>
                  <a:spcPts val="0"/>
                </a:spcBef>
                <a:defRPr/>
              </a:pPr>
              <a:r>
                <a:rPr lang="zh-CN" altLang="zh-CN" sz="2400" b="0" dirty="0">
                  <a:latin typeface="+mn-lt"/>
                  <a:ea typeface="华文新魏" pitchFamily="2" charset="-122"/>
                  <a:cs typeface="+mn-cs"/>
                </a:rPr>
                <a:t>磁臂在</a:t>
              </a:r>
              <a:r>
                <a:rPr lang="en-US" altLang="zh-CN" sz="2400" b="0" dirty="0">
                  <a:latin typeface="+mn-lt"/>
                  <a:ea typeface="华文新魏" pitchFamily="2" charset="-122"/>
                  <a:cs typeface="+mn-cs"/>
                </a:rPr>
                <a:t>0</a:t>
              </a:r>
              <a:r>
                <a:rPr lang="zh-CN" altLang="zh-CN" sz="2400" b="0" dirty="0">
                  <a:latin typeface="+mn-lt"/>
                  <a:ea typeface="华文新魏" pitchFamily="2" charset="-122"/>
                  <a:cs typeface="+mn-cs"/>
                </a:rPr>
                <a:t>号</a:t>
              </a:r>
              <a:r>
                <a:rPr lang="zh-CN" altLang="en-US" sz="2400" b="0" dirty="0">
                  <a:latin typeface="+mn-lt"/>
                  <a:ea typeface="华文新魏" pitchFamily="2" charset="-122"/>
                  <a:cs typeface="+mn-cs"/>
                </a:rPr>
                <a:t>至</a:t>
              </a:r>
              <a:r>
                <a:rPr lang="zh-CN" altLang="zh-CN" sz="2400" b="0" dirty="0">
                  <a:latin typeface="+mn-lt"/>
                  <a:ea typeface="华文新魏" pitchFamily="2" charset="-122"/>
                  <a:cs typeface="+mn-cs"/>
                </a:rPr>
                <a:t>最大号磁道之间往返移动</a:t>
              </a:r>
              <a:r>
                <a:rPr lang="en-US" altLang="zh-CN" sz="2400" b="0" dirty="0">
                  <a:latin typeface="+mn-lt"/>
                  <a:ea typeface="华文新魏" pitchFamily="2" charset="-122"/>
                  <a:cs typeface="+mn-cs"/>
                </a:rPr>
                <a:t>, </a:t>
              </a:r>
              <a:r>
                <a:rPr lang="zh-CN" altLang="en-US" sz="2400" b="0" dirty="0">
                  <a:latin typeface="+mn-lt"/>
                  <a:ea typeface="华文新魏" pitchFamily="2" charset="-122"/>
                  <a:cs typeface="+mn-cs"/>
                </a:rPr>
                <a:t>边</a:t>
              </a:r>
              <a:r>
                <a:rPr lang="zh-CN" altLang="zh-CN" sz="2400" b="0" dirty="0">
                  <a:latin typeface="+mn-lt"/>
                  <a:ea typeface="华文新魏" pitchFamily="2" charset="-122"/>
                  <a:cs typeface="+mn-cs"/>
                </a:rPr>
                <a:t>移动</a:t>
              </a:r>
              <a:r>
                <a:rPr lang="zh-CN" altLang="en-US" sz="2400" b="0" dirty="0">
                  <a:latin typeface="+mn-lt"/>
                  <a:ea typeface="华文新魏" pitchFamily="2" charset="-122"/>
                  <a:cs typeface="+mn-cs"/>
                </a:rPr>
                <a:t>边</a:t>
              </a:r>
              <a:r>
                <a:rPr lang="zh-CN" altLang="zh-CN" sz="2400" b="0" dirty="0">
                  <a:latin typeface="+mn-lt"/>
                  <a:ea typeface="华文新魏" pitchFamily="2" charset="-122"/>
                  <a:cs typeface="+mn-cs"/>
                </a:rPr>
                <a:t>处理请求</a:t>
              </a:r>
              <a:r>
                <a:rPr lang="en-US" altLang="zh-CN" sz="2400" b="0" dirty="0">
                  <a:latin typeface="+mn-lt"/>
                  <a:ea typeface="华文新魏" pitchFamily="2" charset="-122"/>
                  <a:cs typeface="+mn-cs"/>
                </a:rPr>
                <a:t>.</a:t>
              </a:r>
              <a:endParaRPr lang="zh-CN" altLang="en-US" sz="2400" b="0" dirty="0">
                <a:latin typeface="+mn-lt"/>
                <a:ea typeface="华文新魏" pitchFamily="2" charset="-122"/>
                <a:cs typeface="+mn-cs"/>
              </a:endParaRPr>
            </a:p>
          </p:txBody>
        </p:sp>
      </p:grpSp>
      <p:grpSp>
        <p:nvGrpSpPr>
          <p:cNvPr id="12" name="组合 17"/>
          <p:cNvGrpSpPr/>
          <p:nvPr/>
        </p:nvGrpSpPr>
        <p:grpSpPr>
          <a:xfrm>
            <a:off x="6588224" y="2060848"/>
            <a:ext cx="2448272" cy="1242648"/>
            <a:chOff x="5536570" y="3630510"/>
            <a:chExt cx="2448272" cy="1242648"/>
          </a:xfrm>
          <a:solidFill>
            <a:srgbClr val="FFFFCC"/>
          </a:solidFill>
        </p:grpSpPr>
        <p:sp>
          <p:nvSpPr>
            <p:cNvPr id="19" name="圆角矩形标注 18"/>
            <p:cNvSpPr/>
            <p:nvPr/>
          </p:nvSpPr>
          <p:spPr bwMode="auto">
            <a:xfrm>
              <a:off x="5536570" y="3630510"/>
              <a:ext cx="2448272" cy="1224136"/>
            </a:xfrm>
            <a:prstGeom prst="wedgeRoundRectCallout">
              <a:avLst>
                <a:gd name="adj1" fmla="val -97902"/>
                <a:gd name="adj2" fmla="val 105185"/>
                <a:gd name="adj3" fmla="val 16667"/>
              </a:avLst>
            </a:prstGeom>
            <a:grpFill/>
            <a:ln w="19050" cap="flat" cmpd="sng" algn="ctr">
              <a:solidFill>
                <a:srgbClr val="FF0000"/>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20" name="TextBox 19"/>
            <p:cNvSpPr txBox="1"/>
            <p:nvPr/>
          </p:nvSpPr>
          <p:spPr>
            <a:xfrm>
              <a:off x="5565598" y="3630510"/>
              <a:ext cx="2376264" cy="1242648"/>
            </a:xfrm>
            <a:prstGeom prst="rect">
              <a:avLst/>
            </a:prstGeom>
            <a:grpFill/>
          </p:spPr>
          <p:txBody>
            <a:bodyPr>
              <a:spAutoFit/>
            </a:bodyPr>
            <a:lstStyle/>
            <a:p>
              <a:pPr>
                <a:lnSpc>
                  <a:spcPts val="2200"/>
                </a:lnSpc>
                <a:spcBef>
                  <a:spcPts val="0"/>
                </a:spcBef>
                <a:defRPr/>
              </a:pPr>
              <a:r>
                <a:rPr lang="zh-CN" altLang="zh-CN" sz="2400" b="0" dirty="0">
                  <a:latin typeface="+mn-lt"/>
                  <a:ea typeface="华文新魏" pitchFamily="2" charset="-122"/>
                  <a:cs typeface="Times New Roman" pitchFamily="18" charset="0"/>
                </a:rPr>
                <a:t>磁臂</a:t>
              </a:r>
              <a:r>
                <a:rPr lang="zh-CN" altLang="en-US" sz="2400" b="0" dirty="0">
                  <a:latin typeface="+mn-lt"/>
                  <a:ea typeface="华文新魏" pitchFamily="2" charset="-122"/>
                  <a:cs typeface="Times New Roman" pitchFamily="18" charset="0"/>
                </a:rPr>
                <a:t>视</a:t>
              </a:r>
              <a:r>
                <a:rPr lang="zh-CN" altLang="zh-CN" sz="2400" b="0" dirty="0">
                  <a:latin typeface="+mn-lt"/>
                  <a:ea typeface="华文新魏" pitchFamily="2" charset="-122"/>
                  <a:cs typeface="Times New Roman" pitchFamily="18" charset="0"/>
                </a:rPr>
                <a:t>情况改变其移动方向。前进方向上</a:t>
              </a:r>
              <a:r>
                <a:rPr lang="zh-CN" altLang="en-US" sz="2400" b="0" dirty="0">
                  <a:latin typeface="+mn-lt"/>
                  <a:ea typeface="华文新魏" pitchFamily="2" charset="-122"/>
                  <a:cs typeface="Times New Roman" pitchFamily="18" charset="0"/>
                </a:rPr>
                <a:t>无</a:t>
              </a:r>
              <a:r>
                <a:rPr lang="zh-CN" altLang="zh-CN" sz="2400" b="0" dirty="0">
                  <a:latin typeface="+mn-lt"/>
                  <a:ea typeface="华文新魏" pitchFamily="2" charset="-122"/>
                  <a:cs typeface="Times New Roman" pitchFamily="18" charset="0"/>
                </a:rPr>
                <a:t>请求时</a:t>
              </a:r>
              <a:r>
                <a:rPr lang="en-US" altLang="zh-CN" sz="2400" b="0" dirty="0">
                  <a:latin typeface="+mn-lt"/>
                  <a:ea typeface="华文新魏" pitchFamily="2" charset="-122"/>
                  <a:cs typeface="Times New Roman" pitchFamily="18" charset="0"/>
                </a:rPr>
                <a:t>, </a:t>
              </a:r>
              <a:r>
                <a:rPr lang="zh-CN" altLang="zh-CN" sz="2400" b="0" dirty="0">
                  <a:latin typeface="+mn-lt"/>
                  <a:ea typeface="华文新魏" pitchFamily="2" charset="-122"/>
                  <a:cs typeface="Times New Roman" pitchFamily="18" charset="0"/>
                </a:rPr>
                <a:t>反方向移动</a:t>
              </a:r>
              <a:r>
                <a:rPr lang="en-US" altLang="zh-CN" sz="2400" b="0" dirty="0">
                  <a:latin typeface="+mn-lt"/>
                  <a:ea typeface="华文新魏" pitchFamily="2" charset="-122"/>
                  <a:cs typeface="Times New Roman" pitchFamily="18" charset="0"/>
                </a:rPr>
                <a:t>.</a:t>
              </a:r>
              <a:endParaRPr lang="zh-CN" altLang="zh-CN" sz="2400" b="0" dirty="0">
                <a:latin typeface="+mn-lt"/>
                <a:ea typeface="华文新魏" pitchFamily="2" charset="-122"/>
                <a:cs typeface="+mn-cs"/>
              </a:endParaRPr>
            </a:p>
          </p:txBody>
        </p:sp>
      </p:grpSp>
      <p:grpSp>
        <p:nvGrpSpPr>
          <p:cNvPr id="15" name="组合 20"/>
          <p:cNvGrpSpPr/>
          <p:nvPr/>
        </p:nvGrpSpPr>
        <p:grpSpPr>
          <a:xfrm>
            <a:off x="6588224" y="3717032"/>
            <a:ext cx="2448272" cy="1224136"/>
            <a:chOff x="5536570" y="3630510"/>
            <a:chExt cx="2448272" cy="1224136"/>
          </a:xfrm>
          <a:solidFill>
            <a:srgbClr val="FFFFCC"/>
          </a:solidFill>
        </p:grpSpPr>
        <p:sp>
          <p:nvSpPr>
            <p:cNvPr id="22" name="圆角矩形标注 21"/>
            <p:cNvSpPr/>
            <p:nvPr/>
          </p:nvSpPr>
          <p:spPr bwMode="auto">
            <a:xfrm>
              <a:off x="5536570" y="3630510"/>
              <a:ext cx="2448272" cy="1224136"/>
            </a:xfrm>
            <a:prstGeom prst="wedgeRoundRectCallout">
              <a:avLst>
                <a:gd name="adj1" fmla="val -96717"/>
                <a:gd name="adj2" fmla="val 23373"/>
                <a:gd name="adj3" fmla="val 16667"/>
              </a:avLst>
            </a:prstGeom>
            <a:grpFill/>
            <a:ln w="19050" cap="flat" cmpd="sng" algn="ctr">
              <a:solidFill>
                <a:srgbClr val="FF0000"/>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23" name="TextBox 22"/>
            <p:cNvSpPr txBox="1"/>
            <p:nvPr/>
          </p:nvSpPr>
          <p:spPr>
            <a:xfrm>
              <a:off x="5580112" y="3645024"/>
              <a:ext cx="2376264" cy="1194558"/>
            </a:xfrm>
            <a:prstGeom prst="rect">
              <a:avLst/>
            </a:prstGeom>
            <a:grpFill/>
          </p:spPr>
          <p:txBody>
            <a:bodyPr>
              <a:spAutoFit/>
            </a:bodyPr>
            <a:lstStyle/>
            <a:p>
              <a:pPr>
                <a:lnSpc>
                  <a:spcPts val="2100"/>
                </a:lnSpc>
                <a:spcBef>
                  <a:spcPts val="0"/>
                </a:spcBef>
                <a:defRPr/>
              </a:pPr>
              <a:r>
                <a:rPr lang="zh-CN" altLang="zh-CN" sz="2400" b="0" dirty="0">
                  <a:latin typeface="+mn-lt"/>
                  <a:ea typeface="华文新魏" pitchFamily="2" charset="-122"/>
                  <a:cs typeface="+mn-cs"/>
                </a:rPr>
                <a:t>所有读写请求分组。逐次使用移动扫描策略处理各组请求</a:t>
              </a:r>
              <a:r>
                <a:rPr lang="en-US" altLang="zh-CN" sz="2400" b="0" dirty="0">
                  <a:latin typeface="+mn-lt"/>
                  <a:ea typeface="华文新魏" pitchFamily="2" charset="-122"/>
                  <a:cs typeface="+mn-cs"/>
                </a:rPr>
                <a:t>.</a:t>
              </a:r>
              <a:endParaRPr lang="zh-CN" altLang="en-US" sz="2400" b="0" dirty="0">
                <a:latin typeface="+mn-lt"/>
                <a:ea typeface="华文新魏" pitchFamily="2" charset="-122"/>
                <a:cs typeface="+mn-cs"/>
              </a:endParaRPr>
            </a:p>
          </p:txBody>
        </p:sp>
      </p:grpSp>
      <p:grpSp>
        <p:nvGrpSpPr>
          <p:cNvPr id="18" name="组合 23"/>
          <p:cNvGrpSpPr/>
          <p:nvPr/>
        </p:nvGrpSpPr>
        <p:grpSpPr>
          <a:xfrm>
            <a:off x="107504" y="4202576"/>
            <a:ext cx="2448272" cy="2178752"/>
            <a:chOff x="5680586" y="2766414"/>
            <a:chExt cx="2448272" cy="2178752"/>
          </a:xfrm>
          <a:solidFill>
            <a:srgbClr val="FFFFCC"/>
          </a:solidFill>
        </p:grpSpPr>
        <p:sp>
          <p:nvSpPr>
            <p:cNvPr id="25" name="圆角矩形标注 24"/>
            <p:cNvSpPr/>
            <p:nvPr/>
          </p:nvSpPr>
          <p:spPr bwMode="auto">
            <a:xfrm>
              <a:off x="5680586" y="2766414"/>
              <a:ext cx="2448272" cy="2178752"/>
            </a:xfrm>
            <a:prstGeom prst="wedgeRoundRectCallout">
              <a:avLst>
                <a:gd name="adj1" fmla="val 64535"/>
                <a:gd name="adj2" fmla="val -5400"/>
                <a:gd name="adj3" fmla="val 16667"/>
              </a:avLst>
            </a:prstGeom>
            <a:grpFill/>
            <a:ln w="19050" cap="flat" cmpd="sng" algn="ctr">
              <a:solidFill>
                <a:srgbClr val="FF0000"/>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dirty="0">
                <a:solidFill>
                  <a:schemeClr val="bg2"/>
                </a:solidFill>
                <a:latin typeface="+mn-lt"/>
                <a:ea typeface="华文新魏" pitchFamily="2" charset="-122"/>
                <a:cs typeface="+mn-cs"/>
              </a:endParaRPr>
            </a:p>
          </p:txBody>
        </p:sp>
        <p:sp>
          <p:nvSpPr>
            <p:cNvPr id="26" name="TextBox 25"/>
            <p:cNvSpPr txBox="1"/>
            <p:nvPr/>
          </p:nvSpPr>
          <p:spPr>
            <a:xfrm>
              <a:off x="5680586" y="2817423"/>
              <a:ext cx="2376264" cy="2079415"/>
            </a:xfrm>
            <a:prstGeom prst="rect">
              <a:avLst/>
            </a:prstGeom>
            <a:grpFill/>
          </p:spPr>
          <p:txBody>
            <a:bodyPr>
              <a:spAutoFit/>
            </a:bodyPr>
            <a:lstStyle/>
            <a:p>
              <a:pPr>
                <a:lnSpc>
                  <a:spcPts val="2200"/>
                </a:lnSpc>
                <a:spcBef>
                  <a:spcPts val="0"/>
                </a:spcBef>
                <a:defRPr/>
              </a:pPr>
              <a:r>
                <a:rPr lang="zh-CN" altLang="zh-CN" sz="2400" b="0" spc="-140" dirty="0">
                  <a:latin typeface="+mn-lt"/>
                  <a:ea typeface="华文新魏" pitchFamily="2" charset="-122"/>
                  <a:cs typeface="Times New Roman" pitchFamily="18" charset="0"/>
                </a:rPr>
                <a:t>磁臂</a:t>
              </a:r>
              <a:r>
                <a:rPr lang="zh-CN" altLang="en-US" sz="2400" b="0" spc="-140" dirty="0">
                  <a:latin typeface="+mn-lt"/>
                  <a:ea typeface="华文新魏" pitchFamily="2" charset="-122"/>
                  <a:cs typeface="Times New Roman" pitchFamily="18" charset="0"/>
                </a:rPr>
                <a:t>反复</a:t>
              </a:r>
              <a:r>
                <a:rPr lang="zh-CN" altLang="zh-CN" sz="2400" b="0" spc="-140" dirty="0">
                  <a:latin typeface="+mn-lt"/>
                  <a:ea typeface="华文新魏" pitchFamily="2" charset="-122"/>
                  <a:cs typeface="Times New Roman" pitchFamily="18" charset="0"/>
                </a:rPr>
                <a:t>从</a:t>
              </a:r>
              <a:r>
                <a:rPr lang="en-US" altLang="zh-CN" sz="2400" b="0" spc="-140" dirty="0">
                  <a:latin typeface="+mn-lt"/>
                  <a:ea typeface="华文新魏" pitchFamily="2" charset="-122"/>
                  <a:cs typeface="Times New Roman" pitchFamily="18" charset="0"/>
                </a:rPr>
                <a:t>0</a:t>
              </a:r>
              <a:r>
                <a:rPr lang="zh-CN" altLang="zh-CN" sz="2400" b="0" spc="-140" dirty="0">
                  <a:latin typeface="+mn-lt"/>
                  <a:ea typeface="华文新魏" pitchFamily="2" charset="-122"/>
                  <a:cs typeface="Times New Roman" pitchFamily="18" charset="0"/>
                </a:rPr>
                <a:t>号柱面扫描到最大号柱面</a:t>
              </a:r>
              <a:r>
                <a:rPr lang="zh-CN" altLang="en-US" sz="2400" b="0" spc="-140" dirty="0">
                  <a:latin typeface="+mn-lt"/>
                  <a:ea typeface="华文新魏" pitchFamily="2" charset="-122"/>
                  <a:cs typeface="Times New Roman" pitchFamily="18" charset="0"/>
                </a:rPr>
                <a:t>，在</a:t>
              </a:r>
              <a:r>
                <a:rPr lang="zh-CN" altLang="zh-CN" sz="2400" b="0" spc="-140" dirty="0">
                  <a:latin typeface="+mn-lt"/>
                  <a:ea typeface="华文新魏" pitchFamily="2" charset="-122"/>
                  <a:cs typeface="Times New Roman" pitchFamily="18" charset="0"/>
                </a:rPr>
                <a:t>每个柱面停留一段时间</a:t>
              </a:r>
              <a:r>
                <a:rPr lang="en-US" altLang="zh-CN" sz="2400" b="0" spc="-140" dirty="0">
                  <a:latin typeface="+mn-lt"/>
                  <a:ea typeface="华文新魏" pitchFamily="2" charset="-122"/>
                  <a:cs typeface="Times New Roman" pitchFamily="18" charset="0"/>
                </a:rPr>
                <a:t>,</a:t>
              </a:r>
              <a:r>
                <a:rPr lang="zh-CN" altLang="zh-CN" sz="2400" b="0" spc="-140" dirty="0">
                  <a:latin typeface="+mn-lt"/>
                  <a:ea typeface="华文新魏" pitchFamily="2" charset="-122"/>
                  <a:cs typeface="Times New Roman" pitchFamily="18" charset="0"/>
                </a:rPr>
                <a:t>等待磁盘旋转</a:t>
              </a:r>
              <a:r>
                <a:rPr lang="en-US" altLang="zh-CN" sz="2400" b="0" spc="-140" dirty="0">
                  <a:latin typeface="+mn-lt"/>
                  <a:ea typeface="华文新魏" pitchFamily="2" charset="-122"/>
                  <a:cs typeface="Times New Roman" pitchFamily="18" charset="0"/>
                </a:rPr>
                <a:t>n</a:t>
              </a:r>
              <a:r>
                <a:rPr lang="zh-CN" altLang="zh-CN" sz="2400" b="0" spc="-140" dirty="0">
                  <a:latin typeface="+mn-lt"/>
                  <a:ea typeface="华文新魏" pitchFamily="2" charset="-122"/>
                  <a:cs typeface="Times New Roman" pitchFamily="18" charset="0"/>
                </a:rPr>
                <a:t>次</a:t>
              </a:r>
              <a:r>
                <a:rPr lang="en-US" altLang="zh-CN" sz="2400" b="0" spc="-140" dirty="0">
                  <a:latin typeface="+mn-lt"/>
                  <a:ea typeface="华文新魏" pitchFamily="2" charset="-122"/>
                  <a:cs typeface="Times New Roman" pitchFamily="18" charset="0"/>
                </a:rPr>
                <a:t>,</a:t>
              </a:r>
              <a:r>
                <a:rPr lang="zh-CN" altLang="zh-CN" sz="2400" b="0" spc="-140" dirty="0">
                  <a:latin typeface="+mn-lt"/>
                  <a:ea typeface="华文新魏" pitchFamily="2" charset="-122"/>
                  <a:cs typeface="Times New Roman" pitchFamily="18" charset="0"/>
                </a:rPr>
                <a:t>使</a:t>
              </a:r>
              <a:r>
                <a:rPr lang="zh-CN" altLang="en-US" sz="2400" b="0" spc="-140" dirty="0">
                  <a:latin typeface="+mn-lt"/>
                  <a:ea typeface="华文新魏" pitchFamily="2" charset="-122"/>
                  <a:cs typeface="Times New Roman" pitchFamily="18" charset="0"/>
                </a:rPr>
                <a:t>各</a:t>
              </a:r>
              <a:r>
                <a:rPr lang="zh-CN" altLang="zh-CN" sz="2400" b="0" spc="-140" dirty="0">
                  <a:latin typeface="+mn-lt"/>
                  <a:ea typeface="华文新魏" pitchFamily="2" charset="-122"/>
                  <a:cs typeface="Times New Roman" pitchFamily="18" charset="0"/>
                </a:rPr>
                <a:t>扇面被存取概率相等</a:t>
              </a:r>
              <a:r>
                <a:rPr lang="en-US" altLang="zh-CN" sz="2400" b="0" spc="-140" dirty="0">
                  <a:latin typeface="+mn-lt"/>
                  <a:ea typeface="华文新魏" pitchFamily="2" charset="-122"/>
                  <a:cs typeface="Times New Roman" pitchFamily="18" charset="0"/>
                </a:rPr>
                <a:t>.</a:t>
              </a:r>
              <a:endParaRPr lang="zh-CN" altLang="zh-CN" sz="2400" b="0" spc="-140" dirty="0">
                <a:latin typeface="+mn-lt"/>
                <a:ea typeface="华文新魏"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smtClean="0">
                <a:solidFill>
                  <a:srgbClr val="800000"/>
                </a:solidFill>
                <a:latin typeface="STXinwei" charset="0"/>
                <a:ea typeface="STXinwei" charset="0"/>
                <a:cs typeface="STXinwei" charset="0"/>
              </a:rPr>
              <a:t>无序文件</a:t>
            </a:r>
            <a:endParaRPr kumimoji="1" lang="zh-CN" altLang="en-US" dirty="0">
              <a:solidFill>
                <a:srgbClr val="800000"/>
              </a:solidFill>
              <a:latin typeface="STXinwei" charset="0"/>
              <a:ea typeface="STXinwei" charset="0"/>
              <a:cs typeface="STXinwei" charset="0"/>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8812A190-6486-43B9-8A72-210CAF877749}" type="slidenum">
              <a:rPr lang="zh-CN" altLang="en-US" smtClean="0"/>
              <a:pPr>
                <a:defRPr/>
              </a:pPr>
              <a:t>132</a:t>
            </a:fld>
            <a:endParaRPr lang="en-US" altLang="zh-CN"/>
          </a:p>
        </p:txBody>
      </p:sp>
      <p:sp>
        <p:nvSpPr>
          <p:cNvPr id="6" name="Rectangle 2"/>
          <p:cNvSpPr txBox="1">
            <a:spLocks noChangeArrowheads="1"/>
          </p:cNvSpPr>
          <p:nvPr/>
        </p:nvSpPr>
        <p:spPr>
          <a:xfrm>
            <a:off x="762000" y="1265238"/>
            <a:ext cx="7924800" cy="49069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spcBef>
                <a:spcPct val="30000"/>
              </a:spcBef>
              <a:defRPr/>
            </a:pPr>
            <a:r>
              <a:rPr lang="zh-CN" altLang="en-US" sz="2800" kern="0" dirty="0" smtClean="0">
                <a:effectLst/>
                <a:ea typeface="STXinwei" charset="0"/>
                <a:cs typeface="STXinwei" charset="0"/>
              </a:rPr>
              <a:t>记录随机地存储在文件中。新记录存储在文件的末尾</a:t>
            </a:r>
          </a:p>
          <a:p>
            <a:pPr lvl="1" algn="just">
              <a:spcBef>
                <a:spcPct val="30000"/>
              </a:spcBef>
              <a:defRPr/>
            </a:pPr>
            <a:r>
              <a:rPr lang="zh-CN" altLang="en-US" sz="2400" kern="0" dirty="0" smtClean="0">
                <a:solidFill>
                  <a:srgbClr val="2929FF"/>
                </a:solidFill>
                <a:effectLst/>
                <a:ea typeface="STXinwei" charset="0"/>
                <a:cs typeface="STXinwei" charset="0"/>
              </a:rPr>
              <a:t>常常用来存储那些将来使用，目前尚不清楚如何使用的记录。</a:t>
            </a:r>
          </a:p>
          <a:p>
            <a:pPr algn="just">
              <a:spcBef>
                <a:spcPct val="30000"/>
              </a:spcBef>
              <a:defRPr/>
            </a:pPr>
            <a:r>
              <a:rPr lang="zh-CN" altLang="en-US" sz="2800" kern="0" dirty="0" smtClean="0">
                <a:effectLst/>
                <a:ea typeface="STXinwei" charset="0"/>
                <a:cs typeface="STXinwei" charset="0"/>
              </a:rPr>
              <a:t>无序文件经常与附加的存储路径(如辅助索引等)一起使用，实现有效的数据存取</a:t>
            </a:r>
          </a:p>
          <a:p>
            <a:pPr algn="just">
              <a:spcBef>
                <a:spcPct val="30000"/>
              </a:spcBef>
              <a:defRPr/>
            </a:pPr>
            <a:r>
              <a:rPr lang="zh-CN" altLang="en-US" sz="2800" kern="0" dirty="0" smtClean="0">
                <a:effectLst/>
                <a:ea typeface="STXinwei" charset="0"/>
                <a:cs typeface="STXinwei" charset="0"/>
              </a:rPr>
              <a:t>无序文件既可用于定长记录文件，也可用于变长记录文件</a:t>
            </a:r>
          </a:p>
          <a:p>
            <a:pPr algn="just">
              <a:spcBef>
                <a:spcPct val="30000"/>
              </a:spcBef>
              <a:defRPr/>
            </a:pPr>
            <a:r>
              <a:rPr lang="zh-CN" altLang="en-US" sz="2800" kern="0" dirty="0" smtClean="0">
                <a:effectLst/>
                <a:ea typeface="STXinwei" charset="0"/>
                <a:cs typeface="STXinwei" charset="0"/>
              </a:rPr>
              <a:t>记录存储方法可以采用跨块记录存储方法，也可以采用非跨块记录存储方法</a:t>
            </a:r>
            <a:endParaRPr lang="zh-CN" altLang="en-US" sz="2800" kern="0" dirty="0">
              <a:effectLst/>
              <a:ea typeface="STXinwei" charset="0"/>
              <a:cs typeface="STXinwei" charset="0"/>
            </a:endParaRPr>
          </a:p>
        </p:txBody>
      </p:sp>
    </p:spTree>
    <p:extLst>
      <p:ext uri="{BB962C8B-B14F-4D97-AF65-F5344CB8AC3E}">
        <p14:creationId xmlns:p14="http://schemas.microsoft.com/office/powerpoint/2010/main" val="4159808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无序文件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CDEE6A64-1166-41BE-816F-DED4A801D119}" type="slidenum">
              <a:rPr lang="zh-CN" altLang="en-US" smtClean="0"/>
              <a:pPr>
                <a:defRPr/>
              </a:pPr>
              <a:t>133</a:t>
            </a:fld>
            <a:endParaRPr lang="en-US" altLang="zh-CN"/>
          </a:p>
        </p:txBody>
      </p:sp>
      <p:sp>
        <p:nvSpPr>
          <p:cNvPr id="6" name="Rectangle 7"/>
          <p:cNvSpPr>
            <a:spLocks noChangeArrowheads="1"/>
          </p:cNvSpPr>
          <p:nvPr/>
        </p:nvSpPr>
        <p:spPr bwMode="auto">
          <a:xfrm>
            <a:off x="762000" y="4038600"/>
            <a:ext cx="827405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1" algn="just">
              <a:spcBef>
                <a:spcPct val="20000"/>
              </a:spcBef>
              <a:buFontTx/>
              <a:buChar char="–"/>
              <a:defRPr/>
            </a:pPr>
            <a:r>
              <a:rPr kumimoji="0" lang="zh-CN" altLang="en-US" sz="2800" dirty="0">
                <a:solidFill>
                  <a:srgbClr val="2929FF"/>
                </a:solidFill>
                <a:latin typeface="+mn-lt"/>
                <a:ea typeface="STXinwei" charset="0"/>
                <a:cs typeface="STXinwei" charset="0"/>
              </a:rPr>
              <a:t>设文件占</a:t>
            </a:r>
            <a:r>
              <a:rPr kumimoji="0" lang="en-US" altLang="zh-CN" sz="2800" dirty="0">
                <a:solidFill>
                  <a:srgbClr val="2929FF"/>
                </a:solidFill>
                <a:latin typeface="+mn-lt"/>
                <a:ea typeface="STXinwei" charset="0"/>
                <a:cs typeface="STXinwei" charset="0"/>
              </a:rPr>
              <a:t>B</a:t>
            </a:r>
            <a:r>
              <a:rPr kumimoji="0" lang="zh-CN" altLang="en-US" sz="2800" dirty="0">
                <a:solidFill>
                  <a:srgbClr val="2929FF"/>
                </a:solidFill>
                <a:latin typeface="+mn-lt"/>
                <a:ea typeface="STXinwei" charset="0"/>
                <a:cs typeface="STXinwei" charset="0"/>
              </a:rPr>
              <a:t>个磁盘块，满足条件的记录只有一个，一个查找操作平均需要</a:t>
            </a:r>
            <a:r>
              <a:rPr kumimoji="0" lang="zh-CN" altLang="en-US" sz="2800" dirty="0" smtClean="0">
                <a:solidFill>
                  <a:srgbClr val="2929FF"/>
                </a:solidFill>
                <a:latin typeface="+mn-lt"/>
                <a:ea typeface="STXinwei" charset="0"/>
                <a:cs typeface="STXinwei" charset="0"/>
              </a:rPr>
              <a:t>搜索 </a:t>
            </a:r>
            <a:r>
              <a:rPr kumimoji="0" lang="zh-CN" altLang="en-US" sz="2800" dirty="0" smtClean="0">
                <a:solidFill>
                  <a:srgbClr val="FF0000"/>
                </a:solidFill>
                <a:latin typeface="+mn-lt"/>
                <a:ea typeface="STXinwei" charset="0"/>
                <a:cs typeface="STXinwei" charset="0"/>
              </a:rPr>
              <a:t>?</a:t>
            </a:r>
            <a:r>
              <a:rPr kumimoji="0" lang="zh-CN" altLang="en-US" sz="2800" dirty="0">
                <a:solidFill>
                  <a:srgbClr val="FF0000"/>
                </a:solidFill>
                <a:latin typeface="+mn-lt"/>
                <a:ea typeface="STXinwei" charset="0"/>
                <a:cs typeface="STXinwei" charset="0"/>
              </a:rPr>
              <a:t>?</a:t>
            </a:r>
            <a:r>
              <a:rPr kumimoji="0" lang="zh-CN" altLang="en-US" sz="2800" dirty="0" smtClean="0">
                <a:solidFill>
                  <a:srgbClr val="FF0000"/>
                </a:solidFill>
                <a:latin typeface="+mn-lt"/>
                <a:ea typeface="STXinwei" charset="0"/>
                <a:cs typeface="STXinwei" charset="0"/>
              </a:rPr>
              <a:t>? </a:t>
            </a:r>
            <a:r>
              <a:rPr kumimoji="0" lang="zh-CN" altLang="en-US" sz="2800" dirty="0" smtClean="0">
                <a:solidFill>
                  <a:srgbClr val="2929FF"/>
                </a:solidFill>
                <a:latin typeface="+mn-lt"/>
                <a:ea typeface="STXinwei" charset="0"/>
                <a:cs typeface="STXinwei" charset="0"/>
              </a:rPr>
              <a:t>个</a:t>
            </a:r>
            <a:r>
              <a:rPr kumimoji="0" lang="zh-CN" altLang="en-US" sz="2800" dirty="0">
                <a:solidFill>
                  <a:srgbClr val="2929FF"/>
                </a:solidFill>
                <a:latin typeface="+mn-lt"/>
                <a:ea typeface="STXinwei" charset="0"/>
                <a:cs typeface="STXinwei" charset="0"/>
              </a:rPr>
              <a:t>磁盘块。 </a:t>
            </a:r>
          </a:p>
        </p:txBody>
      </p:sp>
      <p:sp>
        <p:nvSpPr>
          <p:cNvPr id="7" name="Rectangle 2"/>
          <p:cNvSpPr txBox="1">
            <a:spLocks noChangeArrowheads="1"/>
          </p:cNvSpPr>
          <p:nvPr/>
        </p:nvSpPr>
        <p:spPr>
          <a:xfrm>
            <a:off x="762000" y="1265238"/>
            <a:ext cx="7924800" cy="117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无序文件的</a:t>
            </a:r>
            <a:r>
              <a:rPr lang="zh-CN" altLang="en-US" kern="0" dirty="0" smtClean="0">
                <a:solidFill>
                  <a:srgbClr val="FF0000"/>
                </a:solidFill>
                <a:effectLst/>
                <a:ea typeface="STXinwei" charset="0"/>
                <a:cs typeface="STXinwei" charset="0"/>
              </a:rPr>
              <a:t>查找</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查找一个满足给定条件的记录：</a:t>
            </a:r>
            <a:endParaRPr lang="zh-CN" altLang="en-US" kern="0" dirty="0">
              <a:solidFill>
                <a:srgbClr val="2929FF"/>
              </a:solidFill>
              <a:effectLst/>
              <a:ea typeface="STXinwei" charset="0"/>
              <a:cs typeface="STXinwei" charset="0"/>
            </a:endParaRPr>
          </a:p>
        </p:txBody>
      </p:sp>
      <p:sp>
        <p:nvSpPr>
          <p:cNvPr id="8" name="Rectangle 4"/>
          <p:cNvSpPr>
            <a:spLocks noChangeArrowheads="1"/>
          </p:cNvSpPr>
          <p:nvPr/>
        </p:nvSpPr>
        <p:spPr bwMode="auto">
          <a:xfrm>
            <a:off x="6286500" y="4489450"/>
            <a:ext cx="661988" cy="523875"/>
          </a:xfrm>
          <a:prstGeom prst="rect">
            <a:avLst/>
          </a:prstGeom>
          <a:solidFill>
            <a:schemeClr val="bg1"/>
          </a:solidFill>
          <a:ln>
            <a:noFill/>
          </a:ln>
          <a:effectLst/>
        </p:spPr>
        <p:txBody>
          <a:bodyPr lIns="0" rIns="0" bIns="46800">
            <a:spAutoFit/>
          </a:bodyPr>
          <a:lstStyle/>
          <a:p>
            <a:pPr>
              <a:spcBef>
                <a:spcPct val="20000"/>
              </a:spcBef>
              <a:defRPr/>
            </a:pPr>
            <a:r>
              <a:rPr lang="en-US" altLang="zh-CN" sz="2800" dirty="0">
                <a:solidFill>
                  <a:srgbClr val="FF0000"/>
                </a:solidFill>
                <a:latin typeface="+mn-lt"/>
                <a:ea typeface="STXinwei" charset="0"/>
                <a:cs typeface="STXinwei" charset="0"/>
              </a:rPr>
              <a:t>B/2</a:t>
            </a:r>
            <a:r>
              <a:rPr lang="zh-CN" altLang="en-US" sz="2800" dirty="0">
                <a:solidFill>
                  <a:srgbClr val="FF0000"/>
                </a:solidFill>
                <a:latin typeface="+mn-lt"/>
                <a:ea typeface="STXinwei" charset="0"/>
                <a:cs typeface="STXinwei" charset="0"/>
              </a:rPr>
              <a:t> </a:t>
            </a:r>
          </a:p>
        </p:txBody>
      </p:sp>
      <p:sp>
        <p:nvSpPr>
          <p:cNvPr id="9" name="Rectangle 5"/>
          <p:cNvSpPr>
            <a:spLocks noChangeArrowheads="1"/>
          </p:cNvSpPr>
          <p:nvPr/>
        </p:nvSpPr>
        <p:spPr bwMode="auto">
          <a:xfrm>
            <a:off x="2127250" y="5278438"/>
            <a:ext cx="5108575" cy="584200"/>
          </a:xfrm>
          <a:prstGeom prst="rect">
            <a:avLst/>
          </a:prstGeom>
          <a:solidFill>
            <a:srgbClr val="FFFF66"/>
          </a:solidFill>
          <a:ln w="9525">
            <a:solidFill>
              <a:srgbClr val="FFC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defRPr/>
            </a:pPr>
            <a:r>
              <a:rPr lang="zh-CN" altLang="en-US" sz="3200" dirty="0">
                <a:solidFill>
                  <a:srgbClr val="FF0000"/>
                </a:solidFill>
                <a:latin typeface="+mn-lt"/>
                <a:ea typeface="STXinwei" charset="0"/>
                <a:cs typeface="STXinwei" charset="0"/>
              </a:rPr>
              <a:t>无序文件的查找效率比较低</a:t>
            </a:r>
          </a:p>
        </p:txBody>
      </p:sp>
      <p:sp>
        <p:nvSpPr>
          <p:cNvPr id="10" name="Rectangle 6"/>
          <p:cNvSpPr>
            <a:spLocks noChangeArrowheads="1"/>
          </p:cNvSpPr>
          <p:nvPr/>
        </p:nvSpPr>
        <p:spPr bwMode="auto">
          <a:xfrm>
            <a:off x="762000" y="2362200"/>
            <a:ext cx="8382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2" algn="just">
              <a:spcBef>
                <a:spcPct val="20000"/>
              </a:spcBef>
              <a:buFontTx/>
              <a:buChar char="•"/>
              <a:defRPr/>
            </a:pPr>
            <a:r>
              <a:rPr kumimoji="0" lang="zh-CN" altLang="en-US" dirty="0">
                <a:solidFill>
                  <a:srgbClr val="800000"/>
                </a:solidFill>
                <a:latin typeface="+mn-lt"/>
                <a:ea typeface="STXinwei" charset="0"/>
                <a:cs typeface="STXinwei" charset="0"/>
              </a:rPr>
              <a:t>必须从文件的第一个记录开始搜索，直到发现满足条件的记录为止。</a:t>
            </a:r>
          </a:p>
          <a:p>
            <a:pPr lvl="2" algn="just">
              <a:spcBef>
                <a:spcPct val="20000"/>
              </a:spcBef>
              <a:buFontTx/>
              <a:buChar char="•"/>
              <a:defRPr/>
            </a:pPr>
            <a:r>
              <a:rPr kumimoji="0" lang="zh-CN" altLang="en-US" dirty="0">
                <a:solidFill>
                  <a:srgbClr val="800000"/>
                </a:solidFill>
                <a:latin typeface="+mn-lt"/>
                <a:ea typeface="STXinwei" charset="0"/>
                <a:cs typeface="STXinwei" charset="0"/>
              </a:rPr>
              <a:t>如果满足条件的记录不止一个，需要搜索整个文件。</a:t>
            </a:r>
          </a:p>
        </p:txBody>
      </p:sp>
    </p:spTree>
    <p:extLst>
      <p:ext uri="{BB962C8B-B14F-4D97-AF65-F5344CB8AC3E}">
        <p14:creationId xmlns:p14="http://schemas.microsoft.com/office/powerpoint/2010/main" val="1563545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P spid="9" grpId="0" animBg="1" autoUpdateAnimBg="0"/>
      <p:bldP spid="10"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无序文件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42081B3A-BB5B-4137-886C-CB6AA83792BA}" type="slidenum">
              <a:rPr lang="zh-CN" altLang="en-US" smtClean="0"/>
              <a:pPr>
                <a:defRPr/>
              </a:pPr>
              <a:t>134</a:t>
            </a:fld>
            <a:endParaRPr lang="en-US" altLang="zh-CN"/>
          </a:p>
        </p:txBody>
      </p:sp>
      <p:sp>
        <p:nvSpPr>
          <p:cNvPr id="7" name="Rectangle 2"/>
          <p:cNvSpPr txBox="1">
            <a:spLocks noChangeArrowheads="1"/>
          </p:cNvSpPr>
          <p:nvPr/>
        </p:nvSpPr>
        <p:spPr>
          <a:xfrm>
            <a:off x="762000" y="1265238"/>
            <a:ext cx="8202613" cy="4251325"/>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无序文件的</a:t>
            </a:r>
            <a:r>
              <a:rPr lang="zh-CN" altLang="en-US" kern="0" dirty="0" smtClean="0">
                <a:solidFill>
                  <a:srgbClr val="FF0000"/>
                </a:solidFill>
                <a:effectLst/>
                <a:ea typeface="STXinwei" charset="0"/>
                <a:cs typeface="STXinwei" charset="0"/>
              </a:rPr>
              <a:t>插入</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无序文件的头存储它的最末一个磁盘块的地址</a:t>
            </a:r>
            <a:endParaRPr lang="zh-CN" altLang="en-US" kern="0" dirty="0">
              <a:solidFill>
                <a:srgbClr val="2929FF"/>
              </a:solidFill>
              <a:effectLst/>
              <a:ea typeface="STXinwei" charset="0"/>
              <a:cs typeface="STXinwei" charset="0"/>
            </a:endParaRPr>
          </a:p>
        </p:txBody>
      </p:sp>
      <p:sp>
        <p:nvSpPr>
          <p:cNvPr id="8" name="Rectangle 4"/>
          <p:cNvSpPr>
            <a:spLocks noChangeArrowheads="1"/>
          </p:cNvSpPr>
          <p:nvPr/>
        </p:nvSpPr>
        <p:spPr bwMode="auto">
          <a:xfrm>
            <a:off x="762000" y="23622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1" algn="just">
              <a:spcBef>
                <a:spcPct val="20000"/>
              </a:spcBef>
              <a:buFontTx/>
              <a:buChar char="–"/>
              <a:defRPr/>
            </a:pPr>
            <a:r>
              <a:rPr kumimoji="0" lang="zh-CN" altLang="en-US" sz="2800" dirty="0">
                <a:solidFill>
                  <a:srgbClr val="2929FF"/>
                </a:solidFill>
                <a:latin typeface="+mn-lt"/>
                <a:ea typeface="STXinwei" charset="0"/>
                <a:cs typeface="STXinwei" charset="0"/>
              </a:rPr>
              <a:t>插入一个记录时</a:t>
            </a:r>
          </a:p>
        </p:txBody>
      </p:sp>
      <p:sp>
        <p:nvSpPr>
          <p:cNvPr id="9" name="Rectangle 5"/>
          <p:cNvSpPr>
            <a:spLocks noChangeArrowheads="1"/>
          </p:cNvSpPr>
          <p:nvPr/>
        </p:nvSpPr>
        <p:spPr bwMode="auto">
          <a:xfrm>
            <a:off x="762000" y="29718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2" algn="just">
              <a:spcBef>
                <a:spcPct val="20000"/>
              </a:spcBef>
              <a:buFontTx/>
              <a:buChar char="•"/>
              <a:defRPr/>
            </a:pPr>
            <a:r>
              <a:rPr kumimoji="0" lang="zh-CN" altLang="en-US" dirty="0">
                <a:solidFill>
                  <a:srgbClr val="800000"/>
                </a:solidFill>
                <a:latin typeface="+mn-lt"/>
                <a:ea typeface="STXinwei" charset="0"/>
                <a:cs typeface="STXinwei" charset="0"/>
              </a:rPr>
              <a:t>首先，读文件头，找到最末磁盘块地址，把最末磁盘块读入主存储器缓冲区；</a:t>
            </a:r>
          </a:p>
        </p:txBody>
      </p:sp>
      <p:sp>
        <p:nvSpPr>
          <p:cNvPr id="10" name="Rectangle 6"/>
          <p:cNvSpPr>
            <a:spLocks noChangeArrowheads="1"/>
          </p:cNvSpPr>
          <p:nvPr/>
        </p:nvSpPr>
        <p:spPr bwMode="auto">
          <a:xfrm>
            <a:off x="762000" y="38100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2" algn="just">
              <a:spcBef>
                <a:spcPct val="20000"/>
              </a:spcBef>
              <a:buFontTx/>
              <a:buChar char="•"/>
              <a:defRPr/>
            </a:pPr>
            <a:r>
              <a:rPr kumimoji="0" lang="zh-CN" altLang="en-US" dirty="0">
                <a:solidFill>
                  <a:srgbClr val="800000"/>
                </a:solidFill>
                <a:latin typeface="+mn-lt"/>
                <a:ea typeface="STXinwei" charset="0"/>
                <a:cs typeface="STXinwei" charset="0"/>
              </a:rPr>
              <a:t>然后，在缓冲区内把新记录存储到最末磁盘块的末尾；</a:t>
            </a:r>
          </a:p>
        </p:txBody>
      </p:sp>
      <p:sp>
        <p:nvSpPr>
          <p:cNvPr id="11" name="Rectangle 7"/>
          <p:cNvSpPr>
            <a:spLocks noChangeArrowheads="1"/>
          </p:cNvSpPr>
          <p:nvPr/>
        </p:nvSpPr>
        <p:spPr bwMode="auto">
          <a:xfrm>
            <a:off x="762000" y="45720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2" algn="just">
              <a:spcBef>
                <a:spcPct val="20000"/>
              </a:spcBef>
              <a:buFontTx/>
              <a:buChar char="•"/>
              <a:defRPr/>
            </a:pPr>
            <a:r>
              <a:rPr kumimoji="0" lang="zh-CN" altLang="en-US" dirty="0">
                <a:solidFill>
                  <a:srgbClr val="800000"/>
                </a:solidFill>
                <a:latin typeface="+mn-lt"/>
                <a:ea typeface="STXinwei" charset="0"/>
                <a:cs typeface="STXinwei" charset="0"/>
              </a:rPr>
              <a:t>最后，把缓冲区中修改过的最末磁盘块写回原文件。</a:t>
            </a:r>
          </a:p>
        </p:txBody>
      </p:sp>
    </p:spTree>
    <p:extLst>
      <p:ext uri="{BB962C8B-B14F-4D97-AF65-F5344CB8AC3E}">
        <p14:creationId xmlns:p14="http://schemas.microsoft.com/office/powerpoint/2010/main" val="160551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无序文件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10F47EAC-5191-47F3-9EBD-FB7F5833FE23}" type="slidenum">
              <a:rPr lang="zh-CN" altLang="en-US" smtClean="0"/>
              <a:pPr>
                <a:defRPr/>
              </a:pPr>
              <a:t>135</a:t>
            </a:fld>
            <a:endParaRPr lang="en-US" altLang="zh-CN"/>
          </a:p>
        </p:txBody>
      </p:sp>
      <p:sp>
        <p:nvSpPr>
          <p:cNvPr id="6" name="Rectangle 2"/>
          <p:cNvSpPr txBox="1">
            <a:spLocks noChangeArrowheads="1"/>
          </p:cNvSpPr>
          <p:nvPr/>
        </p:nvSpPr>
        <p:spPr>
          <a:xfrm>
            <a:off x="611188" y="1125538"/>
            <a:ext cx="8532812" cy="5732462"/>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lnSpc>
                <a:spcPct val="90000"/>
              </a:lnSpc>
              <a:defRPr/>
            </a:pPr>
            <a:r>
              <a:rPr lang="zh-CN" altLang="en-US" sz="2800" kern="0" dirty="0" smtClean="0">
                <a:effectLst/>
                <a:ea typeface="STXinwei" charset="0"/>
                <a:cs typeface="STXinwei" charset="0"/>
              </a:rPr>
              <a:t>无序文件的</a:t>
            </a:r>
            <a:r>
              <a:rPr lang="zh-CN" altLang="en-US" sz="2800" kern="0" dirty="0" smtClean="0">
                <a:solidFill>
                  <a:srgbClr val="FF0000"/>
                </a:solidFill>
                <a:effectLst/>
                <a:ea typeface="STXinwei" charset="0"/>
                <a:cs typeface="STXinwei" charset="0"/>
              </a:rPr>
              <a:t>删除</a:t>
            </a:r>
            <a:r>
              <a:rPr lang="zh-CN" altLang="en-US" sz="2800" kern="0" dirty="0" smtClean="0">
                <a:effectLst/>
                <a:ea typeface="STXinwei" charset="0"/>
                <a:cs typeface="STXinwei" charset="0"/>
              </a:rPr>
              <a:t>操作</a:t>
            </a:r>
          </a:p>
          <a:p>
            <a:pPr lvl="1" algn="just">
              <a:lnSpc>
                <a:spcPct val="90000"/>
              </a:lnSpc>
              <a:defRPr/>
            </a:pPr>
            <a:r>
              <a:rPr lang="zh-CN" altLang="en-US" sz="2400" kern="0" dirty="0" smtClean="0">
                <a:solidFill>
                  <a:srgbClr val="2929FF"/>
                </a:solidFill>
                <a:effectLst/>
                <a:ea typeface="STXinwei" charset="0"/>
                <a:cs typeface="STXinwei" charset="0"/>
              </a:rPr>
              <a:t>第一种方法</a:t>
            </a:r>
          </a:p>
          <a:p>
            <a:pPr lvl="2" algn="just">
              <a:lnSpc>
                <a:spcPct val="90000"/>
              </a:lnSpc>
              <a:defRPr/>
            </a:pPr>
            <a:r>
              <a:rPr lang="zh-CN" altLang="en-US" sz="2000" kern="0" dirty="0" smtClean="0">
                <a:effectLst/>
                <a:ea typeface="STXinwei" charset="0"/>
                <a:cs typeface="STXinwei" charset="0"/>
              </a:rPr>
              <a:t>首先找到被删除记录所在的磁盘块；然后读到主存缓冲区，在缓冲区中删除记录；最后把缓冲区内容写回磁盘文件。</a:t>
            </a:r>
          </a:p>
          <a:p>
            <a:pPr lvl="2" algn="just">
              <a:lnSpc>
                <a:spcPct val="90000"/>
              </a:lnSpc>
              <a:defRPr/>
            </a:pPr>
            <a:r>
              <a:rPr lang="zh-CN" altLang="en-US" sz="2000" kern="0" dirty="0" smtClean="0">
                <a:effectLst/>
                <a:ea typeface="STXinwei" charset="0"/>
                <a:cs typeface="STXinwei" charset="0"/>
              </a:rPr>
              <a:t>这种方法将使文件中出现空闲的存储空间，需要周期地整理存储空间，避免存储空间的浪费。</a:t>
            </a:r>
          </a:p>
          <a:p>
            <a:pPr lvl="1" algn="just">
              <a:lnSpc>
                <a:spcPct val="90000"/>
              </a:lnSpc>
              <a:defRPr/>
            </a:pPr>
            <a:r>
              <a:rPr lang="zh-CN" altLang="en-US" sz="2400" kern="0" dirty="0" smtClean="0">
                <a:solidFill>
                  <a:srgbClr val="2929FF"/>
                </a:solidFill>
                <a:effectLst/>
                <a:ea typeface="STXinwei" charset="0"/>
                <a:cs typeface="STXinwei" charset="0"/>
              </a:rPr>
              <a:t>第二种方法</a:t>
            </a:r>
          </a:p>
          <a:p>
            <a:pPr lvl="2" algn="just">
              <a:lnSpc>
                <a:spcPct val="90000"/>
              </a:lnSpc>
              <a:defRPr/>
            </a:pPr>
            <a:r>
              <a:rPr lang="zh-CN" altLang="en-US" sz="2000" kern="0" dirty="0" smtClean="0">
                <a:effectLst/>
                <a:ea typeface="STXinwei" charset="0"/>
                <a:cs typeface="STXinwei" charset="0"/>
              </a:rPr>
              <a:t>在每个记录的存储空间增加一个删除标志位。当删除一个记录时，把删除标志位置1。查找记录时跳过删除位置为1的记录。</a:t>
            </a:r>
          </a:p>
          <a:p>
            <a:pPr lvl="2" algn="just">
              <a:lnSpc>
                <a:spcPct val="90000"/>
              </a:lnSpc>
              <a:defRPr/>
            </a:pPr>
            <a:r>
              <a:rPr lang="zh-CN" altLang="en-US" sz="2000" kern="0" dirty="0" smtClean="0">
                <a:effectLst/>
                <a:ea typeface="STXinwei" charset="0"/>
                <a:cs typeface="STXinwei" charset="0"/>
              </a:rPr>
              <a:t>这种方法也需要周期地整理存储空间。</a:t>
            </a:r>
          </a:p>
          <a:p>
            <a:pPr lvl="1" algn="just">
              <a:lnSpc>
                <a:spcPct val="90000"/>
              </a:lnSpc>
              <a:defRPr/>
            </a:pPr>
            <a:r>
              <a:rPr lang="zh-CN" altLang="en-US" sz="2400" kern="0" dirty="0" smtClean="0">
                <a:solidFill>
                  <a:srgbClr val="2929FF"/>
                </a:solidFill>
                <a:effectLst/>
                <a:ea typeface="STXinwei" charset="0"/>
                <a:cs typeface="STXinwei" charset="0"/>
              </a:rPr>
              <a:t>第三种方法</a:t>
            </a:r>
          </a:p>
          <a:p>
            <a:pPr lvl="2" algn="just">
              <a:lnSpc>
                <a:spcPct val="90000"/>
              </a:lnSpc>
              <a:defRPr/>
            </a:pPr>
            <a:r>
              <a:rPr lang="zh-CN" altLang="en-US" sz="2000" kern="0" dirty="0" smtClean="0">
                <a:effectLst/>
                <a:ea typeface="STXinwei" charset="0"/>
                <a:cs typeface="STXinwei" charset="0"/>
              </a:rPr>
              <a:t>当删除一个记录时，把文件末尾记录移动到被删除记录的位置。</a:t>
            </a:r>
          </a:p>
          <a:p>
            <a:pPr lvl="2" algn="just">
              <a:lnSpc>
                <a:spcPct val="90000"/>
              </a:lnSpc>
              <a:defRPr/>
            </a:pPr>
            <a:r>
              <a:rPr lang="zh-CN" altLang="en-US" sz="2000" kern="0" dirty="0" smtClean="0">
                <a:effectLst/>
                <a:ea typeface="STXinwei" charset="0"/>
                <a:cs typeface="STXinwei" charset="0"/>
              </a:rPr>
              <a:t>避免了存储空间的整理。</a:t>
            </a:r>
          </a:p>
          <a:p>
            <a:pPr lvl="2" algn="just">
              <a:lnSpc>
                <a:spcPct val="90000"/>
              </a:lnSpc>
              <a:defRPr/>
            </a:pPr>
            <a:r>
              <a:rPr lang="zh-CN" altLang="en-US" sz="2000" kern="0" dirty="0" smtClean="0">
                <a:effectLst/>
                <a:ea typeface="STXinwei" charset="0"/>
                <a:cs typeface="STXinwei" charset="0"/>
              </a:rPr>
              <a:t>只适用于定长记录文件。</a:t>
            </a:r>
            <a:endParaRPr lang="zh-CN" altLang="en-US" sz="2000" kern="0" dirty="0">
              <a:effectLst/>
              <a:ea typeface="STXinwei" charset="0"/>
              <a:cs typeface="STXinwei" charset="0"/>
            </a:endParaRPr>
          </a:p>
        </p:txBody>
      </p:sp>
    </p:spTree>
    <p:extLst>
      <p:ext uri="{BB962C8B-B14F-4D97-AF65-F5344CB8AC3E}">
        <p14:creationId xmlns:p14="http://schemas.microsoft.com/office/powerpoint/2010/main" val="711672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无序文件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5005F0F1-B6BE-485B-8B0D-F2ACDB7B9452}" type="slidenum">
              <a:rPr lang="zh-CN" altLang="en-US" smtClean="0"/>
              <a:pPr>
                <a:defRPr/>
              </a:pPr>
              <a:t>136</a:t>
            </a:fld>
            <a:endParaRPr lang="en-US" altLang="zh-CN"/>
          </a:p>
        </p:txBody>
      </p:sp>
      <p:sp>
        <p:nvSpPr>
          <p:cNvPr id="6" name="Rectangle 2"/>
          <p:cNvSpPr txBox="1">
            <a:spLocks noChangeArrowheads="1"/>
          </p:cNvSpPr>
          <p:nvPr/>
        </p:nvSpPr>
        <p:spPr>
          <a:xfrm>
            <a:off x="762000" y="1219200"/>
            <a:ext cx="7924800" cy="609600"/>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无序文件的</a:t>
            </a:r>
            <a:r>
              <a:rPr lang="zh-CN" altLang="en-US" kern="0" dirty="0" smtClean="0">
                <a:solidFill>
                  <a:srgbClr val="FF0000"/>
                </a:solidFill>
                <a:effectLst/>
                <a:ea typeface="STXinwei" charset="0"/>
                <a:cs typeface="STXinwei" charset="0"/>
              </a:rPr>
              <a:t>修改</a:t>
            </a:r>
            <a:r>
              <a:rPr lang="zh-CN" altLang="en-US" kern="0" dirty="0" smtClean="0">
                <a:effectLst/>
                <a:ea typeface="STXinwei" charset="0"/>
                <a:cs typeface="STXinwei" charset="0"/>
              </a:rPr>
              <a:t>操作</a:t>
            </a:r>
            <a:endParaRPr lang="zh-CN" altLang="en-US" kern="0" dirty="0">
              <a:effectLst/>
              <a:ea typeface="STXinwei" charset="0"/>
              <a:cs typeface="STXinwei" charset="0"/>
            </a:endParaRPr>
          </a:p>
        </p:txBody>
      </p:sp>
      <p:sp>
        <p:nvSpPr>
          <p:cNvPr id="7" name="Rectangle 4"/>
          <p:cNvSpPr>
            <a:spLocks noChangeArrowheads="1"/>
          </p:cNvSpPr>
          <p:nvPr/>
        </p:nvSpPr>
        <p:spPr bwMode="auto">
          <a:xfrm>
            <a:off x="762000" y="18288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1" algn="just">
              <a:spcBef>
                <a:spcPct val="20000"/>
              </a:spcBef>
              <a:buFontTx/>
              <a:buChar char="–"/>
              <a:defRPr/>
            </a:pPr>
            <a:r>
              <a:rPr kumimoji="0" lang="zh-CN" altLang="en-US" sz="2800" dirty="0">
                <a:solidFill>
                  <a:srgbClr val="2929FF"/>
                </a:solidFill>
                <a:latin typeface="+mn-lt"/>
                <a:ea typeface="STXinwei" charset="0"/>
                <a:cs typeface="STXinwei" charset="0"/>
              </a:rPr>
              <a:t>定长记录文件</a:t>
            </a:r>
          </a:p>
        </p:txBody>
      </p:sp>
      <p:sp>
        <p:nvSpPr>
          <p:cNvPr id="8" name="Rectangle 5"/>
          <p:cNvSpPr>
            <a:spLocks noChangeArrowheads="1"/>
          </p:cNvSpPr>
          <p:nvPr/>
        </p:nvSpPr>
        <p:spPr bwMode="auto">
          <a:xfrm>
            <a:off x="762000" y="32004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1" algn="just">
              <a:spcBef>
                <a:spcPct val="20000"/>
              </a:spcBef>
              <a:buFontTx/>
              <a:buChar char="–"/>
              <a:defRPr/>
            </a:pPr>
            <a:r>
              <a:rPr kumimoji="0" lang="zh-CN" altLang="en-US" sz="2800" dirty="0">
                <a:solidFill>
                  <a:srgbClr val="2929FF"/>
                </a:solidFill>
                <a:latin typeface="+mn-lt"/>
                <a:ea typeface="STXinwei" charset="0"/>
                <a:cs typeface="STXinwei" charset="0"/>
              </a:rPr>
              <a:t>变长记录文件</a:t>
            </a:r>
          </a:p>
        </p:txBody>
      </p:sp>
      <p:sp>
        <p:nvSpPr>
          <p:cNvPr id="9" name="Rectangle 6"/>
          <p:cNvSpPr>
            <a:spLocks noChangeArrowheads="1"/>
          </p:cNvSpPr>
          <p:nvPr/>
        </p:nvSpPr>
        <p:spPr bwMode="auto">
          <a:xfrm>
            <a:off x="762000" y="2362200"/>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2" algn="just">
              <a:spcBef>
                <a:spcPct val="20000"/>
              </a:spcBef>
              <a:buFontTx/>
              <a:buChar char="•"/>
              <a:defRPr/>
            </a:pPr>
            <a:r>
              <a:rPr kumimoji="0" lang="zh-CN" altLang="en-US" dirty="0">
                <a:solidFill>
                  <a:srgbClr val="800000"/>
                </a:solidFill>
                <a:latin typeface="+mn-lt"/>
                <a:ea typeface="STXinwei" charset="0"/>
                <a:cs typeface="STXinwei" charset="0"/>
              </a:rPr>
              <a:t>找到记录所在磁盘块，读入主存缓冲区，在缓冲区中修改记录，并写回磁盘。</a:t>
            </a:r>
            <a:endParaRPr kumimoji="0" lang="zh-CN" altLang="en-US" sz="2800" dirty="0">
              <a:solidFill>
                <a:srgbClr val="800000"/>
              </a:solidFill>
              <a:latin typeface="+mn-lt"/>
              <a:ea typeface="STXinwei" charset="0"/>
              <a:cs typeface="STXinwei" charset="0"/>
            </a:endParaRPr>
          </a:p>
        </p:txBody>
      </p:sp>
      <p:sp>
        <p:nvSpPr>
          <p:cNvPr id="10" name="Rectangle 7"/>
          <p:cNvSpPr>
            <a:spLocks noChangeArrowheads="1"/>
          </p:cNvSpPr>
          <p:nvPr/>
        </p:nvSpPr>
        <p:spPr bwMode="auto">
          <a:xfrm>
            <a:off x="762000" y="37338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2" algn="just">
              <a:spcBef>
                <a:spcPct val="20000"/>
              </a:spcBef>
              <a:buFontTx/>
              <a:buChar char="•"/>
              <a:defRPr/>
            </a:pPr>
            <a:r>
              <a:rPr kumimoji="0" lang="zh-CN" altLang="en-US" dirty="0">
                <a:solidFill>
                  <a:srgbClr val="800000"/>
                </a:solidFill>
                <a:latin typeface="+mn-lt"/>
                <a:ea typeface="STXinwei" charset="0"/>
                <a:cs typeface="STXinwei" charset="0"/>
              </a:rPr>
              <a:t>先删除后插入。</a:t>
            </a:r>
            <a:endParaRPr kumimoji="0" lang="zh-CN" altLang="en-US" sz="2800" dirty="0">
              <a:solidFill>
                <a:srgbClr val="800000"/>
              </a:solidFill>
              <a:latin typeface="+mn-lt"/>
              <a:ea typeface="STXinwei" charset="0"/>
              <a:cs typeface="STXinwei" charset="0"/>
            </a:endParaRPr>
          </a:p>
        </p:txBody>
      </p:sp>
    </p:spTree>
    <p:extLst>
      <p:ext uri="{BB962C8B-B14F-4D97-AF65-F5344CB8AC3E}">
        <p14:creationId xmlns:p14="http://schemas.microsoft.com/office/powerpoint/2010/main" val="3510078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有序文件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EA7AD80D-FF80-45D8-AC4B-DD0A9FBE8D8D}" type="slidenum">
              <a:rPr lang="zh-CN" altLang="en-US" smtClean="0"/>
              <a:pPr>
                <a:defRPr/>
              </a:pPr>
              <a:t>137</a:t>
            </a:fld>
            <a:endParaRPr lang="en-US" altLang="zh-CN"/>
          </a:p>
        </p:txBody>
      </p:sp>
      <p:sp>
        <p:nvSpPr>
          <p:cNvPr id="6" name="Rectangle 2"/>
          <p:cNvSpPr txBox="1">
            <a:spLocks noChangeArrowheads="1"/>
          </p:cNvSpPr>
          <p:nvPr/>
        </p:nvSpPr>
        <p:spPr>
          <a:xfrm>
            <a:off x="762000" y="1265238"/>
            <a:ext cx="7924800" cy="36115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有序文件上的</a:t>
            </a:r>
            <a:r>
              <a:rPr lang="zh-CN" altLang="en-US" kern="0" dirty="0" smtClean="0">
                <a:solidFill>
                  <a:srgbClr val="FF0000"/>
                </a:solidFill>
                <a:effectLst/>
                <a:ea typeface="STXinwei" charset="0"/>
                <a:cs typeface="STXinwei" charset="0"/>
              </a:rPr>
              <a:t>查找</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如果查找操作的条件定义在排序域上</a:t>
            </a:r>
          </a:p>
          <a:p>
            <a:pPr lvl="2" algn="just">
              <a:defRPr/>
            </a:pPr>
            <a:r>
              <a:rPr lang="zh-CN" altLang="en-US" kern="0" dirty="0" smtClean="0">
                <a:effectLst/>
                <a:ea typeface="STXinwei" charset="0"/>
                <a:cs typeface="STXinwei" charset="0"/>
              </a:rPr>
              <a:t>可以使用二分查找或插值查找技术</a:t>
            </a:r>
          </a:p>
          <a:p>
            <a:pPr lvl="2" algn="just">
              <a:defRPr/>
            </a:pPr>
            <a:r>
              <a:rPr lang="zh-CN" altLang="en-US" kern="0" dirty="0" smtClean="0">
                <a:effectLst/>
                <a:ea typeface="STXinwei" charset="0"/>
                <a:cs typeface="STXinwei" charset="0"/>
              </a:rPr>
              <a:t>设</a:t>
            </a:r>
            <a:r>
              <a:rPr lang="en-US" altLang="zh-CN" kern="0" dirty="0" smtClean="0">
                <a:effectLst/>
                <a:ea typeface="STXinwei" charset="0"/>
                <a:cs typeface="STXinwei" charset="0"/>
              </a:rPr>
              <a:t>N</a:t>
            </a:r>
            <a:r>
              <a:rPr lang="zh-CN" altLang="en-US" kern="0" dirty="0" smtClean="0">
                <a:effectLst/>
                <a:ea typeface="STXinwei" charset="0"/>
                <a:cs typeface="STXinwei" charset="0"/>
              </a:rPr>
              <a:t>为文件的记录个数，则二分查找的平均时间复杂性为</a:t>
            </a:r>
          </a:p>
          <a:p>
            <a:pPr lvl="2" algn="just">
              <a:defRPr/>
            </a:pPr>
            <a:endParaRPr lang="zh-CN" altLang="en-US" kern="0" dirty="0" smtClean="0">
              <a:solidFill>
                <a:schemeClr val="accent2"/>
              </a:solidFill>
              <a:effectLst/>
              <a:ea typeface="STXinwei" charset="0"/>
              <a:cs typeface="STXinwei" charset="0"/>
            </a:endParaRPr>
          </a:p>
          <a:p>
            <a:pPr lvl="2" algn="just">
              <a:defRPr/>
            </a:pPr>
            <a:endParaRPr lang="zh-CN" altLang="en-US" kern="0" dirty="0">
              <a:solidFill>
                <a:schemeClr val="accent2"/>
              </a:solidFill>
              <a:effectLst/>
              <a:ea typeface="STXinwei" charset="0"/>
              <a:cs typeface="STXinwei" charset="0"/>
            </a:endParaRPr>
          </a:p>
        </p:txBody>
      </p:sp>
      <p:sp>
        <p:nvSpPr>
          <p:cNvPr id="7" name="Rectangle 4"/>
          <p:cNvSpPr>
            <a:spLocks noChangeArrowheads="1"/>
          </p:cNvSpPr>
          <p:nvPr/>
        </p:nvSpPr>
        <p:spPr bwMode="auto">
          <a:xfrm>
            <a:off x="3779838" y="3357563"/>
            <a:ext cx="1733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defRPr/>
            </a:pPr>
            <a:r>
              <a:rPr lang="en-US" altLang="zh-CN" sz="3200">
                <a:solidFill>
                  <a:srgbClr val="FF0000"/>
                </a:solidFill>
                <a:effectLst>
                  <a:outerShdw blurRad="38100" dist="38100" dir="2700000" algn="tl">
                    <a:srgbClr val="C0C0C0"/>
                  </a:outerShdw>
                </a:effectLst>
                <a:latin typeface="+mn-lt"/>
                <a:ea typeface="STXinwei" charset="0"/>
                <a:cs typeface="STXinwei" charset="0"/>
              </a:rPr>
              <a:t>O(log</a:t>
            </a:r>
            <a:r>
              <a:rPr lang="en-US" altLang="zh-CN" sz="3200" baseline="-30000">
                <a:solidFill>
                  <a:srgbClr val="FF0000"/>
                </a:solidFill>
                <a:effectLst>
                  <a:outerShdw blurRad="38100" dist="38100" dir="2700000" algn="tl">
                    <a:srgbClr val="C0C0C0"/>
                  </a:outerShdw>
                </a:effectLst>
                <a:latin typeface="+mn-lt"/>
                <a:ea typeface="STXinwei" charset="0"/>
                <a:cs typeface="STXinwei" charset="0"/>
              </a:rPr>
              <a:t>2</a:t>
            </a:r>
            <a:r>
              <a:rPr lang="en-US" altLang="zh-CN" sz="3200">
                <a:solidFill>
                  <a:srgbClr val="FF0000"/>
                </a:solidFill>
                <a:effectLst>
                  <a:outerShdw blurRad="38100" dist="38100" dir="2700000" algn="tl">
                    <a:srgbClr val="C0C0C0"/>
                  </a:outerShdw>
                </a:effectLst>
                <a:latin typeface="+mn-lt"/>
                <a:ea typeface="STXinwei" charset="0"/>
                <a:cs typeface="STXinwei" charset="0"/>
              </a:rPr>
              <a:t>N)</a:t>
            </a:r>
            <a:endParaRPr lang="zh-CN" altLang="en-US" sz="3200" dirty="0">
              <a:solidFill>
                <a:srgbClr val="FF0000"/>
              </a:solidFill>
              <a:effectLst>
                <a:outerShdw blurRad="38100" dist="38100" dir="2700000" algn="tl">
                  <a:srgbClr val="C0C0C0"/>
                </a:outerShdw>
              </a:effectLst>
              <a:latin typeface="+mn-lt"/>
              <a:ea typeface="STXinwei" charset="0"/>
              <a:cs typeface="STXinwei" charset="0"/>
            </a:endParaRPr>
          </a:p>
        </p:txBody>
      </p:sp>
      <p:graphicFrame>
        <p:nvGraphicFramePr>
          <p:cNvPr id="9" name="表格 8"/>
          <p:cNvGraphicFramePr>
            <a:graphicFrameLocks noGrp="1"/>
          </p:cNvGraphicFramePr>
          <p:nvPr/>
        </p:nvGraphicFramePr>
        <p:xfrm>
          <a:off x="2916238" y="4437063"/>
          <a:ext cx="6096000" cy="228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46150">
                <a:tc>
                  <a:txBody>
                    <a:bodyPr/>
                    <a:lstStyle/>
                    <a:p>
                      <a:pPr algn="ctr"/>
                      <a:r>
                        <a:rPr lang="zh-CN" altLang="en-US" sz="2000" dirty="0" smtClean="0">
                          <a:solidFill>
                            <a:schemeClr val="tx1"/>
                          </a:solidFill>
                          <a:latin typeface="+mn-lt"/>
                          <a:ea typeface="华文新魏" pitchFamily="2" charset="-122"/>
                        </a:rPr>
                        <a:t>学号</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Sno</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姓名</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Sname</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性别</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Ssex</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年龄</a:t>
                      </a:r>
                      <a:endParaRPr lang="en-US" altLang="zh-CN" sz="2000" dirty="0" smtClean="0">
                        <a:solidFill>
                          <a:schemeClr val="tx1"/>
                        </a:solidFill>
                        <a:latin typeface="+mn-lt"/>
                        <a:ea typeface="华文新魏" pitchFamily="2" charset="-122"/>
                      </a:endParaRPr>
                    </a:p>
                    <a:p>
                      <a:pPr algn="ctr"/>
                      <a:r>
                        <a:rPr lang="en-US" altLang="zh-CN" sz="2000" dirty="0" smtClean="0">
                          <a:solidFill>
                            <a:schemeClr val="tx1"/>
                          </a:solidFill>
                          <a:latin typeface="+mn-lt"/>
                          <a:ea typeface="华文新魏" pitchFamily="2" charset="-122"/>
                        </a:rPr>
                        <a:t>Sage</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所在系</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Sdept</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1266">
                <a:tc>
                  <a:txBody>
                    <a:bodyPr/>
                    <a:lstStyle/>
                    <a:p>
                      <a:pPr algn="ctr"/>
                      <a:r>
                        <a:rPr lang="en-US" altLang="zh-CN" sz="2000" dirty="0" smtClean="0">
                          <a:solidFill>
                            <a:schemeClr val="tx1"/>
                          </a:solidFill>
                          <a:latin typeface="+mn-lt"/>
                          <a:ea typeface="华文新魏" pitchFamily="2" charset="-122"/>
                        </a:rPr>
                        <a:t>95001</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李勇</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男</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20</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CS</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1266">
                <a:tc>
                  <a:txBody>
                    <a:bodyPr/>
                    <a:lstStyle/>
                    <a:p>
                      <a:pPr algn="ctr"/>
                      <a:r>
                        <a:rPr lang="en-US" altLang="zh-CN" sz="2000" dirty="0" smtClean="0">
                          <a:solidFill>
                            <a:schemeClr val="tx1"/>
                          </a:solidFill>
                          <a:latin typeface="+mn-lt"/>
                          <a:ea typeface="华文新魏" pitchFamily="2" charset="-122"/>
                        </a:rPr>
                        <a:t>95002</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刘晨</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女</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19</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IS</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1266">
                <a:tc>
                  <a:txBody>
                    <a:bodyPr/>
                    <a:lstStyle/>
                    <a:p>
                      <a:pPr algn="ctr"/>
                      <a:r>
                        <a:rPr lang="en-US" altLang="zh-CN" sz="2000" dirty="0" smtClean="0">
                          <a:solidFill>
                            <a:schemeClr val="tx1"/>
                          </a:solidFill>
                          <a:latin typeface="+mn-lt"/>
                          <a:ea typeface="华文新魏" pitchFamily="2" charset="-122"/>
                        </a:rPr>
                        <a:t>95003</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王敏</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女</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18</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CS</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1266">
                <a:tc>
                  <a:txBody>
                    <a:bodyPr/>
                    <a:lstStyle/>
                    <a:p>
                      <a:pPr algn="ctr"/>
                      <a:r>
                        <a:rPr lang="en-US" altLang="zh-CN" sz="2000" dirty="0" smtClean="0">
                          <a:solidFill>
                            <a:schemeClr val="tx1"/>
                          </a:solidFill>
                          <a:latin typeface="+mn-lt"/>
                          <a:ea typeface="华文新魏" pitchFamily="2" charset="-122"/>
                        </a:rPr>
                        <a:t>95004</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张立</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男</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19</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MA</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5015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有序文件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A900FD43-72DC-4604-90F4-252E5C771CEB}" type="slidenum">
              <a:rPr lang="zh-CN" altLang="en-US" smtClean="0"/>
              <a:pPr>
                <a:defRPr/>
              </a:pPr>
              <a:t>138</a:t>
            </a:fld>
            <a:endParaRPr lang="en-US" altLang="zh-CN"/>
          </a:p>
        </p:txBody>
      </p:sp>
      <p:sp>
        <p:nvSpPr>
          <p:cNvPr id="6" name="Rectangle 2"/>
          <p:cNvSpPr txBox="1">
            <a:spLocks noChangeArrowheads="1"/>
          </p:cNvSpPr>
          <p:nvPr/>
        </p:nvSpPr>
        <p:spPr>
          <a:xfrm>
            <a:off x="762000" y="1265238"/>
            <a:ext cx="7924800" cy="2451100"/>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有序文件上的</a:t>
            </a:r>
            <a:r>
              <a:rPr lang="zh-CN" altLang="en-US" kern="0" dirty="0" smtClean="0">
                <a:solidFill>
                  <a:srgbClr val="FF0000"/>
                </a:solidFill>
                <a:effectLst/>
                <a:ea typeface="STXinwei" charset="0"/>
                <a:cs typeface="STXinwei" charset="0"/>
              </a:rPr>
              <a:t>查找</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如果查找操作的条件定义在非排序域上</a:t>
            </a:r>
          </a:p>
          <a:p>
            <a:pPr lvl="2" algn="just">
              <a:defRPr/>
            </a:pPr>
            <a:r>
              <a:rPr lang="zh-CN" altLang="en-US" kern="0" dirty="0" smtClean="0">
                <a:effectLst/>
                <a:ea typeface="STXinwei" charset="0"/>
                <a:cs typeface="STXinwei" charset="0"/>
              </a:rPr>
              <a:t>排序文件没有提供任何优越性。</a:t>
            </a:r>
          </a:p>
          <a:p>
            <a:pPr lvl="2" algn="just">
              <a:defRPr/>
            </a:pPr>
            <a:r>
              <a:rPr lang="zh-CN" altLang="en-US" kern="0" dirty="0" smtClean="0">
                <a:effectLst/>
                <a:ea typeface="STXinwei" charset="0"/>
                <a:cs typeface="STXinwei" charset="0"/>
              </a:rPr>
              <a:t>需要对文件进行顺序搜索。查找时间与无序文件相同。</a:t>
            </a:r>
          </a:p>
          <a:p>
            <a:pPr lvl="2" algn="just">
              <a:defRPr/>
            </a:pPr>
            <a:endParaRPr lang="zh-CN" altLang="en-US" kern="0" dirty="0" smtClean="0">
              <a:solidFill>
                <a:schemeClr val="accent2"/>
              </a:solidFill>
              <a:effectLst/>
              <a:ea typeface="STXinwei" charset="0"/>
              <a:cs typeface="STXinwei" charset="0"/>
            </a:endParaRPr>
          </a:p>
          <a:p>
            <a:pPr lvl="2" algn="just">
              <a:defRPr/>
            </a:pPr>
            <a:endParaRPr lang="zh-CN" altLang="en-US" kern="0" dirty="0">
              <a:solidFill>
                <a:schemeClr val="accent2"/>
              </a:solidFill>
              <a:effectLst/>
              <a:ea typeface="STXinwei" charset="0"/>
              <a:cs typeface="STXinwei" charset="0"/>
            </a:endParaRPr>
          </a:p>
        </p:txBody>
      </p:sp>
      <p:graphicFrame>
        <p:nvGraphicFramePr>
          <p:cNvPr id="7" name="表格 6"/>
          <p:cNvGraphicFramePr>
            <a:graphicFrameLocks noGrp="1"/>
          </p:cNvGraphicFramePr>
          <p:nvPr/>
        </p:nvGraphicFramePr>
        <p:xfrm>
          <a:off x="2916238" y="4437063"/>
          <a:ext cx="6096000" cy="228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46150">
                <a:tc>
                  <a:txBody>
                    <a:bodyPr/>
                    <a:lstStyle/>
                    <a:p>
                      <a:pPr algn="ctr"/>
                      <a:r>
                        <a:rPr lang="zh-CN" altLang="en-US" sz="2000" dirty="0" smtClean="0">
                          <a:solidFill>
                            <a:schemeClr val="tx1"/>
                          </a:solidFill>
                          <a:latin typeface="+mn-lt"/>
                          <a:ea typeface="华文新魏" pitchFamily="2" charset="-122"/>
                        </a:rPr>
                        <a:t>学号</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Sno</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姓名</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Sname</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性别</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Ssex</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年龄</a:t>
                      </a:r>
                      <a:endParaRPr lang="en-US" altLang="zh-CN" sz="2000" dirty="0" smtClean="0">
                        <a:solidFill>
                          <a:schemeClr val="tx1"/>
                        </a:solidFill>
                        <a:latin typeface="+mn-lt"/>
                        <a:ea typeface="华文新魏" pitchFamily="2" charset="-122"/>
                      </a:endParaRPr>
                    </a:p>
                    <a:p>
                      <a:pPr algn="ctr"/>
                      <a:r>
                        <a:rPr lang="en-US" altLang="zh-CN" sz="2000" dirty="0" smtClean="0">
                          <a:solidFill>
                            <a:schemeClr val="tx1"/>
                          </a:solidFill>
                          <a:latin typeface="+mn-lt"/>
                          <a:ea typeface="华文新魏" pitchFamily="2" charset="-122"/>
                        </a:rPr>
                        <a:t>Sage</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所在系</a:t>
                      </a:r>
                      <a:endParaRPr lang="en-US" altLang="zh-CN" sz="2000" dirty="0" smtClean="0">
                        <a:solidFill>
                          <a:schemeClr val="tx1"/>
                        </a:solidFill>
                        <a:latin typeface="+mn-lt"/>
                        <a:ea typeface="华文新魏" pitchFamily="2" charset="-122"/>
                      </a:endParaRPr>
                    </a:p>
                    <a:p>
                      <a:pPr algn="ctr"/>
                      <a:r>
                        <a:rPr lang="en-US" altLang="zh-CN" sz="2000" dirty="0" err="1" smtClean="0">
                          <a:solidFill>
                            <a:schemeClr val="tx1"/>
                          </a:solidFill>
                          <a:latin typeface="+mn-lt"/>
                          <a:ea typeface="华文新魏" pitchFamily="2" charset="-122"/>
                        </a:rPr>
                        <a:t>Sdept</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1266">
                <a:tc>
                  <a:txBody>
                    <a:bodyPr/>
                    <a:lstStyle/>
                    <a:p>
                      <a:pPr algn="ctr"/>
                      <a:r>
                        <a:rPr lang="en-US" altLang="zh-CN" sz="2000" dirty="0" smtClean="0">
                          <a:solidFill>
                            <a:schemeClr val="tx1"/>
                          </a:solidFill>
                          <a:latin typeface="+mn-lt"/>
                          <a:ea typeface="华文新魏" pitchFamily="2" charset="-122"/>
                        </a:rPr>
                        <a:t>95001</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李勇</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男</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20</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CS</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1266">
                <a:tc>
                  <a:txBody>
                    <a:bodyPr/>
                    <a:lstStyle/>
                    <a:p>
                      <a:pPr algn="ctr"/>
                      <a:r>
                        <a:rPr lang="en-US" altLang="zh-CN" sz="2000" dirty="0" smtClean="0">
                          <a:solidFill>
                            <a:schemeClr val="tx1"/>
                          </a:solidFill>
                          <a:latin typeface="+mn-lt"/>
                          <a:ea typeface="华文新魏" pitchFamily="2" charset="-122"/>
                        </a:rPr>
                        <a:t>95002</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刘晨</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女</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19</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IS</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1266">
                <a:tc>
                  <a:txBody>
                    <a:bodyPr/>
                    <a:lstStyle/>
                    <a:p>
                      <a:pPr algn="ctr"/>
                      <a:r>
                        <a:rPr lang="en-US" altLang="zh-CN" sz="2000" dirty="0" smtClean="0">
                          <a:solidFill>
                            <a:schemeClr val="tx1"/>
                          </a:solidFill>
                          <a:latin typeface="+mn-lt"/>
                          <a:ea typeface="华文新魏" pitchFamily="2" charset="-122"/>
                        </a:rPr>
                        <a:t>95003</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王敏</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女</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18</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CS</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1266">
                <a:tc>
                  <a:txBody>
                    <a:bodyPr/>
                    <a:lstStyle/>
                    <a:p>
                      <a:pPr algn="ctr"/>
                      <a:r>
                        <a:rPr lang="en-US" altLang="zh-CN" sz="2000" dirty="0" smtClean="0">
                          <a:solidFill>
                            <a:schemeClr val="tx1"/>
                          </a:solidFill>
                          <a:latin typeface="+mn-lt"/>
                          <a:ea typeface="华文新魏" pitchFamily="2" charset="-122"/>
                        </a:rPr>
                        <a:t>95004</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张立</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latin typeface="+mn-lt"/>
                          <a:ea typeface="华文新魏" pitchFamily="2" charset="-122"/>
                        </a:rPr>
                        <a:t>男</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19</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latin typeface="+mn-lt"/>
                          <a:ea typeface="华文新魏" pitchFamily="2" charset="-122"/>
                        </a:rPr>
                        <a:t>MA</a:t>
                      </a:r>
                      <a:endParaRPr lang="zh-CN" altLang="en-US" sz="2000" dirty="0">
                        <a:solidFill>
                          <a:schemeClr val="tx1"/>
                        </a:solidFill>
                        <a:latin typeface="+mn-lt"/>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75914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有序文件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313F91F1-8B0F-4ECF-9F7D-7153D16D1AFF}" type="slidenum">
              <a:rPr lang="zh-CN" altLang="en-US" smtClean="0"/>
              <a:pPr>
                <a:defRPr/>
              </a:pPr>
              <a:t>139</a:t>
            </a:fld>
            <a:endParaRPr lang="en-US" altLang="zh-CN"/>
          </a:p>
        </p:txBody>
      </p:sp>
      <p:sp>
        <p:nvSpPr>
          <p:cNvPr id="6" name="Rectangle 2"/>
          <p:cNvSpPr txBox="1">
            <a:spLocks noChangeArrowheads="1"/>
          </p:cNvSpPr>
          <p:nvPr/>
        </p:nvSpPr>
        <p:spPr>
          <a:xfrm>
            <a:off x="762000" y="1265238"/>
            <a:ext cx="7924800" cy="6397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有序文件上的</a:t>
            </a:r>
            <a:r>
              <a:rPr lang="zh-CN" altLang="en-US" kern="0" dirty="0" smtClean="0">
                <a:solidFill>
                  <a:srgbClr val="FF0000"/>
                </a:solidFill>
                <a:effectLst/>
                <a:ea typeface="STXinwei" charset="0"/>
                <a:cs typeface="STXinwei" charset="0"/>
              </a:rPr>
              <a:t>插入</a:t>
            </a:r>
            <a:r>
              <a:rPr lang="zh-CN" altLang="en-US" kern="0" dirty="0" smtClean="0">
                <a:effectLst/>
                <a:ea typeface="STXinwei" charset="0"/>
                <a:cs typeface="STXinwei" charset="0"/>
              </a:rPr>
              <a:t>操作</a:t>
            </a:r>
            <a:endParaRPr lang="zh-CN" altLang="en-US" kern="0" dirty="0">
              <a:effectLst/>
              <a:ea typeface="STXinwei" charset="0"/>
              <a:cs typeface="STXinwei" charset="0"/>
            </a:endParaRPr>
          </a:p>
        </p:txBody>
      </p:sp>
      <p:sp>
        <p:nvSpPr>
          <p:cNvPr id="7" name="Rectangle 4"/>
          <p:cNvSpPr>
            <a:spLocks noChangeArrowheads="1"/>
          </p:cNvSpPr>
          <p:nvPr/>
        </p:nvSpPr>
        <p:spPr bwMode="auto">
          <a:xfrm>
            <a:off x="1752600" y="4876800"/>
            <a:ext cx="5724525" cy="584200"/>
          </a:xfrm>
          <a:prstGeom prst="rect">
            <a:avLst/>
          </a:prstGeom>
          <a:solidFill>
            <a:srgbClr val="FFFF66"/>
          </a:solidFill>
          <a:ln w="9525">
            <a:solidFill>
              <a:srgbClr val="FFC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defRPr/>
            </a:pPr>
            <a:r>
              <a:rPr lang="zh-CN" altLang="en-US" sz="3200" dirty="0">
                <a:solidFill>
                  <a:srgbClr val="FF0000"/>
                </a:solidFill>
                <a:latin typeface="+mn-lt"/>
                <a:ea typeface="STXinwei" charset="0"/>
                <a:cs typeface="STXinwei" charset="0"/>
              </a:rPr>
              <a:t>有序文件的插入操作非常耗时</a:t>
            </a:r>
          </a:p>
        </p:txBody>
      </p:sp>
      <p:sp>
        <p:nvSpPr>
          <p:cNvPr id="8" name="Rectangle 5"/>
          <p:cNvSpPr>
            <a:spLocks noChangeArrowheads="1"/>
          </p:cNvSpPr>
          <p:nvPr/>
        </p:nvSpPr>
        <p:spPr bwMode="auto">
          <a:xfrm>
            <a:off x="762000" y="1905000"/>
            <a:ext cx="7924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SimSun" charset="0"/>
              </a:defRPr>
            </a:lvl1pPr>
            <a:lvl2pPr marL="742950" indent="-285750">
              <a:defRPr kumimoji="1" sz="2400">
                <a:solidFill>
                  <a:schemeClr val="tx1"/>
                </a:solidFill>
                <a:latin typeface="Times New Roman" charset="0"/>
                <a:ea typeface="SimSun" charset="0"/>
              </a:defRPr>
            </a:lvl2pPr>
            <a:lvl3pPr marL="1143000" indent="-228600">
              <a:defRPr kumimoji="1" sz="2400">
                <a:solidFill>
                  <a:schemeClr val="tx1"/>
                </a:solidFill>
                <a:latin typeface="Times New Roman" charset="0"/>
                <a:ea typeface="SimSun" charset="0"/>
              </a:defRPr>
            </a:lvl3pPr>
            <a:lvl4pPr marL="1600200" indent="-228600">
              <a:defRPr kumimoji="1" sz="2400">
                <a:solidFill>
                  <a:schemeClr val="tx1"/>
                </a:solidFill>
                <a:latin typeface="Times New Roman" charset="0"/>
                <a:ea typeface="SimSun" charset="0"/>
              </a:defRPr>
            </a:lvl4pPr>
            <a:lvl5pPr marL="2057400" indent="-228600">
              <a:defRPr kumimoji="1" sz="2400">
                <a:solidFill>
                  <a:schemeClr val="tx1"/>
                </a:solidFill>
                <a:latin typeface="Times New Roman" charset="0"/>
                <a:ea typeface="SimSun" charset="0"/>
              </a:defRPr>
            </a:lvl5pPr>
            <a:lvl6pPr marL="2514600" indent="-228600" fontAlgn="base">
              <a:spcBef>
                <a:spcPct val="0"/>
              </a:spcBef>
              <a:spcAft>
                <a:spcPct val="0"/>
              </a:spcAft>
              <a:defRPr kumimoji="1" sz="2400">
                <a:solidFill>
                  <a:schemeClr val="tx1"/>
                </a:solidFill>
                <a:latin typeface="Times New Roman" charset="0"/>
                <a:ea typeface="SimSun" charset="0"/>
              </a:defRPr>
            </a:lvl6pPr>
            <a:lvl7pPr marL="2971800" indent="-228600" fontAlgn="base">
              <a:spcBef>
                <a:spcPct val="0"/>
              </a:spcBef>
              <a:spcAft>
                <a:spcPct val="0"/>
              </a:spcAft>
              <a:defRPr kumimoji="1" sz="2400">
                <a:solidFill>
                  <a:schemeClr val="tx1"/>
                </a:solidFill>
                <a:latin typeface="Times New Roman" charset="0"/>
                <a:ea typeface="SimSun" charset="0"/>
              </a:defRPr>
            </a:lvl7pPr>
            <a:lvl8pPr marL="3429000" indent="-228600" fontAlgn="base">
              <a:spcBef>
                <a:spcPct val="0"/>
              </a:spcBef>
              <a:spcAft>
                <a:spcPct val="0"/>
              </a:spcAft>
              <a:defRPr kumimoji="1" sz="2400">
                <a:solidFill>
                  <a:schemeClr val="tx1"/>
                </a:solidFill>
                <a:latin typeface="Times New Roman" charset="0"/>
                <a:ea typeface="SimSun" charset="0"/>
              </a:defRPr>
            </a:lvl8pPr>
            <a:lvl9pPr marL="3886200" indent="-228600" fontAlgn="base">
              <a:spcBef>
                <a:spcPct val="0"/>
              </a:spcBef>
              <a:spcAft>
                <a:spcPct val="0"/>
              </a:spcAft>
              <a:defRPr kumimoji="1" sz="2400">
                <a:solidFill>
                  <a:schemeClr val="tx1"/>
                </a:solidFill>
                <a:latin typeface="Times New Roman" charset="0"/>
                <a:ea typeface="SimSun" charset="0"/>
              </a:defRPr>
            </a:lvl9pPr>
          </a:lstStyle>
          <a:p>
            <a:pPr lvl="1" algn="just">
              <a:spcBef>
                <a:spcPct val="20000"/>
              </a:spcBef>
              <a:buFontTx/>
              <a:buChar char="–"/>
              <a:defRPr/>
            </a:pPr>
            <a:r>
              <a:rPr kumimoji="0" lang="zh-CN" altLang="en-US" sz="2800" dirty="0">
                <a:solidFill>
                  <a:srgbClr val="2929FF"/>
                </a:solidFill>
                <a:latin typeface="+mn-lt"/>
                <a:ea typeface="STXinwei" charset="0"/>
                <a:cs typeface="STXinwei" charset="0"/>
              </a:rPr>
              <a:t>当插入一个记录时，必须首先找到这个记录的正确位置，然后移动文件的记录，为新记录准备存储空间，最后插入记录。</a:t>
            </a:r>
          </a:p>
          <a:p>
            <a:pPr lvl="1" algn="just">
              <a:spcBef>
                <a:spcPct val="20000"/>
              </a:spcBef>
              <a:buFontTx/>
              <a:buChar char="–"/>
              <a:defRPr/>
            </a:pPr>
            <a:r>
              <a:rPr kumimoji="0" lang="zh-CN" altLang="en-US" sz="2800" dirty="0">
                <a:solidFill>
                  <a:srgbClr val="2929FF"/>
                </a:solidFill>
                <a:latin typeface="+mn-lt"/>
                <a:ea typeface="STXinwei" charset="0"/>
                <a:cs typeface="STXinwei" charset="0"/>
              </a:rPr>
              <a:t>文件记录的移动量依赖于新记录的位置。文件记录的移动量平均为</a:t>
            </a:r>
            <a:r>
              <a:rPr kumimoji="0" lang="zh-CN" altLang="en-US" sz="2800" dirty="0">
                <a:solidFill>
                  <a:srgbClr val="FF0000"/>
                </a:solidFill>
                <a:latin typeface="+mn-lt"/>
                <a:ea typeface="STXinwei" charset="0"/>
                <a:cs typeface="STXinwei" charset="0"/>
              </a:rPr>
              <a:t>整个文件的一半</a:t>
            </a:r>
            <a:r>
              <a:rPr kumimoji="0" lang="zh-CN" altLang="en-US" sz="2800" dirty="0">
                <a:solidFill>
                  <a:schemeClr val="accent2"/>
                </a:solidFill>
                <a:latin typeface="+mn-lt"/>
                <a:ea typeface="STXinwei" charset="0"/>
                <a:cs typeface="STXinwei" charset="0"/>
              </a:rPr>
              <a:t>。</a:t>
            </a:r>
          </a:p>
        </p:txBody>
      </p:sp>
    </p:spTree>
    <p:extLst>
      <p:ext uri="{BB962C8B-B14F-4D97-AF65-F5344CB8AC3E}">
        <p14:creationId xmlns:p14="http://schemas.microsoft.com/office/powerpoint/2010/main" val="1357209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8136DFB9-2507-4C0A-BA58-85D2B46C44A0}" type="slidenum">
              <a:rPr lang="zh-CN" altLang="en-US" smtClean="0"/>
              <a:pPr>
                <a:defRPr/>
              </a:pPr>
              <a:t>14</a:t>
            </a:fld>
            <a:endParaRPr lang="en-US" altLang="zh-CN"/>
          </a:p>
        </p:txBody>
      </p:sp>
      <p:sp>
        <p:nvSpPr>
          <p:cNvPr id="6" name="Rectangle 2"/>
          <p:cNvSpPr txBox="1">
            <a:spLocks noChangeArrowheads="1"/>
          </p:cNvSpPr>
          <p:nvPr/>
        </p:nvSpPr>
        <p:spPr>
          <a:xfrm>
            <a:off x="762000" y="1265238"/>
            <a:ext cx="8131175" cy="498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为提高磁盘块访问速度，产生了许多相关技术</a:t>
            </a:r>
            <a:endParaRPr lang="zh-CN" altLang="en-US" kern="0" dirty="0" smtClean="0">
              <a:solidFill>
                <a:schemeClr val="accent2"/>
              </a:solidFill>
              <a:effectLst/>
              <a:ea typeface="STXinwei" charset="0"/>
              <a:cs typeface="STXinwei" charset="0"/>
            </a:endParaRPr>
          </a:p>
          <a:p>
            <a:pPr lvl="1" algn="just">
              <a:defRPr/>
            </a:pPr>
            <a:r>
              <a:rPr lang="zh-CN" altLang="en-US" kern="0" dirty="0" smtClean="0">
                <a:solidFill>
                  <a:srgbClr val="2929FF"/>
                </a:solidFill>
                <a:effectLst/>
                <a:ea typeface="STXinwei" charset="0"/>
                <a:cs typeface="STXinwei" charset="0"/>
              </a:rPr>
              <a:t>磁盘臂调度</a:t>
            </a:r>
            <a:endParaRPr lang="en-US" altLang="zh-CN" kern="0" dirty="0" smtClean="0">
              <a:solidFill>
                <a:srgbClr val="2929FF"/>
              </a:solidFill>
              <a:effectLst/>
              <a:ea typeface="STXinwei" charset="0"/>
              <a:cs typeface="STXinwei" charset="0"/>
            </a:endParaRPr>
          </a:p>
          <a:p>
            <a:pPr lvl="2" algn="just">
              <a:defRPr/>
            </a:pPr>
            <a:r>
              <a:rPr lang="zh-CN" altLang="en-US" kern="0" dirty="0" smtClean="0">
                <a:effectLst/>
                <a:ea typeface="STXinwei" charset="0"/>
                <a:cs typeface="STXinwei" charset="0"/>
              </a:rPr>
              <a:t>按照使磁盘臂移动最短距离的顺序处理访问快的请求，如电梯调度算法</a:t>
            </a:r>
          </a:p>
          <a:p>
            <a:pPr lvl="1" algn="just">
              <a:defRPr/>
            </a:pPr>
            <a:r>
              <a:rPr lang="zh-CN" altLang="en-US" kern="0" dirty="0" smtClean="0">
                <a:solidFill>
                  <a:srgbClr val="2929FF"/>
                </a:solidFill>
                <a:effectLst/>
                <a:ea typeface="STXinwei" charset="0"/>
                <a:cs typeface="STXinwei" charset="0"/>
              </a:rPr>
              <a:t>文件组织</a:t>
            </a:r>
            <a:endParaRPr lang="en-US" altLang="zh-CN" kern="0" dirty="0" smtClean="0">
              <a:solidFill>
                <a:srgbClr val="2929FF"/>
              </a:solidFill>
              <a:effectLst/>
              <a:ea typeface="STXinwei" charset="0"/>
              <a:cs typeface="STXinwei" charset="0"/>
            </a:endParaRPr>
          </a:p>
          <a:p>
            <a:pPr lvl="2" algn="just">
              <a:defRPr/>
            </a:pPr>
            <a:r>
              <a:rPr lang="zh-CN" altLang="en-US" kern="0" dirty="0" smtClean="0">
                <a:effectLst/>
                <a:ea typeface="STXinwei" charset="0"/>
                <a:cs typeface="STXinwei" charset="0"/>
              </a:rPr>
              <a:t>依据预期对数据的访问方式优化组织磁盘块</a:t>
            </a:r>
            <a:endParaRPr lang="en-US" altLang="zh-CN" kern="0" dirty="0" smtClean="0">
              <a:effectLst/>
              <a:ea typeface="STXinwei" charset="0"/>
              <a:cs typeface="STXinwei" charset="0"/>
            </a:endParaRPr>
          </a:p>
          <a:p>
            <a:pPr lvl="1" algn="just">
              <a:defRPr/>
            </a:pPr>
            <a:r>
              <a:rPr lang="zh-CN" altLang="en-US" kern="0" dirty="0" smtClean="0">
                <a:solidFill>
                  <a:srgbClr val="2929FF"/>
                </a:solidFill>
                <a:effectLst/>
                <a:ea typeface="STXinwei" charset="0"/>
                <a:cs typeface="STXinwei" charset="0"/>
              </a:rPr>
              <a:t>非易失性写缓冲区</a:t>
            </a:r>
            <a:endParaRPr lang="en-US" altLang="zh-CN" kern="0" dirty="0" smtClean="0">
              <a:solidFill>
                <a:srgbClr val="2929FF"/>
              </a:solidFill>
              <a:effectLst/>
              <a:ea typeface="STXinwei" charset="0"/>
              <a:cs typeface="STXinwei" charset="0"/>
            </a:endParaRPr>
          </a:p>
          <a:p>
            <a:pPr lvl="2" algn="just">
              <a:defRPr/>
            </a:pPr>
            <a:r>
              <a:rPr lang="zh-CN" altLang="en-US" kern="0" dirty="0">
                <a:effectLst/>
                <a:ea typeface="STXinwei" charset="0"/>
                <a:cs typeface="STXinwei" charset="0"/>
              </a:rPr>
              <a:t>使用</a:t>
            </a:r>
            <a:r>
              <a:rPr lang="en-US" altLang="zh-CN" kern="0" dirty="0" smtClean="0">
                <a:effectLst/>
                <a:ea typeface="STXinwei" charset="0"/>
                <a:cs typeface="STXinwei" charset="0"/>
              </a:rPr>
              <a:t>VNRAM</a:t>
            </a:r>
            <a:r>
              <a:rPr lang="zh-CN" altLang="en-US" kern="0" dirty="0" smtClean="0">
                <a:effectLst/>
                <a:ea typeface="STXinwei" charset="0"/>
                <a:cs typeface="STXinwei" charset="0"/>
              </a:rPr>
              <a:t>加速写磁盘操作，以及提供掉电保护机制</a:t>
            </a:r>
            <a:endParaRPr lang="en-US" altLang="zh-CN" kern="0" dirty="0">
              <a:effectLst/>
              <a:ea typeface="STXinwei" charset="0"/>
              <a:cs typeface="STXinwei" charset="0"/>
            </a:endParaRPr>
          </a:p>
        </p:txBody>
      </p:sp>
    </p:spTree>
    <p:extLst>
      <p:ext uri="{BB962C8B-B14F-4D97-AF65-F5344CB8AC3E}">
        <p14:creationId xmlns:p14="http://schemas.microsoft.com/office/powerpoint/2010/main" val="271289715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有序文件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F222EFDE-B131-4231-A70A-5AB1FABFCC19}" type="slidenum">
              <a:rPr lang="zh-CN" altLang="en-US" smtClean="0"/>
              <a:pPr>
                <a:defRPr/>
              </a:pPr>
              <a:t>140</a:t>
            </a:fld>
            <a:endParaRPr lang="en-US" altLang="zh-CN"/>
          </a:p>
        </p:txBody>
      </p:sp>
      <p:sp>
        <p:nvSpPr>
          <p:cNvPr id="6" name="Rectangle 2"/>
          <p:cNvSpPr txBox="1">
            <a:spLocks noChangeArrowheads="1"/>
          </p:cNvSpPr>
          <p:nvPr/>
        </p:nvSpPr>
        <p:spPr>
          <a:xfrm>
            <a:off x="762000" y="1265238"/>
            <a:ext cx="7924800" cy="45259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有序文件上的</a:t>
            </a:r>
            <a:r>
              <a:rPr lang="zh-CN" altLang="en-US" kern="0" dirty="0" smtClean="0">
                <a:solidFill>
                  <a:srgbClr val="FF0000"/>
                </a:solidFill>
                <a:effectLst/>
                <a:ea typeface="STXinwei" charset="0"/>
                <a:cs typeface="STXinwei" charset="0"/>
              </a:rPr>
              <a:t>插入</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为了减少插入操作的时间复杂性</a:t>
            </a:r>
          </a:p>
          <a:p>
            <a:pPr lvl="2" algn="just">
              <a:defRPr/>
            </a:pPr>
            <a:r>
              <a:rPr lang="zh-CN" altLang="en-US" kern="0" dirty="0" smtClean="0">
                <a:effectLst/>
                <a:ea typeface="STXinwei" charset="0"/>
                <a:cs typeface="STXinwei" charset="0"/>
              </a:rPr>
              <a:t>可以在每个磁盘块为新记录保留一部分空闲空间，减少插入记录时记录的移动量。</a:t>
            </a:r>
          </a:p>
          <a:p>
            <a:pPr lvl="3" algn="just">
              <a:defRPr/>
            </a:pPr>
            <a:r>
              <a:rPr lang="zh-CN" altLang="en-US" kern="0" dirty="0" smtClean="0">
                <a:effectLst/>
                <a:ea typeface="STXinwei" charset="0"/>
                <a:cs typeface="STXinwei" charset="0"/>
              </a:rPr>
              <a:t>当空闲空间用完之后，插入操作的移动记录问题会重新出现。</a:t>
            </a:r>
          </a:p>
          <a:p>
            <a:pPr lvl="2" algn="just">
              <a:defRPr/>
            </a:pPr>
            <a:r>
              <a:rPr lang="zh-CN" altLang="en-US" kern="0" dirty="0" smtClean="0">
                <a:effectLst/>
                <a:ea typeface="STXinwei" charset="0"/>
                <a:cs typeface="STXinwei" charset="0"/>
              </a:rPr>
              <a:t>也可以为每个有序文件建立一个临时文件，用来存储插入的新记录，并周期地把临时文件合并到原始有序文件。</a:t>
            </a:r>
          </a:p>
          <a:p>
            <a:pPr lvl="3" algn="just">
              <a:defRPr/>
            </a:pPr>
            <a:r>
              <a:rPr lang="zh-CN" altLang="en-US" kern="0" dirty="0" smtClean="0">
                <a:effectLst/>
                <a:ea typeface="STXinwei" charset="0"/>
                <a:cs typeface="STXinwei" charset="0"/>
              </a:rPr>
              <a:t>避免了新记录直接插入有序文件带来的记录移动问题。</a:t>
            </a:r>
          </a:p>
          <a:p>
            <a:pPr lvl="3" algn="just">
              <a:defRPr/>
            </a:pPr>
            <a:r>
              <a:rPr lang="zh-CN" altLang="en-US" kern="0" dirty="0" smtClean="0">
                <a:effectLst/>
                <a:ea typeface="STXinwei" charset="0"/>
                <a:cs typeface="STXinwei" charset="0"/>
              </a:rPr>
              <a:t>但为查找记录操作带来了麻烦。</a:t>
            </a:r>
            <a:endParaRPr lang="zh-CN" altLang="en-US" kern="0" dirty="0">
              <a:effectLst/>
              <a:ea typeface="STXinwei" charset="0"/>
              <a:cs typeface="STXinwei" charset="0"/>
            </a:endParaRPr>
          </a:p>
        </p:txBody>
      </p:sp>
    </p:spTree>
    <p:extLst>
      <p:ext uri="{BB962C8B-B14F-4D97-AF65-F5344CB8AC3E}">
        <p14:creationId xmlns:p14="http://schemas.microsoft.com/office/powerpoint/2010/main" val="3617270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有序文件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4FA137DD-9DD2-4D06-8356-458C03532FF4}" type="slidenum">
              <a:rPr lang="zh-CN" altLang="en-US" smtClean="0"/>
              <a:pPr>
                <a:defRPr/>
              </a:pPr>
              <a:t>141</a:t>
            </a:fld>
            <a:endParaRPr lang="en-US" altLang="zh-CN"/>
          </a:p>
        </p:txBody>
      </p:sp>
      <p:sp>
        <p:nvSpPr>
          <p:cNvPr id="6" name="Rectangle 2"/>
          <p:cNvSpPr txBox="1">
            <a:spLocks noChangeArrowheads="1"/>
          </p:cNvSpPr>
          <p:nvPr/>
        </p:nvSpPr>
        <p:spPr>
          <a:xfrm>
            <a:off x="762000" y="1265238"/>
            <a:ext cx="7924800" cy="19478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有序文件上的</a:t>
            </a:r>
            <a:r>
              <a:rPr lang="zh-CN" altLang="en-US" kern="0" dirty="0" smtClean="0">
                <a:solidFill>
                  <a:srgbClr val="FF0000"/>
                </a:solidFill>
                <a:effectLst/>
                <a:ea typeface="STXinwei" charset="0"/>
                <a:cs typeface="STXinwei" charset="0"/>
              </a:rPr>
              <a:t>删除</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可以使用删除标志位和周期整理存储空间的方法实现删除操作。 </a:t>
            </a:r>
          </a:p>
          <a:p>
            <a:pPr lvl="1" algn="just">
              <a:defRPr/>
            </a:pPr>
            <a:endParaRPr lang="zh-CN" altLang="en-US" kern="0" dirty="0">
              <a:solidFill>
                <a:schemeClr val="accent2"/>
              </a:solidFill>
              <a:effectLst/>
              <a:ea typeface="STXinwei" charset="0"/>
              <a:cs typeface="STXinwei" charset="0"/>
            </a:endParaRPr>
          </a:p>
        </p:txBody>
      </p:sp>
    </p:spTree>
    <p:extLst>
      <p:ext uri="{BB962C8B-B14F-4D97-AF65-F5344CB8AC3E}">
        <p14:creationId xmlns:p14="http://schemas.microsoft.com/office/powerpoint/2010/main" val="109107701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有序文件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B1F29711-68D3-4F20-BB3D-6BFD48C760BE}" type="slidenum">
              <a:rPr lang="zh-CN" altLang="en-US" smtClean="0"/>
              <a:pPr>
                <a:defRPr/>
              </a:pPr>
              <a:t>142</a:t>
            </a:fld>
            <a:endParaRPr lang="en-US" altLang="zh-CN"/>
          </a:p>
        </p:txBody>
      </p:sp>
      <p:sp>
        <p:nvSpPr>
          <p:cNvPr id="6" name="Rectangle 2"/>
          <p:cNvSpPr txBox="1">
            <a:spLocks noChangeArrowheads="1"/>
          </p:cNvSpPr>
          <p:nvPr/>
        </p:nvSpPr>
        <p:spPr>
          <a:xfrm>
            <a:off x="762000" y="1265238"/>
            <a:ext cx="8131175" cy="45259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有序文件上的</a:t>
            </a:r>
            <a:r>
              <a:rPr lang="zh-CN" altLang="en-US" kern="0" dirty="0" smtClean="0">
                <a:solidFill>
                  <a:srgbClr val="FF0000"/>
                </a:solidFill>
                <a:effectLst/>
                <a:ea typeface="STXinwei" charset="0"/>
                <a:cs typeface="STXinwei" charset="0"/>
              </a:rPr>
              <a:t>修改</a:t>
            </a:r>
            <a:r>
              <a:rPr lang="zh-CN" altLang="en-US" kern="0" dirty="0" smtClean="0">
                <a:effectLst/>
                <a:ea typeface="STXinwei" charset="0"/>
                <a:cs typeface="STXinwei" charset="0"/>
              </a:rPr>
              <a:t>操作</a:t>
            </a:r>
          </a:p>
          <a:p>
            <a:pPr lvl="1" algn="just">
              <a:defRPr/>
            </a:pPr>
            <a:r>
              <a:rPr lang="zh-CN" altLang="en-US" kern="0" dirty="0" smtClean="0">
                <a:solidFill>
                  <a:srgbClr val="2929FF"/>
                </a:solidFill>
                <a:effectLst/>
                <a:ea typeface="STXinwei" charset="0"/>
                <a:cs typeface="STXinwei" charset="0"/>
              </a:rPr>
              <a:t>有序</a:t>
            </a:r>
            <a:r>
              <a:rPr lang="zh-CN" altLang="en-US" kern="0" dirty="0" smtClean="0">
                <a:solidFill>
                  <a:srgbClr val="FF0000"/>
                </a:solidFill>
                <a:effectLst/>
                <a:ea typeface="STXinwei" charset="0"/>
                <a:cs typeface="STXinwei" charset="0"/>
              </a:rPr>
              <a:t>定长记录</a:t>
            </a:r>
            <a:r>
              <a:rPr lang="zh-CN" altLang="en-US" kern="0" dirty="0" smtClean="0">
                <a:solidFill>
                  <a:srgbClr val="2929FF"/>
                </a:solidFill>
                <a:effectLst/>
                <a:ea typeface="STXinwei" charset="0"/>
                <a:cs typeface="STXinwei" charset="0"/>
              </a:rPr>
              <a:t>文件的修改操作</a:t>
            </a:r>
          </a:p>
          <a:p>
            <a:pPr lvl="2" algn="just">
              <a:defRPr/>
            </a:pPr>
            <a:r>
              <a:rPr lang="zh-CN" altLang="en-US" kern="0" dirty="0" smtClean="0">
                <a:effectLst/>
                <a:ea typeface="STXinwei" charset="0"/>
                <a:cs typeface="STXinwei" charset="0"/>
              </a:rPr>
              <a:t>如果修改非排序域，则处理方法与无序文件相同。</a:t>
            </a:r>
          </a:p>
          <a:p>
            <a:pPr lvl="2" algn="just">
              <a:defRPr/>
            </a:pPr>
            <a:r>
              <a:rPr lang="zh-CN" altLang="en-US" kern="0" dirty="0" smtClean="0">
                <a:effectLst/>
                <a:ea typeface="STXinwei" charset="0"/>
                <a:cs typeface="STXinwei" charset="0"/>
              </a:rPr>
              <a:t>如果修改排序域，则需要改变记录的存储位置。</a:t>
            </a:r>
          </a:p>
          <a:p>
            <a:pPr lvl="3" algn="just">
              <a:defRPr/>
            </a:pPr>
            <a:r>
              <a:rPr lang="zh-CN" altLang="en-US" kern="0" dirty="0" smtClean="0">
                <a:effectLst/>
                <a:ea typeface="STXinwei" charset="0"/>
                <a:cs typeface="STXinwei" charset="0"/>
              </a:rPr>
              <a:t>先删除被修改记录，然后插入修改后的记录。</a:t>
            </a:r>
          </a:p>
          <a:p>
            <a:pPr lvl="1" algn="just">
              <a:defRPr/>
            </a:pPr>
            <a:r>
              <a:rPr lang="zh-CN" altLang="en-US" kern="0" dirty="0" smtClean="0">
                <a:solidFill>
                  <a:srgbClr val="2929FF"/>
                </a:solidFill>
                <a:effectLst/>
                <a:ea typeface="STXinwei" charset="0"/>
                <a:cs typeface="STXinwei" charset="0"/>
              </a:rPr>
              <a:t>对于</a:t>
            </a:r>
            <a:r>
              <a:rPr lang="zh-CN" altLang="en-US" kern="0" dirty="0" smtClean="0">
                <a:solidFill>
                  <a:srgbClr val="FF0000"/>
                </a:solidFill>
                <a:effectLst/>
                <a:ea typeface="STXinwei" charset="0"/>
                <a:cs typeface="STXinwei" charset="0"/>
              </a:rPr>
              <a:t>变长记录</a:t>
            </a:r>
            <a:r>
              <a:rPr lang="zh-CN" altLang="en-US" kern="0" dirty="0" smtClean="0">
                <a:solidFill>
                  <a:srgbClr val="2929FF"/>
                </a:solidFill>
                <a:effectLst/>
                <a:ea typeface="STXinwei" charset="0"/>
                <a:cs typeface="STXinwei" charset="0"/>
              </a:rPr>
              <a:t>文件，不管是有序还是无序文件，修改记录操作都可以使用上述先删除后插入的方法来实现。</a:t>
            </a:r>
            <a:endParaRPr lang="zh-CN" altLang="en-US" kern="0" dirty="0">
              <a:solidFill>
                <a:srgbClr val="2929FF"/>
              </a:solidFill>
              <a:effectLst/>
              <a:ea typeface="STXinwei" charset="0"/>
              <a:cs typeface="STXinwei" charset="0"/>
            </a:endParaRPr>
          </a:p>
        </p:txBody>
      </p:sp>
    </p:spTree>
    <p:extLst>
      <p:ext uri="{BB962C8B-B14F-4D97-AF65-F5344CB8AC3E}">
        <p14:creationId xmlns:p14="http://schemas.microsoft.com/office/powerpoint/2010/main" val="885811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数据项</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C3B715D-26BF-4FA8-B10C-CF2495ADD272}" type="slidenum">
              <a:rPr lang="zh-CN" altLang="en-US" smtClean="0"/>
              <a:pPr>
                <a:defRPr/>
              </a:pPr>
              <a:t>143</a:t>
            </a:fld>
            <a:endParaRPr lang="en-US" altLang="zh-CN"/>
          </a:p>
        </p:txBody>
      </p:sp>
      <p:sp>
        <p:nvSpPr>
          <p:cNvPr id="6" name="Rectangle 2"/>
          <p:cNvSpPr txBox="1">
            <a:spLocks noChangeArrowheads="1"/>
          </p:cNvSpPr>
          <p:nvPr/>
        </p:nvSpPr>
        <p:spPr>
          <a:xfrm>
            <a:off x="1357313" y="857250"/>
            <a:ext cx="2143125" cy="642938"/>
          </a:xfrm>
          <a:prstGeom prst="rect">
            <a:avLst/>
          </a:prstGeom>
        </p:spPr>
        <p:txBody>
          <a:bodyPr/>
          <a:lstStyle/>
          <a:p>
            <a:pPr algn="r">
              <a:lnSpc>
                <a:spcPct val="70000"/>
              </a:lnSpc>
              <a:defRPr/>
            </a:pPr>
            <a:endParaRPr kumimoji="1" lang="zh-CN" altLang="en-US" sz="4400" dirty="0">
              <a:solidFill>
                <a:srgbClr val="800000"/>
              </a:solidFill>
              <a:effectLst>
                <a:outerShdw blurRad="38100" dist="38100" dir="2700000" algn="tl">
                  <a:srgbClr val="000000">
                    <a:alpha val="43137"/>
                  </a:srgbClr>
                </a:outerShdw>
              </a:effectLst>
              <a:latin typeface="+mn-ea"/>
              <a:ea typeface="+mn-ea"/>
              <a:cs typeface="+mj-cs"/>
            </a:endParaRPr>
          </a:p>
        </p:txBody>
      </p:sp>
      <p:sp>
        <p:nvSpPr>
          <p:cNvPr id="7" name="Rectangle 3"/>
          <p:cNvSpPr txBox="1">
            <a:spLocks noChangeArrowheads="1"/>
          </p:cNvSpPr>
          <p:nvPr/>
        </p:nvSpPr>
        <p:spPr>
          <a:xfrm>
            <a:off x="1571604" y="1428736"/>
            <a:ext cx="6357982" cy="4572032"/>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eaLnBrk="1" hangingPunct="1">
              <a:spcBef>
                <a:spcPts val="0"/>
              </a:spcBef>
              <a:buSzPct val="50000"/>
              <a:buFont typeface="Wingdings" pitchFamily="2" charset="2"/>
              <a:buChar char="l"/>
              <a:defRPr/>
            </a:pPr>
            <a:r>
              <a:rPr kumimoji="1" lang="zh-CN" altLang="en-US" sz="3200" b="0" kern="0" dirty="0">
                <a:latin typeface="+mn-lt"/>
                <a:ea typeface="华文新魏" pitchFamily="2" charset="-122"/>
                <a:cs typeface="Times New Roman" pitchFamily="18" charset="0"/>
              </a:rPr>
              <a:t> 数据项</a:t>
            </a:r>
            <a:r>
              <a:rPr lang="zh-CN" altLang="en-US" sz="3200" b="0" kern="0" dirty="0">
                <a:latin typeface="+mn-lt"/>
                <a:ea typeface="华文新魏" pitchFamily="2" charset="-122"/>
                <a:cs typeface="Times New Roman" pitchFamily="18" charset="0"/>
              </a:rPr>
              <a:t>的语义</a:t>
            </a:r>
            <a:endParaRPr kumimoji="1" lang="zh-CN" altLang="en-US" sz="3200" b="0" kern="0" dirty="0">
              <a:latin typeface="+mn-lt"/>
              <a:ea typeface="华文新魏" pitchFamily="2" charset="-122"/>
              <a:cs typeface="Times New Roman" pitchFamily="18" charset="0"/>
            </a:endParaRPr>
          </a:p>
          <a:p>
            <a:pPr marL="457200" lvl="3">
              <a:spcBef>
                <a:spcPts val="0"/>
              </a:spcBef>
              <a:buClr>
                <a:srgbClr val="2929FF"/>
              </a:buClr>
              <a:buSzPct val="50000"/>
              <a:buFont typeface="Times New Roman" pitchFamily="18" charset="0"/>
              <a:buChar char="−"/>
              <a:defRPr/>
            </a:pPr>
            <a:r>
              <a:rPr lang="zh-CN" altLang="en-US" sz="2800" b="0" dirty="0">
                <a:solidFill>
                  <a:srgbClr val="000099"/>
                </a:solidFill>
                <a:latin typeface="+mn-lt"/>
                <a:ea typeface="华文新魏" pitchFamily="2" charset="-122"/>
                <a:cs typeface="Times New Roman" pitchFamily="18" charset="0"/>
              </a:rPr>
              <a:t> </a:t>
            </a:r>
            <a:r>
              <a:rPr lang="zh-CN" altLang="en-US" sz="2800" b="0" dirty="0">
                <a:solidFill>
                  <a:srgbClr val="2929FF"/>
                </a:solidFill>
                <a:latin typeface="+mn-lt"/>
                <a:ea typeface="华文新魏" pitchFamily="2" charset="-122"/>
                <a:cs typeface="Times New Roman" pitchFamily="18" charset="0"/>
              </a:rPr>
              <a:t>表示关系数据库中元组的属性值</a:t>
            </a:r>
            <a:endParaRPr lang="en-US" altLang="zh-CN" sz="2800" b="0" dirty="0">
              <a:solidFill>
                <a:srgbClr val="2929FF"/>
              </a:solidFill>
              <a:latin typeface="+mn-lt"/>
              <a:ea typeface="华文新魏" pitchFamily="2" charset="-122"/>
              <a:cs typeface="Times New Roman" pitchFamily="18" charset="0"/>
            </a:endParaRPr>
          </a:p>
          <a:p>
            <a:pPr lvl="2">
              <a:lnSpc>
                <a:spcPct val="90000"/>
              </a:lnSpc>
              <a:spcBef>
                <a:spcPct val="2000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Times New Roman" pitchFamily="18" charset="0"/>
              </a:rPr>
              <a:t> 姓名</a:t>
            </a:r>
          </a:p>
          <a:p>
            <a:pPr lvl="2">
              <a:lnSpc>
                <a:spcPct val="90000"/>
              </a:lnSpc>
              <a:spcBef>
                <a:spcPct val="2000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Times New Roman" pitchFamily="18" charset="0"/>
              </a:rPr>
              <a:t> 年龄</a:t>
            </a:r>
          </a:p>
          <a:p>
            <a:pPr lvl="2">
              <a:lnSpc>
                <a:spcPct val="90000"/>
              </a:lnSpc>
              <a:spcBef>
                <a:spcPct val="2000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Times New Roman" pitchFamily="18" charset="0"/>
              </a:rPr>
              <a:t> 出生日期</a:t>
            </a:r>
          </a:p>
          <a:p>
            <a:pPr>
              <a:lnSpc>
                <a:spcPct val="90000"/>
              </a:lnSpc>
              <a:spcBef>
                <a:spcPct val="20000"/>
              </a:spcBef>
              <a:buSzPct val="50000"/>
              <a:buFont typeface="Wingdings" pitchFamily="2" charset="2"/>
              <a:buChar char="l"/>
              <a:defRPr/>
            </a:pPr>
            <a:r>
              <a:rPr kumimoji="1" lang="zh-CN" altLang="en-US" sz="3200" b="0" kern="0" dirty="0">
                <a:latin typeface="+mn-lt"/>
                <a:ea typeface="华文新魏" pitchFamily="2" charset="-122"/>
                <a:cs typeface="Times New Roman" pitchFamily="18" charset="0"/>
              </a:rPr>
              <a:t> 数据项类型</a:t>
            </a:r>
            <a:endParaRPr kumimoji="1" lang="en-US" altLang="zh-CN" sz="3200" b="0" kern="0" dirty="0">
              <a:latin typeface="+mn-lt"/>
              <a:ea typeface="华文新魏" pitchFamily="2" charset="-122"/>
              <a:cs typeface="Times New Roman" pitchFamily="18" charset="0"/>
            </a:endParaRPr>
          </a:p>
          <a:p>
            <a:pPr lvl="1">
              <a:lnSpc>
                <a:spcPct val="90000"/>
              </a:lnSpc>
              <a:spcBef>
                <a:spcPct val="20000"/>
              </a:spcBef>
              <a:buClr>
                <a:srgbClr val="2929FF"/>
              </a:buClr>
              <a:buSzPct val="50000"/>
              <a:buFont typeface="Times New Roman" pitchFamily="18" charset="0"/>
              <a:buChar char="−"/>
              <a:defRPr/>
            </a:pPr>
            <a:r>
              <a:rPr lang="en-US" altLang="zh-CN" sz="2800" b="0" dirty="0">
                <a:solidFill>
                  <a:srgbClr val="800000"/>
                </a:solidFill>
                <a:latin typeface="+mn-lt"/>
                <a:ea typeface="华文新魏" pitchFamily="2" charset="-122"/>
                <a:cs typeface="Times New Roman" pitchFamily="18" charset="0"/>
              </a:rPr>
              <a:t> </a:t>
            </a:r>
            <a:r>
              <a:rPr lang="en-US" altLang="zh-CN" sz="2800" b="0" dirty="0">
                <a:solidFill>
                  <a:srgbClr val="2929FF"/>
                </a:solidFill>
                <a:latin typeface="+mn-lt"/>
                <a:ea typeface="华文新魏" pitchFamily="2" charset="-122"/>
                <a:cs typeface="Times New Roman" pitchFamily="18" charset="0"/>
              </a:rPr>
              <a:t>Integer (short)</a:t>
            </a:r>
          </a:p>
          <a:p>
            <a:pPr lvl="1">
              <a:lnSpc>
                <a:spcPct val="90000"/>
              </a:lnSpc>
              <a:spcBef>
                <a:spcPct val="20000"/>
              </a:spcBef>
              <a:buClr>
                <a:srgbClr val="2929FF"/>
              </a:buClr>
              <a:buSzPct val="50000"/>
              <a:buFont typeface="Times New Roman" pitchFamily="18" charset="0"/>
              <a:buChar char="−"/>
              <a:defRPr/>
            </a:pPr>
            <a:r>
              <a:rPr lang="en-US" altLang="zh-CN" sz="2800" b="0" dirty="0">
                <a:solidFill>
                  <a:srgbClr val="2929FF"/>
                </a:solidFill>
                <a:latin typeface="+mn-lt"/>
                <a:ea typeface="华文新魏" pitchFamily="2" charset="-122"/>
                <a:cs typeface="Times New Roman" pitchFamily="18" charset="0"/>
              </a:rPr>
              <a:t> Real/Float</a:t>
            </a:r>
          </a:p>
          <a:p>
            <a:pPr lvl="1">
              <a:lnSpc>
                <a:spcPct val="90000"/>
              </a:lnSpc>
              <a:spcBef>
                <a:spcPct val="20000"/>
              </a:spcBef>
              <a:buClr>
                <a:srgbClr val="2929FF"/>
              </a:buClr>
              <a:buSzPct val="50000"/>
              <a:buFont typeface="Times New Roman" pitchFamily="18" charset="0"/>
              <a:buChar char="−"/>
              <a:defRPr/>
            </a:pPr>
            <a:r>
              <a:rPr lang="en-US" altLang="zh-CN" sz="2800" b="0" dirty="0">
                <a:solidFill>
                  <a:srgbClr val="2929FF"/>
                </a:solidFill>
                <a:latin typeface="+mn-lt"/>
                <a:ea typeface="华文新魏" pitchFamily="2" charset="-122"/>
                <a:cs typeface="Times New Roman" pitchFamily="18" charset="0"/>
              </a:rPr>
              <a:t> Char(n)/</a:t>
            </a:r>
            <a:r>
              <a:rPr lang="zh-CN" altLang="en-US" sz="2800" b="0" dirty="0">
                <a:solidFill>
                  <a:srgbClr val="2929FF"/>
                </a:solidFill>
                <a:latin typeface="+mn-lt"/>
                <a:ea typeface="华文新魏" pitchFamily="2" charset="-122"/>
                <a:cs typeface="Times New Roman" pitchFamily="18" charset="0"/>
              </a:rPr>
              <a:t> </a:t>
            </a:r>
            <a:r>
              <a:rPr lang="en-US" altLang="zh-CN" sz="2800" b="0" dirty="0" err="1">
                <a:solidFill>
                  <a:srgbClr val="2929FF"/>
                </a:solidFill>
                <a:latin typeface="+mn-lt"/>
                <a:ea typeface="华文新魏" pitchFamily="2" charset="-122"/>
                <a:cs typeface="Times New Roman" pitchFamily="18" charset="0"/>
              </a:rPr>
              <a:t>Varchar</a:t>
            </a:r>
            <a:r>
              <a:rPr lang="en-US" altLang="zh-CN" sz="2800" b="0" dirty="0">
                <a:solidFill>
                  <a:srgbClr val="2929FF"/>
                </a:solidFill>
                <a:latin typeface="+mn-lt"/>
                <a:ea typeface="华文新魏" pitchFamily="2" charset="-122"/>
                <a:cs typeface="Times New Roman" pitchFamily="18" charset="0"/>
              </a:rPr>
              <a:t>(n)</a:t>
            </a:r>
            <a:endParaRPr lang="zh-CN" altLang="en-US" sz="2800" b="0" dirty="0">
              <a:solidFill>
                <a:srgbClr val="2929FF"/>
              </a:solidFill>
              <a:latin typeface="+mn-lt"/>
              <a:ea typeface="华文新魏" pitchFamily="2" charset="-122"/>
              <a:cs typeface="Times New Roman" pitchFamily="18" charset="0"/>
            </a:endParaRPr>
          </a:p>
          <a:p>
            <a:pPr>
              <a:spcBef>
                <a:spcPct val="20000"/>
              </a:spcBef>
              <a:buFontTx/>
              <a:buChar char="–"/>
              <a:defRPr/>
            </a:pPr>
            <a:endParaRPr lang="en-US" altLang="zh-CN" dirty="0">
              <a:latin typeface="+mn-lt"/>
              <a:ea typeface="华文新魏" pitchFamily="2" charset="-122"/>
              <a:cs typeface="+mn-cs"/>
            </a:endParaRPr>
          </a:p>
          <a:p>
            <a:pPr>
              <a:lnSpc>
                <a:spcPct val="90000"/>
              </a:lnSpc>
              <a:spcBef>
                <a:spcPct val="20000"/>
              </a:spcBef>
              <a:buFont typeface="Wingdings" pitchFamily="2" charset="2"/>
              <a:buChar char="n"/>
              <a:defRPr/>
            </a:pPr>
            <a:endParaRPr kumimoji="1" lang="zh-CN" altLang="en-US" sz="2800" b="0" kern="0" dirty="0">
              <a:latin typeface="+mn-lt"/>
              <a:ea typeface="华文新魏" pitchFamily="2" charset="-122"/>
              <a:cs typeface="+mn-cs"/>
            </a:endParaRPr>
          </a:p>
          <a:p>
            <a:pPr marL="342900" indent="-342900" eaLnBrk="1" hangingPunct="1">
              <a:spcBef>
                <a:spcPct val="20000"/>
              </a:spcBef>
              <a:buClr>
                <a:schemeClr val="hlink"/>
              </a:buClr>
              <a:buSzPct val="50000"/>
              <a:buFont typeface="Wingdings" pitchFamily="2" charset="2"/>
              <a:buNone/>
              <a:defRPr/>
            </a:pPr>
            <a:endParaRPr kumimoji="1" lang="zh-CN" altLang="en-US" sz="2800" b="0" kern="0" dirty="0">
              <a:latin typeface="+mn-lt"/>
              <a:ea typeface="华文新魏" pitchFamily="2" charset="-122"/>
              <a:cs typeface="+mn-cs"/>
            </a:endParaRPr>
          </a:p>
        </p:txBody>
      </p:sp>
    </p:spTree>
    <p:extLst>
      <p:ext uri="{BB962C8B-B14F-4D97-AF65-F5344CB8AC3E}">
        <p14:creationId xmlns:p14="http://schemas.microsoft.com/office/powerpoint/2010/main" val="176119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p:cTn id="1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p:cTn id="22"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p:cTn id="27"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 calcmode="lin" valueType="num">
                                      <p:cBhvr>
                                        <p:cTn id="34"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7">
                                            <p:txEl>
                                              <p:pRg st="5" end="5"/>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p:cTn id="39"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7">
                                            <p:txEl>
                                              <p:pRg st="6" end="6"/>
                                            </p:txEl>
                                          </p:spTgt>
                                        </p:tgtEl>
                                      </p:cBhvr>
                                    </p:animEffect>
                                  </p:childTnLst>
                                </p:cTn>
                              </p:par>
                              <p:par>
                                <p:cTn id="42" presetID="53" presetClass="entr" presetSubtype="0"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7">
                                            <p:txEl>
                                              <p:pRg st="7" end="7"/>
                                            </p:txEl>
                                          </p:spTgt>
                                        </p:tgtEl>
                                      </p:cBhvr>
                                    </p:animEffect>
                                  </p:childTnLst>
                                </p:cTn>
                              </p:par>
                              <p:par>
                                <p:cTn id="47" presetID="53" presetClass="entr" presetSubtype="0"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p:cTn id="49"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7">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文件记录</a:t>
            </a: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B7140BB1-03A9-4E42-9715-02957B27E7E0}" type="slidenum">
              <a:rPr lang="zh-CN" altLang="en-US" smtClean="0"/>
              <a:pPr>
                <a:defRPr/>
              </a:pPr>
              <a:t>144</a:t>
            </a:fld>
            <a:endParaRPr lang="en-US" altLang="zh-CN"/>
          </a:p>
        </p:txBody>
      </p:sp>
      <p:sp>
        <p:nvSpPr>
          <p:cNvPr id="6" name="Rectangle 2"/>
          <p:cNvSpPr txBox="1">
            <a:spLocks noChangeArrowheads="1"/>
          </p:cNvSpPr>
          <p:nvPr/>
        </p:nvSpPr>
        <p:spPr>
          <a:xfrm>
            <a:off x="1357313" y="619125"/>
            <a:ext cx="2300287" cy="595313"/>
          </a:xfrm>
          <a:prstGeom prst="rect">
            <a:avLst/>
          </a:prstGeom>
        </p:spPr>
        <p:txBody>
          <a:bodyPr/>
          <a:lstStyle/>
          <a:p>
            <a:pPr eaLnBrk="1" hangingPunct="1">
              <a:defRPr/>
            </a:pPr>
            <a:endParaRPr kumimoji="1" lang="zh-CN" altLang="en-US" sz="4000" b="0" kern="0" dirty="0">
              <a:solidFill>
                <a:srgbClr val="FF0000"/>
              </a:solidFill>
              <a:latin typeface="+mj-lt"/>
              <a:ea typeface="华文行楷" pitchFamily="2" charset="-122"/>
              <a:cs typeface="+mj-cs"/>
            </a:endParaRPr>
          </a:p>
        </p:txBody>
      </p:sp>
      <p:sp>
        <p:nvSpPr>
          <p:cNvPr id="7" name="Rectangle 4"/>
          <p:cNvSpPr txBox="1">
            <a:spLocks noChangeArrowheads="1"/>
          </p:cNvSpPr>
          <p:nvPr/>
        </p:nvSpPr>
        <p:spPr>
          <a:xfrm>
            <a:off x="1500166" y="1357298"/>
            <a:ext cx="7248298" cy="4643470"/>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spcBef>
                <a:spcPct val="20000"/>
              </a:spcBef>
              <a:buSzPct val="50000"/>
              <a:buFont typeface="Wingdings" pitchFamily="2" charset="2"/>
              <a:buChar char="l"/>
              <a:defRPr/>
            </a:pPr>
            <a:r>
              <a:rPr lang="zh-CN" altLang="en-US" sz="3200" b="0" kern="0" dirty="0">
                <a:latin typeface="+mn-lt"/>
                <a:ea typeface="华文新魏" pitchFamily="2" charset="-122"/>
                <a:cs typeface="Times New Roman" pitchFamily="18" charset="0"/>
              </a:rPr>
              <a:t>文件记录定义</a:t>
            </a:r>
          </a:p>
          <a:p>
            <a:pPr marL="457200" lvl="3">
              <a:spcBef>
                <a:spcPts val="0"/>
              </a:spcBef>
              <a:buClr>
                <a:srgbClr val="2929FF"/>
              </a:buClr>
              <a:buSzPct val="50000"/>
              <a:buFont typeface="Times New Roman" pitchFamily="18" charset="0"/>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数据项的集合</a:t>
            </a:r>
            <a:r>
              <a:rPr lang="en-US" altLang="zh-CN" sz="2800" b="0" dirty="0">
                <a:solidFill>
                  <a:srgbClr val="2929FF"/>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对应于一个</a:t>
            </a:r>
            <a:r>
              <a:rPr lang="zh-CN" altLang="en-US" sz="2800" b="0" dirty="0" smtClean="0">
                <a:solidFill>
                  <a:srgbClr val="FF0000"/>
                </a:solidFill>
                <a:latin typeface="+mn-lt"/>
                <a:ea typeface="华文新魏" pitchFamily="2" charset="-122"/>
                <a:cs typeface="+mn-cs"/>
              </a:rPr>
              <a:t>关系元组</a:t>
            </a:r>
            <a:endParaRPr lang="en-US" altLang="zh-CN" sz="2800" b="0" dirty="0">
              <a:solidFill>
                <a:srgbClr val="FF0000"/>
              </a:solidFill>
              <a:latin typeface="+mn-lt"/>
              <a:ea typeface="华文新魏" pitchFamily="2" charset="-122"/>
              <a:cs typeface="+mn-cs"/>
            </a:endParaRPr>
          </a:p>
          <a:p>
            <a:pPr marL="342900" indent="-342900" eaLnBrk="1" hangingPunct="1">
              <a:spcBef>
                <a:spcPts val="0"/>
              </a:spcBef>
              <a:buSzPct val="50000"/>
              <a:buFont typeface="Wingdings" pitchFamily="2" charset="2"/>
              <a:buChar char="l"/>
              <a:defRPr/>
            </a:pPr>
            <a:r>
              <a:rPr lang="zh-CN" altLang="en-US" sz="3200" b="0" kern="0" dirty="0">
                <a:latin typeface="+mn-lt"/>
                <a:ea typeface="华文新魏" pitchFamily="2" charset="-122"/>
                <a:cs typeface="Times New Roman" pitchFamily="18" charset="0"/>
              </a:rPr>
              <a:t>文件</a:t>
            </a:r>
            <a:r>
              <a:rPr kumimoji="1" lang="zh-CN" altLang="en-US" sz="3200" b="0" kern="0" dirty="0">
                <a:latin typeface="+mn-lt"/>
                <a:ea typeface="华文新魏" pitchFamily="2" charset="-122"/>
                <a:cs typeface="Times New Roman" pitchFamily="18" charset="0"/>
              </a:rPr>
              <a:t>记录的种类</a:t>
            </a:r>
          </a:p>
          <a:p>
            <a:pPr lvl="1">
              <a:spcBef>
                <a:spcPts val="0"/>
              </a:spcBef>
              <a:buClr>
                <a:srgbClr val="2929FF"/>
              </a:buClr>
              <a:buSzPct val="50000"/>
              <a:buFont typeface="Times New Roman" pitchFamily="18" charset="0"/>
              <a:buChar char="−"/>
              <a:defRPr/>
            </a:pPr>
            <a:r>
              <a:rPr lang="en-US" altLang="zh-CN"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定长记录</a:t>
            </a:r>
            <a:r>
              <a:rPr lang="en-US" altLang="zh-CN" sz="2800" b="0" dirty="0">
                <a:solidFill>
                  <a:srgbClr val="2929FF"/>
                </a:solidFill>
                <a:latin typeface="+mn-lt"/>
                <a:ea typeface="华文新魏" pitchFamily="2" charset="-122"/>
                <a:cs typeface="Times New Roman" pitchFamily="18" charset="0"/>
              </a:rPr>
              <a:t>:  </a:t>
            </a:r>
            <a:r>
              <a:rPr lang="zh-CN" altLang="en-US" sz="2800" b="0" dirty="0">
                <a:solidFill>
                  <a:srgbClr val="800000"/>
                </a:solidFill>
                <a:latin typeface="+mn-lt"/>
                <a:ea typeface="华文新魏" pitchFamily="2" charset="-122"/>
                <a:cs typeface="Times New Roman" pitchFamily="18" charset="0"/>
              </a:rPr>
              <a:t>记录长度固定</a:t>
            </a:r>
            <a:endParaRPr lang="en-US" altLang="zh-CN" sz="2800" b="0" dirty="0">
              <a:solidFill>
                <a:srgbClr val="800000"/>
              </a:solidFill>
              <a:latin typeface="+mn-lt"/>
              <a:ea typeface="华文新魏" pitchFamily="2" charset="-122"/>
              <a:cs typeface="+mn-cs"/>
            </a:endParaRPr>
          </a:p>
          <a:p>
            <a:pPr lvl="1">
              <a:spcBef>
                <a:spcPts val="0"/>
              </a:spcBef>
              <a:buClr>
                <a:srgbClr val="2929FF"/>
              </a:buClr>
              <a:buSzPct val="50000"/>
              <a:buFont typeface="Times New Roman" pitchFamily="18" charset="0"/>
              <a:buChar char="−"/>
              <a:defRPr/>
            </a:pPr>
            <a:r>
              <a:rPr lang="en-US" altLang="zh-CN"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非定长记录</a:t>
            </a:r>
            <a:r>
              <a:rPr lang="en-US" altLang="zh-CN" sz="2800" b="0" dirty="0">
                <a:solidFill>
                  <a:srgbClr val="2929FF"/>
                </a:solidFill>
                <a:latin typeface="+mn-lt"/>
                <a:ea typeface="华文新魏" pitchFamily="2" charset="-122"/>
                <a:cs typeface="Times New Roman" pitchFamily="18" charset="0"/>
              </a:rPr>
              <a:t>:  </a:t>
            </a:r>
            <a:r>
              <a:rPr lang="zh-CN" altLang="en-US" sz="2800" b="0" dirty="0">
                <a:solidFill>
                  <a:srgbClr val="800000"/>
                </a:solidFill>
                <a:latin typeface="+mn-lt"/>
                <a:ea typeface="华文新魏" pitchFamily="2" charset="-122"/>
                <a:cs typeface="Times New Roman" pitchFamily="18" charset="0"/>
              </a:rPr>
              <a:t>记录长度可变</a:t>
            </a:r>
            <a:endParaRPr lang="en-US" altLang="zh-CN" sz="2800" b="0" dirty="0">
              <a:solidFill>
                <a:srgbClr val="800000"/>
              </a:solidFill>
              <a:latin typeface="+mn-lt"/>
              <a:ea typeface="华文新魏" pitchFamily="2" charset="-122"/>
              <a:cs typeface="+mn-cs"/>
            </a:endParaRPr>
          </a:p>
          <a:p>
            <a:pPr marL="342900" indent="-342900">
              <a:spcBef>
                <a:spcPts val="0"/>
              </a:spcBef>
              <a:buSzPct val="50000"/>
              <a:buFont typeface="Wingdings" pitchFamily="2" charset="2"/>
              <a:buChar char="l"/>
              <a:defRPr/>
            </a:pPr>
            <a:r>
              <a:rPr lang="zh-CN" altLang="en-US" sz="3200" b="0" kern="0" dirty="0">
                <a:latin typeface="+mn-lt"/>
                <a:ea typeface="华文新魏" pitchFamily="2" charset="-122"/>
                <a:cs typeface="Times New Roman" pitchFamily="18" charset="0"/>
              </a:rPr>
              <a:t>文件记录的存储方法</a:t>
            </a:r>
          </a:p>
          <a:p>
            <a:pPr lvl="1">
              <a:spcBef>
                <a:spcPts val="0"/>
              </a:spcBef>
              <a:buClr>
                <a:srgbClr val="2929FF"/>
              </a:buClr>
              <a:buSzPct val="50000"/>
              <a:buFont typeface="Times New Roman" pitchFamily="18" charset="0"/>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跨块存储</a:t>
            </a:r>
            <a:r>
              <a:rPr lang="en-US" altLang="zh-CN" sz="2800" b="0" dirty="0">
                <a:solidFill>
                  <a:srgbClr val="2929FF"/>
                </a:solidFill>
                <a:latin typeface="+mn-lt"/>
                <a:ea typeface="华文新魏" pitchFamily="2" charset="-122"/>
                <a:cs typeface="+mn-cs"/>
              </a:rPr>
              <a:t>(</a:t>
            </a:r>
            <a:r>
              <a:rPr lang="zh-CN" altLang="en-US" sz="2800" b="0" dirty="0">
                <a:solidFill>
                  <a:srgbClr val="2929FF"/>
                </a:solidFill>
                <a:latin typeface="+mn-lt"/>
                <a:ea typeface="华文新魏" pitchFamily="2" charset="-122"/>
                <a:cs typeface="+mn-cs"/>
              </a:rPr>
              <a:t>跨块记录</a:t>
            </a:r>
            <a:r>
              <a:rPr lang="en-US" altLang="zh-CN" sz="2800" b="0" dirty="0">
                <a:solidFill>
                  <a:srgbClr val="2929FF"/>
                </a:solidFill>
                <a:latin typeface="+mn-lt"/>
                <a:ea typeface="华文新魏" pitchFamily="2" charset="-122"/>
                <a:cs typeface="+mn-cs"/>
              </a:rPr>
              <a:t>)</a:t>
            </a:r>
          </a:p>
          <a:p>
            <a:pPr lvl="2">
              <a:spcBef>
                <a:spcPts val="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mn-cs"/>
              </a:rPr>
              <a:t>一个记录存储在多个文件块</a:t>
            </a:r>
            <a:endParaRPr lang="en-US" altLang="zh-CN" sz="2400" b="0" dirty="0">
              <a:solidFill>
                <a:srgbClr val="800000"/>
              </a:solidFill>
              <a:latin typeface="+mn-lt"/>
              <a:ea typeface="华文新魏" pitchFamily="2" charset="-122"/>
              <a:cs typeface="+mn-cs"/>
            </a:endParaRPr>
          </a:p>
          <a:p>
            <a:pPr lvl="1">
              <a:spcBef>
                <a:spcPts val="0"/>
              </a:spcBef>
              <a:buClr>
                <a:srgbClr val="2929FF"/>
              </a:buClr>
              <a:buSzPct val="50000"/>
              <a:buFont typeface="Times New Roman" pitchFamily="18" charset="0"/>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非跨块存储</a:t>
            </a:r>
            <a:r>
              <a:rPr lang="en-US" altLang="zh-CN" sz="2800" b="0" dirty="0">
                <a:solidFill>
                  <a:srgbClr val="2929FF"/>
                </a:solidFill>
                <a:latin typeface="+mn-lt"/>
                <a:ea typeface="华文新魏" pitchFamily="2" charset="-122"/>
                <a:cs typeface="+mn-cs"/>
              </a:rPr>
              <a:t>(</a:t>
            </a:r>
            <a:r>
              <a:rPr lang="zh-CN" altLang="en-US" sz="2800" b="0" dirty="0">
                <a:solidFill>
                  <a:srgbClr val="2929FF"/>
                </a:solidFill>
                <a:latin typeface="+mn-lt"/>
                <a:ea typeface="华文新魏" pitchFamily="2" charset="-122"/>
                <a:cs typeface="+mn-cs"/>
              </a:rPr>
              <a:t>非跨块记录</a:t>
            </a:r>
            <a:r>
              <a:rPr lang="en-US" altLang="zh-CN" sz="2800" b="0" dirty="0">
                <a:solidFill>
                  <a:srgbClr val="2929FF"/>
                </a:solidFill>
                <a:latin typeface="+mn-lt"/>
                <a:ea typeface="华文新魏" pitchFamily="2" charset="-122"/>
                <a:cs typeface="+mn-cs"/>
              </a:rPr>
              <a:t>)</a:t>
            </a:r>
          </a:p>
          <a:p>
            <a:pPr lvl="2">
              <a:spcBef>
                <a:spcPts val="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mn-cs"/>
              </a:rPr>
              <a:t>一个记录只存储在一个文件块</a:t>
            </a:r>
          </a:p>
        </p:txBody>
      </p:sp>
    </p:spTree>
    <p:extLst>
      <p:ext uri="{BB962C8B-B14F-4D97-AF65-F5344CB8AC3E}">
        <p14:creationId xmlns:p14="http://schemas.microsoft.com/office/powerpoint/2010/main" val="193761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p:cTn id="24"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7">
                                            <p:txEl>
                                              <p:pRg st="3" end="3"/>
                                            </p:txEl>
                                          </p:spTgt>
                                        </p:tgtEl>
                                      </p:cBhvr>
                                    </p:animEffect>
                                  </p:childTnLst>
                                </p:cTn>
                              </p:par>
                              <p:par>
                                <p:cTn id="27" presetID="53"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p:cTn id="29"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 calcmode="lin" valueType="num">
                                      <p:cBhvr>
                                        <p:cTn id="36"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7">
                                            <p:txEl>
                                              <p:pRg st="5" end="5"/>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p:cTn id="41"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7">
                                            <p:txEl>
                                              <p:pRg st="6" end="6"/>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 calcmode="lin" valueType="num">
                                      <p:cBhvr>
                                        <p:cTn id="46"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7">
                                            <p:txEl>
                                              <p:pRg st="7" end="7"/>
                                            </p:txEl>
                                          </p:spTgt>
                                        </p:tgtEl>
                                      </p:cBhvr>
                                    </p:animEffect>
                                  </p:childTnLst>
                                </p:cTn>
                              </p:par>
                              <p:par>
                                <p:cTn id="49" presetID="53"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 calcmode="lin" valueType="num">
                                      <p:cBhvr>
                                        <p:cTn id="51"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7">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7">
                                            <p:txEl>
                                              <p:pRg st="8" end="8"/>
                                            </p:txEl>
                                          </p:spTgt>
                                        </p:tgtEl>
                                      </p:cBhvr>
                                    </p:animEffect>
                                  </p:childTnLst>
                                </p:cTn>
                              </p:par>
                              <p:par>
                                <p:cTn id="54" presetID="53" presetClass="entr" presetSubtype="0" fill="hold"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 calcmode="lin" valueType="num">
                                      <p:cBhvr>
                                        <p:cTn id="56" dur="500" fill="hold"/>
                                        <p:tgtEl>
                                          <p:spTgt spid="7">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7">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磁盘缓冲处理技术</a:t>
            </a:r>
          </a:p>
        </p:txBody>
      </p:sp>
      <p:sp>
        <p:nvSpPr>
          <p:cNvPr id="7" name="Rectangle 2"/>
          <p:cNvSpPr txBox="1">
            <a:spLocks noChangeArrowheads="1"/>
          </p:cNvSpPr>
          <p:nvPr/>
        </p:nvSpPr>
        <p:spPr>
          <a:xfrm>
            <a:off x="762000" y="1289050"/>
            <a:ext cx="7924800" cy="3148013"/>
          </a:xfrm>
          <a:prstGeom prst="rect">
            <a:avLst/>
          </a:prstGeom>
        </p:spPr>
        <p:txBody>
          <a:bodyPr/>
          <a:lstStyle/>
          <a:p>
            <a:pPr marL="457200" indent="-457200" algn="just" eaLnBrk="1" hangingPunct="1">
              <a:spcBef>
                <a:spcPct val="20000"/>
              </a:spcBef>
              <a:buClr>
                <a:schemeClr val="tx1"/>
              </a:buClr>
              <a:buSzPct val="50000"/>
              <a:buFont typeface="Wingdings" charset="2"/>
              <a:buChar char="l"/>
              <a:defRPr/>
            </a:pPr>
            <a:r>
              <a:rPr kumimoji="1" lang="zh-CN" altLang="en-US" sz="3200" kern="0" dirty="0">
                <a:latin typeface="+mn-lt"/>
                <a:ea typeface="华文新魏" pitchFamily="2" charset="-122"/>
                <a:cs typeface="+mn-cs"/>
              </a:rPr>
              <a:t>磁盘缓冲处理技术 </a:t>
            </a:r>
          </a:p>
          <a:p>
            <a:pPr marL="914400" lvl="1" indent="-457200" algn="just" eaLnBrk="1" hangingPunct="1">
              <a:spcBef>
                <a:spcPct val="20000"/>
              </a:spcBef>
              <a:buClr>
                <a:srgbClr val="2929FF"/>
              </a:buClr>
              <a:buSzPct val="75000"/>
              <a:buFont typeface="LucidaGrande" charset="0"/>
              <a:buChar char="-"/>
              <a:defRPr/>
            </a:pPr>
            <a:r>
              <a:rPr kumimoji="1" lang="zh-CN" altLang="en-US" sz="2800" kern="0" dirty="0">
                <a:solidFill>
                  <a:srgbClr val="2929FF"/>
                </a:solidFill>
                <a:latin typeface="+mn-lt"/>
                <a:ea typeface="华文新魏" pitchFamily="2" charset="-122"/>
                <a:cs typeface="Times New Roman" pitchFamily="18" charset="0"/>
              </a:rPr>
              <a:t>当在主存储器和磁盘之间传输多个数据块时，可以在主存储器中设置多个数据缓冲区</a:t>
            </a:r>
          </a:p>
          <a:p>
            <a:pPr marL="914400" lvl="1" indent="-457200" algn="just" eaLnBrk="1" hangingPunct="1">
              <a:spcBef>
                <a:spcPct val="20000"/>
              </a:spcBef>
              <a:buClr>
                <a:srgbClr val="2929FF"/>
              </a:buClr>
              <a:buSzPct val="75000"/>
              <a:buFont typeface="LucidaGrande" charset="0"/>
              <a:buChar char="-"/>
              <a:defRPr/>
            </a:pPr>
            <a:r>
              <a:rPr kumimoji="1" lang="zh-CN" altLang="en-US" sz="2800" kern="0" dirty="0">
                <a:solidFill>
                  <a:srgbClr val="2929FF"/>
                </a:solidFill>
                <a:latin typeface="+mn-lt"/>
                <a:ea typeface="华文新魏" pitchFamily="2" charset="-122"/>
                <a:cs typeface="Times New Roman" pitchFamily="18" charset="0"/>
              </a:rPr>
              <a:t>磁盘系统和</a:t>
            </a:r>
            <a:r>
              <a:rPr kumimoji="1" lang="en-US" altLang="zh-CN" sz="2800" kern="0" dirty="0">
                <a:solidFill>
                  <a:srgbClr val="2929FF"/>
                </a:solidFill>
                <a:latin typeface="+mn-lt"/>
                <a:ea typeface="华文新魏" pitchFamily="2" charset="-122"/>
                <a:cs typeface="Times New Roman" pitchFamily="18" charset="0"/>
              </a:rPr>
              <a:t>CPU</a:t>
            </a:r>
            <a:r>
              <a:rPr kumimoji="1" lang="zh-CN" altLang="en-US" sz="2800" kern="0" dirty="0">
                <a:solidFill>
                  <a:srgbClr val="2929FF"/>
                </a:solidFill>
                <a:latin typeface="+mn-lt"/>
                <a:ea typeface="华文新魏" pitchFamily="2" charset="-122"/>
                <a:cs typeface="Times New Roman" pitchFamily="18" charset="0"/>
              </a:rPr>
              <a:t>可以并行工作</a:t>
            </a:r>
          </a:p>
          <a:p>
            <a:pPr marL="1257300" lvl="2" indent="-342900" algn="just" eaLnBrk="1" hangingPunct="1">
              <a:spcBef>
                <a:spcPct val="20000"/>
              </a:spcBef>
              <a:buClr>
                <a:srgbClr val="800000"/>
              </a:buClr>
              <a:buSzPct val="50000"/>
              <a:buFont typeface="Wingdings" charset="2"/>
              <a:buChar char="l"/>
              <a:defRPr/>
            </a:pPr>
            <a:r>
              <a:rPr lang="zh-CN" altLang="en-US" sz="2400" dirty="0">
                <a:solidFill>
                  <a:srgbClr val="800000"/>
                </a:solidFill>
                <a:latin typeface="+mn-lt"/>
                <a:ea typeface="STXinwei" charset="0"/>
                <a:cs typeface="STXinwei" charset="0"/>
              </a:rPr>
              <a:t>当磁盘驱动器与一个缓冲区交换数据时，我们可以令</a:t>
            </a:r>
            <a:r>
              <a:rPr lang="en-US" altLang="zh-CN" sz="2400" dirty="0">
                <a:solidFill>
                  <a:srgbClr val="800000"/>
                </a:solidFill>
                <a:latin typeface="+mn-lt"/>
                <a:ea typeface="STXinwei" charset="0"/>
                <a:cs typeface="STXinwei" charset="0"/>
              </a:rPr>
              <a:t>CPU</a:t>
            </a:r>
            <a:r>
              <a:rPr lang="zh-CN" altLang="en-US" sz="2400" dirty="0">
                <a:solidFill>
                  <a:srgbClr val="800000"/>
                </a:solidFill>
                <a:latin typeface="+mn-lt"/>
                <a:ea typeface="STXinwei" charset="0"/>
                <a:cs typeface="STXinwei" charset="0"/>
              </a:rPr>
              <a:t>同时处理另一个缓冲区中的数据</a:t>
            </a:r>
            <a:endParaRPr kumimoji="1" lang="zh-CN" altLang="en-US" sz="2400" kern="0" dirty="0">
              <a:solidFill>
                <a:srgbClr val="800000"/>
              </a:solidFill>
              <a:latin typeface="+mn-lt"/>
              <a:ea typeface="STXinwei" charset="0"/>
              <a:cs typeface="STXinwe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磁盘缓冲处理技术</a:t>
            </a: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EE640D38-8287-494F-A95A-648185354246}" type="slidenum">
              <a:rPr lang="zh-CN" altLang="en-US" smtClean="0"/>
              <a:pPr>
                <a:defRPr/>
              </a:pPr>
              <a:t>16</a:t>
            </a:fld>
            <a:endParaRPr lang="en-US" altLang="zh-CN"/>
          </a:p>
        </p:txBody>
      </p:sp>
      <p:sp>
        <p:nvSpPr>
          <p:cNvPr id="8" name="Rectangle 2"/>
          <p:cNvSpPr txBox="1">
            <a:spLocks noChangeArrowheads="1"/>
          </p:cNvSpPr>
          <p:nvPr/>
        </p:nvSpPr>
        <p:spPr>
          <a:xfrm>
            <a:off x="684213" y="1341438"/>
            <a:ext cx="7675562" cy="571500"/>
          </a:xfrm>
          <a:prstGeom prst="rect">
            <a:avLst/>
          </a:prstGeom>
        </p:spPr>
        <p:txBody>
          <a:bodyPr/>
          <a:lstStyle/>
          <a:p>
            <a:pPr algn="just" eaLnBrk="1" hangingPunct="1">
              <a:spcBef>
                <a:spcPct val="20000"/>
              </a:spcBef>
              <a:buClr>
                <a:schemeClr val="hlink"/>
              </a:buClr>
              <a:buSzPct val="50000"/>
              <a:defRPr/>
            </a:pPr>
            <a:r>
              <a:rPr kumimoji="1" lang="zh-CN" altLang="en-US" sz="2800" kern="0" dirty="0">
                <a:latin typeface="+mn-lt"/>
                <a:ea typeface="华文新魏" pitchFamily="2" charset="-122"/>
                <a:cs typeface="+mn-cs"/>
              </a:rPr>
              <a:t>例子</a:t>
            </a:r>
            <a:r>
              <a:rPr kumimoji="1" lang="en-US" altLang="zh-CN" sz="2800" kern="0" dirty="0">
                <a:latin typeface="+mn-lt"/>
                <a:ea typeface="华文新魏" pitchFamily="2" charset="-122"/>
                <a:cs typeface="+mn-cs"/>
              </a:rPr>
              <a:t>.</a:t>
            </a:r>
            <a:r>
              <a:rPr kumimoji="1" lang="en-US" altLang="zh-CN" sz="2800" kern="0" dirty="0">
                <a:solidFill>
                  <a:srgbClr val="800000"/>
                </a:solidFill>
                <a:latin typeface="+mn-lt"/>
                <a:ea typeface="华文新魏" pitchFamily="2" charset="-122"/>
                <a:cs typeface="+mn-cs"/>
              </a:rPr>
              <a:t> </a:t>
            </a:r>
            <a:r>
              <a:rPr kumimoji="1" lang="zh-CN" altLang="en-US" sz="2800" kern="0" dirty="0">
                <a:solidFill>
                  <a:srgbClr val="800000"/>
                </a:solidFill>
                <a:latin typeface="+mn-lt"/>
                <a:ea typeface="华文新魏" pitchFamily="2" charset="-122"/>
                <a:cs typeface="+mn-cs"/>
              </a:rPr>
              <a:t>使用两个缓冲区从磁盘读数据的过程 </a:t>
            </a:r>
          </a:p>
        </p:txBody>
      </p:sp>
      <p:pic>
        <p:nvPicPr>
          <p:cNvPr id="9" name="Picture 3"/>
          <p:cNvPicPr>
            <a:picLocks noChangeAspect="1" noChangeArrowheads="1"/>
          </p:cNvPicPr>
          <p:nvPr/>
        </p:nvPicPr>
        <p:blipFill>
          <a:blip r:embed="rId2"/>
          <a:srcRect/>
          <a:stretch>
            <a:fillRect/>
          </a:stretch>
        </p:blipFill>
        <p:spPr bwMode="auto">
          <a:xfrm>
            <a:off x="69850" y="2133600"/>
            <a:ext cx="9001125" cy="3214688"/>
          </a:xfrm>
          <a:prstGeom prst="rect">
            <a:avLst/>
          </a:prstGeom>
          <a:ln w="38100" cap="sq">
            <a:solidFill>
              <a:schemeClr val="tx1">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内容占位符 2"/>
          <p:cNvSpPr>
            <a:spLocks noGrp="1"/>
          </p:cNvSpPr>
          <p:nvPr>
            <p:ph idx="1"/>
          </p:nvPr>
        </p:nvSpPr>
        <p:spPr>
          <a:xfrm>
            <a:off x="381000" y="1268413"/>
            <a:ext cx="8229600" cy="604837"/>
          </a:xfrm>
        </p:spPr>
        <p:txBody>
          <a:bodyPr/>
          <a:lstStyle/>
          <a:p>
            <a:pPr>
              <a:defRPr/>
            </a:pPr>
            <a:r>
              <a:rPr lang="zh-CN" altLang="en-US" dirty="0" smtClean="0">
                <a:ea typeface="华文新魏" pitchFamily="2" charset="-122"/>
                <a:cs typeface="+mn-cs"/>
              </a:rPr>
              <a:t>缓冲区管理</a:t>
            </a:r>
            <a:endParaRPr lang="zh-CN" altLang="en-US" dirty="0">
              <a:ea typeface="华文新魏" pitchFamily="2" charset="-122"/>
              <a:cs typeface="+mn-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005641E7-98F0-4A8D-8D68-9270670839B2}" type="slidenum">
              <a:rPr lang="zh-CN" altLang="en-US" smtClean="0"/>
              <a:pPr>
                <a:defRPr/>
              </a:pPr>
              <a:t>17</a:t>
            </a:fld>
            <a:endParaRPr lang="en-US" altLang="zh-CN"/>
          </a:p>
        </p:txBody>
      </p:sp>
      <p:sp>
        <p:nvSpPr>
          <p:cNvPr id="7" name="Rectangle 2"/>
          <p:cNvSpPr txBox="1">
            <a:spLocks noChangeArrowheads="1"/>
          </p:cNvSpPr>
          <p:nvPr/>
        </p:nvSpPr>
        <p:spPr>
          <a:xfrm>
            <a:off x="1187624" y="2025320"/>
            <a:ext cx="7310494" cy="3119446"/>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spcBef>
                <a:spcPts val="1200"/>
              </a:spcBef>
              <a:buClr>
                <a:schemeClr val="tx2"/>
              </a:buClr>
              <a:buSzPct val="75000"/>
              <a:buFontTx/>
              <a:buChar char="–"/>
              <a:defRPr/>
            </a:pPr>
            <a:r>
              <a:rPr lang="zh-CN" altLang="en-US" sz="2400" b="0" kern="0" dirty="0">
                <a:solidFill>
                  <a:srgbClr val="000099"/>
                </a:solidFill>
                <a:latin typeface="+mn-lt"/>
                <a:ea typeface="华文新魏" pitchFamily="2" charset="-122"/>
                <a:cs typeface="Times New Roman" pitchFamily="18" charset="0"/>
              </a:rPr>
              <a:t>向缓冲区管理器提出请求</a:t>
            </a:r>
            <a:r>
              <a:rPr lang="en-US" altLang="zh-CN" sz="2400" b="0" kern="0" dirty="0">
                <a:solidFill>
                  <a:srgbClr val="000099"/>
                </a:solidFill>
                <a:latin typeface="+mn-lt"/>
                <a:ea typeface="华文新魏" pitchFamily="2" charset="-122"/>
                <a:cs typeface="Times New Roman" pitchFamily="18" charset="0"/>
              </a:rPr>
              <a:t>;</a:t>
            </a:r>
          </a:p>
          <a:p>
            <a:pPr marL="285750" indent="-285750">
              <a:spcBef>
                <a:spcPts val="1200"/>
              </a:spcBef>
              <a:buClr>
                <a:schemeClr val="tx2"/>
              </a:buClr>
              <a:buSzPct val="75000"/>
              <a:buFontTx/>
              <a:buChar char="–"/>
              <a:defRPr/>
            </a:pPr>
            <a:r>
              <a:rPr lang="en-US" altLang="zh-CN" sz="2400" b="0" kern="0" dirty="0">
                <a:solidFill>
                  <a:srgbClr val="000099"/>
                </a:solidFill>
                <a:latin typeface="+mn-lt"/>
                <a:ea typeface="华文新魏" pitchFamily="2" charset="-122"/>
                <a:cs typeface="Times New Roman" pitchFamily="18" charset="0"/>
              </a:rPr>
              <a:t>IF </a:t>
            </a:r>
            <a:r>
              <a:rPr lang="zh-CN" altLang="en-US" sz="2400" b="0" kern="0" dirty="0">
                <a:solidFill>
                  <a:srgbClr val="000099"/>
                </a:solidFill>
                <a:latin typeface="+mn-lt"/>
                <a:ea typeface="华文新魏" pitchFamily="2" charset="-122"/>
                <a:cs typeface="Times New Roman" pitchFamily="18" charset="0"/>
              </a:rPr>
              <a:t> 所需磁盘块已在缓冲区</a:t>
            </a:r>
            <a:r>
              <a:rPr lang="en-US" altLang="zh-CN" sz="2400" b="0" kern="0" dirty="0">
                <a:solidFill>
                  <a:srgbClr val="000099"/>
                </a:solidFill>
                <a:latin typeface="+mn-lt"/>
                <a:ea typeface="华文新魏" pitchFamily="2" charset="-122"/>
                <a:cs typeface="Times New Roman" pitchFamily="18" charset="0"/>
              </a:rPr>
              <a:t>B</a:t>
            </a:r>
            <a:r>
              <a:rPr lang="zh-CN" altLang="en-US" sz="2400" b="0" kern="0" dirty="0">
                <a:solidFill>
                  <a:srgbClr val="000099"/>
                </a:solidFill>
                <a:latin typeface="+mn-lt"/>
                <a:ea typeface="华文新魏" pitchFamily="2" charset="-122"/>
                <a:cs typeface="Times New Roman" pitchFamily="18" charset="0"/>
              </a:rPr>
              <a:t>中</a:t>
            </a:r>
            <a:endParaRPr lang="en-US" altLang="zh-CN" sz="2400" b="0" kern="0" dirty="0">
              <a:solidFill>
                <a:srgbClr val="000099"/>
              </a:solidFill>
              <a:latin typeface="+mn-lt"/>
              <a:ea typeface="华文新魏" pitchFamily="2" charset="-122"/>
              <a:cs typeface="Times New Roman" pitchFamily="18" charset="0"/>
            </a:endParaRPr>
          </a:p>
          <a:p>
            <a:pPr marL="285750" indent="-285750">
              <a:spcBef>
                <a:spcPts val="1200"/>
              </a:spcBef>
              <a:buClr>
                <a:schemeClr val="tx2"/>
              </a:buClr>
              <a:buSzPct val="75000"/>
              <a:buFontTx/>
              <a:buChar char="–"/>
              <a:defRPr/>
            </a:pPr>
            <a:r>
              <a:rPr lang="en-US" altLang="zh-CN" sz="2400" b="0" kern="0" dirty="0">
                <a:solidFill>
                  <a:srgbClr val="000099"/>
                </a:solidFill>
                <a:latin typeface="+mn-lt"/>
                <a:ea typeface="华文新魏" pitchFamily="2" charset="-122"/>
                <a:cs typeface="Times New Roman" pitchFamily="18" charset="0"/>
              </a:rPr>
              <a:t>THEN  </a:t>
            </a:r>
            <a:r>
              <a:rPr lang="zh-CN" altLang="en-US" sz="2400" b="0" kern="0" dirty="0">
                <a:solidFill>
                  <a:srgbClr val="000099"/>
                </a:solidFill>
                <a:latin typeface="+mn-lt"/>
                <a:ea typeface="华文新魏" pitchFamily="2" charset="-122"/>
                <a:cs typeface="Times New Roman" pitchFamily="18" charset="0"/>
              </a:rPr>
              <a:t>把</a:t>
            </a:r>
            <a:r>
              <a:rPr lang="en-US" altLang="zh-CN" sz="2400" b="0" kern="0" dirty="0">
                <a:solidFill>
                  <a:srgbClr val="000099"/>
                </a:solidFill>
                <a:latin typeface="+mn-lt"/>
                <a:ea typeface="华文新魏" pitchFamily="2" charset="-122"/>
                <a:cs typeface="Times New Roman" pitchFamily="18" charset="0"/>
              </a:rPr>
              <a:t>B</a:t>
            </a:r>
            <a:r>
              <a:rPr lang="zh-CN" altLang="en-US" sz="2400" b="0" kern="0" dirty="0">
                <a:solidFill>
                  <a:srgbClr val="000099"/>
                </a:solidFill>
                <a:latin typeface="+mn-lt"/>
                <a:ea typeface="华文新魏" pitchFamily="2" charset="-122"/>
                <a:cs typeface="Times New Roman" pitchFamily="18" charset="0"/>
              </a:rPr>
              <a:t>的地址传送给请求者</a:t>
            </a:r>
            <a:r>
              <a:rPr lang="en-US" altLang="zh-CN" sz="2400" b="0" kern="0" dirty="0">
                <a:solidFill>
                  <a:srgbClr val="000099"/>
                </a:solidFill>
                <a:latin typeface="+mn-lt"/>
                <a:ea typeface="华文新魏" pitchFamily="2" charset="-122"/>
                <a:cs typeface="Times New Roman" pitchFamily="18" charset="0"/>
              </a:rPr>
              <a:t>;</a:t>
            </a:r>
          </a:p>
          <a:p>
            <a:pPr marL="285750" indent="-285750">
              <a:spcBef>
                <a:spcPts val="1200"/>
              </a:spcBef>
              <a:buClr>
                <a:schemeClr val="tx2"/>
              </a:buClr>
              <a:buSzPct val="75000"/>
              <a:buFontTx/>
              <a:buChar char="–"/>
              <a:defRPr/>
            </a:pPr>
            <a:r>
              <a:rPr lang="en-US" altLang="zh-CN" sz="2400" b="0" kern="0" dirty="0">
                <a:solidFill>
                  <a:srgbClr val="000099"/>
                </a:solidFill>
                <a:latin typeface="+mn-lt"/>
                <a:ea typeface="华文新魏" pitchFamily="2" charset="-122"/>
                <a:cs typeface="Times New Roman" pitchFamily="18" charset="0"/>
              </a:rPr>
              <a:t>ELSE   </a:t>
            </a:r>
            <a:r>
              <a:rPr lang="zh-CN" altLang="en-US" sz="2400" b="0" kern="0" dirty="0">
                <a:solidFill>
                  <a:srgbClr val="000099"/>
                </a:solidFill>
                <a:latin typeface="+mn-lt"/>
                <a:ea typeface="华文新魏" pitchFamily="2" charset="-122"/>
                <a:cs typeface="Times New Roman" pitchFamily="18" charset="0"/>
              </a:rPr>
              <a:t>为该磁盘块分配一个空闲缓冲区</a:t>
            </a:r>
            <a:r>
              <a:rPr lang="en-US" altLang="zh-CN" sz="2400" b="0" kern="0" dirty="0">
                <a:solidFill>
                  <a:srgbClr val="000099"/>
                </a:solidFill>
                <a:latin typeface="+mn-lt"/>
                <a:ea typeface="华文新魏" pitchFamily="2" charset="-122"/>
                <a:cs typeface="Times New Roman" pitchFamily="18" charset="0"/>
              </a:rPr>
              <a:t>A;</a:t>
            </a:r>
          </a:p>
          <a:p>
            <a:pPr marL="285750" indent="-285750">
              <a:spcBef>
                <a:spcPts val="1200"/>
              </a:spcBef>
              <a:buClr>
                <a:schemeClr val="tx2"/>
              </a:buClr>
              <a:buSzPct val="75000"/>
              <a:buFontTx/>
              <a:buChar char="–"/>
              <a:defRPr/>
            </a:pPr>
            <a:r>
              <a:rPr lang="zh-CN" altLang="en-US" sz="2400" b="0" kern="0" dirty="0">
                <a:solidFill>
                  <a:srgbClr val="000099"/>
                </a:solidFill>
                <a:latin typeface="+mn-lt"/>
                <a:ea typeface="华文新魏" pitchFamily="2" charset="-122"/>
                <a:cs typeface="Times New Roman" pitchFamily="18" charset="0"/>
              </a:rPr>
              <a:t>             把磁盘块读入</a:t>
            </a:r>
            <a:r>
              <a:rPr lang="en-US" altLang="zh-CN" sz="2400" b="0" kern="0" dirty="0">
                <a:solidFill>
                  <a:srgbClr val="000099"/>
                </a:solidFill>
                <a:latin typeface="+mn-lt"/>
                <a:ea typeface="华文新魏" pitchFamily="2" charset="-122"/>
                <a:cs typeface="Times New Roman" pitchFamily="18" charset="0"/>
              </a:rPr>
              <a:t>A;</a:t>
            </a:r>
          </a:p>
          <a:p>
            <a:pPr marL="285750" indent="-285750">
              <a:spcBef>
                <a:spcPts val="1200"/>
              </a:spcBef>
              <a:buClr>
                <a:schemeClr val="tx2"/>
              </a:buClr>
              <a:buSzPct val="75000"/>
              <a:buFontTx/>
              <a:buChar char="–"/>
              <a:defRPr/>
            </a:pPr>
            <a:r>
              <a:rPr lang="en-US" altLang="zh-CN" sz="2400" b="0" kern="0" dirty="0">
                <a:solidFill>
                  <a:srgbClr val="000099"/>
                </a:solidFill>
                <a:latin typeface="+mn-lt"/>
                <a:ea typeface="华文新魏" pitchFamily="2" charset="-122"/>
                <a:cs typeface="Times New Roman" pitchFamily="18" charset="0"/>
              </a:rPr>
              <a:t>              </a:t>
            </a:r>
            <a:r>
              <a:rPr lang="zh-CN" altLang="en-US" sz="2400" b="0" kern="0" dirty="0">
                <a:solidFill>
                  <a:srgbClr val="000099"/>
                </a:solidFill>
                <a:latin typeface="+mn-lt"/>
                <a:ea typeface="华文新魏" pitchFamily="2" charset="-122"/>
                <a:cs typeface="Times New Roman" pitchFamily="18" charset="0"/>
              </a:rPr>
              <a:t>把</a:t>
            </a:r>
            <a:r>
              <a:rPr lang="en-US" altLang="zh-CN" sz="2400" b="0" kern="0" dirty="0">
                <a:solidFill>
                  <a:srgbClr val="000099"/>
                </a:solidFill>
                <a:latin typeface="+mn-lt"/>
                <a:ea typeface="华文新魏" pitchFamily="2" charset="-122"/>
                <a:cs typeface="Times New Roman" pitchFamily="18" charset="0"/>
              </a:rPr>
              <a:t>A</a:t>
            </a:r>
            <a:r>
              <a:rPr lang="zh-CN" altLang="en-US" sz="2400" b="0" kern="0" dirty="0">
                <a:solidFill>
                  <a:srgbClr val="000099"/>
                </a:solidFill>
                <a:latin typeface="+mn-lt"/>
                <a:ea typeface="华文新魏" pitchFamily="2" charset="-122"/>
                <a:cs typeface="Times New Roman" pitchFamily="18" charset="0"/>
              </a:rPr>
              <a:t>的地址传送给请求者</a:t>
            </a:r>
            <a:r>
              <a:rPr lang="en-US" altLang="zh-CN" sz="2400" b="0" kern="0" dirty="0">
                <a:solidFill>
                  <a:srgbClr val="000099"/>
                </a:solidFill>
                <a:latin typeface="+mn-lt"/>
                <a:ea typeface="华文新魏" pitchFamily="2" charset="-122"/>
                <a:cs typeface="Times New Roman" pitchFamily="18" charset="0"/>
              </a:rPr>
              <a:t>.</a:t>
            </a:r>
            <a:endParaRPr lang="zh-CN" altLang="en-US" sz="2400" b="0" kern="0" dirty="0">
              <a:solidFill>
                <a:srgbClr val="000099"/>
              </a:solidFill>
              <a:latin typeface="+mn-lt"/>
              <a:ea typeface="华文新魏" pitchFamily="2" charset="-122"/>
              <a:cs typeface="Times New Roman" pitchFamily="18" charset="0"/>
            </a:endParaRPr>
          </a:p>
        </p:txBody>
      </p:sp>
      <p:sp>
        <p:nvSpPr>
          <p:cNvPr id="8" name="Rectangle 2"/>
          <p:cNvSpPr txBox="1">
            <a:spLocks noChangeArrowheads="1"/>
          </p:cNvSpPr>
          <p:nvPr/>
        </p:nvSpPr>
        <p:spPr>
          <a:xfrm>
            <a:off x="1187624" y="5382906"/>
            <a:ext cx="7310494" cy="1214446"/>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285750" indent="-285750">
              <a:spcBef>
                <a:spcPts val="1200"/>
              </a:spcBef>
              <a:buClr>
                <a:schemeClr val="tx2"/>
              </a:buClr>
              <a:buSzPct val="75000"/>
              <a:buFontTx/>
              <a:buChar char="–"/>
              <a:defRPr/>
            </a:pPr>
            <a:r>
              <a:rPr lang="zh-CN" altLang="en-US" sz="2400" b="0" kern="0" dirty="0">
                <a:solidFill>
                  <a:srgbClr val="FF0000"/>
                </a:solidFill>
                <a:latin typeface="+mn-lt"/>
                <a:ea typeface="华文新魏" pitchFamily="2" charset="-122"/>
                <a:cs typeface="Times New Roman" pitchFamily="18" charset="0"/>
              </a:rPr>
              <a:t>问题</a:t>
            </a:r>
            <a:r>
              <a:rPr lang="en-US" altLang="zh-CN" sz="2400" b="0" kern="0" dirty="0">
                <a:solidFill>
                  <a:srgbClr val="FF0000"/>
                </a:solidFill>
                <a:latin typeface="+mn-lt"/>
                <a:ea typeface="华文新魏" pitchFamily="2" charset="-122"/>
                <a:cs typeface="Times New Roman" pitchFamily="18" charset="0"/>
              </a:rPr>
              <a:t>:</a:t>
            </a:r>
          </a:p>
          <a:p>
            <a:pPr marL="285750" indent="-285750">
              <a:spcBef>
                <a:spcPts val="1200"/>
              </a:spcBef>
              <a:buClr>
                <a:schemeClr val="tx2"/>
              </a:buClr>
              <a:buSzPct val="75000"/>
              <a:buFontTx/>
              <a:buChar char="–"/>
              <a:defRPr/>
            </a:pPr>
            <a:r>
              <a:rPr lang="zh-CN" altLang="en-US" sz="2400" b="0" kern="0" dirty="0">
                <a:solidFill>
                  <a:srgbClr val="800000"/>
                </a:solidFill>
                <a:latin typeface="+mn-lt"/>
                <a:ea typeface="华文新魏" pitchFamily="2" charset="-122"/>
                <a:cs typeface="Times New Roman" pitchFamily="18" charset="0"/>
              </a:rPr>
              <a:t>如果在第四步发现没有空闲缓冲区如何处理？</a:t>
            </a:r>
            <a:endParaRPr lang="en-US" altLang="zh-CN" sz="2400" b="0" kern="0" dirty="0">
              <a:solidFill>
                <a:srgbClr val="800000"/>
              </a:solidFill>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内容占位符 2"/>
          <p:cNvSpPr>
            <a:spLocks noGrp="1"/>
          </p:cNvSpPr>
          <p:nvPr>
            <p:ph idx="1"/>
          </p:nvPr>
        </p:nvSpPr>
        <p:spPr>
          <a:xfrm>
            <a:off x="381000" y="1341438"/>
            <a:ext cx="8229600" cy="531812"/>
          </a:xfrm>
        </p:spPr>
        <p:txBody>
          <a:bodyPr/>
          <a:lstStyle/>
          <a:p>
            <a:pPr>
              <a:defRPr/>
            </a:pPr>
            <a:r>
              <a:rPr lang="zh-CN" altLang="en-US" dirty="0" smtClean="0">
                <a:ea typeface="华文新魏" pitchFamily="2" charset="-122"/>
                <a:cs typeface="+mn-cs"/>
              </a:rPr>
              <a:t>缓冲区内容替换</a:t>
            </a:r>
            <a:endParaRPr lang="zh-CN" altLang="en-US" dirty="0">
              <a:ea typeface="华文新魏" pitchFamily="2" charset="-122"/>
              <a:cs typeface="+mn-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B4F3BA86-8E5A-4DCE-B19C-C7E0F4DB9DC1}" type="slidenum">
              <a:rPr lang="zh-CN" altLang="en-US" smtClean="0"/>
              <a:pPr>
                <a:defRPr/>
              </a:pPr>
              <a:t>18</a:t>
            </a:fld>
            <a:endParaRPr lang="en-US" altLang="zh-CN"/>
          </a:p>
        </p:txBody>
      </p:sp>
      <p:sp>
        <p:nvSpPr>
          <p:cNvPr id="7" name="Rectangle 2"/>
          <p:cNvSpPr txBox="1">
            <a:spLocks noChangeArrowheads="1"/>
          </p:cNvSpPr>
          <p:nvPr/>
        </p:nvSpPr>
        <p:spPr>
          <a:xfrm>
            <a:off x="1023934" y="2060848"/>
            <a:ext cx="7453370" cy="846996"/>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285750" indent="-285750">
              <a:spcBef>
                <a:spcPct val="20000"/>
              </a:spcBef>
              <a:buClr>
                <a:schemeClr val="tx2"/>
              </a:buClr>
              <a:buSzPct val="75000"/>
              <a:defRPr/>
            </a:pPr>
            <a:r>
              <a:rPr lang="en-US" altLang="zh-CN" sz="2400" kern="0" dirty="0">
                <a:solidFill>
                  <a:srgbClr val="FF0000"/>
                </a:solidFill>
                <a:latin typeface="+mn-lt"/>
                <a:ea typeface="华文新魏" pitchFamily="2" charset="-122"/>
                <a:cs typeface="Times New Roman" pitchFamily="18" charset="0"/>
              </a:rPr>
              <a:t>LRU(</a:t>
            </a:r>
            <a:r>
              <a:rPr lang="zh-CN" altLang="en-US" sz="2400" kern="0" dirty="0">
                <a:solidFill>
                  <a:srgbClr val="FF0000"/>
                </a:solidFill>
                <a:latin typeface="+mn-lt"/>
                <a:ea typeface="华文新魏" pitchFamily="2" charset="-122"/>
                <a:cs typeface="Times New Roman" pitchFamily="18" charset="0"/>
              </a:rPr>
              <a:t>最近最少使用</a:t>
            </a:r>
            <a:r>
              <a:rPr lang="en-US" altLang="zh-CN" sz="2400" kern="0" dirty="0">
                <a:solidFill>
                  <a:srgbClr val="FF0000"/>
                </a:solidFill>
                <a:latin typeface="+mn-lt"/>
                <a:ea typeface="华文新魏" pitchFamily="2" charset="-122"/>
                <a:cs typeface="Times New Roman" pitchFamily="18" charset="0"/>
              </a:rPr>
              <a:t>)</a:t>
            </a:r>
            <a:r>
              <a:rPr lang="zh-CN" altLang="en-US" sz="2400" kern="0" dirty="0">
                <a:solidFill>
                  <a:srgbClr val="FF0000"/>
                </a:solidFill>
                <a:latin typeface="+mn-lt"/>
                <a:ea typeface="华文新魏" pitchFamily="2" charset="-122"/>
                <a:cs typeface="Times New Roman" pitchFamily="18" charset="0"/>
              </a:rPr>
              <a:t>策略</a:t>
            </a:r>
            <a:r>
              <a:rPr lang="en-US" altLang="zh-CN" sz="2400" kern="0" dirty="0">
                <a:solidFill>
                  <a:srgbClr val="FF0000"/>
                </a:solidFill>
                <a:latin typeface="+mn-lt"/>
                <a:ea typeface="华文新魏" pitchFamily="2" charset="-122"/>
                <a:cs typeface="Times New Roman" pitchFamily="18" charset="0"/>
              </a:rPr>
              <a:t>:</a:t>
            </a:r>
          </a:p>
          <a:p>
            <a:pPr marL="285750" indent="-285750">
              <a:spcBef>
                <a:spcPct val="20000"/>
              </a:spcBef>
              <a:buClr>
                <a:schemeClr val="tx2"/>
              </a:buClr>
              <a:buSzPct val="75000"/>
              <a:defRPr/>
            </a:pPr>
            <a:r>
              <a:rPr lang="zh-CN" altLang="en-US" sz="2400" kern="0" dirty="0">
                <a:solidFill>
                  <a:srgbClr val="2929FF"/>
                </a:solidFill>
                <a:latin typeface="+mn-lt"/>
                <a:ea typeface="华文新魏" pitchFamily="2" charset="-122"/>
                <a:cs typeface="Times New Roman" pitchFamily="18" charset="0"/>
              </a:rPr>
              <a:t>把最近不经常使用的缓冲区中数据释放</a:t>
            </a:r>
            <a:r>
              <a:rPr lang="en-US" altLang="zh-CN" sz="2400" kern="0" dirty="0">
                <a:solidFill>
                  <a:srgbClr val="2929FF"/>
                </a:solidFill>
                <a:latin typeface="+mn-lt"/>
                <a:ea typeface="华文新魏" pitchFamily="2" charset="-122"/>
                <a:cs typeface="Times New Roman" pitchFamily="18" charset="0"/>
              </a:rPr>
              <a:t>.</a:t>
            </a:r>
            <a:endParaRPr lang="zh-CN" altLang="en-US" sz="2400" kern="0" dirty="0">
              <a:solidFill>
                <a:srgbClr val="2929FF"/>
              </a:solidFill>
              <a:latin typeface="+mn-lt"/>
              <a:ea typeface="华文新魏" pitchFamily="2" charset="-122"/>
              <a:cs typeface="Times New Roman" pitchFamily="18" charset="0"/>
            </a:endParaRPr>
          </a:p>
        </p:txBody>
      </p:sp>
      <p:sp>
        <p:nvSpPr>
          <p:cNvPr id="8" name="Rectangle 2"/>
          <p:cNvSpPr txBox="1">
            <a:spLocks noChangeArrowheads="1"/>
          </p:cNvSpPr>
          <p:nvPr/>
        </p:nvSpPr>
        <p:spPr>
          <a:xfrm>
            <a:off x="1018724" y="3058700"/>
            <a:ext cx="7452000" cy="929264"/>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285750" indent="-285750">
              <a:spcBef>
                <a:spcPct val="20000"/>
              </a:spcBef>
              <a:buClr>
                <a:schemeClr val="tx2"/>
              </a:buClr>
              <a:buSzPct val="75000"/>
              <a:defRPr/>
            </a:pPr>
            <a:r>
              <a:rPr lang="zh-CN" altLang="en-US" sz="2400" kern="0" dirty="0">
                <a:solidFill>
                  <a:srgbClr val="FF0000"/>
                </a:solidFill>
                <a:latin typeface="+mn-lt"/>
                <a:ea typeface="华文新魏" pitchFamily="2" charset="-122"/>
                <a:cs typeface="Times New Roman" pitchFamily="18" charset="0"/>
              </a:rPr>
              <a:t>立即丢弃策略</a:t>
            </a:r>
            <a:r>
              <a:rPr lang="en-US" altLang="zh-CN" sz="2400" kern="0" dirty="0">
                <a:solidFill>
                  <a:srgbClr val="FF0000"/>
                </a:solidFill>
                <a:latin typeface="+mn-lt"/>
                <a:ea typeface="华文新魏" pitchFamily="2" charset="-122"/>
                <a:cs typeface="Times New Roman" pitchFamily="18" charset="0"/>
              </a:rPr>
              <a:t>:</a:t>
            </a:r>
          </a:p>
          <a:p>
            <a:pPr marL="285750" indent="-285750">
              <a:spcBef>
                <a:spcPct val="20000"/>
              </a:spcBef>
              <a:buClr>
                <a:schemeClr val="tx2"/>
              </a:buClr>
              <a:buSzPct val="75000"/>
              <a:defRPr/>
            </a:pPr>
            <a:r>
              <a:rPr lang="zh-CN" altLang="en-US" sz="2400" kern="0" dirty="0">
                <a:solidFill>
                  <a:srgbClr val="2929FF"/>
                </a:solidFill>
                <a:latin typeface="+mn-lt"/>
                <a:ea typeface="华文新魏" pitchFamily="2" charset="-122"/>
                <a:cs typeface="Times New Roman" pitchFamily="18" charset="0"/>
              </a:rPr>
              <a:t>一旦缓冲区中的数据被使用结束，立即释放</a:t>
            </a:r>
            <a:r>
              <a:rPr lang="en-US" altLang="zh-CN" sz="2400" kern="0" dirty="0">
                <a:solidFill>
                  <a:srgbClr val="2929FF"/>
                </a:solidFill>
                <a:latin typeface="+mn-lt"/>
                <a:ea typeface="华文新魏" pitchFamily="2" charset="-122"/>
                <a:cs typeface="Times New Roman" pitchFamily="18" charset="0"/>
              </a:rPr>
              <a:t>.</a:t>
            </a:r>
          </a:p>
        </p:txBody>
      </p:sp>
      <p:sp>
        <p:nvSpPr>
          <p:cNvPr id="9" name="Rectangle 2"/>
          <p:cNvSpPr txBox="1">
            <a:spLocks noChangeArrowheads="1"/>
          </p:cNvSpPr>
          <p:nvPr/>
        </p:nvSpPr>
        <p:spPr>
          <a:xfrm>
            <a:off x="1014614" y="4127990"/>
            <a:ext cx="7452000" cy="868086"/>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285750" indent="-285750">
              <a:spcBef>
                <a:spcPct val="20000"/>
              </a:spcBef>
              <a:buClr>
                <a:schemeClr val="tx2"/>
              </a:buClr>
              <a:buSzPct val="75000"/>
              <a:defRPr/>
            </a:pPr>
            <a:r>
              <a:rPr lang="en-US" altLang="zh-CN" sz="2400" kern="0" dirty="0">
                <a:solidFill>
                  <a:srgbClr val="FF0000"/>
                </a:solidFill>
                <a:latin typeface="+mn-lt"/>
                <a:ea typeface="华文新魏" pitchFamily="2" charset="-122"/>
                <a:cs typeface="Times New Roman" pitchFamily="18" charset="0"/>
              </a:rPr>
              <a:t>MRU(</a:t>
            </a:r>
            <a:r>
              <a:rPr lang="zh-CN" altLang="en-US" sz="2400" kern="0" dirty="0">
                <a:solidFill>
                  <a:srgbClr val="FF0000"/>
                </a:solidFill>
                <a:latin typeface="+mn-lt"/>
                <a:ea typeface="华文新魏" pitchFamily="2" charset="-122"/>
                <a:cs typeface="Times New Roman" pitchFamily="18" charset="0"/>
              </a:rPr>
              <a:t>最近最多使用</a:t>
            </a:r>
            <a:r>
              <a:rPr lang="en-US" altLang="zh-CN" sz="2400" kern="0" dirty="0">
                <a:solidFill>
                  <a:srgbClr val="FF0000"/>
                </a:solidFill>
                <a:latin typeface="+mn-lt"/>
                <a:ea typeface="华文新魏" pitchFamily="2" charset="-122"/>
                <a:cs typeface="Times New Roman" pitchFamily="18" charset="0"/>
              </a:rPr>
              <a:t>)</a:t>
            </a:r>
            <a:r>
              <a:rPr lang="zh-CN" altLang="en-US" sz="2400" kern="0" dirty="0">
                <a:solidFill>
                  <a:srgbClr val="FF0000"/>
                </a:solidFill>
                <a:latin typeface="+mn-lt"/>
                <a:ea typeface="华文新魏" pitchFamily="2" charset="-122"/>
                <a:cs typeface="Times New Roman" pitchFamily="18" charset="0"/>
              </a:rPr>
              <a:t>策略</a:t>
            </a:r>
            <a:r>
              <a:rPr lang="en-US" altLang="zh-CN" sz="2400" kern="0" dirty="0">
                <a:solidFill>
                  <a:srgbClr val="FF0000"/>
                </a:solidFill>
                <a:latin typeface="+mn-lt"/>
                <a:ea typeface="华文新魏" pitchFamily="2" charset="-122"/>
                <a:cs typeface="Times New Roman" pitchFamily="18" charset="0"/>
              </a:rPr>
              <a:t>:</a:t>
            </a:r>
          </a:p>
          <a:p>
            <a:pPr marL="285750" indent="-285750">
              <a:spcBef>
                <a:spcPct val="20000"/>
              </a:spcBef>
              <a:buClr>
                <a:schemeClr val="tx2"/>
              </a:buClr>
              <a:buSzPct val="75000"/>
              <a:defRPr/>
            </a:pPr>
            <a:r>
              <a:rPr lang="zh-CN" altLang="en-US" sz="2400" kern="0" dirty="0">
                <a:solidFill>
                  <a:srgbClr val="2929FF"/>
                </a:solidFill>
                <a:latin typeface="+mn-lt"/>
                <a:ea typeface="华文新魏" pitchFamily="2" charset="-122"/>
                <a:cs typeface="Times New Roman" pitchFamily="18" charset="0"/>
              </a:rPr>
              <a:t>把最近最常使用的缓冲区中释放</a:t>
            </a:r>
            <a:r>
              <a:rPr lang="en-US" altLang="zh-CN" sz="2400" kern="0" dirty="0">
                <a:solidFill>
                  <a:srgbClr val="2929FF"/>
                </a:solidFill>
                <a:latin typeface="+mn-lt"/>
                <a:ea typeface="华文新魏" pitchFamily="2" charset="-122"/>
                <a:cs typeface="Times New Roman" pitchFamily="18" charset="0"/>
              </a:rPr>
              <a:t>.</a:t>
            </a:r>
          </a:p>
        </p:txBody>
      </p:sp>
      <p:sp>
        <p:nvSpPr>
          <p:cNvPr id="10" name="Rectangle 2"/>
          <p:cNvSpPr txBox="1">
            <a:spLocks noChangeArrowheads="1"/>
          </p:cNvSpPr>
          <p:nvPr/>
        </p:nvSpPr>
        <p:spPr>
          <a:xfrm>
            <a:off x="1014614" y="5053264"/>
            <a:ext cx="7452000" cy="1166948"/>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285750" indent="-285750">
              <a:spcBef>
                <a:spcPts val="0"/>
              </a:spcBef>
              <a:buClr>
                <a:schemeClr val="tx2"/>
              </a:buClr>
              <a:buSzPct val="75000"/>
              <a:defRPr/>
            </a:pPr>
            <a:r>
              <a:rPr lang="zh-CN" altLang="en-US" sz="2400" kern="0" dirty="0">
                <a:solidFill>
                  <a:srgbClr val="FF0000"/>
                </a:solidFill>
                <a:latin typeface="+mn-lt"/>
                <a:ea typeface="华文新魏" pitchFamily="2" charset="-122"/>
                <a:cs typeface="Times New Roman" pitchFamily="18" charset="0"/>
              </a:rPr>
              <a:t>注意</a:t>
            </a:r>
            <a:r>
              <a:rPr lang="en-US" altLang="zh-CN" sz="2400" kern="0" dirty="0">
                <a:solidFill>
                  <a:srgbClr val="FF0000"/>
                </a:solidFill>
                <a:latin typeface="+mn-lt"/>
                <a:ea typeface="华文新魏" pitchFamily="2" charset="-122"/>
                <a:cs typeface="Times New Roman" pitchFamily="18" charset="0"/>
              </a:rPr>
              <a:t>:</a:t>
            </a:r>
          </a:p>
          <a:p>
            <a:pPr marL="285750" indent="-285750">
              <a:spcBef>
                <a:spcPts val="0"/>
              </a:spcBef>
              <a:buClr>
                <a:schemeClr val="tx2"/>
              </a:buClr>
              <a:buSzPct val="75000"/>
              <a:defRPr/>
            </a:pPr>
            <a:r>
              <a:rPr lang="zh-CN" altLang="en-US" sz="2400" kern="0" dirty="0">
                <a:solidFill>
                  <a:srgbClr val="800000"/>
                </a:solidFill>
                <a:latin typeface="+mn-lt"/>
                <a:ea typeface="华文新魏" pitchFamily="2" charset="-122"/>
                <a:cs typeface="Times New Roman" pitchFamily="18" charset="0"/>
              </a:rPr>
              <a:t>释放缓冲区时，需要考虑该缓冲区数据是否需要写回磁盘存储器</a:t>
            </a:r>
            <a:r>
              <a:rPr lang="en-US" altLang="zh-CN" sz="2400" kern="0" dirty="0">
                <a:solidFill>
                  <a:srgbClr val="800000"/>
                </a:solidFill>
                <a:latin typeface="+mn-lt"/>
                <a:ea typeface="华文新魏" pitchFamily="2"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磁盘容错技术</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a:xfrm>
            <a:off x="381000" y="1268413"/>
            <a:ext cx="8763000" cy="5040312"/>
          </a:xfrm>
        </p:spPr>
        <p:txBody>
          <a:bodyPr/>
          <a:lstStyle/>
          <a:p>
            <a:pPr algn="just" eaLnBrk="1" hangingPunct="1">
              <a:lnSpc>
                <a:spcPct val="90000"/>
              </a:lnSpc>
              <a:buClr>
                <a:schemeClr val="tx1"/>
              </a:buClr>
              <a:buSzPct val="100000"/>
              <a:buFont typeface="Arial" pitchFamily="34" charset="0"/>
              <a:buChar char="•"/>
              <a:defRPr/>
            </a:pPr>
            <a:r>
              <a:rPr kumimoji="1" lang="zh-CN" altLang="en-US" dirty="0" smtClean="0">
                <a:effectLst/>
                <a:ea typeface="华文新魏" pitchFamily="2" charset="-122"/>
                <a:cs typeface="Times New Roman" pitchFamily="18" charset="0"/>
              </a:rPr>
              <a:t>磁盘故障将导致数据丢失</a:t>
            </a:r>
          </a:p>
          <a:p>
            <a:pPr algn="just" eaLnBrk="1" hangingPunct="1">
              <a:lnSpc>
                <a:spcPct val="90000"/>
              </a:lnSpc>
              <a:buClr>
                <a:schemeClr val="tx1"/>
              </a:buClr>
              <a:buSzPct val="100000"/>
              <a:buFont typeface="Arial" pitchFamily="34" charset="0"/>
              <a:buChar char="•"/>
              <a:defRPr/>
            </a:pPr>
            <a:r>
              <a:rPr kumimoji="1" lang="zh-CN" altLang="en-US" dirty="0" smtClean="0">
                <a:effectLst/>
                <a:ea typeface="华文新魏" pitchFamily="2" charset="-122"/>
                <a:cs typeface="Times New Roman" pitchFamily="18" charset="0"/>
              </a:rPr>
              <a:t>解决办法</a:t>
            </a:r>
            <a:endParaRPr kumimoji="1" lang="en-US" altLang="zh-CN" dirty="0" smtClean="0">
              <a:effectLst/>
              <a:ea typeface="华文新魏" pitchFamily="2" charset="-122"/>
              <a:cs typeface="Times New Roman" pitchFamily="18" charset="0"/>
            </a:endParaRPr>
          </a:p>
          <a:p>
            <a:pPr lvl="1" algn="just" eaLnBrk="1" hangingPunct="1">
              <a:lnSpc>
                <a:spcPct val="90000"/>
              </a:lnSpc>
              <a:buClr>
                <a:srgbClr val="002060"/>
              </a:buClr>
              <a:buSzPct val="100000"/>
              <a:buFont typeface="Times New Roman" pitchFamily="18" charset="0"/>
              <a:buChar char="-"/>
              <a:defRPr/>
            </a:pPr>
            <a:r>
              <a:rPr kumimoji="1" lang="zh-CN" altLang="en-US" dirty="0">
                <a:solidFill>
                  <a:srgbClr val="2929FF"/>
                </a:solidFill>
                <a:effectLst/>
                <a:ea typeface="华文新魏" pitchFamily="2" charset="-122"/>
                <a:cs typeface="Times New Roman" pitchFamily="18" charset="0"/>
              </a:rPr>
              <a:t>用一或多磁盘</a:t>
            </a:r>
            <a:r>
              <a:rPr kumimoji="1" lang="en-US" altLang="zh-CN" dirty="0">
                <a:solidFill>
                  <a:srgbClr val="2929FF"/>
                </a:solidFill>
                <a:effectLst/>
                <a:ea typeface="华文新魏" pitchFamily="2" charset="-122"/>
                <a:cs typeface="Times New Roman" pitchFamily="18" charset="0"/>
              </a:rPr>
              <a:t>(</a:t>
            </a:r>
            <a:r>
              <a:rPr kumimoji="1" lang="zh-CN" altLang="en-US" dirty="0">
                <a:solidFill>
                  <a:srgbClr val="2929FF"/>
                </a:solidFill>
                <a:effectLst/>
                <a:ea typeface="华文新魏" pitchFamily="2" charset="-122"/>
                <a:cs typeface="Times New Roman" pitchFamily="18" charset="0"/>
              </a:rPr>
              <a:t>数据磁盘</a:t>
            </a:r>
            <a:r>
              <a:rPr kumimoji="1" lang="en-US" altLang="zh-CN" dirty="0">
                <a:solidFill>
                  <a:srgbClr val="2929FF"/>
                </a:solidFill>
                <a:effectLst/>
                <a:ea typeface="华文新魏" pitchFamily="2" charset="-122"/>
                <a:cs typeface="Times New Roman" pitchFamily="18" charset="0"/>
              </a:rPr>
              <a:t>)</a:t>
            </a:r>
            <a:r>
              <a:rPr kumimoji="1" lang="zh-CN" altLang="en-US" dirty="0">
                <a:solidFill>
                  <a:srgbClr val="2929FF"/>
                </a:solidFill>
                <a:effectLst/>
                <a:ea typeface="华文新魏" pitchFamily="2" charset="-122"/>
                <a:cs typeface="Times New Roman" pitchFamily="18" charset="0"/>
              </a:rPr>
              <a:t>保存数据，用附加磁盘</a:t>
            </a:r>
            <a:r>
              <a:rPr kumimoji="1" lang="en-US" altLang="zh-CN" dirty="0">
                <a:solidFill>
                  <a:srgbClr val="2929FF"/>
                </a:solidFill>
                <a:effectLst/>
                <a:ea typeface="华文新魏" pitchFamily="2" charset="-122"/>
                <a:cs typeface="Times New Roman" pitchFamily="18" charset="0"/>
              </a:rPr>
              <a:t>(</a:t>
            </a:r>
            <a:r>
              <a:rPr kumimoji="1" lang="zh-CN" altLang="en-US" dirty="0">
                <a:solidFill>
                  <a:srgbClr val="2929FF"/>
                </a:solidFill>
                <a:effectLst/>
                <a:ea typeface="华文新魏" pitchFamily="2" charset="-122"/>
                <a:cs typeface="Times New Roman" pitchFamily="18" charset="0"/>
              </a:rPr>
              <a:t>冗余磁盘</a:t>
            </a:r>
            <a:r>
              <a:rPr kumimoji="1" lang="en-US" altLang="zh-CN" dirty="0">
                <a:solidFill>
                  <a:srgbClr val="2929FF"/>
                </a:solidFill>
                <a:effectLst/>
                <a:ea typeface="华文新魏" pitchFamily="2" charset="-122"/>
                <a:cs typeface="Times New Roman" pitchFamily="18" charset="0"/>
              </a:rPr>
              <a:t>)</a:t>
            </a:r>
            <a:r>
              <a:rPr kumimoji="1" lang="zh-CN" altLang="en-US" dirty="0">
                <a:solidFill>
                  <a:srgbClr val="2929FF"/>
                </a:solidFill>
                <a:effectLst/>
                <a:ea typeface="华文新魏" pitchFamily="2" charset="-122"/>
                <a:cs typeface="Times New Roman" pitchFamily="18" charset="0"/>
              </a:rPr>
              <a:t>保存故障恢复信息</a:t>
            </a:r>
            <a:r>
              <a:rPr kumimoji="1" lang="en-US" altLang="zh-CN" dirty="0">
                <a:solidFill>
                  <a:srgbClr val="2929FF"/>
                </a:solidFill>
                <a:effectLst/>
                <a:ea typeface="华文新魏" pitchFamily="2" charset="-122"/>
                <a:cs typeface="Times New Roman" pitchFamily="18" charset="0"/>
              </a:rPr>
              <a:t>;</a:t>
            </a:r>
            <a:endParaRPr kumimoji="1" lang="zh-CN" altLang="en-US" dirty="0">
              <a:solidFill>
                <a:srgbClr val="2929FF"/>
              </a:solidFill>
              <a:effectLst/>
              <a:ea typeface="华文新魏" pitchFamily="2" charset="-122"/>
              <a:cs typeface="Times New Roman" pitchFamily="18" charset="0"/>
            </a:endParaRPr>
          </a:p>
          <a:p>
            <a:pPr lvl="1" algn="just" eaLnBrk="1" hangingPunct="1">
              <a:lnSpc>
                <a:spcPct val="90000"/>
              </a:lnSpc>
              <a:buClr>
                <a:srgbClr val="002060"/>
              </a:buClr>
              <a:buSzPct val="100000"/>
              <a:buFont typeface="Times New Roman" pitchFamily="18" charset="0"/>
              <a:buChar char="-"/>
              <a:defRPr/>
            </a:pPr>
            <a:r>
              <a:rPr kumimoji="1" lang="zh-CN" altLang="en-US" dirty="0" smtClean="0">
                <a:solidFill>
                  <a:srgbClr val="2929FF"/>
                </a:solidFill>
                <a:effectLst/>
                <a:ea typeface="华文新魏" pitchFamily="2" charset="-122"/>
                <a:cs typeface="Times New Roman" pitchFamily="18" charset="0"/>
              </a:rPr>
              <a:t>当数据磁盘发生故障时，冗余磁盘的信息可以用来实现故障磁盘的恢复</a:t>
            </a:r>
            <a:r>
              <a:rPr kumimoji="1" lang="en-US" altLang="zh-CN" dirty="0" smtClean="0">
                <a:solidFill>
                  <a:srgbClr val="2929FF"/>
                </a:solidFill>
                <a:effectLst/>
                <a:ea typeface="华文新魏" pitchFamily="2" charset="-122"/>
                <a:cs typeface="Times New Roman" pitchFamily="18" charset="0"/>
              </a:rPr>
              <a:t>;</a:t>
            </a:r>
            <a:endParaRPr kumimoji="1" lang="zh-CN" altLang="en-US" dirty="0" smtClean="0">
              <a:solidFill>
                <a:srgbClr val="2929FF"/>
              </a:solidFill>
              <a:effectLst/>
              <a:ea typeface="华文新魏" pitchFamily="2" charset="-122"/>
              <a:cs typeface="Times New Roman" pitchFamily="18" charset="0"/>
            </a:endParaRPr>
          </a:p>
          <a:p>
            <a:pPr lvl="1" algn="just" eaLnBrk="1" hangingPunct="1">
              <a:lnSpc>
                <a:spcPct val="90000"/>
              </a:lnSpc>
              <a:buClr>
                <a:srgbClr val="002060"/>
              </a:buClr>
              <a:buSzPct val="100000"/>
              <a:buFont typeface="Times New Roman" pitchFamily="18" charset="0"/>
              <a:buChar char="-"/>
              <a:defRPr/>
            </a:pPr>
            <a:r>
              <a:rPr kumimoji="1" lang="zh-CN" altLang="en-US" dirty="0" smtClean="0">
                <a:solidFill>
                  <a:srgbClr val="2929FF"/>
                </a:solidFill>
                <a:effectLst/>
                <a:ea typeface="华文新魏" pitchFamily="2" charset="-122"/>
                <a:cs typeface="Times New Roman" pitchFamily="18" charset="0"/>
              </a:rPr>
              <a:t>当冗余磁盘发生故障时，数据磁盘或其他冗余磁盘用来实现故障磁盘的恢复</a:t>
            </a:r>
            <a:r>
              <a:rPr kumimoji="1" lang="en-US" altLang="zh-CN" dirty="0" smtClean="0">
                <a:solidFill>
                  <a:srgbClr val="2929FF"/>
                </a:solidFill>
                <a:effectLst/>
                <a:ea typeface="华文新魏" pitchFamily="2" charset="-122"/>
                <a:cs typeface="Times New Roman" pitchFamily="18" charset="0"/>
              </a:rPr>
              <a:t>.</a:t>
            </a:r>
            <a:endParaRPr kumimoji="1" lang="zh-CN" altLang="en-US" dirty="0" smtClean="0">
              <a:solidFill>
                <a:srgbClr val="2929FF"/>
              </a:solidFill>
              <a:effectLst/>
              <a:ea typeface="华文新魏" pitchFamily="2" charset="-122"/>
              <a:cs typeface="Times New Roman" pitchFamily="18" charset="0"/>
            </a:endParaRPr>
          </a:p>
          <a:p>
            <a:pPr eaLnBrk="1" hangingPunct="1">
              <a:lnSpc>
                <a:spcPct val="90000"/>
              </a:lnSpc>
              <a:buClr>
                <a:schemeClr val="tx1"/>
              </a:buClr>
              <a:buSzPct val="100000"/>
              <a:buFont typeface="Arial" pitchFamily="34" charset="0"/>
              <a:buChar char="•"/>
              <a:defRPr/>
            </a:pPr>
            <a:r>
              <a:rPr kumimoji="1" lang="zh-CN" altLang="en-US" dirty="0">
                <a:effectLst/>
                <a:ea typeface="华文新魏" pitchFamily="2" charset="-122"/>
                <a:cs typeface="Times New Roman" pitchFamily="18" charset="0"/>
              </a:rPr>
              <a:t>基于磁盘冗余技术的策略通常称为</a:t>
            </a:r>
            <a:r>
              <a:rPr kumimoji="1" lang="en-US" altLang="zh-CN" dirty="0">
                <a:effectLst/>
                <a:ea typeface="华文新魏" pitchFamily="2" charset="-122"/>
                <a:cs typeface="Times New Roman" pitchFamily="18" charset="0"/>
              </a:rPr>
              <a:t>RAID(Redundant Array of Independent Disk)</a:t>
            </a:r>
            <a:endParaRPr kumimoji="1" lang="zh-CN" altLang="en-US" dirty="0">
              <a:effectLst/>
              <a:ea typeface="华文新魏" pitchFamily="2" charset="-122"/>
              <a:cs typeface="Times New Roman" pitchFamily="18" charset="0"/>
            </a:endParaRPr>
          </a:p>
          <a:p>
            <a:pPr>
              <a:defRPr/>
            </a:pPr>
            <a:endParaRPr lang="zh-CN" altLang="en-US" dirty="0">
              <a:ea typeface="华文新魏" pitchFamily="2" charset="-122"/>
              <a:cs typeface="+mn-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3639F558-A163-4672-82BF-D038AC903B15}" type="slidenum">
              <a:rPr lang="zh-CN" altLang="en-US" smtClean="0"/>
              <a:pPr>
                <a:defRPr/>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ox(i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00125" y="1196975"/>
            <a:ext cx="7572375" cy="2663825"/>
          </a:xfrm>
        </p:spPr>
        <p:txBody>
          <a:bodyPr/>
          <a:lstStyle/>
          <a:p>
            <a:pPr eaLnBrk="1" hangingPunct="1">
              <a:lnSpc>
                <a:spcPct val="150000"/>
              </a:lnSpc>
              <a:defRPr/>
            </a:pPr>
            <a:r>
              <a:rPr lang="zh-CN" altLang="en-US" sz="6000" dirty="0" smtClean="0">
                <a:latin typeface="Times New Roman" pitchFamily="18" charset="0"/>
                <a:cs typeface="+mj-cs"/>
              </a:rPr>
              <a:t>实现篇</a:t>
            </a:r>
            <a:r>
              <a:rPr lang="en-US" altLang="zh-CN" sz="6000" dirty="0" smtClean="0">
                <a:latin typeface="Times New Roman" pitchFamily="18" charset="0"/>
                <a:cs typeface="+mj-cs"/>
              </a:rPr>
              <a:t/>
            </a:r>
            <a:br>
              <a:rPr lang="en-US" altLang="zh-CN" sz="6000" dirty="0" smtClean="0">
                <a:latin typeface="Times New Roman" pitchFamily="18" charset="0"/>
                <a:cs typeface="+mj-cs"/>
              </a:rPr>
            </a:br>
            <a:r>
              <a:rPr lang="zh-CN" altLang="en-US" sz="6000" dirty="0" smtClean="0">
                <a:latin typeface="Times New Roman" pitchFamily="18" charset="0"/>
                <a:cs typeface="+mj-cs"/>
              </a:rPr>
              <a:t>第五章 物理存储结构</a:t>
            </a:r>
          </a:p>
        </p:txBody>
      </p:sp>
      <p:sp>
        <p:nvSpPr>
          <p:cNvPr id="4099" name="Rectangle 3"/>
          <p:cNvSpPr>
            <a:spLocks noGrp="1" noChangeArrowheads="1"/>
          </p:cNvSpPr>
          <p:nvPr>
            <p:ph type="subTitle" idx="1"/>
          </p:nvPr>
        </p:nvSpPr>
        <p:spPr>
          <a:xfrm>
            <a:off x="2555875" y="4508500"/>
            <a:ext cx="4860925" cy="1447800"/>
          </a:xfrm>
        </p:spPr>
        <p:txBody>
          <a:bodyPr/>
          <a:lstStyle/>
          <a:p>
            <a:pPr eaLnBrk="1" hangingPunct="1">
              <a:defRPr/>
            </a:pPr>
            <a:r>
              <a:rPr lang="zh-CN" altLang="en-US" dirty="0" smtClean="0">
                <a:cs typeface="+mn-cs"/>
              </a:rPr>
              <a:t>主讲：高宏</a:t>
            </a:r>
          </a:p>
          <a:p>
            <a:pPr eaLnBrk="1" hangingPunct="1">
              <a:defRPr/>
            </a:pPr>
            <a:r>
              <a:rPr lang="zh-CN" altLang="en-US" dirty="0" smtClean="0">
                <a:cs typeface="+mn-cs"/>
              </a:rPr>
              <a:t>海量数据计算研究中心</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D66F2BC8-B78C-4068-9FBE-23DA0A8BC07A}" type="slidenum">
              <a:rPr lang="zh-CN" altLang="en-US" smtClean="0"/>
              <a:pPr>
                <a:defRPr/>
              </a:pPr>
              <a:t>20</a:t>
            </a:fld>
            <a:endParaRPr lang="en-US" altLang="zh-CN"/>
          </a:p>
        </p:txBody>
      </p:sp>
      <p:grpSp>
        <p:nvGrpSpPr>
          <p:cNvPr id="6" name="组合 5"/>
          <p:cNvGrpSpPr>
            <a:grpSpLocks/>
          </p:cNvGrpSpPr>
          <p:nvPr/>
        </p:nvGrpSpPr>
        <p:grpSpPr bwMode="auto">
          <a:xfrm>
            <a:off x="1500188" y="3214688"/>
            <a:ext cx="6143625" cy="1357312"/>
            <a:chOff x="1500166" y="3214686"/>
            <a:chExt cx="6143668" cy="1357322"/>
          </a:xfrm>
        </p:grpSpPr>
        <p:grpSp>
          <p:nvGrpSpPr>
            <p:cNvPr id="20498" name="组合 5"/>
            <p:cNvGrpSpPr>
              <a:grpSpLocks/>
            </p:cNvGrpSpPr>
            <p:nvPr/>
          </p:nvGrpSpPr>
          <p:grpSpPr bwMode="auto">
            <a:xfrm>
              <a:off x="1500166" y="3286124"/>
              <a:ext cx="2357454" cy="1285884"/>
              <a:chOff x="1285852" y="1357298"/>
              <a:chExt cx="2357454" cy="1285884"/>
            </a:xfrm>
          </p:grpSpPr>
          <p:sp>
            <p:nvSpPr>
              <p:cNvPr id="12" name="流程图: 磁盘 1"/>
              <p:cNvSpPr/>
              <p:nvPr/>
            </p:nvSpPr>
            <p:spPr bwMode="auto">
              <a:xfrm>
                <a:off x="1285852" y="1357298"/>
                <a:ext cx="2357453" cy="1285884"/>
              </a:xfrm>
              <a:prstGeom prst="flowChartMagneticDisk">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3" name="TextBox 3"/>
              <p:cNvSpPr txBox="1"/>
              <p:nvPr/>
            </p:nvSpPr>
            <p:spPr>
              <a:xfrm>
                <a:off x="1633516" y="1857365"/>
                <a:ext cx="1211271" cy="400053"/>
              </a:xfrm>
              <a:prstGeom prst="rect">
                <a:avLst/>
              </a:prstGeom>
              <a:noFill/>
            </p:spPr>
            <p:txBody>
              <a:bodyPr wrap="none">
                <a:spAutoFit/>
              </a:bodyPr>
              <a:lstStyle/>
              <a:p>
                <a:pPr>
                  <a:spcBef>
                    <a:spcPct val="20000"/>
                  </a:spcBef>
                  <a:defRPr/>
                </a:pPr>
                <a:r>
                  <a:rPr lang="zh-CN" altLang="en-US" b="0" dirty="0">
                    <a:latin typeface="+mn-lt"/>
                    <a:ea typeface="华文新魏" pitchFamily="2" charset="-122"/>
                    <a:cs typeface="+mn-cs"/>
                  </a:rPr>
                  <a:t>数据磁盘</a:t>
                </a:r>
              </a:p>
            </p:txBody>
          </p:sp>
        </p:grpSp>
        <p:grpSp>
          <p:nvGrpSpPr>
            <p:cNvPr id="20499" name="组合 6"/>
            <p:cNvGrpSpPr>
              <a:grpSpLocks/>
            </p:cNvGrpSpPr>
            <p:nvPr/>
          </p:nvGrpSpPr>
          <p:grpSpPr bwMode="auto">
            <a:xfrm>
              <a:off x="5286380" y="3286124"/>
              <a:ext cx="2357454" cy="1285884"/>
              <a:chOff x="5072066" y="1357298"/>
              <a:chExt cx="2357454" cy="1285884"/>
            </a:xfrm>
          </p:grpSpPr>
          <p:sp>
            <p:nvSpPr>
              <p:cNvPr id="10" name="流程图: 磁盘 2"/>
              <p:cNvSpPr/>
              <p:nvPr/>
            </p:nvSpPr>
            <p:spPr bwMode="auto">
              <a:xfrm>
                <a:off x="5072065" y="1357298"/>
                <a:ext cx="2357454" cy="1285884"/>
              </a:xfrm>
              <a:prstGeom prst="flowChartMagneticDisk">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1" name="TextBox 10"/>
              <p:cNvSpPr txBox="1"/>
              <p:nvPr/>
            </p:nvSpPr>
            <p:spPr>
              <a:xfrm>
                <a:off x="5429255" y="1857365"/>
                <a:ext cx="1211270" cy="400053"/>
              </a:xfrm>
              <a:prstGeom prst="rect">
                <a:avLst/>
              </a:prstGeom>
              <a:noFill/>
            </p:spPr>
            <p:txBody>
              <a:bodyPr wrap="none">
                <a:spAutoFit/>
              </a:bodyPr>
              <a:lstStyle/>
              <a:p>
                <a:pPr>
                  <a:spcBef>
                    <a:spcPct val="20000"/>
                  </a:spcBef>
                  <a:defRPr/>
                </a:pPr>
                <a:r>
                  <a:rPr lang="zh-CN" altLang="en-US" b="0" dirty="0">
                    <a:latin typeface="+mn-lt"/>
                    <a:ea typeface="华文新魏" pitchFamily="2" charset="-122"/>
                    <a:cs typeface="+mn-cs"/>
                  </a:rPr>
                  <a:t>冗余磁盘</a:t>
                </a:r>
              </a:p>
            </p:txBody>
          </p:sp>
        </p:grpSp>
        <p:sp>
          <p:nvSpPr>
            <p:cNvPr id="9" name="TextBox 8"/>
            <p:cNvSpPr txBox="1"/>
            <p:nvPr/>
          </p:nvSpPr>
          <p:spPr>
            <a:xfrm>
              <a:off x="4214810" y="3214686"/>
              <a:ext cx="769942" cy="1323985"/>
            </a:xfrm>
            <a:prstGeom prst="rect">
              <a:avLst/>
            </a:prstGeom>
            <a:noFill/>
          </p:spPr>
          <p:txBody>
            <a:bodyPr wrap="none">
              <a:spAutoFit/>
            </a:bodyPr>
            <a:lstStyle/>
            <a:p>
              <a:pPr>
                <a:spcBef>
                  <a:spcPct val="20000"/>
                </a:spcBef>
                <a:defRPr/>
              </a:pPr>
              <a:r>
                <a:rPr lang="en-US" altLang="zh-CN" sz="8000" dirty="0">
                  <a:latin typeface="+mn-lt"/>
                  <a:ea typeface="华文新魏" pitchFamily="2" charset="-122"/>
                  <a:cs typeface="+mn-cs"/>
                </a:rPr>
                <a:t>=</a:t>
              </a:r>
              <a:endParaRPr lang="zh-CN" altLang="en-US" sz="8000" dirty="0">
                <a:latin typeface="+mn-lt"/>
                <a:ea typeface="华文新魏" pitchFamily="2" charset="-122"/>
                <a:cs typeface="+mn-cs"/>
              </a:endParaRPr>
            </a:p>
          </p:txBody>
        </p:sp>
      </p:grpSp>
      <p:grpSp>
        <p:nvGrpSpPr>
          <p:cNvPr id="14" name="组合 13"/>
          <p:cNvGrpSpPr/>
          <p:nvPr/>
        </p:nvGrpSpPr>
        <p:grpSpPr>
          <a:xfrm>
            <a:off x="3357554" y="2069968"/>
            <a:ext cx="2942638" cy="1143008"/>
            <a:chOff x="2928926" y="71414"/>
            <a:chExt cx="2571768" cy="1143008"/>
          </a:xfrm>
          <a:solidFill>
            <a:srgbClr val="FFFFCC"/>
          </a:solidFill>
          <a:scene3d>
            <a:camera prst="orthographicFront">
              <a:rot lat="0" lon="0" rev="0"/>
            </a:camera>
            <a:lightRig rig="balanced" dir="t">
              <a:rot lat="0" lon="0" rev="8700000"/>
            </a:lightRig>
          </a:scene3d>
        </p:grpSpPr>
        <p:sp>
          <p:nvSpPr>
            <p:cNvPr id="15" name="圆角矩形标注 14"/>
            <p:cNvSpPr/>
            <p:nvPr/>
          </p:nvSpPr>
          <p:spPr bwMode="auto">
            <a:xfrm>
              <a:off x="2928926" y="71414"/>
              <a:ext cx="2571768" cy="1143008"/>
            </a:xfrm>
            <a:prstGeom prst="wedgeRoundRectCallout">
              <a:avLst>
                <a:gd name="adj1" fmla="val -1161"/>
                <a:gd name="adj2" fmla="val 101866"/>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6" name="TextBox 15"/>
            <p:cNvSpPr txBox="1"/>
            <p:nvPr/>
          </p:nvSpPr>
          <p:spPr>
            <a:xfrm>
              <a:off x="3000364" y="142852"/>
              <a:ext cx="2500329"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正常运行时，两盘数据保持一致</a:t>
              </a:r>
            </a:p>
          </p:txBody>
        </p:sp>
      </p:grpSp>
      <p:grpSp>
        <p:nvGrpSpPr>
          <p:cNvPr id="17" name="组合 16"/>
          <p:cNvGrpSpPr>
            <a:grpSpLocks/>
          </p:cNvGrpSpPr>
          <p:nvPr/>
        </p:nvGrpSpPr>
        <p:grpSpPr bwMode="auto">
          <a:xfrm>
            <a:off x="71438" y="1428750"/>
            <a:ext cx="2786062" cy="1571625"/>
            <a:chOff x="1357290" y="3214686"/>
            <a:chExt cx="2786082" cy="1571636"/>
          </a:xfrm>
        </p:grpSpPr>
        <p:sp>
          <p:nvSpPr>
            <p:cNvPr id="18" name="云形标注 17"/>
            <p:cNvSpPr/>
            <p:nvPr/>
          </p:nvSpPr>
          <p:spPr bwMode="auto">
            <a:xfrm>
              <a:off x="1357290" y="3214686"/>
              <a:ext cx="2786082" cy="1571636"/>
            </a:xfrm>
            <a:prstGeom prst="cloudCallout">
              <a:avLst>
                <a:gd name="adj1" fmla="val 26862"/>
                <a:gd name="adj2" fmla="val 74901"/>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9" name="TextBox 18"/>
            <p:cNvSpPr txBox="1"/>
            <p:nvPr/>
          </p:nvSpPr>
          <p:spPr>
            <a:xfrm>
              <a:off x="1643042" y="3357562"/>
              <a:ext cx="2271728" cy="1292234"/>
            </a:xfrm>
            <a:prstGeom prst="rect">
              <a:avLst/>
            </a:prstGeom>
            <a:noFill/>
          </p:spPr>
          <p:txBody>
            <a:bodyPr>
              <a:spAutoFit/>
            </a:bodyPr>
            <a:lstStyle/>
            <a:p>
              <a:pPr marL="0" lvl="2">
                <a:spcBef>
                  <a:spcPts val="0"/>
                </a:spcBef>
                <a:buSzPct val="65000"/>
                <a:defRPr/>
              </a:pPr>
              <a:r>
                <a:rPr lang="zh-CN" altLang="en-US" sz="2600" b="0" kern="0" dirty="0">
                  <a:solidFill>
                    <a:srgbClr val="800000"/>
                  </a:solidFill>
                  <a:latin typeface="+mn-lt"/>
                  <a:ea typeface="华文新魏" pitchFamily="2" charset="-122"/>
                  <a:cs typeface="Times New Roman" pitchFamily="18" charset="0"/>
                </a:rPr>
                <a:t>数据盘发生故障时，镜像磁盘代替其工作</a:t>
              </a:r>
              <a:endParaRPr lang="en-US" altLang="zh-CN" sz="2600" b="0" kern="0" dirty="0">
                <a:solidFill>
                  <a:srgbClr val="800000"/>
                </a:solidFill>
                <a:latin typeface="+mn-lt"/>
                <a:ea typeface="华文新魏" pitchFamily="2" charset="-122"/>
                <a:cs typeface="Times New Roman" pitchFamily="18" charset="0"/>
              </a:endParaRPr>
            </a:p>
          </p:txBody>
        </p:sp>
      </p:grpSp>
      <p:grpSp>
        <p:nvGrpSpPr>
          <p:cNvPr id="20" name="组合 19"/>
          <p:cNvGrpSpPr/>
          <p:nvPr/>
        </p:nvGrpSpPr>
        <p:grpSpPr>
          <a:xfrm>
            <a:off x="5500694" y="5013176"/>
            <a:ext cx="2000264" cy="1143008"/>
            <a:chOff x="2928926" y="71414"/>
            <a:chExt cx="2000264" cy="1143008"/>
          </a:xfrm>
          <a:solidFill>
            <a:srgbClr val="FFFFCC"/>
          </a:solidFill>
          <a:scene3d>
            <a:camera prst="orthographicFront">
              <a:rot lat="0" lon="0" rev="0"/>
            </a:camera>
            <a:lightRig rig="balanced" dir="t">
              <a:rot lat="0" lon="0" rev="8700000"/>
            </a:lightRig>
          </a:scene3d>
        </p:grpSpPr>
        <p:sp>
          <p:nvSpPr>
            <p:cNvPr id="21" name="圆角矩形标注 20"/>
            <p:cNvSpPr/>
            <p:nvPr/>
          </p:nvSpPr>
          <p:spPr bwMode="auto">
            <a:xfrm>
              <a:off x="2928926" y="71414"/>
              <a:ext cx="2000264"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2" name="TextBox 21"/>
            <p:cNvSpPr txBox="1"/>
            <p:nvPr/>
          </p:nvSpPr>
          <p:spPr>
            <a:xfrm>
              <a:off x="2928926" y="170410"/>
              <a:ext cx="1928826"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代替故障数据盘工作</a:t>
              </a:r>
            </a:p>
          </p:txBody>
        </p:sp>
      </p:grpSp>
      <p:grpSp>
        <p:nvGrpSpPr>
          <p:cNvPr id="23" name="组合 22"/>
          <p:cNvGrpSpPr/>
          <p:nvPr/>
        </p:nvGrpSpPr>
        <p:grpSpPr>
          <a:xfrm>
            <a:off x="1785918" y="5000636"/>
            <a:ext cx="2000264" cy="1143008"/>
            <a:chOff x="2928926" y="71414"/>
            <a:chExt cx="2000264" cy="1143008"/>
          </a:xfrm>
          <a:solidFill>
            <a:srgbClr val="FFFFCC"/>
          </a:solidFill>
          <a:scene3d>
            <a:camera prst="orthographicFront">
              <a:rot lat="0" lon="0" rev="0"/>
            </a:camera>
            <a:lightRig rig="balanced" dir="t">
              <a:rot lat="0" lon="0" rev="8700000"/>
            </a:lightRig>
          </a:scene3d>
        </p:grpSpPr>
        <p:sp>
          <p:nvSpPr>
            <p:cNvPr id="24" name="圆角矩形标注 23"/>
            <p:cNvSpPr/>
            <p:nvPr/>
          </p:nvSpPr>
          <p:spPr bwMode="auto">
            <a:xfrm>
              <a:off x="2928926" y="71414"/>
              <a:ext cx="2000264"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5" name="TextBox 24"/>
            <p:cNvSpPr txBox="1"/>
            <p:nvPr/>
          </p:nvSpPr>
          <p:spPr>
            <a:xfrm>
              <a:off x="2928926" y="170410"/>
              <a:ext cx="1928826"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故障数据盘进入修复</a:t>
              </a:r>
            </a:p>
          </p:txBody>
        </p:sp>
      </p:grpSp>
      <p:grpSp>
        <p:nvGrpSpPr>
          <p:cNvPr id="26" name="组合 25"/>
          <p:cNvGrpSpPr>
            <a:grpSpLocks/>
          </p:cNvGrpSpPr>
          <p:nvPr/>
        </p:nvGrpSpPr>
        <p:grpSpPr bwMode="auto">
          <a:xfrm>
            <a:off x="714375" y="1428750"/>
            <a:ext cx="2428875" cy="1571625"/>
            <a:chOff x="1357290" y="3214686"/>
            <a:chExt cx="2428892" cy="1571636"/>
          </a:xfrm>
        </p:grpSpPr>
        <p:sp>
          <p:nvSpPr>
            <p:cNvPr id="27" name="云形标注 26"/>
            <p:cNvSpPr/>
            <p:nvPr/>
          </p:nvSpPr>
          <p:spPr bwMode="auto">
            <a:xfrm>
              <a:off x="1357290" y="3214686"/>
              <a:ext cx="2428892" cy="1571636"/>
            </a:xfrm>
            <a:prstGeom prst="cloudCallout">
              <a:avLst>
                <a:gd name="adj1" fmla="val 26862"/>
                <a:gd name="adj2" fmla="val 74901"/>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8" name="TextBox 27"/>
            <p:cNvSpPr txBox="1"/>
            <p:nvPr/>
          </p:nvSpPr>
          <p:spPr>
            <a:xfrm>
              <a:off x="1785918" y="3357562"/>
              <a:ext cx="1571636" cy="1292234"/>
            </a:xfrm>
            <a:prstGeom prst="rect">
              <a:avLst/>
            </a:prstGeom>
            <a:noFill/>
          </p:spPr>
          <p:txBody>
            <a:bodyPr>
              <a:spAutoFit/>
            </a:bodyPr>
            <a:lstStyle/>
            <a:p>
              <a:pPr marL="0" lvl="2">
                <a:spcBef>
                  <a:spcPts val="0"/>
                </a:spcBef>
                <a:buSzPct val="65000"/>
                <a:defRPr/>
              </a:pPr>
              <a:r>
                <a:rPr lang="zh-CN" altLang="en-US" sz="2600" b="0" kern="0" dirty="0">
                  <a:solidFill>
                    <a:srgbClr val="800000"/>
                  </a:solidFill>
                  <a:latin typeface="+mn-lt"/>
                  <a:ea typeface="华文新魏" pitchFamily="2" charset="-122"/>
                  <a:cs typeface="Times New Roman" pitchFamily="18" charset="0"/>
                </a:rPr>
                <a:t>数据盘故障修复或加入新盘</a:t>
              </a:r>
              <a:endParaRPr lang="en-US" altLang="zh-CN" sz="2600" b="0" kern="0" dirty="0">
                <a:solidFill>
                  <a:srgbClr val="800000"/>
                </a:solidFill>
                <a:latin typeface="+mn-lt"/>
                <a:ea typeface="华文新魏" pitchFamily="2" charset="-122"/>
                <a:cs typeface="Times New Roman" pitchFamily="18" charset="0"/>
              </a:endParaRPr>
            </a:p>
          </p:txBody>
        </p:sp>
      </p:grpSp>
      <p:grpSp>
        <p:nvGrpSpPr>
          <p:cNvPr id="29" name="组合 28"/>
          <p:cNvGrpSpPr/>
          <p:nvPr/>
        </p:nvGrpSpPr>
        <p:grpSpPr>
          <a:xfrm>
            <a:off x="5357818" y="5013176"/>
            <a:ext cx="2347930" cy="1143008"/>
            <a:chOff x="2857488" y="71414"/>
            <a:chExt cx="2347930" cy="1143008"/>
          </a:xfrm>
          <a:solidFill>
            <a:srgbClr val="FFFFCC"/>
          </a:solidFill>
          <a:scene3d>
            <a:camera prst="orthographicFront">
              <a:rot lat="0" lon="0" rev="0"/>
            </a:camera>
            <a:lightRig rig="balanced" dir="t">
              <a:rot lat="0" lon="0" rev="8700000"/>
            </a:lightRig>
          </a:scene3d>
        </p:grpSpPr>
        <p:sp>
          <p:nvSpPr>
            <p:cNvPr id="30" name="圆角矩形标注 29"/>
            <p:cNvSpPr/>
            <p:nvPr/>
          </p:nvSpPr>
          <p:spPr bwMode="auto">
            <a:xfrm>
              <a:off x="2857488" y="71414"/>
              <a:ext cx="2347930"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31" name="TextBox 30"/>
            <p:cNvSpPr txBox="1"/>
            <p:nvPr/>
          </p:nvSpPr>
          <p:spPr>
            <a:xfrm>
              <a:off x="2928926" y="170410"/>
              <a:ext cx="2205054"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镜像盘数据复制到数据盘</a:t>
              </a:r>
            </a:p>
          </p:txBody>
        </p:sp>
      </p:grpSp>
      <p:grpSp>
        <p:nvGrpSpPr>
          <p:cNvPr id="32" name="组合 31"/>
          <p:cNvGrpSpPr/>
          <p:nvPr/>
        </p:nvGrpSpPr>
        <p:grpSpPr>
          <a:xfrm>
            <a:off x="1785918" y="5013176"/>
            <a:ext cx="2000264" cy="1143008"/>
            <a:chOff x="2928926" y="71414"/>
            <a:chExt cx="2000264" cy="1143008"/>
          </a:xfrm>
          <a:solidFill>
            <a:srgbClr val="FFFFCC"/>
          </a:solidFill>
          <a:scene3d>
            <a:camera prst="orthographicFront">
              <a:rot lat="0" lon="0" rev="0"/>
            </a:camera>
            <a:lightRig rig="balanced" dir="t">
              <a:rot lat="0" lon="0" rev="8700000"/>
            </a:lightRig>
          </a:scene3d>
        </p:grpSpPr>
        <p:sp>
          <p:nvSpPr>
            <p:cNvPr id="33" name="圆角矩形标注 32"/>
            <p:cNvSpPr/>
            <p:nvPr/>
          </p:nvSpPr>
          <p:spPr bwMode="auto">
            <a:xfrm>
              <a:off x="2928926" y="71414"/>
              <a:ext cx="2000264"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34" name="TextBox 33"/>
            <p:cNvSpPr txBox="1"/>
            <p:nvPr/>
          </p:nvSpPr>
          <p:spPr>
            <a:xfrm>
              <a:off x="2928926" y="170410"/>
              <a:ext cx="1928826"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数据盘进入正常工作</a:t>
              </a:r>
            </a:p>
          </p:txBody>
        </p:sp>
      </p:grpSp>
      <p:sp>
        <p:nvSpPr>
          <p:cNvPr id="35" name="Rectangle 2"/>
          <p:cNvSpPr txBox="1">
            <a:spLocks noChangeArrowheads="1"/>
          </p:cNvSpPr>
          <p:nvPr/>
        </p:nvSpPr>
        <p:spPr>
          <a:xfrm>
            <a:off x="214313" y="571500"/>
            <a:ext cx="8758237" cy="714375"/>
          </a:xfrm>
          <a:prstGeom prst="rect">
            <a:avLst/>
          </a:prstGeom>
          <a:solidFill>
            <a:schemeClr val="bg1"/>
          </a:solidFill>
        </p:spPr>
        <p:txBody>
          <a:bodyPr/>
          <a:lstStyle/>
          <a:p>
            <a:pPr marL="285750" indent="-285750">
              <a:spcBef>
                <a:spcPct val="20000"/>
              </a:spcBef>
              <a:buClr>
                <a:srgbClr val="800000"/>
              </a:buClr>
              <a:buSzPct val="70000"/>
              <a:buFont typeface="Wingdings" pitchFamily="2" charset="2"/>
              <a:buChar char="n"/>
              <a:defRPr/>
            </a:pPr>
            <a:r>
              <a:rPr kumimoji="1" lang="en-US" altLang="zh-CN" sz="3200" b="0" kern="0" spc="-130" dirty="0">
                <a:latin typeface="+mn-lt"/>
                <a:ea typeface="华文新魏" pitchFamily="2" charset="-122"/>
                <a:cs typeface="Times New Roman" pitchFamily="18" charset="0"/>
              </a:rPr>
              <a:t>RAID1</a:t>
            </a:r>
            <a:r>
              <a:rPr kumimoji="1" lang="zh-CN" altLang="en-US" sz="3200" b="0" kern="0" spc="-130" dirty="0">
                <a:latin typeface="+mn-lt"/>
                <a:ea typeface="华文新魏" pitchFamily="2" charset="-122"/>
                <a:cs typeface="Times New Roman" pitchFamily="18" charset="0"/>
              </a:rPr>
              <a:t>策略：</a:t>
            </a:r>
            <a:r>
              <a:rPr kumimoji="1" lang="zh-CN" altLang="en-US" sz="2800" b="0" kern="0" spc="-130" dirty="0">
                <a:solidFill>
                  <a:srgbClr val="000099"/>
                </a:solidFill>
                <a:latin typeface="+mn-lt"/>
                <a:ea typeface="华文新魏" pitchFamily="2" charset="-122"/>
                <a:cs typeface="Times New Roman" pitchFamily="18" charset="0"/>
              </a:rPr>
              <a:t>每个数据盘附加一个冗盘</a:t>
            </a:r>
            <a:r>
              <a:rPr kumimoji="1" lang="en-US" altLang="zh-CN" sz="2800" b="0" kern="0" spc="-130" dirty="0">
                <a:solidFill>
                  <a:srgbClr val="000099"/>
                </a:solidFill>
                <a:latin typeface="+mn-lt"/>
                <a:ea typeface="华文新魏" pitchFamily="2" charset="-122"/>
                <a:cs typeface="Times New Roman" pitchFamily="18" charset="0"/>
              </a:rPr>
              <a:t>(</a:t>
            </a:r>
            <a:r>
              <a:rPr kumimoji="1" lang="zh-CN" altLang="en-US" sz="2800" b="0" kern="0" spc="-130" dirty="0">
                <a:solidFill>
                  <a:srgbClr val="000099"/>
                </a:solidFill>
                <a:latin typeface="+mn-lt"/>
                <a:ea typeface="华文新魏" pitchFamily="2" charset="-122"/>
                <a:cs typeface="Times New Roman" pitchFamily="18" charset="0"/>
              </a:rPr>
              <a:t>也称镜像盘</a:t>
            </a:r>
            <a:r>
              <a:rPr kumimoji="1" lang="en-US" altLang="zh-CN" sz="2800" b="0" kern="0" spc="-130" dirty="0">
                <a:solidFill>
                  <a:srgbClr val="000099"/>
                </a:solidFill>
                <a:latin typeface="+mn-lt"/>
                <a:ea typeface="华文新魏" pitchFamily="2" charset="-122"/>
                <a:cs typeface="Times New Roman" pitchFamily="18" charset="0"/>
              </a:rPr>
              <a:t>)</a:t>
            </a:r>
            <a:endParaRPr kumimoji="1" lang="zh-CN" altLang="en-US" sz="2800" b="0" kern="0" spc="-130" dirty="0">
              <a:solidFill>
                <a:srgbClr val="000099"/>
              </a:solidFill>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1" presetClass="exit" presetSubtype="0" fill="hold" nodeType="withEffect">
                                  <p:stCondLst>
                                    <p:cond delay="0"/>
                                  </p:stCondLst>
                                  <p:childTnLst>
                                    <p:set>
                                      <p:cBhvr>
                                        <p:cTn id="25" dur="1" fill="hold">
                                          <p:stCondLst>
                                            <p:cond delay="0"/>
                                          </p:stCondLst>
                                        </p:cTn>
                                        <p:tgtEl>
                                          <p:spTgt spid="14"/>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17"/>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p:cTn id="62" dur="500" fill="hold"/>
                                        <p:tgtEl>
                                          <p:spTgt spid="32"/>
                                        </p:tgtEl>
                                        <p:attrNameLst>
                                          <p:attrName>ppt_w</p:attrName>
                                        </p:attrNameLst>
                                      </p:cBhvr>
                                      <p:tavLst>
                                        <p:tav tm="0">
                                          <p:val>
                                            <p:fltVal val="0"/>
                                          </p:val>
                                        </p:tav>
                                        <p:tav tm="100000">
                                          <p:val>
                                            <p:strVal val="#ppt_w"/>
                                          </p:val>
                                        </p:tav>
                                      </p:tavLst>
                                    </p:anim>
                                    <p:anim calcmode="lin" valueType="num">
                                      <p:cBhvr>
                                        <p:cTn id="63" dur="500" fill="hold"/>
                                        <p:tgtEl>
                                          <p:spTgt spid="32"/>
                                        </p:tgtEl>
                                        <p:attrNameLst>
                                          <p:attrName>ppt_h</p:attrName>
                                        </p:attrNameLst>
                                      </p:cBhvr>
                                      <p:tavLst>
                                        <p:tav tm="0">
                                          <p:val>
                                            <p:fltVal val="0"/>
                                          </p:val>
                                        </p:tav>
                                        <p:tav tm="100000">
                                          <p:val>
                                            <p:strVal val="#ppt_h"/>
                                          </p:val>
                                        </p:tav>
                                      </p:tavLst>
                                    </p:anim>
                                    <p:animEffect transition="in" filter="fade">
                                      <p:cBhvr>
                                        <p:cTn id="64" dur="500"/>
                                        <p:tgtEl>
                                          <p:spTgt spid="3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20"/>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6"/>
                                        </p:tgtEl>
                                        <p:attrNameLst>
                                          <p:attrName>style.visibility</p:attrName>
                                        </p:attrNameLst>
                                      </p:cBhvr>
                                      <p:to>
                                        <p:strVal val="hidden"/>
                                      </p:to>
                                    </p:set>
                                  </p:childTnLst>
                                </p:cTn>
                              </p:par>
                              <p:par>
                                <p:cTn id="77" presetID="53" presetClass="entr" presetSubtype="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8BFB0E22-5F4B-4CB2-A080-3A2FFBAF8277}" type="slidenum">
              <a:rPr lang="zh-CN" altLang="en-US" smtClean="0"/>
              <a:pPr>
                <a:defRPr/>
              </a:pPr>
              <a:t>21</a:t>
            </a:fld>
            <a:endParaRPr lang="en-US" altLang="zh-CN"/>
          </a:p>
        </p:txBody>
      </p:sp>
      <p:grpSp>
        <p:nvGrpSpPr>
          <p:cNvPr id="22534" name="组合 5"/>
          <p:cNvGrpSpPr>
            <a:grpSpLocks/>
          </p:cNvGrpSpPr>
          <p:nvPr/>
        </p:nvGrpSpPr>
        <p:grpSpPr bwMode="auto">
          <a:xfrm>
            <a:off x="1500188" y="2786063"/>
            <a:ext cx="2357437" cy="1285875"/>
            <a:chOff x="1285852" y="1357298"/>
            <a:chExt cx="2357454" cy="1285884"/>
          </a:xfrm>
        </p:grpSpPr>
        <p:sp>
          <p:nvSpPr>
            <p:cNvPr id="7" name="流程图: 磁盘 6"/>
            <p:cNvSpPr/>
            <p:nvPr/>
          </p:nvSpPr>
          <p:spPr bwMode="auto">
            <a:xfrm>
              <a:off x="1285852" y="1357298"/>
              <a:ext cx="2357454" cy="1285884"/>
            </a:xfrm>
            <a:prstGeom prst="flowChartMagneticDisk">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mn-lt"/>
                <a:ea typeface="华文新魏" pitchFamily="2" charset="-122"/>
                <a:cs typeface="+mn-cs"/>
              </a:endParaRPr>
            </a:p>
          </p:txBody>
        </p:sp>
        <p:sp>
          <p:nvSpPr>
            <p:cNvPr id="8" name="TextBox 7"/>
            <p:cNvSpPr txBox="1"/>
            <p:nvPr/>
          </p:nvSpPr>
          <p:spPr>
            <a:xfrm>
              <a:off x="1633517" y="1857363"/>
              <a:ext cx="1211272" cy="400053"/>
            </a:xfrm>
            <a:prstGeom prst="rect">
              <a:avLst/>
            </a:prstGeom>
            <a:noFill/>
          </p:spPr>
          <p:txBody>
            <a:bodyPr wrap="none">
              <a:spAutoFit/>
            </a:bodyPr>
            <a:lstStyle/>
            <a:p>
              <a:pPr>
                <a:spcBef>
                  <a:spcPct val="20000"/>
                </a:spcBef>
                <a:defRPr/>
              </a:pPr>
              <a:r>
                <a:rPr lang="zh-CN" altLang="en-US" b="0" dirty="0">
                  <a:latin typeface="+mn-lt"/>
                  <a:ea typeface="华文新魏" pitchFamily="2" charset="-122"/>
                  <a:cs typeface="+mn-cs"/>
                </a:rPr>
                <a:t>数据磁盘</a:t>
              </a:r>
            </a:p>
          </p:txBody>
        </p:sp>
      </p:grpSp>
      <p:grpSp>
        <p:nvGrpSpPr>
          <p:cNvPr id="22535" name="组合 8"/>
          <p:cNvGrpSpPr>
            <a:grpSpLocks/>
          </p:cNvGrpSpPr>
          <p:nvPr/>
        </p:nvGrpSpPr>
        <p:grpSpPr bwMode="auto">
          <a:xfrm>
            <a:off x="5286375" y="2786063"/>
            <a:ext cx="2357438" cy="1285875"/>
            <a:chOff x="5072066" y="1357298"/>
            <a:chExt cx="2357454" cy="1285884"/>
          </a:xfrm>
        </p:grpSpPr>
        <p:sp>
          <p:nvSpPr>
            <p:cNvPr id="10" name="流程图: 磁盘 9"/>
            <p:cNvSpPr/>
            <p:nvPr/>
          </p:nvSpPr>
          <p:spPr bwMode="auto">
            <a:xfrm>
              <a:off x="5072066" y="1357298"/>
              <a:ext cx="2357454" cy="1285884"/>
            </a:xfrm>
            <a:prstGeom prst="flowChartMagneticDisk">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mn-lt"/>
                <a:ea typeface="华文新魏" pitchFamily="2" charset="-122"/>
                <a:cs typeface="+mn-cs"/>
              </a:endParaRPr>
            </a:p>
          </p:txBody>
        </p:sp>
        <p:sp>
          <p:nvSpPr>
            <p:cNvPr id="11" name="TextBox 10"/>
            <p:cNvSpPr txBox="1"/>
            <p:nvPr/>
          </p:nvSpPr>
          <p:spPr>
            <a:xfrm>
              <a:off x="5429256" y="1857363"/>
              <a:ext cx="1211270" cy="400053"/>
            </a:xfrm>
            <a:prstGeom prst="rect">
              <a:avLst/>
            </a:prstGeom>
            <a:noFill/>
          </p:spPr>
          <p:txBody>
            <a:bodyPr wrap="none">
              <a:spAutoFit/>
            </a:bodyPr>
            <a:lstStyle/>
            <a:p>
              <a:pPr>
                <a:spcBef>
                  <a:spcPct val="20000"/>
                </a:spcBef>
                <a:defRPr/>
              </a:pPr>
              <a:r>
                <a:rPr lang="zh-CN" altLang="en-US" b="0" dirty="0">
                  <a:latin typeface="+mn-lt"/>
                  <a:ea typeface="华文新魏" pitchFamily="2" charset="-122"/>
                  <a:cs typeface="+mn-cs"/>
                </a:rPr>
                <a:t>冗余磁盘</a:t>
              </a:r>
            </a:p>
          </p:txBody>
        </p:sp>
      </p:grpSp>
      <p:sp>
        <p:nvSpPr>
          <p:cNvPr id="12" name="TextBox 11"/>
          <p:cNvSpPr txBox="1"/>
          <p:nvPr/>
        </p:nvSpPr>
        <p:spPr>
          <a:xfrm>
            <a:off x="4214813" y="2714625"/>
            <a:ext cx="769937" cy="1323975"/>
          </a:xfrm>
          <a:prstGeom prst="rect">
            <a:avLst/>
          </a:prstGeom>
          <a:noFill/>
        </p:spPr>
        <p:txBody>
          <a:bodyPr wrap="none">
            <a:spAutoFit/>
          </a:bodyPr>
          <a:lstStyle/>
          <a:p>
            <a:pPr>
              <a:spcBef>
                <a:spcPct val="20000"/>
              </a:spcBef>
              <a:defRPr/>
            </a:pPr>
            <a:r>
              <a:rPr lang="en-US" altLang="zh-CN" sz="8000" dirty="0">
                <a:latin typeface="+mn-lt"/>
                <a:ea typeface="华文新魏" pitchFamily="2" charset="-122"/>
                <a:cs typeface="+mn-cs"/>
              </a:rPr>
              <a:t>=</a:t>
            </a:r>
            <a:endParaRPr lang="zh-CN" altLang="en-US" sz="8000" dirty="0">
              <a:latin typeface="+mn-lt"/>
              <a:ea typeface="华文新魏" pitchFamily="2" charset="-122"/>
              <a:cs typeface="+mn-cs"/>
            </a:endParaRPr>
          </a:p>
        </p:txBody>
      </p:sp>
      <p:grpSp>
        <p:nvGrpSpPr>
          <p:cNvPr id="13" name="组合 12"/>
          <p:cNvGrpSpPr/>
          <p:nvPr/>
        </p:nvGrpSpPr>
        <p:grpSpPr>
          <a:xfrm>
            <a:off x="3059832" y="1571612"/>
            <a:ext cx="2869490" cy="1143008"/>
            <a:chOff x="2928926" y="71414"/>
            <a:chExt cx="2571768" cy="1143008"/>
          </a:xfrm>
          <a:solidFill>
            <a:srgbClr val="FFFFCC"/>
          </a:solidFill>
          <a:scene3d>
            <a:camera prst="orthographicFront">
              <a:rot lat="0" lon="0" rev="0"/>
            </a:camera>
            <a:lightRig rig="balanced" dir="t">
              <a:rot lat="0" lon="0" rev="8700000"/>
            </a:lightRig>
          </a:scene3d>
        </p:grpSpPr>
        <p:sp>
          <p:nvSpPr>
            <p:cNvPr id="14" name="圆角矩形标注 13"/>
            <p:cNvSpPr/>
            <p:nvPr/>
          </p:nvSpPr>
          <p:spPr bwMode="auto">
            <a:xfrm>
              <a:off x="2928926" y="71414"/>
              <a:ext cx="2571768" cy="1143008"/>
            </a:xfrm>
            <a:prstGeom prst="wedgeRoundRectCallout">
              <a:avLst>
                <a:gd name="adj1" fmla="val -1161"/>
                <a:gd name="adj2" fmla="val 101866"/>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5" name="TextBox 14"/>
            <p:cNvSpPr txBox="1"/>
            <p:nvPr/>
          </p:nvSpPr>
          <p:spPr>
            <a:xfrm>
              <a:off x="3000364" y="142852"/>
              <a:ext cx="2500329"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正常运行时，两盘数据保持一致</a:t>
              </a:r>
            </a:p>
          </p:txBody>
        </p:sp>
      </p:grpSp>
      <p:grpSp>
        <p:nvGrpSpPr>
          <p:cNvPr id="16" name="组合 15"/>
          <p:cNvGrpSpPr>
            <a:grpSpLocks/>
          </p:cNvGrpSpPr>
          <p:nvPr/>
        </p:nvGrpSpPr>
        <p:grpSpPr bwMode="auto">
          <a:xfrm>
            <a:off x="6072188" y="928688"/>
            <a:ext cx="2786062" cy="1571625"/>
            <a:chOff x="1357290" y="3214686"/>
            <a:chExt cx="2786082" cy="1571636"/>
          </a:xfrm>
        </p:grpSpPr>
        <p:sp>
          <p:nvSpPr>
            <p:cNvPr id="17" name="云形标注 16"/>
            <p:cNvSpPr/>
            <p:nvPr/>
          </p:nvSpPr>
          <p:spPr bwMode="auto">
            <a:xfrm>
              <a:off x="1357290" y="3214686"/>
              <a:ext cx="2786082" cy="1571636"/>
            </a:xfrm>
            <a:prstGeom prst="cloudCallout">
              <a:avLst>
                <a:gd name="adj1" fmla="val -36695"/>
                <a:gd name="adj2" fmla="val 81366"/>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8" name="TextBox 17"/>
            <p:cNvSpPr txBox="1"/>
            <p:nvPr/>
          </p:nvSpPr>
          <p:spPr>
            <a:xfrm>
              <a:off x="1643042" y="3357562"/>
              <a:ext cx="2271728" cy="1292234"/>
            </a:xfrm>
            <a:prstGeom prst="rect">
              <a:avLst/>
            </a:prstGeom>
            <a:noFill/>
          </p:spPr>
          <p:txBody>
            <a:bodyPr>
              <a:spAutoFit/>
            </a:bodyPr>
            <a:lstStyle/>
            <a:p>
              <a:pPr marL="0" lvl="2">
                <a:spcBef>
                  <a:spcPts val="0"/>
                </a:spcBef>
                <a:buSzPct val="65000"/>
                <a:defRPr/>
              </a:pPr>
              <a:r>
                <a:rPr lang="zh-CN" altLang="en-US" sz="2600" b="0" kern="0" dirty="0">
                  <a:solidFill>
                    <a:srgbClr val="800000"/>
                  </a:solidFill>
                  <a:latin typeface="+mn-lt"/>
                  <a:ea typeface="华文新魏" pitchFamily="2" charset="-122"/>
                  <a:cs typeface="Times New Roman" pitchFamily="18" charset="0"/>
                </a:rPr>
                <a:t>镜像盘发生故障时，数据磁盘继续其工作</a:t>
              </a:r>
              <a:endParaRPr lang="en-US" altLang="zh-CN" sz="2600" b="0" kern="0" dirty="0">
                <a:solidFill>
                  <a:srgbClr val="800000"/>
                </a:solidFill>
                <a:latin typeface="+mn-lt"/>
                <a:ea typeface="华文新魏" pitchFamily="2" charset="-122"/>
                <a:cs typeface="Times New Roman" pitchFamily="18" charset="0"/>
              </a:endParaRPr>
            </a:p>
          </p:txBody>
        </p:sp>
      </p:grpSp>
      <p:grpSp>
        <p:nvGrpSpPr>
          <p:cNvPr id="19" name="组合 18"/>
          <p:cNvGrpSpPr/>
          <p:nvPr/>
        </p:nvGrpSpPr>
        <p:grpSpPr>
          <a:xfrm>
            <a:off x="5500694" y="4572008"/>
            <a:ext cx="2000264" cy="1143008"/>
            <a:chOff x="2928926" y="71414"/>
            <a:chExt cx="2000264" cy="1143008"/>
          </a:xfrm>
          <a:solidFill>
            <a:srgbClr val="FFFFCC"/>
          </a:solidFill>
          <a:scene3d>
            <a:camera prst="orthographicFront">
              <a:rot lat="0" lon="0" rev="0"/>
            </a:camera>
            <a:lightRig rig="balanced" dir="t">
              <a:rot lat="0" lon="0" rev="8700000"/>
            </a:lightRig>
          </a:scene3d>
        </p:grpSpPr>
        <p:sp>
          <p:nvSpPr>
            <p:cNvPr id="20" name="圆角矩形标注 19"/>
            <p:cNvSpPr/>
            <p:nvPr/>
          </p:nvSpPr>
          <p:spPr bwMode="auto">
            <a:xfrm>
              <a:off x="2928926" y="71414"/>
              <a:ext cx="2000264"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1" name="TextBox 20"/>
            <p:cNvSpPr txBox="1"/>
            <p:nvPr/>
          </p:nvSpPr>
          <p:spPr>
            <a:xfrm>
              <a:off x="2928926" y="170410"/>
              <a:ext cx="1928826"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镜像盘进入故障修复</a:t>
              </a:r>
            </a:p>
          </p:txBody>
        </p:sp>
      </p:grpSp>
      <p:grpSp>
        <p:nvGrpSpPr>
          <p:cNvPr id="22" name="组合 21"/>
          <p:cNvGrpSpPr/>
          <p:nvPr/>
        </p:nvGrpSpPr>
        <p:grpSpPr>
          <a:xfrm>
            <a:off x="1785918" y="4374224"/>
            <a:ext cx="2000264" cy="1143008"/>
            <a:chOff x="2928926" y="71414"/>
            <a:chExt cx="2000264" cy="1143008"/>
          </a:xfrm>
          <a:solidFill>
            <a:srgbClr val="FFFFCC"/>
          </a:solidFill>
          <a:scene3d>
            <a:camera prst="orthographicFront">
              <a:rot lat="0" lon="0" rev="0"/>
            </a:camera>
            <a:lightRig rig="balanced" dir="t">
              <a:rot lat="0" lon="0" rev="8700000"/>
            </a:lightRig>
          </a:scene3d>
        </p:grpSpPr>
        <p:sp>
          <p:nvSpPr>
            <p:cNvPr id="23" name="圆角矩形标注 22"/>
            <p:cNvSpPr/>
            <p:nvPr/>
          </p:nvSpPr>
          <p:spPr bwMode="auto">
            <a:xfrm>
              <a:off x="2928926" y="71414"/>
              <a:ext cx="2000264"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4" name="TextBox 23"/>
            <p:cNvSpPr txBox="1"/>
            <p:nvPr/>
          </p:nvSpPr>
          <p:spPr>
            <a:xfrm>
              <a:off x="2928926" y="170410"/>
              <a:ext cx="1928826"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数据盘继续工作</a:t>
              </a:r>
            </a:p>
          </p:txBody>
        </p:sp>
      </p:grpSp>
      <p:grpSp>
        <p:nvGrpSpPr>
          <p:cNvPr id="25" name="组合 24"/>
          <p:cNvGrpSpPr>
            <a:grpSpLocks/>
          </p:cNvGrpSpPr>
          <p:nvPr/>
        </p:nvGrpSpPr>
        <p:grpSpPr bwMode="auto">
          <a:xfrm>
            <a:off x="6143625" y="1000125"/>
            <a:ext cx="2428875" cy="1571625"/>
            <a:chOff x="1357290" y="3214686"/>
            <a:chExt cx="2428892" cy="1571636"/>
          </a:xfrm>
        </p:grpSpPr>
        <p:sp>
          <p:nvSpPr>
            <p:cNvPr id="26" name="云形标注 25"/>
            <p:cNvSpPr/>
            <p:nvPr/>
          </p:nvSpPr>
          <p:spPr bwMode="auto">
            <a:xfrm>
              <a:off x="1357290" y="3214686"/>
              <a:ext cx="2428892" cy="1571636"/>
            </a:xfrm>
            <a:prstGeom prst="cloudCallout">
              <a:avLst>
                <a:gd name="adj1" fmla="val -33492"/>
                <a:gd name="adj2" fmla="val 76748"/>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7" name="TextBox 26"/>
            <p:cNvSpPr txBox="1"/>
            <p:nvPr/>
          </p:nvSpPr>
          <p:spPr>
            <a:xfrm>
              <a:off x="1785918" y="3357562"/>
              <a:ext cx="1571636" cy="1292234"/>
            </a:xfrm>
            <a:prstGeom prst="rect">
              <a:avLst/>
            </a:prstGeom>
            <a:noFill/>
          </p:spPr>
          <p:txBody>
            <a:bodyPr>
              <a:spAutoFit/>
            </a:bodyPr>
            <a:lstStyle/>
            <a:p>
              <a:pPr marL="0" lvl="2">
                <a:spcBef>
                  <a:spcPts val="0"/>
                </a:spcBef>
                <a:buSzPct val="65000"/>
                <a:defRPr/>
              </a:pPr>
              <a:r>
                <a:rPr lang="zh-CN" altLang="en-US" sz="2600" b="0" kern="0" dirty="0">
                  <a:solidFill>
                    <a:srgbClr val="800000"/>
                  </a:solidFill>
                  <a:latin typeface="+mn-lt"/>
                  <a:ea typeface="华文新魏" pitchFamily="2" charset="-122"/>
                  <a:cs typeface="Times New Roman" pitchFamily="18" charset="0"/>
                </a:rPr>
                <a:t>镜像盘故障修复或加入新盘</a:t>
              </a:r>
              <a:endParaRPr lang="en-US" altLang="zh-CN" sz="2600" b="0" kern="0" dirty="0">
                <a:solidFill>
                  <a:srgbClr val="800000"/>
                </a:solidFill>
                <a:latin typeface="+mn-lt"/>
                <a:ea typeface="华文新魏" pitchFamily="2" charset="-122"/>
                <a:cs typeface="Times New Roman" pitchFamily="18" charset="0"/>
              </a:endParaRPr>
            </a:p>
          </p:txBody>
        </p:sp>
      </p:grpSp>
      <p:grpSp>
        <p:nvGrpSpPr>
          <p:cNvPr id="28" name="组合 27"/>
          <p:cNvGrpSpPr/>
          <p:nvPr/>
        </p:nvGrpSpPr>
        <p:grpSpPr>
          <a:xfrm>
            <a:off x="5401360" y="4581128"/>
            <a:ext cx="2214578" cy="1143008"/>
            <a:chOff x="2857488" y="71414"/>
            <a:chExt cx="2214578" cy="1143008"/>
          </a:xfrm>
          <a:solidFill>
            <a:srgbClr val="FFFFCC"/>
          </a:solidFill>
          <a:scene3d>
            <a:camera prst="orthographicFront">
              <a:rot lat="0" lon="0" rev="0"/>
            </a:camera>
            <a:lightRig rig="balanced" dir="t">
              <a:rot lat="0" lon="0" rev="8700000"/>
            </a:lightRig>
          </a:scene3d>
        </p:grpSpPr>
        <p:sp>
          <p:nvSpPr>
            <p:cNvPr id="29" name="圆角矩形标注 28"/>
            <p:cNvSpPr/>
            <p:nvPr/>
          </p:nvSpPr>
          <p:spPr bwMode="auto">
            <a:xfrm>
              <a:off x="2857488" y="71414"/>
              <a:ext cx="2214578"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30" name="TextBox 29"/>
            <p:cNvSpPr txBox="1"/>
            <p:nvPr/>
          </p:nvSpPr>
          <p:spPr>
            <a:xfrm>
              <a:off x="2928926" y="170410"/>
              <a:ext cx="2071702"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镜像盘恢复工作</a:t>
              </a:r>
            </a:p>
          </p:txBody>
        </p:sp>
      </p:grpSp>
      <p:grpSp>
        <p:nvGrpSpPr>
          <p:cNvPr id="31" name="组合 30"/>
          <p:cNvGrpSpPr/>
          <p:nvPr/>
        </p:nvGrpSpPr>
        <p:grpSpPr>
          <a:xfrm>
            <a:off x="1587250" y="4365104"/>
            <a:ext cx="2428892" cy="1143008"/>
            <a:chOff x="2786050" y="71414"/>
            <a:chExt cx="2428892" cy="1143008"/>
          </a:xfrm>
          <a:solidFill>
            <a:srgbClr val="FFFFCC"/>
          </a:solidFill>
          <a:scene3d>
            <a:camera prst="orthographicFront">
              <a:rot lat="0" lon="0" rev="0"/>
            </a:camera>
            <a:lightRig rig="balanced" dir="t">
              <a:rot lat="0" lon="0" rev="8700000"/>
            </a:lightRig>
          </a:scene3d>
        </p:grpSpPr>
        <p:sp>
          <p:nvSpPr>
            <p:cNvPr id="32" name="圆角矩形标注 31"/>
            <p:cNvSpPr/>
            <p:nvPr/>
          </p:nvSpPr>
          <p:spPr bwMode="auto">
            <a:xfrm>
              <a:off x="2786050" y="71414"/>
              <a:ext cx="2428892" cy="1143008"/>
            </a:xfrm>
            <a:prstGeom prst="wedgeRoundRectCallout">
              <a:avLst>
                <a:gd name="adj1" fmla="val -1725"/>
                <a:gd name="adj2" fmla="val -100037"/>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33" name="TextBox 32"/>
            <p:cNvSpPr txBox="1"/>
            <p:nvPr/>
          </p:nvSpPr>
          <p:spPr>
            <a:xfrm>
              <a:off x="2928926" y="170410"/>
              <a:ext cx="2214578"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数据盘数据复制到镜像盘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1" presetClass="exit" presetSubtype="0" fill="hold" nodeType="withEffect">
                                  <p:stCondLst>
                                    <p:cond delay="0"/>
                                  </p:stCondLst>
                                  <p:childTnLst>
                                    <p:set>
                                      <p:cBhvr>
                                        <p:cTn id="11" dur="1" fill="hold">
                                          <p:stCondLst>
                                            <p:cond delay="0"/>
                                          </p:stCondLst>
                                        </p:cTn>
                                        <p:tgtEl>
                                          <p:spTgt spid="13"/>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3"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1"/>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53"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500" fill="hold"/>
                                        <p:tgtEl>
                                          <p:spTgt spid="13"/>
                                        </p:tgtEl>
                                        <p:attrNameLst>
                                          <p:attrName>ppt_w</p:attrName>
                                        </p:attrNameLst>
                                      </p:cBhvr>
                                      <p:tavLst>
                                        <p:tav tm="0">
                                          <p:val>
                                            <p:fltVal val="0"/>
                                          </p:val>
                                        </p:tav>
                                        <p:tav tm="100000">
                                          <p:val>
                                            <p:strVal val="#ppt_w"/>
                                          </p:val>
                                        </p:tav>
                                      </p:tavLst>
                                    </p:anim>
                                    <p:anim calcmode="lin" valueType="num">
                                      <p:cBhvr>
                                        <p:cTn id="66" dur="500" fill="hold"/>
                                        <p:tgtEl>
                                          <p:spTgt spid="13"/>
                                        </p:tgtEl>
                                        <p:attrNameLst>
                                          <p:attrName>ppt_h</p:attrName>
                                        </p:attrNameLst>
                                      </p:cBhvr>
                                      <p:tavLst>
                                        <p:tav tm="0">
                                          <p:val>
                                            <p:fltVal val="0"/>
                                          </p:val>
                                        </p:tav>
                                        <p:tav tm="100000">
                                          <p:val>
                                            <p:strVal val="#ppt_h"/>
                                          </p:val>
                                        </p:tav>
                                      </p:tavLst>
                                    </p:anim>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523DC1D6-109A-46AA-B949-0C94ADF1E79C}" type="slidenum">
              <a:rPr lang="zh-CN" altLang="en-US" smtClean="0"/>
              <a:pPr>
                <a:defRPr/>
              </a:pPr>
              <a:t>22</a:t>
            </a:fld>
            <a:endParaRPr lang="en-US" altLang="zh-CN"/>
          </a:p>
        </p:txBody>
      </p:sp>
      <p:grpSp>
        <p:nvGrpSpPr>
          <p:cNvPr id="23558" name="组合 5"/>
          <p:cNvGrpSpPr>
            <a:grpSpLocks/>
          </p:cNvGrpSpPr>
          <p:nvPr/>
        </p:nvGrpSpPr>
        <p:grpSpPr bwMode="auto">
          <a:xfrm>
            <a:off x="1500188" y="2786063"/>
            <a:ext cx="2357437" cy="1285875"/>
            <a:chOff x="1285852" y="1357298"/>
            <a:chExt cx="2357454" cy="1285884"/>
          </a:xfrm>
        </p:grpSpPr>
        <p:sp>
          <p:nvSpPr>
            <p:cNvPr id="7" name="流程图: 磁盘 6"/>
            <p:cNvSpPr/>
            <p:nvPr/>
          </p:nvSpPr>
          <p:spPr bwMode="auto">
            <a:xfrm>
              <a:off x="1285852" y="1357298"/>
              <a:ext cx="2357454" cy="1285884"/>
            </a:xfrm>
            <a:prstGeom prst="flowChartMagneticDisk">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8" name="TextBox 7"/>
            <p:cNvSpPr txBox="1"/>
            <p:nvPr/>
          </p:nvSpPr>
          <p:spPr>
            <a:xfrm>
              <a:off x="1633517" y="1857363"/>
              <a:ext cx="1211272" cy="400053"/>
            </a:xfrm>
            <a:prstGeom prst="rect">
              <a:avLst/>
            </a:prstGeom>
            <a:noFill/>
          </p:spPr>
          <p:txBody>
            <a:bodyPr wrap="none">
              <a:spAutoFit/>
            </a:bodyPr>
            <a:lstStyle/>
            <a:p>
              <a:pPr>
                <a:spcBef>
                  <a:spcPct val="20000"/>
                </a:spcBef>
                <a:defRPr/>
              </a:pPr>
              <a:r>
                <a:rPr lang="zh-CN" altLang="en-US" b="0" dirty="0">
                  <a:latin typeface="+mn-lt"/>
                  <a:ea typeface="华文新魏" pitchFamily="2" charset="-122"/>
                  <a:cs typeface="+mn-cs"/>
                </a:rPr>
                <a:t>数据磁盘</a:t>
              </a:r>
            </a:p>
          </p:txBody>
        </p:sp>
      </p:grpSp>
      <p:grpSp>
        <p:nvGrpSpPr>
          <p:cNvPr id="23559" name="组合 8"/>
          <p:cNvGrpSpPr>
            <a:grpSpLocks/>
          </p:cNvGrpSpPr>
          <p:nvPr/>
        </p:nvGrpSpPr>
        <p:grpSpPr bwMode="auto">
          <a:xfrm>
            <a:off x="5286375" y="2786063"/>
            <a:ext cx="2357438" cy="1285875"/>
            <a:chOff x="5072066" y="1357298"/>
            <a:chExt cx="2357454" cy="1285884"/>
          </a:xfrm>
        </p:grpSpPr>
        <p:sp>
          <p:nvSpPr>
            <p:cNvPr id="10" name="流程图: 磁盘 9"/>
            <p:cNvSpPr/>
            <p:nvPr/>
          </p:nvSpPr>
          <p:spPr bwMode="auto">
            <a:xfrm>
              <a:off x="5072066" y="1357298"/>
              <a:ext cx="2357454" cy="1285884"/>
            </a:xfrm>
            <a:prstGeom prst="flowChartMagneticDisk">
              <a:avLst/>
            </a:prstGeom>
            <a:solidFill>
              <a:schemeClr val="bg1">
                <a:lumMod val="65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1" name="TextBox 10"/>
            <p:cNvSpPr txBox="1"/>
            <p:nvPr/>
          </p:nvSpPr>
          <p:spPr>
            <a:xfrm>
              <a:off x="5429256" y="1857363"/>
              <a:ext cx="1211270" cy="400053"/>
            </a:xfrm>
            <a:prstGeom prst="rect">
              <a:avLst/>
            </a:prstGeom>
            <a:noFill/>
          </p:spPr>
          <p:txBody>
            <a:bodyPr wrap="none">
              <a:spAutoFit/>
            </a:bodyPr>
            <a:lstStyle/>
            <a:p>
              <a:pPr>
                <a:spcBef>
                  <a:spcPct val="20000"/>
                </a:spcBef>
                <a:defRPr/>
              </a:pPr>
              <a:r>
                <a:rPr lang="zh-CN" altLang="en-US" b="0" dirty="0">
                  <a:latin typeface="+mn-lt"/>
                  <a:ea typeface="华文新魏" pitchFamily="2" charset="-122"/>
                  <a:cs typeface="+mn-cs"/>
                </a:rPr>
                <a:t>冗余磁盘</a:t>
              </a:r>
            </a:p>
          </p:txBody>
        </p:sp>
      </p:grpSp>
      <p:sp>
        <p:nvSpPr>
          <p:cNvPr id="12" name="TextBox 11"/>
          <p:cNvSpPr txBox="1"/>
          <p:nvPr/>
        </p:nvSpPr>
        <p:spPr>
          <a:xfrm>
            <a:off x="4214813" y="2714625"/>
            <a:ext cx="769937" cy="1323975"/>
          </a:xfrm>
          <a:prstGeom prst="rect">
            <a:avLst/>
          </a:prstGeom>
          <a:noFill/>
        </p:spPr>
        <p:txBody>
          <a:bodyPr wrap="none">
            <a:spAutoFit/>
          </a:bodyPr>
          <a:lstStyle/>
          <a:p>
            <a:pPr>
              <a:spcBef>
                <a:spcPct val="20000"/>
              </a:spcBef>
              <a:defRPr/>
            </a:pPr>
            <a:r>
              <a:rPr lang="en-US" altLang="zh-CN" sz="8000" dirty="0">
                <a:latin typeface="+mn-lt"/>
                <a:ea typeface="华文新魏" pitchFamily="2" charset="-122"/>
                <a:cs typeface="+mn-cs"/>
              </a:rPr>
              <a:t>=</a:t>
            </a:r>
            <a:endParaRPr lang="zh-CN" altLang="en-US" sz="8000" dirty="0">
              <a:latin typeface="+mn-lt"/>
              <a:ea typeface="华文新魏" pitchFamily="2" charset="-122"/>
              <a:cs typeface="+mn-cs"/>
            </a:endParaRPr>
          </a:p>
        </p:txBody>
      </p:sp>
      <p:grpSp>
        <p:nvGrpSpPr>
          <p:cNvPr id="13" name="组合 12"/>
          <p:cNvGrpSpPr/>
          <p:nvPr/>
        </p:nvGrpSpPr>
        <p:grpSpPr>
          <a:xfrm>
            <a:off x="3357554" y="1571612"/>
            <a:ext cx="2571768" cy="1143008"/>
            <a:chOff x="2928926" y="71414"/>
            <a:chExt cx="2571768" cy="1143008"/>
          </a:xfrm>
          <a:solidFill>
            <a:srgbClr val="FFFFCC"/>
          </a:solidFill>
          <a:scene3d>
            <a:camera prst="orthographicFront">
              <a:rot lat="0" lon="0" rev="0"/>
            </a:camera>
            <a:lightRig rig="balanced" dir="t">
              <a:rot lat="0" lon="0" rev="8700000"/>
            </a:lightRig>
          </a:scene3d>
        </p:grpSpPr>
        <p:sp>
          <p:nvSpPr>
            <p:cNvPr id="14" name="圆角矩形标注 13"/>
            <p:cNvSpPr/>
            <p:nvPr/>
          </p:nvSpPr>
          <p:spPr bwMode="auto">
            <a:xfrm>
              <a:off x="2928926" y="71414"/>
              <a:ext cx="2571768" cy="1143008"/>
            </a:xfrm>
            <a:prstGeom prst="wedgeRoundRectCallout">
              <a:avLst>
                <a:gd name="adj1" fmla="val -1161"/>
                <a:gd name="adj2" fmla="val 101866"/>
                <a:gd name="adj3" fmla="val 16667"/>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5" name="TextBox 14"/>
            <p:cNvSpPr txBox="1"/>
            <p:nvPr/>
          </p:nvSpPr>
          <p:spPr>
            <a:xfrm>
              <a:off x="3000364" y="142852"/>
              <a:ext cx="2500329" cy="892552"/>
            </a:xfrm>
            <a:prstGeom prst="rect">
              <a:avLst/>
            </a:prstGeom>
            <a:grpFill/>
            <a:ln>
              <a:noFill/>
            </a:ln>
            <a:effectLst>
              <a:outerShdw blurRad="44450" dist="27940" dir="5400000" algn="ctr">
                <a:srgbClr val="000000">
                  <a:alpha val="32000"/>
                </a:srgbClr>
              </a:outerShdw>
            </a:effectLst>
            <a:sp3d>
              <a:bevelT w="190500" h="38100"/>
            </a:sp3d>
          </p:spPr>
          <p:txBody>
            <a:bodyPr>
              <a:spAutoFit/>
            </a:bodyPr>
            <a:lstStyle/>
            <a:p>
              <a:pPr marL="0" lvl="2">
                <a:spcBef>
                  <a:spcPct val="20000"/>
                </a:spcBef>
                <a:defRPr/>
              </a:pPr>
              <a:r>
                <a:rPr lang="zh-CN" altLang="en-US" sz="2600" b="0" kern="0" dirty="0">
                  <a:solidFill>
                    <a:srgbClr val="800000"/>
                  </a:solidFill>
                  <a:latin typeface="+mn-lt"/>
                  <a:ea typeface="华文新魏" pitchFamily="2" charset="-122"/>
                  <a:cs typeface="Times New Roman" pitchFamily="18" charset="0"/>
                </a:rPr>
                <a:t>正常运行时，两盘数据保持一致</a:t>
              </a:r>
            </a:p>
          </p:txBody>
        </p:sp>
      </p:grpSp>
      <p:grpSp>
        <p:nvGrpSpPr>
          <p:cNvPr id="16" name="组合 15"/>
          <p:cNvGrpSpPr>
            <a:grpSpLocks/>
          </p:cNvGrpSpPr>
          <p:nvPr/>
        </p:nvGrpSpPr>
        <p:grpSpPr bwMode="auto">
          <a:xfrm>
            <a:off x="571500" y="785813"/>
            <a:ext cx="2428875" cy="1571625"/>
            <a:chOff x="1357290" y="3214686"/>
            <a:chExt cx="2428892" cy="1571636"/>
          </a:xfrm>
        </p:grpSpPr>
        <p:sp>
          <p:nvSpPr>
            <p:cNvPr id="17" name="云形标注 16"/>
            <p:cNvSpPr/>
            <p:nvPr/>
          </p:nvSpPr>
          <p:spPr bwMode="auto">
            <a:xfrm>
              <a:off x="1357290" y="3214686"/>
              <a:ext cx="2428892" cy="1571636"/>
            </a:xfrm>
            <a:prstGeom prst="cloudCallout">
              <a:avLst>
                <a:gd name="adj1" fmla="val 33436"/>
                <a:gd name="adj2" fmla="val 90601"/>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8" name="TextBox 17"/>
            <p:cNvSpPr txBox="1"/>
            <p:nvPr/>
          </p:nvSpPr>
          <p:spPr>
            <a:xfrm>
              <a:off x="1714481" y="3500438"/>
              <a:ext cx="1714512" cy="954094"/>
            </a:xfrm>
            <a:prstGeom prst="rect">
              <a:avLst/>
            </a:prstGeom>
            <a:noFill/>
          </p:spPr>
          <p:txBody>
            <a:bodyPr>
              <a:spAutoFit/>
            </a:bodyPr>
            <a:lstStyle/>
            <a:p>
              <a:pPr marL="0" lvl="2">
                <a:spcBef>
                  <a:spcPts val="0"/>
                </a:spcBef>
                <a:buSzPct val="65000"/>
                <a:defRPr/>
              </a:pPr>
              <a:r>
                <a:rPr lang="zh-CN" altLang="en-US" sz="2800" b="0" kern="0" dirty="0">
                  <a:solidFill>
                    <a:srgbClr val="800000"/>
                  </a:solidFill>
                  <a:latin typeface="+mn-lt"/>
                  <a:ea typeface="华文新魏" pitchFamily="2" charset="-122"/>
                  <a:cs typeface="Times New Roman" pitchFamily="18" charset="0"/>
                </a:rPr>
                <a:t>数据磁盘发生故障</a:t>
              </a:r>
              <a:endParaRPr lang="en-US" altLang="zh-CN" sz="2800" b="0" kern="0" dirty="0">
                <a:solidFill>
                  <a:srgbClr val="800000"/>
                </a:solidFill>
                <a:latin typeface="+mn-lt"/>
                <a:ea typeface="华文新魏" pitchFamily="2" charset="-122"/>
                <a:cs typeface="Times New Roman" pitchFamily="18" charset="0"/>
              </a:endParaRPr>
            </a:p>
          </p:txBody>
        </p:sp>
      </p:grpSp>
      <p:grpSp>
        <p:nvGrpSpPr>
          <p:cNvPr id="19" name="组合 18"/>
          <p:cNvGrpSpPr>
            <a:grpSpLocks/>
          </p:cNvGrpSpPr>
          <p:nvPr/>
        </p:nvGrpSpPr>
        <p:grpSpPr bwMode="auto">
          <a:xfrm>
            <a:off x="6000750" y="785813"/>
            <a:ext cx="2428875" cy="1571625"/>
            <a:chOff x="1357290" y="3214686"/>
            <a:chExt cx="2428892" cy="1571636"/>
          </a:xfrm>
        </p:grpSpPr>
        <p:sp>
          <p:nvSpPr>
            <p:cNvPr id="20" name="云形标注 19"/>
            <p:cNvSpPr/>
            <p:nvPr/>
          </p:nvSpPr>
          <p:spPr bwMode="auto">
            <a:xfrm>
              <a:off x="1357290" y="3214686"/>
              <a:ext cx="2428892" cy="1571636"/>
            </a:xfrm>
            <a:prstGeom prst="cloudCallout">
              <a:avLst>
                <a:gd name="adj1" fmla="val -34687"/>
                <a:gd name="adj2" fmla="val 91525"/>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1" name="TextBox 20"/>
            <p:cNvSpPr txBox="1"/>
            <p:nvPr/>
          </p:nvSpPr>
          <p:spPr>
            <a:xfrm>
              <a:off x="1714481" y="3500438"/>
              <a:ext cx="1714512" cy="954094"/>
            </a:xfrm>
            <a:prstGeom prst="rect">
              <a:avLst/>
            </a:prstGeom>
            <a:noFill/>
          </p:spPr>
          <p:txBody>
            <a:bodyPr>
              <a:spAutoFit/>
            </a:bodyPr>
            <a:lstStyle/>
            <a:p>
              <a:pPr marL="0" lvl="2">
                <a:spcBef>
                  <a:spcPts val="0"/>
                </a:spcBef>
                <a:buSzPct val="65000"/>
                <a:defRPr/>
              </a:pPr>
              <a:r>
                <a:rPr lang="zh-CN" altLang="en-US" sz="2800" b="0" kern="0" dirty="0">
                  <a:solidFill>
                    <a:srgbClr val="800000"/>
                  </a:solidFill>
                  <a:latin typeface="+mn-lt"/>
                  <a:ea typeface="华文新魏" pitchFamily="2" charset="-122"/>
                  <a:cs typeface="Times New Roman" pitchFamily="18" charset="0"/>
                </a:rPr>
                <a:t>镜像磁盘发生故障</a:t>
              </a:r>
              <a:endParaRPr lang="en-US" altLang="zh-CN" sz="2800" b="0" kern="0" dirty="0">
                <a:solidFill>
                  <a:srgbClr val="800000"/>
                </a:solidFill>
                <a:latin typeface="+mn-lt"/>
                <a:ea typeface="华文新魏" pitchFamily="2" charset="-122"/>
                <a:cs typeface="Times New Roman" pitchFamily="18" charset="0"/>
              </a:endParaRPr>
            </a:p>
          </p:txBody>
        </p:sp>
      </p:grpSp>
      <p:grpSp>
        <p:nvGrpSpPr>
          <p:cNvPr id="22" name="组合 21"/>
          <p:cNvGrpSpPr>
            <a:grpSpLocks/>
          </p:cNvGrpSpPr>
          <p:nvPr/>
        </p:nvGrpSpPr>
        <p:grpSpPr bwMode="auto">
          <a:xfrm>
            <a:off x="3429000" y="2571750"/>
            <a:ext cx="2357438" cy="1928813"/>
            <a:chOff x="3071802" y="4643446"/>
            <a:chExt cx="2357454" cy="1928826"/>
          </a:xfrm>
        </p:grpSpPr>
        <p:sp>
          <p:nvSpPr>
            <p:cNvPr id="23" name="爆炸形 2 22"/>
            <p:cNvSpPr/>
            <p:nvPr/>
          </p:nvSpPr>
          <p:spPr bwMode="auto">
            <a:xfrm>
              <a:off x="3071802" y="4643446"/>
              <a:ext cx="2357454" cy="1928826"/>
            </a:xfrm>
            <a:prstGeom prst="irregularSeal2">
              <a:avLst/>
            </a:prstGeom>
            <a:solidFill>
              <a:schemeClr val="accent1"/>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4" name="TextBox 23"/>
            <p:cNvSpPr txBox="1"/>
            <p:nvPr/>
          </p:nvSpPr>
          <p:spPr>
            <a:xfrm>
              <a:off x="3686169" y="5130812"/>
              <a:ext cx="1006482" cy="1076332"/>
            </a:xfrm>
            <a:prstGeom prst="rect">
              <a:avLst/>
            </a:prstGeom>
            <a:noFill/>
          </p:spPr>
          <p:txBody>
            <a:bodyPr wrap="none">
              <a:spAutoFit/>
            </a:bodyPr>
            <a:lstStyle/>
            <a:p>
              <a:pPr>
                <a:spcBef>
                  <a:spcPts val="0"/>
                </a:spcBef>
                <a:defRPr/>
              </a:pPr>
              <a:r>
                <a:rPr lang="zh-CN" altLang="en-US" sz="3200" b="0" dirty="0">
                  <a:solidFill>
                    <a:srgbClr val="FF0000"/>
                  </a:solidFill>
                  <a:latin typeface="+mn-lt"/>
                  <a:ea typeface="华文新魏" pitchFamily="2" charset="-122"/>
                  <a:cs typeface="+mn-cs"/>
                </a:rPr>
                <a:t>系统</a:t>
              </a:r>
              <a:endParaRPr lang="en-US" altLang="zh-CN" sz="3200" b="0" dirty="0">
                <a:solidFill>
                  <a:srgbClr val="FF0000"/>
                </a:solidFill>
                <a:latin typeface="+mn-lt"/>
                <a:ea typeface="华文新魏" pitchFamily="2" charset="-122"/>
                <a:cs typeface="+mn-cs"/>
              </a:endParaRPr>
            </a:p>
            <a:p>
              <a:pPr>
                <a:spcBef>
                  <a:spcPts val="0"/>
                </a:spcBef>
                <a:defRPr/>
              </a:pPr>
              <a:r>
                <a:rPr lang="zh-CN" altLang="en-US" sz="3200" b="0" dirty="0">
                  <a:solidFill>
                    <a:srgbClr val="FF0000"/>
                  </a:solidFill>
                  <a:latin typeface="+mn-lt"/>
                  <a:ea typeface="华文新魏" pitchFamily="2" charset="-122"/>
                  <a:cs typeface="+mn-cs"/>
                </a:rPr>
                <a:t>崩溃</a:t>
              </a:r>
            </a:p>
          </p:txBody>
        </p:sp>
      </p:grpSp>
      <p:sp>
        <p:nvSpPr>
          <p:cNvPr id="25" name="TextBox 24"/>
          <p:cNvSpPr txBox="1"/>
          <p:nvPr/>
        </p:nvSpPr>
        <p:spPr>
          <a:xfrm>
            <a:off x="2571736" y="4929198"/>
            <a:ext cx="3877985" cy="646331"/>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spcBef>
                <a:spcPct val="20000"/>
              </a:spcBef>
              <a:defRPr/>
            </a:pPr>
            <a:r>
              <a:rPr lang="zh-CN" altLang="en-US" sz="3600" b="0" dirty="0">
                <a:solidFill>
                  <a:srgbClr val="FF0000"/>
                </a:solidFill>
                <a:latin typeface="+mn-lt"/>
                <a:ea typeface="华文新魏" pitchFamily="2" charset="-122"/>
                <a:cs typeface="Times New Roman" pitchFamily="18" charset="0"/>
              </a:rPr>
              <a:t>这是</a:t>
            </a:r>
            <a:r>
              <a:rPr lang="en-US" altLang="zh-CN" sz="3600" b="0" dirty="0">
                <a:solidFill>
                  <a:srgbClr val="FF0000"/>
                </a:solidFill>
                <a:latin typeface="+mn-lt"/>
                <a:ea typeface="华文新魏" pitchFamily="2" charset="-122"/>
                <a:cs typeface="Times New Roman" pitchFamily="18" charset="0"/>
              </a:rPr>
              <a:t>RAID1</a:t>
            </a:r>
            <a:r>
              <a:rPr lang="zh-CN" altLang="en-US" sz="3600" b="0" dirty="0">
                <a:solidFill>
                  <a:srgbClr val="FF0000"/>
                </a:solidFill>
                <a:latin typeface="+mn-lt"/>
                <a:ea typeface="华文新魏" pitchFamily="2" charset="-122"/>
                <a:cs typeface="Times New Roman" pitchFamily="18" charset="0"/>
              </a:rPr>
              <a:t>的弱点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53"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 calcmode="lin" valueType="num">
                                      <p:cBhvr>
                                        <p:cTn id="30" dur="500" fill="hold"/>
                                        <p:tgtEl>
                                          <p:spTgt spid="25"/>
                                        </p:tgtEl>
                                        <p:attrNameLst>
                                          <p:attrName>ppt_x</p:attrName>
                                        </p:attrNameLst>
                                      </p:cBhvr>
                                      <p:tavLst>
                                        <p:tav tm="0" fmla="#ppt_x+(cos(-2*pi*(1-$))*-#ppt_x-sin(-2*pi*(1-$))*(1-#ppt_y))*(1-$)">
                                          <p:val>
                                            <p:fltVal val="0"/>
                                          </p:val>
                                        </p:tav>
                                        <p:tav tm="100000">
                                          <p:val>
                                            <p:fltVal val="1"/>
                                          </p:val>
                                        </p:tav>
                                      </p:tavLst>
                                    </p:anim>
                                    <p:anim calcmode="lin" valueType="num">
                                      <p:cBhvr>
                                        <p:cTn id="31" dur="5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4FA114D-D49F-4403-AA8F-5E5C17AC73A9}" type="slidenum">
              <a:rPr lang="zh-CN" altLang="en-US" smtClean="0"/>
              <a:pPr>
                <a:defRPr/>
              </a:pPr>
              <a:t>23</a:t>
            </a:fld>
            <a:endParaRPr lang="en-US" altLang="zh-CN"/>
          </a:p>
        </p:txBody>
      </p:sp>
      <p:sp>
        <p:nvSpPr>
          <p:cNvPr id="6" name="Rectangle 2"/>
          <p:cNvSpPr txBox="1">
            <a:spLocks noChangeArrowheads="1"/>
          </p:cNvSpPr>
          <p:nvPr/>
        </p:nvSpPr>
        <p:spPr>
          <a:xfrm>
            <a:off x="714375" y="1214438"/>
            <a:ext cx="8034338" cy="4878387"/>
          </a:xfrm>
          <a:prstGeom prst="rect">
            <a:avLst/>
          </a:prstGeom>
        </p:spPr>
        <p:txBody>
          <a:bodyPr/>
          <a:lstStyle/>
          <a:p>
            <a:pPr marL="285750" indent="-285750">
              <a:spcBef>
                <a:spcPts val="1200"/>
              </a:spcBef>
              <a:buClr>
                <a:srgbClr val="800000"/>
              </a:buClr>
              <a:buSzPct val="70000"/>
              <a:buFont typeface="Wingdings" pitchFamily="2" charset="2"/>
              <a:buChar char="n"/>
              <a:defRPr/>
            </a:pPr>
            <a:r>
              <a:rPr kumimoji="1" lang="en-US" altLang="zh-CN" sz="3200" b="0" kern="0" dirty="0">
                <a:latin typeface="+mn-lt"/>
                <a:ea typeface="华文新魏" pitchFamily="2" charset="-122"/>
                <a:cs typeface="Times New Roman" pitchFamily="18" charset="0"/>
              </a:rPr>
              <a:t>RAID4</a:t>
            </a:r>
            <a:r>
              <a:rPr kumimoji="1" lang="zh-CN" altLang="en-US" sz="3200" b="0" kern="0" dirty="0">
                <a:latin typeface="+mn-lt"/>
                <a:ea typeface="华文新魏" pitchFamily="2" charset="-122"/>
                <a:cs typeface="Times New Roman" pitchFamily="18" charset="0"/>
              </a:rPr>
              <a:t>策略</a:t>
            </a:r>
            <a:endParaRPr kumimoji="1" lang="en-US" altLang="zh-CN" sz="3200" b="0" kern="0" dirty="0">
              <a:latin typeface="+mn-lt"/>
              <a:ea typeface="华文新魏" pitchFamily="2" charset="-122"/>
              <a:cs typeface="Times New Roman" pitchFamily="18" charset="0"/>
            </a:endParaRPr>
          </a:p>
          <a:p>
            <a:pPr marL="742950" lvl="1" indent="-285750">
              <a:spcBef>
                <a:spcPts val="1200"/>
              </a:spcBef>
              <a:buClr>
                <a:srgbClr val="800000"/>
              </a:buClr>
              <a:buSzPct val="70000"/>
              <a:buFont typeface="Wingdings" pitchFamily="2" charset="2"/>
              <a:buChar char="u"/>
              <a:defRPr/>
            </a:pPr>
            <a:r>
              <a:rPr kumimoji="1" lang="zh-CN" altLang="en-US" sz="2800" b="0" kern="0" dirty="0">
                <a:solidFill>
                  <a:srgbClr val="000099"/>
                </a:solidFill>
                <a:latin typeface="+mn-lt"/>
                <a:ea typeface="华文新魏" pitchFamily="2" charset="-122"/>
                <a:cs typeface="Times New Roman" pitchFamily="18" charset="0"/>
              </a:rPr>
              <a:t>仅使用一个冗余盘</a:t>
            </a:r>
            <a:r>
              <a:rPr lang="zh-CN" altLang="en-US" sz="2800" b="0" kern="0" dirty="0">
                <a:solidFill>
                  <a:srgbClr val="000099"/>
                </a:solidFill>
                <a:latin typeface="+mn-lt"/>
                <a:ea typeface="华文新魏" pitchFamily="2" charset="-122"/>
                <a:cs typeface="Times New Roman" pitchFamily="18" charset="0"/>
              </a:rPr>
              <a:t>完成</a:t>
            </a:r>
            <a:r>
              <a:rPr lang="en-US" altLang="zh-CN" sz="2800" b="0" kern="0" dirty="0">
                <a:solidFill>
                  <a:srgbClr val="000099"/>
                </a:solidFill>
                <a:latin typeface="+mn-lt"/>
                <a:ea typeface="华文新魏" pitchFamily="2" charset="-122"/>
                <a:cs typeface="Times New Roman" pitchFamily="18" charset="0"/>
              </a:rPr>
              <a:t>n</a:t>
            </a:r>
            <a:r>
              <a:rPr lang="zh-CN" altLang="en-US" sz="2800" b="0" kern="0" dirty="0">
                <a:solidFill>
                  <a:srgbClr val="000099"/>
                </a:solidFill>
                <a:latin typeface="+mn-lt"/>
                <a:ea typeface="华文新魏" pitchFamily="2" charset="-122"/>
                <a:cs typeface="Times New Roman" pitchFamily="18" charset="0"/>
              </a:rPr>
              <a:t>个数据盘的奇偶校验</a:t>
            </a:r>
            <a:r>
              <a:rPr lang="en-US" altLang="zh-CN" sz="2800" b="0" kern="0" dirty="0">
                <a:solidFill>
                  <a:srgbClr val="000099"/>
                </a:solidFill>
                <a:latin typeface="+mn-lt"/>
                <a:ea typeface="华文新魏" pitchFamily="2" charset="-122"/>
                <a:cs typeface="Times New Roman" pitchFamily="18" charset="0"/>
              </a:rPr>
              <a:t>;</a:t>
            </a:r>
          </a:p>
          <a:p>
            <a:pPr marL="742950" lvl="1" indent="-285750">
              <a:spcBef>
                <a:spcPts val="1200"/>
              </a:spcBef>
              <a:buClr>
                <a:srgbClr val="800000"/>
              </a:buClr>
              <a:buSzPct val="70000"/>
              <a:buFont typeface="Wingdings" pitchFamily="2" charset="2"/>
              <a:buChar char="u"/>
              <a:defRPr/>
            </a:pPr>
            <a:r>
              <a:rPr kumimoji="1" lang="zh-CN" altLang="en-US" sz="2800" b="0" kern="0" dirty="0">
                <a:solidFill>
                  <a:srgbClr val="000099"/>
                </a:solidFill>
                <a:latin typeface="+mn-lt"/>
                <a:ea typeface="华文新魏" pitchFamily="2" charset="-122"/>
                <a:cs typeface="Times New Roman" pitchFamily="18" charset="0"/>
              </a:rPr>
              <a:t>冗余盘的第</a:t>
            </a:r>
            <a:r>
              <a:rPr kumimoji="1" lang="en-US" altLang="zh-CN" sz="2800" b="0" kern="0" dirty="0" err="1">
                <a:solidFill>
                  <a:srgbClr val="000099"/>
                </a:solidFill>
                <a:latin typeface="+mn-lt"/>
                <a:ea typeface="华文新魏" pitchFamily="2" charset="-122"/>
                <a:cs typeface="Times New Roman" pitchFamily="18" charset="0"/>
              </a:rPr>
              <a:t>i</a:t>
            </a:r>
            <a:r>
              <a:rPr kumimoji="1" lang="zh-CN" altLang="en-US" sz="2800" b="0" kern="0" dirty="0">
                <a:solidFill>
                  <a:srgbClr val="000099"/>
                </a:solidFill>
                <a:latin typeface="+mn-lt"/>
                <a:ea typeface="华文新魏" pitchFamily="2" charset="-122"/>
                <a:cs typeface="Times New Roman" pitchFamily="18" charset="0"/>
              </a:rPr>
              <a:t>块存储所有</a:t>
            </a:r>
            <a:r>
              <a:rPr kumimoji="1" lang="en-US" altLang="zh-CN" sz="2800" b="0" kern="0" dirty="0">
                <a:solidFill>
                  <a:srgbClr val="000099"/>
                </a:solidFill>
                <a:latin typeface="+mn-lt"/>
                <a:ea typeface="华文新魏" pitchFamily="2" charset="-122"/>
                <a:cs typeface="Times New Roman" pitchFamily="18" charset="0"/>
              </a:rPr>
              <a:t>n</a:t>
            </a:r>
            <a:r>
              <a:rPr kumimoji="1" lang="zh-CN" altLang="en-US" sz="2800" b="0" kern="0" dirty="0">
                <a:solidFill>
                  <a:srgbClr val="000099"/>
                </a:solidFill>
                <a:latin typeface="+mn-lt"/>
                <a:ea typeface="华文新魏" pitchFamily="2" charset="-122"/>
                <a:cs typeface="Times New Roman" pitchFamily="18" charset="0"/>
              </a:rPr>
              <a:t>个数据盘第</a:t>
            </a:r>
            <a:r>
              <a:rPr kumimoji="1" lang="en-US" altLang="zh-CN" sz="2800" b="0" kern="0" dirty="0" err="1">
                <a:solidFill>
                  <a:srgbClr val="000099"/>
                </a:solidFill>
                <a:latin typeface="+mn-lt"/>
                <a:ea typeface="华文新魏" pitchFamily="2" charset="-122"/>
                <a:cs typeface="Times New Roman" pitchFamily="18" charset="0"/>
              </a:rPr>
              <a:t>i</a:t>
            </a:r>
            <a:r>
              <a:rPr kumimoji="1" lang="zh-CN" altLang="en-US" sz="2800" b="0" kern="0" dirty="0">
                <a:solidFill>
                  <a:srgbClr val="000099"/>
                </a:solidFill>
                <a:latin typeface="+mn-lt"/>
                <a:ea typeface="华文新魏" pitchFamily="2" charset="-122"/>
                <a:cs typeface="Times New Roman" pitchFamily="18" charset="0"/>
              </a:rPr>
              <a:t>块数据的奇偶校验位</a:t>
            </a:r>
            <a:r>
              <a:rPr kumimoji="1" lang="en-US" altLang="zh-CN" sz="2800" b="0" kern="0" dirty="0">
                <a:solidFill>
                  <a:srgbClr val="000099"/>
                </a:solidFill>
                <a:latin typeface="+mn-lt"/>
                <a:ea typeface="华文新魏" pitchFamily="2" charset="-122"/>
                <a:cs typeface="Times New Roman" pitchFamily="18" charset="0"/>
              </a:rPr>
              <a:t>;</a:t>
            </a:r>
          </a:p>
          <a:p>
            <a:pPr marL="742950" lvl="1" indent="-285750">
              <a:spcBef>
                <a:spcPts val="1200"/>
              </a:spcBef>
              <a:buClr>
                <a:srgbClr val="800000"/>
              </a:buClr>
              <a:buSzPct val="70000"/>
              <a:buFont typeface="Wingdings" pitchFamily="2" charset="2"/>
              <a:buChar char="u"/>
              <a:defRPr/>
            </a:pPr>
            <a:r>
              <a:rPr lang="zh-CN" altLang="en-US" sz="2800" b="0" kern="0" dirty="0">
                <a:solidFill>
                  <a:srgbClr val="000099"/>
                </a:solidFill>
                <a:latin typeface="+mn-lt"/>
                <a:ea typeface="华文新魏" pitchFamily="2" charset="-122"/>
                <a:cs typeface="Times New Roman" pitchFamily="18" charset="0"/>
              </a:rPr>
              <a:t>如果所有</a:t>
            </a:r>
            <a:r>
              <a:rPr lang="en-US" altLang="zh-CN" sz="2800" b="0" kern="0" dirty="0">
                <a:solidFill>
                  <a:srgbClr val="000099"/>
                </a:solidFill>
                <a:latin typeface="+mn-lt"/>
                <a:ea typeface="华文新魏" pitchFamily="2" charset="-122"/>
                <a:cs typeface="Times New Roman" pitchFamily="18" charset="0"/>
              </a:rPr>
              <a:t>n</a:t>
            </a:r>
            <a:r>
              <a:rPr lang="zh-CN" altLang="en-US" sz="2800" b="0" kern="0" dirty="0">
                <a:solidFill>
                  <a:srgbClr val="000099"/>
                </a:solidFill>
                <a:latin typeface="+mn-lt"/>
                <a:ea typeface="华文新魏" pitchFamily="2" charset="-122"/>
                <a:cs typeface="Times New Roman" pitchFamily="18" charset="0"/>
              </a:rPr>
              <a:t>个数据磁盘的第</a:t>
            </a:r>
            <a:r>
              <a:rPr lang="en-US" altLang="zh-CN" sz="2800" b="0" kern="0" dirty="0" err="1">
                <a:solidFill>
                  <a:srgbClr val="000099"/>
                </a:solidFill>
                <a:latin typeface="+mn-lt"/>
                <a:ea typeface="华文新魏" pitchFamily="2" charset="-122"/>
                <a:cs typeface="Times New Roman" pitchFamily="18" charset="0"/>
              </a:rPr>
              <a:t>i</a:t>
            </a:r>
            <a:r>
              <a:rPr lang="zh-CN" altLang="en-US" sz="2800" b="0" kern="0" dirty="0">
                <a:solidFill>
                  <a:srgbClr val="000099"/>
                </a:solidFill>
                <a:latin typeface="+mn-lt"/>
                <a:ea typeface="华文新魏" pitchFamily="2" charset="-122"/>
                <a:cs typeface="Times New Roman" pitchFamily="18" charset="0"/>
              </a:rPr>
              <a:t>块的第</a:t>
            </a:r>
            <a:r>
              <a:rPr lang="en-US" altLang="zh-CN" sz="2800" b="0" kern="0" dirty="0">
                <a:solidFill>
                  <a:srgbClr val="000099"/>
                </a:solidFill>
                <a:latin typeface="+mn-lt"/>
                <a:ea typeface="华文新魏" pitchFamily="2" charset="-122"/>
                <a:cs typeface="Times New Roman" pitchFamily="18" charset="0"/>
              </a:rPr>
              <a:t>j</a:t>
            </a:r>
            <a:r>
              <a:rPr lang="zh-CN" altLang="en-US" sz="2800" b="0" kern="0" dirty="0">
                <a:solidFill>
                  <a:srgbClr val="000099"/>
                </a:solidFill>
                <a:latin typeface="+mn-lt"/>
                <a:ea typeface="华文新魏" pitchFamily="2" charset="-122"/>
                <a:cs typeface="Times New Roman" pitchFamily="18" charset="0"/>
              </a:rPr>
              <a:t>位上1的个数是偶数，则冗余磁盘的第</a:t>
            </a:r>
            <a:r>
              <a:rPr lang="en-US" altLang="zh-CN" sz="2800" b="0" kern="0" dirty="0" err="1">
                <a:solidFill>
                  <a:srgbClr val="000099"/>
                </a:solidFill>
                <a:latin typeface="+mn-lt"/>
                <a:ea typeface="华文新魏" pitchFamily="2" charset="-122"/>
                <a:cs typeface="Times New Roman" pitchFamily="18" charset="0"/>
              </a:rPr>
              <a:t>i</a:t>
            </a:r>
            <a:r>
              <a:rPr lang="zh-CN" altLang="en-US" sz="2800" b="0" kern="0" dirty="0">
                <a:solidFill>
                  <a:srgbClr val="000099"/>
                </a:solidFill>
                <a:latin typeface="+mn-lt"/>
                <a:ea typeface="华文新魏" pitchFamily="2" charset="-122"/>
                <a:cs typeface="Times New Roman" pitchFamily="18" charset="0"/>
              </a:rPr>
              <a:t>块第</a:t>
            </a:r>
            <a:r>
              <a:rPr lang="en-US" altLang="zh-CN" sz="2800" b="0" kern="0" dirty="0">
                <a:solidFill>
                  <a:srgbClr val="000099"/>
                </a:solidFill>
                <a:latin typeface="+mn-lt"/>
                <a:ea typeface="华文新魏" pitchFamily="2" charset="-122"/>
                <a:cs typeface="Times New Roman" pitchFamily="18" charset="0"/>
              </a:rPr>
              <a:t>j</a:t>
            </a:r>
            <a:r>
              <a:rPr lang="zh-CN" altLang="en-US" sz="2800" b="0" kern="0" dirty="0">
                <a:solidFill>
                  <a:srgbClr val="000099"/>
                </a:solidFill>
                <a:latin typeface="+mn-lt"/>
                <a:ea typeface="华文新魏" pitchFamily="2" charset="-122"/>
                <a:cs typeface="Times New Roman" pitchFamily="18" charset="0"/>
              </a:rPr>
              <a:t>位为0，否则为1</a:t>
            </a:r>
            <a:r>
              <a:rPr lang="en-US" altLang="zh-CN" sz="2800" b="0" kern="0" dirty="0">
                <a:solidFill>
                  <a:srgbClr val="000099"/>
                </a:solidFill>
                <a:latin typeface="+mn-lt"/>
                <a:ea typeface="华文新魏" pitchFamily="2" charset="-122"/>
                <a:cs typeface="Times New Roman" pitchFamily="18" charset="0"/>
              </a:rPr>
              <a:t> ;</a:t>
            </a:r>
          </a:p>
          <a:p>
            <a:pPr marL="742950" lvl="1" indent="-285750">
              <a:spcBef>
                <a:spcPts val="1200"/>
              </a:spcBef>
              <a:buClr>
                <a:srgbClr val="800000"/>
              </a:buClr>
              <a:buSzPct val="70000"/>
              <a:buFont typeface="Wingdings" pitchFamily="2" charset="2"/>
              <a:buChar char="u"/>
              <a:defRPr/>
            </a:pPr>
            <a:endParaRPr lang="zh-CN" altLang="en-US" sz="2800" b="0" kern="0" dirty="0">
              <a:solidFill>
                <a:srgbClr val="000099"/>
              </a:solidFill>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p:cTn id="21"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F5E0982-335F-48F7-9765-4DD846E0CFDA}" type="slidenum">
              <a:rPr lang="zh-CN" altLang="en-US" smtClean="0"/>
              <a:pPr>
                <a:defRPr/>
              </a:pPr>
              <a:t>24</a:t>
            </a:fld>
            <a:endParaRPr lang="en-US" altLang="zh-CN"/>
          </a:p>
        </p:txBody>
      </p:sp>
      <p:sp>
        <p:nvSpPr>
          <p:cNvPr id="6" name="Rectangle 2"/>
          <p:cNvSpPr txBox="1">
            <a:spLocks noChangeArrowheads="1"/>
          </p:cNvSpPr>
          <p:nvPr/>
        </p:nvSpPr>
        <p:spPr>
          <a:xfrm>
            <a:off x="762000" y="1189038"/>
            <a:ext cx="7924800" cy="5287962"/>
          </a:xfrm>
          <a:prstGeom prst="rect">
            <a:avLst/>
          </a:prstGeom>
        </p:spPr>
        <p:txBody>
          <a:bodyPr/>
          <a:lstStyle/>
          <a:p>
            <a:pPr marL="285750" indent="-285750" algn="just">
              <a:spcBef>
                <a:spcPct val="20000"/>
              </a:spcBef>
              <a:buFontTx/>
              <a:buChar char="–"/>
              <a:defRPr/>
            </a:pPr>
            <a:r>
              <a:rPr lang="en-US" altLang="zh-CN" sz="2800" kern="0" dirty="0">
                <a:effectLst>
                  <a:outerShdw blurRad="38100" dist="38100" dir="2700000" algn="tl">
                    <a:srgbClr val="C0C0C0"/>
                  </a:outerShdw>
                </a:effectLst>
                <a:latin typeface="+mn-lt"/>
                <a:ea typeface="华文新魏" pitchFamily="2" charset="-122"/>
                <a:cs typeface="+mn-cs"/>
              </a:rPr>
              <a:t>RAID4</a:t>
            </a:r>
            <a:endParaRPr lang="zh-CN" altLang="en-US" sz="2800" kern="0" dirty="0">
              <a:effectLst>
                <a:outerShdw blurRad="38100" dist="38100" dir="2700000" algn="tl">
                  <a:srgbClr val="C0C0C0"/>
                </a:outerShdw>
              </a:effectLst>
              <a:latin typeface="+mn-lt"/>
              <a:ea typeface="华文新魏" pitchFamily="2" charset="-122"/>
              <a:cs typeface="+mn-cs"/>
            </a:endParaRPr>
          </a:p>
          <a:p>
            <a:pPr marL="685800" lvl="1" indent="-228600" algn="just">
              <a:spcBef>
                <a:spcPct val="20000"/>
              </a:spcBef>
              <a:buFontTx/>
              <a:buChar char="•"/>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例. 假定系统具有三个相同数据磁盘（盘1、盘2、盘3）和一个冗余盘（盘4），每个磁盘块存储八位数据。如果三个数据磁盘的第</a:t>
            </a:r>
            <a:r>
              <a:rPr lang="en-US" altLang="zh-CN" sz="2400" kern="0" dirty="0" err="1">
                <a:solidFill>
                  <a:schemeClr val="accent2"/>
                </a:solidFill>
                <a:effectLst>
                  <a:outerShdw blurRad="38100" dist="38100" dir="2700000" algn="tl">
                    <a:srgbClr val="C0C0C0"/>
                  </a:outerShdw>
                </a:effectLst>
                <a:latin typeface="+mn-lt"/>
                <a:ea typeface="华文新魏" pitchFamily="2" charset="-122"/>
                <a:cs typeface="+mn-cs"/>
              </a:rPr>
              <a:t>i</a:t>
            </a: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块分别存储如下数据： </a:t>
            </a:r>
          </a:p>
          <a:p>
            <a:pPr marL="1600200" lvl="3" indent="-228600" algn="just">
              <a:spcBef>
                <a:spcPct val="20000"/>
              </a:spcBef>
              <a:defRPr/>
            </a:pP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磁盘1：  11110000</a:t>
            </a:r>
          </a:p>
          <a:p>
            <a:pPr marL="1600200" lvl="3" indent="-228600" algn="just">
              <a:spcBef>
                <a:spcPct val="20000"/>
              </a:spcBef>
              <a:defRPr/>
            </a:pP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磁盘2：  10101010</a:t>
            </a:r>
          </a:p>
          <a:p>
            <a:pPr marL="1600200" lvl="3" indent="-228600" algn="just">
              <a:spcBef>
                <a:spcPct val="20000"/>
              </a:spcBef>
              <a:defRPr/>
            </a:pP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磁盘3：  00111000</a:t>
            </a:r>
          </a:p>
          <a:p>
            <a:pPr marL="685800" lvl="1" indent="-228600" algn="just">
              <a:spcBef>
                <a:spcPct val="20000"/>
              </a:spcBef>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   则冗余磁盘（即磁盘4）的第</a:t>
            </a:r>
            <a:r>
              <a:rPr lang="en-US" altLang="zh-CN" sz="2400" kern="0" dirty="0" err="1">
                <a:solidFill>
                  <a:schemeClr val="accent2"/>
                </a:solidFill>
                <a:effectLst>
                  <a:outerShdw blurRad="38100" dist="38100" dir="2700000" algn="tl">
                    <a:srgbClr val="C0C0C0"/>
                  </a:outerShdw>
                </a:effectLst>
                <a:latin typeface="+mn-lt"/>
                <a:ea typeface="华文新魏" pitchFamily="2" charset="-122"/>
                <a:cs typeface="+mn-cs"/>
              </a:rPr>
              <a:t>i</a:t>
            </a: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块存储如下的奇偶校验位：    </a:t>
            </a:r>
          </a:p>
        </p:txBody>
      </p:sp>
      <p:sp>
        <p:nvSpPr>
          <p:cNvPr id="9" name="Rectangle 4"/>
          <p:cNvSpPr>
            <a:spLocks noChangeArrowheads="1"/>
          </p:cNvSpPr>
          <p:nvPr/>
        </p:nvSpPr>
        <p:spPr bwMode="auto">
          <a:xfrm>
            <a:off x="2227263" y="4832350"/>
            <a:ext cx="3857625" cy="396875"/>
          </a:xfrm>
          <a:prstGeom prst="rect">
            <a:avLst/>
          </a:prstGeom>
          <a:noFill/>
          <a:ln w="9525">
            <a:noFill/>
            <a:miter lim="800000"/>
            <a:headEnd/>
            <a:tailEnd/>
          </a:ln>
          <a:effectLst/>
        </p:spPr>
        <p:txBody>
          <a:bodyPr wrap="none">
            <a:spAutoFit/>
          </a:bodyPr>
          <a:lstStyle/>
          <a:p>
            <a:pPr lvl="2">
              <a:spcBef>
                <a:spcPct val="20000"/>
              </a:spcBef>
              <a:defRPr/>
            </a:pPr>
            <a:r>
              <a:rPr lang="zh-CN" altLang="en-US" dirty="0">
                <a:solidFill>
                  <a:srgbClr val="2929FF"/>
                </a:solidFill>
                <a:effectLst>
                  <a:outerShdw blurRad="38100" dist="38100" dir="2700000" algn="tl">
                    <a:srgbClr val="C0C0C0"/>
                  </a:outerShdw>
                </a:effectLst>
                <a:latin typeface="宋体" charset="-122"/>
                <a:ea typeface="楷体_GB2312" pitchFamily="49" charset="-122"/>
                <a:cs typeface="+mn-cs"/>
              </a:rPr>
              <a:t>磁盘4：  01100010</a:t>
            </a:r>
            <a:r>
              <a:rPr lang="zh-CN" altLang="en-US" dirty="0">
                <a:solidFill>
                  <a:srgbClr val="2929FF"/>
                </a:solidFill>
                <a:effectLst>
                  <a:outerShdw blurRad="38100" dist="38100" dir="2700000" algn="tl">
                    <a:srgbClr val="C0C0C0"/>
                  </a:outerShdw>
                </a:effectLst>
                <a:latin typeface="Times New Roman"/>
                <a:ea typeface="楷体_GB2312" pitchFamily="49" charset="-122"/>
                <a:cs typeface="+mn-cs"/>
              </a:rPr>
              <a:t> </a:t>
            </a:r>
            <a:r>
              <a:rPr lang="zh-CN" altLang="en-US" dirty="0">
                <a:solidFill>
                  <a:srgbClr val="2929FF"/>
                </a:solidFill>
                <a:effectLst>
                  <a:outerShdw blurRad="38100" dist="38100" dir="2700000" algn="tl">
                    <a:srgbClr val="C0C0C0"/>
                  </a:outerShdw>
                </a:effectLst>
                <a:latin typeface="宋体" charset="-122"/>
                <a:ea typeface="楷体_GB2312" pitchFamily="49" charset="-122"/>
                <a:cs typeface="+mn-cs"/>
              </a:rPr>
              <a:t>    </a:t>
            </a:r>
          </a:p>
        </p:txBody>
      </p:sp>
      <p:sp>
        <p:nvSpPr>
          <p:cNvPr id="10" name="Rectangle 5"/>
          <p:cNvSpPr>
            <a:spLocks noChangeArrowheads="1"/>
          </p:cNvSpPr>
          <p:nvPr/>
        </p:nvSpPr>
        <p:spPr bwMode="auto">
          <a:xfrm>
            <a:off x="838200" y="5445125"/>
            <a:ext cx="8001000" cy="831850"/>
          </a:xfrm>
          <a:prstGeom prst="rect">
            <a:avLst/>
          </a:prstGeom>
          <a:solidFill>
            <a:srgbClr val="FFFF66"/>
          </a:solidFill>
          <a:ln w="9525">
            <a:noFill/>
            <a:miter lim="800000"/>
            <a:headEnd/>
            <a:tailEnd/>
          </a:ln>
          <a:effectLst/>
        </p:spPr>
        <p:txBody>
          <a:bodyPr>
            <a:spAutoFit/>
          </a:bodyPr>
          <a:lstStyle/>
          <a:p>
            <a:pPr>
              <a:spcBef>
                <a:spcPct val="20000"/>
              </a:spcBef>
              <a:defRPr/>
            </a:pPr>
            <a:r>
              <a:rPr lang="zh-CN" altLang="en-US" sz="2400" dirty="0">
                <a:solidFill>
                  <a:srgbClr val="FF0000"/>
                </a:solidFill>
                <a:latin typeface="+mn-lt"/>
                <a:ea typeface="华文新魏" pitchFamily="2" charset="-122"/>
                <a:cs typeface="+mn-cs"/>
              </a:rPr>
              <a:t>如果系统具有</a:t>
            </a:r>
            <a:r>
              <a:rPr lang="en-US" altLang="zh-CN" sz="2400" dirty="0">
                <a:solidFill>
                  <a:srgbClr val="FF0000"/>
                </a:solidFill>
                <a:latin typeface="+mn-lt"/>
                <a:ea typeface="华文新魏" pitchFamily="2" charset="-122"/>
                <a:cs typeface="+mn-cs"/>
              </a:rPr>
              <a:t>n</a:t>
            </a:r>
            <a:r>
              <a:rPr lang="zh-CN" altLang="en-US" sz="2400" dirty="0">
                <a:solidFill>
                  <a:srgbClr val="FF0000"/>
                </a:solidFill>
                <a:latin typeface="+mn-lt"/>
                <a:ea typeface="华文新魏" pitchFamily="2" charset="-122"/>
                <a:cs typeface="+mn-cs"/>
              </a:rPr>
              <a:t>个磁盘和一个冗余磁盘，可以通过读这</a:t>
            </a:r>
            <a:r>
              <a:rPr lang="en-US" altLang="zh-CN" sz="2400" dirty="0">
                <a:solidFill>
                  <a:srgbClr val="FF0000"/>
                </a:solidFill>
                <a:latin typeface="+mn-lt"/>
                <a:ea typeface="华文新魏" pitchFamily="2" charset="-122"/>
                <a:cs typeface="+mn-cs"/>
              </a:rPr>
              <a:t>n+1</a:t>
            </a:r>
            <a:r>
              <a:rPr lang="zh-CN" altLang="en-US" sz="2400" dirty="0">
                <a:solidFill>
                  <a:srgbClr val="FF0000"/>
                </a:solidFill>
                <a:latin typeface="+mn-lt"/>
                <a:ea typeface="华文新魏" pitchFamily="2" charset="-122"/>
                <a:cs typeface="+mn-cs"/>
              </a:rPr>
              <a:t>个磁盘中的任何</a:t>
            </a:r>
            <a:r>
              <a:rPr lang="en-US" altLang="zh-CN" sz="2400" dirty="0">
                <a:solidFill>
                  <a:srgbClr val="FF0000"/>
                </a:solidFill>
                <a:latin typeface="+mn-lt"/>
                <a:ea typeface="华文新魏" pitchFamily="2" charset="-122"/>
                <a:cs typeface="+mn-cs"/>
              </a:rPr>
              <a:t>n</a:t>
            </a:r>
            <a:r>
              <a:rPr lang="zh-CN" altLang="en-US" sz="2400" dirty="0">
                <a:solidFill>
                  <a:srgbClr val="FF0000"/>
                </a:solidFill>
                <a:latin typeface="+mn-lt"/>
                <a:ea typeface="华文新魏" pitchFamily="2" charset="-122"/>
                <a:cs typeface="+mn-cs"/>
              </a:rPr>
              <a:t>个磁盘的数据推导出另一个磁盘的数据。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F5FFC0E-FBDF-473F-A4A6-1D54B7E53B6E}" type="slidenum">
              <a:rPr lang="zh-CN" altLang="en-US" smtClean="0"/>
              <a:pPr>
                <a:defRPr/>
              </a:pPr>
              <a:t>25</a:t>
            </a:fld>
            <a:endParaRPr lang="en-US" altLang="zh-CN"/>
          </a:p>
        </p:txBody>
      </p:sp>
      <p:sp>
        <p:nvSpPr>
          <p:cNvPr id="6" name="Rectangle 2"/>
          <p:cNvSpPr txBox="1">
            <a:spLocks noChangeArrowheads="1"/>
          </p:cNvSpPr>
          <p:nvPr/>
        </p:nvSpPr>
        <p:spPr>
          <a:xfrm>
            <a:off x="762000" y="1189038"/>
            <a:ext cx="7924800" cy="5287962"/>
          </a:xfrm>
          <a:prstGeom prst="rect">
            <a:avLst/>
          </a:prstGeom>
        </p:spPr>
        <p:txBody>
          <a:bodyPr/>
          <a:lstStyle/>
          <a:p>
            <a:pPr marL="285750" indent="-285750" algn="just">
              <a:spcBef>
                <a:spcPct val="20000"/>
              </a:spcBef>
              <a:buFontTx/>
              <a:buChar char="–"/>
              <a:defRPr/>
            </a:pPr>
            <a:r>
              <a:rPr lang="en-US" altLang="zh-CN" sz="2400" kern="0" dirty="0">
                <a:effectLst>
                  <a:outerShdw blurRad="38100" dist="38100" dir="2700000" algn="tl">
                    <a:srgbClr val="C0C0C0"/>
                  </a:outerShdw>
                </a:effectLst>
                <a:latin typeface="+mn-lt"/>
                <a:ea typeface="华文新魏" pitchFamily="2" charset="-122"/>
                <a:cs typeface="+mn-cs"/>
              </a:rPr>
              <a:t>RAID4</a:t>
            </a:r>
            <a:endParaRPr lang="zh-CN" altLang="en-US" sz="2400" kern="0" dirty="0">
              <a:effectLst>
                <a:outerShdw blurRad="38100" dist="38100" dir="2700000" algn="tl">
                  <a:srgbClr val="C0C0C0"/>
                </a:outerShdw>
              </a:effectLst>
              <a:latin typeface="+mn-lt"/>
              <a:ea typeface="华文新魏" pitchFamily="2" charset="-122"/>
              <a:cs typeface="+mn-cs"/>
            </a:endParaRPr>
          </a:p>
          <a:p>
            <a:pPr marL="685800" lvl="1" indent="-228600" algn="just">
              <a:spcBef>
                <a:spcPct val="20000"/>
              </a:spcBef>
              <a:buFontTx/>
              <a:buChar char="•"/>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例     </a:t>
            </a: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磁盘1：  11110000</a:t>
            </a:r>
          </a:p>
          <a:p>
            <a:pPr marL="1600200" lvl="3" indent="-228600" algn="just">
              <a:spcBef>
                <a:spcPct val="20000"/>
              </a:spcBef>
              <a:defRPr/>
            </a:pP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磁盘2：  10101010</a:t>
            </a:r>
          </a:p>
          <a:p>
            <a:pPr marL="1600200" lvl="3" indent="-228600" algn="just">
              <a:spcBef>
                <a:spcPct val="20000"/>
              </a:spcBef>
              <a:defRPr/>
            </a:pP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磁盘3：  00111000</a:t>
            </a:r>
          </a:p>
          <a:p>
            <a:pPr marL="1600200" lvl="3" indent="-228600" algn="just">
              <a:spcBef>
                <a:spcPct val="20000"/>
              </a:spcBef>
              <a:defRPr/>
            </a:pPr>
            <a:r>
              <a:rPr lang="zh-CN" altLang="en-US" kern="0" dirty="0">
                <a:solidFill>
                  <a:schemeClr val="accent2"/>
                </a:solidFill>
                <a:effectLst>
                  <a:outerShdw blurRad="38100" dist="38100" dir="2700000" algn="tl">
                    <a:srgbClr val="C0C0C0"/>
                  </a:outerShdw>
                </a:effectLst>
                <a:latin typeface="+mn-lt"/>
                <a:ea typeface="华文新魏" pitchFamily="2" charset="-122"/>
                <a:cs typeface="+mn-cs"/>
              </a:rPr>
              <a:t>磁盘4：  01100010</a:t>
            </a:r>
          </a:p>
          <a:p>
            <a:pPr marL="685800" lvl="1" indent="-228600" algn="just">
              <a:spcBef>
                <a:spcPct val="20000"/>
              </a:spcBef>
              <a:buFontTx/>
              <a:buChar char="•"/>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假设我们正在读数据磁盘1的一个数据块1，另一个请求要读磁盘1的不同数据块，比如说块</a:t>
            </a:r>
            <a:r>
              <a:rPr lang="en-US" altLang="zh-CN" sz="2400" kern="0" dirty="0" err="1">
                <a:solidFill>
                  <a:schemeClr val="accent2"/>
                </a:solidFill>
                <a:effectLst>
                  <a:outerShdw blurRad="38100" dist="38100" dir="2700000" algn="tl">
                    <a:srgbClr val="C0C0C0"/>
                  </a:outerShdw>
                </a:effectLst>
                <a:latin typeface="+mn-lt"/>
                <a:ea typeface="华文新魏" pitchFamily="2" charset="-122"/>
                <a:cs typeface="+mn-cs"/>
              </a:rPr>
              <a:t>i</a:t>
            </a:r>
            <a:r>
              <a:rPr lang="en-US" altLang="zh-CN" sz="2400" kern="0" dirty="0">
                <a:solidFill>
                  <a:schemeClr val="accent2"/>
                </a:solidFill>
                <a:effectLst>
                  <a:outerShdw blurRad="38100" dist="38100" dir="2700000" algn="tl">
                    <a:srgbClr val="C0C0C0"/>
                  </a:outerShdw>
                </a:effectLst>
                <a:latin typeface="+mn-lt"/>
                <a:ea typeface="华文新魏" pitchFamily="2" charset="-122"/>
                <a:cs typeface="+mn-cs"/>
              </a:rPr>
              <a:t>。</a:t>
            </a: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如果其余的磁盘都处于空闲状态，则不必等待第一个请求完成。</a:t>
            </a:r>
          </a:p>
          <a:p>
            <a:pPr marL="685800" lvl="1" indent="-228600" algn="just">
              <a:spcBef>
                <a:spcPct val="20000"/>
              </a:spcBef>
              <a:buFontTx/>
              <a:buChar char="•"/>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可以通过如下两步操作得到数据磁盘1的第</a:t>
            </a:r>
            <a:r>
              <a:rPr lang="en-US" altLang="zh-CN" sz="2400" kern="0" dirty="0" err="1">
                <a:solidFill>
                  <a:schemeClr val="accent2"/>
                </a:solidFill>
                <a:effectLst>
                  <a:outerShdw blurRad="38100" dist="38100" dir="2700000" algn="tl">
                    <a:srgbClr val="C0C0C0"/>
                  </a:outerShdw>
                </a:effectLst>
                <a:latin typeface="+mn-lt"/>
                <a:ea typeface="华文新魏" pitchFamily="2" charset="-122"/>
                <a:cs typeface="+mn-cs"/>
              </a:rPr>
              <a:t>i</a:t>
            </a: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块数据：</a:t>
            </a:r>
          </a:p>
          <a:p>
            <a:pPr marL="1143000" lvl="2" indent="-228600" algn="just">
              <a:spcBef>
                <a:spcPct val="20000"/>
              </a:spcBef>
              <a:buFontTx/>
              <a:buChar char="–"/>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第一步：读数据磁盘2、数据磁盘3和冗余磁盘的第</a:t>
            </a:r>
            <a:r>
              <a:rPr lang="en-US" altLang="zh-CN" sz="2400" kern="0" dirty="0" err="1">
                <a:solidFill>
                  <a:schemeClr val="accent2"/>
                </a:solidFill>
                <a:effectLst>
                  <a:outerShdw blurRad="38100" dist="38100" dir="2700000" algn="tl">
                    <a:srgbClr val="C0C0C0"/>
                  </a:outerShdw>
                </a:effectLst>
                <a:latin typeface="+mn-lt"/>
                <a:ea typeface="华文新魏" pitchFamily="2" charset="-122"/>
                <a:cs typeface="+mn-cs"/>
              </a:rPr>
              <a:t>i</a:t>
            </a: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块数据，</a:t>
            </a:r>
          </a:p>
          <a:p>
            <a:pPr marL="1143000" lvl="2" indent="-228600" algn="just">
              <a:spcBef>
                <a:spcPct val="20000"/>
              </a:spcBef>
              <a:buFontTx/>
              <a:buChar char="–"/>
              <a:defRPr/>
            </a:pP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第二步：使用奇偶校验原理计算数据磁盘1的第</a:t>
            </a:r>
            <a:r>
              <a:rPr lang="en-US" altLang="zh-CN" sz="2400" kern="0" dirty="0" err="1">
                <a:solidFill>
                  <a:schemeClr val="accent2"/>
                </a:solidFill>
                <a:effectLst>
                  <a:outerShdw blurRad="38100" dist="38100" dir="2700000" algn="tl">
                    <a:srgbClr val="C0C0C0"/>
                  </a:outerShdw>
                </a:effectLst>
                <a:latin typeface="+mn-lt"/>
                <a:ea typeface="华文新魏" pitchFamily="2" charset="-122"/>
                <a:cs typeface="+mn-cs"/>
              </a:rPr>
              <a:t>i</a:t>
            </a:r>
            <a:r>
              <a:rPr lang="zh-CN" altLang="en-US" sz="2400" kern="0" dirty="0">
                <a:solidFill>
                  <a:schemeClr val="accent2"/>
                </a:solidFill>
                <a:effectLst>
                  <a:outerShdw blurRad="38100" dist="38100" dir="2700000" algn="tl">
                    <a:srgbClr val="C0C0C0"/>
                  </a:outerShdw>
                </a:effectLst>
                <a:latin typeface="+mn-lt"/>
                <a:ea typeface="华文新魏" pitchFamily="2" charset="-122"/>
                <a:cs typeface="+mn-cs"/>
              </a:rPr>
              <a:t>块数据：磁盘1：11110000。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 calcmode="lin" valueType="num">
                                      <p:cBhvr additive="base">
                                        <p:cTn id="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anim calcmode="lin" valueType="num">
                                      <p:cBhvr additive="base">
                                        <p:cTn id="1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4259A8E8-04CD-40D1-AABD-CE3220ACCE5D}" type="slidenum">
              <a:rPr lang="zh-CN" altLang="en-US" smtClean="0"/>
              <a:pPr>
                <a:defRPr/>
              </a:pPr>
              <a:t>26</a:t>
            </a:fld>
            <a:endParaRPr lang="en-US" altLang="zh-CN"/>
          </a:p>
        </p:txBody>
      </p:sp>
      <p:sp>
        <p:nvSpPr>
          <p:cNvPr id="6" name="Rectangle 2"/>
          <p:cNvSpPr txBox="1">
            <a:spLocks noChangeArrowheads="1"/>
          </p:cNvSpPr>
          <p:nvPr/>
        </p:nvSpPr>
        <p:spPr>
          <a:xfrm>
            <a:off x="71438" y="469900"/>
            <a:ext cx="9072562" cy="1857375"/>
          </a:xfrm>
          <a:prstGeom prst="rect">
            <a:avLst/>
          </a:prstGeom>
          <a:solidFill>
            <a:schemeClr val="bg1"/>
          </a:solidFill>
        </p:spPr>
        <p:txBody>
          <a:bodyPr/>
          <a:lstStyle/>
          <a:p>
            <a:pPr marL="285750" indent="-285750">
              <a:spcBef>
                <a:spcPts val="0"/>
              </a:spcBef>
              <a:buClr>
                <a:srgbClr val="800000"/>
              </a:buClr>
              <a:buSzPct val="70000"/>
              <a:buFont typeface="Wingdings" pitchFamily="2" charset="2"/>
              <a:buChar char="n"/>
              <a:defRPr/>
            </a:pPr>
            <a:r>
              <a:rPr kumimoji="1" lang="en-US" altLang="zh-CN" sz="3200" b="0" kern="0" dirty="0">
                <a:latin typeface="+mn-lt"/>
                <a:ea typeface="华文新魏" pitchFamily="2" charset="-122"/>
                <a:cs typeface="Times New Roman" pitchFamily="18" charset="0"/>
              </a:rPr>
              <a:t> RAID5</a:t>
            </a:r>
            <a:r>
              <a:rPr kumimoji="1" lang="zh-CN" altLang="en-US" sz="3200" b="0" kern="0" dirty="0">
                <a:latin typeface="+mn-lt"/>
                <a:ea typeface="华文新魏" pitchFamily="2" charset="-122"/>
                <a:cs typeface="Times New Roman" pitchFamily="18" charset="0"/>
              </a:rPr>
              <a:t>策略</a:t>
            </a:r>
            <a:endParaRPr kumimoji="1" lang="en-US" altLang="zh-CN" sz="3200" b="0" kern="0" dirty="0">
              <a:latin typeface="+mn-lt"/>
              <a:ea typeface="华文新魏" pitchFamily="2" charset="-122"/>
              <a:cs typeface="Times New Roman" pitchFamily="18" charset="0"/>
            </a:endParaRPr>
          </a:p>
          <a:p>
            <a:pPr marL="360000" lvl="1">
              <a:spcBef>
                <a:spcPct val="20000"/>
              </a:spcBef>
              <a:buFont typeface="Wingdings" pitchFamily="2" charset="2"/>
              <a:buChar char="u"/>
              <a:defRPr/>
            </a:pPr>
            <a:r>
              <a:rPr lang="en-US" altLang="zh-CN" sz="2800" b="0" dirty="0">
                <a:solidFill>
                  <a:srgbClr val="000099"/>
                </a:solidFill>
                <a:latin typeface="+mn-lt"/>
                <a:ea typeface="华文新魏" pitchFamily="2" charset="-122"/>
                <a:cs typeface="Times New Roman" pitchFamily="18" charset="0"/>
              </a:rPr>
              <a:t> RAID4</a:t>
            </a:r>
            <a:r>
              <a:rPr lang="zh-CN" altLang="en-US" sz="2800" b="0" dirty="0">
                <a:solidFill>
                  <a:srgbClr val="000099"/>
                </a:solidFill>
                <a:latin typeface="+mn-lt"/>
                <a:ea typeface="华文新魏" pitchFamily="2" charset="-122"/>
                <a:cs typeface="Times New Roman" pitchFamily="18" charset="0"/>
              </a:rPr>
              <a:t>的瓶颈问题</a:t>
            </a:r>
            <a:r>
              <a:rPr lang="en-US" altLang="zh-CN" sz="2800" b="0" dirty="0">
                <a:solidFill>
                  <a:srgbClr val="000099"/>
                </a:solidFill>
                <a:latin typeface="+mn-lt"/>
                <a:ea typeface="华文新魏" pitchFamily="2" charset="-122"/>
                <a:cs typeface="Times New Roman" pitchFamily="18" charset="0"/>
              </a:rPr>
              <a:t>: </a:t>
            </a:r>
            <a:r>
              <a:rPr lang="zh-CN" altLang="en-US" sz="2800" b="0" dirty="0">
                <a:solidFill>
                  <a:srgbClr val="800000"/>
                </a:solidFill>
                <a:latin typeface="+mn-lt"/>
                <a:ea typeface="华文新魏" pitchFamily="2" charset="-122"/>
                <a:cs typeface="Times New Roman" pitchFamily="18" charset="0"/>
              </a:rPr>
              <a:t>冗余盘读写次数太多</a:t>
            </a:r>
            <a:r>
              <a:rPr lang="en-US" altLang="zh-CN" sz="2800" b="0" dirty="0">
                <a:solidFill>
                  <a:srgbClr val="800000"/>
                </a:solidFill>
                <a:latin typeface="+mn-lt"/>
                <a:ea typeface="华文新魏" pitchFamily="2" charset="-122"/>
                <a:cs typeface="Times New Roman" pitchFamily="18" charset="0"/>
              </a:rPr>
              <a:t>!</a:t>
            </a:r>
            <a:endParaRPr lang="zh-CN" altLang="en-US" sz="2800" b="0" dirty="0">
              <a:solidFill>
                <a:srgbClr val="800000"/>
              </a:solidFill>
              <a:latin typeface="+mn-lt"/>
              <a:ea typeface="华文新魏" pitchFamily="2" charset="-122"/>
              <a:cs typeface="Times New Roman" pitchFamily="18" charset="0"/>
            </a:endParaRPr>
          </a:p>
          <a:p>
            <a:pPr marL="360000" lvl="1">
              <a:spcBef>
                <a:spcPct val="20000"/>
              </a:spcBef>
              <a:buFont typeface="Wingdings" pitchFamily="2" charset="2"/>
              <a:buChar char="u"/>
              <a:defRPr/>
            </a:pPr>
            <a:r>
              <a:rPr lang="en-US" altLang="zh-CN" sz="2800" b="0" dirty="0">
                <a:solidFill>
                  <a:srgbClr val="000099"/>
                </a:solidFill>
                <a:latin typeface="+mn-lt"/>
                <a:ea typeface="华文新魏" pitchFamily="2" charset="-122"/>
                <a:cs typeface="Times New Roman" pitchFamily="18" charset="0"/>
              </a:rPr>
              <a:t> RAID5</a:t>
            </a:r>
            <a:r>
              <a:rPr lang="zh-CN" altLang="en-US" sz="2800" b="0" dirty="0">
                <a:solidFill>
                  <a:srgbClr val="000099"/>
                </a:solidFill>
                <a:latin typeface="+mn-lt"/>
                <a:ea typeface="华文新魏" pitchFamily="2" charset="-122"/>
                <a:cs typeface="Times New Roman" pitchFamily="18" charset="0"/>
              </a:rPr>
              <a:t>策略</a:t>
            </a:r>
            <a:r>
              <a:rPr lang="en-US" altLang="zh-CN" sz="2800" b="0" dirty="0">
                <a:solidFill>
                  <a:srgbClr val="000099"/>
                </a:solidFill>
                <a:latin typeface="+mn-lt"/>
                <a:ea typeface="华文新魏" pitchFamily="2" charset="-122"/>
                <a:cs typeface="Times New Roman" pitchFamily="18" charset="0"/>
              </a:rPr>
              <a:t>: </a:t>
            </a:r>
            <a:r>
              <a:rPr lang="zh-CN" altLang="en-US" sz="2800" b="0" dirty="0">
                <a:solidFill>
                  <a:srgbClr val="800000"/>
                </a:solidFill>
                <a:latin typeface="+mn-lt"/>
                <a:ea typeface="华文新魏" pitchFamily="2" charset="-122"/>
                <a:cs typeface="Times New Roman" pitchFamily="18" charset="0"/>
              </a:rPr>
              <a:t>每个磁盘作为某些磁盘扇区的冗余磁盘</a:t>
            </a:r>
            <a:endParaRPr lang="zh-CN" altLang="en-US" sz="2800" b="0" kern="0" dirty="0">
              <a:solidFill>
                <a:srgbClr val="800000"/>
              </a:solidFill>
              <a:latin typeface="+mn-lt"/>
              <a:ea typeface="华文新魏" pitchFamily="2" charset="-122"/>
              <a:cs typeface="Times New Roman" pitchFamily="18" charset="0"/>
            </a:endParaRPr>
          </a:p>
        </p:txBody>
      </p:sp>
      <p:sp>
        <p:nvSpPr>
          <p:cNvPr id="7" name="TextBox 6"/>
          <p:cNvSpPr txBox="1"/>
          <p:nvPr/>
        </p:nvSpPr>
        <p:spPr>
          <a:xfrm>
            <a:off x="785754" y="2205064"/>
            <a:ext cx="7786742" cy="2677656"/>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20000"/>
              </a:spcBef>
              <a:defRPr/>
            </a:pPr>
            <a:r>
              <a:rPr lang="zh-CN" altLang="en-US" sz="2400" b="0" dirty="0">
                <a:latin typeface="+mn-lt"/>
                <a:ea typeface="华文新魏" pitchFamily="2" charset="-122"/>
                <a:cs typeface="Times New Roman" pitchFamily="18" charset="0"/>
              </a:rPr>
              <a:t>例</a:t>
            </a:r>
            <a:r>
              <a:rPr lang="en-US" altLang="zh-CN" sz="2400" b="0" dirty="0">
                <a:latin typeface="+mn-lt"/>
                <a:ea typeface="华文新魏" pitchFamily="2" charset="-122"/>
                <a:cs typeface="Times New Roman" pitchFamily="18" charset="0"/>
              </a:rPr>
              <a:t>.  </a:t>
            </a:r>
            <a:r>
              <a:rPr lang="zh-CN" altLang="en-US" sz="2400" b="0" dirty="0">
                <a:latin typeface="+mn-lt"/>
                <a:ea typeface="华文新魏" pitchFamily="2" charset="-122"/>
                <a:cs typeface="Times New Roman" pitchFamily="18" charset="0"/>
              </a:rPr>
              <a:t>假设我们有从</a:t>
            </a:r>
            <a:r>
              <a:rPr lang="zh-CN" altLang="en-US" sz="2400" b="0" i="1" dirty="0">
                <a:latin typeface="+mn-lt"/>
                <a:ea typeface="华文新魏" pitchFamily="2" charset="-122"/>
                <a:cs typeface="Times New Roman" pitchFamily="18" charset="0"/>
              </a:rPr>
              <a:t>0</a:t>
            </a:r>
            <a:r>
              <a:rPr lang="zh-CN" altLang="en-US" sz="2400" b="0" dirty="0">
                <a:latin typeface="+mn-lt"/>
                <a:ea typeface="华文新魏" pitchFamily="2" charset="-122"/>
                <a:cs typeface="Times New Roman" pitchFamily="18" charset="0"/>
              </a:rPr>
              <a:t>到</a:t>
            </a:r>
            <a:r>
              <a:rPr lang="en-US" altLang="zh-CN" sz="2400" b="0" i="1" dirty="0">
                <a:latin typeface="+mn-lt"/>
                <a:ea typeface="华文新魏" pitchFamily="2" charset="-122"/>
                <a:cs typeface="Times New Roman" pitchFamily="18" charset="0"/>
              </a:rPr>
              <a:t>n</a:t>
            </a:r>
            <a:r>
              <a:rPr lang="zh-CN" altLang="en-US" sz="2400" b="0" dirty="0">
                <a:latin typeface="+mn-lt"/>
                <a:ea typeface="华文新魏" pitchFamily="2" charset="-122"/>
                <a:cs typeface="Times New Roman" pitchFamily="18" charset="0"/>
              </a:rPr>
              <a:t>编号的</a:t>
            </a:r>
            <a:r>
              <a:rPr lang="en-US" altLang="zh-CN" sz="2400" b="0" i="1" dirty="0">
                <a:latin typeface="+mn-lt"/>
                <a:ea typeface="华文新魏" pitchFamily="2" charset="-122"/>
                <a:cs typeface="Times New Roman" pitchFamily="18" charset="0"/>
              </a:rPr>
              <a:t>n+1</a:t>
            </a:r>
            <a:r>
              <a:rPr lang="zh-CN" altLang="en-US" sz="2400" b="0" dirty="0">
                <a:latin typeface="+mn-lt"/>
                <a:ea typeface="华文新魏" pitchFamily="2" charset="-122"/>
                <a:cs typeface="Times New Roman" pitchFamily="18" charset="0"/>
              </a:rPr>
              <a:t>个磁盘。</a:t>
            </a:r>
            <a:r>
              <a:rPr lang="en-US" altLang="zh-CN" sz="2400" b="0" dirty="0">
                <a:latin typeface="+mn-lt"/>
                <a:ea typeface="华文新魏" pitchFamily="2" charset="-122"/>
                <a:cs typeface="Times New Roman" pitchFamily="18" charset="0"/>
              </a:rPr>
              <a:t>   </a:t>
            </a:r>
          </a:p>
          <a:p>
            <a:pPr>
              <a:spcBef>
                <a:spcPct val="20000"/>
              </a:spcBef>
              <a:defRPr/>
            </a:pPr>
            <a:r>
              <a:rPr lang="en-US" altLang="zh-CN" sz="2400" b="0" dirty="0">
                <a:latin typeface="+mn-lt"/>
                <a:ea typeface="华文新魏" pitchFamily="2" charset="-122"/>
                <a:cs typeface="Times New Roman" pitchFamily="18" charset="0"/>
              </a:rPr>
              <a:t>        </a:t>
            </a:r>
            <a:r>
              <a:rPr lang="en-US" altLang="zh-CN" sz="2400" dirty="0">
                <a:latin typeface="+mn-lt"/>
                <a:ea typeface="华文新魏" pitchFamily="2" charset="-122"/>
                <a:cs typeface="Times New Roman" pitchFamily="18" charset="0"/>
              </a:rPr>
              <a:t>IF</a:t>
            </a:r>
            <a:r>
              <a:rPr lang="en-US" altLang="zh-CN" sz="2400" b="0" dirty="0">
                <a:latin typeface="+mn-lt"/>
                <a:ea typeface="华文新魏" pitchFamily="2" charset="-122"/>
                <a:cs typeface="Times New Roman" pitchFamily="18" charset="0"/>
              </a:rPr>
              <a:t> </a:t>
            </a:r>
            <a:r>
              <a:rPr lang="en-US" altLang="zh-CN" sz="2400" b="0" i="1" dirty="0" err="1">
                <a:latin typeface="+mn-lt"/>
                <a:ea typeface="华文新魏" pitchFamily="2" charset="-122"/>
                <a:cs typeface="Times New Roman" pitchFamily="18" charset="0"/>
              </a:rPr>
              <a:t>j</a:t>
            </a:r>
            <a:r>
              <a:rPr lang="en-US" altLang="zh-CN" sz="2400" b="0" dirty="0" err="1">
                <a:latin typeface="+mn-lt"/>
                <a:ea typeface="华文新魏" pitchFamily="2" charset="-122"/>
                <a:cs typeface="Times New Roman" pitchFamily="18" charset="0"/>
              </a:rPr>
              <a:t>＝</a:t>
            </a:r>
            <a:r>
              <a:rPr lang="en-US" altLang="zh-CN" sz="2400" b="0" i="1" dirty="0" err="1">
                <a:latin typeface="+mn-lt"/>
                <a:ea typeface="华文新魏" pitchFamily="2" charset="-122"/>
                <a:cs typeface="Times New Roman" pitchFamily="18" charset="0"/>
              </a:rPr>
              <a:t>i</a:t>
            </a:r>
            <a:r>
              <a:rPr lang="en-US" altLang="zh-CN" sz="2400" b="0" dirty="0">
                <a:latin typeface="+mn-lt"/>
                <a:ea typeface="华文新魏" pitchFamily="2" charset="-122"/>
                <a:cs typeface="Times New Roman" pitchFamily="18" charset="0"/>
              </a:rPr>
              <a:t> mod (</a:t>
            </a:r>
            <a:r>
              <a:rPr lang="en-US" altLang="zh-CN" sz="2400" b="0" i="1" dirty="0">
                <a:latin typeface="+mn-lt"/>
                <a:ea typeface="华文新魏" pitchFamily="2" charset="-122"/>
                <a:cs typeface="Times New Roman" pitchFamily="18" charset="0"/>
              </a:rPr>
              <a:t>n+1</a:t>
            </a:r>
            <a:r>
              <a:rPr lang="en-US" altLang="zh-CN" sz="2400" b="0" dirty="0">
                <a:latin typeface="+mn-lt"/>
                <a:ea typeface="华文新魏" pitchFamily="2" charset="-122"/>
                <a:cs typeface="Times New Roman" pitchFamily="18" charset="0"/>
              </a:rPr>
              <a:t>)  </a:t>
            </a:r>
          </a:p>
          <a:p>
            <a:pPr>
              <a:spcBef>
                <a:spcPct val="20000"/>
              </a:spcBef>
              <a:defRPr/>
            </a:pPr>
            <a:r>
              <a:rPr lang="en-US" altLang="zh-CN" sz="2400" b="0" dirty="0">
                <a:latin typeface="+mn-lt"/>
                <a:ea typeface="华文新魏" pitchFamily="2" charset="-122"/>
                <a:cs typeface="Times New Roman" pitchFamily="18" charset="0"/>
              </a:rPr>
              <a:t>        </a:t>
            </a:r>
            <a:r>
              <a:rPr lang="en-US" altLang="zh-CN" sz="2400" dirty="0">
                <a:latin typeface="+mn-lt"/>
                <a:ea typeface="华文新魏" pitchFamily="2" charset="-122"/>
                <a:cs typeface="Times New Roman" pitchFamily="18" charset="0"/>
              </a:rPr>
              <a:t>THEN</a:t>
            </a:r>
            <a:r>
              <a:rPr lang="zh-CN" altLang="en-US" sz="2400" b="0" dirty="0">
                <a:latin typeface="+mn-lt"/>
                <a:ea typeface="华文新魏" pitchFamily="2" charset="-122"/>
                <a:cs typeface="Times New Roman" pitchFamily="18" charset="0"/>
              </a:rPr>
              <a:t>    磁盘</a:t>
            </a:r>
            <a:r>
              <a:rPr lang="en-US" altLang="zh-CN" sz="2400" b="0" i="1" dirty="0">
                <a:latin typeface="+mn-lt"/>
                <a:ea typeface="华文新魏" pitchFamily="2" charset="-122"/>
                <a:cs typeface="Times New Roman" pitchFamily="18" charset="0"/>
              </a:rPr>
              <a:t>j</a:t>
            </a:r>
            <a:r>
              <a:rPr lang="zh-CN" altLang="en-US" sz="2400" b="0" dirty="0">
                <a:latin typeface="+mn-lt"/>
                <a:ea typeface="华文新魏" pitchFamily="2" charset="-122"/>
                <a:cs typeface="Times New Roman" pitchFamily="18" charset="0"/>
              </a:rPr>
              <a:t>作第</a:t>
            </a:r>
            <a:r>
              <a:rPr lang="en-US" altLang="zh-CN" sz="2400" b="0" i="1" dirty="0" err="1">
                <a:latin typeface="+mn-lt"/>
                <a:ea typeface="华文新魏" pitchFamily="2" charset="-122"/>
                <a:cs typeface="Times New Roman" pitchFamily="18" charset="0"/>
              </a:rPr>
              <a:t>i</a:t>
            </a:r>
            <a:r>
              <a:rPr lang="zh-CN" altLang="en-US" sz="2400" b="0" dirty="0">
                <a:latin typeface="+mn-lt"/>
                <a:ea typeface="华文新魏" pitchFamily="2" charset="-122"/>
                <a:cs typeface="Times New Roman" pitchFamily="18" charset="0"/>
              </a:rPr>
              <a:t>磁盘扇区的冗余磁盘</a:t>
            </a:r>
            <a:endParaRPr lang="en-US" altLang="zh-CN" sz="2400" b="0" dirty="0">
              <a:latin typeface="+mn-lt"/>
              <a:ea typeface="华文新魏" pitchFamily="2" charset="-122"/>
              <a:cs typeface="Times New Roman" pitchFamily="18" charset="0"/>
            </a:endParaRPr>
          </a:p>
          <a:p>
            <a:pPr>
              <a:spcBef>
                <a:spcPct val="20000"/>
              </a:spcBef>
              <a:defRPr/>
            </a:pPr>
            <a:r>
              <a:rPr lang="en-US" altLang="zh-CN" sz="2400" b="0" dirty="0">
                <a:latin typeface="+mn-lt"/>
                <a:ea typeface="华文新魏" pitchFamily="2" charset="-122"/>
                <a:cs typeface="Times New Roman" pitchFamily="18" charset="0"/>
              </a:rPr>
              <a:t>        </a:t>
            </a:r>
            <a:r>
              <a:rPr lang="zh-CN" altLang="en-US" sz="2400" b="0" dirty="0">
                <a:latin typeface="+mn-lt"/>
                <a:ea typeface="华文新魏" pitchFamily="2" charset="-122"/>
                <a:cs typeface="Times New Roman" pitchFamily="18" charset="0"/>
              </a:rPr>
              <a:t>若</a:t>
            </a:r>
            <a:r>
              <a:rPr lang="en-US" altLang="zh-CN" sz="2400" b="0" i="1" dirty="0">
                <a:latin typeface="+mn-lt"/>
                <a:ea typeface="华文新魏" pitchFamily="2" charset="-122"/>
                <a:cs typeface="Times New Roman" pitchFamily="18" charset="0"/>
              </a:rPr>
              <a:t>n</a:t>
            </a:r>
            <a:r>
              <a:rPr lang="en-US" altLang="zh-CN" sz="2400" b="0" dirty="0">
                <a:latin typeface="+mn-lt"/>
                <a:ea typeface="华文新魏" pitchFamily="2" charset="-122"/>
                <a:cs typeface="Times New Roman" pitchFamily="18" charset="0"/>
              </a:rPr>
              <a:t>=3,  </a:t>
            </a:r>
            <a:r>
              <a:rPr lang="zh-CN" altLang="en-US" sz="2400" b="0" dirty="0">
                <a:latin typeface="+mn-lt"/>
                <a:ea typeface="华文新魏" pitchFamily="2" charset="-122"/>
                <a:cs typeface="Times New Roman" pitchFamily="18" charset="0"/>
              </a:rPr>
              <a:t>则有0、1、2、3四个磁盘</a:t>
            </a:r>
            <a:r>
              <a:rPr lang="en-US" altLang="zh-CN" sz="2400" b="0" dirty="0">
                <a:latin typeface="+mn-lt"/>
                <a:ea typeface="华文新魏" pitchFamily="2" charset="-122"/>
                <a:cs typeface="Times New Roman" pitchFamily="18" charset="0"/>
              </a:rPr>
              <a:t>:</a:t>
            </a:r>
          </a:p>
          <a:p>
            <a:pPr>
              <a:spcBef>
                <a:spcPct val="20000"/>
              </a:spcBef>
              <a:defRPr/>
            </a:pPr>
            <a:r>
              <a:rPr lang="en-US" altLang="zh-CN" sz="2400" b="0" dirty="0">
                <a:latin typeface="+mn-lt"/>
                <a:ea typeface="华文新魏" pitchFamily="2" charset="-122"/>
                <a:cs typeface="Times New Roman" pitchFamily="18" charset="0"/>
              </a:rPr>
              <a:t>         </a:t>
            </a:r>
            <a:r>
              <a:rPr lang="zh-CN" altLang="en-US" sz="2400" b="0" dirty="0">
                <a:latin typeface="+mn-lt"/>
                <a:ea typeface="华文新魏" pitchFamily="2" charset="-122"/>
                <a:cs typeface="Times New Roman" pitchFamily="18" charset="0"/>
              </a:rPr>
              <a:t>0号盘作为0、4、8、12、…扇区数据的冗余  </a:t>
            </a:r>
            <a:endParaRPr lang="en-US" altLang="zh-CN" sz="2400" b="0" dirty="0">
              <a:latin typeface="+mn-lt"/>
              <a:ea typeface="华文新魏" pitchFamily="2" charset="-122"/>
              <a:cs typeface="Times New Roman" pitchFamily="18" charset="0"/>
            </a:endParaRPr>
          </a:p>
          <a:p>
            <a:pPr>
              <a:spcBef>
                <a:spcPct val="20000"/>
              </a:spcBef>
              <a:defRPr/>
            </a:pPr>
            <a:r>
              <a:rPr lang="en-US" altLang="zh-CN" sz="2400" b="0" dirty="0">
                <a:latin typeface="+mn-lt"/>
                <a:ea typeface="华文新魏" pitchFamily="2" charset="-122"/>
                <a:cs typeface="Times New Roman" pitchFamily="18" charset="0"/>
              </a:rPr>
              <a:t>         </a:t>
            </a:r>
            <a:r>
              <a:rPr lang="zh-CN" altLang="en-US" sz="2400" b="0" dirty="0">
                <a:latin typeface="+mn-lt"/>
                <a:ea typeface="华文新魏" pitchFamily="2" charset="-122"/>
                <a:cs typeface="Times New Roman" pitchFamily="18" charset="0"/>
              </a:rPr>
              <a:t>1号盘作为1、5、9、13、…扇区数据的冗余</a:t>
            </a:r>
          </a:p>
        </p:txBody>
      </p:sp>
      <p:sp>
        <p:nvSpPr>
          <p:cNvPr id="8" name="TextBox 7"/>
          <p:cNvSpPr txBox="1"/>
          <p:nvPr/>
        </p:nvSpPr>
        <p:spPr>
          <a:xfrm>
            <a:off x="986589" y="5373216"/>
            <a:ext cx="7598555" cy="646331"/>
          </a:xfrm>
          <a:prstGeom prst="rect">
            <a:avLst/>
          </a:prstGeom>
          <a:solidFill>
            <a:srgbClr val="FFFFCC"/>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spAutoFit/>
          </a:bodyPr>
          <a:lstStyle/>
          <a:p>
            <a:pPr>
              <a:spcBef>
                <a:spcPct val="20000"/>
              </a:spcBef>
              <a:defRPr/>
            </a:pPr>
            <a:r>
              <a:rPr lang="en-US" altLang="zh-CN" sz="3600" dirty="0">
                <a:solidFill>
                  <a:srgbClr val="FF0000"/>
                </a:solidFill>
                <a:latin typeface="+mn-lt"/>
                <a:ea typeface="华文新魏" pitchFamily="2" charset="-122"/>
                <a:cs typeface="+mn-cs"/>
              </a:rPr>
              <a:t>RAID5</a:t>
            </a:r>
            <a:r>
              <a:rPr lang="zh-CN" altLang="en-US" sz="3600" dirty="0">
                <a:solidFill>
                  <a:srgbClr val="FF0000"/>
                </a:solidFill>
                <a:latin typeface="+mn-lt"/>
                <a:ea typeface="华文新魏" pitchFamily="2" charset="-122"/>
                <a:cs typeface="+mn-cs"/>
              </a:rPr>
              <a:t>部分解决了</a:t>
            </a:r>
            <a:r>
              <a:rPr lang="en-US" altLang="zh-CN" sz="3600" dirty="0">
                <a:solidFill>
                  <a:srgbClr val="FF0000"/>
                </a:solidFill>
                <a:latin typeface="+mn-lt"/>
                <a:ea typeface="华文新魏" pitchFamily="2" charset="-122"/>
                <a:cs typeface="+mn-cs"/>
              </a:rPr>
              <a:t>RAID4</a:t>
            </a:r>
            <a:r>
              <a:rPr lang="zh-CN" altLang="en-US" sz="3600" dirty="0">
                <a:solidFill>
                  <a:srgbClr val="FF0000"/>
                </a:solidFill>
                <a:latin typeface="+mn-lt"/>
                <a:ea typeface="华文新魏" pitchFamily="2" charset="-122"/>
                <a:cs typeface="+mn-cs"/>
              </a:rPr>
              <a:t>的瓶颈问题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 calcmode="lin" valueType="num">
                                      <p:cBhvr>
                                        <p:cTn id="28" dur="500" fill="hold"/>
                                        <p:tgtEl>
                                          <p:spTgt spid="8"/>
                                        </p:tgtEl>
                                        <p:attrNameLst>
                                          <p:attrName>ppt_x</p:attrName>
                                        </p:attrNameLst>
                                      </p:cBhvr>
                                      <p:tavLst>
                                        <p:tav tm="0" fmla="#ppt_x+(cos(-2*pi*(1-$))*-#ppt_x-sin(-2*pi*(1-$))*(1-#ppt_y))*(1-$)">
                                          <p:val>
                                            <p:fltVal val="0"/>
                                          </p:val>
                                        </p:tav>
                                        <p:tav tm="100000">
                                          <p:val>
                                            <p:fltVal val="1"/>
                                          </p:val>
                                        </p:tav>
                                      </p:tavLst>
                                    </p:anim>
                                    <p:anim calcmode="lin" valueType="num">
                                      <p:cBhvr>
                                        <p:cTn id="29" dur="5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1DA7EB8C-5E27-473C-B901-CDA08A043DEB}" type="slidenum">
              <a:rPr lang="zh-CN" altLang="en-US" smtClean="0"/>
              <a:pPr>
                <a:defRPr/>
              </a:pPr>
              <a:t>27</a:t>
            </a:fld>
            <a:endParaRPr lang="en-US" altLang="zh-CN"/>
          </a:p>
        </p:txBody>
      </p:sp>
      <p:sp>
        <p:nvSpPr>
          <p:cNvPr id="6" name="Rectangle 3"/>
          <p:cNvSpPr txBox="1">
            <a:spLocks noChangeArrowheads="1"/>
          </p:cNvSpPr>
          <p:nvPr/>
        </p:nvSpPr>
        <p:spPr bwMode="auto">
          <a:xfrm>
            <a:off x="1571625" y="1628775"/>
            <a:ext cx="7126288" cy="4103688"/>
          </a:xfrm>
          <a:prstGeom prst="rect">
            <a:avLst/>
          </a:prstGeom>
          <a:noFill/>
          <a:ln w="9525">
            <a:noFill/>
            <a:miter lim="800000"/>
            <a:headEnd/>
            <a:tailEnd/>
          </a:ln>
          <a:effectLst/>
        </p:spPr>
        <p:txBody>
          <a:bodyPr/>
          <a:lstStyle/>
          <a:p>
            <a:pPr marL="342900" indent="-342900">
              <a:spcBef>
                <a:spcPts val="0"/>
              </a:spcBef>
              <a:buSzPct val="100000"/>
              <a:buFontTx/>
              <a:buChar char="•"/>
              <a:defRPr/>
            </a:pPr>
            <a:r>
              <a:rPr lang="zh-CN" altLang="en-US" sz="3200" kern="0" dirty="0">
                <a:latin typeface="+mn-lt"/>
                <a:ea typeface="华文新魏" pitchFamily="2" charset="-122"/>
                <a:cs typeface="+mn-cs"/>
              </a:rPr>
              <a:t>数据库存储设备</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solidFill>
                  <a:srgbClr val="FF0000"/>
                </a:solidFill>
                <a:latin typeface="+mn-lt"/>
                <a:ea typeface="华文新魏" pitchFamily="2" charset="-122"/>
                <a:cs typeface="+mn-cs"/>
              </a:rPr>
              <a:t>磁盘文件</a:t>
            </a:r>
            <a:endParaRPr lang="en-US" altLang="zh-CN" sz="3200" kern="0" dirty="0">
              <a:solidFill>
                <a:srgbClr val="FF0000"/>
              </a:solidFill>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Hash</a:t>
            </a:r>
            <a:r>
              <a:rPr lang="zh-CN" altLang="en-US" sz="3200" kern="0" dirty="0">
                <a:latin typeface="+mn-lt"/>
                <a:ea typeface="华文新魏" pitchFamily="2" charset="-122"/>
                <a:cs typeface="+mn-cs"/>
              </a:rPr>
              <a:t>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索引文件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en-US" altLang="zh-CN" sz="3200" kern="0" baseline="30000" dirty="0">
                <a:latin typeface="+mn-lt"/>
                <a:ea typeface="华文新魏" pitchFamily="2" charset="-122"/>
                <a:cs typeface="+mn-cs"/>
              </a:rPr>
              <a:t>+</a:t>
            </a:r>
            <a:r>
              <a:rPr lang="en-US" altLang="zh-CN" sz="3200" kern="0" dirty="0">
                <a:latin typeface="+mn-lt"/>
                <a:ea typeface="华文新魏" pitchFamily="2" charset="-122"/>
                <a:cs typeface="+mn-cs"/>
              </a:rPr>
              <a:t>-</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多维</a:t>
            </a:r>
            <a:r>
              <a:rPr lang="zh-CN" altLang="en-US" sz="3200" kern="0" dirty="0" smtClean="0">
                <a:latin typeface="+mn-lt"/>
                <a:ea typeface="华文新魏" pitchFamily="2" charset="-122"/>
                <a:cs typeface="+mn-cs"/>
              </a:rPr>
              <a:t>索引与位图索引</a:t>
            </a:r>
            <a:endParaRPr lang="en-US" altLang="zh-CN" sz="3200" kern="0" dirty="0">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文件和关系</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0675767C-224E-4095-A113-1F4D0E1F06B3}" type="slidenum">
              <a:rPr lang="zh-CN" altLang="en-US" smtClean="0"/>
              <a:pPr>
                <a:defRPr/>
              </a:pPr>
              <a:t>28</a:t>
            </a:fld>
            <a:endParaRPr lang="en-US" altLang="zh-CN"/>
          </a:p>
        </p:txBody>
      </p:sp>
      <p:grpSp>
        <p:nvGrpSpPr>
          <p:cNvPr id="6" name="组合 5"/>
          <p:cNvGrpSpPr/>
          <p:nvPr/>
        </p:nvGrpSpPr>
        <p:grpSpPr>
          <a:xfrm>
            <a:off x="1619672" y="1412776"/>
            <a:ext cx="6696744" cy="4896544"/>
            <a:chOff x="1619672" y="1268760"/>
            <a:chExt cx="6696744" cy="4896544"/>
          </a:xfrm>
          <a:scene3d>
            <a:camera prst="orthographicFront">
              <a:rot lat="0" lon="0" rev="0"/>
            </a:camera>
            <a:lightRig rig="balanced" dir="t">
              <a:rot lat="0" lon="0" rev="8700000"/>
            </a:lightRig>
          </a:scene3d>
        </p:grpSpPr>
        <p:sp>
          <p:nvSpPr>
            <p:cNvPr id="7" name="矩形 6"/>
            <p:cNvSpPr/>
            <p:nvPr/>
          </p:nvSpPr>
          <p:spPr bwMode="auto">
            <a:xfrm>
              <a:off x="1619672" y="1340768"/>
              <a:ext cx="2160240" cy="482453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8" name="Line 4"/>
            <p:cNvSpPr>
              <a:spLocks noChangeShapeType="1"/>
            </p:cNvSpPr>
            <p:nvPr/>
          </p:nvSpPr>
          <p:spPr bwMode="auto">
            <a:xfrm>
              <a:off x="2671785" y="2488939"/>
              <a:ext cx="0" cy="533400"/>
            </a:xfrm>
            <a:prstGeom prst="line">
              <a:avLst/>
            </a:prstGeom>
            <a:noFill/>
            <a:ln w="38100">
              <a:noFill/>
              <a:round/>
              <a:headEnd/>
              <a:tailEnd type="triangle" w="med" len="med"/>
            </a:ln>
            <a:effectLst>
              <a:outerShdw blurRad="44450" dist="27940" dir="5400000" algn="ctr">
                <a:srgbClr val="000000">
                  <a:alpha val="32000"/>
                </a:srgbClr>
              </a:outerShdw>
            </a:effectLst>
            <a:sp3d>
              <a:bevelT w="190500" h="38100"/>
            </a:sp3d>
          </p:spPr>
          <p:txBody>
            <a:bodyPr wrap="none" anchor="ctr"/>
            <a:lstStyle/>
            <a:p>
              <a:pPr>
                <a:spcBef>
                  <a:spcPct val="20000"/>
                </a:spcBef>
                <a:defRPr/>
              </a:pPr>
              <a:endParaRPr lang="zh-CN" altLang="en-US" sz="3200">
                <a:latin typeface="+mn-lt"/>
                <a:ea typeface="华文新魏" pitchFamily="2" charset="-122"/>
                <a:cs typeface="+mn-cs"/>
              </a:endParaRPr>
            </a:p>
          </p:txBody>
        </p:sp>
        <p:sp>
          <p:nvSpPr>
            <p:cNvPr id="9" name="Line 5"/>
            <p:cNvSpPr>
              <a:spLocks noChangeShapeType="1"/>
            </p:cNvSpPr>
            <p:nvPr/>
          </p:nvSpPr>
          <p:spPr bwMode="auto">
            <a:xfrm>
              <a:off x="2671785" y="3555739"/>
              <a:ext cx="0" cy="533400"/>
            </a:xfrm>
            <a:prstGeom prst="line">
              <a:avLst/>
            </a:prstGeom>
            <a:noFill/>
            <a:ln w="38100">
              <a:noFill/>
              <a:round/>
              <a:headEnd/>
              <a:tailEnd type="triangle" w="med" len="med"/>
            </a:ln>
            <a:effectLst>
              <a:outerShdw blurRad="44450" dist="27940" dir="5400000" algn="ctr">
                <a:srgbClr val="000000">
                  <a:alpha val="32000"/>
                </a:srgbClr>
              </a:outerShdw>
            </a:effectLst>
            <a:sp3d>
              <a:bevelT w="190500" h="38100"/>
            </a:sp3d>
          </p:spPr>
          <p:txBody>
            <a:bodyPr wrap="none" anchor="ctr"/>
            <a:lstStyle/>
            <a:p>
              <a:pPr>
                <a:spcBef>
                  <a:spcPct val="20000"/>
                </a:spcBef>
                <a:defRPr/>
              </a:pPr>
              <a:endParaRPr lang="zh-CN" altLang="en-US" sz="3200">
                <a:latin typeface="+mn-lt"/>
                <a:ea typeface="华文新魏" pitchFamily="2" charset="-122"/>
                <a:cs typeface="+mn-cs"/>
              </a:endParaRPr>
            </a:p>
          </p:txBody>
        </p:sp>
        <p:sp>
          <p:nvSpPr>
            <p:cNvPr id="10" name="Line 6"/>
            <p:cNvSpPr>
              <a:spLocks noChangeShapeType="1"/>
            </p:cNvSpPr>
            <p:nvPr/>
          </p:nvSpPr>
          <p:spPr bwMode="auto">
            <a:xfrm>
              <a:off x="2671785" y="4698739"/>
              <a:ext cx="0" cy="533400"/>
            </a:xfrm>
            <a:prstGeom prst="line">
              <a:avLst/>
            </a:prstGeom>
            <a:noFill/>
            <a:ln w="38100">
              <a:noFill/>
              <a:round/>
              <a:headEnd/>
              <a:tailEnd type="triangle" w="med" len="med"/>
            </a:ln>
            <a:effectLst>
              <a:outerShdw blurRad="44450" dist="27940" dir="5400000" algn="ctr">
                <a:srgbClr val="000000">
                  <a:alpha val="32000"/>
                </a:srgbClr>
              </a:outerShdw>
            </a:effectLst>
            <a:sp3d>
              <a:bevelT w="190500" h="38100"/>
            </a:sp3d>
          </p:spPr>
          <p:txBody>
            <a:bodyPr wrap="none" anchor="ctr"/>
            <a:lstStyle/>
            <a:p>
              <a:pPr>
                <a:spcBef>
                  <a:spcPct val="20000"/>
                </a:spcBef>
                <a:defRPr/>
              </a:pPr>
              <a:endParaRPr lang="zh-CN" altLang="en-US" sz="3200">
                <a:latin typeface="+mn-lt"/>
                <a:ea typeface="华文新魏" pitchFamily="2" charset="-122"/>
                <a:cs typeface="+mn-cs"/>
              </a:endParaRPr>
            </a:p>
          </p:txBody>
        </p:sp>
        <p:sp>
          <p:nvSpPr>
            <p:cNvPr id="11" name="Text Box 7"/>
            <p:cNvSpPr txBox="1">
              <a:spLocks noChangeArrowheads="1"/>
            </p:cNvSpPr>
            <p:nvPr/>
          </p:nvSpPr>
          <p:spPr bwMode="auto">
            <a:xfrm>
              <a:off x="1801835" y="1907914"/>
              <a:ext cx="1812925"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dirty="0">
                  <a:solidFill>
                    <a:srgbClr val="000099"/>
                  </a:solidFill>
                  <a:latin typeface="+mn-lt"/>
                  <a:ea typeface="华文新魏" pitchFamily="2" charset="-122"/>
                  <a:cs typeface="+mn-cs"/>
                </a:rPr>
                <a:t>数据项</a:t>
              </a:r>
            </a:p>
          </p:txBody>
        </p:sp>
        <p:sp>
          <p:nvSpPr>
            <p:cNvPr id="12" name="Text Box 8"/>
            <p:cNvSpPr txBox="1">
              <a:spLocks noChangeArrowheads="1"/>
            </p:cNvSpPr>
            <p:nvPr/>
          </p:nvSpPr>
          <p:spPr bwMode="auto">
            <a:xfrm>
              <a:off x="1687513" y="3020752"/>
              <a:ext cx="1971668"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dirty="0">
                  <a:solidFill>
                    <a:srgbClr val="000099"/>
                  </a:solidFill>
                  <a:latin typeface="+mn-lt"/>
                  <a:ea typeface="华文新魏" pitchFamily="2" charset="-122"/>
                  <a:cs typeface="+mn-cs"/>
                </a:rPr>
                <a:t>文件记录</a:t>
              </a:r>
            </a:p>
          </p:txBody>
        </p:sp>
        <p:sp>
          <p:nvSpPr>
            <p:cNvPr id="13" name="Text Box 9"/>
            <p:cNvSpPr txBox="1">
              <a:spLocks noChangeArrowheads="1"/>
            </p:cNvSpPr>
            <p:nvPr/>
          </p:nvSpPr>
          <p:spPr bwMode="auto">
            <a:xfrm>
              <a:off x="1758951" y="4132002"/>
              <a:ext cx="1812925"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dirty="0">
                  <a:solidFill>
                    <a:srgbClr val="000099"/>
                  </a:solidFill>
                  <a:latin typeface="+mn-lt"/>
                  <a:ea typeface="华文新魏" pitchFamily="2" charset="-122"/>
                  <a:cs typeface="+mn-cs"/>
                </a:rPr>
                <a:t>文件块</a:t>
              </a:r>
            </a:p>
          </p:txBody>
        </p:sp>
        <p:sp>
          <p:nvSpPr>
            <p:cNvPr id="14" name="Text Box 10"/>
            <p:cNvSpPr txBox="1">
              <a:spLocks noChangeArrowheads="1"/>
            </p:cNvSpPr>
            <p:nvPr/>
          </p:nvSpPr>
          <p:spPr bwMode="auto">
            <a:xfrm>
              <a:off x="1789135" y="5243252"/>
              <a:ext cx="1812925"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a:solidFill>
                    <a:srgbClr val="000099"/>
                  </a:solidFill>
                  <a:latin typeface="+mn-lt"/>
                  <a:ea typeface="华文新魏" pitchFamily="2" charset="-122"/>
                  <a:cs typeface="+mn-cs"/>
                </a:rPr>
                <a:t>文件</a:t>
              </a:r>
            </a:p>
          </p:txBody>
        </p:sp>
        <p:sp>
          <p:nvSpPr>
            <p:cNvPr id="15" name="TextBox 14"/>
            <p:cNvSpPr txBox="1"/>
            <p:nvPr/>
          </p:nvSpPr>
          <p:spPr>
            <a:xfrm>
              <a:off x="2118792" y="1287109"/>
              <a:ext cx="1107996" cy="646331"/>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spcBef>
                  <a:spcPct val="20000"/>
                </a:spcBef>
                <a:defRPr/>
              </a:pPr>
              <a:r>
                <a:rPr lang="zh-CN" altLang="en-US" sz="3600" dirty="0">
                  <a:solidFill>
                    <a:srgbClr val="FF0000"/>
                  </a:solidFill>
                  <a:latin typeface="+mn-lt"/>
                  <a:ea typeface="华文新魏" pitchFamily="2" charset="-122"/>
                  <a:cs typeface="+mn-cs"/>
                </a:rPr>
                <a:t>文件</a:t>
              </a:r>
            </a:p>
          </p:txBody>
        </p:sp>
        <p:grpSp>
          <p:nvGrpSpPr>
            <p:cNvPr id="16" name="组合 17"/>
            <p:cNvGrpSpPr/>
            <p:nvPr/>
          </p:nvGrpSpPr>
          <p:grpSpPr>
            <a:xfrm>
              <a:off x="3949008" y="1268760"/>
              <a:ext cx="4367408" cy="4896544"/>
              <a:chOff x="3347864" y="1268760"/>
              <a:chExt cx="4367408" cy="4896544"/>
            </a:xfrm>
          </p:grpSpPr>
          <p:sp>
            <p:nvSpPr>
              <p:cNvPr id="21" name="矩形 20"/>
              <p:cNvSpPr/>
              <p:nvPr/>
            </p:nvSpPr>
            <p:spPr bwMode="auto">
              <a:xfrm>
                <a:off x="3754832" y="1340768"/>
                <a:ext cx="3697488" cy="4824536"/>
              </a:xfrm>
              <a:prstGeom prst="rect">
                <a:avLst/>
              </a:prstGeom>
              <a:solidFill>
                <a:srgbClr val="FFFFCC"/>
              </a:solid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2" name="Text Box 11"/>
              <p:cNvSpPr txBox="1">
                <a:spLocks noChangeArrowheads="1"/>
              </p:cNvSpPr>
              <p:nvPr/>
            </p:nvSpPr>
            <p:spPr bwMode="auto">
              <a:xfrm>
                <a:off x="3570310" y="1909502"/>
                <a:ext cx="4144962"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dirty="0">
                    <a:latin typeface="+mn-lt"/>
                    <a:ea typeface="华文新魏" pitchFamily="2" charset="-122"/>
                    <a:cs typeface="+mn-cs"/>
                  </a:rPr>
                  <a:t>属性值的物理形式</a:t>
                </a:r>
              </a:p>
            </p:txBody>
          </p:sp>
          <p:sp>
            <p:nvSpPr>
              <p:cNvPr id="23" name="Text Box 12"/>
              <p:cNvSpPr txBox="1">
                <a:spLocks noChangeArrowheads="1"/>
              </p:cNvSpPr>
              <p:nvPr/>
            </p:nvSpPr>
            <p:spPr bwMode="auto">
              <a:xfrm>
                <a:off x="3355995" y="3006464"/>
                <a:ext cx="4144963"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dirty="0">
                    <a:latin typeface="+mn-lt"/>
                    <a:ea typeface="华文新魏" pitchFamily="2" charset="-122"/>
                    <a:cs typeface="+mn-cs"/>
                  </a:rPr>
                  <a:t>元组的物理组织</a:t>
                </a:r>
              </a:p>
            </p:txBody>
          </p:sp>
          <p:sp>
            <p:nvSpPr>
              <p:cNvPr id="24" name="Text Box 13"/>
              <p:cNvSpPr txBox="1">
                <a:spLocks noChangeArrowheads="1"/>
              </p:cNvSpPr>
              <p:nvPr/>
            </p:nvSpPr>
            <p:spPr bwMode="auto">
              <a:xfrm>
                <a:off x="3523381" y="4179627"/>
                <a:ext cx="4144963"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lgn="ctr">
                  <a:spcBef>
                    <a:spcPct val="50000"/>
                  </a:spcBef>
                  <a:defRPr/>
                </a:pPr>
                <a:r>
                  <a:rPr lang="zh-CN" altLang="en-US" sz="3200" dirty="0">
                    <a:latin typeface="+mn-lt"/>
                    <a:ea typeface="华文新魏" pitchFamily="2" charset="-122"/>
                    <a:cs typeface="+mn-cs"/>
                  </a:rPr>
                  <a:t>多元组的物理存放</a:t>
                </a:r>
              </a:p>
            </p:txBody>
          </p:sp>
          <p:sp>
            <p:nvSpPr>
              <p:cNvPr id="25" name="Text Box 14"/>
              <p:cNvSpPr txBox="1">
                <a:spLocks noChangeArrowheads="1"/>
              </p:cNvSpPr>
              <p:nvPr/>
            </p:nvSpPr>
            <p:spPr bwMode="auto">
              <a:xfrm>
                <a:off x="3347864" y="5174292"/>
                <a:ext cx="4144963" cy="584775"/>
              </a:xfrm>
              <a:prstGeom prst="rect">
                <a:avLst/>
              </a:prstGeom>
              <a:noFill/>
              <a:ln w="9525" algn="ctr">
                <a:noFill/>
                <a:miter lim="800000"/>
                <a:headEnd/>
                <a:tailEnd/>
              </a:ln>
              <a:effectLst>
                <a:outerShdw blurRad="44450" dist="27940" dir="5400000" algn="ctr">
                  <a:srgbClr val="000000">
                    <a:alpha val="32000"/>
                  </a:srgbClr>
                </a:outerShdw>
              </a:effectLst>
              <a:sp3d>
                <a:bevelT w="190500" h="38100"/>
              </a:sp3d>
            </p:spPr>
            <p:txBody>
              <a:bodyPr anchorCtr="1">
                <a:spAutoFit/>
              </a:bodyPr>
              <a:lstStyle/>
              <a:p>
                <a:pPr>
                  <a:spcBef>
                    <a:spcPct val="50000"/>
                  </a:spcBef>
                  <a:defRPr/>
                </a:pPr>
                <a:r>
                  <a:rPr lang="zh-CN" altLang="en-US" sz="3200" dirty="0">
                    <a:latin typeface="+mn-lt"/>
                    <a:ea typeface="华文新魏" pitchFamily="2" charset="-122"/>
                    <a:cs typeface="+mn-cs"/>
                  </a:rPr>
                  <a:t>关系的物理存放</a:t>
                </a:r>
              </a:p>
            </p:txBody>
          </p:sp>
          <p:sp>
            <p:nvSpPr>
              <p:cNvPr id="26" name="TextBox 25"/>
              <p:cNvSpPr txBox="1"/>
              <p:nvPr/>
            </p:nvSpPr>
            <p:spPr>
              <a:xfrm>
                <a:off x="4978968" y="1268760"/>
                <a:ext cx="1107996" cy="646331"/>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p>
                <a:pPr>
                  <a:spcBef>
                    <a:spcPct val="20000"/>
                  </a:spcBef>
                  <a:defRPr/>
                </a:pPr>
                <a:r>
                  <a:rPr lang="zh-CN" altLang="en-US" sz="3600" dirty="0">
                    <a:solidFill>
                      <a:srgbClr val="FF0000"/>
                    </a:solidFill>
                    <a:latin typeface="+mn-lt"/>
                    <a:ea typeface="华文新魏" pitchFamily="2" charset="-122"/>
                    <a:cs typeface="+mn-cs"/>
                  </a:rPr>
                  <a:t>关系</a:t>
                </a:r>
              </a:p>
            </p:txBody>
          </p:sp>
        </p:grpSp>
        <p:sp>
          <p:nvSpPr>
            <p:cNvPr id="17" name="右箭头 16"/>
            <p:cNvSpPr/>
            <p:nvPr/>
          </p:nvSpPr>
          <p:spPr bwMode="auto">
            <a:xfrm>
              <a:off x="3491880" y="2132856"/>
              <a:ext cx="1152128" cy="144016"/>
            </a:xfrm>
            <a:prstGeom prst="rightArrow">
              <a:avLst/>
            </a:prstGeom>
            <a:solidFill>
              <a:srgbClr val="2929FF"/>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8" name="右箭头 17"/>
            <p:cNvSpPr/>
            <p:nvPr/>
          </p:nvSpPr>
          <p:spPr bwMode="auto">
            <a:xfrm>
              <a:off x="3491880" y="3255956"/>
              <a:ext cx="1152128" cy="144016"/>
            </a:xfrm>
            <a:prstGeom prst="rightArrow">
              <a:avLst/>
            </a:prstGeom>
            <a:solidFill>
              <a:srgbClr val="2929FF"/>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19" name="右箭头 18"/>
            <p:cNvSpPr/>
            <p:nvPr/>
          </p:nvSpPr>
          <p:spPr bwMode="auto">
            <a:xfrm>
              <a:off x="3491880" y="4365104"/>
              <a:ext cx="1152128" cy="144016"/>
            </a:xfrm>
            <a:prstGeom prst="rightArrow">
              <a:avLst/>
            </a:prstGeom>
            <a:solidFill>
              <a:srgbClr val="2929FF"/>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sp>
          <p:nvSpPr>
            <p:cNvPr id="20" name="右箭头 19"/>
            <p:cNvSpPr/>
            <p:nvPr/>
          </p:nvSpPr>
          <p:spPr bwMode="auto">
            <a:xfrm>
              <a:off x="3491880" y="5445224"/>
              <a:ext cx="1152128" cy="144016"/>
            </a:xfrm>
            <a:prstGeom prst="rightArrow">
              <a:avLst/>
            </a:prstGeom>
            <a:solidFill>
              <a:srgbClr val="2929FF"/>
            </a:solidFill>
            <a:ln w="952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mn-lt"/>
                <a:ea typeface="华文新魏" pitchFamily="2" charset="-122"/>
                <a:cs typeface="+mn-cs"/>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文件记录</a:t>
            </a: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B7140BB1-03A9-4E42-9715-02957B27E7E0}" type="slidenum">
              <a:rPr lang="zh-CN" altLang="en-US" smtClean="0"/>
              <a:pPr>
                <a:defRPr/>
              </a:pPr>
              <a:t>29</a:t>
            </a:fld>
            <a:endParaRPr lang="en-US" altLang="zh-CN"/>
          </a:p>
        </p:txBody>
      </p:sp>
      <p:sp>
        <p:nvSpPr>
          <p:cNvPr id="6" name="Rectangle 2"/>
          <p:cNvSpPr txBox="1">
            <a:spLocks noChangeArrowheads="1"/>
          </p:cNvSpPr>
          <p:nvPr/>
        </p:nvSpPr>
        <p:spPr>
          <a:xfrm>
            <a:off x="1357313" y="619125"/>
            <a:ext cx="2300287" cy="595313"/>
          </a:xfrm>
          <a:prstGeom prst="rect">
            <a:avLst/>
          </a:prstGeom>
        </p:spPr>
        <p:txBody>
          <a:bodyPr/>
          <a:lstStyle/>
          <a:p>
            <a:pPr eaLnBrk="1" hangingPunct="1">
              <a:defRPr/>
            </a:pPr>
            <a:endParaRPr kumimoji="1" lang="zh-CN" altLang="en-US" sz="4000" b="0" kern="0" dirty="0">
              <a:solidFill>
                <a:srgbClr val="FF0000"/>
              </a:solidFill>
              <a:latin typeface="+mj-lt"/>
              <a:ea typeface="华文行楷" pitchFamily="2" charset="-122"/>
              <a:cs typeface="+mj-cs"/>
            </a:endParaRPr>
          </a:p>
        </p:txBody>
      </p:sp>
      <p:sp>
        <p:nvSpPr>
          <p:cNvPr id="7" name="Rectangle 4"/>
          <p:cNvSpPr txBox="1">
            <a:spLocks noChangeArrowheads="1"/>
          </p:cNvSpPr>
          <p:nvPr/>
        </p:nvSpPr>
        <p:spPr>
          <a:xfrm>
            <a:off x="1500166" y="1357298"/>
            <a:ext cx="7248298" cy="4643470"/>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eaLnBrk="1" hangingPunct="1">
              <a:spcBef>
                <a:spcPts val="0"/>
              </a:spcBef>
              <a:buSzPct val="50000"/>
              <a:buFont typeface="Wingdings" pitchFamily="2" charset="2"/>
              <a:buChar char="l"/>
              <a:defRPr/>
            </a:pPr>
            <a:r>
              <a:rPr lang="zh-CN" altLang="en-US" sz="3200" b="0" kern="0" dirty="0" smtClean="0">
                <a:latin typeface="+mn-lt"/>
                <a:ea typeface="华文新魏" pitchFamily="2" charset="-122"/>
                <a:cs typeface="Times New Roman" pitchFamily="18" charset="0"/>
              </a:rPr>
              <a:t>文件</a:t>
            </a:r>
            <a:r>
              <a:rPr kumimoji="1" lang="zh-CN" altLang="en-US" sz="3200" b="0" kern="0" dirty="0">
                <a:latin typeface="+mn-lt"/>
                <a:ea typeface="华文新魏" pitchFamily="2" charset="-122"/>
                <a:cs typeface="Times New Roman" pitchFamily="18" charset="0"/>
              </a:rPr>
              <a:t>记录的种类</a:t>
            </a:r>
          </a:p>
          <a:p>
            <a:pPr lvl="1">
              <a:spcBef>
                <a:spcPts val="0"/>
              </a:spcBef>
              <a:buClr>
                <a:srgbClr val="2929FF"/>
              </a:buClr>
              <a:buSzPct val="50000"/>
              <a:buFont typeface="Times New Roman" pitchFamily="18" charset="0"/>
              <a:buChar char="−"/>
              <a:defRPr/>
            </a:pPr>
            <a:r>
              <a:rPr lang="en-US" altLang="zh-CN"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定长记录</a:t>
            </a:r>
            <a:r>
              <a:rPr lang="en-US" altLang="zh-CN" sz="2800" b="0" dirty="0">
                <a:solidFill>
                  <a:srgbClr val="2929FF"/>
                </a:solidFill>
                <a:latin typeface="+mn-lt"/>
                <a:ea typeface="华文新魏" pitchFamily="2" charset="-122"/>
                <a:cs typeface="Times New Roman" pitchFamily="18" charset="0"/>
              </a:rPr>
              <a:t>:  </a:t>
            </a:r>
            <a:r>
              <a:rPr lang="zh-CN" altLang="en-US" sz="2800" b="0" dirty="0">
                <a:solidFill>
                  <a:srgbClr val="800000"/>
                </a:solidFill>
                <a:latin typeface="+mn-lt"/>
                <a:ea typeface="华文新魏" pitchFamily="2" charset="-122"/>
                <a:cs typeface="Times New Roman" pitchFamily="18" charset="0"/>
              </a:rPr>
              <a:t>记录长度固定</a:t>
            </a:r>
            <a:endParaRPr lang="en-US" altLang="zh-CN" sz="2800" b="0" dirty="0">
              <a:solidFill>
                <a:srgbClr val="800000"/>
              </a:solidFill>
              <a:latin typeface="+mn-lt"/>
              <a:ea typeface="华文新魏" pitchFamily="2" charset="-122"/>
              <a:cs typeface="+mn-cs"/>
            </a:endParaRPr>
          </a:p>
          <a:p>
            <a:pPr lvl="1">
              <a:spcBef>
                <a:spcPts val="0"/>
              </a:spcBef>
              <a:buClr>
                <a:srgbClr val="2929FF"/>
              </a:buClr>
              <a:buSzPct val="50000"/>
              <a:buFont typeface="Times New Roman" pitchFamily="18" charset="0"/>
              <a:buChar char="−"/>
              <a:defRPr/>
            </a:pPr>
            <a:r>
              <a:rPr lang="en-US" altLang="zh-CN"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非定长记录</a:t>
            </a:r>
            <a:r>
              <a:rPr lang="en-US" altLang="zh-CN" sz="2800" b="0" dirty="0">
                <a:solidFill>
                  <a:srgbClr val="2929FF"/>
                </a:solidFill>
                <a:latin typeface="+mn-lt"/>
                <a:ea typeface="华文新魏" pitchFamily="2" charset="-122"/>
                <a:cs typeface="Times New Roman" pitchFamily="18" charset="0"/>
              </a:rPr>
              <a:t>:  </a:t>
            </a:r>
            <a:r>
              <a:rPr lang="zh-CN" altLang="en-US" sz="2800" b="0" dirty="0">
                <a:solidFill>
                  <a:srgbClr val="800000"/>
                </a:solidFill>
                <a:latin typeface="+mn-lt"/>
                <a:ea typeface="华文新魏" pitchFamily="2" charset="-122"/>
                <a:cs typeface="Times New Roman" pitchFamily="18" charset="0"/>
              </a:rPr>
              <a:t>记录长度可变</a:t>
            </a:r>
            <a:endParaRPr lang="en-US" altLang="zh-CN" sz="2800" b="0" dirty="0">
              <a:solidFill>
                <a:srgbClr val="800000"/>
              </a:solidFill>
              <a:latin typeface="+mn-lt"/>
              <a:ea typeface="华文新魏" pitchFamily="2" charset="-122"/>
              <a:cs typeface="+mn-cs"/>
            </a:endParaRPr>
          </a:p>
          <a:p>
            <a:pPr marL="342900" indent="-342900">
              <a:spcBef>
                <a:spcPts val="0"/>
              </a:spcBef>
              <a:buSzPct val="50000"/>
              <a:buFont typeface="Wingdings" pitchFamily="2" charset="2"/>
              <a:buChar char="l"/>
              <a:defRPr/>
            </a:pPr>
            <a:r>
              <a:rPr lang="zh-CN" altLang="en-US" sz="3200" b="0" kern="0" dirty="0">
                <a:latin typeface="+mn-lt"/>
                <a:ea typeface="华文新魏" pitchFamily="2" charset="-122"/>
                <a:cs typeface="Times New Roman" pitchFamily="18" charset="0"/>
              </a:rPr>
              <a:t>文件记录的存储方法</a:t>
            </a:r>
          </a:p>
          <a:p>
            <a:pPr lvl="1">
              <a:spcBef>
                <a:spcPts val="0"/>
              </a:spcBef>
              <a:buClr>
                <a:srgbClr val="2929FF"/>
              </a:buClr>
              <a:buSzPct val="50000"/>
              <a:buFont typeface="Times New Roman" pitchFamily="18" charset="0"/>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跨块存储</a:t>
            </a:r>
            <a:r>
              <a:rPr lang="en-US" altLang="zh-CN" sz="2800" b="0" dirty="0">
                <a:solidFill>
                  <a:srgbClr val="2929FF"/>
                </a:solidFill>
                <a:latin typeface="+mn-lt"/>
                <a:ea typeface="华文新魏" pitchFamily="2" charset="-122"/>
                <a:cs typeface="+mn-cs"/>
              </a:rPr>
              <a:t>(</a:t>
            </a:r>
            <a:r>
              <a:rPr lang="zh-CN" altLang="en-US" sz="2800" b="0" dirty="0">
                <a:solidFill>
                  <a:srgbClr val="2929FF"/>
                </a:solidFill>
                <a:latin typeface="+mn-lt"/>
                <a:ea typeface="华文新魏" pitchFamily="2" charset="-122"/>
                <a:cs typeface="+mn-cs"/>
              </a:rPr>
              <a:t>跨块记录</a:t>
            </a:r>
            <a:r>
              <a:rPr lang="en-US" altLang="zh-CN" sz="2800" b="0" dirty="0">
                <a:solidFill>
                  <a:srgbClr val="2929FF"/>
                </a:solidFill>
                <a:latin typeface="+mn-lt"/>
                <a:ea typeface="华文新魏" pitchFamily="2" charset="-122"/>
                <a:cs typeface="+mn-cs"/>
              </a:rPr>
              <a:t>)</a:t>
            </a:r>
          </a:p>
          <a:p>
            <a:pPr lvl="2">
              <a:spcBef>
                <a:spcPts val="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mn-cs"/>
              </a:rPr>
              <a:t>一个记录存储在多个文件块</a:t>
            </a:r>
            <a:endParaRPr lang="en-US" altLang="zh-CN" sz="2400" b="0" dirty="0">
              <a:solidFill>
                <a:srgbClr val="800000"/>
              </a:solidFill>
              <a:latin typeface="+mn-lt"/>
              <a:ea typeface="华文新魏" pitchFamily="2" charset="-122"/>
              <a:cs typeface="+mn-cs"/>
            </a:endParaRPr>
          </a:p>
          <a:p>
            <a:pPr lvl="1">
              <a:spcBef>
                <a:spcPts val="0"/>
              </a:spcBef>
              <a:buClr>
                <a:srgbClr val="2929FF"/>
              </a:buClr>
              <a:buSzPct val="50000"/>
              <a:buFont typeface="Times New Roman" pitchFamily="18" charset="0"/>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非跨块存储</a:t>
            </a:r>
            <a:r>
              <a:rPr lang="en-US" altLang="zh-CN" sz="2800" b="0" dirty="0">
                <a:solidFill>
                  <a:srgbClr val="2929FF"/>
                </a:solidFill>
                <a:latin typeface="+mn-lt"/>
                <a:ea typeface="华文新魏" pitchFamily="2" charset="-122"/>
                <a:cs typeface="+mn-cs"/>
              </a:rPr>
              <a:t>(</a:t>
            </a:r>
            <a:r>
              <a:rPr lang="zh-CN" altLang="en-US" sz="2800" b="0" dirty="0">
                <a:solidFill>
                  <a:srgbClr val="2929FF"/>
                </a:solidFill>
                <a:latin typeface="+mn-lt"/>
                <a:ea typeface="华文新魏" pitchFamily="2" charset="-122"/>
                <a:cs typeface="+mn-cs"/>
              </a:rPr>
              <a:t>非跨块记录</a:t>
            </a:r>
            <a:r>
              <a:rPr lang="en-US" altLang="zh-CN" sz="2800" b="0" dirty="0">
                <a:solidFill>
                  <a:srgbClr val="2929FF"/>
                </a:solidFill>
                <a:latin typeface="+mn-lt"/>
                <a:ea typeface="华文新魏" pitchFamily="2" charset="-122"/>
                <a:cs typeface="+mn-cs"/>
              </a:rPr>
              <a:t>)</a:t>
            </a:r>
          </a:p>
          <a:p>
            <a:pPr lvl="2">
              <a:spcBef>
                <a:spcPts val="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mn-cs"/>
              </a:rPr>
              <a:t>一个记录只存储在一个文件块</a:t>
            </a:r>
          </a:p>
        </p:txBody>
      </p:sp>
    </p:spTree>
    <p:extLst>
      <p:ext uri="{BB962C8B-B14F-4D97-AF65-F5344CB8AC3E}">
        <p14:creationId xmlns:p14="http://schemas.microsoft.com/office/powerpoint/2010/main" val="221135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p:cTn id="1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p:cTn id="24"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7">
                                            <p:txEl>
                                              <p:pRg st="3" end="3"/>
                                            </p:txEl>
                                          </p:spTgt>
                                        </p:tgtEl>
                                      </p:cBhvr>
                                    </p:animEffect>
                                  </p:childTnLst>
                                </p:cTn>
                              </p:par>
                              <p:par>
                                <p:cTn id="27" presetID="53"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p:cTn id="29"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7">
                                            <p:txEl>
                                              <p:pRg st="4" end="4"/>
                                            </p:txEl>
                                          </p:spTgt>
                                        </p:tgtEl>
                                      </p:cBhvr>
                                    </p:animEffect>
                                  </p:childTnLst>
                                </p:cTn>
                              </p:par>
                              <p:par>
                                <p:cTn id="32" presetID="53"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 calcmode="lin" valueType="num">
                                      <p:cBhvr>
                                        <p:cTn id="34"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7">
                                            <p:txEl>
                                              <p:pRg st="5" end="5"/>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p:cTn id="39"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7">
                                            <p:txEl>
                                              <p:pRg st="6" end="6"/>
                                            </p:txEl>
                                          </p:spTgt>
                                        </p:tgtEl>
                                      </p:cBhvr>
                                    </p:animEffect>
                                  </p:childTnLst>
                                </p:cTn>
                              </p:par>
                              <p:par>
                                <p:cTn id="42" presetID="53" presetClass="entr" presetSubtype="0"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幻灯片编号占位符 5"/>
          <p:cNvSpPr>
            <a:spLocks noGrp="1"/>
          </p:cNvSpPr>
          <p:nvPr>
            <p:ph type="sldNum" sz="quarter" idx="12"/>
          </p:nvPr>
        </p:nvSpPr>
        <p:spPr/>
        <p:txBody>
          <a:bodyPr/>
          <a:lstStyle/>
          <a:p>
            <a:pPr>
              <a:defRPr/>
            </a:pPr>
            <a:fld id="{7E712E0B-216B-4AFB-962F-6A4B0FD5CE10}" type="slidenum">
              <a:rPr lang="zh-CN" altLang="en-US" smtClean="0"/>
              <a:pPr>
                <a:defRPr/>
              </a:pPr>
              <a:t>3</a:t>
            </a:fld>
            <a:endParaRPr lang="en-US" altLang="zh-CN"/>
          </a:p>
        </p:txBody>
      </p:sp>
      <p:sp>
        <p:nvSpPr>
          <p:cNvPr id="7" name="Rectangle 8"/>
          <p:cNvSpPr txBox="1">
            <a:spLocks noChangeArrowheads="1"/>
          </p:cNvSpPr>
          <p:nvPr/>
        </p:nvSpPr>
        <p:spPr bwMode="auto">
          <a:xfrm>
            <a:off x="685800" y="1524000"/>
            <a:ext cx="7924800" cy="4525963"/>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数据库管理系统的数据操作算法、查询优化处理方法和事务处理算法与数据库的物理存储结构密切相关。</a:t>
            </a:r>
          </a:p>
          <a:p>
            <a:pPr algn="just">
              <a:defRPr/>
            </a:pPr>
            <a:r>
              <a:rPr lang="zh-CN" altLang="en-US" kern="0" dirty="0" smtClean="0">
                <a:effectLst/>
                <a:ea typeface="STXinwei" charset="0"/>
                <a:cs typeface="STXinwei" charset="0"/>
              </a:rPr>
              <a:t>在讨论物理存储结构时，我们不再关心应用程序员如何看待数据，而主要考虑如何在存储介质上以最优化的方式存放数据。</a:t>
            </a:r>
          </a:p>
          <a:p>
            <a:pPr algn="just">
              <a:defRPr/>
            </a:pPr>
            <a:r>
              <a:rPr lang="zh-CN" altLang="en-US" kern="0" dirty="0" smtClean="0">
                <a:effectLst/>
                <a:ea typeface="STXinwei" charset="0"/>
                <a:cs typeface="STXinwei" charset="0"/>
              </a:rPr>
              <a:t>物理存储结构的设计主要考虑数据库的操作效率、响应时间和空间利用率。 </a:t>
            </a:r>
            <a:endParaRPr lang="zh-CN" altLang="en-US" kern="0" dirty="0">
              <a:effectLst/>
              <a:ea typeface="STXinwei" charset="0"/>
              <a:cs typeface="STXinwe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文件块与磁盘文件</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12320BFB-F3AD-4FEF-8060-41EB6761867A}" type="slidenum">
              <a:rPr lang="zh-CN" altLang="en-US" smtClean="0"/>
              <a:pPr>
                <a:defRPr/>
              </a:pPr>
              <a:t>30</a:t>
            </a:fld>
            <a:endParaRPr lang="en-US" altLang="zh-CN"/>
          </a:p>
        </p:txBody>
      </p:sp>
      <p:sp>
        <p:nvSpPr>
          <p:cNvPr id="6" name="Rectangle 4"/>
          <p:cNvSpPr txBox="1">
            <a:spLocks noChangeArrowheads="1"/>
          </p:cNvSpPr>
          <p:nvPr/>
        </p:nvSpPr>
        <p:spPr>
          <a:xfrm>
            <a:off x="1043608" y="908720"/>
            <a:ext cx="7500958" cy="5328592"/>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spcBef>
                <a:spcPts val="0"/>
              </a:spcBef>
              <a:buSzPct val="50000"/>
              <a:buFont typeface="Wingdings" pitchFamily="2" charset="2"/>
              <a:buChar char="l"/>
              <a:defRPr/>
            </a:pPr>
            <a:r>
              <a:rPr lang="zh-CN" altLang="en-US" sz="3200" b="0" kern="0" dirty="0" smtClean="0">
                <a:latin typeface="楷体_GB2312" pitchFamily="49" charset="-122"/>
                <a:ea typeface="华文新魏" pitchFamily="2" charset="-122"/>
                <a:cs typeface="Times New Roman" pitchFamily="18" charset="0"/>
              </a:rPr>
              <a:t>文件</a:t>
            </a:r>
            <a:r>
              <a:rPr lang="zh-CN" altLang="en-US" sz="3200" b="0" kern="0" dirty="0">
                <a:latin typeface="楷体_GB2312" pitchFamily="49" charset="-122"/>
                <a:ea typeface="华文新魏" pitchFamily="2" charset="-122"/>
                <a:cs typeface="Times New Roman" pitchFamily="18" charset="0"/>
              </a:rPr>
              <a:t>种类</a:t>
            </a:r>
          </a:p>
          <a:p>
            <a:pPr marL="457200" lvl="3">
              <a:spcBef>
                <a:spcPts val="0"/>
              </a:spcBef>
              <a:buClr>
                <a:srgbClr val="2929FF"/>
              </a:buClr>
              <a:buSzPct val="50000"/>
              <a:buFontTx/>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mn-lt"/>
                <a:ea typeface="华文新魏" pitchFamily="2" charset="-122"/>
                <a:cs typeface="+mn-cs"/>
              </a:rPr>
              <a:t>无序文件</a:t>
            </a:r>
            <a:endParaRPr lang="en-US" altLang="zh-CN" sz="2800" b="0" dirty="0">
              <a:solidFill>
                <a:srgbClr val="2929FF"/>
              </a:solidFill>
              <a:latin typeface="+mn-lt"/>
              <a:ea typeface="华文新魏" pitchFamily="2" charset="-122"/>
              <a:cs typeface="+mn-cs"/>
            </a:endParaRPr>
          </a:p>
          <a:p>
            <a:pPr marL="457200" lvl="3">
              <a:spcBef>
                <a:spcPts val="0"/>
              </a:spcBef>
              <a:buClr>
                <a:srgbClr val="2929FF"/>
              </a:buClr>
              <a:buSzPct val="50000"/>
              <a:buFontTx/>
              <a:buChar char="−"/>
              <a:defRPr/>
            </a:pPr>
            <a:r>
              <a:rPr lang="zh-CN" altLang="en-US" sz="2800" b="0" dirty="0">
                <a:solidFill>
                  <a:srgbClr val="2929FF"/>
                </a:solidFill>
                <a:latin typeface="+mn-lt"/>
                <a:ea typeface="华文新魏" pitchFamily="2" charset="-122"/>
                <a:cs typeface="+mn-cs"/>
              </a:rPr>
              <a:t> </a:t>
            </a:r>
            <a:r>
              <a:rPr lang="zh-CN" altLang="en-US" sz="2800" b="0" dirty="0" smtClean="0">
                <a:solidFill>
                  <a:srgbClr val="2929FF"/>
                </a:solidFill>
                <a:latin typeface="+mn-lt"/>
                <a:ea typeface="华文新魏" pitchFamily="2" charset="-122"/>
                <a:cs typeface="+mn-cs"/>
              </a:rPr>
              <a:t>有序</a:t>
            </a:r>
            <a:r>
              <a:rPr lang="en-US" altLang="zh-CN" sz="2800" b="0" dirty="0" smtClean="0">
                <a:solidFill>
                  <a:srgbClr val="2929FF"/>
                </a:solidFill>
                <a:latin typeface="+mn-lt"/>
                <a:ea typeface="华文新魏" pitchFamily="2" charset="-122"/>
                <a:cs typeface="+mn-cs"/>
              </a:rPr>
              <a:t>/</a:t>
            </a:r>
            <a:r>
              <a:rPr lang="zh-CN" altLang="en-US" sz="2800" b="0" dirty="0" smtClean="0">
                <a:solidFill>
                  <a:srgbClr val="2929FF"/>
                </a:solidFill>
                <a:latin typeface="+mn-lt"/>
                <a:ea typeface="华文新魏" pitchFamily="2" charset="-122"/>
                <a:cs typeface="+mn-cs"/>
              </a:rPr>
              <a:t>顺序文件</a:t>
            </a:r>
            <a:endParaRPr lang="en-US" altLang="zh-CN" sz="2800" b="0" dirty="0">
              <a:solidFill>
                <a:srgbClr val="2929FF"/>
              </a:solidFill>
              <a:latin typeface="+mn-lt"/>
              <a:ea typeface="华文新魏" pitchFamily="2" charset="-122"/>
              <a:cs typeface="+mn-cs"/>
            </a:endParaRPr>
          </a:p>
          <a:p>
            <a:pPr marL="457200" lvl="3">
              <a:spcBef>
                <a:spcPts val="0"/>
              </a:spcBef>
              <a:buClr>
                <a:srgbClr val="2929FF"/>
              </a:buClr>
              <a:buSzPct val="50000"/>
              <a:buFontTx/>
              <a:buChar char="−"/>
              <a:defRPr/>
            </a:pPr>
            <a:r>
              <a:rPr lang="zh-CN" altLang="en-US" sz="2800" b="0" dirty="0">
                <a:solidFill>
                  <a:srgbClr val="2929FF"/>
                </a:solidFill>
                <a:latin typeface="+mn-lt"/>
                <a:ea typeface="华文新魏" pitchFamily="2" charset="-122"/>
                <a:cs typeface="+mn-cs"/>
              </a:rPr>
              <a:t> 索引文件</a:t>
            </a:r>
            <a:endParaRPr lang="en-US" altLang="zh-CN" sz="2800" b="0" dirty="0">
              <a:solidFill>
                <a:srgbClr val="2929FF"/>
              </a:solidFill>
              <a:latin typeface="+mn-lt"/>
              <a:ea typeface="华文新魏" pitchFamily="2" charset="-122"/>
              <a:cs typeface="+mn-cs"/>
            </a:endParaRPr>
          </a:p>
          <a:p>
            <a:pPr marL="457200" lvl="3">
              <a:spcBef>
                <a:spcPts val="0"/>
              </a:spcBef>
              <a:buClr>
                <a:srgbClr val="2929FF"/>
              </a:buClr>
              <a:buSzPct val="50000"/>
              <a:buFontTx/>
              <a:buChar char="−"/>
              <a:defRPr/>
            </a:pPr>
            <a:r>
              <a:rPr lang="en-US" altLang="zh-CN" sz="2800" b="0" dirty="0">
                <a:solidFill>
                  <a:srgbClr val="2929FF"/>
                </a:solidFill>
                <a:latin typeface="+mn-lt"/>
                <a:ea typeface="华文新魏" pitchFamily="2" charset="-122"/>
                <a:cs typeface="+mn-cs"/>
              </a:rPr>
              <a:t> Hash</a:t>
            </a:r>
            <a:r>
              <a:rPr lang="zh-CN" altLang="en-US" sz="2800" b="0" dirty="0">
                <a:solidFill>
                  <a:srgbClr val="2929FF"/>
                </a:solidFill>
                <a:latin typeface="+mn-lt"/>
                <a:ea typeface="华文新魏" pitchFamily="2" charset="-122"/>
                <a:cs typeface="+mn-cs"/>
              </a:rPr>
              <a:t>文件</a:t>
            </a:r>
            <a:endParaRPr lang="en-US" altLang="zh-CN" sz="2800" b="0" dirty="0">
              <a:solidFill>
                <a:srgbClr val="2929FF"/>
              </a:solidFill>
              <a:latin typeface="+mn-lt"/>
              <a:ea typeface="华文新魏" pitchFamily="2" charset="-122"/>
              <a:cs typeface="+mn-cs"/>
            </a:endParaRPr>
          </a:p>
          <a:p>
            <a:pPr marL="342900" indent="-342900">
              <a:spcBef>
                <a:spcPts val="0"/>
              </a:spcBef>
              <a:buSzPct val="50000"/>
              <a:buFont typeface="Wingdings" pitchFamily="2" charset="2"/>
              <a:buChar char="l"/>
              <a:defRPr/>
            </a:pPr>
            <a:r>
              <a:rPr lang="zh-CN" altLang="en-US" sz="3200" b="0" kern="0" dirty="0">
                <a:latin typeface="楷体_GB2312" pitchFamily="49" charset="-122"/>
                <a:ea typeface="华文新魏" pitchFamily="2" charset="-122"/>
                <a:cs typeface="Times New Roman" pitchFamily="18" charset="0"/>
              </a:rPr>
              <a:t>文件的存储方法</a:t>
            </a:r>
          </a:p>
          <a:p>
            <a:pPr marL="457200" lvl="3">
              <a:spcBef>
                <a:spcPts val="0"/>
              </a:spcBef>
              <a:buClr>
                <a:srgbClr val="2929FF"/>
              </a:buClr>
              <a:buSzPct val="50000"/>
              <a:buFontTx/>
              <a:buChar char="−"/>
              <a:defRPr/>
            </a:pPr>
            <a:r>
              <a:rPr lang="zh-CN" altLang="en-US" sz="2800" b="0" dirty="0">
                <a:solidFill>
                  <a:srgbClr val="000099"/>
                </a:solidFill>
                <a:latin typeface="+mn-lt"/>
                <a:ea typeface="华文新魏" pitchFamily="2" charset="-122"/>
                <a:cs typeface="+mn-cs"/>
              </a:rPr>
              <a:t> </a:t>
            </a:r>
            <a:r>
              <a:rPr lang="zh-CN" altLang="en-US" sz="2800" b="0" dirty="0">
                <a:solidFill>
                  <a:srgbClr val="2929FF"/>
                </a:solidFill>
                <a:latin typeface="楷体_GB2312" pitchFamily="49" charset="-122"/>
                <a:ea typeface="华文新魏" pitchFamily="2" charset="-122"/>
                <a:cs typeface="+mn-cs"/>
              </a:rPr>
              <a:t>连续存储方法</a:t>
            </a:r>
            <a:endParaRPr lang="en-US" altLang="zh-CN" sz="2800" b="0" dirty="0">
              <a:solidFill>
                <a:srgbClr val="2929FF"/>
              </a:solidFill>
              <a:latin typeface="楷体_GB2312" pitchFamily="49" charset="-122"/>
              <a:ea typeface="华文新魏" pitchFamily="2" charset="-122"/>
              <a:cs typeface="+mn-cs"/>
            </a:endParaRPr>
          </a:p>
          <a:p>
            <a:pPr marL="457200" lvl="3">
              <a:spcBef>
                <a:spcPts val="0"/>
              </a:spcBef>
              <a:buClr>
                <a:srgbClr val="2929FF"/>
              </a:buClr>
              <a:buSzPct val="50000"/>
              <a:buFontTx/>
              <a:buChar char="−"/>
              <a:defRPr/>
            </a:pPr>
            <a:r>
              <a:rPr lang="zh-CN" altLang="en-US" sz="2800" b="0" dirty="0">
                <a:solidFill>
                  <a:srgbClr val="2929FF"/>
                </a:solidFill>
                <a:latin typeface="楷体_GB2312" pitchFamily="49" charset="-122"/>
                <a:ea typeface="华文新魏" pitchFamily="2" charset="-122"/>
                <a:cs typeface="+mn-cs"/>
              </a:rPr>
              <a:t> 链接存储方法</a:t>
            </a:r>
            <a:endParaRPr lang="en-US" altLang="zh-CN" sz="2800" b="0" dirty="0">
              <a:solidFill>
                <a:srgbClr val="2929FF"/>
              </a:solidFill>
              <a:latin typeface="楷体_GB2312" pitchFamily="49" charset="-122"/>
              <a:ea typeface="华文新魏" pitchFamily="2" charset="-122"/>
              <a:cs typeface="+mn-cs"/>
            </a:endParaRPr>
          </a:p>
          <a:p>
            <a:pPr marL="457200" lvl="3">
              <a:spcBef>
                <a:spcPts val="0"/>
              </a:spcBef>
              <a:buClr>
                <a:srgbClr val="2929FF"/>
              </a:buClr>
              <a:buSzPct val="50000"/>
              <a:buFontTx/>
              <a:buChar char="−"/>
              <a:defRPr/>
            </a:pPr>
            <a:r>
              <a:rPr lang="zh-CN" altLang="en-US" sz="2800" b="0" dirty="0">
                <a:solidFill>
                  <a:srgbClr val="2929FF"/>
                </a:solidFill>
                <a:latin typeface="楷体_GB2312" pitchFamily="49" charset="-122"/>
                <a:ea typeface="华文新魏" pitchFamily="2" charset="-122"/>
                <a:cs typeface="+mn-cs"/>
              </a:rPr>
              <a:t> 索引存储方法</a:t>
            </a:r>
            <a:endParaRPr lang="en-US" altLang="zh-CN" sz="2800" b="0" dirty="0">
              <a:solidFill>
                <a:srgbClr val="2929FF"/>
              </a:solidFill>
              <a:latin typeface="楷体_GB2312" pitchFamily="49" charset="-122"/>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p:cTn id="1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p:cTn id="22"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p:cTn id="2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 calcmode="lin" valueType="num">
                                      <p:cBhvr>
                                        <p:cTn id="34"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6">
                                            <p:txEl>
                                              <p:pRg st="5" end="5"/>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 calcmode="lin" valueType="num">
                                      <p:cBhvr>
                                        <p:cTn id="39"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6">
                                            <p:txEl>
                                              <p:pRg st="6" end="6"/>
                                            </p:txEl>
                                          </p:spTgt>
                                        </p:tgtEl>
                                      </p:cBhvr>
                                    </p:animEffect>
                                  </p:childTnLst>
                                </p:cTn>
                              </p:par>
                              <p:par>
                                <p:cTn id="42" presetID="53" presetClass="entr" presetSubtype="0" fill="hold" nodeType="with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 calcmode="lin" valueType="num">
                                      <p:cBhvr>
                                        <p:cTn id="44"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6">
                                            <p:txEl>
                                              <p:pRg st="7" end="7"/>
                                            </p:txEl>
                                          </p:spTgt>
                                        </p:tgtEl>
                                      </p:cBhvr>
                                    </p:animEffect>
                                  </p:childTnLst>
                                </p:cTn>
                              </p:par>
                              <p:par>
                                <p:cTn id="47" presetID="53" presetClass="entr" presetSubtype="0"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p:cTn id="49"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smtClean="0">
                <a:solidFill>
                  <a:srgbClr val="800000"/>
                </a:solidFill>
                <a:latin typeface="STXinwei" charset="0"/>
                <a:ea typeface="STXinwei" charset="0"/>
                <a:cs typeface="STXinwei" charset="0"/>
              </a:rPr>
              <a:t>顺序文件</a:t>
            </a:r>
            <a:endParaRPr kumimoji="1"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491192CE-1A79-4770-8AAD-1C4E14440C89}" type="slidenum">
              <a:rPr lang="zh-CN" altLang="en-US" smtClean="0"/>
              <a:pPr>
                <a:defRPr/>
              </a:pPr>
              <a:t>31</a:t>
            </a:fld>
            <a:endParaRPr lang="en-US" altLang="zh-CN"/>
          </a:p>
        </p:txBody>
      </p:sp>
      <p:sp>
        <p:nvSpPr>
          <p:cNvPr id="6" name="Rectangle 2"/>
          <p:cNvSpPr txBox="1">
            <a:spLocks noChangeArrowheads="1"/>
          </p:cNvSpPr>
          <p:nvPr/>
        </p:nvSpPr>
        <p:spPr>
          <a:xfrm>
            <a:off x="762000" y="1265238"/>
            <a:ext cx="8167688" cy="45259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记录按照某个(或某些)属性值的大小排列</a:t>
            </a:r>
          </a:p>
          <a:p>
            <a:pPr algn="just">
              <a:defRPr/>
            </a:pPr>
            <a:r>
              <a:rPr lang="zh-CN" altLang="en-US" kern="0" dirty="0" smtClean="0">
                <a:effectLst/>
                <a:ea typeface="STXinwei" charset="0"/>
                <a:cs typeface="STXinwei" charset="0"/>
              </a:rPr>
              <a:t>例：</a:t>
            </a:r>
          </a:p>
          <a:p>
            <a:pPr lvl="1" algn="just">
              <a:defRPr/>
            </a:pPr>
            <a:r>
              <a:rPr lang="en-US" altLang="zh-CN" kern="0" dirty="0" smtClean="0">
                <a:solidFill>
                  <a:srgbClr val="2929FF"/>
                </a:solidFill>
                <a:effectLst/>
                <a:ea typeface="STXinwei" charset="0"/>
                <a:cs typeface="STXinwei" charset="0"/>
              </a:rPr>
              <a:t>School</a:t>
            </a:r>
            <a:r>
              <a:rPr lang="zh-CN" altLang="en-US" kern="0" dirty="0" smtClean="0">
                <a:solidFill>
                  <a:srgbClr val="2929FF"/>
                </a:solidFill>
                <a:effectLst/>
                <a:ea typeface="STXinwei" charset="0"/>
                <a:cs typeface="STXinwei" charset="0"/>
              </a:rPr>
              <a:t>数据库中的</a:t>
            </a:r>
            <a:r>
              <a:rPr lang="en-US" altLang="zh-CN" kern="0" dirty="0" smtClean="0">
                <a:solidFill>
                  <a:srgbClr val="2929FF"/>
                </a:solidFill>
                <a:effectLst/>
                <a:ea typeface="STXinwei" charset="0"/>
                <a:cs typeface="STXinwei" charset="0"/>
              </a:rPr>
              <a:t>Student</a:t>
            </a:r>
            <a:r>
              <a:rPr lang="zh-CN" altLang="en-US" kern="0" dirty="0" smtClean="0">
                <a:solidFill>
                  <a:srgbClr val="2929FF"/>
                </a:solidFill>
                <a:effectLst/>
                <a:ea typeface="STXinwei" charset="0"/>
                <a:cs typeface="STXinwei" charset="0"/>
              </a:rPr>
              <a:t>关系可以用一个顺序文件存储，其排序属性可以是</a:t>
            </a:r>
            <a:r>
              <a:rPr lang="en-US" altLang="zh-CN" kern="0" dirty="0" err="1" smtClean="0">
                <a:solidFill>
                  <a:srgbClr val="2929FF"/>
                </a:solidFill>
                <a:effectLst/>
                <a:ea typeface="STXinwei" charset="0"/>
                <a:cs typeface="STXinwei" charset="0"/>
              </a:rPr>
              <a:t>Sno</a:t>
            </a:r>
            <a:r>
              <a:rPr lang="zh-CN" altLang="en-US" kern="0" dirty="0" smtClean="0">
                <a:solidFill>
                  <a:srgbClr val="2929FF"/>
                </a:solidFill>
                <a:effectLst/>
                <a:ea typeface="STXinwei" charset="0"/>
                <a:cs typeface="STXinwei" charset="0"/>
              </a:rPr>
              <a:t>属性。 </a:t>
            </a:r>
            <a:endParaRPr lang="zh-CN" altLang="en-US" kern="0" dirty="0">
              <a:solidFill>
                <a:srgbClr val="2929FF"/>
              </a:solidFill>
              <a:effectLst/>
              <a:ea typeface="STXinwei" charset="0"/>
              <a:cs typeface="STXinwei"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906584835"/>
              </p:ext>
            </p:extLst>
          </p:nvPr>
        </p:nvGraphicFramePr>
        <p:xfrm>
          <a:off x="1797844" y="3717032"/>
          <a:ext cx="6096000" cy="192087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79312">
                <a:tc>
                  <a:txBody>
                    <a:bodyPr/>
                    <a:lstStyle/>
                    <a:p>
                      <a:pPr algn="ctr"/>
                      <a:r>
                        <a:rPr lang="zh-CN" altLang="en-US" sz="1600" dirty="0" smtClean="0">
                          <a:solidFill>
                            <a:schemeClr val="tx1"/>
                          </a:solidFill>
                          <a:latin typeface="+mn-lt"/>
                          <a:ea typeface="华文新魏" pitchFamily="2" charset="-122"/>
                        </a:rPr>
                        <a:t>学号</a:t>
                      </a:r>
                      <a:endParaRPr lang="en-US" altLang="zh-CN" sz="1600" dirty="0" smtClean="0">
                        <a:solidFill>
                          <a:schemeClr val="tx1"/>
                        </a:solidFill>
                        <a:latin typeface="+mn-lt"/>
                        <a:ea typeface="华文新魏" pitchFamily="2" charset="-122"/>
                      </a:endParaRPr>
                    </a:p>
                    <a:p>
                      <a:pPr algn="ctr"/>
                      <a:r>
                        <a:rPr lang="en-US" altLang="zh-CN" sz="1600" dirty="0" err="1" smtClean="0">
                          <a:solidFill>
                            <a:schemeClr val="tx1"/>
                          </a:solidFill>
                          <a:latin typeface="+mn-lt"/>
                          <a:ea typeface="华文新魏" pitchFamily="2" charset="-122"/>
                        </a:rPr>
                        <a:t>Sno</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姓名</a:t>
                      </a:r>
                      <a:endParaRPr lang="en-US" altLang="zh-CN" sz="1600" dirty="0" smtClean="0">
                        <a:solidFill>
                          <a:schemeClr val="tx1"/>
                        </a:solidFill>
                        <a:latin typeface="+mn-lt"/>
                        <a:ea typeface="华文新魏" pitchFamily="2" charset="-122"/>
                      </a:endParaRPr>
                    </a:p>
                    <a:p>
                      <a:pPr algn="ctr"/>
                      <a:r>
                        <a:rPr lang="en-US" altLang="zh-CN" sz="1600" dirty="0" err="1" smtClean="0">
                          <a:solidFill>
                            <a:schemeClr val="tx1"/>
                          </a:solidFill>
                          <a:latin typeface="+mn-lt"/>
                          <a:ea typeface="华文新魏" pitchFamily="2" charset="-122"/>
                        </a:rPr>
                        <a:t>Sname</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性别</a:t>
                      </a:r>
                      <a:endParaRPr lang="en-US" altLang="zh-CN" sz="1600" dirty="0" smtClean="0">
                        <a:solidFill>
                          <a:schemeClr val="tx1"/>
                        </a:solidFill>
                        <a:latin typeface="+mn-lt"/>
                        <a:ea typeface="华文新魏" pitchFamily="2" charset="-122"/>
                      </a:endParaRPr>
                    </a:p>
                    <a:p>
                      <a:pPr algn="ctr"/>
                      <a:r>
                        <a:rPr lang="en-US" altLang="zh-CN" sz="1600" dirty="0" err="1" smtClean="0">
                          <a:solidFill>
                            <a:schemeClr val="tx1"/>
                          </a:solidFill>
                          <a:latin typeface="+mn-lt"/>
                          <a:ea typeface="华文新魏" pitchFamily="2" charset="-122"/>
                        </a:rPr>
                        <a:t>Ssex</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年龄</a:t>
                      </a:r>
                      <a:endParaRPr lang="en-US" altLang="zh-CN" sz="1600" dirty="0" smtClean="0">
                        <a:solidFill>
                          <a:schemeClr val="tx1"/>
                        </a:solidFill>
                        <a:latin typeface="+mn-lt"/>
                        <a:ea typeface="华文新魏" pitchFamily="2" charset="-122"/>
                      </a:endParaRPr>
                    </a:p>
                    <a:p>
                      <a:pPr algn="ctr"/>
                      <a:r>
                        <a:rPr lang="en-US" altLang="zh-CN" sz="1600" dirty="0" smtClean="0">
                          <a:solidFill>
                            <a:schemeClr val="tx1"/>
                          </a:solidFill>
                          <a:latin typeface="+mn-lt"/>
                          <a:ea typeface="华文新魏" pitchFamily="2" charset="-122"/>
                        </a:rPr>
                        <a:t>Sage</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所在系</a:t>
                      </a:r>
                      <a:endParaRPr lang="en-US" altLang="zh-CN" sz="1600" dirty="0" smtClean="0">
                        <a:solidFill>
                          <a:schemeClr val="tx1"/>
                        </a:solidFill>
                        <a:latin typeface="+mn-lt"/>
                        <a:ea typeface="华文新魏" pitchFamily="2" charset="-122"/>
                      </a:endParaRPr>
                    </a:p>
                    <a:p>
                      <a:pPr algn="ctr"/>
                      <a:r>
                        <a:rPr lang="en-US" altLang="zh-CN" sz="1600" dirty="0" err="1" smtClean="0">
                          <a:solidFill>
                            <a:schemeClr val="tx1"/>
                          </a:solidFill>
                          <a:latin typeface="+mn-lt"/>
                          <a:ea typeface="华文新魏" pitchFamily="2" charset="-122"/>
                        </a:rPr>
                        <a:t>Sdept</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391">
                <a:tc>
                  <a:txBody>
                    <a:bodyPr/>
                    <a:lstStyle/>
                    <a:p>
                      <a:pPr algn="ctr"/>
                      <a:r>
                        <a:rPr lang="en-US" altLang="zh-CN" sz="1600" dirty="0" smtClean="0">
                          <a:solidFill>
                            <a:schemeClr val="tx1"/>
                          </a:solidFill>
                          <a:latin typeface="+mn-lt"/>
                          <a:ea typeface="华文新魏" pitchFamily="2" charset="-122"/>
                        </a:rPr>
                        <a:t>95001</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李勇</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男</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20</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CS</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5391">
                <a:tc>
                  <a:txBody>
                    <a:bodyPr/>
                    <a:lstStyle/>
                    <a:p>
                      <a:pPr algn="ctr"/>
                      <a:r>
                        <a:rPr lang="en-US" altLang="zh-CN" sz="1600" dirty="0" smtClean="0">
                          <a:solidFill>
                            <a:schemeClr val="tx1"/>
                          </a:solidFill>
                          <a:latin typeface="+mn-lt"/>
                          <a:ea typeface="华文新魏" pitchFamily="2" charset="-122"/>
                        </a:rPr>
                        <a:t>95002</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刘晨</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女</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19</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IS</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5391">
                <a:tc>
                  <a:txBody>
                    <a:bodyPr/>
                    <a:lstStyle/>
                    <a:p>
                      <a:pPr algn="ctr"/>
                      <a:r>
                        <a:rPr lang="en-US" altLang="zh-CN" sz="1600" dirty="0" smtClean="0">
                          <a:solidFill>
                            <a:schemeClr val="tx1"/>
                          </a:solidFill>
                          <a:latin typeface="+mn-lt"/>
                          <a:ea typeface="华文新魏" pitchFamily="2" charset="-122"/>
                        </a:rPr>
                        <a:t>95003</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王敏</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女</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18</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CS</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5391">
                <a:tc>
                  <a:txBody>
                    <a:bodyPr/>
                    <a:lstStyle/>
                    <a:p>
                      <a:pPr algn="ctr"/>
                      <a:r>
                        <a:rPr lang="en-US" altLang="zh-CN" sz="1600" dirty="0" smtClean="0">
                          <a:solidFill>
                            <a:schemeClr val="tx1"/>
                          </a:solidFill>
                          <a:latin typeface="+mn-lt"/>
                          <a:ea typeface="华文新魏" pitchFamily="2" charset="-122"/>
                        </a:rPr>
                        <a:t>95004</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张立</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solidFill>
                            <a:schemeClr val="tx1"/>
                          </a:solidFill>
                          <a:latin typeface="+mn-lt"/>
                          <a:ea typeface="华文新魏" pitchFamily="2" charset="-122"/>
                        </a:rPr>
                        <a:t>男</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19</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latin typeface="+mn-lt"/>
                          <a:ea typeface="华文新魏" pitchFamily="2" charset="-122"/>
                        </a:rPr>
                        <a:t>MA</a:t>
                      </a:r>
                      <a:endParaRPr lang="zh-CN" altLang="en-US" sz="1600" dirty="0">
                        <a:solidFill>
                          <a:schemeClr val="tx1"/>
                        </a:solidFill>
                        <a:latin typeface="+mn-lt"/>
                        <a:ea typeface="华文新魏" pitchFamily="2" charset="-122"/>
                      </a:endParaRPr>
                    </a:p>
                  </a:txBody>
                  <a:tcPr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smtClean="0">
                <a:solidFill>
                  <a:srgbClr val="800000"/>
                </a:solidFill>
                <a:latin typeface="STXinwei" charset="0"/>
                <a:ea typeface="STXinwei" charset="0"/>
                <a:cs typeface="STXinwei" charset="0"/>
              </a:rPr>
              <a:t>文件存储方法</a:t>
            </a:r>
            <a:endParaRPr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a:xfrm>
            <a:off x="8763000" y="7016750"/>
            <a:ext cx="381000" cy="228600"/>
          </a:xfrm>
        </p:spPr>
        <p:txBody>
          <a:bodyPr/>
          <a:lstStyle/>
          <a:p>
            <a:pPr>
              <a:defRPr/>
            </a:pPr>
            <a:fld id="{83D5D104-2FBF-4502-BC74-0C1C1DB8A571}" type="slidenum">
              <a:rPr lang="zh-CN" altLang="en-US" smtClean="0"/>
              <a:pPr>
                <a:defRPr/>
              </a:pPr>
              <a:t>32</a:t>
            </a:fld>
            <a:endParaRPr lang="en-US" altLang="zh-CN"/>
          </a:p>
        </p:txBody>
      </p:sp>
      <p:sp>
        <p:nvSpPr>
          <p:cNvPr id="7" name="Rectangle 4"/>
          <p:cNvSpPr>
            <a:spLocks noChangeArrowheads="1"/>
          </p:cNvSpPr>
          <p:nvPr/>
        </p:nvSpPr>
        <p:spPr bwMode="auto">
          <a:xfrm>
            <a:off x="1071563" y="1571625"/>
            <a:ext cx="7820917" cy="3857625"/>
          </a:xfrm>
          <a:prstGeom prst="rect">
            <a:avLst/>
          </a:prstGeom>
          <a:noFill/>
          <a:ln w="9525">
            <a:noFill/>
            <a:miter lim="800000"/>
            <a:headEnd/>
            <a:tailEnd/>
          </a:ln>
          <a:effectLst/>
        </p:spPr>
        <p:txBody>
          <a:bodyPr/>
          <a:lstStyle/>
          <a:p>
            <a:pPr marL="285750" indent="-285750">
              <a:lnSpc>
                <a:spcPct val="90000"/>
              </a:lnSpc>
              <a:spcBef>
                <a:spcPct val="20000"/>
              </a:spcBef>
              <a:buSzPct val="50000"/>
              <a:buFont typeface="Wingdings" pitchFamily="2" charset="2"/>
              <a:buChar char="l"/>
              <a:defRPr/>
            </a:pPr>
            <a:r>
              <a:rPr lang="zh-CN" altLang="en-US" sz="3200" b="0" dirty="0">
                <a:latin typeface="+mn-lt"/>
                <a:ea typeface="华文新魏" pitchFamily="2" charset="-122"/>
                <a:cs typeface="+mn-cs"/>
              </a:rPr>
              <a:t>多</a:t>
            </a:r>
            <a:r>
              <a:rPr lang="zh-CN" altLang="en-US" sz="3200" b="0" dirty="0" smtClean="0">
                <a:latin typeface="+mn-lt"/>
                <a:ea typeface="华文新魏" pitchFamily="2" charset="-122"/>
                <a:cs typeface="+mn-cs"/>
              </a:rPr>
              <a:t>表聚簇文件存储</a:t>
            </a:r>
            <a:endParaRPr lang="zh-CN" altLang="en-US" sz="3200" b="0" dirty="0">
              <a:latin typeface="+mn-lt"/>
              <a:ea typeface="华文新魏" pitchFamily="2" charset="-122"/>
              <a:cs typeface="+mn-cs"/>
            </a:endParaRP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smtClean="0">
                <a:solidFill>
                  <a:srgbClr val="2929FF"/>
                </a:solidFill>
                <a:latin typeface="+mn-lt"/>
                <a:ea typeface="华文新魏" pitchFamily="2" charset="-122"/>
                <a:cs typeface="+mn-cs"/>
              </a:rPr>
              <a:t>一个文件中存储多个关系</a:t>
            </a:r>
            <a:endParaRPr lang="en-US" altLang="zh-CN" sz="2800" b="0" dirty="0" smtClean="0">
              <a:solidFill>
                <a:srgbClr val="2929FF"/>
              </a:solidFill>
              <a:latin typeface="+mn-lt"/>
              <a:ea typeface="华文新魏" pitchFamily="2" charset="-122"/>
              <a:cs typeface="+mn-cs"/>
            </a:endParaRP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多</a:t>
            </a:r>
            <a:r>
              <a:rPr lang="zh-CN" altLang="en-US" sz="2800" b="0" dirty="0" smtClean="0">
                <a:solidFill>
                  <a:srgbClr val="2929FF"/>
                </a:solidFill>
                <a:latin typeface="+mn-lt"/>
                <a:ea typeface="华文新魏" pitchFamily="2" charset="-122"/>
                <a:cs typeface="+mn-cs"/>
              </a:rPr>
              <a:t>个关系中相关联元组存储在相同磁盘块中</a:t>
            </a:r>
            <a:endParaRPr lang="zh-CN" altLang="en-US" sz="2800" b="0" dirty="0">
              <a:solidFill>
                <a:srgbClr val="2929FF"/>
              </a:solidFill>
              <a:latin typeface="+mn-lt"/>
              <a:ea typeface="华文新魏" pitchFamily="2" charset="-122"/>
              <a:cs typeface="+mn-cs"/>
            </a:endParaRPr>
          </a:p>
        </p:txBody>
      </p:sp>
      <p:graphicFrame>
        <p:nvGraphicFramePr>
          <p:cNvPr id="8" name="表格 7"/>
          <p:cNvGraphicFramePr>
            <a:graphicFrameLocks noGrp="1"/>
          </p:cNvGraphicFramePr>
          <p:nvPr>
            <p:extLst>
              <p:ext uri="{D42A27DB-BD31-4B8C-83A1-F6EECF244321}">
                <p14:modId xmlns:p14="http://schemas.microsoft.com/office/powerpoint/2010/main" val="363867058"/>
              </p:ext>
            </p:extLst>
          </p:nvPr>
        </p:nvGraphicFramePr>
        <p:xfrm>
          <a:off x="362835" y="3319461"/>
          <a:ext cx="3307197" cy="799465"/>
        </p:xfrm>
        <a:graphic>
          <a:graphicData uri="http://schemas.openxmlformats.org/drawingml/2006/table">
            <a:tbl>
              <a:tblPr firstRow="1" bandRow="1">
                <a:tableStyleId>{5C22544A-7EE6-4342-B048-85BDC9FD1C3A}</a:tableStyleId>
              </a:tblPr>
              <a:tblGrid>
                <a:gridCol w="1102399">
                  <a:extLst>
                    <a:ext uri="{9D8B030D-6E8A-4147-A177-3AD203B41FA5}">
                      <a16:colId xmlns:a16="http://schemas.microsoft.com/office/drawing/2014/main" val="3758698327"/>
                    </a:ext>
                  </a:extLst>
                </a:gridCol>
                <a:gridCol w="1102399">
                  <a:extLst>
                    <a:ext uri="{9D8B030D-6E8A-4147-A177-3AD203B41FA5}">
                      <a16:colId xmlns:a16="http://schemas.microsoft.com/office/drawing/2014/main" val="3854266502"/>
                    </a:ext>
                  </a:extLst>
                </a:gridCol>
                <a:gridCol w="1102399">
                  <a:extLst>
                    <a:ext uri="{9D8B030D-6E8A-4147-A177-3AD203B41FA5}">
                      <a16:colId xmlns:a16="http://schemas.microsoft.com/office/drawing/2014/main" val="913603360"/>
                    </a:ext>
                  </a:extLst>
                </a:gridCol>
              </a:tblGrid>
              <a:tr h="342265">
                <a:tc>
                  <a:txBody>
                    <a:bodyPr/>
                    <a:lstStyle/>
                    <a:p>
                      <a:pPr algn="ctr"/>
                      <a:r>
                        <a:rPr lang="en-US" altLang="zh-CN" sz="1200" kern="1200" dirty="0" err="1" smtClean="0">
                          <a:solidFill>
                            <a:schemeClr val="tx1"/>
                          </a:solidFill>
                          <a:latin typeface="+mn-lt"/>
                          <a:ea typeface="华文新魏" panose="02010800040101010101" pitchFamily="2" charset="-122"/>
                          <a:cs typeface="+mn-cs"/>
                        </a:rPr>
                        <a:t>Dept_name</a:t>
                      </a:r>
                      <a:endParaRPr lang="zh-CN" altLang="en-US" sz="1200" kern="1200" dirty="0">
                        <a:solidFill>
                          <a:schemeClr val="tx1"/>
                        </a:solidFill>
                        <a:latin typeface="+mn-lt"/>
                        <a:ea typeface="华文新魏" panose="020108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Building</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Budget</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118935"/>
                  </a:ext>
                </a:extLst>
              </a:tr>
              <a:tr h="342265">
                <a:tc>
                  <a:txBody>
                    <a:bodyPr/>
                    <a:lstStyle/>
                    <a:p>
                      <a:pPr algn="ctr"/>
                      <a:r>
                        <a:rPr lang="en-US" altLang="zh-CN" sz="1200" dirty="0" smtClean="0">
                          <a:solidFill>
                            <a:schemeClr val="tx1"/>
                          </a:solidFill>
                          <a:latin typeface="+mn-lt"/>
                          <a:ea typeface="华文新魏" panose="02010800040101010101" pitchFamily="2" charset="-122"/>
                        </a:rPr>
                        <a:t>Comp. </a:t>
                      </a:r>
                      <a:r>
                        <a:rPr lang="en-US" altLang="zh-CN" sz="1200" dirty="0" err="1" smtClean="0">
                          <a:solidFill>
                            <a:schemeClr val="tx1"/>
                          </a:solidFill>
                          <a:latin typeface="+mn-lt"/>
                          <a:ea typeface="华文新魏" panose="02010800040101010101" pitchFamily="2" charset="-122"/>
                        </a:rPr>
                        <a:t>Sci</a:t>
                      </a:r>
                      <a:endParaRPr lang="en-US" altLang="zh-CN" sz="1200" dirty="0" smtClean="0">
                        <a:solidFill>
                          <a:schemeClr val="tx1"/>
                        </a:solidFill>
                        <a:latin typeface="+mn-lt"/>
                        <a:ea typeface="华文新魏" panose="02010800040101010101" pitchFamily="2" charset="-122"/>
                      </a:endParaRPr>
                    </a:p>
                    <a:p>
                      <a:pPr algn="ctr"/>
                      <a:r>
                        <a:rPr lang="en-US" altLang="zh-CN" sz="1200" dirty="0" smtClean="0">
                          <a:solidFill>
                            <a:schemeClr val="tx1"/>
                          </a:solidFill>
                          <a:latin typeface="+mn-lt"/>
                          <a:ea typeface="华文新魏" panose="02010800040101010101" pitchFamily="2" charset="-122"/>
                        </a:rPr>
                        <a:t>Physics</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Taylor</a:t>
                      </a:r>
                    </a:p>
                    <a:p>
                      <a:pPr algn="ctr"/>
                      <a:r>
                        <a:rPr lang="en-US" altLang="zh-CN" sz="1200" dirty="0" smtClean="0">
                          <a:solidFill>
                            <a:schemeClr val="tx1"/>
                          </a:solidFill>
                          <a:latin typeface="+mn-lt"/>
                          <a:ea typeface="华文新魏" panose="02010800040101010101" pitchFamily="2" charset="-122"/>
                        </a:rPr>
                        <a:t>Watson</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100000</a:t>
                      </a:r>
                    </a:p>
                    <a:p>
                      <a:pPr algn="ctr"/>
                      <a:r>
                        <a:rPr lang="en-US" altLang="zh-CN" sz="1200" dirty="0" smtClean="0">
                          <a:solidFill>
                            <a:schemeClr val="tx1"/>
                          </a:solidFill>
                          <a:latin typeface="+mn-lt"/>
                          <a:ea typeface="华文新魏" panose="02010800040101010101" pitchFamily="2" charset="-122"/>
                        </a:rPr>
                        <a:t>70000</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8802903"/>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305551"/>
              </p:ext>
            </p:extLst>
          </p:nvPr>
        </p:nvGraphicFramePr>
        <p:xfrm>
          <a:off x="323528" y="4660263"/>
          <a:ext cx="3817856" cy="1165226"/>
        </p:xfrm>
        <a:graphic>
          <a:graphicData uri="http://schemas.openxmlformats.org/drawingml/2006/table">
            <a:tbl>
              <a:tblPr firstRow="1" bandRow="1">
                <a:tableStyleId>{5C22544A-7EE6-4342-B048-85BDC9FD1C3A}</a:tableStyleId>
              </a:tblPr>
              <a:tblGrid>
                <a:gridCol w="670897">
                  <a:extLst>
                    <a:ext uri="{9D8B030D-6E8A-4147-A177-3AD203B41FA5}">
                      <a16:colId xmlns:a16="http://schemas.microsoft.com/office/drawing/2014/main" val="3018721775"/>
                    </a:ext>
                  </a:extLst>
                </a:gridCol>
                <a:gridCol w="937392">
                  <a:extLst>
                    <a:ext uri="{9D8B030D-6E8A-4147-A177-3AD203B41FA5}">
                      <a16:colId xmlns:a16="http://schemas.microsoft.com/office/drawing/2014/main" val="330494794"/>
                    </a:ext>
                  </a:extLst>
                </a:gridCol>
                <a:gridCol w="1255103">
                  <a:extLst>
                    <a:ext uri="{9D8B030D-6E8A-4147-A177-3AD203B41FA5}">
                      <a16:colId xmlns:a16="http://schemas.microsoft.com/office/drawing/2014/main" val="3697744532"/>
                    </a:ext>
                  </a:extLst>
                </a:gridCol>
                <a:gridCol w="954464">
                  <a:extLst>
                    <a:ext uri="{9D8B030D-6E8A-4147-A177-3AD203B41FA5}">
                      <a16:colId xmlns:a16="http://schemas.microsoft.com/office/drawing/2014/main" val="1117739279"/>
                    </a:ext>
                  </a:extLst>
                </a:gridCol>
              </a:tblGrid>
              <a:tr h="342266">
                <a:tc>
                  <a:txBody>
                    <a:bodyPr/>
                    <a:lstStyle/>
                    <a:p>
                      <a:pPr algn="ctr"/>
                      <a:r>
                        <a:rPr lang="en-US" altLang="zh-CN" sz="1200" dirty="0" smtClean="0">
                          <a:solidFill>
                            <a:schemeClr val="tx1"/>
                          </a:solidFill>
                          <a:latin typeface="+mn-lt"/>
                          <a:ea typeface="华文新魏" panose="02010800040101010101" pitchFamily="2" charset="-122"/>
                        </a:rPr>
                        <a:t>ID</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Name</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latin typeface="+mn-lt"/>
                          <a:ea typeface="华文新魏" panose="02010800040101010101" pitchFamily="2" charset="-122"/>
                          <a:cs typeface="+mn-cs"/>
                        </a:rPr>
                        <a:t>Dept_name</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Salary</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1096500"/>
                  </a:ext>
                </a:extLst>
              </a:tr>
              <a:tr h="342266">
                <a:tc>
                  <a:txBody>
                    <a:bodyPr/>
                    <a:lstStyle/>
                    <a:p>
                      <a:pPr algn="ctr"/>
                      <a:r>
                        <a:rPr lang="en-US" altLang="zh-CN" sz="1200" dirty="0" smtClean="0">
                          <a:solidFill>
                            <a:schemeClr val="tx1"/>
                          </a:solidFill>
                          <a:latin typeface="+mn-lt"/>
                          <a:ea typeface="华文新魏" panose="02010800040101010101" pitchFamily="2" charset="-122"/>
                        </a:rPr>
                        <a:t>10101</a:t>
                      </a:r>
                    </a:p>
                    <a:p>
                      <a:pPr algn="ctr"/>
                      <a:r>
                        <a:rPr lang="en-US" altLang="zh-CN" sz="1200" dirty="0" smtClean="0">
                          <a:solidFill>
                            <a:schemeClr val="tx1"/>
                          </a:solidFill>
                          <a:latin typeface="+mn-lt"/>
                          <a:ea typeface="华文新魏" panose="02010800040101010101" pitchFamily="2" charset="-122"/>
                        </a:rPr>
                        <a:t>33456</a:t>
                      </a:r>
                    </a:p>
                    <a:p>
                      <a:pPr algn="ctr"/>
                      <a:r>
                        <a:rPr lang="en-US" altLang="zh-CN" sz="1200" dirty="0" smtClean="0">
                          <a:solidFill>
                            <a:schemeClr val="tx1"/>
                          </a:solidFill>
                          <a:latin typeface="+mn-lt"/>
                          <a:ea typeface="华文新魏" panose="02010800040101010101" pitchFamily="2" charset="-122"/>
                        </a:rPr>
                        <a:t>45565</a:t>
                      </a:r>
                    </a:p>
                    <a:p>
                      <a:pPr algn="ctr"/>
                      <a:r>
                        <a:rPr lang="en-US" altLang="zh-CN" sz="1200" dirty="0" smtClean="0">
                          <a:solidFill>
                            <a:schemeClr val="tx1"/>
                          </a:solidFill>
                          <a:latin typeface="+mn-lt"/>
                          <a:ea typeface="华文新魏" panose="02010800040101010101" pitchFamily="2" charset="-122"/>
                        </a:rPr>
                        <a:t>83821</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Srinivasan</a:t>
                      </a:r>
                    </a:p>
                    <a:p>
                      <a:pPr algn="ctr"/>
                      <a:r>
                        <a:rPr lang="en-US" altLang="zh-CN" sz="1200" dirty="0" smtClean="0">
                          <a:solidFill>
                            <a:schemeClr val="tx1"/>
                          </a:solidFill>
                          <a:latin typeface="+mn-lt"/>
                          <a:ea typeface="华文新魏" panose="02010800040101010101" pitchFamily="2" charset="-122"/>
                        </a:rPr>
                        <a:t>Gold</a:t>
                      </a:r>
                    </a:p>
                    <a:p>
                      <a:pPr algn="ctr"/>
                      <a:r>
                        <a:rPr lang="en-US" altLang="zh-CN" sz="1200" dirty="0" smtClean="0">
                          <a:solidFill>
                            <a:schemeClr val="tx1"/>
                          </a:solidFill>
                          <a:latin typeface="+mn-lt"/>
                          <a:ea typeface="华文新魏" panose="02010800040101010101" pitchFamily="2" charset="-122"/>
                        </a:rPr>
                        <a:t>Katz</a:t>
                      </a:r>
                    </a:p>
                    <a:p>
                      <a:pPr algn="ctr"/>
                      <a:r>
                        <a:rPr lang="en-US" altLang="zh-CN" sz="1200" dirty="0" smtClean="0">
                          <a:solidFill>
                            <a:schemeClr val="tx1"/>
                          </a:solidFill>
                          <a:latin typeface="+mn-lt"/>
                          <a:ea typeface="华文新魏" panose="02010800040101010101" pitchFamily="2" charset="-122"/>
                        </a:rPr>
                        <a:t>Brandt</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mn-lt"/>
                          <a:ea typeface="华文新魏" panose="02010800040101010101" pitchFamily="2" charset="-122"/>
                        </a:rPr>
                        <a:t>Comp. </a:t>
                      </a:r>
                      <a:r>
                        <a:rPr lang="en-US" altLang="zh-CN" sz="1200" dirty="0" err="1" smtClean="0">
                          <a:solidFill>
                            <a:schemeClr val="tx1"/>
                          </a:solidFill>
                          <a:latin typeface="+mn-lt"/>
                          <a:ea typeface="华文新魏" panose="02010800040101010101" pitchFamily="2" charset="-122"/>
                        </a:rPr>
                        <a:t>Sci</a:t>
                      </a:r>
                      <a:endParaRPr lang="en-US" altLang="zh-CN" sz="1200" dirty="0" smtClean="0">
                        <a:solidFill>
                          <a:schemeClr val="tx1"/>
                        </a:solidFill>
                        <a:latin typeface="+mn-lt"/>
                        <a:ea typeface="华文新魏" panose="020108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mn-lt"/>
                          <a:ea typeface="华文新魏" panose="02010800040101010101" pitchFamily="2" charset="-122"/>
                        </a:rPr>
                        <a:t>Physics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mn-lt"/>
                          <a:ea typeface="华文新魏" panose="02010800040101010101" pitchFamily="2" charset="-122"/>
                        </a:rPr>
                        <a:t>Comp. </a:t>
                      </a:r>
                      <a:r>
                        <a:rPr lang="en-US" altLang="zh-CN" sz="1200" dirty="0" err="1" smtClean="0">
                          <a:solidFill>
                            <a:schemeClr val="tx1"/>
                          </a:solidFill>
                          <a:latin typeface="+mn-lt"/>
                          <a:ea typeface="华文新魏" panose="02010800040101010101" pitchFamily="2" charset="-122"/>
                        </a:rPr>
                        <a:t>Sci</a:t>
                      </a:r>
                      <a:endParaRPr lang="en-US" altLang="zh-CN" sz="1200" dirty="0" smtClean="0">
                        <a:solidFill>
                          <a:schemeClr val="tx1"/>
                        </a:solidFill>
                        <a:latin typeface="+mn-lt"/>
                        <a:ea typeface="华文新魏" panose="0201080004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mn-lt"/>
                          <a:ea typeface="华文新魏" panose="02010800040101010101" pitchFamily="2" charset="-122"/>
                        </a:rPr>
                        <a:t>Comp. </a:t>
                      </a:r>
                      <a:r>
                        <a:rPr lang="en-US" altLang="zh-CN" sz="1200" dirty="0" err="1" smtClean="0">
                          <a:solidFill>
                            <a:schemeClr val="tx1"/>
                          </a:solidFill>
                          <a:latin typeface="+mn-lt"/>
                          <a:ea typeface="华文新魏" panose="02010800040101010101" pitchFamily="2" charset="-122"/>
                        </a:rPr>
                        <a:t>Sci</a:t>
                      </a:r>
                      <a:endParaRPr lang="en-US" altLang="zh-CN" sz="1200" dirty="0" smtClean="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65000</a:t>
                      </a:r>
                    </a:p>
                    <a:p>
                      <a:pPr algn="ctr"/>
                      <a:r>
                        <a:rPr lang="en-US" altLang="zh-CN" sz="1200" dirty="0" smtClean="0">
                          <a:solidFill>
                            <a:schemeClr val="tx1"/>
                          </a:solidFill>
                          <a:latin typeface="+mn-lt"/>
                          <a:ea typeface="华文新魏" panose="02010800040101010101" pitchFamily="2" charset="-122"/>
                        </a:rPr>
                        <a:t>87000</a:t>
                      </a:r>
                    </a:p>
                    <a:p>
                      <a:pPr algn="ctr"/>
                      <a:r>
                        <a:rPr lang="en-US" altLang="zh-CN" sz="1200" dirty="0" smtClean="0">
                          <a:solidFill>
                            <a:schemeClr val="tx1"/>
                          </a:solidFill>
                          <a:latin typeface="+mn-lt"/>
                          <a:ea typeface="华文新魏" panose="02010800040101010101" pitchFamily="2" charset="-122"/>
                        </a:rPr>
                        <a:t>75000</a:t>
                      </a:r>
                    </a:p>
                    <a:p>
                      <a:pPr algn="ctr"/>
                      <a:r>
                        <a:rPr lang="en-US" altLang="zh-CN" sz="1200" dirty="0" smtClean="0">
                          <a:solidFill>
                            <a:schemeClr val="tx1"/>
                          </a:solidFill>
                          <a:latin typeface="+mn-lt"/>
                          <a:ea typeface="华文新魏" panose="02010800040101010101" pitchFamily="2" charset="-122"/>
                        </a:rPr>
                        <a:t>92000</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041113"/>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365883730"/>
              </p:ext>
            </p:extLst>
          </p:nvPr>
        </p:nvGraphicFramePr>
        <p:xfrm>
          <a:off x="4283968" y="3612709"/>
          <a:ext cx="4416153" cy="1645920"/>
        </p:xfrm>
        <a:graphic>
          <a:graphicData uri="http://schemas.openxmlformats.org/drawingml/2006/table">
            <a:tbl>
              <a:tblPr firstRow="1" bandRow="1">
                <a:tableStyleId>{5C22544A-7EE6-4342-B048-85BDC9FD1C3A}</a:tableStyleId>
              </a:tblPr>
              <a:tblGrid>
                <a:gridCol w="1472051">
                  <a:extLst>
                    <a:ext uri="{9D8B030D-6E8A-4147-A177-3AD203B41FA5}">
                      <a16:colId xmlns:a16="http://schemas.microsoft.com/office/drawing/2014/main" val="2915879395"/>
                    </a:ext>
                  </a:extLst>
                </a:gridCol>
                <a:gridCol w="1472051">
                  <a:extLst>
                    <a:ext uri="{9D8B030D-6E8A-4147-A177-3AD203B41FA5}">
                      <a16:colId xmlns:a16="http://schemas.microsoft.com/office/drawing/2014/main" val="2037023905"/>
                    </a:ext>
                  </a:extLst>
                </a:gridCol>
                <a:gridCol w="1472051">
                  <a:extLst>
                    <a:ext uri="{9D8B030D-6E8A-4147-A177-3AD203B41FA5}">
                      <a16:colId xmlns:a16="http://schemas.microsoft.com/office/drawing/2014/main" val="1758320549"/>
                    </a:ext>
                  </a:extLst>
                </a:gridCol>
              </a:tblGrid>
              <a:tr h="265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rgbClr val="800000"/>
                          </a:solidFill>
                          <a:latin typeface="+mn-lt"/>
                          <a:ea typeface="华文新魏" panose="02010800040101010101" pitchFamily="2" charset="-122"/>
                        </a:rPr>
                        <a:t>Comp. </a:t>
                      </a:r>
                      <a:r>
                        <a:rPr lang="en-US" altLang="zh-CN" sz="1200" b="0" dirty="0" err="1" smtClean="0">
                          <a:solidFill>
                            <a:srgbClr val="800000"/>
                          </a:solidFill>
                          <a:latin typeface="+mn-lt"/>
                          <a:ea typeface="华文新魏" panose="02010800040101010101" pitchFamily="2" charset="-122"/>
                        </a:rPr>
                        <a:t>Sci</a:t>
                      </a:r>
                      <a:endParaRPr lang="en-US" altLang="zh-CN" sz="1200" b="0" dirty="0" smtClean="0">
                        <a:solidFill>
                          <a:srgbClr val="800000"/>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rgbClr val="800000"/>
                          </a:solidFill>
                          <a:latin typeface="+mn-lt"/>
                          <a:ea typeface="华文新魏" panose="02010800040101010101" pitchFamily="2" charset="-122"/>
                        </a:rPr>
                        <a:t>Taylor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rgbClr val="800000"/>
                          </a:solidFill>
                          <a:latin typeface="+mn-lt"/>
                          <a:ea typeface="华文新魏" panose="02010800040101010101" pitchFamily="2" charset="-122"/>
                        </a:rPr>
                        <a:t>100000</a:t>
                      </a:r>
                      <a:endParaRPr lang="zh-CN" altLang="en-US" sz="1200" b="0" dirty="0">
                        <a:solidFill>
                          <a:srgbClr val="800000"/>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4331417"/>
                  </a:ext>
                </a:extLst>
              </a:tr>
              <a:tr h="265090">
                <a:tc>
                  <a:txBody>
                    <a:bodyPr/>
                    <a:lstStyle/>
                    <a:p>
                      <a:pPr algn="ctr"/>
                      <a:r>
                        <a:rPr lang="en-US" altLang="zh-CN" sz="1200" dirty="0" smtClean="0">
                          <a:solidFill>
                            <a:schemeClr val="tx1"/>
                          </a:solidFill>
                          <a:latin typeface="+mn-lt"/>
                          <a:ea typeface="华文新魏" panose="02010800040101010101" pitchFamily="2" charset="-122"/>
                        </a:rPr>
                        <a:t>10101</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Srinivasan</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65000</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5150913"/>
                  </a:ext>
                </a:extLst>
              </a:tr>
              <a:tr h="265090">
                <a:tc>
                  <a:txBody>
                    <a:bodyPr/>
                    <a:lstStyle/>
                    <a:p>
                      <a:pPr algn="ctr"/>
                      <a:r>
                        <a:rPr lang="en-US" altLang="zh-CN" sz="1200" dirty="0" smtClean="0">
                          <a:solidFill>
                            <a:schemeClr val="tx1"/>
                          </a:solidFill>
                          <a:latin typeface="+mn-lt"/>
                          <a:ea typeface="华文新魏" panose="02010800040101010101" pitchFamily="2" charset="-122"/>
                        </a:rPr>
                        <a:t>45565</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Katz</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75000</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4896155"/>
                  </a:ext>
                </a:extLst>
              </a:tr>
              <a:tr h="265090">
                <a:tc>
                  <a:txBody>
                    <a:bodyPr/>
                    <a:lstStyle/>
                    <a:p>
                      <a:pPr algn="ctr"/>
                      <a:r>
                        <a:rPr lang="en-US" altLang="zh-CN" sz="1200" dirty="0" smtClean="0">
                          <a:solidFill>
                            <a:schemeClr val="tx1"/>
                          </a:solidFill>
                          <a:latin typeface="+mn-lt"/>
                          <a:ea typeface="华文新魏" panose="02010800040101010101" pitchFamily="2" charset="-122"/>
                        </a:rPr>
                        <a:t>83821</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Brandt</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92000</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45751"/>
                  </a:ext>
                </a:extLst>
              </a:tr>
              <a:tr h="265090">
                <a:tc>
                  <a:txBody>
                    <a:bodyPr/>
                    <a:lstStyle/>
                    <a:p>
                      <a:pPr algn="ctr"/>
                      <a:r>
                        <a:rPr lang="en-US" altLang="zh-CN" sz="1200" dirty="0" smtClean="0">
                          <a:solidFill>
                            <a:srgbClr val="800000"/>
                          </a:solidFill>
                          <a:latin typeface="+mn-lt"/>
                          <a:ea typeface="华文新魏" panose="02010800040101010101" pitchFamily="2" charset="-122"/>
                        </a:rPr>
                        <a:t>Physics</a:t>
                      </a:r>
                      <a:endParaRPr lang="zh-CN" altLang="en-US" sz="1200" dirty="0">
                        <a:solidFill>
                          <a:srgbClr val="800000"/>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rgbClr val="800000"/>
                          </a:solidFill>
                          <a:latin typeface="+mn-lt"/>
                          <a:ea typeface="华文新魏" panose="02010800040101010101" pitchFamily="2" charset="-122"/>
                        </a:rPr>
                        <a:t>Watson</a:t>
                      </a:r>
                      <a:endParaRPr lang="zh-CN" altLang="en-US" sz="1200" dirty="0">
                        <a:solidFill>
                          <a:srgbClr val="800000"/>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rgbClr val="800000"/>
                          </a:solidFill>
                          <a:latin typeface="+mn-lt"/>
                          <a:ea typeface="华文新魏" panose="02010800040101010101" pitchFamily="2" charset="-122"/>
                        </a:rPr>
                        <a:t>70000</a:t>
                      </a:r>
                      <a:endParaRPr lang="zh-CN" altLang="en-US" sz="1200" dirty="0">
                        <a:solidFill>
                          <a:srgbClr val="800000"/>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8749051"/>
                  </a:ext>
                </a:extLst>
              </a:tr>
              <a:tr h="265090">
                <a:tc>
                  <a:txBody>
                    <a:bodyPr/>
                    <a:lstStyle/>
                    <a:p>
                      <a:pPr algn="ctr"/>
                      <a:r>
                        <a:rPr lang="en-US" altLang="zh-CN" sz="1200" dirty="0" smtClean="0">
                          <a:solidFill>
                            <a:schemeClr val="tx1"/>
                          </a:solidFill>
                          <a:latin typeface="+mn-lt"/>
                          <a:ea typeface="华文新魏" panose="02010800040101010101" pitchFamily="2" charset="-122"/>
                        </a:rPr>
                        <a:t>33456</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Gold</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mn-lt"/>
                          <a:ea typeface="华文新魏" panose="02010800040101010101" pitchFamily="2" charset="-122"/>
                        </a:rPr>
                        <a:t>87000</a:t>
                      </a:r>
                      <a:endParaRPr lang="zh-CN" altLang="en-US" sz="1200" dirty="0">
                        <a:solidFill>
                          <a:schemeClr val="tx1"/>
                        </a:solidFill>
                        <a:latin typeface="+mn-lt"/>
                        <a:ea typeface="华文新魏" panose="020108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395688"/>
                  </a:ext>
                </a:extLst>
              </a:tr>
            </a:tbl>
          </a:graphicData>
        </a:graphic>
      </p:graphicFrame>
      <p:sp>
        <p:nvSpPr>
          <p:cNvPr id="12" name="文本框 11"/>
          <p:cNvSpPr txBox="1"/>
          <p:nvPr/>
        </p:nvSpPr>
        <p:spPr>
          <a:xfrm>
            <a:off x="1263663" y="4178546"/>
            <a:ext cx="1431802" cy="276999"/>
          </a:xfrm>
          <a:prstGeom prst="rect">
            <a:avLst/>
          </a:prstGeom>
          <a:noFill/>
        </p:spPr>
        <p:txBody>
          <a:bodyPr wrap="none" rtlCol="0">
            <a:spAutoFit/>
          </a:bodyPr>
          <a:lstStyle/>
          <a:p>
            <a:r>
              <a:rPr lang="en-US" altLang="zh-CN" sz="1200" b="0" dirty="0" smtClean="0">
                <a:latin typeface="+mn-lt"/>
                <a:ea typeface="华文新魏" panose="02010800040101010101" pitchFamily="2" charset="-122"/>
              </a:rPr>
              <a:t>(a) department</a:t>
            </a:r>
            <a:r>
              <a:rPr lang="zh-CN" altLang="en-US" sz="1200" b="0" dirty="0" smtClean="0">
                <a:latin typeface="+mn-lt"/>
                <a:ea typeface="华文新魏" panose="02010800040101010101" pitchFamily="2" charset="-122"/>
              </a:rPr>
              <a:t>关系</a:t>
            </a:r>
            <a:endParaRPr lang="zh-CN" altLang="en-US" sz="1200" b="0" dirty="0">
              <a:latin typeface="+mn-lt"/>
              <a:ea typeface="华文新魏" panose="02010800040101010101" pitchFamily="2" charset="-122"/>
            </a:endParaRPr>
          </a:p>
        </p:txBody>
      </p:sp>
      <p:sp>
        <p:nvSpPr>
          <p:cNvPr id="13" name="文本框 12"/>
          <p:cNvSpPr txBox="1"/>
          <p:nvPr/>
        </p:nvSpPr>
        <p:spPr>
          <a:xfrm>
            <a:off x="1469422" y="5900225"/>
            <a:ext cx="1309974" cy="276999"/>
          </a:xfrm>
          <a:prstGeom prst="rect">
            <a:avLst/>
          </a:prstGeom>
          <a:noFill/>
        </p:spPr>
        <p:txBody>
          <a:bodyPr wrap="none" rtlCol="0">
            <a:spAutoFit/>
          </a:bodyPr>
          <a:lstStyle/>
          <a:p>
            <a:r>
              <a:rPr lang="en-US" altLang="zh-CN" sz="1200" b="0" dirty="0" smtClean="0">
                <a:latin typeface="+mn-lt"/>
                <a:ea typeface="华文新魏" panose="02010800040101010101" pitchFamily="2" charset="-122"/>
              </a:rPr>
              <a:t>(b) instructor</a:t>
            </a:r>
            <a:r>
              <a:rPr lang="zh-CN" altLang="en-US" sz="1200" b="0" dirty="0" smtClean="0">
                <a:latin typeface="+mn-lt"/>
                <a:ea typeface="华文新魏" panose="02010800040101010101" pitchFamily="2" charset="-122"/>
              </a:rPr>
              <a:t>关系</a:t>
            </a:r>
            <a:endParaRPr lang="zh-CN" altLang="en-US" sz="1200" b="0" dirty="0">
              <a:latin typeface="+mn-lt"/>
              <a:ea typeface="华文新魏" panose="02010800040101010101" pitchFamily="2" charset="-122"/>
            </a:endParaRPr>
          </a:p>
        </p:txBody>
      </p:sp>
      <p:sp>
        <p:nvSpPr>
          <p:cNvPr id="14" name="文本框 13"/>
          <p:cNvSpPr txBox="1"/>
          <p:nvPr/>
        </p:nvSpPr>
        <p:spPr>
          <a:xfrm>
            <a:off x="4755679" y="5350370"/>
            <a:ext cx="3816424" cy="276999"/>
          </a:xfrm>
          <a:prstGeom prst="rect">
            <a:avLst/>
          </a:prstGeom>
          <a:noFill/>
        </p:spPr>
        <p:txBody>
          <a:bodyPr wrap="square" rtlCol="0">
            <a:spAutoFit/>
          </a:bodyPr>
          <a:lstStyle/>
          <a:p>
            <a:r>
              <a:rPr lang="en-US" altLang="zh-CN" sz="1200" b="0" dirty="0" smtClean="0">
                <a:latin typeface="+mn-lt"/>
                <a:ea typeface="华文新魏" panose="02010800040101010101" pitchFamily="2" charset="-122"/>
              </a:rPr>
              <a:t>(c) </a:t>
            </a:r>
            <a:r>
              <a:rPr lang="zh-CN" altLang="en-US" sz="1200" b="0" dirty="0" smtClean="0">
                <a:latin typeface="+mn-lt"/>
                <a:ea typeface="华文新魏" panose="02010800040101010101" pitchFamily="2" charset="-122"/>
              </a:rPr>
              <a:t>对应</a:t>
            </a:r>
            <a:r>
              <a:rPr lang="en-US" altLang="zh-CN" sz="1200" b="0" dirty="0">
                <a:ea typeface="华文新魏" panose="02010800040101010101" pitchFamily="2" charset="-122"/>
              </a:rPr>
              <a:t>department</a:t>
            </a:r>
            <a:r>
              <a:rPr lang="zh-CN" altLang="en-US" sz="1200" b="0" dirty="0" smtClean="0">
                <a:ea typeface="华文新魏" panose="02010800040101010101" pitchFamily="2" charset="-122"/>
              </a:rPr>
              <a:t>关系</a:t>
            </a:r>
            <a:r>
              <a:rPr lang="zh-CN" altLang="en-US" sz="1200" b="0" dirty="0" smtClean="0">
                <a:latin typeface="+mn-lt"/>
                <a:ea typeface="华文新魏" panose="02010800040101010101" pitchFamily="2" charset="-122"/>
              </a:rPr>
              <a:t>和</a:t>
            </a:r>
            <a:r>
              <a:rPr lang="en-US" altLang="zh-CN" sz="1200" b="0" dirty="0">
                <a:ea typeface="华文新魏" panose="02010800040101010101" pitchFamily="2" charset="-122"/>
              </a:rPr>
              <a:t>instructor</a:t>
            </a:r>
            <a:r>
              <a:rPr lang="zh-CN" altLang="en-US" sz="1200" b="0" dirty="0">
                <a:ea typeface="华文新魏" panose="02010800040101010101" pitchFamily="2" charset="-122"/>
              </a:rPr>
              <a:t>关系</a:t>
            </a:r>
            <a:r>
              <a:rPr lang="zh-CN" altLang="en-US" sz="1200" b="0" dirty="0" smtClean="0">
                <a:latin typeface="+mn-lt"/>
                <a:ea typeface="华文新魏" panose="02010800040101010101" pitchFamily="2" charset="-122"/>
              </a:rPr>
              <a:t>的聚簇文件</a:t>
            </a:r>
            <a:endParaRPr lang="zh-CN" altLang="en-US" sz="1200" b="0" dirty="0">
              <a:latin typeface="+mn-lt"/>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p:cTn id="1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smtClean="0">
                <a:solidFill>
                  <a:srgbClr val="800000"/>
                </a:solidFill>
                <a:latin typeface="STXinwei" charset="0"/>
                <a:ea typeface="STXinwei" charset="0"/>
                <a:cs typeface="STXinwei" charset="0"/>
              </a:rPr>
              <a:t>文件存储方法</a:t>
            </a:r>
            <a:endParaRPr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a:xfrm>
            <a:off x="8763000" y="7016750"/>
            <a:ext cx="381000" cy="228600"/>
          </a:xfrm>
        </p:spPr>
        <p:txBody>
          <a:bodyPr/>
          <a:lstStyle/>
          <a:p>
            <a:pPr>
              <a:defRPr/>
            </a:pPr>
            <a:fld id="{83D5D104-2FBF-4502-BC74-0C1C1DB8A571}" type="slidenum">
              <a:rPr lang="zh-CN" altLang="en-US" smtClean="0"/>
              <a:pPr>
                <a:defRPr/>
              </a:pPr>
              <a:t>33</a:t>
            </a:fld>
            <a:endParaRPr lang="en-US" altLang="zh-CN"/>
          </a:p>
        </p:txBody>
      </p:sp>
      <p:sp>
        <p:nvSpPr>
          <p:cNvPr id="6" name="矩形 5"/>
          <p:cNvSpPr/>
          <p:nvPr/>
        </p:nvSpPr>
        <p:spPr bwMode="auto">
          <a:xfrm>
            <a:off x="5143504" y="1387532"/>
            <a:ext cx="2857520" cy="4786346"/>
          </a:xfrm>
          <a:prstGeom prst="rect">
            <a:avLst/>
          </a:prstGeom>
          <a:solidFill>
            <a:srgbClr val="CCFF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7" name="Rectangle 4"/>
          <p:cNvSpPr>
            <a:spLocks noChangeArrowheads="1"/>
          </p:cNvSpPr>
          <p:nvPr/>
        </p:nvSpPr>
        <p:spPr bwMode="auto">
          <a:xfrm>
            <a:off x="1071563" y="1571625"/>
            <a:ext cx="3805237" cy="3857625"/>
          </a:xfrm>
          <a:prstGeom prst="rect">
            <a:avLst/>
          </a:prstGeom>
          <a:noFill/>
          <a:ln w="9525">
            <a:noFill/>
            <a:miter lim="800000"/>
            <a:headEnd/>
            <a:tailEnd/>
          </a:ln>
          <a:effectLst/>
        </p:spPr>
        <p:txBody>
          <a:bodyPr/>
          <a:lstStyle/>
          <a:p>
            <a:pPr marL="285750" indent="-285750">
              <a:lnSpc>
                <a:spcPct val="90000"/>
              </a:lnSpc>
              <a:spcBef>
                <a:spcPct val="20000"/>
              </a:spcBef>
              <a:buSzPct val="50000"/>
              <a:buFont typeface="Wingdings" pitchFamily="2" charset="2"/>
              <a:buChar char="l"/>
              <a:defRPr/>
            </a:pPr>
            <a:r>
              <a:rPr lang="zh-CN" altLang="en-US" sz="3200" b="0" dirty="0">
                <a:latin typeface="+mn-lt"/>
                <a:ea typeface="华文新魏" pitchFamily="2" charset="-122"/>
                <a:cs typeface="+mn-cs"/>
              </a:rPr>
              <a:t>连续存储方法</a:t>
            </a: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按照文件中文件块的顺序把文件存储到连续磁盘块上</a:t>
            </a:r>
            <a:r>
              <a:rPr lang="en-US" altLang="zh-CN" sz="2800" b="0" dirty="0">
                <a:solidFill>
                  <a:srgbClr val="2929FF"/>
                </a:solidFill>
                <a:latin typeface="+mn-lt"/>
                <a:ea typeface="华文新魏" pitchFamily="2" charset="-122"/>
                <a:cs typeface="+mn-cs"/>
              </a:rPr>
              <a:t>.</a:t>
            </a:r>
            <a:endParaRPr lang="zh-CN" altLang="en-US" sz="2800" b="0" dirty="0">
              <a:solidFill>
                <a:srgbClr val="2929FF"/>
              </a:solidFill>
              <a:latin typeface="+mn-lt"/>
              <a:ea typeface="华文新魏" pitchFamily="2" charset="-122"/>
              <a:cs typeface="+mn-cs"/>
            </a:endParaRP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存取整个文件的效率高</a:t>
            </a:r>
            <a:r>
              <a:rPr lang="en-US" altLang="zh-CN" sz="2800" b="0" dirty="0">
                <a:solidFill>
                  <a:srgbClr val="2929FF"/>
                </a:solidFill>
                <a:latin typeface="+mn-lt"/>
                <a:ea typeface="华文新魏" pitchFamily="2" charset="-122"/>
                <a:cs typeface="+mn-cs"/>
              </a:rPr>
              <a:t>.</a:t>
            </a:r>
            <a:endParaRPr lang="zh-CN" altLang="en-US" sz="2800" b="0" dirty="0">
              <a:solidFill>
                <a:srgbClr val="2929FF"/>
              </a:solidFill>
              <a:latin typeface="+mn-lt"/>
              <a:ea typeface="华文新魏" pitchFamily="2" charset="-122"/>
              <a:cs typeface="+mn-cs"/>
            </a:endParaRP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文件扩充困难</a:t>
            </a:r>
            <a:r>
              <a:rPr lang="en-US" altLang="zh-CN" sz="2800" dirty="0">
                <a:solidFill>
                  <a:srgbClr val="2929FF"/>
                </a:solidFill>
                <a:effectLst>
                  <a:outerShdw blurRad="38100" dist="38100" dir="2700000" algn="tl">
                    <a:srgbClr val="C0C0C0"/>
                  </a:outerShdw>
                </a:effectLst>
                <a:latin typeface="+mn-lt"/>
                <a:ea typeface="华文新魏" pitchFamily="2" charset="-122"/>
                <a:cs typeface="+mn-cs"/>
              </a:rPr>
              <a:t>.</a:t>
            </a:r>
            <a:endParaRPr lang="zh-CN" altLang="en-US" sz="2800" dirty="0">
              <a:solidFill>
                <a:srgbClr val="2929FF"/>
              </a:solidFill>
              <a:effectLst>
                <a:outerShdw blurRad="38100" dist="38100" dir="2700000" algn="tl">
                  <a:srgbClr val="C0C0C0"/>
                </a:outerShdw>
              </a:effectLst>
              <a:latin typeface="+mn-lt"/>
              <a:ea typeface="华文新魏" pitchFamily="2" charset="-122"/>
              <a:cs typeface="+mn-cs"/>
            </a:endParaRPr>
          </a:p>
        </p:txBody>
      </p:sp>
      <p:pic>
        <p:nvPicPr>
          <p:cNvPr id="460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1744663"/>
            <a:ext cx="2305050"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052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p:cTn id="1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p:cTn id="21"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文件存储方法</a:t>
            </a:r>
            <a:endParaRPr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F0C17201-7ADB-48AF-9B09-37C490AE5C4A}" type="slidenum">
              <a:rPr lang="zh-CN" altLang="en-US" smtClean="0"/>
              <a:pPr>
                <a:defRPr/>
              </a:pPr>
              <a:t>34</a:t>
            </a:fld>
            <a:endParaRPr lang="en-US" altLang="zh-CN"/>
          </a:p>
        </p:txBody>
      </p:sp>
      <p:sp>
        <p:nvSpPr>
          <p:cNvPr id="6" name="矩形 5"/>
          <p:cNvSpPr/>
          <p:nvPr/>
        </p:nvSpPr>
        <p:spPr bwMode="auto">
          <a:xfrm>
            <a:off x="5072066" y="1447546"/>
            <a:ext cx="2857520" cy="4357718"/>
          </a:xfrm>
          <a:prstGeom prst="rect">
            <a:avLst/>
          </a:prstGeom>
          <a:solidFill>
            <a:srgbClr val="CCFF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7" name="Rectangle 5"/>
          <p:cNvSpPr>
            <a:spLocks noChangeArrowheads="1"/>
          </p:cNvSpPr>
          <p:nvPr/>
        </p:nvSpPr>
        <p:spPr bwMode="auto">
          <a:xfrm>
            <a:off x="928688" y="1643063"/>
            <a:ext cx="4143375" cy="3714750"/>
          </a:xfrm>
          <a:prstGeom prst="rect">
            <a:avLst/>
          </a:prstGeom>
          <a:noFill/>
          <a:ln w="9525">
            <a:noFill/>
            <a:miter lim="800000"/>
            <a:headEnd/>
            <a:tailEnd/>
          </a:ln>
          <a:effectLst/>
        </p:spPr>
        <p:txBody>
          <a:bodyPr/>
          <a:lstStyle/>
          <a:p>
            <a:pPr marL="285750" indent="-285750">
              <a:lnSpc>
                <a:spcPct val="90000"/>
              </a:lnSpc>
              <a:spcBef>
                <a:spcPct val="20000"/>
              </a:spcBef>
              <a:buSzPct val="50000"/>
              <a:buFont typeface="Wingdings" pitchFamily="2" charset="2"/>
              <a:buChar char="l"/>
              <a:defRPr/>
            </a:pPr>
            <a:r>
              <a:rPr lang="zh-CN" altLang="en-US" sz="3200" b="0" dirty="0">
                <a:latin typeface="+mn-lt"/>
                <a:ea typeface="华文新魏" pitchFamily="2" charset="-122"/>
                <a:cs typeface="+mn-cs"/>
              </a:rPr>
              <a:t>链接存储方法</a:t>
            </a: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在每个文件块中增加一个指向下一个文件块所在的磁盘块的地址指针</a:t>
            </a:r>
            <a:r>
              <a:rPr lang="en-US" altLang="zh-CN" sz="2800" b="0" dirty="0">
                <a:solidFill>
                  <a:srgbClr val="2929FF"/>
                </a:solidFill>
                <a:latin typeface="+mn-lt"/>
                <a:ea typeface="华文新魏" pitchFamily="2" charset="-122"/>
                <a:cs typeface="+mn-cs"/>
              </a:rPr>
              <a:t>.</a:t>
            </a:r>
            <a:endParaRPr lang="zh-CN" altLang="en-US" sz="2800" b="0" dirty="0">
              <a:solidFill>
                <a:srgbClr val="2929FF"/>
              </a:solidFill>
              <a:latin typeface="+mn-lt"/>
              <a:ea typeface="华文新魏" pitchFamily="2" charset="-122"/>
              <a:cs typeface="+mn-cs"/>
            </a:endParaRP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便于文件扩充</a:t>
            </a:r>
            <a:r>
              <a:rPr lang="en-US" altLang="zh-CN" sz="2800" b="0" dirty="0">
                <a:solidFill>
                  <a:srgbClr val="2929FF"/>
                </a:solidFill>
                <a:latin typeface="+mn-lt"/>
                <a:ea typeface="华文新魏" pitchFamily="2" charset="-122"/>
                <a:cs typeface="+mn-cs"/>
              </a:rPr>
              <a:t>.</a:t>
            </a:r>
            <a:endParaRPr lang="zh-CN" altLang="en-US" sz="2800" b="0" dirty="0">
              <a:solidFill>
                <a:srgbClr val="2929FF"/>
              </a:solidFill>
              <a:latin typeface="+mn-lt"/>
              <a:ea typeface="华文新魏" pitchFamily="2" charset="-122"/>
              <a:cs typeface="+mn-cs"/>
            </a:endParaRP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读整个文件的速度很慢</a:t>
            </a:r>
            <a:r>
              <a:rPr lang="en-US" altLang="zh-CN" sz="2800" b="0" dirty="0">
                <a:solidFill>
                  <a:srgbClr val="2929FF"/>
                </a:solidFill>
                <a:latin typeface="+mn-lt"/>
                <a:ea typeface="华文新魏" pitchFamily="2" charset="-122"/>
                <a:cs typeface="+mn-cs"/>
              </a:rPr>
              <a:t>.</a:t>
            </a:r>
            <a:endParaRPr lang="zh-CN" altLang="en-US" sz="2800" b="0" dirty="0">
              <a:solidFill>
                <a:srgbClr val="2929FF"/>
              </a:solidFill>
              <a:latin typeface="+mn-lt"/>
              <a:ea typeface="华文新魏" pitchFamily="2" charset="-122"/>
              <a:cs typeface="+mn-cs"/>
            </a:endParaRPr>
          </a:p>
        </p:txBody>
      </p:sp>
      <p:pic>
        <p:nvPicPr>
          <p:cNvPr id="471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62113"/>
            <a:ext cx="2233613" cy="37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p:cTn id="1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p:cTn id="21"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kumimoji="1" lang="zh-CN" altLang="en-US" dirty="0">
                <a:solidFill>
                  <a:srgbClr val="800000"/>
                </a:solidFill>
                <a:latin typeface="STXinwei" charset="0"/>
                <a:ea typeface="STXinwei" charset="0"/>
                <a:cs typeface="STXinwei" charset="0"/>
              </a:rPr>
              <a:t>文件存储方法</a:t>
            </a:r>
            <a:endParaRPr lang="zh-CN" altLang="en-US" dirty="0">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047AD92B-BC0A-4B85-AC7F-10C6E6351B0C}" type="slidenum">
              <a:rPr lang="zh-CN" altLang="en-US" smtClean="0"/>
              <a:pPr>
                <a:defRPr/>
              </a:pPr>
              <a:t>35</a:t>
            </a:fld>
            <a:endParaRPr lang="en-US" altLang="zh-CN"/>
          </a:p>
        </p:txBody>
      </p:sp>
      <p:sp>
        <p:nvSpPr>
          <p:cNvPr id="6" name="矩形 5"/>
          <p:cNvSpPr/>
          <p:nvPr/>
        </p:nvSpPr>
        <p:spPr bwMode="auto">
          <a:xfrm>
            <a:off x="4532482" y="1379528"/>
            <a:ext cx="4071966" cy="4857784"/>
          </a:xfrm>
          <a:prstGeom prst="rect">
            <a:avLst/>
          </a:prstGeom>
          <a:solidFill>
            <a:srgbClr val="CCFF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7" name="Rectangle 6"/>
          <p:cNvSpPr>
            <a:spLocks noChangeArrowheads="1"/>
          </p:cNvSpPr>
          <p:nvPr/>
        </p:nvSpPr>
        <p:spPr bwMode="auto">
          <a:xfrm>
            <a:off x="357188" y="2071688"/>
            <a:ext cx="3714750" cy="2786062"/>
          </a:xfrm>
          <a:prstGeom prst="rect">
            <a:avLst/>
          </a:prstGeom>
          <a:noFill/>
          <a:ln w="9525">
            <a:noFill/>
            <a:miter lim="800000"/>
            <a:headEnd/>
            <a:tailEnd/>
          </a:ln>
          <a:effectLst/>
        </p:spPr>
        <p:txBody>
          <a:bodyPr/>
          <a:lstStyle/>
          <a:p>
            <a:pPr marL="285750" indent="-285750">
              <a:lnSpc>
                <a:spcPct val="90000"/>
              </a:lnSpc>
              <a:spcBef>
                <a:spcPct val="20000"/>
              </a:spcBef>
              <a:buSzPct val="50000"/>
              <a:buFont typeface="Wingdings" pitchFamily="2" charset="2"/>
              <a:buChar char="l"/>
              <a:defRPr/>
            </a:pPr>
            <a:r>
              <a:rPr lang="zh-CN" altLang="en-US" sz="3200" b="0" dirty="0">
                <a:latin typeface="+mn-lt"/>
                <a:ea typeface="华文新魏" pitchFamily="2" charset="-122"/>
                <a:cs typeface="+mn-cs"/>
              </a:rPr>
              <a:t>索引存储方法</a:t>
            </a: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在磁盘上存储一个或多个索引块</a:t>
            </a:r>
            <a:r>
              <a:rPr lang="en-US" altLang="zh-CN" sz="2800" b="0" dirty="0">
                <a:solidFill>
                  <a:srgbClr val="2929FF"/>
                </a:solidFill>
                <a:latin typeface="+mn-lt"/>
                <a:ea typeface="华文新魏" pitchFamily="2" charset="-122"/>
                <a:cs typeface="+mn-cs"/>
              </a:rPr>
              <a:t>.</a:t>
            </a:r>
            <a:r>
              <a:rPr lang="zh-CN" altLang="en-US" sz="2800" b="0" dirty="0">
                <a:solidFill>
                  <a:srgbClr val="2929FF"/>
                </a:solidFill>
                <a:latin typeface="+mn-lt"/>
                <a:ea typeface="华文新魏" pitchFamily="2" charset="-122"/>
                <a:cs typeface="+mn-cs"/>
              </a:rPr>
              <a:t>每个索引块包含指向文件块的指针</a:t>
            </a:r>
            <a:r>
              <a:rPr lang="en-US" altLang="zh-CN" sz="2800" b="0" dirty="0">
                <a:solidFill>
                  <a:srgbClr val="2929FF"/>
                </a:solidFill>
                <a:latin typeface="+mn-lt"/>
                <a:ea typeface="华文新魏" pitchFamily="2" charset="-122"/>
                <a:cs typeface="+mn-cs"/>
              </a:rPr>
              <a:t>.</a:t>
            </a:r>
          </a:p>
          <a:p>
            <a:pPr marL="685800" lvl="1" indent="-228600">
              <a:lnSpc>
                <a:spcPct val="90000"/>
              </a:lnSpc>
              <a:spcBef>
                <a:spcPct val="2000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查询处理高效 </a:t>
            </a:r>
          </a:p>
        </p:txBody>
      </p:sp>
      <p:pic>
        <p:nvPicPr>
          <p:cNvPr id="481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25" y="1593850"/>
            <a:ext cx="3633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p:cTn id="1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3DE2CA23-C0A1-4E6C-A061-58422E3D2284}" type="slidenum">
              <a:rPr lang="zh-CN" altLang="en-US" smtClean="0"/>
              <a:pPr>
                <a:defRPr/>
              </a:pPr>
              <a:t>36</a:t>
            </a:fld>
            <a:endParaRPr lang="en-US" altLang="zh-CN"/>
          </a:p>
        </p:txBody>
      </p:sp>
      <p:sp>
        <p:nvSpPr>
          <p:cNvPr id="5" name="Rectangle 3"/>
          <p:cNvSpPr txBox="1">
            <a:spLocks noChangeArrowheads="1"/>
          </p:cNvSpPr>
          <p:nvPr/>
        </p:nvSpPr>
        <p:spPr bwMode="auto">
          <a:xfrm>
            <a:off x="1571625" y="1628775"/>
            <a:ext cx="7126288" cy="3960813"/>
          </a:xfrm>
          <a:prstGeom prst="rect">
            <a:avLst/>
          </a:prstGeom>
          <a:noFill/>
          <a:ln w="9525">
            <a:noFill/>
            <a:miter lim="800000"/>
            <a:headEnd/>
            <a:tailEnd/>
          </a:ln>
          <a:effectLst/>
        </p:spPr>
        <p:txBody>
          <a:bodyPr/>
          <a:lstStyle/>
          <a:p>
            <a:pPr marL="342900" indent="-342900">
              <a:spcBef>
                <a:spcPts val="0"/>
              </a:spcBef>
              <a:buSzPct val="100000"/>
              <a:buFontTx/>
              <a:buChar char="•"/>
              <a:defRPr/>
            </a:pPr>
            <a:r>
              <a:rPr lang="zh-CN" altLang="en-US" sz="3200" kern="0" dirty="0">
                <a:latin typeface="+mn-lt"/>
                <a:ea typeface="华文新魏" pitchFamily="2" charset="-122"/>
                <a:cs typeface="+mn-cs"/>
              </a:rPr>
              <a:t>数据库存储设备</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磁盘文件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solidFill>
                  <a:srgbClr val="FF0000"/>
                </a:solidFill>
                <a:latin typeface="+mn-lt"/>
                <a:ea typeface="华文新魏" pitchFamily="2" charset="-122"/>
                <a:cs typeface="+mn-cs"/>
              </a:rPr>
              <a:t>Hash</a:t>
            </a:r>
            <a:r>
              <a:rPr lang="zh-CN" altLang="en-US" sz="3200" kern="0" dirty="0">
                <a:solidFill>
                  <a:srgbClr val="FF0000"/>
                </a:solidFill>
                <a:latin typeface="+mn-lt"/>
                <a:ea typeface="华文新魏" pitchFamily="2" charset="-122"/>
                <a:cs typeface="+mn-cs"/>
              </a:rPr>
              <a:t>文件</a:t>
            </a:r>
            <a:endParaRPr lang="en-US" altLang="zh-CN" sz="3200" kern="0" dirty="0">
              <a:solidFill>
                <a:srgbClr val="FF0000"/>
              </a:solidFill>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索引文件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en-US" altLang="zh-CN" sz="3200" kern="0" baseline="30000" dirty="0">
                <a:latin typeface="+mn-lt"/>
                <a:ea typeface="华文新魏" pitchFamily="2" charset="-122"/>
                <a:cs typeface="+mn-cs"/>
              </a:rPr>
              <a:t>+</a:t>
            </a:r>
            <a:r>
              <a:rPr lang="en-US" altLang="zh-CN" sz="3200" kern="0" dirty="0">
                <a:latin typeface="+mn-lt"/>
                <a:ea typeface="华文新魏" pitchFamily="2" charset="-122"/>
                <a:cs typeface="+mn-cs"/>
              </a:rPr>
              <a:t>-</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多维</a:t>
            </a:r>
            <a:r>
              <a:rPr lang="zh-CN" altLang="en-US" sz="3200" kern="0" dirty="0" smtClean="0">
                <a:latin typeface="+mn-lt"/>
                <a:ea typeface="华文新魏" pitchFamily="2" charset="-122"/>
                <a:cs typeface="+mn-cs"/>
              </a:rPr>
              <a:t>索引与位图索引</a:t>
            </a:r>
            <a:endParaRPr lang="en-US" altLang="zh-CN" sz="3200" kern="0" dirty="0">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概述</a:t>
            </a:r>
            <a:endParaRPr lang="zh-CN" altLang="en-US" dirty="0">
              <a:solidFill>
                <a:srgbClr val="800000"/>
              </a:solidFill>
              <a:latin typeface="+mn-lt"/>
              <a:ea typeface="华文新魏" pitchFamily="2" charset="-122"/>
              <a:cs typeface="+mj-cs"/>
            </a:endParaRPr>
          </a:p>
        </p:txBody>
      </p:sp>
      <p:sp>
        <p:nvSpPr>
          <p:cNvPr id="50179" name="内容占位符 2"/>
          <p:cNvSpPr>
            <a:spLocks noGrp="1"/>
          </p:cNvSpPr>
          <p:nvPr>
            <p:ph idx="1"/>
          </p:nvPr>
        </p:nvSpPr>
        <p:spPr>
          <a:xfrm>
            <a:off x="381000" y="1268413"/>
            <a:ext cx="8229600" cy="4525962"/>
          </a:xfrm>
        </p:spPr>
        <p:txBody>
          <a:bodyPr/>
          <a:lstStyle/>
          <a:p>
            <a:r>
              <a:rPr lang="zh-CN" altLang="en-US" b="0" smtClean="0">
                <a:effectLst/>
                <a:ea typeface="华文新魏" panose="02010800040101010101" pitchFamily="2" charset="-122"/>
              </a:rPr>
              <a:t>用</a:t>
            </a:r>
            <a:r>
              <a:rPr lang="en-US" altLang="zh-CN" b="0" smtClean="0">
                <a:effectLst/>
                <a:ea typeface="华文新魏" panose="02010800040101010101" pitchFamily="2" charset="-122"/>
              </a:rPr>
              <a:t>Hash</a:t>
            </a:r>
            <a:r>
              <a:rPr lang="zh-CN" altLang="en-US" b="0" smtClean="0">
                <a:effectLst/>
                <a:ea typeface="华文新魏" panose="02010800040101010101" pitchFamily="2" charset="-122"/>
              </a:rPr>
              <a:t>函数来存储和存取关系记录。</a:t>
            </a:r>
            <a:endParaRPr lang="en-US" altLang="zh-CN" b="0" smtClean="0">
              <a:effectLst/>
              <a:ea typeface="华文新魏" panose="02010800040101010101" pitchFamily="2" charset="-122"/>
            </a:endParaRPr>
          </a:p>
          <a:p>
            <a:r>
              <a:rPr lang="zh-CN" altLang="en-US" b="0" smtClean="0">
                <a:effectLst/>
                <a:ea typeface="华文新魏" panose="02010800040101010101" pitchFamily="2" charset="-122"/>
              </a:rPr>
              <a:t>对文件中每个记录的同一属性或属性集需要计算一个散列函数。</a:t>
            </a:r>
            <a:endParaRPr lang="en-US" altLang="zh-CN" b="0" smtClean="0">
              <a:effectLst/>
              <a:ea typeface="华文新魏" panose="02010800040101010101" pitchFamily="2" charset="-122"/>
            </a:endParaRPr>
          </a:p>
          <a:p>
            <a:r>
              <a:rPr lang="zh-CN" altLang="en-US" b="0" smtClean="0">
                <a:effectLst/>
                <a:ea typeface="华文新魏" panose="02010800040101010101" pitchFamily="2" charset="-122"/>
              </a:rPr>
              <a:t>散列函数的结果确定了记录应该存储到文件哪个物理块中。</a:t>
            </a:r>
            <a:endParaRPr lang="en-US" altLang="zh-CN" b="0" smtClean="0">
              <a:effectLst/>
              <a:ea typeface="华文新魏" panose="02010800040101010101" pitchFamily="2" charset="-122"/>
            </a:endParaRPr>
          </a:p>
          <a:p>
            <a:pPr lvl="1"/>
            <a:r>
              <a:rPr lang="zh-CN" altLang="en-US" b="0" smtClean="0">
                <a:solidFill>
                  <a:srgbClr val="2929FF"/>
                </a:solidFill>
                <a:effectLst/>
                <a:ea typeface="华文新魏" panose="02010800040101010101" pitchFamily="2" charset="-122"/>
              </a:rPr>
              <a:t>即指定某个关系上的一个（组）属性</a:t>
            </a:r>
            <a:r>
              <a:rPr lang="en-US" altLang="zh-CN" b="0" smtClean="0">
                <a:solidFill>
                  <a:srgbClr val="2929FF"/>
                </a:solidFill>
                <a:effectLst/>
                <a:ea typeface="华文新魏" panose="02010800040101010101" pitchFamily="2" charset="-122"/>
              </a:rPr>
              <a:t>A</a:t>
            </a:r>
            <a:r>
              <a:rPr lang="zh-CN" altLang="en-US" b="0" smtClean="0">
                <a:solidFill>
                  <a:srgbClr val="2929FF"/>
                </a:solidFill>
                <a:effectLst/>
                <a:ea typeface="华文新魏" panose="02010800040101010101" pitchFamily="2" charset="-122"/>
              </a:rPr>
              <a:t>作为</a:t>
            </a:r>
            <a:r>
              <a:rPr lang="en-US" altLang="zh-CN" b="0" smtClean="0">
                <a:solidFill>
                  <a:srgbClr val="2929FF"/>
                </a:solidFill>
                <a:effectLst/>
                <a:ea typeface="华文新魏" panose="02010800040101010101" pitchFamily="2" charset="-122"/>
              </a:rPr>
              <a:t>Hash</a:t>
            </a:r>
            <a:r>
              <a:rPr lang="zh-CN" altLang="en-US" b="0" smtClean="0">
                <a:solidFill>
                  <a:srgbClr val="2929FF"/>
                </a:solidFill>
                <a:effectLst/>
                <a:ea typeface="华文新魏" panose="02010800040101010101" pitchFamily="2" charset="-122"/>
              </a:rPr>
              <a:t>码，然后对该</a:t>
            </a:r>
            <a:r>
              <a:rPr lang="en-US" altLang="zh-CN" b="0" smtClean="0">
                <a:solidFill>
                  <a:srgbClr val="2929FF"/>
                </a:solidFill>
                <a:effectLst/>
                <a:ea typeface="华文新魏" panose="02010800040101010101" pitchFamily="2" charset="-122"/>
              </a:rPr>
              <a:t>Hash</a:t>
            </a:r>
            <a:r>
              <a:rPr lang="zh-CN" altLang="en-US" b="0" smtClean="0">
                <a:solidFill>
                  <a:srgbClr val="2929FF"/>
                </a:solidFill>
                <a:effectLst/>
                <a:ea typeface="华文新魏" panose="02010800040101010101" pitchFamily="2" charset="-122"/>
              </a:rPr>
              <a:t>码定义一个函数（称为</a:t>
            </a:r>
            <a:r>
              <a:rPr lang="en-US" altLang="zh-CN" b="0" smtClean="0">
                <a:solidFill>
                  <a:srgbClr val="2929FF"/>
                </a:solidFill>
                <a:effectLst/>
                <a:ea typeface="华文新魏" panose="02010800040101010101" pitchFamily="2" charset="-122"/>
              </a:rPr>
              <a:t>Hash</a:t>
            </a:r>
            <a:r>
              <a:rPr lang="zh-CN" altLang="en-US" b="0" smtClean="0">
                <a:solidFill>
                  <a:srgbClr val="2929FF"/>
                </a:solidFill>
                <a:effectLst/>
                <a:ea typeface="华文新魏" panose="02010800040101010101" pitchFamily="2" charset="-122"/>
              </a:rPr>
              <a:t>函数），关系记录的存储地址由</a:t>
            </a:r>
            <a:r>
              <a:rPr lang="en-US" altLang="zh-CN" b="0" smtClean="0">
                <a:solidFill>
                  <a:srgbClr val="2929FF"/>
                </a:solidFill>
                <a:effectLst/>
                <a:ea typeface="华文新魏" panose="02010800040101010101" pitchFamily="2" charset="-122"/>
              </a:rPr>
              <a:t>Hash()</a:t>
            </a:r>
            <a:r>
              <a:rPr lang="zh-CN" altLang="en-US" b="0" smtClean="0">
                <a:solidFill>
                  <a:srgbClr val="2929FF"/>
                </a:solidFill>
                <a:effectLst/>
                <a:ea typeface="华文新魏" panose="02010800040101010101" pitchFamily="2" charset="-122"/>
              </a:rPr>
              <a:t>函数来决定</a:t>
            </a: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EEA60269-9B2A-4A86-858C-B4E8BBEA91E1}" type="slidenum">
              <a:rPr lang="zh-CN" altLang="en-US"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cs typeface="+mj-cs"/>
            </a:endParaRPr>
          </a:p>
        </p:txBody>
      </p:sp>
      <p:sp>
        <p:nvSpPr>
          <p:cNvPr id="51203" name="内容占位符 2"/>
          <p:cNvSpPr>
            <a:spLocks noGrp="1"/>
          </p:cNvSpPr>
          <p:nvPr>
            <p:ph idx="1"/>
          </p:nvPr>
        </p:nvSpPr>
        <p:spPr>
          <a:xfrm>
            <a:off x="381000" y="1196975"/>
            <a:ext cx="8763000" cy="4525963"/>
          </a:xfrm>
        </p:spPr>
        <p:txBody>
          <a:bodyPr/>
          <a:lstStyle/>
          <a:p>
            <a:pPr>
              <a:lnSpc>
                <a:spcPct val="90000"/>
              </a:lnSpc>
              <a:spcBef>
                <a:spcPct val="50000"/>
              </a:spcBef>
              <a:buClr>
                <a:schemeClr val="tx1"/>
              </a:buClr>
              <a:buSzPct val="50000"/>
              <a:buFont typeface="Wingdings" panose="05000000000000000000" pitchFamily="2" charset="2"/>
              <a:buChar char="l"/>
            </a:pPr>
            <a:r>
              <a:rPr lang="zh-CN" altLang="en-US" sz="2800" b="0" smtClean="0">
                <a:effectLst/>
                <a:ea typeface="华文新魏" panose="02010800040101010101" pitchFamily="2" charset="-122"/>
              </a:rPr>
              <a:t>散列函数</a:t>
            </a:r>
            <a:r>
              <a:rPr lang="en-US" altLang="zh-CN" sz="2800" b="0" smtClean="0">
                <a:effectLst/>
                <a:ea typeface="华文新魏" panose="02010800040101010101" pitchFamily="2" charset="-122"/>
              </a:rPr>
              <a:t>(Hash Functions)</a:t>
            </a:r>
            <a:endParaRPr lang="zh-CN" altLang="en-US" sz="2800" b="0" smtClean="0">
              <a:effectLst/>
              <a:ea typeface="华文新魏" panose="02010800040101010101" pitchFamily="2" charset="-122"/>
            </a:endParaRPr>
          </a:p>
          <a:p>
            <a:pPr lvl="1">
              <a:lnSpc>
                <a:spcPct val="90000"/>
              </a:lnSpc>
              <a:spcBef>
                <a:spcPct val="50000"/>
              </a:spcBef>
              <a:buClr>
                <a:srgbClr val="2929FF"/>
              </a:buClr>
              <a:buSzPct val="75000"/>
            </a:pPr>
            <a:r>
              <a:rPr lang="zh-CN" altLang="en-US" b="0" smtClean="0">
                <a:solidFill>
                  <a:srgbClr val="2929FF"/>
                </a:solidFill>
                <a:effectLst/>
                <a:ea typeface="华文新魏" panose="02010800040101010101" pitchFamily="2" charset="-122"/>
                <a:sym typeface="Wingdings" panose="05000000000000000000" pitchFamily="2" charset="2"/>
              </a:rPr>
              <a:t>桶：标号</a:t>
            </a:r>
            <a:r>
              <a:rPr lang="en-US" altLang="zh-CN" b="0" smtClean="0">
                <a:solidFill>
                  <a:srgbClr val="2929FF"/>
                </a:solidFill>
                <a:effectLst/>
                <a:ea typeface="华文新魏" panose="02010800040101010101" pitchFamily="2" charset="-122"/>
                <a:sym typeface="Wingdings" panose="05000000000000000000" pitchFamily="2" charset="2"/>
              </a:rPr>
              <a:t> 0,1,…, </a:t>
            </a:r>
            <a:r>
              <a:rPr lang="en-US" altLang="zh-CN" b="0" i="1" smtClean="0">
                <a:solidFill>
                  <a:srgbClr val="2929FF"/>
                </a:solidFill>
                <a:effectLst/>
                <a:ea typeface="华文新魏" panose="02010800040101010101" pitchFamily="2" charset="-122"/>
                <a:sym typeface="Wingdings" panose="05000000000000000000" pitchFamily="2" charset="2"/>
              </a:rPr>
              <a:t>B</a:t>
            </a:r>
            <a:r>
              <a:rPr lang="en-US" altLang="zh-CN" b="0" smtClean="0">
                <a:solidFill>
                  <a:srgbClr val="2929FF"/>
                </a:solidFill>
                <a:effectLst/>
                <a:ea typeface="华文新魏" panose="02010800040101010101" pitchFamily="2" charset="-122"/>
                <a:sym typeface="Wingdings" panose="05000000000000000000" pitchFamily="2" charset="2"/>
              </a:rPr>
              <a:t>-1</a:t>
            </a:r>
          </a:p>
          <a:p>
            <a:pPr lvl="1">
              <a:lnSpc>
                <a:spcPct val="90000"/>
              </a:lnSpc>
              <a:spcBef>
                <a:spcPct val="50000"/>
              </a:spcBef>
              <a:buClr>
                <a:srgbClr val="2929FF"/>
              </a:buClr>
              <a:buSzPct val="75000"/>
            </a:pPr>
            <a:r>
              <a:rPr lang="en-US" altLang="zh-CN" b="0" i="1" smtClean="0">
                <a:solidFill>
                  <a:srgbClr val="2929FF"/>
                </a:solidFill>
                <a:effectLst/>
                <a:ea typeface="华文新魏" panose="02010800040101010101" pitchFamily="2" charset="-122"/>
              </a:rPr>
              <a:t>h</a:t>
            </a:r>
            <a:r>
              <a:rPr lang="zh-CN" altLang="en-US" b="0" smtClean="0">
                <a:solidFill>
                  <a:srgbClr val="2929FF"/>
                </a:solidFill>
                <a:effectLst/>
                <a:ea typeface="华文新魏" panose="02010800040101010101" pitchFamily="2" charset="-122"/>
              </a:rPr>
              <a:t>：查找键</a:t>
            </a:r>
            <a:r>
              <a:rPr lang="en-US" altLang="zh-CN" b="0" smtClean="0">
                <a:solidFill>
                  <a:srgbClr val="2929FF"/>
                </a:solidFill>
                <a:effectLst/>
                <a:ea typeface="华文新魏" panose="02010800040101010101" pitchFamily="2" charset="-122"/>
              </a:rPr>
              <a:t>(</a:t>
            </a:r>
            <a:r>
              <a:rPr lang="zh-CN" altLang="en-US" b="0" smtClean="0">
                <a:solidFill>
                  <a:srgbClr val="2929FF"/>
                </a:solidFill>
                <a:effectLst/>
                <a:ea typeface="华文新魏" panose="02010800040101010101" pitchFamily="2" charset="-122"/>
              </a:rPr>
              <a:t>散列键</a:t>
            </a:r>
            <a:r>
              <a:rPr lang="en-US" altLang="zh-CN" b="0" smtClean="0">
                <a:solidFill>
                  <a:srgbClr val="2929FF"/>
                </a:solidFill>
                <a:effectLst/>
                <a:ea typeface="华文新魏" panose="02010800040101010101" pitchFamily="2" charset="-122"/>
              </a:rPr>
              <a:t>) </a:t>
            </a:r>
            <a:r>
              <a:rPr lang="en-US" altLang="zh-CN" b="0" smtClean="0">
                <a:solidFill>
                  <a:srgbClr val="2929FF"/>
                </a:solidFill>
                <a:effectLst/>
                <a:ea typeface="华文新魏" panose="02010800040101010101" pitchFamily="2" charset="-122"/>
                <a:sym typeface="Wingdings" panose="05000000000000000000" pitchFamily="2" charset="2"/>
              </a:rPr>
              <a:t>→</a:t>
            </a:r>
            <a:r>
              <a:rPr lang="en-US" altLang="zh-CN" b="0" i="1" smtClean="0">
                <a:solidFill>
                  <a:srgbClr val="2929FF"/>
                </a:solidFill>
                <a:effectLst/>
                <a:ea typeface="华文新魏" panose="02010800040101010101" pitchFamily="2" charset="-122"/>
                <a:sym typeface="Wingdings" panose="05000000000000000000" pitchFamily="2" charset="2"/>
              </a:rPr>
              <a:t>i</a:t>
            </a:r>
            <a:r>
              <a:rPr lang="en-US" altLang="zh-CN" b="0" smtClean="0">
                <a:solidFill>
                  <a:srgbClr val="2929FF"/>
                </a:solidFill>
                <a:effectLst/>
                <a:ea typeface="华文新魏" panose="02010800040101010101" pitchFamily="2" charset="-122"/>
                <a:sym typeface="Wingdings" panose="05000000000000000000" pitchFamily="2" charset="2"/>
              </a:rPr>
              <a:t>,  </a:t>
            </a:r>
            <a:r>
              <a:rPr lang="en-US" altLang="zh-CN" b="0" i="1" smtClean="0">
                <a:solidFill>
                  <a:srgbClr val="2929FF"/>
                </a:solidFill>
                <a:effectLst/>
                <a:ea typeface="华文新魏" panose="02010800040101010101" pitchFamily="2" charset="-122"/>
                <a:sym typeface="Wingdings" panose="05000000000000000000" pitchFamily="2" charset="2"/>
              </a:rPr>
              <a:t>i</a:t>
            </a:r>
            <a:r>
              <a:rPr lang="en-US" altLang="zh-CN" b="0" smtClean="0">
                <a:solidFill>
                  <a:srgbClr val="2929FF"/>
                </a:solidFill>
                <a:effectLst/>
                <a:ea typeface="华文新魏" panose="02010800040101010101" pitchFamily="2" charset="-122"/>
                <a:sym typeface="Symbol" panose="05050102010706020507" pitchFamily="18" charset="2"/>
              </a:rPr>
              <a:t></a:t>
            </a:r>
            <a:r>
              <a:rPr lang="en-US" altLang="zh-CN" b="0" smtClean="0">
                <a:solidFill>
                  <a:srgbClr val="2929FF"/>
                </a:solidFill>
                <a:effectLst/>
                <a:ea typeface="华文新魏" panose="02010800040101010101" pitchFamily="2" charset="-122"/>
                <a:sym typeface="Wingdings" panose="05000000000000000000" pitchFamily="2" charset="2"/>
              </a:rPr>
              <a:t>[0, </a:t>
            </a:r>
            <a:r>
              <a:rPr lang="en-US" altLang="zh-CN" b="0" i="1" smtClean="0">
                <a:solidFill>
                  <a:srgbClr val="2929FF"/>
                </a:solidFill>
                <a:effectLst/>
                <a:ea typeface="华文新魏" panose="02010800040101010101" pitchFamily="2" charset="-122"/>
                <a:sym typeface="Wingdings" panose="05000000000000000000" pitchFamily="2" charset="2"/>
              </a:rPr>
              <a:t>B</a:t>
            </a:r>
            <a:r>
              <a:rPr lang="en-US" altLang="zh-CN" b="0" smtClean="0">
                <a:solidFill>
                  <a:srgbClr val="2929FF"/>
                </a:solidFill>
                <a:effectLst/>
                <a:ea typeface="华文新魏" panose="02010800040101010101" pitchFamily="2" charset="-122"/>
                <a:sym typeface="Wingdings" panose="05000000000000000000" pitchFamily="2" charset="2"/>
              </a:rPr>
              <a:t>–1]</a:t>
            </a:r>
          </a:p>
          <a:p>
            <a:pPr>
              <a:lnSpc>
                <a:spcPct val="90000"/>
              </a:lnSpc>
              <a:spcBef>
                <a:spcPct val="50000"/>
              </a:spcBef>
              <a:buClr>
                <a:schemeClr val="tx1"/>
              </a:buClr>
              <a:buSzPct val="50000"/>
              <a:buFont typeface="Wingdings" panose="05000000000000000000" pitchFamily="2" charset="2"/>
              <a:buChar char="l"/>
            </a:pPr>
            <a:r>
              <a:rPr lang="zh-CN" altLang="en-US" sz="2800" b="0" smtClean="0">
                <a:effectLst/>
                <a:ea typeface="华文新魏" panose="02010800040101010101" pitchFamily="2" charset="-122"/>
              </a:rPr>
              <a:t>散列索引方法</a:t>
            </a:r>
          </a:p>
          <a:p>
            <a:pPr lvl="1">
              <a:lnSpc>
                <a:spcPct val="90000"/>
              </a:lnSpc>
              <a:spcBef>
                <a:spcPct val="50000"/>
              </a:spcBef>
              <a:buClr>
                <a:srgbClr val="2929FF"/>
              </a:buClr>
              <a:buSzPct val="75000"/>
            </a:pPr>
            <a:r>
              <a:rPr lang="zh-CN" altLang="en-US" b="0" smtClean="0">
                <a:solidFill>
                  <a:srgbClr val="2929FF"/>
                </a:solidFill>
                <a:effectLst/>
                <a:ea typeface="华文新魏" panose="02010800040101010101" pitchFamily="2" charset="-122"/>
              </a:rPr>
              <a:t>给定一个查找键</a:t>
            </a:r>
            <a:r>
              <a:rPr lang="en-US" altLang="zh-CN" b="0" i="1" smtClean="0">
                <a:solidFill>
                  <a:srgbClr val="2929FF"/>
                </a:solidFill>
                <a:effectLst/>
                <a:ea typeface="华文新魏" panose="02010800040101010101" pitchFamily="2" charset="-122"/>
              </a:rPr>
              <a:t>K</a:t>
            </a:r>
            <a:r>
              <a:rPr lang="zh-CN" altLang="en-US" b="0" smtClean="0">
                <a:solidFill>
                  <a:srgbClr val="2929FF"/>
                </a:solidFill>
                <a:effectLst/>
                <a:ea typeface="华文新魏" panose="02010800040101010101" pitchFamily="2" charset="-122"/>
              </a:rPr>
              <a:t>，对应的记录必定位于桶</a:t>
            </a:r>
            <a:r>
              <a:rPr lang="en-US" altLang="zh-CN" b="0" i="1" smtClean="0">
                <a:solidFill>
                  <a:srgbClr val="2929FF"/>
                </a:solidFill>
                <a:effectLst/>
                <a:ea typeface="华文新魏" panose="02010800040101010101" pitchFamily="2" charset="-122"/>
              </a:rPr>
              <a:t>h</a:t>
            </a:r>
            <a:r>
              <a:rPr lang="en-US" altLang="zh-CN" b="0" smtClean="0">
                <a:solidFill>
                  <a:srgbClr val="2929FF"/>
                </a:solidFill>
                <a:effectLst/>
                <a:ea typeface="华文新魏" panose="02010800040101010101" pitchFamily="2" charset="-122"/>
              </a:rPr>
              <a:t>(</a:t>
            </a:r>
            <a:r>
              <a:rPr lang="en-US" altLang="zh-CN" b="0" i="1" smtClean="0">
                <a:solidFill>
                  <a:srgbClr val="2929FF"/>
                </a:solidFill>
                <a:effectLst/>
                <a:ea typeface="华文新魏" panose="02010800040101010101" pitchFamily="2" charset="-122"/>
              </a:rPr>
              <a:t>K</a:t>
            </a:r>
            <a:r>
              <a:rPr lang="en-US" altLang="zh-CN" b="0" smtClean="0">
                <a:solidFill>
                  <a:srgbClr val="2929FF"/>
                </a:solidFill>
                <a:effectLst/>
                <a:ea typeface="华文新魏" panose="02010800040101010101" pitchFamily="2" charset="-122"/>
              </a:rPr>
              <a:t>)</a:t>
            </a:r>
            <a:r>
              <a:rPr lang="zh-CN" altLang="en-US" b="0" smtClean="0">
                <a:solidFill>
                  <a:srgbClr val="2929FF"/>
                </a:solidFill>
                <a:effectLst/>
                <a:ea typeface="华文新魏" panose="02010800040101010101" pitchFamily="2" charset="-122"/>
              </a:rPr>
              <a:t>中</a:t>
            </a:r>
          </a:p>
          <a:p>
            <a:pPr lvl="1">
              <a:lnSpc>
                <a:spcPct val="90000"/>
              </a:lnSpc>
              <a:spcBef>
                <a:spcPct val="50000"/>
              </a:spcBef>
              <a:buClr>
                <a:srgbClr val="2929FF"/>
              </a:buClr>
              <a:buSzPct val="75000"/>
            </a:pPr>
            <a:r>
              <a:rPr lang="zh-CN" altLang="en-US" b="0" smtClean="0">
                <a:solidFill>
                  <a:srgbClr val="2929FF"/>
                </a:solidFill>
                <a:effectLst/>
                <a:ea typeface="华文新魏" panose="02010800040101010101" pitchFamily="2" charset="-122"/>
              </a:rPr>
              <a:t>若一个桶中仅一块，则 </a:t>
            </a:r>
            <a:r>
              <a:rPr lang="en-US" altLang="zh-CN" b="0" smtClean="0">
                <a:solidFill>
                  <a:srgbClr val="2929FF"/>
                </a:solidFill>
                <a:effectLst/>
                <a:ea typeface="华文新魏" panose="02010800040101010101" pitchFamily="2" charset="-122"/>
              </a:rPr>
              <a:t>I/O</a:t>
            </a:r>
            <a:r>
              <a:rPr lang="zh-CN" altLang="en-US" b="0" smtClean="0">
                <a:solidFill>
                  <a:srgbClr val="2929FF"/>
                </a:solidFill>
                <a:effectLst/>
                <a:ea typeface="华文新魏" panose="02010800040101010101" pitchFamily="2" charset="-122"/>
              </a:rPr>
              <a:t>次数＝</a:t>
            </a:r>
            <a:r>
              <a:rPr lang="en-US" altLang="zh-CN" b="0" smtClean="0">
                <a:solidFill>
                  <a:srgbClr val="2929FF"/>
                </a:solidFill>
                <a:effectLst/>
                <a:ea typeface="华文新魏" panose="02010800040101010101" pitchFamily="2" charset="-122"/>
              </a:rPr>
              <a:t>1</a:t>
            </a:r>
          </a:p>
          <a:p>
            <a:pPr lvl="1">
              <a:lnSpc>
                <a:spcPct val="90000"/>
              </a:lnSpc>
              <a:spcBef>
                <a:spcPct val="50000"/>
              </a:spcBef>
              <a:buClr>
                <a:srgbClr val="2929FF"/>
              </a:buClr>
              <a:buSzPct val="75000"/>
            </a:pPr>
            <a:r>
              <a:rPr lang="zh-CN" altLang="en-US" b="0" smtClean="0">
                <a:solidFill>
                  <a:srgbClr val="2929FF"/>
                </a:solidFill>
                <a:effectLst/>
                <a:ea typeface="华文新魏" panose="02010800040101010101" pitchFamily="2" charset="-122"/>
              </a:rPr>
              <a:t>否则由参数</a:t>
            </a:r>
            <a:r>
              <a:rPr lang="en-US" altLang="zh-CN" b="0" i="1" smtClean="0">
                <a:solidFill>
                  <a:srgbClr val="2929FF"/>
                </a:solidFill>
                <a:effectLst/>
                <a:ea typeface="华文新魏" panose="02010800040101010101" pitchFamily="2" charset="-122"/>
              </a:rPr>
              <a:t>B</a:t>
            </a:r>
            <a:r>
              <a:rPr lang="zh-CN" altLang="en-US" b="0" smtClean="0">
                <a:solidFill>
                  <a:srgbClr val="2929FF"/>
                </a:solidFill>
                <a:effectLst/>
                <a:ea typeface="华文新魏" panose="02010800040101010101" pitchFamily="2" charset="-122"/>
              </a:rPr>
              <a:t>决定，平均＝总块数</a:t>
            </a:r>
            <a:r>
              <a:rPr lang="en-US" altLang="zh-CN" b="0" smtClean="0">
                <a:solidFill>
                  <a:srgbClr val="2929FF"/>
                </a:solidFill>
                <a:effectLst/>
                <a:ea typeface="华文新魏" panose="02010800040101010101" pitchFamily="2" charset="-122"/>
              </a:rPr>
              <a:t>/</a:t>
            </a:r>
            <a:r>
              <a:rPr lang="en-US" altLang="zh-CN" b="0" i="1" smtClean="0">
                <a:solidFill>
                  <a:srgbClr val="2929FF"/>
                </a:solidFill>
                <a:effectLst/>
                <a:ea typeface="华文新魏" panose="02010800040101010101" pitchFamily="2" charset="-122"/>
              </a:rPr>
              <a:t>B</a:t>
            </a:r>
            <a:endParaRPr lang="zh-CN" altLang="en-US" b="0" i="1" smtClean="0">
              <a:solidFill>
                <a:srgbClr val="2929FF"/>
              </a:solidFill>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DA52E597-61F5-40E4-A0BB-B5452030CC6A}" type="slidenum">
              <a:rPr lang="zh-CN" altLang="en-US" smtClean="0"/>
              <a:pPr>
                <a:defRPr/>
              </a:pPr>
              <a:t>38</a:t>
            </a:fld>
            <a:endParaRPr lang="en-US" altLang="zh-CN"/>
          </a:p>
        </p:txBody>
      </p:sp>
      <p:sp>
        <p:nvSpPr>
          <p:cNvPr id="8" name="标题 1"/>
          <p:cNvSpPr txBox="1">
            <a:spLocks/>
          </p:cNvSpPr>
          <p:nvPr/>
        </p:nvSpPr>
        <p:spPr bwMode="auto">
          <a:xfrm>
            <a:off x="996950" y="15875"/>
            <a:ext cx="8153400" cy="1066800"/>
          </a:xfrm>
          <a:prstGeom prst="rect">
            <a:avLst/>
          </a:prstGeom>
          <a:gradFill rotWithShape="0">
            <a:gsLst>
              <a:gs pos="0">
                <a:srgbClr val="3F8DFF"/>
              </a:gs>
              <a:gs pos="100000">
                <a:schemeClr val="bg1"/>
              </a:gs>
            </a:gsLst>
            <a:path path="rect">
              <a:fillToRect l="100000" b="100000"/>
            </a:path>
          </a:gradFill>
          <a:ln w="9525">
            <a:noFill/>
            <a:miter lim="800000"/>
            <a:headEnd/>
            <a:tailEnd/>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algn="r">
              <a:defRPr/>
            </a:pPr>
            <a:r>
              <a:rPr lang="en-US" altLang="zh-CN" kern="0" dirty="0" smtClean="0">
                <a:solidFill>
                  <a:srgbClr val="800000"/>
                </a:solidFill>
                <a:latin typeface="+mn-lt"/>
                <a:ea typeface="华文新魏" pitchFamily="2" charset="-122"/>
              </a:rPr>
              <a:t>Hash</a:t>
            </a:r>
            <a:r>
              <a:rPr lang="zh-CN" altLang="en-US" kern="0" dirty="0" smtClean="0">
                <a:solidFill>
                  <a:srgbClr val="800000"/>
                </a:solidFill>
                <a:latin typeface="+mn-lt"/>
                <a:ea typeface="华文新魏" pitchFamily="2" charset="-122"/>
              </a:rPr>
              <a:t>概述</a:t>
            </a:r>
            <a:endParaRPr lang="zh-CN" altLang="en-US" kern="0" dirty="0">
              <a:solidFill>
                <a:srgbClr val="800000"/>
              </a:solidFill>
              <a:latin typeface="+mn-lt"/>
              <a:ea typeface="华文新魏"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概述</a:t>
            </a:r>
            <a:endParaRPr lang="zh-CN" altLang="en-US" dirty="0">
              <a:solidFill>
                <a:srgbClr val="800000"/>
              </a:solidFill>
              <a:latin typeface="+mn-lt"/>
              <a:ea typeface="华文新魏" pitchFamily="2" charset="-122"/>
              <a:cs typeface="+mj-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3EA5C02D-6A96-480E-9092-FE91F6ACD23D}" type="slidenum">
              <a:rPr lang="zh-CN" altLang="en-US" smtClean="0"/>
              <a:pPr>
                <a:defRPr/>
              </a:pPr>
              <a:t>39</a:t>
            </a:fld>
            <a:endParaRPr lang="en-US" altLang="zh-CN"/>
          </a:p>
        </p:txBody>
      </p:sp>
      <p:sp>
        <p:nvSpPr>
          <p:cNvPr id="7" name="Rectangle 2"/>
          <p:cNvSpPr txBox="1">
            <a:spLocks noChangeArrowheads="1"/>
          </p:cNvSpPr>
          <p:nvPr/>
        </p:nvSpPr>
        <p:spPr>
          <a:xfrm>
            <a:off x="2411760" y="2348880"/>
            <a:ext cx="4195936" cy="2664296"/>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spcBef>
                <a:spcPct val="20000"/>
              </a:spcBef>
              <a:buClr>
                <a:srgbClr val="C00000"/>
              </a:buClr>
              <a:buSzPct val="50000"/>
              <a:buFont typeface="Monotype Sorts" pitchFamily="2" charset="2"/>
              <a:buChar char="n"/>
              <a:defRPr/>
            </a:pPr>
            <a:r>
              <a:rPr kumimoji="1" lang="zh-CN" altLang="en-US" sz="3600" kern="0" dirty="0">
                <a:solidFill>
                  <a:srgbClr val="C00000"/>
                </a:solidFill>
                <a:latin typeface="+mn-lt"/>
                <a:ea typeface="华文新魏" pitchFamily="2" charset="-122"/>
                <a:cs typeface="Times New Roman" pitchFamily="18" charset="0"/>
              </a:rPr>
              <a:t>简单</a:t>
            </a:r>
            <a:r>
              <a:rPr kumimoji="1" lang="en-US" altLang="zh-CN" sz="3600" kern="0" dirty="0">
                <a:solidFill>
                  <a:srgbClr val="C00000"/>
                </a:solidFill>
                <a:latin typeface="+mn-lt"/>
                <a:ea typeface="华文新魏" pitchFamily="2" charset="-122"/>
                <a:cs typeface="Times New Roman" pitchFamily="18" charset="0"/>
              </a:rPr>
              <a:t>HASH</a:t>
            </a:r>
            <a:r>
              <a:rPr kumimoji="1" lang="zh-CN" altLang="en-US" sz="3600" kern="0" dirty="0">
                <a:solidFill>
                  <a:srgbClr val="C00000"/>
                </a:solidFill>
                <a:latin typeface="+mn-lt"/>
                <a:ea typeface="华文新魏" pitchFamily="2" charset="-122"/>
                <a:cs typeface="Times New Roman" pitchFamily="18" charset="0"/>
              </a:rPr>
              <a:t>方法</a:t>
            </a:r>
          </a:p>
          <a:p>
            <a:pPr marL="342900" indent="-342900" algn="just" eaLnBrk="1" hangingPunct="1">
              <a:spcBef>
                <a:spcPct val="20000"/>
              </a:spcBef>
              <a:buClr>
                <a:srgbClr val="C00000"/>
              </a:buClr>
              <a:buSzPct val="50000"/>
              <a:buFont typeface="Monotype Sorts" pitchFamily="2" charset="2"/>
              <a:buChar char="n"/>
              <a:defRPr/>
            </a:pPr>
            <a:r>
              <a:rPr kumimoji="1" lang="zh-CN" altLang="en-US" sz="3600" kern="0" dirty="0">
                <a:solidFill>
                  <a:srgbClr val="C00000"/>
                </a:solidFill>
                <a:latin typeface="+mn-lt"/>
                <a:ea typeface="华文新魏" pitchFamily="2" charset="-122"/>
                <a:cs typeface="Times New Roman" pitchFamily="18" charset="0"/>
              </a:rPr>
              <a:t>动态</a:t>
            </a:r>
            <a:r>
              <a:rPr kumimoji="1" lang="en-US" altLang="zh-CN" sz="3600" kern="0" dirty="0">
                <a:solidFill>
                  <a:srgbClr val="C00000"/>
                </a:solidFill>
                <a:latin typeface="+mn-lt"/>
                <a:ea typeface="华文新魏" pitchFamily="2" charset="-122"/>
                <a:cs typeface="Times New Roman" pitchFamily="18" charset="0"/>
              </a:rPr>
              <a:t>HASH</a:t>
            </a:r>
            <a:r>
              <a:rPr kumimoji="1" lang="zh-CN" altLang="en-US" sz="3600" kern="0" dirty="0">
                <a:solidFill>
                  <a:srgbClr val="C00000"/>
                </a:solidFill>
                <a:latin typeface="+mn-lt"/>
                <a:ea typeface="华文新魏" pitchFamily="2" charset="-122"/>
                <a:cs typeface="Times New Roman" pitchFamily="18" charset="0"/>
              </a:rPr>
              <a:t>方法</a:t>
            </a:r>
          </a:p>
          <a:p>
            <a:pPr marL="342900" indent="-342900" algn="just" eaLnBrk="1" hangingPunct="1">
              <a:spcBef>
                <a:spcPct val="20000"/>
              </a:spcBef>
              <a:buClr>
                <a:srgbClr val="C00000"/>
              </a:buClr>
              <a:buSzPct val="50000"/>
              <a:buFont typeface="Monotype Sorts" pitchFamily="2" charset="2"/>
              <a:buChar char="n"/>
              <a:defRPr/>
            </a:pPr>
            <a:r>
              <a:rPr kumimoji="1" lang="zh-CN" altLang="en-US" sz="3600" kern="0" dirty="0">
                <a:solidFill>
                  <a:srgbClr val="C00000"/>
                </a:solidFill>
                <a:latin typeface="+mn-lt"/>
                <a:ea typeface="华文新魏" pitchFamily="2" charset="-122"/>
                <a:cs typeface="Times New Roman" pitchFamily="18" charset="0"/>
              </a:rPr>
              <a:t>可扩展</a:t>
            </a:r>
            <a:r>
              <a:rPr kumimoji="1" lang="en-US" altLang="zh-CN" sz="3600" kern="0" dirty="0">
                <a:solidFill>
                  <a:srgbClr val="C00000"/>
                </a:solidFill>
                <a:latin typeface="+mn-lt"/>
                <a:ea typeface="华文新魏" pitchFamily="2" charset="-122"/>
                <a:cs typeface="Times New Roman" pitchFamily="18" charset="0"/>
              </a:rPr>
              <a:t>HASH</a:t>
            </a:r>
            <a:r>
              <a:rPr kumimoji="1" lang="zh-CN" altLang="en-US" sz="3600" kern="0" dirty="0">
                <a:solidFill>
                  <a:srgbClr val="C00000"/>
                </a:solidFill>
                <a:latin typeface="+mn-lt"/>
                <a:ea typeface="华文新魏" pitchFamily="2" charset="-122"/>
                <a:cs typeface="Times New Roman" pitchFamily="18" charset="0"/>
              </a:rPr>
              <a:t>方法</a:t>
            </a:r>
            <a:endParaRPr kumimoji="1" lang="en-US" altLang="zh-CN" sz="3600" kern="0" dirty="0">
              <a:solidFill>
                <a:srgbClr val="C00000"/>
              </a:solidFill>
              <a:latin typeface="+mn-lt"/>
              <a:ea typeface="华文新魏" pitchFamily="2" charset="-122"/>
              <a:cs typeface="Times New Roman" pitchFamily="18" charset="0"/>
            </a:endParaRPr>
          </a:p>
          <a:p>
            <a:pPr marL="342900" indent="-342900" algn="just" eaLnBrk="1" hangingPunct="1">
              <a:spcBef>
                <a:spcPct val="20000"/>
              </a:spcBef>
              <a:buClr>
                <a:srgbClr val="C00000"/>
              </a:buClr>
              <a:buSzPct val="50000"/>
              <a:buFont typeface="Monotype Sorts" pitchFamily="2" charset="2"/>
              <a:buChar char="n"/>
              <a:defRPr/>
            </a:pPr>
            <a:r>
              <a:rPr kumimoji="1" lang="zh-CN" altLang="en-US" sz="3600" kern="0" dirty="0">
                <a:solidFill>
                  <a:srgbClr val="C00000"/>
                </a:solidFill>
                <a:latin typeface="+mn-lt"/>
                <a:ea typeface="华文新魏" pitchFamily="2" charset="-122"/>
                <a:cs typeface="Times New Roman" pitchFamily="18" charset="0"/>
              </a:rPr>
              <a:t>线性</a:t>
            </a:r>
            <a:r>
              <a:rPr kumimoji="1" lang="en-US" altLang="zh-CN" sz="3600" kern="0" dirty="0">
                <a:solidFill>
                  <a:srgbClr val="C00000"/>
                </a:solidFill>
                <a:latin typeface="+mn-lt"/>
                <a:ea typeface="华文新魏" pitchFamily="2" charset="-122"/>
                <a:cs typeface="Times New Roman" pitchFamily="18" charset="0"/>
              </a:rPr>
              <a:t>HASH</a:t>
            </a:r>
            <a:r>
              <a:rPr kumimoji="1" lang="zh-CN" altLang="en-US" sz="3600" kern="0" dirty="0">
                <a:solidFill>
                  <a:srgbClr val="C00000"/>
                </a:solidFill>
                <a:latin typeface="+mn-lt"/>
                <a:ea typeface="华文新魏" pitchFamily="2" charset="-122"/>
                <a:cs typeface="Times New Roman" pitchFamily="18" charset="0"/>
              </a:rPr>
              <a:t>方</a:t>
            </a:r>
            <a:r>
              <a:rPr kumimoji="1" lang="zh-CN" altLang="en-US" sz="3600" kern="0" dirty="0">
                <a:solidFill>
                  <a:srgbClr val="C00000"/>
                </a:solidFill>
                <a:latin typeface="楷体_GB2312" pitchFamily="49" charset="-122"/>
                <a:ea typeface="华文新魏" pitchFamily="2" charset="-122"/>
                <a:cs typeface="Times New Roman" pitchFamily="18" charset="0"/>
              </a:rPr>
              <a:t>法</a:t>
            </a:r>
            <a:endParaRPr kumimoji="1" lang="zh-CN" altLang="en-US" sz="3600" kern="0" dirty="0">
              <a:solidFill>
                <a:srgbClr val="C00000"/>
              </a:solidFill>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1658938" y="0"/>
            <a:ext cx="7485062" cy="1066800"/>
          </a:xfrm>
        </p:spPr>
        <p:txBody>
          <a:bodyPr/>
          <a:lstStyle/>
          <a:p>
            <a:pPr algn="r">
              <a:defRPr/>
            </a:pPr>
            <a:r>
              <a:rPr lang="en-US" altLang="zh-CN" dirty="0" smtClean="0">
                <a:solidFill>
                  <a:srgbClr val="800000"/>
                </a:solidFill>
                <a:latin typeface="Times New Roman" pitchFamily="18" charset="0"/>
                <a:cs typeface="+mj-cs"/>
              </a:rPr>
              <a:t>Outline </a:t>
            </a:r>
          </a:p>
        </p:txBody>
      </p:sp>
      <p:sp>
        <p:nvSpPr>
          <p:cNvPr id="10243" name="Rectangle 3"/>
          <p:cNvSpPr>
            <a:spLocks noGrp="1" noChangeArrowheads="1"/>
          </p:cNvSpPr>
          <p:nvPr>
            <p:ph type="body" idx="4294967295"/>
          </p:nvPr>
        </p:nvSpPr>
        <p:spPr>
          <a:xfrm>
            <a:off x="1571625" y="1628775"/>
            <a:ext cx="7126288" cy="3455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smtClean="0">
                <a:solidFill>
                  <a:srgbClr val="FF0000"/>
                </a:solidFill>
                <a:effectLst/>
                <a:ea typeface="华文新魏" panose="02010800040101010101" pitchFamily="2" charset="-122"/>
              </a:rPr>
              <a:t>数据库存储设备</a:t>
            </a:r>
            <a:endParaRPr lang="en-US" altLang="zh-CN" dirty="0" smtClean="0">
              <a:solidFill>
                <a:srgbClr val="FF0000"/>
              </a:solidFill>
              <a:effectLst/>
              <a:ea typeface="华文新魏" panose="02010800040101010101" pitchFamily="2" charset="-122"/>
            </a:endParaRPr>
          </a:p>
          <a:p>
            <a:pPr>
              <a:spcBef>
                <a:spcPct val="0"/>
              </a:spcBef>
            </a:pPr>
            <a:r>
              <a:rPr lang="zh-CN" altLang="en-US" dirty="0" smtClean="0">
                <a:effectLst/>
                <a:ea typeface="华文新魏" panose="02010800040101010101" pitchFamily="2" charset="-122"/>
              </a:rPr>
              <a:t>磁盘文件</a:t>
            </a:r>
            <a:endParaRPr lang="en-US" altLang="zh-CN" dirty="0" smtClean="0">
              <a:effectLst/>
              <a:ea typeface="华文新魏" panose="02010800040101010101" pitchFamily="2" charset="-122"/>
            </a:endParaRPr>
          </a:p>
          <a:p>
            <a:pPr>
              <a:spcBef>
                <a:spcPct val="0"/>
              </a:spcBef>
            </a:pPr>
            <a:r>
              <a:rPr lang="en-US" altLang="zh-CN" dirty="0" smtClean="0">
                <a:effectLst/>
                <a:ea typeface="华文新魏" panose="02010800040101010101" pitchFamily="2" charset="-122"/>
              </a:rPr>
              <a:t>Hash</a:t>
            </a:r>
            <a:r>
              <a:rPr lang="zh-CN" altLang="en-US" dirty="0" smtClean="0">
                <a:effectLst/>
                <a:ea typeface="华文新魏" panose="02010800040101010101" pitchFamily="2" charset="-122"/>
              </a:rPr>
              <a:t>文件</a:t>
            </a:r>
            <a:endParaRPr lang="en-US" altLang="zh-CN" dirty="0" smtClean="0">
              <a:effectLst/>
              <a:ea typeface="华文新魏" panose="02010800040101010101" pitchFamily="2" charset="-122"/>
            </a:endParaRPr>
          </a:p>
          <a:p>
            <a:pPr>
              <a:spcBef>
                <a:spcPct val="0"/>
              </a:spcBef>
            </a:pPr>
            <a:r>
              <a:rPr lang="zh-CN" altLang="en-US" dirty="0" smtClean="0">
                <a:effectLst/>
                <a:ea typeface="华文新魏" panose="02010800040101010101" pitchFamily="2" charset="-122"/>
              </a:rPr>
              <a:t>索引文件</a:t>
            </a:r>
            <a:endParaRPr lang="en-US" altLang="zh-CN" dirty="0" smtClean="0">
              <a:effectLst/>
              <a:ea typeface="华文新魏" panose="02010800040101010101" pitchFamily="2" charset="-122"/>
            </a:endParaRPr>
          </a:p>
          <a:p>
            <a:pPr>
              <a:spcBef>
                <a:spcPct val="0"/>
              </a:spcBef>
            </a:pPr>
            <a:r>
              <a:rPr lang="en-US" altLang="zh-CN" dirty="0" smtClean="0">
                <a:effectLst/>
                <a:ea typeface="华文新魏" panose="02010800040101010101" pitchFamily="2" charset="-122"/>
              </a:rPr>
              <a:t>B-</a:t>
            </a:r>
            <a:r>
              <a:rPr lang="zh-CN" altLang="en-US" dirty="0" smtClean="0">
                <a:effectLst/>
                <a:ea typeface="华文新魏" panose="02010800040101010101" pitchFamily="2" charset="-122"/>
              </a:rPr>
              <a:t>树文件索引</a:t>
            </a:r>
            <a:endParaRPr lang="en-US" altLang="zh-CN" dirty="0" smtClean="0">
              <a:effectLst/>
              <a:ea typeface="华文新魏" panose="02010800040101010101" pitchFamily="2" charset="-122"/>
            </a:endParaRPr>
          </a:p>
          <a:p>
            <a:pPr>
              <a:spcBef>
                <a:spcPct val="0"/>
              </a:spcBef>
            </a:pPr>
            <a:r>
              <a:rPr lang="en-US" altLang="zh-CN" dirty="0" smtClean="0">
                <a:effectLst/>
                <a:ea typeface="华文新魏" panose="02010800040101010101" pitchFamily="2" charset="-122"/>
              </a:rPr>
              <a:t>B</a:t>
            </a:r>
            <a:r>
              <a:rPr lang="en-US" altLang="zh-CN" baseline="30000" dirty="0" smtClean="0">
                <a:effectLst/>
                <a:ea typeface="华文新魏" panose="02010800040101010101" pitchFamily="2" charset="-122"/>
              </a:rPr>
              <a:t>+</a:t>
            </a:r>
            <a:r>
              <a:rPr lang="en-US" altLang="zh-CN" dirty="0" smtClean="0">
                <a:effectLst/>
                <a:ea typeface="华文新魏" panose="02010800040101010101" pitchFamily="2" charset="-122"/>
              </a:rPr>
              <a:t>-</a:t>
            </a:r>
            <a:r>
              <a:rPr lang="zh-CN" altLang="en-US" dirty="0" smtClean="0">
                <a:effectLst/>
                <a:ea typeface="华文新魏" panose="02010800040101010101" pitchFamily="2" charset="-122"/>
              </a:rPr>
              <a:t>树文件索引</a:t>
            </a:r>
            <a:endParaRPr lang="en-US" altLang="zh-CN" dirty="0" smtClean="0">
              <a:effectLst/>
              <a:ea typeface="华文新魏" panose="02010800040101010101" pitchFamily="2" charset="-122"/>
            </a:endParaRPr>
          </a:p>
          <a:p>
            <a:pPr>
              <a:spcBef>
                <a:spcPct val="0"/>
              </a:spcBef>
            </a:pPr>
            <a:r>
              <a:rPr lang="zh-CN" altLang="en-US" dirty="0" smtClean="0">
                <a:effectLst/>
                <a:ea typeface="华文新魏" panose="02010800040101010101" pitchFamily="2" charset="-122"/>
              </a:rPr>
              <a:t>多维索引与位图索引</a:t>
            </a:r>
            <a:endParaRPr lang="en-US" altLang="zh-CN" dirty="0" smtClean="0">
              <a:effectLst/>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简单</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方法</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467848C8-5271-49E2-AA3B-999E7B8C7A80}" type="slidenum">
              <a:rPr lang="zh-CN" altLang="en-US" smtClean="0"/>
              <a:pPr>
                <a:defRPr/>
              </a:pPr>
              <a:t>40</a:t>
            </a:fld>
            <a:endParaRPr lang="en-US" altLang="zh-CN"/>
          </a:p>
        </p:txBody>
      </p:sp>
      <p:sp>
        <p:nvSpPr>
          <p:cNvPr id="6" name="圆角矩形 5"/>
          <p:cNvSpPr/>
          <p:nvPr/>
        </p:nvSpPr>
        <p:spPr bwMode="auto">
          <a:xfrm>
            <a:off x="1285852" y="1071546"/>
            <a:ext cx="6429420" cy="2286016"/>
          </a:xfrm>
          <a:prstGeom prst="roundRect">
            <a:avLst/>
          </a:prstGeom>
          <a:solidFill>
            <a:srgbClr val="FFFFCC"/>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7" name="Rectangle 2"/>
          <p:cNvSpPr txBox="1">
            <a:spLocks noChangeArrowheads="1"/>
          </p:cNvSpPr>
          <p:nvPr/>
        </p:nvSpPr>
        <p:spPr>
          <a:xfrm>
            <a:off x="714375" y="3429000"/>
            <a:ext cx="8250238" cy="3214688"/>
          </a:xfrm>
          <a:prstGeom prst="rect">
            <a:avLst/>
          </a:prstGeom>
        </p:spPr>
        <p:txBody>
          <a:bodyPr/>
          <a:lstStyle/>
          <a:p>
            <a:pPr marL="285750" indent="-285750">
              <a:spcBef>
                <a:spcPts val="0"/>
              </a:spcBef>
              <a:buClr>
                <a:srgbClr val="003399"/>
              </a:buClr>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文件被划分为</a:t>
            </a:r>
            <a:r>
              <a:rPr kumimoji="1" lang="en-US" altLang="zh-CN" sz="2800" b="0" i="1" kern="0" dirty="0">
                <a:latin typeface="+mn-lt"/>
                <a:ea typeface="华文新魏" pitchFamily="2" charset="-122"/>
                <a:cs typeface="Times New Roman" pitchFamily="18" charset="0"/>
              </a:rPr>
              <a:t>n</a:t>
            </a:r>
            <a:r>
              <a:rPr kumimoji="1" lang="zh-CN" altLang="en-US" sz="2800" b="0" kern="0" dirty="0">
                <a:latin typeface="+mn-lt"/>
                <a:ea typeface="华文新魏" pitchFamily="2" charset="-122"/>
                <a:cs typeface="Times New Roman" pitchFamily="18" charset="0"/>
              </a:rPr>
              <a:t>个</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a:t>
            </a:r>
            <a:r>
              <a:rPr kumimoji="1" lang="en-US" altLang="zh-CN" sz="2800" b="0" kern="0" dirty="0">
                <a:latin typeface="+mn-lt"/>
                <a:ea typeface="华文新魏" pitchFamily="2" charset="-122"/>
                <a:cs typeface="Times New Roman" pitchFamily="18" charset="0"/>
              </a:rPr>
              <a:t>, </a:t>
            </a:r>
            <a:r>
              <a:rPr kumimoji="1" lang="zh-CN" altLang="en-US" sz="2800" b="0" kern="0" dirty="0">
                <a:latin typeface="+mn-lt"/>
                <a:ea typeface="华文新魏" pitchFamily="2" charset="-122"/>
                <a:cs typeface="Times New Roman" pitchFamily="18" charset="0"/>
              </a:rPr>
              <a:t>每个</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桶对应一个磁盘块</a:t>
            </a:r>
            <a:r>
              <a:rPr kumimoji="1" lang="en-US" altLang="zh-CN" sz="2800" b="0" kern="0" dirty="0">
                <a:latin typeface="+mn-lt"/>
                <a:ea typeface="华文新魏" pitchFamily="2" charset="-122"/>
                <a:cs typeface="Times New Roman" pitchFamily="18" charset="0"/>
              </a:rPr>
              <a:t>, </a:t>
            </a:r>
            <a:r>
              <a:rPr kumimoji="1" lang="zh-CN" altLang="en-US" sz="2800" b="0" kern="0" dirty="0">
                <a:latin typeface="+mn-lt"/>
                <a:ea typeface="华文新魏" pitchFamily="2" charset="-122"/>
                <a:cs typeface="Times New Roman" pitchFamily="18" charset="0"/>
              </a:rPr>
              <a:t>每个</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桶有一个编号，</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函数的值域是桶号集合。</a:t>
            </a:r>
          </a:p>
          <a:p>
            <a:pPr marL="285750" indent="-285750">
              <a:spcBef>
                <a:spcPts val="600"/>
              </a:spcBef>
              <a:buClr>
                <a:srgbClr val="003399"/>
              </a:buClr>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每个</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文件具有一个</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桶目录。第</a:t>
            </a:r>
            <a:r>
              <a:rPr kumimoji="1" lang="en-US" altLang="zh-CN" sz="2800" b="0" kern="0" dirty="0" err="1">
                <a:latin typeface="+mn-lt"/>
                <a:ea typeface="华文新魏" pitchFamily="2" charset="-122"/>
                <a:cs typeface="Times New Roman" pitchFamily="18" charset="0"/>
              </a:rPr>
              <a:t>i</a:t>
            </a:r>
            <a:r>
              <a:rPr kumimoji="1" lang="zh-CN" altLang="en-US" sz="2800" b="0" kern="0" dirty="0">
                <a:latin typeface="+mn-lt"/>
                <a:ea typeface="华文新魏" pitchFamily="2" charset="-122"/>
                <a:cs typeface="Times New Roman" pitchFamily="18" charset="0"/>
              </a:rPr>
              <a:t>号</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桶的目录项中存储该</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桶对应的磁盘块地址。</a:t>
            </a:r>
          </a:p>
          <a:p>
            <a:pPr marL="285750" indent="-285750">
              <a:spcBef>
                <a:spcPts val="600"/>
              </a:spcBef>
              <a:buClr>
                <a:srgbClr val="003399"/>
              </a:buClr>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当</a:t>
            </a:r>
            <a:r>
              <a:rPr kumimoji="1" lang="en-US" altLang="zh-CN" sz="2800" b="0" kern="0" dirty="0">
                <a:latin typeface="+mn-lt"/>
                <a:ea typeface="华文新魏" pitchFamily="2" charset="-122"/>
                <a:cs typeface="Times New Roman" pitchFamily="18" charset="0"/>
              </a:rPr>
              <a:t>n</a:t>
            </a:r>
            <a:r>
              <a:rPr kumimoji="1" lang="zh-CN" altLang="en-US" sz="2800" b="0" kern="0" dirty="0">
                <a:latin typeface="+mn-lt"/>
                <a:ea typeface="华文新魏" pitchFamily="2" charset="-122"/>
                <a:cs typeface="Times New Roman" pitchFamily="18" charset="0"/>
              </a:rPr>
              <a:t>不大时，</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桶目录可以保存在主存储器，否则需存储在磁盘上。 </a:t>
            </a:r>
          </a:p>
        </p:txBody>
      </p:sp>
      <p:graphicFrame>
        <p:nvGraphicFramePr>
          <p:cNvPr id="8" name="Group 32"/>
          <p:cNvGraphicFramePr>
            <a:graphicFrameLocks noGrp="1"/>
          </p:cNvGraphicFramePr>
          <p:nvPr/>
        </p:nvGraphicFramePr>
        <p:xfrm>
          <a:off x="1700213" y="1227138"/>
          <a:ext cx="2514600" cy="198754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96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800000"/>
                          </a:solidFill>
                          <a:effectLst/>
                          <a:latin typeface="华文新魏" pitchFamily="2" charset="-122"/>
                          <a:ea typeface="华文新魏" pitchFamily="2" charset="-122"/>
                        </a:rPr>
                        <a:t>桶编号</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800000"/>
                          </a:solidFill>
                          <a:effectLst/>
                          <a:latin typeface="华文新魏" pitchFamily="2" charset="-122"/>
                          <a:ea typeface="华文新魏" pitchFamily="2" charset="-122"/>
                        </a:rPr>
                        <a:t>磁盘块地址</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99"/>
                          </a:solidFill>
                          <a:effectLst/>
                          <a:latin typeface="Times New Roman" pitchFamily="18" charset="0"/>
                          <a:ea typeface="宋体" pitchFamily="2" charset="-122"/>
                        </a:rPr>
                        <a:t>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99"/>
                          </a:solidFill>
                          <a:effectLst/>
                          <a:latin typeface="Times New Roman" pitchFamily="18" charset="0"/>
                          <a:ea typeface="宋体" pitchFamily="2" charset="-122"/>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99"/>
                          </a:solidFill>
                          <a:effectLst/>
                          <a:latin typeface="Times New Roman" pitchFamily="18" charset="0"/>
                          <a:ea typeface="宋体" pitchFamily="2" charset="-122"/>
                        </a:rPr>
                        <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0099"/>
                          </a:solidFill>
                          <a:effectLst/>
                          <a:latin typeface="Times New Roman" pitchFamily="18" charset="0"/>
                          <a:ea typeface="宋体" pitchFamily="2" charset="-122"/>
                        </a:rPr>
                        <a:t>n-1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 name="组合 8"/>
          <p:cNvGrpSpPr>
            <a:grpSpLocks/>
          </p:cNvGrpSpPr>
          <p:nvPr/>
        </p:nvGrpSpPr>
        <p:grpSpPr bwMode="auto">
          <a:xfrm>
            <a:off x="5286375" y="1281113"/>
            <a:ext cx="2143125" cy="1862137"/>
            <a:chOff x="5286380" y="4500570"/>
            <a:chExt cx="2143140" cy="1862133"/>
          </a:xfrm>
        </p:grpSpPr>
        <p:sp>
          <p:nvSpPr>
            <p:cNvPr id="53286" name="AutoShape 33"/>
            <p:cNvSpPr>
              <a:spLocks noChangeArrowheads="1"/>
            </p:cNvSpPr>
            <p:nvPr/>
          </p:nvSpPr>
          <p:spPr bwMode="auto">
            <a:xfrm>
              <a:off x="5286380" y="4500570"/>
              <a:ext cx="2143140" cy="1862133"/>
            </a:xfrm>
            <a:prstGeom prst="can">
              <a:avLst>
                <a:gd name="adj" fmla="val 25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53287" name="Rectangle 34"/>
            <p:cNvSpPr>
              <a:spLocks noChangeArrowheads="1"/>
            </p:cNvSpPr>
            <p:nvPr/>
          </p:nvSpPr>
          <p:spPr bwMode="auto">
            <a:xfrm>
              <a:off x="5488447" y="5646498"/>
              <a:ext cx="471491" cy="286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53288" name="Rectangle 35"/>
            <p:cNvSpPr>
              <a:spLocks noChangeArrowheads="1"/>
            </p:cNvSpPr>
            <p:nvPr/>
          </p:nvSpPr>
          <p:spPr bwMode="auto">
            <a:xfrm>
              <a:off x="6689626" y="5646498"/>
              <a:ext cx="471491" cy="286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53289" name="Rectangle 36"/>
            <p:cNvSpPr>
              <a:spLocks noChangeArrowheads="1"/>
            </p:cNvSpPr>
            <p:nvPr/>
          </p:nvSpPr>
          <p:spPr bwMode="auto">
            <a:xfrm>
              <a:off x="6094650" y="5646498"/>
              <a:ext cx="471491" cy="286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53290" name="Rectangle 37"/>
            <p:cNvSpPr>
              <a:spLocks noChangeArrowheads="1"/>
            </p:cNvSpPr>
            <p:nvPr/>
          </p:nvSpPr>
          <p:spPr bwMode="auto">
            <a:xfrm>
              <a:off x="6689626" y="5145155"/>
              <a:ext cx="471491" cy="286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53291" name="Rectangle 38"/>
            <p:cNvSpPr>
              <a:spLocks noChangeArrowheads="1"/>
            </p:cNvSpPr>
            <p:nvPr/>
          </p:nvSpPr>
          <p:spPr bwMode="auto">
            <a:xfrm>
              <a:off x="6094650" y="5145155"/>
              <a:ext cx="471491" cy="286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53292" name="Rectangle 39"/>
            <p:cNvSpPr>
              <a:spLocks noChangeArrowheads="1"/>
            </p:cNvSpPr>
            <p:nvPr/>
          </p:nvSpPr>
          <p:spPr bwMode="auto">
            <a:xfrm>
              <a:off x="5488447" y="5145155"/>
              <a:ext cx="471491" cy="286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grpSp>
      <p:cxnSp>
        <p:nvCxnSpPr>
          <p:cNvPr id="17" name="直接箭头连接符 16"/>
          <p:cNvCxnSpPr>
            <a:cxnSpLocks noChangeShapeType="1"/>
          </p:cNvCxnSpPr>
          <p:nvPr/>
        </p:nvCxnSpPr>
        <p:spPr bwMode="auto">
          <a:xfrm>
            <a:off x="3500438" y="1924050"/>
            <a:ext cx="1987550" cy="144463"/>
          </a:xfrm>
          <a:prstGeom prst="straightConnector1">
            <a:avLst/>
          </a:prstGeom>
          <a:noFill/>
          <a:ln w="28575" algn="ctr">
            <a:solidFill>
              <a:schemeClr val="tx1"/>
            </a:solidFill>
            <a:round/>
            <a:headEnd/>
            <a:tailEnd type="arrow" w="med" len="med"/>
          </a:ln>
        </p:spPr>
      </p:cxnSp>
      <p:cxnSp>
        <p:nvCxnSpPr>
          <p:cNvPr id="18" name="直接箭头连接符 17"/>
          <p:cNvCxnSpPr>
            <a:cxnSpLocks noChangeShapeType="1"/>
          </p:cNvCxnSpPr>
          <p:nvPr/>
        </p:nvCxnSpPr>
        <p:spPr bwMode="auto">
          <a:xfrm>
            <a:off x="3500438" y="2281238"/>
            <a:ext cx="1987550" cy="288925"/>
          </a:xfrm>
          <a:prstGeom prst="straightConnector1">
            <a:avLst/>
          </a:prstGeom>
          <a:noFill/>
          <a:ln w="28575" algn="ctr">
            <a:solidFill>
              <a:schemeClr val="tx1"/>
            </a:solidFill>
            <a:round/>
            <a:headEnd/>
            <a:tailEnd type="arrow" w="med" len="med"/>
          </a:ln>
        </p:spPr>
      </p:cxnSp>
      <p:cxnSp>
        <p:nvCxnSpPr>
          <p:cNvPr id="19" name="直接箭头连接符 18"/>
          <p:cNvCxnSpPr>
            <a:cxnSpLocks noChangeShapeType="1"/>
          </p:cNvCxnSpPr>
          <p:nvPr/>
        </p:nvCxnSpPr>
        <p:spPr bwMode="auto">
          <a:xfrm flipV="1">
            <a:off x="3500438" y="2713038"/>
            <a:ext cx="2830512" cy="354012"/>
          </a:xfrm>
          <a:prstGeom prst="straightConnector1">
            <a:avLst/>
          </a:prstGeom>
          <a:noFill/>
          <a:ln w="28575" algn="ctr">
            <a:solidFill>
              <a:schemeClr val="tx1"/>
            </a:solidFill>
            <a:round/>
            <a:headEnd/>
            <a:tailEnd type="arrow" w="med" len="med"/>
          </a:ln>
        </p:spPr>
      </p:cxnSp>
      <p:sp>
        <p:nvSpPr>
          <p:cNvPr id="20" name="TextBox 19"/>
          <p:cNvSpPr txBox="1"/>
          <p:nvPr/>
        </p:nvSpPr>
        <p:spPr>
          <a:xfrm>
            <a:off x="1428728" y="4929198"/>
            <a:ext cx="7143800" cy="954107"/>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0" lvl="1">
              <a:spcBef>
                <a:spcPct val="20000"/>
              </a:spcBef>
              <a:defRPr/>
            </a:pPr>
            <a:r>
              <a:rPr lang="zh-CN" altLang="en-US" sz="2800" kern="0" dirty="0">
                <a:solidFill>
                  <a:srgbClr val="FF0000"/>
                </a:solidFill>
                <a:latin typeface="+mn-lt"/>
                <a:ea typeface="华文新魏" pitchFamily="2" charset="-122"/>
                <a:cs typeface="Times New Roman" pitchFamily="18" charset="0"/>
              </a:rPr>
              <a:t>如果文件的记录在</a:t>
            </a:r>
            <a:r>
              <a:rPr lang="en-US" altLang="zh-CN" sz="2800" kern="0" dirty="0">
                <a:solidFill>
                  <a:srgbClr val="FF0000"/>
                </a:solidFill>
                <a:latin typeface="+mn-lt"/>
                <a:ea typeface="华文新魏" pitchFamily="2" charset="-122"/>
                <a:cs typeface="Times New Roman" pitchFamily="18" charset="0"/>
              </a:rPr>
              <a:t>Hash</a:t>
            </a:r>
            <a:r>
              <a:rPr lang="zh-CN" altLang="en-US" sz="2800" kern="0" dirty="0">
                <a:solidFill>
                  <a:srgbClr val="FF0000"/>
                </a:solidFill>
                <a:latin typeface="+mn-lt"/>
                <a:ea typeface="华文新魏" pitchFamily="2" charset="-122"/>
                <a:cs typeface="Times New Roman" pitchFamily="18" charset="0"/>
              </a:rPr>
              <a:t>属性上分布不均匀，可能产生桶溢出问题</a:t>
            </a:r>
            <a:r>
              <a:rPr lang="en-US" altLang="zh-CN" sz="2800" dirty="0">
                <a:solidFill>
                  <a:srgbClr val="FF0000"/>
                </a:solidFill>
                <a:latin typeface="+mn-lt"/>
                <a:ea typeface="华文新魏" pitchFamily="2" charset="-122"/>
                <a:cs typeface="+mn-cs"/>
              </a:rPr>
              <a:t>.</a:t>
            </a:r>
            <a:endParaRPr lang="en-US" altLang="zh-CN" sz="2800" kern="0" dirty="0">
              <a:solidFill>
                <a:srgbClr val="FF0000"/>
              </a:solidFill>
              <a:latin typeface="+mn-lt"/>
              <a:ea typeface="华文新魏" pitchFamily="2" charset="-122"/>
              <a:cs typeface="Times New Roman" pitchFamily="18" charset="0"/>
            </a:endParaRPr>
          </a:p>
        </p:txBody>
      </p:sp>
      <p:sp>
        <p:nvSpPr>
          <p:cNvPr id="21" name="TextBox 20"/>
          <p:cNvSpPr txBox="1"/>
          <p:nvPr/>
        </p:nvSpPr>
        <p:spPr>
          <a:xfrm>
            <a:off x="142875" y="1714500"/>
            <a:ext cx="1000125" cy="708025"/>
          </a:xfrm>
          <a:prstGeom prst="rect">
            <a:avLst/>
          </a:prstGeom>
          <a:noFill/>
        </p:spPr>
        <p:txBody>
          <a:bodyPr>
            <a:spAutoFit/>
          </a:bodyPr>
          <a:lstStyle/>
          <a:p>
            <a:pPr>
              <a:spcBef>
                <a:spcPct val="20000"/>
              </a:spcBef>
              <a:defRPr/>
            </a:pPr>
            <a:r>
              <a:rPr lang="en-US" altLang="zh-CN" b="0" dirty="0">
                <a:latin typeface="+mn-lt"/>
                <a:ea typeface="华文新魏" pitchFamily="2" charset="-122"/>
                <a:cs typeface="+mn-cs"/>
              </a:rPr>
              <a:t>Hash</a:t>
            </a:r>
            <a:r>
              <a:rPr lang="zh-CN" altLang="en-US" b="0" dirty="0">
                <a:latin typeface="+mn-lt"/>
                <a:ea typeface="华文新魏" pitchFamily="2" charset="-122"/>
                <a:cs typeface="+mn-cs"/>
              </a:rPr>
              <a:t>桶目录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桶溢出问题</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60A0095C-4561-4305-96F3-26B4849C321E}" type="slidenum">
              <a:rPr lang="zh-CN" altLang="en-US" smtClean="0"/>
              <a:pPr>
                <a:defRPr/>
              </a:pPr>
              <a:t>41</a:t>
            </a:fld>
            <a:endParaRPr lang="en-US" altLang="zh-CN"/>
          </a:p>
        </p:txBody>
      </p:sp>
      <p:sp>
        <p:nvSpPr>
          <p:cNvPr id="6" name="Rectangle 2"/>
          <p:cNvSpPr txBox="1">
            <a:spLocks noChangeArrowheads="1"/>
          </p:cNvSpPr>
          <p:nvPr/>
        </p:nvSpPr>
        <p:spPr>
          <a:xfrm>
            <a:off x="304800" y="2143125"/>
            <a:ext cx="8659813" cy="1428750"/>
          </a:xfrm>
          <a:prstGeom prst="rect">
            <a:avLst/>
          </a:prstGeom>
          <a:solidFill>
            <a:schemeClr val="bg1"/>
          </a:solidFill>
        </p:spPr>
        <p:txBody>
          <a:bodyPr/>
          <a:lstStyle/>
          <a:p>
            <a:pPr marL="228600" indent="-228600">
              <a:spcBef>
                <a:spcPts val="0"/>
              </a:spcBef>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链接法</a:t>
            </a:r>
            <a:endParaRPr kumimoji="1" lang="en-US" altLang="zh-CN" sz="2800" b="0" kern="0" dirty="0">
              <a:latin typeface="+mn-lt"/>
              <a:ea typeface="华文新魏" pitchFamily="2" charset="-122"/>
              <a:cs typeface="Times New Roman" pitchFamily="18" charset="0"/>
            </a:endParaRPr>
          </a:p>
          <a:p>
            <a:pPr marL="685800" lvl="1" indent="-228600">
              <a:spcBef>
                <a:spcPts val="0"/>
              </a:spcBef>
              <a:buClr>
                <a:srgbClr val="003399"/>
              </a:buClr>
              <a:buSzPct val="100000"/>
              <a:buFontTx/>
              <a:buChar char="-"/>
              <a:defRPr/>
            </a:pPr>
            <a:r>
              <a:rPr kumimoji="1" lang="zh-CN" altLang="en-US" sz="2400" b="0" kern="0" dirty="0">
                <a:solidFill>
                  <a:srgbClr val="003399"/>
                </a:solidFill>
                <a:latin typeface="+mn-lt"/>
                <a:ea typeface="华文新魏" pitchFamily="2" charset="-122"/>
                <a:cs typeface="Times New Roman" pitchFamily="18" charset="0"/>
              </a:rPr>
              <a:t>对于每个桶设置一个磁盘块链表</a:t>
            </a:r>
            <a:r>
              <a:rPr kumimoji="1" lang="en-US" altLang="zh-CN" sz="2400" b="0" kern="0" dirty="0">
                <a:solidFill>
                  <a:srgbClr val="003399"/>
                </a:solidFill>
                <a:latin typeface="+mn-lt"/>
                <a:ea typeface="华文新魏" pitchFamily="2" charset="-122"/>
                <a:cs typeface="Times New Roman" pitchFamily="18" charset="0"/>
              </a:rPr>
              <a:t>, </a:t>
            </a:r>
            <a:r>
              <a:rPr kumimoji="1" lang="zh-CN" altLang="en-US" sz="2400" b="0" kern="0" dirty="0">
                <a:solidFill>
                  <a:srgbClr val="003399"/>
                </a:solidFill>
                <a:latin typeface="+mn-lt"/>
                <a:ea typeface="华文新魏" pitchFamily="2" charset="-122"/>
                <a:cs typeface="Times New Roman" pitchFamily="18" charset="0"/>
              </a:rPr>
              <a:t>第一个磁盘块存储正常记录，其他磁盘块存储溢出记录</a:t>
            </a:r>
          </a:p>
        </p:txBody>
      </p:sp>
      <p:grpSp>
        <p:nvGrpSpPr>
          <p:cNvPr id="7" name="组合 6"/>
          <p:cNvGrpSpPr/>
          <p:nvPr/>
        </p:nvGrpSpPr>
        <p:grpSpPr>
          <a:xfrm>
            <a:off x="1500166" y="3571876"/>
            <a:ext cx="7215238" cy="3257096"/>
            <a:chOff x="1500166" y="3571876"/>
            <a:chExt cx="7215238" cy="3257096"/>
          </a:xfrm>
          <a:solidFill>
            <a:srgbClr val="FFEBFF"/>
          </a:solidFill>
        </p:grpSpPr>
        <p:sp>
          <p:nvSpPr>
            <p:cNvPr id="8" name="圆角矩形 7"/>
            <p:cNvSpPr/>
            <p:nvPr/>
          </p:nvSpPr>
          <p:spPr bwMode="auto">
            <a:xfrm>
              <a:off x="1500166" y="3571876"/>
              <a:ext cx="7215238" cy="3257096"/>
            </a:xfrm>
            <a:prstGeom prst="roundRect">
              <a:avLst/>
            </a:prstGeom>
            <a:grp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lum bright="-10000"/>
            </a:blip>
            <a:srcRect/>
            <a:stretch>
              <a:fillRect/>
            </a:stretch>
          </p:blipFill>
          <p:spPr bwMode="auto">
            <a:xfrm>
              <a:off x="1728994" y="3643314"/>
              <a:ext cx="6786610" cy="3113201"/>
            </a:xfrm>
            <a:prstGeom prst="rect">
              <a:avLst/>
            </a:prstGeom>
            <a:grpFill/>
          </p:spPr>
        </p:pic>
      </p:grpSp>
      <p:sp>
        <p:nvSpPr>
          <p:cNvPr id="10" name="Rectangle 2"/>
          <p:cNvSpPr txBox="1">
            <a:spLocks noChangeArrowheads="1"/>
          </p:cNvSpPr>
          <p:nvPr/>
        </p:nvSpPr>
        <p:spPr>
          <a:xfrm>
            <a:off x="309563" y="1285875"/>
            <a:ext cx="8726487" cy="928688"/>
          </a:xfrm>
          <a:prstGeom prst="rect">
            <a:avLst/>
          </a:prstGeom>
          <a:solidFill>
            <a:schemeClr val="bg1"/>
          </a:solidFill>
        </p:spPr>
        <p:txBody>
          <a:bodyPr/>
          <a:lstStyle/>
          <a:p>
            <a:pPr marL="228600" indent="-228600">
              <a:spcBef>
                <a:spcPts val="0"/>
              </a:spcBef>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多重</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方法</a:t>
            </a:r>
            <a:endParaRPr kumimoji="1" lang="en-US" altLang="zh-CN" sz="2800" b="0" kern="0" dirty="0">
              <a:latin typeface="+mn-lt"/>
              <a:ea typeface="华文新魏" pitchFamily="2" charset="-122"/>
              <a:cs typeface="Times New Roman" pitchFamily="18" charset="0"/>
            </a:endParaRPr>
          </a:p>
          <a:p>
            <a:pPr marL="685800" lvl="1" indent="-228600">
              <a:spcBef>
                <a:spcPts val="0"/>
              </a:spcBef>
              <a:buClr>
                <a:srgbClr val="003399"/>
              </a:buClr>
              <a:buSzPct val="100000"/>
              <a:buFontTx/>
              <a:buChar char="-"/>
              <a:defRPr/>
            </a:pPr>
            <a:r>
              <a:rPr kumimoji="1" lang="zh-CN" altLang="en-US" sz="2400" b="0" kern="0" dirty="0">
                <a:solidFill>
                  <a:srgbClr val="003399"/>
                </a:solidFill>
                <a:latin typeface="+mn-lt"/>
                <a:ea typeface="华文新魏" pitchFamily="2" charset="-122"/>
                <a:cs typeface="Times New Roman" pitchFamily="18" charset="0"/>
              </a:rPr>
              <a:t>设置溢出处理</a:t>
            </a:r>
            <a:r>
              <a:rPr kumimoji="1" lang="en-US" altLang="zh-CN" sz="2400" b="0" kern="0" dirty="0">
                <a:solidFill>
                  <a:srgbClr val="003399"/>
                </a:solidFill>
                <a:latin typeface="+mn-lt"/>
                <a:ea typeface="华文新魏" pitchFamily="2" charset="-122"/>
                <a:cs typeface="Times New Roman" pitchFamily="18" charset="0"/>
              </a:rPr>
              <a:t>Hash</a:t>
            </a:r>
            <a:r>
              <a:rPr kumimoji="1" lang="zh-CN" altLang="en-US" sz="2400" b="0" kern="0" dirty="0">
                <a:solidFill>
                  <a:srgbClr val="003399"/>
                </a:solidFill>
                <a:latin typeface="+mn-lt"/>
                <a:ea typeface="华文新魏" pitchFamily="2" charset="-122"/>
                <a:cs typeface="Times New Roman" pitchFamily="18" charset="0"/>
              </a:rPr>
              <a:t>函数</a:t>
            </a:r>
            <a:r>
              <a:rPr kumimoji="1" lang="en-US" altLang="zh-CN" sz="2400" b="0" kern="0" dirty="0">
                <a:solidFill>
                  <a:srgbClr val="003399"/>
                </a:solidFill>
                <a:latin typeface="+mn-lt"/>
                <a:ea typeface="华文新魏" pitchFamily="2" charset="-122"/>
                <a:cs typeface="Times New Roman" pitchFamily="18" charset="0"/>
              </a:rPr>
              <a:t>, </a:t>
            </a:r>
            <a:r>
              <a:rPr kumimoji="1" lang="zh-CN" altLang="en-US" sz="2400" b="0" kern="0" dirty="0">
                <a:solidFill>
                  <a:srgbClr val="003399"/>
                </a:solidFill>
                <a:latin typeface="+mn-lt"/>
                <a:ea typeface="华文新魏" pitchFamily="2" charset="-122"/>
                <a:cs typeface="Times New Roman" pitchFamily="18" charset="0"/>
              </a:rPr>
              <a:t>确定溢出记录存储地址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p:cTn id="12"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简单</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文件的查找操作</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5EC269E7-A508-433C-9AA3-02A9EE521648}" type="slidenum">
              <a:rPr lang="zh-CN" altLang="en-US" smtClean="0"/>
              <a:pPr>
                <a:defRPr/>
              </a:pPr>
              <a:t>42</a:t>
            </a:fld>
            <a:endParaRPr lang="en-US" altLang="zh-CN"/>
          </a:p>
        </p:txBody>
      </p:sp>
      <p:sp>
        <p:nvSpPr>
          <p:cNvPr id="6" name="Rectangle 2"/>
          <p:cNvSpPr txBox="1">
            <a:spLocks noChangeArrowheads="1"/>
          </p:cNvSpPr>
          <p:nvPr/>
        </p:nvSpPr>
        <p:spPr>
          <a:xfrm>
            <a:off x="611188" y="833438"/>
            <a:ext cx="8001000" cy="2952750"/>
          </a:xfrm>
          <a:prstGeom prst="rect">
            <a:avLst/>
          </a:prstGeom>
          <a:solidFill>
            <a:schemeClr val="bg1"/>
          </a:solidFill>
        </p:spPr>
        <p:txBody>
          <a:bodyPr/>
          <a:lstStyle/>
          <a:p>
            <a:pPr marL="228600" indent="-228600">
              <a:spcBef>
                <a:spcPts val="600"/>
              </a:spcBef>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查询条件“</a:t>
            </a:r>
            <a:r>
              <a:rPr kumimoji="1" lang="en-US" altLang="zh-CN" sz="2800" b="0" i="1" kern="0" dirty="0">
                <a:latin typeface="+mn-lt"/>
                <a:ea typeface="华文新魏" pitchFamily="2" charset="-122"/>
                <a:cs typeface="Times New Roman" pitchFamily="18" charset="0"/>
              </a:rPr>
              <a:t>A</a:t>
            </a:r>
            <a:r>
              <a:rPr kumimoji="1" lang="en-US" altLang="zh-CN" sz="2800" b="0" kern="0" dirty="0">
                <a:latin typeface="+mn-lt"/>
                <a:ea typeface="华文新魏" pitchFamily="2" charset="-122"/>
                <a:cs typeface="Times New Roman" pitchFamily="18" charset="0"/>
              </a:rPr>
              <a:t>=a”</a:t>
            </a:r>
            <a:r>
              <a:rPr kumimoji="1" lang="zh-CN" altLang="en-US" sz="2800" b="0" kern="0" dirty="0">
                <a:latin typeface="+mn-lt"/>
                <a:ea typeface="华文新魏" pitchFamily="2" charset="-122"/>
                <a:cs typeface="Times New Roman" pitchFamily="18" charset="0"/>
              </a:rPr>
              <a:t>，</a:t>
            </a:r>
            <a:r>
              <a:rPr kumimoji="1" lang="en-US" altLang="zh-CN" sz="2800" b="0" i="1" kern="0" dirty="0">
                <a:latin typeface="+mn-lt"/>
                <a:ea typeface="华文新魏" pitchFamily="2" charset="-122"/>
                <a:cs typeface="Times New Roman" pitchFamily="18" charset="0"/>
              </a:rPr>
              <a:t>A</a:t>
            </a:r>
            <a:r>
              <a:rPr kumimoji="1" lang="zh-CN" altLang="en-US" sz="2800" b="0" kern="0" dirty="0">
                <a:latin typeface="+mn-lt"/>
                <a:ea typeface="华文新魏" pitchFamily="2" charset="-122"/>
                <a:cs typeface="Times New Roman" pitchFamily="18" charset="0"/>
              </a:rPr>
              <a:t>为</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属性，</a:t>
            </a:r>
            <a:r>
              <a:rPr kumimoji="1" lang="en-US" altLang="zh-CN" sz="2800" b="0" kern="0" dirty="0">
                <a:latin typeface="+mn-lt"/>
                <a:ea typeface="华文新魏" pitchFamily="2" charset="-122"/>
                <a:cs typeface="Times New Roman" pitchFamily="18" charset="0"/>
              </a:rPr>
              <a:t>a</a:t>
            </a:r>
            <a:r>
              <a:rPr kumimoji="1" lang="zh-CN" altLang="en-US" sz="2800" b="0" kern="0" dirty="0">
                <a:latin typeface="+mn-lt"/>
                <a:ea typeface="华文新魏" pitchFamily="2" charset="-122"/>
                <a:cs typeface="Times New Roman" pitchFamily="18" charset="0"/>
              </a:rPr>
              <a:t>是常值</a:t>
            </a:r>
            <a:endParaRPr kumimoji="1" lang="en-US" altLang="zh-CN" sz="2800" b="0" kern="0" dirty="0">
              <a:latin typeface="+mn-lt"/>
              <a:ea typeface="华文新魏" pitchFamily="2" charset="-122"/>
              <a:cs typeface="Times New Roman" pitchFamily="18" charset="0"/>
            </a:endParaRPr>
          </a:p>
          <a:p>
            <a:pPr marL="685800" lvl="1" indent="-228600">
              <a:spcBef>
                <a:spcPts val="600"/>
              </a:spcBef>
              <a:buClr>
                <a:srgbClr val="003399"/>
              </a:buClr>
              <a:buSzPct val="100000"/>
              <a:buFontTx/>
              <a:buChar char="-"/>
              <a:defRPr/>
            </a:pPr>
            <a:r>
              <a:rPr kumimoji="1" lang="zh-CN" altLang="en-US" sz="2400" b="0" kern="0" dirty="0">
                <a:solidFill>
                  <a:srgbClr val="003399"/>
                </a:solidFill>
                <a:latin typeface="+mn-lt"/>
                <a:ea typeface="华文新魏" pitchFamily="2" charset="-122"/>
                <a:cs typeface="Times New Roman" pitchFamily="18" charset="0"/>
              </a:rPr>
              <a:t>计算</a:t>
            </a:r>
            <a:r>
              <a:rPr kumimoji="1" lang="en-US" altLang="zh-CN" sz="2400" b="0" i="1" kern="0" dirty="0">
                <a:solidFill>
                  <a:srgbClr val="003399"/>
                </a:solidFill>
                <a:latin typeface="+mn-lt"/>
                <a:ea typeface="华文新魏" pitchFamily="2" charset="-122"/>
                <a:cs typeface="Times New Roman" pitchFamily="18" charset="0"/>
              </a:rPr>
              <a:t>h</a:t>
            </a:r>
            <a:r>
              <a:rPr kumimoji="1" lang="en-US" altLang="zh-CN" sz="2400" b="0" kern="0" dirty="0">
                <a:solidFill>
                  <a:srgbClr val="003399"/>
                </a:solidFill>
                <a:latin typeface="+mn-lt"/>
                <a:ea typeface="华文新魏" pitchFamily="2" charset="-122"/>
                <a:cs typeface="Times New Roman" pitchFamily="18" charset="0"/>
              </a:rPr>
              <a:t>(a)</a:t>
            </a:r>
            <a:r>
              <a:rPr kumimoji="1" lang="zh-CN" altLang="en-US" sz="2400" b="0" kern="0" dirty="0">
                <a:solidFill>
                  <a:srgbClr val="003399"/>
                </a:solidFill>
                <a:latin typeface="+mn-lt"/>
                <a:ea typeface="华文新魏" pitchFamily="2" charset="-122"/>
                <a:cs typeface="Times New Roman" pitchFamily="18" charset="0"/>
              </a:rPr>
              <a:t>得到桶号</a:t>
            </a:r>
            <a:r>
              <a:rPr kumimoji="1" lang="en-US" altLang="zh-CN" sz="2400" b="0" i="1" kern="0" dirty="0" err="1">
                <a:solidFill>
                  <a:srgbClr val="003399"/>
                </a:solidFill>
                <a:latin typeface="+mn-lt"/>
                <a:ea typeface="华文新魏" pitchFamily="2" charset="-122"/>
                <a:cs typeface="Times New Roman" pitchFamily="18" charset="0"/>
              </a:rPr>
              <a:t>i</a:t>
            </a:r>
            <a:r>
              <a:rPr kumimoji="1" lang="en-US" altLang="zh-CN" sz="2400" b="0" kern="0" dirty="0">
                <a:solidFill>
                  <a:srgbClr val="003399"/>
                </a:solidFill>
                <a:latin typeface="+mn-lt"/>
                <a:ea typeface="华文新魏" pitchFamily="2" charset="-122"/>
                <a:cs typeface="Times New Roman" pitchFamily="18" charset="0"/>
              </a:rPr>
              <a:t>;</a:t>
            </a:r>
          </a:p>
          <a:p>
            <a:pPr marL="685800" lvl="1" indent="-228600">
              <a:spcBef>
                <a:spcPts val="600"/>
              </a:spcBef>
              <a:buClr>
                <a:srgbClr val="003399"/>
              </a:buClr>
              <a:buSzPct val="100000"/>
              <a:buFontTx/>
              <a:buChar char="-"/>
              <a:defRPr/>
            </a:pPr>
            <a:r>
              <a:rPr kumimoji="1" lang="zh-CN" altLang="en-US" sz="2400" b="0" kern="0" dirty="0">
                <a:solidFill>
                  <a:srgbClr val="003399"/>
                </a:solidFill>
                <a:latin typeface="+mn-lt"/>
                <a:ea typeface="华文新魏" pitchFamily="2" charset="-122"/>
                <a:cs typeface="Times New Roman" pitchFamily="18" charset="0"/>
              </a:rPr>
              <a:t>查阅桶目录找到桶</a:t>
            </a:r>
            <a:r>
              <a:rPr kumimoji="1" lang="en-US" altLang="zh-CN" sz="2400" b="0" i="1" kern="0" dirty="0" err="1">
                <a:solidFill>
                  <a:srgbClr val="003399"/>
                </a:solidFill>
                <a:latin typeface="+mn-lt"/>
                <a:ea typeface="华文新魏" pitchFamily="2" charset="-122"/>
                <a:cs typeface="Times New Roman" pitchFamily="18" charset="0"/>
              </a:rPr>
              <a:t>i</a:t>
            </a:r>
            <a:r>
              <a:rPr kumimoji="1" lang="zh-CN" altLang="en-US" sz="2400" b="0" kern="0" dirty="0">
                <a:solidFill>
                  <a:srgbClr val="003399"/>
                </a:solidFill>
                <a:latin typeface="+mn-lt"/>
                <a:ea typeface="华文新魏" pitchFamily="2" charset="-122"/>
                <a:cs typeface="Times New Roman" pitchFamily="18" charset="0"/>
              </a:rPr>
              <a:t>的磁盘块链的第一磁盘块</a:t>
            </a:r>
            <a:r>
              <a:rPr kumimoji="1" lang="en-US" altLang="zh-CN" sz="2400" b="0" kern="0" dirty="0">
                <a:solidFill>
                  <a:srgbClr val="003399"/>
                </a:solidFill>
                <a:latin typeface="+mn-lt"/>
                <a:ea typeface="华文新魏" pitchFamily="2" charset="-122"/>
                <a:cs typeface="Times New Roman" pitchFamily="18" charset="0"/>
              </a:rPr>
              <a:t>;</a:t>
            </a:r>
          </a:p>
          <a:p>
            <a:pPr marL="685800" lvl="1" indent="-228600">
              <a:spcBef>
                <a:spcPts val="600"/>
              </a:spcBef>
              <a:buClr>
                <a:srgbClr val="003399"/>
              </a:buClr>
              <a:buSzPct val="100000"/>
              <a:buFontTx/>
              <a:buChar char="-"/>
              <a:defRPr/>
            </a:pPr>
            <a:r>
              <a:rPr kumimoji="1" lang="zh-CN" altLang="en-US" sz="2400" b="0" kern="0" dirty="0">
                <a:solidFill>
                  <a:srgbClr val="003399"/>
                </a:solidFill>
                <a:latin typeface="+mn-lt"/>
                <a:ea typeface="华文新魏" pitchFamily="2" charset="-122"/>
                <a:cs typeface="Times New Roman" pitchFamily="18" charset="0"/>
              </a:rPr>
              <a:t>顺着链扫描检查每一块，直至找到满足条件的记录或证明没有满足条件的记录</a:t>
            </a:r>
            <a:r>
              <a:rPr kumimoji="1" lang="en-US" altLang="zh-CN" sz="2400" b="0" kern="0" dirty="0">
                <a:solidFill>
                  <a:srgbClr val="003399"/>
                </a:solidFill>
                <a:latin typeface="+mn-lt"/>
                <a:ea typeface="华文新魏" pitchFamily="2" charset="-122"/>
                <a:cs typeface="Times New Roman" pitchFamily="18" charset="0"/>
              </a:rPr>
              <a:t>.</a:t>
            </a:r>
            <a:endParaRPr kumimoji="1" lang="zh-CN" altLang="en-US" sz="2400" b="0" kern="0" dirty="0">
              <a:solidFill>
                <a:srgbClr val="003399"/>
              </a:solidFill>
              <a:latin typeface="+mn-lt"/>
              <a:ea typeface="华文新魏" pitchFamily="2" charset="-122"/>
              <a:cs typeface="Times New Roman" pitchFamily="18" charset="0"/>
            </a:endParaRPr>
          </a:p>
          <a:p>
            <a:pPr marL="228600" indent="-228600">
              <a:spcBef>
                <a:spcPts val="600"/>
              </a:spcBef>
              <a:buSzPct val="100000"/>
              <a:buFont typeface="Arial" pitchFamily="34" charset="0"/>
              <a:buChar char="•"/>
              <a:defRPr/>
            </a:pPr>
            <a:r>
              <a:rPr kumimoji="1" lang="zh-CN" altLang="en-US" sz="2800" b="0" kern="0" dirty="0">
                <a:latin typeface="+mn-lt"/>
                <a:ea typeface="华文新魏" pitchFamily="2" charset="-122"/>
                <a:cs typeface="Times New Roman" pitchFamily="18" charset="0"/>
              </a:rPr>
              <a:t>查询条件“</a:t>
            </a:r>
            <a:r>
              <a:rPr kumimoji="1" lang="en-US" altLang="zh-CN" sz="2800" b="0" i="1" kern="0" dirty="0">
                <a:latin typeface="+mn-lt"/>
                <a:ea typeface="华文新魏" pitchFamily="2" charset="-122"/>
                <a:cs typeface="Times New Roman" pitchFamily="18" charset="0"/>
              </a:rPr>
              <a:t>A</a:t>
            </a:r>
            <a:r>
              <a:rPr kumimoji="1" lang="en-US" altLang="zh-CN" sz="2800" b="0" kern="0" dirty="0">
                <a:latin typeface="+mn-lt"/>
                <a:ea typeface="华文新魏" pitchFamily="2" charset="-122"/>
                <a:cs typeface="Times New Roman" pitchFamily="18" charset="0"/>
              </a:rPr>
              <a:t>=a”</a:t>
            </a:r>
            <a:r>
              <a:rPr kumimoji="1" lang="zh-CN" altLang="en-US" sz="2800" b="0" kern="0" dirty="0">
                <a:latin typeface="+mn-lt"/>
                <a:ea typeface="华文新魏" pitchFamily="2" charset="-122"/>
                <a:cs typeface="Times New Roman" pitchFamily="18" charset="0"/>
              </a:rPr>
              <a:t>，</a:t>
            </a:r>
            <a:r>
              <a:rPr kumimoji="1" lang="en-US" altLang="zh-CN" sz="2800" b="0" kern="0" dirty="0">
                <a:latin typeface="+mn-lt"/>
                <a:ea typeface="华文新魏" pitchFamily="2" charset="-122"/>
                <a:cs typeface="Times New Roman" pitchFamily="18" charset="0"/>
              </a:rPr>
              <a:t>A</a:t>
            </a:r>
            <a:r>
              <a:rPr kumimoji="1" lang="zh-CN" altLang="en-US" sz="2800" b="0" kern="0" dirty="0">
                <a:latin typeface="+mn-lt"/>
                <a:ea typeface="华文新魏" pitchFamily="2" charset="-122"/>
                <a:cs typeface="Times New Roman" pitchFamily="18" charset="0"/>
              </a:rPr>
              <a:t>不是</a:t>
            </a:r>
            <a:r>
              <a:rPr kumimoji="1" lang="en-US" altLang="zh-CN" sz="2800" b="0" kern="0" dirty="0">
                <a:latin typeface="+mn-lt"/>
                <a:ea typeface="华文新魏" pitchFamily="2" charset="-122"/>
                <a:cs typeface="Times New Roman" pitchFamily="18" charset="0"/>
              </a:rPr>
              <a:t>Hash</a:t>
            </a:r>
            <a:r>
              <a:rPr kumimoji="1" lang="zh-CN" altLang="en-US" sz="2800" b="0" kern="0" dirty="0">
                <a:latin typeface="+mn-lt"/>
                <a:ea typeface="华文新魏" pitchFamily="2" charset="-122"/>
                <a:cs typeface="Times New Roman" pitchFamily="18" charset="0"/>
              </a:rPr>
              <a:t>属性：</a:t>
            </a:r>
          </a:p>
          <a:p>
            <a:pPr marL="685800" lvl="1" indent="-228600">
              <a:spcBef>
                <a:spcPts val="600"/>
              </a:spcBef>
              <a:buClr>
                <a:srgbClr val="003399"/>
              </a:buClr>
              <a:buSzPct val="100000"/>
              <a:buFontTx/>
              <a:buChar char="-"/>
              <a:defRPr/>
            </a:pPr>
            <a:r>
              <a:rPr kumimoji="1" lang="zh-CN" altLang="en-US" sz="2400" b="0" kern="0" dirty="0">
                <a:solidFill>
                  <a:srgbClr val="003399"/>
                </a:solidFill>
                <a:latin typeface="+mn-lt"/>
                <a:ea typeface="华文新魏" pitchFamily="2" charset="-122"/>
                <a:cs typeface="Times New Roman" pitchFamily="18" charset="0"/>
              </a:rPr>
              <a:t>遍历每一个磁盘快</a:t>
            </a:r>
            <a:r>
              <a:rPr kumimoji="1" lang="en-US" altLang="zh-CN" sz="2400" b="0" kern="0" dirty="0">
                <a:solidFill>
                  <a:srgbClr val="003399"/>
                </a:solidFill>
                <a:latin typeface="+mn-lt"/>
                <a:ea typeface="华文新魏" pitchFamily="2" charset="-122"/>
                <a:cs typeface="Times New Roman" pitchFamily="18" charset="0"/>
              </a:rPr>
              <a:t>.</a:t>
            </a:r>
            <a:r>
              <a:rPr kumimoji="1" lang="zh-CN" altLang="en-US" sz="2400" b="0" kern="0" dirty="0">
                <a:solidFill>
                  <a:srgbClr val="003399"/>
                </a:solidFill>
                <a:latin typeface="+mn-lt"/>
                <a:ea typeface="华文新魏" pitchFamily="2" charset="-122"/>
                <a:cs typeface="Times New Roman" pitchFamily="18" charset="0"/>
              </a:rPr>
              <a:t> </a:t>
            </a:r>
          </a:p>
        </p:txBody>
      </p:sp>
      <p:grpSp>
        <p:nvGrpSpPr>
          <p:cNvPr id="7" name="组合 6"/>
          <p:cNvGrpSpPr/>
          <p:nvPr/>
        </p:nvGrpSpPr>
        <p:grpSpPr>
          <a:xfrm>
            <a:off x="1398568" y="4042914"/>
            <a:ext cx="7000924" cy="2743672"/>
            <a:chOff x="1500166" y="3571876"/>
            <a:chExt cx="7215238" cy="3257096"/>
          </a:xfrm>
          <a:solidFill>
            <a:srgbClr val="FFEBFF"/>
          </a:solidFill>
        </p:grpSpPr>
        <p:sp>
          <p:nvSpPr>
            <p:cNvPr id="8" name="圆角矩形 7"/>
            <p:cNvSpPr/>
            <p:nvPr/>
          </p:nvSpPr>
          <p:spPr bwMode="auto">
            <a:xfrm>
              <a:off x="1500166" y="3571876"/>
              <a:ext cx="7215238" cy="3257096"/>
            </a:xfrm>
            <a:prstGeom prst="roundRect">
              <a:avLst/>
            </a:prstGeom>
            <a:grp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mn-lt"/>
                <a:ea typeface="华文新魏" pitchFamily="2" charset="-122"/>
                <a:cs typeface="+mn-cs"/>
              </a:endParaRPr>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lum bright="-10000"/>
            </a:blip>
            <a:srcRect/>
            <a:stretch>
              <a:fillRect/>
            </a:stretch>
          </p:blipFill>
          <p:spPr bwMode="auto">
            <a:xfrm>
              <a:off x="1728994" y="3643314"/>
              <a:ext cx="6786610" cy="3113201"/>
            </a:xfrm>
            <a:prstGeom prst="rect">
              <a:avLst/>
            </a:prstGeom>
            <a:grpFill/>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简单</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文件的插入操作</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a:xfrm>
            <a:off x="381000" y="1357313"/>
            <a:ext cx="8229600" cy="2114550"/>
          </a:xfrm>
        </p:spPr>
        <p:txBody>
          <a:bodyPr/>
          <a:lstStyle/>
          <a:p>
            <a:pPr marL="285750" indent="-228600">
              <a:buSzPct val="100000"/>
              <a:buFont typeface="Arial" pitchFamily="34" charset="0"/>
              <a:buChar char="•"/>
              <a:defRPr/>
            </a:pPr>
            <a:r>
              <a:rPr kumimoji="1" lang="zh-CN" altLang="en-US" sz="2800" b="0" dirty="0" smtClean="0">
                <a:effectLst/>
                <a:ea typeface="华文新魏" pitchFamily="2" charset="-122"/>
                <a:cs typeface="Times New Roman" pitchFamily="18" charset="0"/>
              </a:rPr>
              <a:t>使用</a:t>
            </a:r>
            <a:r>
              <a:rPr kumimoji="1" lang="en-US" altLang="zh-CN" sz="2800" b="0" dirty="0" smtClean="0">
                <a:effectLst/>
                <a:ea typeface="华文新魏" pitchFamily="2" charset="-122"/>
                <a:cs typeface="Times New Roman" pitchFamily="18" charset="0"/>
              </a:rPr>
              <a:t>Hash</a:t>
            </a:r>
            <a:r>
              <a:rPr kumimoji="1" lang="zh-CN" altLang="en-US" sz="2800" b="0" dirty="0" smtClean="0">
                <a:effectLst/>
                <a:ea typeface="华文新魏" pitchFamily="2" charset="-122"/>
                <a:cs typeface="Times New Roman" pitchFamily="18" charset="0"/>
              </a:rPr>
              <a:t>函数计算插入记录</a:t>
            </a:r>
            <a:r>
              <a:rPr kumimoji="1" lang="en-US" altLang="zh-CN" sz="2800" b="0" i="1" dirty="0" smtClean="0">
                <a:effectLst/>
                <a:ea typeface="华文新魏" pitchFamily="2" charset="-122"/>
                <a:cs typeface="Times New Roman" pitchFamily="18" charset="0"/>
              </a:rPr>
              <a:t>r</a:t>
            </a:r>
            <a:r>
              <a:rPr kumimoji="1" lang="zh-CN" altLang="en-US" sz="2800" b="0" dirty="0" smtClean="0">
                <a:effectLst/>
                <a:ea typeface="华文新魏" pitchFamily="2" charset="-122"/>
                <a:cs typeface="Times New Roman" pitchFamily="18" charset="0"/>
              </a:rPr>
              <a:t>的桶号</a:t>
            </a:r>
            <a:r>
              <a:rPr kumimoji="1" lang="en-US" altLang="zh-CN" sz="2800" b="0" i="1" dirty="0" err="1" smtClean="0">
                <a:effectLst/>
                <a:ea typeface="华文新魏" pitchFamily="2" charset="-122"/>
                <a:cs typeface="Times New Roman" pitchFamily="18" charset="0"/>
              </a:rPr>
              <a:t>i</a:t>
            </a:r>
            <a:r>
              <a:rPr kumimoji="1" lang="en-US" altLang="zh-CN" sz="2800" b="0" dirty="0" smtClean="0">
                <a:effectLst/>
                <a:ea typeface="华文新魏" pitchFamily="2" charset="-122"/>
                <a:cs typeface="Times New Roman" pitchFamily="18" charset="0"/>
              </a:rPr>
              <a:t>；</a:t>
            </a:r>
          </a:p>
          <a:p>
            <a:pPr marL="285750" indent="-228600">
              <a:buSzPct val="100000"/>
              <a:buFont typeface="Arial" pitchFamily="34" charset="0"/>
              <a:buChar char="•"/>
              <a:defRPr/>
            </a:pPr>
            <a:r>
              <a:rPr kumimoji="1" lang="zh-CN" altLang="en-US" sz="2800" b="0" dirty="0" smtClean="0">
                <a:effectLst/>
                <a:ea typeface="华文新魏" pitchFamily="2" charset="-122"/>
                <a:cs typeface="Times New Roman" pitchFamily="18" charset="0"/>
              </a:rPr>
              <a:t>在桶</a:t>
            </a:r>
            <a:r>
              <a:rPr kumimoji="1" lang="en-US" altLang="zh-CN" sz="2800" b="0" i="1" dirty="0" err="1" smtClean="0">
                <a:effectLst/>
                <a:ea typeface="华文新魏" pitchFamily="2" charset="-122"/>
                <a:cs typeface="Times New Roman" pitchFamily="18" charset="0"/>
              </a:rPr>
              <a:t>i</a:t>
            </a:r>
            <a:r>
              <a:rPr kumimoji="1" lang="zh-CN" altLang="en-US" sz="2800" b="0" dirty="0" smtClean="0">
                <a:effectLst/>
                <a:ea typeface="华文新魏" pitchFamily="2" charset="-122"/>
                <a:cs typeface="Times New Roman" pitchFamily="18" charset="0"/>
              </a:rPr>
              <a:t>的磁盘块链上寻找空闲空间，将</a:t>
            </a:r>
            <a:r>
              <a:rPr kumimoji="1" lang="en-US" altLang="zh-CN" sz="2800" b="0" i="1" dirty="0" smtClean="0">
                <a:effectLst/>
                <a:ea typeface="华文新魏" pitchFamily="2" charset="-122"/>
                <a:cs typeface="Times New Roman" pitchFamily="18" charset="0"/>
              </a:rPr>
              <a:t>r</a:t>
            </a:r>
            <a:r>
              <a:rPr kumimoji="1" lang="zh-CN" altLang="en-US" sz="2800" b="0" dirty="0" smtClean="0">
                <a:effectLst/>
                <a:ea typeface="华文新魏" pitchFamily="2" charset="-122"/>
                <a:cs typeface="Times New Roman" pitchFamily="18" charset="0"/>
              </a:rPr>
              <a:t>存入；</a:t>
            </a:r>
          </a:p>
          <a:p>
            <a:pPr marL="285750" indent="-228600">
              <a:buSzPct val="100000"/>
              <a:buFont typeface="Arial" pitchFamily="34" charset="0"/>
              <a:buChar char="•"/>
              <a:defRPr/>
            </a:pPr>
            <a:r>
              <a:rPr kumimoji="1" lang="zh-CN" altLang="en-US" sz="2800" b="0" dirty="0" smtClean="0">
                <a:effectLst/>
                <a:ea typeface="华文新魏" pitchFamily="2" charset="-122"/>
                <a:cs typeface="Times New Roman" pitchFamily="18" charset="0"/>
              </a:rPr>
              <a:t>若链上所有块中均无空闲空间，向系统申请一个磁盘块，将新</a:t>
            </a:r>
            <a:r>
              <a:rPr kumimoji="1" lang="en-US" altLang="zh-CN" sz="2800" b="0" i="1" dirty="0" smtClean="0">
                <a:effectLst/>
                <a:ea typeface="华文新魏" pitchFamily="2" charset="-122"/>
                <a:cs typeface="Times New Roman" pitchFamily="18" charset="0"/>
              </a:rPr>
              <a:t>r</a:t>
            </a:r>
            <a:r>
              <a:rPr kumimoji="1" lang="zh-CN" altLang="en-US" sz="2800" b="0" dirty="0" smtClean="0">
                <a:effectLst/>
                <a:ea typeface="华文新魏" pitchFamily="2" charset="-122"/>
                <a:cs typeface="Times New Roman" pitchFamily="18" charset="0"/>
              </a:rPr>
              <a:t>插入，新块链入桶</a:t>
            </a:r>
            <a:r>
              <a:rPr kumimoji="1" lang="en-US" altLang="zh-CN" sz="2800" b="0" i="1" dirty="0" err="1" smtClean="0">
                <a:effectLst/>
                <a:ea typeface="华文新魏" pitchFamily="2" charset="-122"/>
                <a:cs typeface="Times New Roman" pitchFamily="18" charset="0"/>
              </a:rPr>
              <a:t>i</a:t>
            </a:r>
            <a:r>
              <a:rPr kumimoji="1" lang="zh-CN" altLang="en-US" sz="2800" b="0" dirty="0" smtClean="0">
                <a:effectLst/>
                <a:ea typeface="华文新魏" pitchFamily="2" charset="-122"/>
                <a:cs typeface="Times New Roman" pitchFamily="18" charset="0"/>
              </a:rPr>
              <a:t>的磁盘块链。 </a:t>
            </a:r>
          </a:p>
          <a:p>
            <a:pPr>
              <a:defRPr/>
            </a:pPr>
            <a:endParaRPr lang="zh-CN" altLang="en-US" b="0" dirty="0">
              <a:effectLst/>
              <a:ea typeface="华文新魏" pitchFamily="2" charset="-122"/>
              <a:cs typeface="+mn-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116F8558-4547-49AB-92FC-E967A0789DA0}" type="slidenum">
              <a:rPr lang="zh-CN" altLang="en-US" smtClean="0"/>
              <a:pPr>
                <a:defRPr/>
              </a:pPr>
              <a:t>43</a:t>
            </a:fld>
            <a:endParaRPr lang="en-US" altLang="zh-CN"/>
          </a:p>
        </p:txBody>
      </p:sp>
      <p:grpSp>
        <p:nvGrpSpPr>
          <p:cNvPr id="56327" name="组合 6"/>
          <p:cNvGrpSpPr>
            <a:grpSpLocks/>
          </p:cNvGrpSpPr>
          <p:nvPr/>
        </p:nvGrpSpPr>
        <p:grpSpPr bwMode="auto">
          <a:xfrm>
            <a:off x="1285875" y="3500438"/>
            <a:ext cx="7000875" cy="2928937"/>
            <a:chOff x="1500166" y="3571876"/>
            <a:chExt cx="7215238" cy="3257096"/>
          </a:xfrm>
        </p:grpSpPr>
        <p:sp>
          <p:nvSpPr>
            <p:cNvPr id="8" name="圆角矩形 7"/>
            <p:cNvSpPr/>
            <p:nvPr/>
          </p:nvSpPr>
          <p:spPr bwMode="auto">
            <a:xfrm>
              <a:off x="1500166" y="3571876"/>
              <a:ext cx="7215238" cy="3257096"/>
            </a:xfrm>
            <a:prstGeom prst="roundRect">
              <a:avLst/>
            </a:prstGeom>
            <a:solidFill>
              <a:schemeClr val="accent5"/>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pic>
          <p:nvPicPr>
            <p:cNvPr id="56331" name="Picture 2"/>
            <p:cNvPicPr>
              <a:picLocks noChangeAspect="1" noChangeArrowheads="1"/>
            </p:cNvPicPr>
            <p:nvPr/>
          </p:nvPicPr>
          <p:blipFill>
            <a:blip r:embed="rId2">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a:stretch>
              <a:fillRect/>
            </a:stretch>
          </p:blipFill>
          <p:spPr bwMode="auto">
            <a:xfrm>
              <a:off x="1728994" y="3643314"/>
              <a:ext cx="6786610" cy="311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简单</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文件的删除操作</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a:xfrm>
            <a:off x="381000" y="1196975"/>
            <a:ext cx="8229600" cy="2757488"/>
          </a:xfrm>
        </p:spPr>
        <p:txBody>
          <a:bodyPr/>
          <a:lstStyle/>
          <a:p>
            <a:pPr marL="285750" indent="-228600">
              <a:spcBef>
                <a:spcPts val="600"/>
              </a:spcBef>
              <a:buSzPct val="50000"/>
              <a:buFont typeface="Wingdings" pitchFamily="2" charset="2"/>
              <a:buChar char="l"/>
              <a:defRPr/>
            </a:pPr>
            <a:r>
              <a:rPr kumimoji="1" lang="zh-CN" altLang="en-US" sz="2800" b="0" dirty="0" smtClean="0">
                <a:effectLst/>
                <a:ea typeface="华文新魏" pitchFamily="2" charset="-122"/>
                <a:cs typeface="Times New Roman" pitchFamily="18" charset="0"/>
              </a:rPr>
              <a:t>如果已知欲删除记录的</a:t>
            </a:r>
            <a:r>
              <a:rPr kumimoji="1" lang="en-US" altLang="zh-CN" sz="2800" b="0" dirty="0" smtClean="0">
                <a:effectLst/>
                <a:ea typeface="华文新魏" pitchFamily="2" charset="-122"/>
                <a:cs typeface="Times New Roman" pitchFamily="18" charset="0"/>
              </a:rPr>
              <a:t>Hash</a:t>
            </a:r>
            <a:r>
              <a:rPr kumimoji="1" lang="zh-CN" altLang="en-US" sz="2800" b="0" dirty="0" smtClean="0">
                <a:effectLst/>
                <a:ea typeface="华文新魏" pitchFamily="2" charset="-122"/>
                <a:cs typeface="Times New Roman" pitchFamily="18" charset="0"/>
              </a:rPr>
              <a:t>键的值</a:t>
            </a:r>
            <a:endParaRPr kumimoji="1" lang="en-US" altLang="zh-CN" sz="2800" b="0" dirty="0" smtClean="0">
              <a:effectLst/>
              <a:ea typeface="华文新魏" pitchFamily="2" charset="-122"/>
              <a:cs typeface="Times New Roman" pitchFamily="18" charset="0"/>
            </a:endParaRPr>
          </a:p>
          <a:p>
            <a:pPr marL="685800" lvl="1" indent="-228600">
              <a:spcBef>
                <a:spcPts val="600"/>
              </a:spcBef>
              <a:buClr>
                <a:srgbClr val="003399"/>
              </a:buClr>
              <a:buSzPct val="100000"/>
              <a:buFontTx/>
              <a:buChar char="-"/>
              <a:defRPr/>
            </a:pPr>
            <a:r>
              <a:rPr kumimoji="1" lang="zh-CN" altLang="en-US" sz="2400" b="0" dirty="0" smtClean="0">
                <a:solidFill>
                  <a:srgbClr val="2929FF"/>
                </a:solidFill>
                <a:effectLst/>
                <a:ea typeface="华文新魏" pitchFamily="2" charset="-122"/>
                <a:cs typeface="Times New Roman" pitchFamily="18" charset="0"/>
              </a:rPr>
              <a:t>使用</a:t>
            </a:r>
            <a:r>
              <a:rPr kumimoji="1" lang="en-US" altLang="zh-CN" sz="2400" b="0" dirty="0" smtClean="0">
                <a:solidFill>
                  <a:srgbClr val="2929FF"/>
                </a:solidFill>
                <a:effectLst/>
                <a:ea typeface="华文新魏" pitchFamily="2" charset="-122"/>
                <a:cs typeface="Times New Roman" pitchFamily="18" charset="0"/>
              </a:rPr>
              <a:t>Hash</a:t>
            </a:r>
            <a:r>
              <a:rPr kumimoji="1" lang="zh-CN" altLang="en-US" sz="2400" b="0" dirty="0" smtClean="0">
                <a:solidFill>
                  <a:srgbClr val="2929FF"/>
                </a:solidFill>
                <a:effectLst/>
                <a:ea typeface="华文新魏" pitchFamily="2" charset="-122"/>
                <a:cs typeface="Times New Roman" pitchFamily="18" charset="0"/>
              </a:rPr>
              <a:t>函数计算欲删除记录所在的桶号</a:t>
            </a:r>
            <a:r>
              <a:rPr kumimoji="1" lang="en-US" altLang="zh-CN" sz="2400" b="0" i="1" dirty="0" err="1" smtClean="0">
                <a:solidFill>
                  <a:srgbClr val="2929FF"/>
                </a:solidFill>
                <a:effectLst/>
                <a:ea typeface="华文新魏" pitchFamily="2" charset="-122"/>
                <a:cs typeface="Times New Roman" pitchFamily="18" charset="0"/>
              </a:rPr>
              <a:t>i</a:t>
            </a:r>
            <a:r>
              <a:rPr kumimoji="1" lang="en-US" altLang="zh-CN" sz="2400" b="0" dirty="0" smtClean="0">
                <a:solidFill>
                  <a:srgbClr val="2929FF"/>
                </a:solidFill>
                <a:effectLst/>
                <a:ea typeface="华文新魏" pitchFamily="2" charset="-122"/>
                <a:cs typeface="Times New Roman" pitchFamily="18" charset="0"/>
              </a:rPr>
              <a:t>，</a:t>
            </a:r>
            <a:r>
              <a:rPr kumimoji="1" lang="zh-CN" altLang="en-US" sz="2400" b="0" dirty="0" smtClean="0">
                <a:solidFill>
                  <a:srgbClr val="2929FF"/>
                </a:solidFill>
                <a:effectLst/>
                <a:ea typeface="华文新魏" pitchFamily="2" charset="-122"/>
                <a:cs typeface="Times New Roman" pitchFamily="18" charset="0"/>
              </a:rPr>
              <a:t>在桶</a:t>
            </a:r>
            <a:r>
              <a:rPr kumimoji="1" lang="en-US" altLang="zh-CN" sz="2400" b="0" i="1" dirty="0" err="1" smtClean="0">
                <a:solidFill>
                  <a:srgbClr val="2929FF"/>
                </a:solidFill>
                <a:effectLst/>
                <a:ea typeface="华文新魏" pitchFamily="2" charset="-122"/>
                <a:cs typeface="Times New Roman" pitchFamily="18" charset="0"/>
              </a:rPr>
              <a:t>i</a:t>
            </a:r>
            <a:r>
              <a:rPr kumimoji="1" lang="zh-CN" altLang="en-US" sz="2400" b="0" dirty="0" smtClean="0">
                <a:solidFill>
                  <a:srgbClr val="2929FF"/>
                </a:solidFill>
                <a:effectLst/>
                <a:ea typeface="华文新魏" pitchFamily="2" charset="-122"/>
                <a:cs typeface="Times New Roman" pitchFamily="18" charset="0"/>
              </a:rPr>
              <a:t>的磁盘块链上找到欲删除记录，将其删除；</a:t>
            </a:r>
            <a:endParaRPr kumimoji="1" lang="en-US" altLang="zh-CN" sz="2400" b="0" dirty="0" smtClean="0">
              <a:solidFill>
                <a:srgbClr val="2929FF"/>
              </a:solidFill>
              <a:effectLst/>
              <a:ea typeface="华文新魏" pitchFamily="2" charset="-122"/>
              <a:cs typeface="Times New Roman" pitchFamily="18" charset="0"/>
            </a:endParaRPr>
          </a:p>
          <a:p>
            <a:pPr marL="685800" lvl="1" indent="-228600">
              <a:spcBef>
                <a:spcPts val="600"/>
              </a:spcBef>
              <a:buClr>
                <a:srgbClr val="003399"/>
              </a:buClr>
              <a:buSzPct val="100000"/>
              <a:buFontTx/>
              <a:buChar char="-"/>
              <a:defRPr/>
            </a:pPr>
            <a:r>
              <a:rPr kumimoji="1" lang="zh-CN" altLang="en-US" sz="2400" b="0" dirty="0" smtClean="0">
                <a:solidFill>
                  <a:srgbClr val="2929FF"/>
                </a:solidFill>
                <a:effectLst/>
                <a:ea typeface="华文新魏" pitchFamily="2" charset="-122"/>
                <a:cs typeface="Times New Roman" pitchFamily="18" charset="0"/>
              </a:rPr>
              <a:t>若删除记录后该磁盘块为空，则释放该磁盘块</a:t>
            </a:r>
            <a:r>
              <a:rPr kumimoji="1" lang="en-US" altLang="zh-CN" sz="2400" b="0" dirty="0" smtClean="0">
                <a:solidFill>
                  <a:srgbClr val="2929FF"/>
                </a:solidFill>
                <a:effectLst/>
                <a:ea typeface="华文新魏" pitchFamily="2" charset="-122"/>
                <a:cs typeface="Times New Roman" pitchFamily="18" charset="0"/>
              </a:rPr>
              <a:t>.</a:t>
            </a:r>
            <a:endParaRPr kumimoji="1" lang="zh-CN" altLang="en-US" sz="2400" b="0" dirty="0" smtClean="0">
              <a:solidFill>
                <a:srgbClr val="2929FF"/>
              </a:solidFill>
              <a:effectLst/>
              <a:ea typeface="华文新魏" pitchFamily="2" charset="-122"/>
              <a:cs typeface="Times New Roman" pitchFamily="18" charset="0"/>
            </a:endParaRPr>
          </a:p>
          <a:p>
            <a:pPr marL="285750" indent="-228600">
              <a:spcBef>
                <a:spcPts val="600"/>
              </a:spcBef>
              <a:buSzPct val="50000"/>
              <a:buFont typeface="Wingdings" pitchFamily="2" charset="2"/>
              <a:buChar char="l"/>
              <a:defRPr/>
            </a:pPr>
            <a:r>
              <a:rPr kumimoji="1" lang="zh-CN" altLang="en-US" sz="2800" b="0" dirty="0" smtClean="0">
                <a:effectLst/>
                <a:ea typeface="华文新魏" pitchFamily="2" charset="-122"/>
                <a:cs typeface="Times New Roman" pitchFamily="18" charset="0"/>
              </a:rPr>
              <a:t>如果不知道欲删除记录的</a:t>
            </a:r>
            <a:r>
              <a:rPr kumimoji="1" lang="en-US" altLang="zh-CN" sz="2800" b="0" dirty="0" smtClean="0">
                <a:effectLst/>
                <a:ea typeface="华文新魏" pitchFamily="2" charset="-122"/>
                <a:cs typeface="Times New Roman" pitchFamily="18" charset="0"/>
              </a:rPr>
              <a:t>Hash</a:t>
            </a:r>
            <a:r>
              <a:rPr kumimoji="1" lang="zh-CN" altLang="en-US" sz="2800" b="0" dirty="0" smtClean="0">
                <a:effectLst/>
                <a:ea typeface="华文新魏" pitchFamily="2" charset="-122"/>
                <a:cs typeface="Times New Roman" pitchFamily="18" charset="0"/>
              </a:rPr>
              <a:t>键的值</a:t>
            </a:r>
          </a:p>
          <a:p>
            <a:pPr marL="685800" lvl="1" indent="-228600">
              <a:spcBef>
                <a:spcPts val="600"/>
              </a:spcBef>
              <a:buClr>
                <a:srgbClr val="003399"/>
              </a:buClr>
              <a:buSzPct val="100000"/>
              <a:buFontTx/>
              <a:buChar char="-"/>
              <a:defRPr/>
            </a:pPr>
            <a:r>
              <a:rPr kumimoji="1" lang="zh-CN" altLang="en-US" sz="2400" b="0" dirty="0" smtClean="0">
                <a:solidFill>
                  <a:srgbClr val="2929FF"/>
                </a:solidFill>
                <a:effectLst/>
                <a:ea typeface="华文新魏" pitchFamily="2" charset="-122"/>
                <a:cs typeface="Times New Roman" pitchFamily="18" charset="0"/>
              </a:rPr>
              <a:t>遍历文件的每一个磁盘快查找欲删除记录，并删除之</a:t>
            </a:r>
            <a:r>
              <a:rPr kumimoji="1" lang="en-US" altLang="zh-CN" sz="2400" b="0" dirty="0" smtClean="0">
                <a:solidFill>
                  <a:srgbClr val="2929FF"/>
                </a:solidFill>
                <a:effectLst/>
                <a:ea typeface="华文新魏" pitchFamily="2" charset="-122"/>
                <a:cs typeface="Times New Roman" pitchFamily="18" charset="0"/>
              </a:rPr>
              <a:t>.</a:t>
            </a:r>
            <a:endParaRPr kumimoji="1" lang="zh-CN" altLang="en-US" sz="2400" b="0" dirty="0" smtClean="0">
              <a:solidFill>
                <a:srgbClr val="2929FF"/>
              </a:solidFill>
              <a:effectLst/>
              <a:ea typeface="华文新魏" pitchFamily="2" charset="-122"/>
              <a:cs typeface="Times New Roman" pitchFamily="18" charset="0"/>
            </a:endParaRPr>
          </a:p>
          <a:p>
            <a:pPr>
              <a:spcBef>
                <a:spcPts val="600"/>
              </a:spcBef>
              <a:defRPr/>
            </a:pPr>
            <a:endParaRPr lang="zh-CN" altLang="en-US" b="0" dirty="0">
              <a:effectLst/>
              <a:ea typeface="华文新魏" pitchFamily="2" charset="-122"/>
              <a:cs typeface="+mn-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7318F078-8119-47AE-B6A3-065965D49DD2}" type="slidenum">
              <a:rPr lang="zh-CN" altLang="en-US" smtClean="0"/>
              <a:pPr>
                <a:defRPr/>
              </a:pPr>
              <a:t>44</a:t>
            </a:fld>
            <a:endParaRPr lang="en-US" altLang="zh-CN"/>
          </a:p>
        </p:txBody>
      </p:sp>
      <p:grpSp>
        <p:nvGrpSpPr>
          <p:cNvPr id="57351" name="组合 6"/>
          <p:cNvGrpSpPr>
            <a:grpSpLocks/>
          </p:cNvGrpSpPr>
          <p:nvPr/>
        </p:nvGrpSpPr>
        <p:grpSpPr bwMode="auto">
          <a:xfrm>
            <a:off x="1116013" y="4076700"/>
            <a:ext cx="7000875" cy="2500313"/>
            <a:chOff x="1500166" y="3571876"/>
            <a:chExt cx="7215238" cy="3257096"/>
          </a:xfrm>
        </p:grpSpPr>
        <p:sp>
          <p:nvSpPr>
            <p:cNvPr id="8" name="圆角矩形 7"/>
            <p:cNvSpPr/>
            <p:nvPr/>
          </p:nvSpPr>
          <p:spPr bwMode="auto">
            <a:xfrm>
              <a:off x="1500166" y="3571876"/>
              <a:ext cx="7215238" cy="3257096"/>
            </a:xfrm>
            <a:prstGeom prst="roundRect">
              <a:avLst/>
            </a:prstGeom>
            <a:solidFill>
              <a:schemeClr val="accent5"/>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pic>
          <p:nvPicPr>
            <p:cNvPr id="57355" name="Picture 2"/>
            <p:cNvPicPr>
              <a:picLocks noChangeAspect="1" noChangeArrowheads="1"/>
            </p:cNvPicPr>
            <p:nvPr/>
          </p:nvPicPr>
          <p:blipFill>
            <a:blip r:embed="rId2">
              <a:clrChange>
                <a:clrFrom>
                  <a:srgbClr val="FFFFFF"/>
                </a:clrFrom>
                <a:clrTo>
                  <a:srgbClr val="FFFFFF">
                    <a:alpha val="0"/>
                  </a:srgbClr>
                </a:clrTo>
              </a:clrChange>
              <a:lum bright="-10000"/>
              <a:extLst>
                <a:ext uri="{28A0092B-C50C-407E-A947-70E740481C1C}">
                  <a14:useLocalDpi xmlns:a14="http://schemas.microsoft.com/office/drawing/2010/main" val="0"/>
                </a:ext>
              </a:extLst>
            </a:blip>
            <a:srcRect/>
            <a:stretch>
              <a:fillRect/>
            </a:stretch>
          </p:blipFill>
          <p:spPr bwMode="auto">
            <a:xfrm>
              <a:off x="1728994" y="3643314"/>
              <a:ext cx="6786610" cy="311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简单</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文件的缺点</a:t>
            </a:r>
            <a:endParaRPr lang="zh-CN" altLang="en-US" dirty="0">
              <a:solidFill>
                <a:srgbClr val="800000"/>
              </a:solidFill>
              <a:latin typeface="+mn-lt"/>
              <a:ea typeface="华文新魏" pitchFamily="2" charset="-122"/>
              <a:cs typeface="+mj-cs"/>
            </a:endParaRPr>
          </a:p>
        </p:txBody>
      </p:sp>
      <p:sp>
        <p:nvSpPr>
          <p:cNvPr id="58371" name="内容占位符 2"/>
          <p:cNvSpPr>
            <a:spLocks noGrp="1"/>
          </p:cNvSpPr>
          <p:nvPr>
            <p:ph idx="1"/>
          </p:nvPr>
        </p:nvSpPr>
        <p:spPr/>
        <p:txBody>
          <a:bodyPr/>
          <a:lstStyle/>
          <a:p>
            <a:pPr marL="285750" indent="-228600">
              <a:spcBef>
                <a:spcPts val="1200"/>
              </a:spcBef>
            </a:pPr>
            <a:r>
              <a:rPr kumimoji="1" lang="zh-CN" altLang="en-US" b="0" smtClean="0">
                <a:effectLst/>
                <a:ea typeface="华文新魏" panose="02010800040101010101" pitchFamily="2" charset="-122"/>
                <a:cs typeface="Times New Roman" panose="02020603050405020304" pitchFamily="18" charset="0"/>
              </a:rPr>
              <a:t>只能有效地支持在</a:t>
            </a:r>
            <a:r>
              <a:rPr kumimoji="1" lang="en-US" altLang="zh-CN" b="0" smtClean="0">
                <a:effectLst/>
                <a:ea typeface="华文新魏" panose="02010800040101010101" pitchFamily="2" charset="-122"/>
                <a:cs typeface="Times New Roman" panose="02020603050405020304" pitchFamily="18" charset="0"/>
              </a:rPr>
              <a:t>Hash</a:t>
            </a:r>
            <a:r>
              <a:rPr kumimoji="1" lang="zh-CN" altLang="en-US" b="0" smtClean="0">
                <a:effectLst/>
                <a:ea typeface="华文新魏" panose="02010800040101010101" pitchFamily="2" charset="-122"/>
                <a:cs typeface="Times New Roman" panose="02020603050405020304" pitchFamily="18" charset="0"/>
              </a:rPr>
              <a:t>码上具有相等比较的数据操作</a:t>
            </a:r>
            <a:r>
              <a:rPr kumimoji="1" lang="en-US" altLang="zh-CN" b="0" smtClean="0">
                <a:effectLst/>
                <a:ea typeface="华文新魏" panose="02010800040101010101" pitchFamily="2" charset="-122"/>
                <a:cs typeface="Times New Roman" panose="02020603050405020304" pitchFamily="18" charset="0"/>
              </a:rPr>
              <a:t>;</a:t>
            </a:r>
          </a:p>
          <a:p>
            <a:pPr marL="285750" indent="-228600">
              <a:spcBef>
                <a:spcPts val="1200"/>
              </a:spcBef>
            </a:pPr>
            <a:r>
              <a:rPr kumimoji="1" lang="zh-CN" altLang="en-US" b="0" smtClean="0">
                <a:effectLst/>
                <a:ea typeface="华文新魏" panose="02010800040101010101" pitchFamily="2" charset="-122"/>
                <a:cs typeface="Times New Roman" panose="02020603050405020304" pitchFamily="18" charset="0"/>
              </a:rPr>
              <a:t>由于</a:t>
            </a:r>
            <a:r>
              <a:rPr kumimoji="1" lang="en-US" altLang="zh-CN" b="0" smtClean="0">
                <a:effectLst/>
                <a:ea typeface="华文新魏" panose="02010800040101010101" pitchFamily="2" charset="-122"/>
                <a:cs typeface="Times New Roman" panose="02020603050405020304" pitchFamily="18" charset="0"/>
              </a:rPr>
              <a:t>Hash</a:t>
            </a:r>
            <a:r>
              <a:rPr kumimoji="1" lang="zh-CN" altLang="en-US" b="0" smtClean="0">
                <a:effectLst/>
                <a:ea typeface="华文新魏" panose="02010800040101010101" pitchFamily="2" charset="-122"/>
                <a:cs typeface="Times New Roman" panose="02020603050405020304" pitchFamily="18" charset="0"/>
              </a:rPr>
              <a:t>桶的数量一成不变，当文件记录较少时，将浪费大量存储空间</a:t>
            </a:r>
            <a:r>
              <a:rPr kumimoji="1" lang="en-US" altLang="zh-CN" b="0" smtClean="0">
                <a:effectLst/>
                <a:ea typeface="华文新魏" panose="02010800040101010101" pitchFamily="2" charset="-122"/>
                <a:cs typeface="Times New Roman" panose="02020603050405020304" pitchFamily="18" charset="0"/>
              </a:rPr>
              <a:t>;</a:t>
            </a:r>
          </a:p>
          <a:p>
            <a:pPr marL="285750" indent="-228600">
              <a:spcBef>
                <a:spcPts val="1200"/>
              </a:spcBef>
            </a:pPr>
            <a:r>
              <a:rPr kumimoji="1" lang="zh-CN" altLang="en-US" b="0" smtClean="0">
                <a:effectLst/>
                <a:ea typeface="华文新魏" panose="02010800040101010101" pitchFamily="2" charset="-122"/>
                <a:cs typeface="Times New Roman" panose="02020603050405020304" pitchFamily="18" charset="0"/>
              </a:rPr>
              <a:t>当文件记录超过一定数量以后，磁盘块链将会很长，影响记录的存取效率</a:t>
            </a:r>
            <a:r>
              <a:rPr kumimoji="1" lang="en-US" altLang="zh-CN" b="0" smtClean="0">
                <a:effectLst/>
                <a:ea typeface="华文新魏" panose="02010800040101010101" pitchFamily="2" charset="-122"/>
                <a:cs typeface="Times New Roman" panose="02020603050405020304" pitchFamily="18" charset="0"/>
              </a:rPr>
              <a:t>.</a:t>
            </a:r>
            <a:endParaRPr kumimoji="1" lang="zh-CN" altLang="en-US" b="0" smtClean="0">
              <a:effectLst/>
              <a:ea typeface="华文新魏" panose="02010800040101010101" pitchFamily="2" charset="-122"/>
              <a:cs typeface="Times New Roman" panose="02020603050405020304" pitchFamily="18" charset="0"/>
            </a:endParaRPr>
          </a:p>
          <a:p>
            <a:pPr marL="285750" indent="-228600">
              <a:spcBef>
                <a:spcPts val="1200"/>
              </a:spcBef>
            </a:pPr>
            <a:endParaRPr kumimoji="1" lang="zh-CN" altLang="en-US" b="0" smtClean="0">
              <a:effectLst/>
              <a:ea typeface="华文新魏" panose="02010800040101010101" pitchFamily="2" charset="-122"/>
              <a:cs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28BD4338-7D31-467A-9A53-21B2A1C8BF1C}" type="slidenum">
              <a:rPr lang="zh-CN" altLang="en-US"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一般</a:t>
            </a:r>
            <a:r>
              <a:rPr lang="zh-CN" altLang="en-US" dirty="0" smtClean="0">
                <a:solidFill>
                  <a:srgbClr val="800000"/>
                </a:solidFill>
                <a:latin typeface="+mn-lt"/>
                <a:ea typeface="华文新魏" pitchFamily="2" charset="-122"/>
                <a:cs typeface="+mj-cs"/>
              </a:rPr>
              <a:t>动态</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p:txBody>
          <a:bodyPr/>
          <a:lstStyle/>
          <a:p>
            <a:pPr marL="285750" indent="-228600">
              <a:spcBef>
                <a:spcPts val="600"/>
              </a:spcBef>
              <a:buSzPct val="100000"/>
              <a:buFont typeface="Arial" pitchFamily="34" charset="0"/>
              <a:buChar char="•"/>
              <a:defRPr/>
            </a:pPr>
            <a:r>
              <a:rPr kumimoji="1" lang="en-US" altLang="zh-CN" b="0" dirty="0" smtClean="0">
                <a:effectLst/>
                <a:ea typeface="华文新魏" pitchFamily="2" charset="-122"/>
                <a:cs typeface="Times New Roman" pitchFamily="18" charset="0"/>
              </a:rPr>
              <a:t>Hash</a:t>
            </a:r>
            <a:r>
              <a:rPr kumimoji="1" lang="zh-CN" altLang="en-US" b="0" dirty="0" smtClean="0">
                <a:effectLst/>
                <a:ea typeface="华文新魏" pitchFamily="2" charset="-122"/>
                <a:cs typeface="Times New Roman" pitchFamily="18" charset="0"/>
              </a:rPr>
              <a:t>桶与磁盘块一一对应</a:t>
            </a:r>
          </a:p>
          <a:p>
            <a:pPr marL="285750" indent="-228600">
              <a:spcBef>
                <a:spcPts val="600"/>
              </a:spcBef>
              <a:buSzPct val="100000"/>
              <a:buFont typeface="Arial" pitchFamily="34" charset="0"/>
              <a:buChar char="•"/>
              <a:defRPr/>
            </a:pPr>
            <a:r>
              <a:rPr kumimoji="1" lang="en-US" altLang="zh-CN" b="0" dirty="0" smtClean="0">
                <a:effectLst/>
                <a:ea typeface="华文新魏" pitchFamily="2" charset="-122"/>
                <a:cs typeface="Times New Roman" pitchFamily="18" charset="0"/>
              </a:rPr>
              <a:t>Hash</a:t>
            </a:r>
            <a:r>
              <a:rPr kumimoji="1" lang="zh-CN" altLang="en-US" b="0" dirty="0" smtClean="0">
                <a:effectLst/>
                <a:ea typeface="华文新魏" pitchFamily="2" charset="-122"/>
                <a:cs typeface="Times New Roman" pitchFamily="18" charset="0"/>
              </a:rPr>
              <a:t>桶数量不固定</a:t>
            </a:r>
            <a:r>
              <a:rPr kumimoji="1" lang="en-US" altLang="zh-CN" b="0" dirty="0" smtClean="0">
                <a:effectLst/>
                <a:ea typeface="华文新魏" pitchFamily="2" charset="-122"/>
                <a:cs typeface="Times New Roman" pitchFamily="18" charset="0"/>
              </a:rPr>
              <a:t>, </a:t>
            </a:r>
            <a:r>
              <a:rPr kumimoji="1" lang="zh-CN" altLang="en-US" b="0" dirty="0" smtClean="0">
                <a:effectLst/>
                <a:ea typeface="华文新魏" pitchFamily="2" charset="-122"/>
                <a:cs typeface="Times New Roman" pitchFamily="18" charset="0"/>
              </a:rPr>
              <a:t>随文件记录变化增减</a:t>
            </a:r>
          </a:p>
          <a:p>
            <a:pPr marL="685800" lvl="1" indent="-228600">
              <a:spcBef>
                <a:spcPts val="600"/>
              </a:spcBef>
              <a:buClr>
                <a:srgbClr val="003399"/>
              </a:buClr>
              <a:buSzPct val="100000"/>
              <a:buFontTx/>
              <a:buChar char="-"/>
              <a:defRPr/>
            </a:pPr>
            <a:r>
              <a:rPr kumimoji="1" lang="zh-CN" altLang="en-US" b="0" dirty="0" smtClean="0">
                <a:effectLst/>
                <a:ea typeface="华文新魏" pitchFamily="2" charset="-122"/>
                <a:cs typeface="Times New Roman" pitchFamily="18" charset="0"/>
              </a:rPr>
              <a:t>初始，</a:t>
            </a:r>
            <a:r>
              <a:rPr kumimoji="1" lang="en-US" altLang="zh-CN" b="0" dirty="0" smtClean="0">
                <a:effectLst/>
                <a:ea typeface="华文新魏" pitchFamily="2" charset="-122"/>
                <a:cs typeface="Times New Roman" pitchFamily="18" charset="0"/>
              </a:rPr>
              <a:t>Hash</a:t>
            </a:r>
            <a:r>
              <a:rPr kumimoji="1" lang="zh-CN" altLang="en-US" b="0" dirty="0" smtClean="0">
                <a:effectLst/>
                <a:ea typeface="华文新魏" pitchFamily="2" charset="-122"/>
                <a:cs typeface="Times New Roman" pitchFamily="18" charset="0"/>
              </a:rPr>
              <a:t>文件只有一个</a:t>
            </a:r>
            <a:r>
              <a:rPr kumimoji="1" lang="en-US" altLang="zh-CN" b="0" dirty="0" smtClean="0">
                <a:effectLst/>
                <a:ea typeface="华文新魏" pitchFamily="2" charset="-122"/>
                <a:cs typeface="Times New Roman" pitchFamily="18" charset="0"/>
              </a:rPr>
              <a:t>Hash</a:t>
            </a:r>
            <a:r>
              <a:rPr kumimoji="1" lang="zh-CN" altLang="en-US" b="0" dirty="0" smtClean="0">
                <a:effectLst/>
                <a:ea typeface="华文新魏" pitchFamily="2" charset="-122"/>
                <a:cs typeface="Times New Roman" pitchFamily="18" charset="0"/>
              </a:rPr>
              <a:t>桶</a:t>
            </a:r>
            <a:r>
              <a:rPr kumimoji="1" lang="en-US" altLang="zh-CN" b="0" i="1" dirty="0" smtClean="0">
                <a:effectLst/>
                <a:ea typeface="华文新魏" pitchFamily="2" charset="-122"/>
                <a:cs typeface="Times New Roman" pitchFamily="18" charset="0"/>
              </a:rPr>
              <a:t>B</a:t>
            </a:r>
            <a:r>
              <a:rPr kumimoji="1" lang="en-US" altLang="zh-CN" b="0" dirty="0" smtClean="0">
                <a:effectLst/>
                <a:ea typeface="华文新魏" pitchFamily="2" charset="-122"/>
                <a:cs typeface="Times New Roman" pitchFamily="18" charset="0"/>
              </a:rPr>
              <a:t>;</a:t>
            </a:r>
          </a:p>
          <a:p>
            <a:pPr marL="685800" lvl="1" indent="-228600">
              <a:spcBef>
                <a:spcPts val="600"/>
              </a:spcBef>
              <a:buClr>
                <a:srgbClr val="003399"/>
              </a:buClr>
              <a:buSzPct val="100000"/>
              <a:buFontTx/>
              <a:buChar char="-"/>
              <a:defRPr/>
            </a:pPr>
            <a:r>
              <a:rPr kumimoji="1" lang="zh-CN" altLang="en-US" b="0" dirty="0" smtClean="0">
                <a:effectLst/>
                <a:ea typeface="华文新魏" pitchFamily="2" charset="-122"/>
                <a:cs typeface="Times New Roman" pitchFamily="18" charset="0"/>
              </a:rPr>
              <a:t>当</a:t>
            </a:r>
            <a:r>
              <a:rPr kumimoji="1" lang="en-US" altLang="zh-CN" b="0" i="1" dirty="0" smtClean="0">
                <a:effectLst/>
                <a:ea typeface="华文新魏" pitchFamily="2" charset="-122"/>
                <a:cs typeface="Times New Roman" pitchFamily="18" charset="0"/>
              </a:rPr>
              <a:t>B</a:t>
            </a:r>
            <a:r>
              <a:rPr kumimoji="1" lang="zh-CN" altLang="en-US" b="0" dirty="0" smtClean="0">
                <a:effectLst/>
                <a:ea typeface="华文新魏" pitchFamily="2" charset="-122"/>
                <a:cs typeface="Times New Roman" pitchFamily="18" charset="0"/>
              </a:rPr>
              <a:t>溢出时</a:t>
            </a:r>
            <a:r>
              <a:rPr kumimoji="1" lang="en-US" altLang="zh-CN" b="0" dirty="0" smtClean="0">
                <a:effectLst/>
                <a:ea typeface="华文新魏" pitchFamily="2" charset="-122"/>
                <a:cs typeface="Times New Roman" pitchFamily="18" charset="0"/>
              </a:rPr>
              <a:t>, </a:t>
            </a:r>
            <a:r>
              <a:rPr kumimoji="1" lang="zh-CN" altLang="en-US" b="0" dirty="0" smtClean="0">
                <a:effectLst/>
                <a:ea typeface="华文新魏" pitchFamily="2" charset="-122"/>
                <a:cs typeface="Times New Roman" pitchFamily="18" charset="0"/>
              </a:rPr>
              <a:t>被划分为两个桶</a:t>
            </a:r>
            <a:r>
              <a:rPr kumimoji="1" lang="en-US" altLang="zh-CN" b="0" i="1" dirty="0" smtClean="0">
                <a:effectLst/>
                <a:ea typeface="华文新魏" pitchFamily="2" charset="-122"/>
                <a:cs typeface="Times New Roman" pitchFamily="18" charset="0"/>
              </a:rPr>
              <a:t>B</a:t>
            </a:r>
            <a:r>
              <a:rPr kumimoji="1" lang="en-US" altLang="zh-CN" b="0" i="1" baseline="-25000" dirty="0" smtClean="0">
                <a:effectLst/>
                <a:ea typeface="华文新魏" pitchFamily="2" charset="-122"/>
                <a:cs typeface="Times New Roman" pitchFamily="18" charset="0"/>
              </a:rPr>
              <a:t>1</a:t>
            </a:r>
            <a:r>
              <a:rPr kumimoji="1" lang="zh-CN" altLang="en-US" b="0" dirty="0" smtClean="0">
                <a:effectLst/>
                <a:ea typeface="华文新魏" pitchFamily="2" charset="-122"/>
                <a:cs typeface="Times New Roman" pitchFamily="18" charset="0"/>
              </a:rPr>
              <a:t>和</a:t>
            </a:r>
            <a:r>
              <a:rPr kumimoji="1" lang="en-US" altLang="zh-CN" b="0" i="1" dirty="0" smtClean="0">
                <a:effectLst/>
                <a:ea typeface="华文新魏" pitchFamily="2" charset="-122"/>
                <a:cs typeface="Times New Roman" pitchFamily="18" charset="0"/>
              </a:rPr>
              <a:t>B</a:t>
            </a:r>
            <a:r>
              <a:rPr kumimoji="1" lang="en-US" altLang="zh-CN" b="0" i="1" baseline="-25000" dirty="0" smtClean="0">
                <a:effectLst/>
                <a:ea typeface="华文新魏" pitchFamily="2" charset="-122"/>
                <a:cs typeface="Times New Roman" pitchFamily="18" charset="0"/>
              </a:rPr>
              <a:t>2</a:t>
            </a:r>
            <a:r>
              <a:rPr kumimoji="1" lang="en-US" altLang="zh-CN" b="0" dirty="0" smtClean="0">
                <a:effectLst/>
                <a:ea typeface="华文新魏" pitchFamily="2" charset="-122"/>
                <a:cs typeface="Times New Roman" pitchFamily="18" charset="0"/>
              </a:rPr>
              <a:t>;</a:t>
            </a:r>
          </a:p>
          <a:p>
            <a:pPr marL="685800" lvl="1" indent="-228600">
              <a:spcBef>
                <a:spcPts val="600"/>
              </a:spcBef>
              <a:buClr>
                <a:srgbClr val="003399"/>
              </a:buClr>
              <a:buSzPct val="100000"/>
              <a:buFontTx/>
              <a:buChar char="-"/>
              <a:defRPr/>
            </a:pPr>
            <a:r>
              <a:rPr kumimoji="1" lang="en-US" altLang="zh-CN" b="0" dirty="0" smtClean="0">
                <a:effectLst/>
                <a:ea typeface="华文新魏" pitchFamily="2" charset="-122"/>
                <a:cs typeface="Times New Roman" pitchFamily="18" charset="0"/>
              </a:rPr>
              <a:t> </a:t>
            </a:r>
            <a:r>
              <a:rPr kumimoji="1" lang="en-US" altLang="zh-CN" b="0" i="1" dirty="0" smtClean="0">
                <a:effectLst/>
                <a:ea typeface="华文新魏" pitchFamily="2" charset="-122"/>
                <a:cs typeface="Times New Roman" pitchFamily="18" charset="0"/>
              </a:rPr>
              <a:t>B</a:t>
            </a:r>
            <a:r>
              <a:rPr kumimoji="1" lang="zh-CN" altLang="en-US" b="0" dirty="0" smtClean="0">
                <a:effectLst/>
                <a:ea typeface="华文新魏" pitchFamily="2" charset="-122"/>
                <a:cs typeface="Times New Roman" pitchFamily="18" charset="0"/>
              </a:rPr>
              <a:t>中记录被分为两部分</a:t>
            </a:r>
            <a:endParaRPr kumimoji="1" lang="en-US" altLang="zh-CN" b="0" dirty="0" smtClean="0">
              <a:effectLst/>
              <a:ea typeface="华文新魏" pitchFamily="2" charset="-122"/>
              <a:cs typeface="Times New Roman" pitchFamily="18" charset="0"/>
            </a:endParaRPr>
          </a:p>
          <a:p>
            <a:pPr lvl="2" algn="just">
              <a:buClr>
                <a:srgbClr val="800000"/>
              </a:buClr>
              <a:buFont typeface="Arial" pitchFamily="34" charset="0"/>
              <a:buChar char="•"/>
              <a:defRPr/>
            </a:pPr>
            <a:r>
              <a:rPr lang="en-US" altLang="zh-CN" sz="2600" b="0" dirty="0" smtClean="0">
                <a:effectLst/>
                <a:ea typeface="华文新魏" pitchFamily="2" charset="-122"/>
                <a:cs typeface="Times New Roman" pitchFamily="18" charset="0"/>
              </a:rPr>
              <a:t> </a:t>
            </a:r>
            <a:r>
              <a:rPr lang="en-US" altLang="zh-CN" b="0" dirty="0" smtClean="0">
                <a:effectLst/>
                <a:ea typeface="华文新魏" pitchFamily="2" charset="-122"/>
                <a:cs typeface="Times New Roman" pitchFamily="18" charset="0"/>
              </a:rPr>
              <a:t>Hash</a:t>
            </a:r>
            <a:r>
              <a:rPr lang="zh-CN" altLang="en-US" b="0" dirty="0" smtClean="0">
                <a:effectLst/>
                <a:ea typeface="华文新魏" pitchFamily="2" charset="-122"/>
                <a:cs typeface="Times New Roman" pitchFamily="18" charset="0"/>
              </a:rPr>
              <a:t>值第1位为1的记录分配到桶</a:t>
            </a:r>
            <a:r>
              <a:rPr lang="en-US" altLang="zh-CN" b="0" i="1" dirty="0" smtClean="0">
                <a:effectLst/>
                <a:ea typeface="华文新魏" pitchFamily="2" charset="-122"/>
                <a:cs typeface="Times New Roman" pitchFamily="18" charset="0"/>
              </a:rPr>
              <a:t>B</a:t>
            </a:r>
            <a:r>
              <a:rPr lang="en-US" altLang="zh-CN" b="0" i="1" baseline="-25000" dirty="0" smtClean="0">
                <a:effectLst/>
                <a:ea typeface="华文新魏" pitchFamily="2" charset="-122"/>
                <a:cs typeface="Times New Roman" pitchFamily="18" charset="0"/>
              </a:rPr>
              <a:t>1</a:t>
            </a:r>
            <a:r>
              <a:rPr lang="zh-CN" altLang="en-US" b="0" dirty="0" smtClean="0">
                <a:effectLst/>
                <a:ea typeface="华文新魏" pitchFamily="2" charset="-122"/>
                <a:cs typeface="Times New Roman" pitchFamily="18" charset="0"/>
              </a:rPr>
              <a:t>；</a:t>
            </a:r>
            <a:endParaRPr lang="en-US" altLang="zh-CN" b="0" dirty="0" smtClean="0">
              <a:effectLst/>
              <a:ea typeface="华文新魏" pitchFamily="2" charset="-122"/>
              <a:cs typeface="Times New Roman" pitchFamily="18" charset="0"/>
            </a:endParaRPr>
          </a:p>
          <a:p>
            <a:pPr lvl="2" algn="just">
              <a:buClr>
                <a:srgbClr val="800000"/>
              </a:buClr>
              <a:buFont typeface="Arial" pitchFamily="34" charset="0"/>
              <a:buChar char="•"/>
              <a:defRPr/>
            </a:pPr>
            <a:r>
              <a:rPr lang="en-US" altLang="zh-CN" b="0" dirty="0" smtClean="0">
                <a:effectLst/>
                <a:ea typeface="华文新魏" pitchFamily="2" charset="-122"/>
                <a:cs typeface="Times New Roman" pitchFamily="18" charset="0"/>
              </a:rPr>
              <a:t> Hash</a:t>
            </a:r>
            <a:r>
              <a:rPr lang="zh-CN" altLang="en-US" b="0" dirty="0" smtClean="0">
                <a:effectLst/>
                <a:ea typeface="华文新魏" pitchFamily="2" charset="-122"/>
                <a:cs typeface="Times New Roman" pitchFamily="18" charset="0"/>
              </a:rPr>
              <a:t>值第1位为0的记录分配到</a:t>
            </a:r>
            <a:r>
              <a:rPr lang="en-US" altLang="zh-CN" b="0" i="1" dirty="0" smtClean="0">
                <a:effectLst/>
                <a:ea typeface="华文新魏" pitchFamily="2" charset="-122"/>
                <a:cs typeface="Times New Roman" pitchFamily="18" charset="0"/>
              </a:rPr>
              <a:t>B</a:t>
            </a:r>
            <a:r>
              <a:rPr lang="en-US" altLang="zh-CN" b="0" i="1" baseline="-25000" dirty="0" smtClean="0">
                <a:effectLst/>
                <a:ea typeface="华文新魏" pitchFamily="2" charset="-122"/>
                <a:cs typeface="Times New Roman" pitchFamily="18" charset="0"/>
              </a:rPr>
              <a:t>2</a:t>
            </a:r>
            <a:r>
              <a:rPr lang="en-US" altLang="zh-CN" b="0" dirty="0" smtClean="0">
                <a:effectLst/>
                <a:ea typeface="华文新魏" pitchFamily="2" charset="-122"/>
                <a:cs typeface="Times New Roman" pitchFamily="18" charset="0"/>
              </a:rPr>
              <a:t>;</a:t>
            </a:r>
          </a:p>
          <a:p>
            <a:pPr marL="685800" lvl="1" indent="-228600">
              <a:spcBef>
                <a:spcPts val="600"/>
              </a:spcBef>
              <a:buClr>
                <a:srgbClr val="003399"/>
              </a:buClr>
              <a:buSzPct val="100000"/>
              <a:buFontTx/>
              <a:buChar char="-"/>
              <a:defRPr/>
            </a:pPr>
            <a:r>
              <a:rPr kumimoji="1" lang="zh-CN" altLang="en-US" b="0" dirty="0" smtClean="0">
                <a:effectLst/>
                <a:ea typeface="华文新魏" pitchFamily="2" charset="-122"/>
                <a:cs typeface="Times New Roman" pitchFamily="18" charset="0"/>
              </a:rPr>
              <a:t>当</a:t>
            </a:r>
            <a:r>
              <a:rPr kumimoji="1" lang="en-US" altLang="zh-CN" b="0" dirty="0" smtClean="0">
                <a:effectLst/>
                <a:ea typeface="华文新魏" pitchFamily="2" charset="-122"/>
                <a:cs typeface="Times New Roman" pitchFamily="18" charset="0"/>
              </a:rPr>
              <a:t>Hash</a:t>
            </a:r>
            <a:r>
              <a:rPr kumimoji="1" lang="zh-CN" altLang="en-US" b="0" dirty="0" smtClean="0">
                <a:effectLst/>
                <a:ea typeface="华文新魏" pitchFamily="2" charset="-122"/>
                <a:cs typeface="Times New Roman" pitchFamily="18" charset="0"/>
              </a:rPr>
              <a:t>桶再次溢出时</a:t>
            </a:r>
            <a:r>
              <a:rPr kumimoji="1" lang="en-US" altLang="zh-CN" b="0" dirty="0" smtClean="0">
                <a:effectLst/>
                <a:ea typeface="华文新魏" pitchFamily="2" charset="-122"/>
                <a:cs typeface="Times New Roman" pitchFamily="18" charset="0"/>
              </a:rPr>
              <a:t>, </a:t>
            </a:r>
            <a:r>
              <a:rPr kumimoji="1" lang="zh-CN" altLang="en-US" b="0" dirty="0" smtClean="0">
                <a:effectLst/>
                <a:ea typeface="华文新魏" pitchFamily="2" charset="-122"/>
                <a:cs typeface="Times New Roman" pitchFamily="18" charset="0"/>
              </a:rPr>
              <a:t>溢出桶又被如上划分为两个</a:t>
            </a:r>
            <a:r>
              <a:rPr kumimoji="1" lang="en-US" altLang="zh-CN" b="0" dirty="0" smtClean="0">
                <a:effectLst/>
                <a:ea typeface="华文新魏" pitchFamily="2" charset="-122"/>
                <a:cs typeface="Times New Roman" pitchFamily="18" charset="0"/>
              </a:rPr>
              <a:t>Hash</a:t>
            </a:r>
            <a:r>
              <a:rPr kumimoji="1" lang="zh-CN" altLang="en-US" b="0" dirty="0" smtClean="0">
                <a:effectLst/>
                <a:ea typeface="华文新魏" pitchFamily="2" charset="-122"/>
                <a:cs typeface="Times New Roman" pitchFamily="18" charset="0"/>
              </a:rPr>
              <a:t>桶。 </a:t>
            </a:r>
          </a:p>
          <a:p>
            <a:pPr>
              <a:defRPr/>
            </a:pPr>
            <a:endParaRPr lang="zh-CN" altLang="en-US" b="0" dirty="0">
              <a:effectLst/>
              <a:ea typeface="华文新魏" pitchFamily="2" charset="-122"/>
              <a:cs typeface="+mn-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5766AE14-E202-4D63-B697-41B28A6A169E}" type="slidenum">
              <a:rPr lang="zh-CN" altLang="en-US"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一般动态</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60419" name="Rectangle 2"/>
          <p:cNvSpPr>
            <a:spLocks noGrp="1" noChangeArrowheads="1"/>
          </p:cNvSpPr>
          <p:nvPr>
            <p:ph idx="1"/>
          </p:nvPr>
        </p:nvSpPr>
        <p:spPr>
          <a:xfrm>
            <a:off x="381000" y="1143000"/>
            <a:ext cx="8229600" cy="1285875"/>
          </a:xfrm>
        </p:spPr>
        <p:txBody>
          <a:bodyPr/>
          <a:lstStyle/>
          <a:p>
            <a:pPr algn="just">
              <a:spcBef>
                <a:spcPct val="0"/>
              </a:spcBef>
            </a:pPr>
            <a:r>
              <a:rPr lang="en-US" altLang="zh-CN" sz="2800" b="0" smtClean="0">
                <a:effectLst/>
                <a:ea typeface="华文新魏" panose="02010800040101010101" pitchFamily="2" charset="-122"/>
                <a:cs typeface="Times New Roman" panose="02020603050405020304" pitchFamily="18" charset="0"/>
              </a:rPr>
              <a:t>Hash</a:t>
            </a:r>
            <a:r>
              <a:rPr lang="zh-CN" altLang="en-US" sz="2800" b="0" smtClean="0">
                <a:effectLst/>
                <a:ea typeface="华文新魏" panose="02010800040101010101" pitchFamily="2" charset="-122"/>
                <a:cs typeface="Times New Roman" panose="02020603050405020304" pitchFamily="18" charset="0"/>
              </a:rPr>
              <a:t>桶目录的二叉树表示</a:t>
            </a:r>
          </a:p>
          <a:p>
            <a:pPr lvl="1" algn="just">
              <a:spcBef>
                <a:spcPct val="0"/>
              </a:spcBef>
            </a:pPr>
            <a:r>
              <a:rPr lang="zh-CN" altLang="en-US" sz="2400" b="0" smtClean="0">
                <a:solidFill>
                  <a:srgbClr val="000099"/>
                </a:solidFill>
                <a:effectLst/>
                <a:ea typeface="华文新魏" panose="02010800040101010101" pitchFamily="2" charset="-122"/>
                <a:cs typeface="Times New Roman" panose="02020603050405020304" pitchFamily="18" charset="0"/>
              </a:rPr>
              <a:t>内节点</a:t>
            </a:r>
            <a:r>
              <a:rPr lang="en-US" altLang="zh-CN" sz="2400" b="0" smtClean="0">
                <a:solidFill>
                  <a:srgbClr val="000099"/>
                </a:solidFill>
                <a:effectLst/>
                <a:ea typeface="华文新魏" panose="02010800040101010101" pitchFamily="2" charset="-122"/>
                <a:cs typeface="Times New Roman" panose="02020603050405020304" pitchFamily="18" charset="0"/>
              </a:rPr>
              <a:t>:</a:t>
            </a:r>
            <a:r>
              <a:rPr lang="zh-CN" altLang="en-US" sz="2400" b="0" smtClean="0">
                <a:solidFill>
                  <a:srgbClr val="000099"/>
                </a:solidFill>
                <a:effectLst/>
                <a:ea typeface="华文新魏" panose="02010800040101010101" pitchFamily="2" charset="-122"/>
                <a:cs typeface="Times New Roman" panose="02020603050405020304" pitchFamily="18" charset="0"/>
              </a:rPr>
              <a:t> 左指针对应于0, 右指针对应于1</a:t>
            </a:r>
            <a:r>
              <a:rPr lang="en-US" altLang="zh-CN" sz="2400" b="0" smtClean="0">
                <a:solidFill>
                  <a:srgbClr val="000099"/>
                </a:solidFill>
                <a:effectLst/>
                <a:ea typeface="华文新魏" panose="02010800040101010101" pitchFamily="2" charset="-122"/>
                <a:cs typeface="Times New Roman" panose="02020603050405020304" pitchFamily="18" charset="0"/>
              </a:rPr>
              <a:t>.</a:t>
            </a:r>
            <a:endParaRPr lang="zh-CN" altLang="en-US" sz="2400" b="0" smtClean="0">
              <a:solidFill>
                <a:srgbClr val="000099"/>
              </a:solidFill>
              <a:effectLst/>
              <a:ea typeface="华文新魏" panose="02010800040101010101" pitchFamily="2" charset="-122"/>
              <a:cs typeface="Times New Roman" panose="02020603050405020304" pitchFamily="18" charset="0"/>
            </a:endParaRPr>
          </a:p>
          <a:p>
            <a:pPr lvl="1" algn="just">
              <a:spcBef>
                <a:spcPct val="0"/>
              </a:spcBef>
            </a:pPr>
            <a:r>
              <a:rPr lang="zh-CN" altLang="en-US" sz="2400" b="0" smtClean="0">
                <a:solidFill>
                  <a:srgbClr val="000099"/>
                </a:solidFill>
                <a:effectLst/>
                <a:ea typeface="华文新魏" panose="02010800040101010101" pitchFamily="2" charset="-122"/>
                <a:cs typeface="Times New Roman" panose="02020603050405020304" pitchFamily="18" charset="0"/>
              </a:rPr>
              <a:t>叶节点</a:t>
            </a:r>
            <a:r>
              <a:rPr lang="en-US" altLang="zh-CN" sz="2400" b="0" smtClean="0">
                <a:solidFill>
                  <a:srgbClr val="000099"/>
                </a:solidFill>
                <a:effectLst/>
                <a:ea typeface="华文新魏" panose="02010800040101010101" pitchFamily="2" charset="-122"/>
                <a:cs typeface="Times New Roman" panose="02020603050405020304" pitchFamily="18" charset="0"/>
              </a:rPr>
              <a:t>: </a:t>
            </a:r>
            <a:r>
              <a:rPr lang="zh-CN" altLang="en-US" sz="2400" b="0" smtClean="0">
                <a:solidFill>
                  <a:srgbClr val="000099"/>
                </a:solidFill>
                <a:effectLst/>
                <a:ea typeface="华文新魏" panose="02010800040101010101" pitchFamily="2" charset="-122"/>
                <a:cs typeface="Times New Roman" panose="02020603050405020304" pitchFamily="18" charset="0"/>
              </a:rPr>
              <a:t>存储指向</a:t>
            </a:r>
            <a:r>
              <a:rPr lang="en-US" altLang="zh-CN" sz="2400" b="0" smtClean="0">
                <a:solidFill>
                  <a:srgbClr val="000099"/>
                </a:solidFill>
                <a:effectLst/>
                <a:ea typeface="华文新魏" panose="02010800040101010101" pitchFamily="2" charset="-122"/>
                <a:cs typeface="Times New Roman" panose="02020603050405020304" pitchFamily="18" charset="0"/>
              </a:rPr>
              <a:t>Hash</a:t>
            </a:r>
            <a:r>
              <a:rPr lang="zh-CN" altLang="en-US" sz="2400" b="0" smtClean="0">
                <a:solidFill>
                  <a:srgbClr val="000099"/>
                </a:solidFill>
                <a:effectLst/>
                <a:ea typeface="华文新魏" panose="02010800040101010101" pitchFamily="2" charset="-122"/>
                <a:cs typeface="Times New Roman" panose="02020603050405020304" pitchFamily="18" charset="0"/>
              </a:rPr>
              <a:t>桶的指针</a:t>
            </a:r>
            <a:r>
              <a:rPr lang="en-US" altLang="zh-CN" sz="2400" b="0" smtClean="0">
                <a:solidFill>
                  <a:srgbClr val="000099"/>
                </a:solidFill>
                <a:effectLst/>
                <a:ea typeface="华文新魏" panose="02010800040101010101" pitchFamily="2" charset="-122"/>
                <a:cs typeface="Times New Roman" panose="02020603050405020304" pitchFamily="18" charset="0"/>
              </a:rPr>
              <a:t>.</a:t>
            </a:r>
            <a:r>
              <a:rPr lang="zh-CN" altLang="en-US" sz="2400" b="0" smtClean="0">
                <a:solidFill>
                  <a:srgbClr val="000099"/>
                </a:solidFill>
                <a:effectLst/>
                <a:ea typeface="华文新魏" panose="02010800040101010101" pitchFamily="2" charset="-122"/>
                <a:cs typeface="Times New Roman" panose="02020603050405020304" pitchFamily="18" charset="0"/>
              </a:rPr>
              <a:t> </a:t>
            </a:r>
          </a:p>
        </p:txBody>
      </p:sp>
      <p:sp>
        <p:nvSpPr>
          <p:cNvPr id="9" name="圆角矩形 8"/>
          <p:cNvSpPr/>
          <p:nvPr/>
        </p:nvSpPr>
        <p:spPr bwMode="auto">
          <a:xfrm>
            <a:off x="428596" y="2379419"/>
            <a:ext cx="8358246" cy="4453262"/>
          </a:xfrm>
          <a:prstGeom prst="roundRect">
            <a:avLst/>
          </a:prstGeom>
          <a:solidFill>
            <a:srgbClr val="FFFFCC"/>
          </a:solidFill>
          <a:ln w="9525" cap="flat" cmpd="sng" algn="ctr">
            <a:noFill/>
            <a:prstDash val="solid"/>
            <a:round/>
            <a:headEnd type="none" w="med" len="med"/>
            <a:tailEnd type="none" w="med" len="med"/>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pic>
        <p:nvPicPr>
          <p:cNvPr id="60423"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625" y="2428875"/>
            <a:ext cx="8305800"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一般动态</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内容占位符 2"/>
          <p:cNvSpPr>
            <a:spLocks noGrp="1"/>
          </p:cNvSpPr>
          <p:nvPr>
            <p:ph idx="1"/>
          </p:nvPr>
        </p:nvSpPr>
        <p:spPr>
          <a:xfrm>
            <a:off x="381000" y="1285875"/>
            <a:ext cx="8229600" cy="5214938"/>
          </a:xfrm>
        </p:spPr>
        <p:txBody>
          <a:bodyPr/>
          <a:lstStyle/>
          <a:p>
            <a:pPr algn="just">
              <a:lnSpc>
                <a:spcPct val="90000"/>
              </a:lnSpc>
            </a:pPr>
            <a:r>
              <a:rPr lang="en-US" altLang="zh-CN" b="0" smtClean="0">
                <a:effectLst/>
                <a:ea typeface="华文新魏" panose="02010800040101010101" pitchFamily="2" charset="-122"/>
                <a:cs typeface="Times New Roman" panose="02020603050405020304" pitchFamily="18" charset="0"/>
              </a:rPr>
              <a:t>Hash</a:t>
            </a:r>
            <a:r>
              <a:rPr lang="zh-CN" altLang="en-US" b="0" smtClean="0">
                <a:effectLst/>
                <a:ea typeface="华文新魏" panose="02010800040101010101" pitchFamily="2" charset="-122"/>
                <a:cs typeface="Times New Roman" panose="02020603050405020304" pitchFamily="18" charset="0"/>
              </a:rPr>
              <a:t>桶分裂</a:t>
            </a:r>
            <a:endParaRPr lang="en-US" altLang="zh-CN" b="0" smtClean="0">
              <a:effectLst/>
              <a:ea typeface="华文新魏" panose="02010800040101010101" pitchFamily="2" charset="-122"/>
              <a:cs typeface="Times New Roman" panose="02020603050405020304" pitchFamily="18" charset="0"/>
            </a:endParaRPr>
          </a:p>
          <a:p>
            <a:pPr lvl="1" algn="just">
              <a:lnSpc>
                <a:spcPct val="90000"/>
              </a:lnSpc>
              <a:buSzPct val="60000"/>
            </a:pPr>
            <a:r>
              <a:rPr lang="zh-CN" altLang="en-US" b="0" smtClean="0">
                <a:solidFill>
                  <a:srgbClr val="000099"/>
                </a:solidFill>
                <a:effectLst/>
                <a:ea typeface="华文新魏" panose="02010800040101010101" pitchFamily="2" charset="-122"/>
                <a:cs typeface="Times New Roman" panose="02020603050405020304" pitchFamily="18" charset="0"/>
              </a:rPr>
              <a:t>当一个</a:t>
            </a:r>
            <a:r>
              <a:rPr lang="en-US" altLang="zh-CN" b="0" smtClean="0">
                <a:solidFill>
                  <a:srgbClr val="000099"/>
                </a:solidFill>
                <a:effectLst/>
                <a:ea typeface="华文新魏" panose="02010800040101010101" pitchFamily="2" charset="-122"/>
                <a:cs typeface="Times New Roman" panose="02020603050405020304" pitchFamily="18" charset="0"/>
              </a:rPr>
              <a:t>Hash</a:t>
            </a:r>
            <a:r>
              <a:rPr lang="zh-CN" altLang="en-US" b="0" smtClean="0">
                <a:solidFill>
                  <a:srgbClr val="000099"/>
                </a:solidFill>
                <a:effectLst/>
                <a:ea typeface="华文新魏" panose="02010800040101010101" pitchFamily="2" charset="-122"/>
                <a:cs typeface="Times New Roman" panose="02020603050405020304" pitchFamily="18" charset="0"/>
              </a:rPr>
              <a:t>桶记录数超过一个磁盘块的容量时</a:t>
            </a:r>
            <a:r>
              <a:rPr lang="en-US" altLang="zh-CN" b="0" smtClean="0">
                <a:solidFill>
                  <a:srgbClr val="000099"/>
                </a:solidFill>
                <a:effectLst/>
                <a:ea typeface="华文新魏" panose="02010800040101010101" pitchFamily="2" charset="-122"/>
                <a:cs typeface="Times New Roman" panose="02020603050405020304" pitchFamily="18" charset="0"/>
              </a:rPr>
              <a:t>, </a:t>
            </a:r>
            <a:r>
              <a:rPr lang="zh-CN" altLang="en-US" b="0" smtClean="0">
                <a:solidFill>
                  <a:srgbClr val="000099"/>
                </a:solidFill>
                <a:effectLst/>
                <a:ea typeface="华文新魏" panose="02010800040101010101" pitchFamily="2" charset="-122"/>
                <a:cs typeface="Times New Roman" panose="02020603050405020304" pitchFamily="18" charset="0"/>
              </a:rPr>
              <a:t>这个桶划分为两个桶</a:t>
            </a:r>
            <a:r>
              <a:rPr lang="en-US" altLang="zh-CN" b="0" smtClean="0">
                <a:solidFill>
                  <a:srgbClr val="000099"/>
                </a:solidFill>
                <a:effectLst/>
                <a:ea typeface="华文新魏" panose="02010800040101010101" pitchFamily="2" charset="-122"/>
                <a:cs typeface="Times New Roman" panose="02020603050405020304" pitchFamily="18" charset="0"/>
              </a:rPr>
              <a:t>;</a:t>
            </a:r>
          </a:p>
          <a:p>
            <a:pPr lvl="1" algn="just">
              <a:lnSpc>
                <a:spcPct val="90000"/>
              </a:lnSpc>
              <a:buSzPct val="60000"/>
            </a:pPr>
            <a:r>
              <a:rPr lang="zh-CN" altLang="en-US" b="0" smtClean="0">
                <a:solidFill>
                  <a:srgbClr val="000099"/>
                </a:solidFill>
                <a:effectLst/>
                <a:ea typeface="华文新魏" panose="02010800040101010101" pitchFamily="2" charset="-122"/>
                <a:cs typeface="Times New Roman" panose="02020603050405020304" pitchFamily="18" charset="0"/>
              </a:rPr>
              <a:t>二叉树目录的级数增加</a:t>
            </a:r>
            <a:r>
              <a:rPr lang="en-US" altLang="zh-CN" b="0" smtClean="0">
                <a:solidFill>
                  <a:srgbClr val="000099"/>
                </a:solidFill>
                <a:effectLst/>
                <a:ea typeface="华文新魏" panose="02010800040101010101" pitchFamily="2" charset="-122"/>
                <a:cs typeface="Times New Roman" panose="02020603050405020304" pitchFamily="18" charset="0"/>
              </a:rPr>
              <a:t>.</a:t>
            </a:r>
            <a:endParaRPr lang="zh-CN" altLang="en-US" b="0" smtClean="0">
              <a:solidFill>
                <a:srgbClr val="000099"/>
              </a:solidFill>
              <a:effectLst/>
              <a:ea typeface="华文新魏" panose="02010800040101010101" pitchFamily="2" charset="-122"/>
              <a:cs typeface="Times New Roman" panose="02020603050405020304" pitchFamily="18" charset="0"/>
            </a:endParaRPr>
          </a:p>
          <a:p>
            <a:pPr algn="just">
              <a:lnSpc>
                <a:spcPct val="90000"/>
              </a:lnSpc>
              <a:buSzPct val="60000"/>
            </a:pPr>
            <a:r>
              <a:rPr lang="en-US" altLang="zh-CN" sz="3000" b="0" smtClean="0">
                <a:effectLst/>
                <a:ea typeface="华文新魏" panose="02010800040101010101" pitchFamily="2" charset="-122"/>
                <a:cs typeface="Times New Roman" panose="02020603050405020304" pitchFamily="18" charset="0"/>
              </a:rPr>
              <a:t>Hash</a:t>
            </a:r>
            <a:r>
              <a:rPr lang="zh-CN" altLang="en-US" sz="3000" b="0" smtClean="0">
                <a:effectLst/>
                <a:ea typeface="华文新魏" panose="02010800040101010101" pitchFamily="2" charset="-122"/>
                <a:cs typeface="Times New Roman" panose="02020603050405020304" pitchFamily="18" charset="0"/>
              </a:rPr>
              <a:t>桶合并</a:t>
            </a:r>
            <a:endParaRPr lang="zh-CN" altLang="en-US" sz="2800" b="0" smtClean="0">
              <a:effectLst/>
              <a:ea typeface="华文新魏" panose="02010800040101010101" pitchFamily="2" charset="-122"/>
              <a:cs typeface="Times New Roman" panose="02020603050405020304" pitchFamily="18" charset="0"/>
            </a:endParaRPr>
          </a:p>
          <a:p>
            <a:pPr lvl="1" algn="just" eaLnBrk="1" hangingPunct="1">
              <a:lnSpc>
                <a:spcPct val="90000"/>
              </a:lnSpc>
              <a:buSzPct val="60000"/>
            </a:pPr>
            <a:r>
              <a:rPr lang="zh-CN" altLang="en-US" b="0" smtClean="0">
                <a:solidFill>
                  <a:srgbClr val="000099"/>
                </a:solidFill>
                <a:effectLst/>
                <a:ea typeface="华文新魏" panose="02010800040101010101" pitchFamily="2" charset="-122"/>
                <a:cs typeface="Times New Roman" panose="02020603050405020304" pitchFamily="18" charset="0"/>
              </a:rPr>
              <a:t>当两个相邻</a:t>
            </a:r>
            <a:r>
              <a:rPr lang="en-US" altLang="zh-CN" b="0" smtClean="0">
                <a:solidFill>
                  <a:srgbClr val="000099"/>
                </a:solidFill>
                <a:effectLst/>
                <a:ea typeface="华文新魏" panose="02010800040101010101" pitchFamily="2" charset="-122"/>
                <a:cs typeface="Times New Roman" panose="02020603050405020304" pitchFamily="18" charset="0"/>
              </a:rPr>
              <a:t>Hash</a:t>
            </a:r>
            <a:r>
              <a:rPr lang="zh-CN" altLang="en-US" b="0" smtClean="0">
                <a:solidFill>
                  <a:srgbClr val="000099"/>
                </a:solidFill>
                <a:effectLst/>
                <a:ea typeface="华文新魏" panose="02010800040101010101" pitchFamily="2" charset="-122"/>
                <a:cs typeface="Times New Roman" panose="02020603050405020304" pitchFamily="18" charset="0"/>
              </a:rPr>
              <a:t>桶记录总数不超过一个磁盘块的容量时</a:t>
            </a:r>
            <a:r>
              <a:rPr lang="en-US" altLang="zh-CN" b="0" smtClean="0">
                <a:solidFill>
                  <a:srgbClr val="000099"/>
                </a:solidFill>
                <a:effectLst/>
                <a:ea typeface="华文新魏" panose="02010800040101010101" pitchFamily="2" charset="-122"/>
                <a:cs typeface="Times New Roman" panose="02020603050405020304" pitchFamily="18" charset="0"/>
              </a:rPr>
              <a:t>, </a:t>
            </a:r>
            <a:r>
              <a:rPr lang="zh-CN" altLang="en-US" b="0" smtClean="0">
                <a:solidFill>
                  <a:srgbClr val="000099"/>
                </a:solidFill>
                <a:effectLst/>
                <a:ea typeface="华文新魏" panose="02010800040101010101" pitchFamily="2" charset="-122"/>
                <a:cs typeface="Times New Roman" panose="02020603050405020304" pitchFamily="18" charset="0"/>
              </a:rPr>
              <a:t>这两个桶合并为一个桶</a:t>
            </a:r>
            <a:r>
              <a:rPr lang="en-US" altLang="zh-CN" b="0" smtClean="0">
                <a:solidFill>
                  <a:srgbClr val="000099"/>
                </a:solidFill>
                <a:effectLst/>
                <a:ea typeface="华文新魏" panose="02010800040101010101" pitchFamily="2" charset="-122"/>
                <a:cs typeface="Times New Roman" panose="02020603050405020304" pitchFamily="18" charset="0"/>
              </a:rPr>
              <a:t>;</a:t>
            </a:r>
            <a:endParaRPr lang="zh-CN" altLang="en-US" b="0" smtClean="0">
              <a:solidFill>
                <a:srgbClr val="000099"/>
              </a:solidFill>
              <a:effectLst/>
              <a:ea typeface="华文新魏" panose="02010800040101010101" pitchFamily="2" charset="-122"/>
              <a:cs typeface="Times New Roman" panose="02020603050405020304" pitchFamily="18" charset="0"/>
            </a:endParaRPr>
          </a:p>
          <a:p>
            <a:pPr lvl="1" algn="just" eaLnBrk="1" hangingPunct="1">
              <a:lnSpc>
                <a:spcPct val="90000"/>
              </a:lnSpc>
              <a:buSzPct val="60000"/>
            </a:pPr>
            <a:r>
              <a:rPr lang="zh-CN" altLang="en-US" b="0" smtClean="0">
                <a:solidFill>
                  <a:srgbClr val="000099"/>
                </a:solidFill>
                <a:effectLst/>
                <a:ea typeface="华文新魏" panose="02010800040101010101" pitchFamily="2" charset="-122"/>
                <a:cs typeface="Times New Roman" panose="02020603050405020304" pitchFamily="18" charset="0"/>
              </a:rPr>
              <a:t>二叉树目录的级数减少</a:t>
            </a:r>
            <a:r>
              <a:rPr lang="en-US" altLang="zh-CN" b="0" smtClean="0">
                <a:solidFill>
                  <a:srgbClr val="000099"/>
                </a:solidFill>
                <a:effectLst/>
                <a:ea typeface="华文新魏" panose="02010800040101010101" pitchFamily="2" charset="-122"/>
                <a:cs typeface="Times New Roman" panose="02020603050405020304" pitchFamily="18" charset="0"/>
              </a:rPr>
              <a:t>.</a:t>
            </a:r>
          </a:p>
          <a:p>
            <a:pPr lvl="1" algn="just" eaLnBrk="1" hangingPunct="1">
              <a:lnSpc>
                <a:spcPct val="90000"/>
              </a:lnSpc>
              <a:buSzPct val="60000"/>
            </a:pPr>
            <a:endParaRPr lang="en-US" altLang="zh-CN" b="0" smtClean="0">
              <a:solidFill>
                <a:srgbClr val="000099"/>
              </a:solidFill>
              <a:effectLst/>
              <a:ea typeface="华文新魏" panose="02010800040101010101" pitchFamily="2" charset="-122"/>
              <a:cs typeface="Times New Roman" panose="02020603050405020304" pitchFamily="18" charset="0"/>
            </a:endParaRPr>
          </a:p>
          <a:p>
            <a:pPr lvl="1" algn="just" eaLnBrk="1" hangingPunct="1">
              <a:lnSpc>
                <a:spcPct val="90000"/>
              </a:lnSpc>
              <a:buSzPct val="60000"/>
              <a:buFontTx/>
              <a:buNone/>
            </a:pPr>
            <a:r>
              <a:rPr lang="zh-CN" altLang="en-US" b="0" smtClean="0">
                <a:solidFill>
                  <a:srgbClr val="FF0000"/>
                </a:solidFill>
                <a:effectLst/>
                <a:ea typeface="华文新魏" panose="02010800040101010101" pitchFamily="2" charset="-122"/>
                <a:cs typeface="Times New Roman" panose="02020603050405020304" pitchFamily="18" charset="0"/>
              </a:rPr>
              <a:t>    若</a:t>
            </a:r>
            <a:r>
              <a:rPr lang="en-US" altLang="zh-CN" b="0" smtClean="0">
                <a:solidFill>
                  <a:srgbClr val="FF0000"/>
                </a:solidFill>
                <a:effectLst/>
                <a:ea typeface="华文新魏" panose="02010800040101010101" pitchFamily="2" charset="-122"/>
                <a:cs typeface="Times New Roman" panose="02020603050405020304" pitchFamily="18" charset="0"/>
              </a:rPr>
              <a:t>Hash</a:t>
            </a:r>
            <a:r>
              <a:rPr lang="zh-CN" altLang="en-US" b="0" smtClean="0">
                <a:solidFill>
                  <a:srgbClr val="FF0000"/>
                </a:solidFill>
                <a:effectLst/>
                <a:ea typeface="华文新魏" panose="02010800040101010101" pitchFamily="2" charset="-122"/>
                <a:cs typeface="Times New Roman" panose="02020603050405020304" pitchFamily="18" charset="0"/>
              </a:rPr>
              <a:t>函数能够把记录均匀地分布到各</a:t>
            </a:r>
            <a:endParaRPr lang="en-US" altLang="zh-CN" b="0" smtClean="0">
              <a:solidFill>
                <a:srgbClr val="FF0000"/>
              </a:solidFill>
              <a:effectLst/>
              <a:ea typeface="华文新魏" panose="02010800040101010101" pitchFamily="2" charset="-122"/>
              <a:cs typeface="Times New Roman" panose="02020603050405020304" pitchFamily="18" charset="0"/>
            </a:endParaRPr>
          </a:p>
          <a:p>
            <a:pPr lvl="1" algn="just" eaLnBrk="1" hangingPunct="1">
              <a:lnSpc>
                <a:spcPct val="90000"/>
              </a:lnSpc>
              <a:buSzPct val="60000"/>
              <a:buFontTx/>
              <a:buNone/>
            </a:pPr>
            <a:r>
              <a:rPr lang="en-US" altLang="zh-CN" b="0" smtClean="0">
                <a:solidFill>
                  <a:srgbClr val="FF0000"/>
                </a:solidFill>
                <a:effectLst/>
                <a:ea typeface="华文新魏" panose="02010800040101010101" pitchFamily="2" charset="-122"/>
                <a:cs typeface="Times New Roman" panose="02020603050405020304" pitchFamily="18" charset="0"/>
              </a:rPr>
              <a:t>      Hash</a:t>
            </a:r>
            <a:r>
              <a:rPr lang="zh-CN" altLang="en-US" b="0" smtClean="0">
                <a:solidFill>
                  <a:srgbClr val="FF0000"/>
                </a:solidFill>
                <a:effectLst/>
                <a:ea typeface="华文新魏" panose="02010800040101010101" pitchFamily="2" charset="-122"/>
                <a:cs typeface="Times New Roman" panose="02020603050405020304" pitchFamily="18" charset="0"/>
              </a:rPr>
              <a:t>桶</a:t>
            </a:r>
            <a:r>
              <a:rPr lang="en-US" altLang="zh-CN" b="0" smtClean="0">
                <a:solidFill>
                  <a:srgbClr val="FF0000"/>
                </a:solidFill>
                <a:effectLst/>
                <a:ea typeface="华文新魏" panose="02010800040101010101" pitchFamily="2" charset="-122"/>
                <a:cs typeface="Times New Roman" panose="02020603050405020304" pitchFamily="18" charset="0"/>
              </a:rPr>
              <a:t>,  </a:t>
            </a:r>
            <a:r>
              <a:rPr lang="zh-CN" altLang="en-US" b="0" smtClean="0">
                <a:solidFill>
                  <a:srgbClr val="FF0000"/>
                </a:solidFill>
                <a:effectLst/>
                <a:ea typeface="华文新魏" panose="02010800040101010101" pitchFamily="2" charset="-122"/>
                <a:cs typeface="Times New Roman" panose="02020603050405020304" pitchFamily="18" charset="0"/>
              </a:rPr>
              <a:t>二叉树将是一个平衡的二叉树</a:t>
            </a:r>
            <a:r>
              <a:rPr lang="en-US" altLang="zh-CN" b="0" smtClean="0">
                <a:solidFill>
                  <a:srgbClr val="FF0000"/>
                </a:solidFill>
                <a:effectLst/>
                <a:ea typeface="华文新魏" panose="02010800040101010101" pitchFamily="2" charset="-122"/>
                <a:cs typeface="Times New Roman" panose="02020603050405020304" pitchFamily="18" charset="0"/>
              </a:rPr>
              <a:t>.</a:t>
            </a:r>
            <a:r>
              <a:rPr lang="zh-CN" altLang="en-US" b="0" smtClean="0">
                <a:solidFill>
                  <a:srgbClr val="FF0000"/>
                </a:solidFill>
                <a:effectLst/>
                <a:ea typeface="华文新魏" panose="02010800040101010101" pitchFamily="2" charset="-122"/>
                <a:cs typeface="Times New Roman" panose="02020603050405020304" pitchFamily="18" charset="0"/>
              </a:rPr>
              <a:t> </a:t>
            </a:r>
          </a:p>
          <a:p>
            <a:pPr lvl="1" algn="just" eaLnBrk="1" hangingPunct="1">
              <a:lnSpc>
                <a:spcPct val="90000"/>
              </a:lnSpc>
              <a:buSzPct val="60000"/>
            </a:pPr>
            <a:endParaRPr lang="zh-CN" altLang="en-US" b="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130326BA-2DC4-48B5-94CD-ADB763BE9F9E}" type="slidenum">
              <a:rPr lang="zh-CN" altLang="en-US" smtClean="0"/>
              <a:pPr>
                <a:defRPr/>
              </a:pPr>
              <a:t>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可扩展</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62467" name="内容占位符 2"/>
          <p:cNvSpPr>
            <a:spLocks noGrp="1"/>
          </p:cNvSpPr>
          <p:nvPr>
            <p:ph idx="1"/>
          </p:nvPr>
        </p:nvSpPr>
        <p:spPr>
          <a:xfrm>
            <a:off x="381000" y="1600200"/>
            <a:ext cx="8229600" cy="1900238"/>
          </a:xfrm>
        </p:spPr>
        <p:txBody>
          <a:bodyPr/>
          <a:lstStyle/>
          <a:p>
            <a:r>
              <a:rPr lang="zh-CN" altLang="en-US" b="0" smtClean="0">
                <a:effectLst/>
                <a:ea typeface="华文新魏" panose="02010800040101010101" pitchFamily="2" charset="-122"/>
              </a:rPr>
              <a:t>散列函数</a:t>
            </a:r>
            <a:r>
              <a:rPr lang="en-US" altLang="zh-CN" b="0" i="1" smtClean="0">
                <a:effectLst/>
                <a:ea typeface="华文新魏" panose="02010800040101010101" pitchFamily="2" charset="-122"/>
              </a:rPr>
              <a:t>h</a:t>
            </a:r>
            <a:r>
              <a:rPr lang="en-US" altLang="zh-CN" b="0" smtClean="0">
                <a:effectLst/>
                <a:ea typeface="华文新魏" panose="02010800040101010101" pitchFamily="2" charset="-122"/>
              </a:rPr>
              <a:t>(</a:t>
            </a:r>
            <a:r>
              <a:rPr lang="en-US" altLang="zh-CN" b="0" i="1" smtClean="0">
                <a:effectLst/>
                <a:ea typeface="华文新魏" panose="02010800040101010101" pitchFamily="2" charset="-122"/>
              </a:rPr>
              <a:t>k</a:t>
            </a:r>
            <a:r>
              <a:rPr lang="en-US" altLang="zh-CN" b="0" smtClean="0">
                <a:effectLst/>
                <a:ea typeface="华文新魏" panose="02010800040101010101" pitchFamily="2" charset="-122"/>
              </a:rPr>
              <a:t>)</a:t>
            </a:r>
            <a:r>
              <a:rPr lang="zh-CN" altLang="en-US" b="0" smtClean="0">
                <a:effectLst/>
                <a:ea typeface="华文新魏" panose="02010800040101010101" pitchFamily="2" charset="-122"/>
              </a:rPr>
              <a:t>是一个</a:t>
            </a:r>
            <a:r>
              <a:rPr lang="en-US" altLang="zh-CN" b="0" i="1" smtClean="0">
                <a:effectLst/>
                <a:ea typeface="华文新魏" panose="02010800040101010101" pitchFamily="2" charset="-122"/>
              </a:rPr>
              <a:t>b</a:t>
            </a:r>
            <a:r>
              <a:rPr lang="en-US" altLang="zh-CN" b="0" smtClean="0">
                <a:effectLst/>
                <a:ea typeface="华文新魏" panose="02010800040101010101" pitchFamily="2" charset="-122"/>
              </a:rPr>
              <a:t>(</a:t>
            </a:r>
            <a:r>
              <a:rPr lang="zh-CN" altLang="en-US" b="0" smtClean="0">
                <a:effectLst/>
                <a:ea typeface="华文新魏" panose="02010800040101010101" pitchFamily="2" charset="-122"/>
              </a:rPr>
              <a:t>足够大)位二进制序列，前</a:t>
            </a:r>
            <a:r>
              <a:rPr lang="en-US" altLang="zh-CN" b="0" i="1" smtClean="0">
                <a:effectLst/>
                <a:ea typeface="华文新魏" panose="02010800040101010101" pitchFamily="2" charset="-122"/>
              </a:rPr>
              <a:t>d</a:t>
            </a:r>
            <a:r>
              <a:rPr lang="zh-CN" altLang="en-US" b="0" smtClean="0">
                <a:effectLst/>
                <a:ea typeface="华文新魏" panose="02010800040101010101" pitchFamily="2" charset="-122"/>
              </a:rPr>
              <a:t>位表示桶的数目。</a:t>
            </a:r>
          </a:p>
          <a:p>
            <a:r>
              <a:rPr lang="en-US" altLang="zh-CN" b="0" i="1" smtClean="0">
                <a:effectLst/>
                <a:ea typeface="华文新魏" panose="02010800040101010101" pitchFamily="2" charset="-122"/>
              </a:rPr>
              <a:t>d</a:t>
            </a:r>
            <a:r>
              <a:rPr lang="zh-CN" altLang="en-US" b="0" smtClean="0">
                <a:effectLst/>
                <a:ea typeface="华文新魏" panose="02010800040101010101" pitchFamily="2" charset="-122"/>
              </a:rPr>
              <a:t>的值随数据文件的增长而增大</a:t>
            </a:r>
          </a:p>
          <a:p>
            <a:endParaRPr lang="zh-CN" altLang="en-US" b="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8E33B067-4525-4CD3-B38A-04D6C8942AF4}" type="slidenum">
              <a:rPr lang="zh-CN" altLang="en-US" smtClean="0"/>
              <a:pPr>
                <a:defRPr/>
              </a:pPr>
              <a:t>49</a:t>
            </a:fld>
            <a:endParaRPr lang="en-US" altLang="zh-CN"/>
          </a:p>
        </p:txBody>
      </p:sp>
      <p:sp>
        <p:nvSpPr>
          <p:cNvPr id="62471" name="Rectangle 14"/>
          <p:cNvSpPr>
            <a:spLocks noChangeArrowheads="1"/>
          </p:cNvSpPr>
          <p:nvPr/>
        </p:nvSpPr>
        <p:spPr bwMode="auto">
          <a:xfrm>
            <a:off x="2673350" y="4637088"/>
            <a:ext cx="2438400" cy="6858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3600">
                <a:latin typeface="Tahoma" panose="020B0604030504040204" pitchFamily="34" charset="0"/>
                <a:ea typeface="宋体" panose="02010600030101010101" pitchFamily="2" charset="-122"/>
              </a:rPr>
              <a:t>00110101</a:t>
            </a:r>
          </a:p>
        </p:txBody>
      </p:sp>
      <p:sp>
        <p:nvSpPr>
          <p:cNvPr id="62472" name="AutoShape 15"/>
          <p:cNvSpPr>
            <a:spLocks/>
          </p:cNvSpPr>
          <p:nvPr/>
        </p:nvSpPr>
        <p:spPr bwMode="auto">
          <a:xfrm rot="5400000">
            <a:off x="3125788" y="5121275"/>
            <a:ext cx="304800" cy="838200"/>
          </a:xfrm>
          <a:prstGeom prst="rightBrace">
            <a:avLst>
              <a:gd name="adj1" fmla="val 22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2473" name="Line 16"/>
          <p:cNvSpPr>
            <a:spLocks noChangeShapeType="1"/>
          </p:cNvSpPr>
          <p:nvPr/>
        </p:nvSpPr>
        <p:spPr bwMode="auto">
          <a:xfrm flipH="1">
            <a:off x="2701925" y="436403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17"/>
          <p:cNvSpPr>
            <a:spLocks noChangeShapeType="1"/>
          </p:cNvSpPr>
          <p:nvPr/>
        </p:nvSpPr>
        <p:spPr bwMode="auto">
          <a:xfrm>
            <a:off x="4302125" y="436403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8"/>
          <p:cNvSpPr txBox="1">
            <a:spLocks noChangeArrowheads="1"/>
          </p:cNvSpPr>
          <p:nvPr/>
        </p:nvSpPr>
        <p:spPr bwMode="auto">
          <a:xfrm>
            <a:off x="3521075" y="4056063"/>
            <a:ext cx="338138" cy="461962"/>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a:solidFill>
                  <a:srgbClr val="000099"/>
                </a:solidFill>
                <a:latin typeface="+mn-lt"/>
                <a:ea typeface="黑体" pitchFamily="49" charset="-122"/>
                <a:cs typeface="+mn-cs"/>
              </a:rPr>
              <a:t>b</a:t>
            </a:r>
          </a:p>
        </p:txBody>
      </p:sp>
      <p:sp>
        <p:nvSpPr>
          <p:cNvPr id="12" name="Text Box 19"/>
          <p:cNvSpPr txBox="1">
            <a:spLocks noChangeArrowheads="1"/>
          </p:cNvSpPr>
          <p:nvPr/>
        </p:nvSpPr>
        <p:spPr bwMode="auto">
          <a:xfrm>
            <a:off x="3087688" y="5791200"/>
            <a:ext cx="338137" cy="461963"/>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a:solidFill>
                  <a:srgbClr val="000099"/>
                </a:solidFill>
                <a:latin typeface="+mn-lt"/>
                <a:ea typeface="黑体" pitchFamily="49" charset="-122"/>
                <a:cs typeface="+mn-cs"/>
              </a:rPr>
              <a:t>d</a:t>
            </a:r>
          </a:p>
        </p:txBody>
      </p:sp>
      <p:sp>
        <p:nvSpPr>
          <p:cNvPr id="13" name="Text Box 20"/>
          <p:cNvSpPr txBox="1">
            <a:spLocks noChangeArrowheads="1"/>
          </p:cNvSpPr>
          <p:nvPr/>
        </p:nvSpPr>
        <p:spPr bwMode="auto">
          <a:xfrm>
            <a:off x="5851525" y="4459288"/>
            <a:ext cx="2759075" cy="831850"/>
          </a:xfrm>
          <a:prstGeom prst="rect">
            <a:avLst/>
          </a:prstGeom>
          <a:solidFill>
            <a:srgbClr val="FFFFCC"/>
          </a:solidFill>
          <a:ln w="9525" algn="ctr">
            <a:solidFill>
              <a:schemeClr val="tx1"/>
            </a:solidFill>
            <a:miter lim="800000"/>
            <a:headEnd/>
            <a:tailEnd/>
          </a:ln>
          <a:effectLst/>
        </p:spPr>
        <p:txBody>
          <a:bodyPr>
            <a:spAutoFit/>
          </a:bodyPr>
          <a:lstStyle/>
          <a:p>
            <a:pPr algn="ctr">
              <a:spcBef>
                <a:spcPct val="50000"/>
              </a:spcBef>
              <a:defRPr/>
            </a:pPr>
            <a:r>
              <a:rPr lang="en-US" altLang="zh-CN" sz="2400" b="0" i="1" dirty="0">
                <a:solidFill>
                  <a:srgbClr val="000099"/>
                </a:solidFill>
                <a:latin typeface="+mn-lt"/>
                <a:ea typeface="华文新魏" pitchFamily="2" charset="-122"/>
                <a:cs typeface="+mn-cs"/>
              </a:rPr>
              <a:t>b</a:t>
            </a:r>
            <a:r>
              <a:rPr lang="zh-CN" altLang="en-US" sz="2400" b="0" dirty="0">
                <a:solidFill>
                  <a:srgbClr val="000099"/>
                </a:solidFill>
                <a:latin typeface="+mn-lt"/>
                <a:ea typeface="华文新魏" pitchFamily="2" charset="-122"/>
                <a:cs typeface="+mn-cs"/>
              </a:rPr>
              <a:t>位二进制序列，前</a:t>
            </a:r>
            <a:r>
              <a:rPr lang="en-US" altLang="zh-CN" sz="2400" b="0" i="1" dirty="0">
                <a:solidFill>
                  <a:srgbClr val="000099"/>
                </a:solidFill>
                <a:latin typeface="+mn-lt"/>
                <a:ea typeface="华文新魏" pitchFamily="2" charset="-122"/>
                <a:cs typeface="+mn-cs"/>
              </a:rPr>
              <a:t>d</a:t>
            </a:r>
            <a:r>
              <a:rPr lang="zh-CN" altLang="en-US" sz="2400" b="0" dirty="0">
                <a:solidFill>
                  <a:srgbClr val="000099"/>
                </a:solidFill>
                <a:latin typeface="+mn-lt"/>
                <a:ea typeface="华文新魏" pitchFamily="2" charset="-122"/>
                <a:cs typeface="+mn-cs"/>
              </a:rPr>
              <a:t>位用于区分桶</a:t>
            </a:r>
          </a:p>
        </p:txBody>
      </p:sp>
      <p:sp>
        <p:nvSpPr>
          <p:cNvPr id="14" name="Text Box 21"/>
          <p:cNvSpPr txBox="1">
            <a:spLocks noChangeArrowheads="1"/>
          </p:cNvSpPr>
          <p:nvPr/>
        </p:nvSpPr>
        <p:spPr bwMode="auto">
          <a:xfrm>
            <a:off x="661988" y="4722813"/>
            <a:ext cx="715962" cy="461962"/>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a:solidFill>
                  <a:srgbClr val="000099"/>
                </a:solidFill>
                <a:latin typeface="+mn-lt"/>
                <a:ea typeface="黑体" pitchFamily="49" charset="-122"/>
                <a:cs typeface="+mn-cs"/>
              </a:rPr>
              <a:t>h</a:t>
            </a:r>
            <a:r>
              <a:rPr lang="en-US" altLang="zh-CN" sz="2400" dirty="0">
                <a:solidFill>
                  <a:srgbClr val="000099"/>
                </a:solidFill>
                <a:latin typeface="+mn-lt"/>
                <a:ea typeface="黑体" pitchFamily="49" charset="-122"/>
                <a:cs typeface="+mn-cs"/>
              </a:rPr>
              <a:t>(</a:t>
            </a:r>
            <a:r>
              <a:rPr lang="en-US" altLang="zh-CN" sz="2400" i="1" dirty="0">
                <a:solidFill>
                  <a:srgbClr val="000099"/>
                </a:solidFill>
                <a:latin typeface="+mn-lt"/>
                <a:ea typeface="黑体" pitchFamily="49" charset="-122"/>
                <a:cs typeface="+mn-cs"/>
              </a:rPr>
              <a:t>k</a:t>
            </a:r>
            <a:r>
              <a:rPr lang="en-US" altLang="zh-CN" sz="2400" dirty="0">
                <a:solidFill>
                  <a:srgbClr val="000099"/>
                </a:solidFill>
                <a:latin typeface="+mn-lt"/>
                <a:ea typeface="黑体" pitchFamily="49" charset="-122"/>
                <a:cs typeface="+mn-cs"/>
              </a:rPr>
              <a:t>)</a:t>
            </a:r>
          </a:p>
        </p:txBody>
      </p:sp>
      <p:sp>
        <p:nvSpPr>
          <p:cNvPr id="62479" name="Line 22"/>
          <p:cNvSpPr>
            <a:spLocks noChangeShapeType="1"/>
          </p:cNvSpPr>
          <p:nvPr/>
        </p:nvSpPr>
        <p:spPr bwMode="auto">
          <a:xfrm>
            <a:off x="1527175" y="4970463"/>
            <a:ext cx="7905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1403350" y="0"/>
            <a:ext cx="7740650" cy="1066800"/>
          </a:xfrm>
          <a:prstGeom prst="rect">
            <a:avLst/>
          </a:prstGeom>
          <a:gradFill rotWithShape="0">
            <a:gsLst>
              <a:gs pos="0">
                <a:srgbClr val="3F8DFF"/>
              </a:gs>
              <a:gs pos="100000">
                <a:schemeClr val="bg1"/>
              </a:gs>
            </a:gsLst>
            <a:path path="rect">
              <a:fillToRect l="100000" b="100000"/>
            </a:path>
          </a:gradFill>
          <a:ln w="9525">
            <a:noFill/>
            <a:miter lim="800000"/>
            <a:headEnd/>
            <a:tailEnd/>
          </a:ln>
        </p:spPr>
        <p:txBody>
          <a:bodyPr anchor="ctr"/>
          <a:lstStyle/>
          <a:p>
            <a:pPr algn="r">
              <a:defRPr/>
            </a:pPr>
            <a:endParaRPr lang="en-US" altLang="zh-CN" sz="4400">
              <a:solidFill>
                <a:srgbClr val="A24200"/>
              </a:solidFill>
              <a:effectLst>
                <a:outerShdw blurRad="38100" dist="38100" dir="2700000" algn="tl">
                  <a:srgbClr val="000000"/>
                </a:outerShdw>
              </a:effectLst>
              <a:latin typeface="Times New Roman" pitchFamily="18" charset="0"/>
              <a:ea typeface="楷体_GB2312" pitchFamily="49" charset="-122"/>
              <a:cs typeface="+mn-cs"/>
            </a:endParaRPr>
          </a:p>
        </p:txBody>
      </p:sp>
      <p:sp>
        <p:nvSpPr>
          <p:cNvPr id="258053" name="Rectangle 5"/>
          <p:cNvSpPr>
            <a:spLocks noChangeArrowheads="1"/>
          </p:cNvSpPr>
          <p:nvPr/>
        </p:nvSpPr>
        <p:spPr bwMode="auto">
          <a:xfrm>
            <a:off x="2428875" y="2852738"/>
            <a:ext cx="4664075" cy="1008062"/>
          </a:xfrm>
          <a:prstGeom prst="rect">
            <a:avLst/>
          </a:prstGeom>
          <a:solidFill>
            <a:srgbClr val="FFFFCC"/>
          </a:solidFill>
          <a:ln w="9525">
            <a:noFill/>
            <a:miter lim="800000"/>
            <a:headEnd/>
            <a:tailEnd/>
          </a:ln>
          <a:effectLst>
            <a:prstShdw prst="shdw17" dist="17961" dir="2700000">
              <a:srgbClr val="FFFFCC">
                <a:gamma/>
                <a:shade val="60000"/>
                <a:invGamma/>
              </a:srgbClr>
            </a:prstShdw>
          </a:effectLst>
        </p:spPr>
        <p:txBody>
          <a:bodyPr tIns="154800" bIns="154800"/>
          <a:lstStyle/>
          <a:p>
            <a:pPr marL="342900" indent="-342900">
              <a:lnSpc>
                <a:spcPct val="120000"/>
              </a:lnSpc>
              <a:spcBef>
                <a:spcPct val="20000"/>
              </a:spcBef>
              <a:defRPr/>
            </a:pPr>
            <a:r>
              <a:rPr lang="en-US" altLang="zh-CN" sz="3600" dirty="0">
                <a:solidFill>
                  <a:srgbClr val="CC0000"/>
                </a:solidFill>
                <a:effectLst>
                  <a:outerShdw blurRad="38100" dist="38100" dir="2700000" algn="tl">
                    <a:srgbClr val="000000"/>
                  </a:outerShdw>
                </a:effectLst>
                <a:latin typeface="Times New Roman" pitchFamily="18" charset="0"/>
                <a:ea typeface="华文新魏" pitchFamily="2" charset="-122"/>
                <a:cs typeface="+mn-cs"/>
              </a:rPr>
              <a:t>5.1 </a:t>
            </a:r>
            <a:r>
              <a:rPr lang="zh-CN" altLang="en-US" sz="3600" dirty="0">
                <a:solidFill>
                  <a:srgbClr val="CC0000"/>
                </a:solidFill>
                <a:effectLst>
                  <a:outerShdw blurRad="38100" dist="38100" dir="2700000" algn="tl">
                    <a:srgbClr val="000000"/>
                  </a:outerShdw>
                </a:effectLst>
                <a:latin typeface="Times New Roman" pitchFamily="18" charset="0"/>
                <a:ea typeface="华文新魏" pitchFamily="2" charset="-122"/>
                <a:cs typeface="+mn-cs"/>
              </a:rPr>
              <a:t>数据库存储设备</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可扩展</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1C0D6959-787B-479D-9766-8607895B1E0A}" type="slidenum">
              <a:rPr lang="zh-CN" altLang="en-US" smtClean="0"/>
              <a:pPr>
                <a:defRPr/>
              </a:pPr>
              <a:t>50</a:t>
            </a:fld>
            <a:endParaRPr lang="en-US" altLang="zh-CN"/>
          </a:p>
        </p:txBody>
      </p:sp>
      <p:sp>
        <p:nvSpPr>
          <p:cNvPr id="7" name="内容占位符 2"/>
          <p:cNvSpPr txBox="1">
            <a:spLocks/>
          </p:cNvSpPr>
          <p:nvPr/>
        </p:nvSpPr>
        <p:spPr>
          <a:xfrm>
            <a:off x="381000" y="1357313"/>
            <a:ext cx="8620125" cy="542925"/>
          </a:xfrm>
          <a:prstGeom prst="rect">
            <a:avLst/>
          </a:prstGeom>
        </p:spPr>
        <p:txBody>
          <a:bodyPr/>
          <a:lstStyle/>
          <a:p>
            <a:pPr marL="342900" indent="-342900">
              <a:spcBef>
                <a:spcPct val="20000"/>
              </a:spcBef>
              <a:buFontTx/>
              <a:buChar char="•"/>
              <a:defRPr/>
            </a:pPr>
            <a:r>
              <a:rPr lang="zh-CN" altLang="en-US" sz="2800" b="0" kern="0" dirty="0">
                <a:latin typeface="+mn-lt"/>
                <a:ea typeface="华文新魏" pitchFamily="2" charset="-122"/>
                <a:cs typeface="+mn-cs"/>
              </a:rPr>
              <a:t>前</a:t>
            </a:r>
            <a:r>
              <a:rPr lang="en-US" altLang="zh-CN" sz="2800" b="0" i="1" kern="0" dirty="0">
                <a:latin typeface="+mn-lt"/>
                <a:ea typeface="华文新魏" pitchFamily="2" charset="-122"/>
                <a:cs typeface="+mn-cs"/>
              </a:rPr>
              <a:t>d</a:t>
            </a:r>
            <a:r>
              <a:rPr lang="zh-CN" altLang="en-US" sz="2800" b="0" kern="0" dirty="0">
                <a:latin typeface="+mn-lt"/>
                <a:ea typeface="华文新魏" pitchFamily="2" charset="-122"/>
                <a:cs typeface="+mn-cs"/>
              </a:rPr>
              <a:t>位构成一个桶数组(</a:t>
            </a:r>
            <a:r>
              <a:rPr lang="en-US" altLang="zh-CN" sz="2800" b="0" i="1" kern="0" dirty="0">
                <a:latin typeface="+mn-lt"/>
                <a:ea typeface="华文新魏" pitchFamily="2" charset="-122"/>
                <a:cs typeface="+mn-cs"/>
              </a:rPr>
              <a:t>d</a:t>
            </a:r>
            <a:r>
              <a:rPr lang="zh-CN" altLang="en-US" sz="2800" b="0" kern="0" dirty="0">
                <a:latin typeface="+mn-lt"/>
                <a:ea typeface="华文新魏" pitchFamily="2" charset="-122"/>
                <a:cs typeface="+mn-cs"/>
              </a:rPr>
              <a:t>全局深度）</a:t>
            </a:r>
          </a:p>
        </p:txBody>
      </p:sp>
      <p:sp>
        <p:nvSpPr>
          <p:cNvPr id="64519" name="Rectangle 96"/>
          <p:cNvSpPr>
            <a:spLocks noChangeArrowheads="1"/>
          </p:cNvSpPr>
          <p:nvPr/>
        </p:nvSpPr>
        <p:spPr bwMode="auto">
          <a:xfrm>
            <a:off x="5281613" y="2667000"/>
            <a:ext cx="9144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lnSpc>
                <a:spcPct val="40000"/>
              </a:lnSpc>
              <a:buFontTx/>
              <a:buNone/>
            </a:pPr>
            <a:endParaRPr lang="zh-CN" altLang="en-US" sz="2400">
              <a:latin typeface="Tahoma" panose="020B0604030504040204" pitchFamily="34" charset="0"/>
              <a:ea typeface="宋体" panose="02010600030101010101" pitchFamily="2" charset="-122"/>
            </a:endParaRPr>
          </a:p>
        </p:txBody>
      </p:sp>
      <p:sp>
        <p:nvSpPr>
          <p:cNvPr id="64520" name="Rectangle 97"/>
          <p:cNvSpPr>
            <a:spLocks noChangeArrowheads="1"/>
          </p:cNvSpPr>
          <p:nvPr/>
        </p:nvSpPr>
        <p:spPr bwMode="auto">
          <a:xfrm>
            <a:off x="5281613" y="2362200"/>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1</a:t>
            </a:r>
          </a:p>
        </p:txBody>
      </p:sp>
      <p:sp>
        <p:nvSpPr>
          <p:cNvPr id="64521" name="Line 98"/>
          <p:cNvSpPr>
            <a:spLocks noChangeShapeType="1"/>
          </p:cNvSpPr>
          <p:nvPr/>
        </p:nvSpPr>
        <p:spPr bwMode="auto">
          <a:xfrm>
            <a:off x="5281613" y="3124200"/>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2" name="Text Box 99"/>
          <p:cNvSpPr txBox="1">
            <a:spLocks noChangeArrowheads="1"/>
          </p:cNvSpPr>
          <p:nvPr/>
        </p:nvSpPr>
        <p:spPr bwMode="auto">
          <a:xfrm>
            <a:off x="5316538" y="2705100"/>
            <a:ext cx="966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0001</a:t>
            </a:r>
            <a:endParaRPr lang="en-US" altLang="zh-CN" sz="3600">
              <a:latin typeface="Tahoma" panose="020B0604030504040204" pitchFamily="34" charset="0"/>
              <a:ea typeface="宋体" panose="02010600030101010101" pitchFamily="2" charset="-122"/>
            </a:endParaRPr>
          </a:p>
        </p:txBody>
      </p:sp>
      <p:grpSp>
        <p:nvGrpSpPr>
          <p:cNvPr id="64523" name="Group 100"/>
          <p:cNvGrpSpPr>
            <a:grpSpLocks/>
          </p:cNvGrpSpPr>
          <p:nvPr/>
        </p:nvGrpSpPr>
        <p:grpSpPr bwMode="auto">
          <a:xfrm>
            <a:off x="5281613" y="3733800"/>
            <a:ext cx="914400" cy="1219200"/>
            <a:chOff x="912" y="1776"/>
            <a:chExt cx="576" cy="768"/>
          </a:xfrm>
        </p:grpSpPr>
        <p:sp>
          <p:nvSpPr>
            <p:cNvPr id="64549" name="Rectangle 101"/>
            <p:cNvSpPr>
              <a:spLocks noChangeArrowheads="1"/>
            </p:cNvSpPr>
            <p:nvPr/>
          </p:nvSpPr>
          <p:spPr bwMode="auto">
            <a:xfrm>
              <a:off x="912" y="1968"/>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4550" name="Rectangle 102"/>
            <p:cNvSpPr>
              <a:spLocks noChangeArrowheads="1"/>
            </p:cNvSpPr>
            <p:nvPr/>
          </p:nvSpPr>
          <p:spPr bwMode="auto">
            <a:xfrm>
              <a:off x="912" y="177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grpSp>
      <p:sp>
        <p:nvSpPr>
          <p:cNvPr id="64524" name="Line 103"/>
          <p:cNvSpPr>
            <a:spLocks noChangeShapeType="1"/>
          </p:cNvSpPr>
          <p:nvPr/>
        </p:nvSpPr>
        <p:spPr bwMode="auto">
          <a:xfrm>
            <a:off x="5281613" y="4495800"/>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Text Box 104"/>
          <p:cNvSpPr txBox="1">
            <a:spLocks noChangeArrowheads="1"/>
          </p:cNvSpPr>
          <p:nvPr/>
        </p:nvSpPr>
        <p:spPr bwMode="auto">
          <a:xfrm>
            <a:off x="5281613" y="4038600"/>
            <a:ext cx="966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1001</a:t>
            </a:r>
            <a:endParaRPr lang="en-US" altLang="zh-CN" sz="3600">
              <a:latin typeface="Tahoma" panose="020B0604030504040204" pitchFamily="34" charset="0"/>
              <a:ea typeface="宋体" panose="02010600030101010101" pitchFamily="2" charset="-122"/>
            </a:endParaRPr>
          </a:p>
        </p:txBody>
      </p:sp>
      <p:sp>
        <p:nvSpPr>
          <p:cNvPr id="64526" name="Text Box 105"/>
          <p:cNvSpPr txBox="1">
            <a:spLocks noChangeArrowheads="1"/>
          </p:cNvSpPr>
          <p:nvPr/>
        </p:nvSpPr>
        <p:spPr bwMode="auto">
          <a:xfrm>
            <a:off x="5281613" y="4495800"/>
            <a:ext cx="966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1010</a:t>
            </a:r>
            <a:endParaRPr lang="en-US" altLang="zh-CN" sz="3600">
              <a:latin typeface="Tahoma" panose="020B0604030504040204" pitchFamily="34" charset="0"/>
              <a:ea typeface="宋体" panose="02010600030101010101" pitchFamily="2" charset="-122"/>
            </a:endParaRPr>
          </a:p>
        </p:txBody>
      </p:sp>
      <p:grpSp>
        <p:nvGrpSpPr>
          <p:cNvPr id="64527" name="Group 106"/>
          <p:cNvGrpSpPr>
            <a:grpSpLocks/>
          </p:cNvGrpSpPr>
          <p:nvPr/>
        </p:nvGrpSpPr>
        <p:grpSpPr bwMode="auto">
          <a:xfrm>
            <a:off x="5281613" y="5105400"/>
            <a:ext cx="914400" cy="1219200"/>
            <a:chOff x="912" y="1776"/>
            <a:chExt cx="576" cy="768"/>
          </a:xfrm>
        </p:grpSpPr>
        <p:sp>
          <p:nvSpPr>
            <p:cNvPr id="64547" name="Rectangle 107"/>
            <p:cNvSpPr>
              <a:spLocks noChangeArrowheads="1"/>
            </p:cNvSpPr>
            <p:nvPr/>
          </p:nvSpPr>
          <p:spPr bwMode="auto">
            <a:xfrm>
              <a:off x="912" y="1968"/>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4548" name="Rectangle 108"/>
            <p:cNvSpPr>
              <a:spLocks noChangeArrowheads="1"/>
            </p:cNvSpPr>
            <p:nvPr/>
          </p:nvSpPr>
          <p:spPr bwMode="auto">
            <a:xfrm>
              <a:off x="912" y="177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grpSp>
      <p:sp>
        <p:nvSpPr>
          <p:cNvPr id="64528" name="Line 109"/>
          <p:cNvSpPr>
            <a:spLocks noChangeShapeType="1"/>
          </p:cNvSpPr>
          <p:nvPr/>
        </p:nvSpPr>
        <p:spPr bwMode="auto">
          <a:xfrm>
            <a:off x="5281613" y="5867400"/>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Text Box 110"/>
          <p:cNvSpPr txBox="1">
            <a:spLocks noChangeArrowheads="1"/>
          </p:cNvSpPr>
          <p:nvPr/>
        </p:nvSpPr>
        <p:spPr bwMode="auto">
          <a:xfrm>
            <a:off x="5281613" y="5410200"/>
            <a:ext cx="966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1100</a:t>
            </a:r>
            <a:endParaRPr lang="en-US" altLang="zh-CN" sz="3600">
              <a:latin typeface="Tahoma" panose="020B0604030504040204" pitchFamily="34" charset="0"/>
              <a:ea typeface="宋体" panose="02010600030101010101" pitchFamily="2" charset="-122"/>
            </a:endParaRPr>
          </a:p>
        </p:txBody>
      </p:sp>
      <p:sp>
        <p:nvSpPr>
          <p:cNvPr id="64530" name="Text Box 111"/>
          <p:cNvSpPr txBox="1">
            <a:spLocks noChangeArrowheads="1"/>
          </p:cNvSpPr>
          <p:nvPr/>
        </p:nvSpPr>
        <p:spPr bwMode="auto">
          <a:xfrm>
            <a:off x="2489200" y="2773363"/>
            <a:ext cx="5111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a:latin typeface="Tahoma" panose="020B0604030504040204" pitchFamily="34" charset="0"/>
                <a:ea typeface="宋体" panose="02010600030101010101" pitchFamily="2" charset="-122"/>
              </a:rPr>
              <a:t>00</a:t>
            </a:r>
          </a:p>
          <a:p>
            <a:pPr algn="ctr">
              <a:lnSpc>
                <a:spcPct val="140000"/>
              </a:lnSpc>
              <a:spcBef>
                <a:spcPct val="50000"/>
              </a:spcBef>
              <a:buFontTx/>
              <a:buNone/>
            </a:pPr>
            <a:r>
              <a:rPr lang="en-US" altLang="zh-CN">
                <a:latin typeface="Tahoma" panose="020B0604030504040204" pitchFamily="34" charset="0"/>
                <a:ea typeface="宋体" panose="02010600030101010101" pitchFamily="2" charset="-122"/>
              </a:rPr>
              <a:t>01</a:t>
            </a:r>
          </a:p>
          <a:p>
            <a:pPr algn="ctr">
              <a:lnSpc>
                <a:spcPct val="150000"/>
              </a:lnSpc>
              <a:spcBef>
                <a:spcPct val="50000"/>
              </a:spcBef>
              <a:buFontTx/>
              <a:buNone/>
            </a:pPr>
            <a:r>
              <a:rPr lang="en-US" altLang="zh-CN">
                <a:latin typeface="Tahoma" panose="020B0604030504040204" pitchFamily="34" charset="0"/>
                <a:ea typeface="宋体" panose="02010600030101010101" pitchFamily="2" charset="-122"/>
              </a:rPr>
              <a:t>10</a:t>
            </a:r>
          </a:p>
          <a:p>
            <a:pPr algn="ctr">
              <a:lnSpc>
                <a:spcPct val="160000"/>
              </a:lnSpc>
              <a:spcBef>
                <a:spcPct val="50000"/>
              </a:spcBef>
              <a:buFontTx/>
              <a:buNone/>
            </a:pPr>
            <a:r>
              <a:rPr lang="en-US" altLang="zh-CN">
                <a:latin typeface="Tahoma" panose="020B0604030504040204" pitchFamily="34" charset="0"/>
                <a:ea typeface="宋体" panose="02010600030101010101" pitchFamily="2" charset="-122"/>
              </a:rPr>
              <a:t>11</a:t>
            </a:r>
          </a:p>
        </p:txBody>
      </p:sp>
      <p:sp>
        <p:nvSpPr>
          <p:cNvPr id="64531" name="Rectangle 112"/>
          <p:cNvSpPr>
            <a:spLocks noChangeArrowheads="1"/>
          </p:cNvSpPr>
          <p:nvPr/>
        </p:nvSpPr>
        <p:spPr bwMode="auto">
          <a:xfrm>
            <a:off x="3022600" y="2697163"/>
            <a:ext cx="990600" cy="23622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4532" name="Rectangle 113"/>
          <p:cNvSpPr>
            <a:spLocks noChangeArrowheads="1"/>
          </p:cNvSpPr>
          <p:nvPr/>
        </p:nvSpPr>
        <p:spPr bwMode="auto">
          <a:xfrm>
            <a:off x="3022600" y="2392363"/>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4533" name="Line 114"/>
          <p:cNvSpPr>
            <a:spLocks noChangeShapeType="1"/>
          </p:cNvSpPr>
          <p:nvPr/>
        </p:nvSpPr>
        <p:spPr bwMode="auto">
          <a:xfrm>
            <a:off x="3022600" y="3840163"/>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Line 115"/>
          <p:cNvSpPr>
            <a:spLocks noChangeShapeType="1"/>
          </p:cNvSpPr>
          <p:nvPr/>
        </p:nvSpPr>
        <p:spPr bwMode="auto">
          <a:xfrm>
            <a:off x="3022600" y="4449763"/>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5" name="Line 116"/>
          <p:cNvSpPr>
            <a:spLocks noChangeShapeType="1"/>
          </p:cNvSpPr>
          <p:nvPr/>
        </p:nvSpPr>
        <p:spPr bwMode="auto">
          <a:xfrm>
            <a:off x="3022600" y="3230563"/>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Text Box 117"/>
          <p:cNvSpPr txBox="1">
            <a:spLocks noChangeArrowheads="1"/>
          </p:cNvSpPr>
          <p:nvPr/>
        </p:nvSpPr>
        <p:spPr bwMode="auto">
          <a:xfrm>
            <a:off x="2363788" y="2316163"/>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d =</a:t>
            </a:r>
          </a:p>
        </p:txBody>
      </p:sp>
      <p:sp>
        <p:nvSpPr>
          <p:cNvPr id="64537" name="Line 118"/>
          <p:cNvSpPr>
            <a:spLocks noChangeShapeType="1"/>
          </p:cNvSpPr>
          <p:nvPr/>
        </p:nvSpPr>
        <p:spPr bwMode="auto">
          <a:xfrm flipV="1">
            <a:off x="3556000" y="2836863"/>
            <a:ext cx="1666875" cy="165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119"/>
          <p:cNvSpPr>
            <a:spLocks noChangeShapeType="1"/>
          </p:cNvSpPr>
          <p:nvPr/>
        </p:nvSpPr>
        <p:spPr bwMode="auto">
          <a:xfrm flipV="1">
            <a:off x="3860800" y="3017838"/>
            <a:ext cx="1376363" cy="593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Line 120"/>
          <p:cNvSpPr>
            <a:spLocks noChangeShapeType="1"/>
          </p:cNvSpPr>
          <p:nvPr/>
        </p:nvSpPr>
        <p:spPr bwMode="auto">
          <a:xfrm>
            <a:off x="3830638" y="4129088"/>
            <a:ext cx="1452562" cy="33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Line 121"/>
          <p:cNvSpPr>
            <a:spLocks noChangeShapeType="1"/>
          </p:cNvSpPr>
          <p:nvPr/>
        </p:nvSpPr>
        <p:spPr bwMode="auto">
          <a:xfrm>
            <a:off x="3860800" y="4602163"/>
            <a:ext cx="1392238" cy="10556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122"/>
          <p:cNvSpPr txBox="1">
            <a:spLocks noChangeArrowheads="1"/>
          </p:cNvSpPr>
          <p:nvPr/>
        </p:nvSpPr>
        <p:spPr bwMode="auto">
          <a:xfrm>
            <a:off x="5314950" y="3124200"/>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0111</a:t>
            </a:r>
          </a:p>
        </p:txBody>
      </p:sp>
      <p:sp>
        <p:nvSpPr>
          <p:cNvPr id="35" name="Text Box 123"/>
          <p:cNvSpPr txBox="1">
            <a:spLocks noChangeArrowheads="1"/>
          </p:cNvSpPr>
          <p:nvPr/>
        </p:nvSpPr>
        <p:spPr bwMode="auto">
          <a:xfrm>
            <a:off x="1143000" y="4857750"/>
            <a:ext cx="1146175" cy="1014413"/>
          </a:xfrm>
          <a:prstGeom prst="rect">
            <a:avLst/>
          </a:prstGeom>
          <a:solidFill>
            <a:srgbClr val="FFFFCC"/>
          </a:solidFill>
          <a:ln w="9525" algn="ctr">
            <a:solidFill>
              <a:schemeClr val="tx1"/>
            </a:solidFill>
            <a:miter lim="800000"/>
            <a:headEnd/>
            <a:tailEnd/>
          </a:ln>
          <a:effectLst/>
        </p:spPr>
        <p:txBody>
          <a:bodyPr>
            <a:spAutoFit/>
          </a:bodyPr>
          <a:lstStyle/>
          <a:p>
            <a:pPr algn="ctr">
              <a:spcBef>
                <a:spcPct val="50000"/>
              </a:spcBef>
              <a:defRPr/>
            </a:pPr>
            <a:r>
              <a:rPr lang="en-US" altLang="zh-CN" sz="2400" i="1" dirty="0">
                <a:solidFill>
                  <a:srgbClr val="000099"/>
                </a:solidFill>
                <a:latin typeface="+mn-lt"/>
                <a:ea typeface="黑体" pitchFamily="49" charset="-122"/>
                <a:cs typeface="+mn-cs"/>
              </a:rPr>
              <a:t>b</a:t>
            </a:r>
            <a:r>
              <a:rPr lang="zh-CN" altLang="en-US" sz="2400" dirty="0">
                <a:solidFill>
                  <a:srgbClr val="000099"/>
                </a:solidFill>
                <a:latin typeface="+mn-lt"/>
                <a:ea typeface="黑体" pitchFamily="49" charset="-122"/>
                <a:cs typeface="+mn-cs"/>
              </a:rPr>
              <a:t>＝</a:t>
            </a:r>
            <a:r>
              <a:rPr lang="en-US" altLang="zh-CN" sz="2400" dirty="0">
                <a:solidFill>
                  <a:srgbClr val="000099"/>
                </a:solidFill>
                <a:latin typeface="+mn-lt"/>
                <a:ea typeface="黑体" pitchFamily="49" charset="-122"/>
                <a:cs typeface="+mn-cs"/>
              </a:rPr>
              <a:t>4</a:t>
            </a:r>
          </a:p>
          <a:p>
            <a:pPr algn="ctr">
              <a:spcBef>
                <a:spcPct val="50000"/>
              </a:spcBef>
              <a:defRPr/>
            </a:pPr>
            <a:r>
              <a:rPr lang="en-US" altLang="zh-CN" sz="2400" i="1" dirty="0">
                <a:solidFill>
                  <a:srgbClr val="000099"/>
                </a:solidFill>
                <a:latin typeface="+mn-lt"/>
                <a:ea typeface="黑体" pitchFamily="49" charset="-122"/>
                <a:cs typeface="+mn-cs"/>
              </a:rPr>
              <a:t>d</a:t>
            </a:r>
            <a:r>
              <a:rPr lang="en-US" altLang="zh-CN" sz="2400" dirty="0">
                <a:solidFill>
                  <a:srgbClr val="000099"/>
                </a:solidFill>
                <a:latin typeface="+mn-lt"/>
                <a:ea typeface="黑体" pitchFamily="49" charset="-122"/>
                <a:cs typeface="+mn-cs"/>
              </a:rPr>
              <a:t>＝2</a:t>
            </a:r>
          </a:p>
        </p:txBody>
      </p:sp>
      <p:sp>
        <p:nvSpPr>
          <p:cNvPr id="36" name="Text Box 124"/>
          <p:cNvSpPr txBox="1">
            <a:spLocks noChangeArrowheads="1"/>
          </p:cNvSpPr>
          <p:nvPr/>
        </p:nvSpPr>
        <p:spPr bwMode="auto">
          <a:xfrm>
            <a:off x="304800" y="3389313"/>
            <a:ext cx="1058863" cy="830262"/>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a:solidFill>
                  <a:srgbClr val="000099"/>
                </a:solidFill>
                <a:latin typeface="+mn-lt"/>
                <a:ea typeface="华文新魏" pitchFamily="2" charset="-122"/>
                <a:cs typeface="+mn-cs"/>
              </a:rPr>
              <a:t>h</a:t>
            </a:r>
            <a:r>
              <a:rPr lang="en-US" altLang="zh-CN" sz="2400" dirty="0">
                <a:solidFill>
                  <a:srgbClr val="000099"/>
                </a:solidFill>
                <a:latin typeface="+mn-lt"/>
                <a:ea typeface="华文新魏" pitchFamily="2" charset="-122"/>
                <a:cs typeface="+mn-cs"/>
              </a:rPr>
              <a:t>(</a:t>
            </a:r>
            <a:r>
              <a:rPr lang="en-US" altLang="zh-CN" sz="2400" i="1" dirty="0">
                <a:solidFill>
                  <a:srgbClr val="000099"/>
                </a:solidFill>
                <a:latin typeface="+mn-lt"/>
                <a:ea typeface="华文新魏" pitchFamily="2" charset="-122"/>
                <a:cs typeface="+mn-cs"/>
              </a:rPr>
              <a:t>k</a:t>
            </a:r>
            <a:r>
              <a:rPr lang="en-US" altLang="zh-CN" sz="2400" dirty="0">
                <a:solidFill>
                  <a:srgbClr val="000099"/>
                </a:solidFill>
                <a:latin typeface="+mn-lt"/>
                <a:ea typeface="华文新魏" pitchFamily="2" charset="-122"/>
                <a:cs typeface="+mn-cs"/>
              </a:rPr>
              <a:t>)</a:t>
            </a:r>
            <a:r>
              <a:rPr lang="zh-CN" altLang="en-US" sz="2400" dirty="0">
                <a:solidFill>
                  <a:srgbClr val="000099"/>
                </a:solidFill>
                <a:latin typeface="+mn-lt"/>
                <a:ea typeface="华文新魏" pitchFamily="2" charset="-122"/>
                <a:cs typeface="+mn-cs"/>
              </a:rPr>
              <a:t>的</a:t>
            </a:r>
            <a:br>
              <a:rPr lang="zh-CN" altLang="en-US" sz="2400" dirty="0">
                <a:solidFill>
                  <a:srgbClr val="000099"/>
                </a:solidFill>
                <a:latin typeface="+mn-lt"/>
                <a:ea typeface="华文新魏" pitchFamily="2" charset="-122"/>
                <a:cs typeface="+mn-cs"/>
              </a:rPr>
            </a:br>
            <a:r>
              <a:rPr lang="zh-CN" altLang="en-US" sz="2400" dirty="0">
                <a:solidFill>
                  <a:srgbClr val="000099"/>
                </a:solidFill>
                <a:latin typeface="+mn-lt"/>
                <a:ea typeface="华文新魏" pitchFamily="2" charset="-122"/>
                <a:cs typeface="+mn-cs"/>
              </a:rPr>
              <a:t>前</a:t>
            </a:r>
            <a:r>
              <a:rPr lang="en-US" altLang="zh-CN" sz="2400" i="1" dirty="0">
                <a:solidFill>
                  <a:srgbClr val="000099"/>
                </a:solidFill>
                <a:latin typeface="+mn-lt"/>
                <a:ea typeface="华文新魏" pitchFamily="2" charset="-122"/>
                <a:cs typeface="+mn-cs"/>
              </a:rPr>
              <a:t>d</a:t>
            </a:r>
            <a:r>
              <a:rPr lang="zh-CN" altLang="en-US" sz="2400" dirty="0">
                <a:solidFill>
                  <a:srgbClr val="000099"/>
                </a:solidFill>
                <a:latin typeface="+mn-lt"/>
                <a:ea typeface="华文新魏" pitchFamily="2" charset="-122"/>
                <a:cs typeface="+mn-cs"/>
              </a:rPr>
              <a:t>位</a:t>
            </a:r>
          </a:p>
        </p:txBody>
      </p:sp>
      <p:sp>
        <p:nvSpPr>
          <p:cNvPr id="64544" name="Freeform 125"/>
          <p:cNvSpPr>
            <a:spLocks/>
          </p:cNvSpPr>
          <p:nvPr/>
        </p:nvSpPr>
        <p:spPr bwMode="auto">
          <a:xfrm>
            <a:off x="1398588" y="3467100"/>
            <a:ext cx="1173162" cy="400050"/>
          </a:xfrm>
          <a:custGeom>
            <a:avLst/>
            <a:gdLst>
              <a:gd name="T0" fmla="*/ 0 w 547"/>
              <a:gd name="T1" fmla="*/ 185 h 210"/>
              <a:gd name="T2" fmla="*/ 156 w 547"/>
              <a:gd name="T3" fmla="*/ 29 h 210"/>
              <a:gd name="T4" fmla="*/ 244 w 547"/>
              <a:gd name="T5" fmla="*/ 205 h 210"/>
              <a:gd name="T6" fmla="*/ 547 w 547"/>
              <a:gd name="T7" fmla="*/ 0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7" h="210">
                <a:moveTo>
                  <a:pt x="0" y="185"/>
                </a:moveTo>
                <a:cubicBezTo>
                  <a:pt x="57" y="105"/>
                  <a:pt x="115" y="26"/>
                  <a:pt x="156" y="29"/>
                </a:cubicBezTo>
                <a:cubicBezTo>
                  <a:pt x="197" y="32"/>
                  <a:pt x="179" y="210"/>
                  <a:pt x="244" y="205"/>
                </a:cubicBezTo>
                <a:cubicBezTo>
                  <a:pt x="309" y="200"/>
                  <a:pt x="428" y="100"/>
                  <a:pt x="547"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64545" name="Text Box 126"/>
          <p:cNvSpPr txBox="1">
            <a:spLocks noChangeArrowheads="1"/>
          </p:cNvSpPr>
          <p:nvPr/>
        </p:nvSpPr>
        <p:spPr bwMode="auto">
          <a:xfrm>
            <a:off x="7121525" y="2703513"/>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zh-CN" altLang="en-US" sz="2400" b="0">
                <a:solidFill>
                  <a:srgbClr val="000099"/>
                </a:solidFill>
                <a:latin typeface="华文新魏" panose="02010800040101010101" pitchFamily="2" charset="-122"/>
                <a:ea typeface="华文新魏" panose="02010800040101010101" pitchFamily="2" charset="-122"/>
              </a:rPr>
              <a:t>桶</a:t>
            </a:r>
          </a:p>
        </p:txBody>
      </p:sp>
      <p:sp>
        <p:nvSpPr>
          <p:cNvPr id="64546" name="Freeform 127"/>
          <p:cNvSpPr>
            <a:spLocks/>
          </p:cNvSpPr>
          <p:nvPr/>
        </p:nvSpPr>
        <p:spPr bwMode="auto">
          <a:xfrm>
            <a:off x="6373813" y="2830513"/>
            <a:ext cx="698500" cy="400050"/>
          </a:xfrm>
          <a:custGeom>
            <a:avLst/>
            <a:gdLst>
              <a:gd name="T0" fmla="*/ 459 w 459"/>
              <a:gd name="T1" fmla="*/ 0 h 168"/>
              <a:gd name="T2" fmla="*/ 342 w 459"/>
              <a:gd name="T3" fmla="*/ 166 h 168"/>
              <a:gd name="T4" fmla="*/ 186 w 459"/>
              <a:gd name="T5" fmla="*/ 10 h 168"/>
              <a:gd name="T6" fmla="*/ 0 w 459"/>
              <a:gd name="T7" fmla="*/ 147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9" h="168">
                <a:moveTo>
                  <a:pt x="459" y="0"/>
                </a:moveTo>
                <a:cubicBezTo>
                  <a:pt x="423" y="82"/>
                  <a:pt x="387" y="164"/>
                  <a:pt x="342" y="166"/>
                </a:cubicBezTo>
                <a:cubicBezTo>
                  <a:pt x="297" y="168"/>
                  <a:pt x="243" y="13"/>
                  <a:pt x="186" y="10"/>
                </a:cubicBezTo>
                <a:cubicBezTo>
                  <a:pt x="129" y="7"/>
                  <a:pt x="33" y="124"/>
                  <a:pt x="0" y="147"/>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可扩展</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37636C5F-8684-4300-8035-388B02AB06FF}" type="slidenum">
              <a:rPr lang="zh-CN" altLang="en-US" smtClean="0"/>
              <a:pPr>
                <a:defRPr/>
              </a:pPr>
              <a:t>51</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65543" name="Rectangle 50"/>
          <p:cNvSpPr>
            <a:spLocks noChangeArrowheads="1"/>
          </p:cNvSpPr>
          <p:nvPr/>
        </p:nvSpPr>
        <p:spPr bwMode="auto">
          <a:xfrm>
            <a:off x="865188" y="2284413"/>
            <a:ext cx="7842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Clr>
                <a:schemeClr val="tx1"/>
              </a:buClr>
              <a:buSzPct val="75000"/>
              <a:buFontTx/>
              <a:buNone/>
            </a:pPr>
            <a:r>
              <a:rPr lang="en-US" altLang="zh-CN" sz="2800" i="1">
                <a:latin typeface="Arial" panose="020B0604020202020204" pitchFamily="34" charset="0"/>
                <a:ea typeface="宋体" panose="02010600030101010101" pitchFamily="2" charset="-122"/>
              </a:rPr>
              <a:t>d</a:t>
            </a:r>
            <a:r>
              <a:rPr lang="en-US" altLang="zh-CN" sz="2800">
                <a:latin typeface="Arial" panose="020B0604020202020204" pitchFamily="34" charset="0"/>
                <a:ea typeface="宋体" panose="02010600030101010101" pitchFamily="2" charset="-122"/>
              </a:rPr>
              <a:t> =</a:t>
            </a:r>
          </a:p>
        </p:txBody>
      </p:sp>
      <p:sp>
        <p:nvSpPr>
          <p:cNvPr id="65544" name="Line 51"/>
          <p:cNvSpPr>
            <a:spLocks noChangeShapeType="1"/>
          </p:cNvSpPr>
          <p:nvPr/>
        </p:nvSpPr>
        <p:spPr bwMode="auto">
          <a:xfrm>
            <a:off x="1539875" y="3178175"/>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5" name="Rectangle 52"/>
          <p:cNvSpPr>
            <a:spLocks noChangeArrowheads="1"/>
          </p:cNvSpPr>
          <p:nvPr/>
        </p:nvSpPr>
        <p:spPr bwMode="auto">
          <a:xfrm>
            <a:off x="1539875" y="2720975"/>
            <a:ext cx="9144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5546" name="Rectangle 53"/>
          <p:cNvSpPr>
            <a:spLocks noChangeArrowheads="1"/>
          </p:cNvSpPr>
          <p:nvPr/>
        </p:nvSpPr>
        <p:spPr bwMode="auto">
          <a:xfrm>
            <a:off x="1539875" y="2416175"/>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1</a:t>
            </a:r>
          </a:p>
        </p:txBody>
      </p:sp>
      <p:sp>
        <p:nvSpPr>
          <p:cNvPr id="65547" name="Rectangle 54"/>
          <p:cNvSpPr>
            <a:spLocks noChangeArrowheads="1"/>
          </p:cNvSpPr>
          <p:nvPr/>
        </p:nvSpPr>
        <p:spPr bwMode="auto">
          <a:xfrm>
            <a:off x="3368675" y="2263775"/>
            <a:ext cx="9144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lnSpc>
                <a:spcPct val="40000"/>
              </a:lnSpc>
              <a:buFontTx/>
              <a:buNone/>
            </a:pPr>
            <a:endParaRPr lang="zh-CN" altLang="en-US" sz="2400">
              <a:latin typeface="Tahoma" panose="020B0604030504040204" pitchFamily="34" charset="0"/>
              <a:ea typeface="宋体" panose="02010600030101010101" pitchFamily="2" charset="-122"/>
            </a:endParaRPr>
          </a:p>
        </p:txBody>
      </p:sp>
      <p:sp>
        <p:nvSpPr>
          <p:cNvPr id="65548" name="Rectangle 55"/>
          <p:cNvSpPr>
            <a:spLocks noChangeArrowheads="1"/>
          </p:cNvSpPr>
          <p:nvPr/>
        </p:nvSpPr>
        <p:spPr bwMode="auto">
          <a:xfrm>
            <a:off x="3352800" y="1676400"/>
            <a:ext cx="320675" cy="358775"/>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1</a:t>
            </a:r>
          </a:p>
        </p:txBody>
      </p:sp>
      <p:grpSp>
        <p:nvGrpSpPr>
          <p:cNvPr id="65549" name="Group 56"/>
          <p:cNvGrpSpPr>
            <a:grpSpLocks/>
          </p:cNvGrpSpPr>
          <p:nvPr/>
        </p:nvGrpSpPr>
        <p:grpSpPr bwMode="auto">
          <a:xfrm>
            <a:off x="3368675" y="3635375"/>
            <a:ext cx="914400" cy="1219200"/>
            <a:chOff x="912" y="1776"/>
            <a:chExt cx="576" cy="768"/>
          </a:xfrm>
        </p:grpSpPr>
        <p:sp>
          <p:nvSpPr>
            <p:cNvPr id="65586" name="Rectangle 57"/>
            <p:cNvSpPr>
              <a:spLocks noChangeArrowheads="1"/>
            </p:cNvSpPr>
            <p:nvPr/>
          </p:nvSpPr>
          <p:spPr bwMode="auto">
            <a:xfrm>
              <a:off x="912" y="1968"/>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5587" name="Rectangle 58"/>
            <p:cNvSpPr>
              <a:spLocks noChangeArrowheads="1"/>
            </p:cNvSpPr>
            <p:nvPr/>
          </p:nvSpPr>
          <p:spPr bwMode="auto">
            <a:xfrm>
              <a:off x="912" y="177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1</a:t>
              </a:r>
            </a:p>
          </p:txBody>
        </p:sp>
      </p:grpSp>
      <p:sp>
        <p:nvSpPr>
          <p:cNvPr id="65550" name="Line 59"/>
          <p:cNvSpPr>
            <a:spLocks noChangeShapeType="1"/>
          </p:cNvSpPr>
          <p:nvPr/>
        </p:nvSpPr>
        <p:spPr bwMode="auto">
          <a:xfrm>
            <a:off x="1539875" y="3178175"/>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60"/>
          <p:cNvSpPr>
            <a:spLocks noChangeShapeType="1"/>
          </p:cNvSpPr>
          <p:nvPr/>
        </p:nvSpPr>
        <p:spPr bwMode="auto">
          <a:xfrm>
            <a:off x="3368675" y="2720975"/>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61"/>
          <p:cNvSpPr>
            <a:spLocks noChangeShapeType="1"/>
          </p:cNvSpPr>
          <p:nvPr/>
        </p:nvSpPr>
        <p:spPr bwMode="auto">
          <a:xfrm>
            <a:off x="3368675" y="4397375"/>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Text Box 62"/>
          <p:cNvSpPr txBox="1">
            <a:spLocks noChangeArrowheads="1"/>
          </p:cNvSpPr>
          <p:nvPr/>
        </p:nvSpPr>
        <p:spPr bwMode="auto">
          <a:xfrm>
            <a:off x="3403600" y="2301875"/>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0001</a:t>
            </a:r>
            <a:endParaRPr lang="en-US" altLang="zh-CN" sz="3600">
              <a:latin typeface="Tahoma" panose="020B0604030504040204" pitchFamily="34" charset="0"/>
              <a:ea typeface="宋体" panose="02010600030101010101" pitchFamily="2" charset="-122"/>
            </a:endParaRPr>
          </a:p>
        </p:txBody>
      </p:sp>
      <p:sp>
        <p:nvSpPr>
          <p:cNvPr id="65554" name="Text Box 63"/>
          <p:cNvSpPr txBox="1">
            <a:spLocks noChangeArrowheads="1"/>
          </p:cNvSpPr>
          <p:nvPr/>
        </p:nvSpPr>
        <p:spPr bwMode="auto">
          <a:xfrm>
            <a:off x="3368675" y="3940175"/>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1001</a:t>
            </a:r>
            <a:endParaRPr lang="en-US" altLang="zh-CN" sz="3600">
              <a:latin typeface="Tahoma" panose="020B0604030504040204" pitchFamily="34" charset="0"/>
              <a:ea typeface="宋体" panose="02010600030101010101" pitchFamily="2" charset="-122"/>
            </a:endParaRPr>
          </a:p>
        </p:txBody>
      </p:sp>
      <p:sp>
        <p:nvSpPr>
          <p:cNvPr id="65555" name="Text Box 64"/>
          <p:cNvSpPr txBox="1">
            <a:spLocks noChangeArrowheads="1"/>
          </p:cNvSpPr>
          <p:nvPr/>
        </p:nvSpPr>
        <p:spPr bwMode="auto">
          <a:xfrm>
            <a:off x="3368675" y="4397375"/>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1100</a:t>
            </a:r>
            <a:endParaRPr lang="en-US" altLang="zh-CN" sz="3600">
              <a:latin typeface="Tahoma" panose="020B0604030504040204" pitchFamily="34" charset="0"/>
              <a:ea typeface="宋体" panose="02010600030101010101" pitchFamily="2" charset="-122"/>
            </a:endParaRPr>
          </a:p>
        </p:txBody>
      </p:sp>
      <p:sp>
        <p:nvSpPr>
          <p:cNvPr id="65556" name="Line 65"/>
          <p:cNvSpPr>
            <a:spLocks noChangeShapeType="1"/>
          </p:cNvSpPr>
          <p:nvPr/>
        </p:nvSpPr>
        <p:spPr bwMode="auto">
          <a:xfrm flipV="1">
            <a:off x="2225675" y="2339975"/>
            <a:ext cx="990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66"/>
          <p:cNvSpPr>
            <a:spLocks noChangeShapeType="1"/>
          </p:cNvSpPr>
          <p:nvPr/>
        </p:nvSpPr>
        <p:spPr bwMode="auto">
          <a:xfrm>
            <a:off x="2225675" y="3330575"/>
            <a:ext cx="990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67"/>
          <p:cNvSpPr>
            <a:spLocks noChangeArrowheads="1"/>
          </p:cNvSpPr>
          <p:nvPr/>
        </p:nvSpPr>
        <p:spPr bwMode="auto">
          <a:xfrm>
            <a:off x="463550" y="5322888"/>
            <a:ext cx="22971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ct val="90000"/>
              </a:lnSpc>
              <a:buFontTx/>
              <a:buNone/>
            </a:pPr>
            <a:r>
              <a:rPr lang="en-US" altLang="zh-CN" sz="2400">
                <a:solidFill>
                  <a:srgbClr val="FF0000"/>
                </a:solidFill>
                <a:latin typeface="Arial" panose="020B0604020202020204" pitchFamily="34" charset="0"/>
                <a:ea typeface="宋体" panose="02010600030101010101" pitchFamily="2" charset="-122"/>
              </a:rPr>
              <a:t>Insert 1010</a:t>
            </a:r>
            <a:endParaRPr lang="en-US" altLang="zh-CN" sz="2800" u="sng">
              <a:solidFill>
                <a:schemeClr val="tx2"/>
              </a:solidFill>
              <a:latin typeface="Arial" panose="020B0604020202020204" pitchFamily="34" charset="0"/>
              <a:ea typeface="宋体" panose="02010600030101010101" pitchFamily="2" charset="-122"/>
            </a:endParaRPr>
          </a:p>
        </p:txBody>
      </p:sp>
      <p:grpSp>
        <p:nvGrpSpPr>
          <p:cNvPr id="25" name="Group 68"/>
          <p:cNvGrpSpPr>
            <a:grpSpLocks/>
          </p:cNvGrpSpPr>
          <p:nvPr/>
        </p:nvGrpSpPr>
        <p:grpSpPr bwMode="auto">
          <a:xfrm>
            <a:off x="2565400" y="4375150"/>
            <a:ext cx="1792288" cy="2025650"/>
            <a:chOff x="1421" y="2502"/>
            <a:chExt cx="1129" cy="1276"/>
          </a:xfrm>
        </p:grpSpPr>
        <p:grpSp>
          <p:nvGrpSpPr>
            <p:cNvPr id="65579" name="Group 69"/>
            <p:cNvGrpSpPr>
              <a:grpSpLocks/>
            </p:cNvGrpSpPr>
            <p:nvPr/>
          </p:nvGrpSpPr>
          <p:grpSpPr bwMode="auto">
            <a:xfrm>
              <a:off x="1941" y="3010"/>
              <a:ext cx="576" cy="768"/>
              <a:chOff x="912" y="1776"/>
              <a:chExt cx="576" cy="768"/>
            </a:xfrm>
          </p:grpSpPr>
          <p:sp>
            <p:nvSpPr>
              <p:cNvPr id="65584" name="Rectangle 70"/>
              <p:cNvSpPr>
                <a:spLocks noChangeArrowheads="1"/>
              </p:cNvSpPr>
              <p:nvPr/>
            </p:nvSpPr>
            <p:spPr bwMode="auto">
              <a:xfrm>
                <a:off x="912" y="1968"/>
                <a:ext cx="576" cy="576"/>
              </a:xfrm>
              <a:prstGeom prst="rect">
                <a:avLst/>
              </a:prstGeom>
              <a:solidFill>
                <a:schemeClr val="bg1"/>
              </a:solidFill>
              <a:ln w="9525">
                <a:solidFill>
                  <a:srgbClr val="FF0000"/>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5585" name="Rectangle 71"/>
              <p:cNvSpPr>
                <a:spLocks noChangeArrowheads="1"/>
              </p:cNvSpPr>
              <p:nvPr/>
            </p:nvSpPr>
            <p:spPr bwMode="auto">
              <a:xfrm>
                <a:off x="912" y="1776"/>
                <a:ext cx="192" cy="192"/>
              </a:xfrm>
              <a:prstGeom prst="rect">
                <a:avLst/>
              </a:prstGeom>
              <a:solidFill>
                <a:schemeClr val="bg1"/>
              </a:solidFill>
              <a:ln w="9525">
                <a:solidFill>
                  <a:srgbClr val="FF0000"/>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rgbClr val="FF0000"/>
                    </a:solidFill>
                    <a:latin typeface="Tahoma" panose="020B0604030504040204" pitchFamily="34" charset="0"/>
                    <a:ea typeface="宋体" panose="02010600030101010101" pitchFamily="2" charset="-122"/>
                  </a:rPr>
                  <a:t>1</a:t>
                </a:r>
                <a:endParaRPr lang="en-US" altLang="zh-CN" sz="2400">
                  <a:latin typeface="Tahoma" panose="020B0604030504040204" pitchFamily="34" charset="0"/>
                  <a:ea typeface="宋体" panose="02010600030101010101" pitchFamily="2" charset="-122"/>
                </a:endParaRPr>
              </a:p>
            </p:txBody>
          </p:sp>
        </p:grpSp>
        <p:sp>
          <p:nvSpPr>
            <p:cNvPr id="65580" name="Line 72"/>
            <p:cNvSpPr>
              <a:spLocks noChangeShapeType="1"/>
            </p:cNvSpPr>
            <p:nvPr/>
          </p:nvSpPr>
          <p:spPr bwMode="auto">
            <a:xfrm>
              <a:off x="1941" y="3490"/>
              <a:ext cx="576"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1" name="Text Box 73"/>
            <p:cNvSpPr txBox="1">
              <a:spLocks noChangeArrowheads="1"/>
            </p:cNvSpPr>
            <p:nvPr/>
          </p:nvSpPr>
          <p:spPr bwMode="auto">
            <a:xfrm>
              <a:off x="1941" y="3202"/>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solidFill>
                    <a:srgbClr val="FF0000"/>
                  </a:solidFill>
                  <a:latin typeface="Tahoma" panose="020B0604030504040204" pitchFamily="34" charset="0"/>
                  <a:ea typeface="宋体" panose="02010600030101010101" pitchFamily="2" charset="-122"/>
                </a:rPr>
                <a:t>1100</a:t>
              </a:r>
              <a:endParaRPr lang="en-US" altLang="zh-CN" sz="3600">
                <a:latin typeface="Tahoma" panose="020B0604030504040204" pitchFamily="34" charset="0"/>
                <a:ea typeface="宋体" panose="02010600030101010101" pitchFamily="2" charset="-122"/>
              </a:endParaRPr>
            </a:p>
          </p:txBody>
        </p:sp>
        <p:sp>
          <p:nvSpPr>
            <p:cNvPr id="65582" name="Freeform 74"/>
            <p:cNvSpPr>
              <a:spLocks/>
            </p:cNvSpPr>
            <p:nvPr/>
          </p:nvSpPr>
          <p:spPr bwMode="auto">
            <a:xfrm>
              <a:off x="1899" y="2627"/>
              <a:ext cx="556" cy="88"/>
            </a:xfrm>
            <a:custGeom>
              <a:avLst/>
              <a:gdLst>
                <a:gd name="T0" fmla="*/ 0 w 556"/>
                <a:gd name="T1" fmla="*/ 88 h 88"/>
                <a:gd name="T2" fmla="*/ 240 w 556"/>
                <a:gd name="T3" fmla="*/ 54 h 88"/>
                <a:gd name="T4" fmla="*/ 556 w 556"/>
                <a:gd name="T5" fmla="*/ 6 h 88"/>
                <a:gd name="T6" fmla="*/ 0 60000 65536"/>
                <a:gd name="T7" fmla="*/ 0 60000 65536"/>
                <a:gd name="T8" fmla="*/ 0 60000 65536"/>
              </a:gdLst>
              <a:ahLst/>
              <a:cxnLst>
                <a:cxn ang="T6">
                  <a:pos x="T0" y="T1"/>
                </a:cxn>
                <a:cxn ang="T7">
                  <a:pos x="T2" y="T3"/>
                </a:cxn>
                <a:cxn ang="T8">
                  <a:pos x="T4" y="T5"/>
                </a:cxn>
              </a:cxnLst>
              <a:rect l="0" t="0" r="r" b="b"/>
              <a:pathLst>
                <a:path w="556" h="88">
                  <a:moveTo>
                    <a:pt x="0" y="88"/>
                  </a:moveTo>
                  <a:cubicBezTo>
                    <a:pt x="102" y="83"/>
                    <a:pt x="150" y="73"/>
                    <a:pt x="240" y="54"/>
                  </a:cubicBezTo>
                  <a:cubicBezTo>
                    <a:pt x="320" y="0"/>
                    <a:pt x="469" y="6"/>
                    <a:pt x="556" y="6"/>
                  </a:cubicBezTo>
                </a:path>
              </a:pathLst>
            </a:custGeom>
            <a:noFill/>
            <a:ln w="3810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3" name="Text Box 75"/>
            <p:cNvSpPr txBox="1">
              <a:spLocks noChangeArrowheads="1"/>
            </p:cNvSpPr>
            <p:nvPr/>
          </p:nvSpPr>
          <p:spPr bwMode="auto">
            <a:xfrm>
              <a:off x="1421" y="2502"/>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rgbClr val="FF0000"/>
                  </a:solidFill>
                  <a:latin typeface="Tahoma" panose="020B0604030504040204" pitchFamily="34" charset="0"/>
                  <a:ea typeface="宋体" panose="02010600030101010101" pitchFamily="2" charset="-122"/>
                </a:rPr>
                <a:t>1010</a:t>
              </a:r>
              <a:endParaRPr lang="en-US" altLang="zh-CN" sz="2400">
                <a:latin typeface="Tahoma" panose="020B0604030504040204" pitchFamily="34" charset="0"/>
                <a:ea typeface="宋体" panose="02010600030101010101" pitchFamily="2" charset="-122"/>
              </a:endParaRPr>
            </a:p>
          </p:txBody>
        </p:sp>
      </p:grpSp>
      <p:grpSp>
        <p:nvGrpSpPr>
          <p:cNvPr id="33" name="Group 76"/>
          <p:cNvGrpSpPr>
            <a:grpSpLocks/>
          </p:cNvGrpSpPr>
          <p:nvPr/>
        </p:nvGrpSpPr>
        <p:grpSpPr bwMode="auto">
          <a:xfrm>
            <a:off x="990600" y="1600200"/>
            <a:ext cx="7386638" cy="3963988"/>
            <a:chOff x="322" y="774"/>
            <a:chExt cx="4653" cy="2497"/>
          </a:xfrm>
        </p:grpSpPr>
        <p:sp>
          <p:nvSpPr>
            <p:cNvPr id="65561" name="Text Box 77"/>
            <p:cNvSpPr txBox="1">
              <a:spLocks noChangeArrowheads="1"/>
            </p:cNvSpPr>
            <p:nvPr/>
          </p:nvSpPr>
          <p:spPr bwMode="auto">
            <a:xfrm>
              <a:off x="3928" y="2691"/>
              <a:ext cx="896" cy="29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zh-CN" altLang="en-US" sz="2400">
                  <a:solidFill>
                    <a:schemeClr val="tx2"/>
                  </a:solidFill>
                  <a:latin typeface="华文新魏" panose="02010800040101010101" pitchFamily="2" charset="-122"/>
                  <a:ea typeface="华文新魏" panose="02010800040101010101" pitchFamily="2" charset="-122"/>
                </a:rPr>
                <a:t>新桶目录</a:t>
              </a:r>
              <a:endParaRPr lang="en-US" altLang="zh-CN" sz="2400">
                <a:solidFill>
                  <a:schemeClr val="tx2"/>
                </a:solidFill>
                <a:latin typeface="华文新魏" panose="02010800040101010101" pitchFamily="2" charset="-122"/>
                <a:ea typeface="华文新魏" panose="02010800040101010101" pitchFamily="2" charset="-122"/>
              </a:endParaRPr>
            </a:p>
          </p:txBody>
        </p:sp>
        <p:sp>
          <p:nvSpPr>
            <p:cNvPr id="65562" name="Rectangle 78"/>
            <p:cNvSpPr>
              <a:spLocks noChangeArrowheads="1"/>
            </p:cNvSpPr>
            <p:nvPr/>
          </p:nvSpPr>
          <p:spPr bwMode="auto">
            <a:xfrm>
              <a:off x="3840" y="1056"/>
              <a:ext cx="816" cy="1488"/>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5563" name="Rectangle 79"/>
            <p:cNvSpPr>
              <a:spLocks noChangeArrowheads="1"/>
            </p:cNvSpPr>
            <p:nvPr/>
          </p:nvSpPr>
          <p:spPr bwMode="auto">
            <a:xfrm>
              <a:off x="3840" y="864"/>
              <a:ext cx="192" cy="192"/>
            </a:xfrm>
            <a:prstGeom prst="rect">
              <a:avLst/>
            </a:prstGeom>
            <a:solidFill>
              <a:schemeClr val="bg1"/>
            </a:solidFill>
            <a:ln w="9525">
              <a:solidFill>
                <a:schemeClr val="tx2"/>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tx2"/>
                  </a:solidFill>
                  <a:latin typeface="Tahoma" panose="020B0604030504040204" pitchFamily="34" charset="0"/>
                  <a:ea typeface="宋体" panose="02010600030101010101" pitchFamily="2" charset="-122"/>
                </a:rPr>
                <a:t>2</a:t>
              </a:r>
            </a:p>
          </p:txBody>
        </p:sp>
        <p:sp>
          <p:nvSpPr>
            <p:cNvPr id="65564" name="Text Box 80"/>
            <p:cNvSpPr txBox="1">
              <a:spLocks noChangeArrowheads="1"/>
            </p:cNvSpPr>
            <p:nvPr/>
          </p:nvSpPr>
          <p:spPr bwMode="auto">
            <a:xfrm>
              <a:off x="4653" y="1101"/>
              <a:ext cx="322" cy="141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a:solidFill>
                    <a:schemeClr val="tx2"/>
                  </a:solidFill>
                  <a:latin typeface="Tahoma" panose="020B0604030504040204" pitchFamily="34" charset="0"/>
                  <a:ea typeface="宋体" panose="02010600030101010101" pitchFamily="2" charset="-122"/>
                </a:rPr>
                <a:t>00</a:t>
              </a:r>
            </a:p>
            <a:p>
              <a:pPr algn="ctr">
                <a:lnSpc>
                  <a:spcPct val="14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01</a:t>
              </a:r>
            </a:p>
            <a:p>
              <a:pPr algn="ctr">
                <a:lnSpc>
                  <a:spcPct val="15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10</a:t>
              </a:r>
            </a:p>
            <a:p>
              <a:pPr algn="ctr">
                <a:lnSpc>
                  <a:spcPct val="16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11</a:t>
              </a:r>
            </a:p>
          </p:txBody>
        </p:sp>
        <p:sp>
          <p:nvSpPr>
            <p:cNvPr id="65565" name="Line 81"/>
            <p:cNvSpPr>
              <a:spLocks noChangeShapeType="1"/>
            </p:cNvSpPr>
            <p:nvPr/>
          </p:nvSpPr>
          <p:spPr bwMode="auto">
            <a:xfrm flipH="1">
              <a:off x="2530" y="1221"/>
              <a:ext cx="1468" cy="4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6" name="Line 82"/>
            <p:cNvSpPr>
              <a:spLocks noChangeShapeType="1"/>
            </p:cNvSpPr>
            <p:nvPr/>
          </p:nvSpPr>
          <p:spPr bwMode="auto">
            <a:xfrm flipH="1" flipV="1">
              <a:off x="2523" y="1337"/>
              <a:ext cx="1475" cy="281"/>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7" name="Line 83"/>
            <p:cNvSpPr>
              <a:spLocks noChangeShapeType="1"/>
            </p:cNvSpPr>
            <p:nvPr/>
          </p:nvSpPr>
          <p:spPr bwMode="auto">
            <a:xfrm flipH="1">
              <a:off x="2530" y="1968"/>
              <a:ext cx="1454" cy="343"/>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8" name="Line 84"/>
            <p:cNvSpPr>
              <a:spLocks noChangeShapeType="1"/>
            </p:cNvSpPr>
            <p:nvPr/>
          </p:nvSpPr>
          <p:spPr bwMode="auto">
            <a:xfrm flipH="1">
              <a:off x="2544" y="2379"/>
              <a:ext cx="1433" cy="89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9" name="Rectangle 85"/>
            <p:cNvSpPr>
              <a:spLocks noChangeArrowheads="1"/>
            </p:cNvSpPr>
            <p:nvPr/>
          </p:nvSpPr>
          <p:spPr bwMode="auto">
            <a:xfrm>
              <a:off x="3463" y="774"/>
              <a:ext cx="49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Clr>
                  <a:schemeClr val="tx1"/>
                </a:buClr>
                <a:buSzPct val="75000"/>
                <a:buFontTx/>
                <a:buNone/>
              </a:pPr>
              <a:r>
                <a:rPr lang="en-US" altLang="zh-CN" sz="2400" i="1">
                  <a:solidFill>
                    <a:schemeClr val="tx2"/>
                  </a:solidFill>
                  <a:latin typeface="Arial" panose="020B0604020202020204" pitchFamily="34" charset="0"/>
                  <a:ea typeface="宋体" panose="02010600030101010101" pitchFamily="2" charset="-122"/>
                </a:rPr>
                <a:t>d</a:t>
              </a:r>
              <a:r>
                <a:rPr lang="en-US" altLang="zh-CN" sz="2400">
                  <a:solidFill>
                    <a:schemeClr val="tx2"/>
                  </a:solidFill>
                  <a:latin typeface="Arial" panose="020B0604020202020204" pitchFamily="34" charset="0"/>
                  <a:ea typeface="宋体" panose="02010600030101010101" pitchFamily="2" charset="-122"/>
                </a:rPr>
                <a:t>=</a:t>
              </a:r>
              <a:endParaRPr lang="en-US" altLang="zh-CN" sz="2800">
                <a:solidFill>
                  <a:schemeClr val="tx2"/>
                </a:solidFill>
                <a:latin typeface="Arial" panose="020B0604020202020204" pitchFamily="34" charset="0"/>
                <a:ea typeface="宋体" panose="02010600030101010101" pitchFamily="2" charset="-122"/>
              </a:endParaRPr>
            </a:p>
          </p:txBody>
        </p:sp>
        <p:sp>
          <p:nvSpPr>
            <p:cNvPr id="65570" name="Freeform 86"/>
            <p:cNvSpPr>
              <a:spLocks/>
            </p:cNvSpPr>
            <p:nvPr/>
          </p:nvSpPr>
          <p:spPr bwMode="auto">
            <a:xfrm>
              <a:off x="1893" y="2071"/>
              <a:ext cx="267" cy="144"/>
            </a:xfrm>
            <a:custGeom>
              <a:avLst/>
              <a:gdLst>
                <a:gd name="T0" fmla="*/ 0 w 267"/>
                <a:gd name="T1" fmla="*/ 144 h 144"/>
                <a:gd name="T2" fmla="*/ 157 w 267"/>
                <a:gd name="T3" fmla="*/ 48 h 144"/>
                <a:gd name="T4" fmla="*/ 212 w 267"/>
                <a:gd name="T5" fmla="*/ 20 h 144"/>
                <a:gd name="T6" fmla="*/ 246 w 267"/>
                <a:gd name="T7" fmla="*/ 7 h 144"/>
                <a:gd name="T8" fmla="*/ 267 w 267"/>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144">
                  <a:moveTo>
                    <a:pt x="0" y="144"/>
                  </a:moveTo>
                  <a:cubicBezTo>
                    <a:pt x="40" y="102"/>
                    <a:pt x="101" y="63"/>
                    <a:pt x="157" y="48"/>
                  </a:cubicBezTo>
                  <a:cubicBezTo>
                    <a:pt x="200" y="16"/>
                    <a:pt x="167" y="35"/>
                    <a:pt x="212" y="20"/>
                  </a:cubicBezTo>
                  <a:cubicBezTo>
                    <a:pt x="224" y="16"/>
                    <a:pt x="235" y="11"/>
                    <a:pt x="246" y="7"/>
                  </a:cubicBezTo>
                  <a:cubicBezTo>
                    <a:pt x="253" y="4"/>
                    <a:pt x="267" y="0"/>
                    <a:pt x="267" y="0"/>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71" name="Freeform 87"/>
            <p:cNvSpPr>
              <a:spLocks/>
            </p:cNvSpPr>
            <p:nvPr/>
          </p:nvSpPr>
          <p:spPr bwMode="auto">
            <a:xfrm>
              <a:off x="1914" y="3051"/>
              <a:ext cx="267" cy="144"/>
            </a:xfrm>
            <a:custGeom>
              <a:avLst/>
              <a:gdLst>
                <a:gd name="T0" fmla="*/ 0 w 267"/>
                <a:gd name="T1" fmla="*/ 144 h 144"/>
                <a:gd name="T2" fmla="*/ 157 w 267"/>
                <a:gd name="T3" fmla="*/ 48 h 144"/>
                <a:gd name="T4" fmla="*/ 212 w 267"/>
                <a:gd name="T5" fmla="*/ 20 h 144"/>
                <a:gd name="T6" fmla="*/ 246 w 267"/>
                <a:gd name="T7" fmla="*/ 7 h 144"/>
                <a:gd name="T8" fmla="*/ 267 w 267"/>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144">
                  <a:moveTo>
                    <a:pt x="0" y="144"/>
                  </a:moveTo>
                  <a:cubicBezTo>
                    <a:pt x="40" y="102"/>
                    <a:pt x="101" y="63"/>
                    <a:pt x="157" y="48"/>
                  </a:cubicBezTo>
                  <a:cubicBezTo>
                    <a:pt x="200" y="16"/>
                    <a:pt x="167" y="35"/>
                    <a:pt x="212" y="20"/>
                  </a:cubicBezTo>
                  <a:cubicBezTo>
                    <a:pt x="224" y="16"/>
                    <a:pt x="235" y="11"/>
                    <a:pt x="246" y="7"/>
                  </a:cubicBezTo>
                  <a:cubicBezTo>
                    <a:pt x="253" y="4"/>
                    <a:pt x="267" y="0"/>
                    <a:pt x="267" y="0"/>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72" name="Text Box 88"/>
            <p:cNvSpPr txBox="1">
              <a:spLocks noChangeArrowheads="1"/>
            </p:cNvSpPr>
            <p:nvPr/>
          </p:nvSpPr>
          <p:spPr bwMode="auto">
            <a:xfrm>
              <a:off x="2129" y="2946"/>
              <a:ext cx="240" cy="29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tx2"/>
                  </a:solidFill>
                  <a:latin typeface="Tahoma" panose="020B0604030504040204" pitchFamily="34" charset="0"/>
                  <a:ea typeface="宋体" panose="02010600030101010101" pitchFamily="2" charset="-122"/>
                </a:rPr>
                <a:t>2</a:t>
              </a:r>
            </a:p>
          </p:txBody>
        </p:sp>
        <p:sp>
          <p:nvSpPr>
            <p:cNvPr id="65573" name="Text Box 89"/>
            <p:cNvSpPr txBox="1">
              <a:spLocks noChangeArrowheads="1"/>
            </p:cNvSpPr>
            <p:nvPr/>
          </p:nvSpPr>
          <p:spPr bwMode="auto">
            <a:xfrm>
              <a:off x="2136" y="1979"/>
              <a:ext cx="240" cy="29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tx2"/>
                  </a:solidFill>
                  <a:latin typeface="Tahoma" panose="020B0604030504040204" pitchFamily="34" charset="0"/>
                  <a:ea typeface="宋体" panose="02010600030101010101" pitchFamily="2" charset="-122"/>
                </a:rPr>
                <a:t>2</a:t>
              </a:r>
            </a:p>
          </p:txBody>
        </p:sp>
        <p:sp>
          <p:nvSpPr>
            <p:cNvPr id="65574" name="Line 90"/>
            <p:cNvSpPr>
              <a:spLocks noChangeShapeType="1"/>
            </p:cNvSpPr>
            <p:nvPr/>
          </p:nvSpPr>
          <p:spPr bwMode="auto">
            <a:xfrm>
              <a:off x="3840" y="1824"/>
              <a:ext cx="816"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5" name="Line 91"/>
            <p:cNvSpPr>
              <a:spLocks noChangeShapeType="1"/>
            </p:cNvSpPr>
            <p:nvPr/>
          </p:nvSpPr>
          <p:spPr bwMode="auto">
            <a:xfrm>
              <a:off x="3840" y="2208"/>
              <a:ext cx="816"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6" name="Line 92"/>
            <p:cNvSpPr>
              <a:spLocks noChangeShapeType="1"/>
            </p:cNvSpPr>
            <p:nvPr/>
          </p:nvSpPr>
          <p:spPr bwMode="auto">
            <a:xfrm>
              <a:off x="3840" y="1440"/>
              <a:ext cx="816"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7" name="Freeform 93"/>
            <p:cNvSpPr>
              <a:spLocks/>
            </p:cNvSpPr>
            <p:nvPr/>
          </p:nvSpPr>
          <p:spPr bwMode="auto">
            <a:xfrm>
              <a:off x="603" y="1330"/>
              <a:ext cx="974" cy="679"/>
            </a:xfrm>
            <a:custGeom>
              <a:avLst/>
              <a:gdLst>
                <a:gd name="T0" fmla="*/ 0 w 974"/>
                <a:gd name="T1" fmla="*/ 679 h 679"/>
                <a:gd name="T2" fmla="*/ 309 w 974"/>
                <a:gd name="T3" fmla="*/ 460 h 679"/>
                <a:gd name="T4" fmla="*/ 583 w 974"/>
                <a:gd name="T5" fmla="*/ 281 h 679"/>
                <a:gd name="T6" fmla="*/ 659 w 974"/>
                <a:gd name="T7" fmla="*/ 233 h 679"/>
                <a:gd name="T8" fmla="*/ 837 w 974"/>
                <a:gd name="T9" fmla="*/ 103 h 679"/>
                <a:gd name="T10" fmla="*/ 885 w 974"/>
                <a:gd name="T11" fmla="*/ 69 h 679"/>
                <a:gd name="T12" fmla="*/ 974 w 974"/>
                <a:gd name="T13" fmla="*/ 0 h 6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4" h="679">
                  <a:moveTo>
                    <a:pt x="0" y="679"/>
                  </a:moveTo>
                  <a:cubicBezTo>
                    <a:pt x="106" y="609"/>
                    <a:pt x="200" y="526"/>
                    <a:pt x="309" y="460"/>
                  </a:cubicBezTo>
                  <a:cubicBezTo>
                    <a:pt x="404" y="403"/>
                    <a:pt x="491" y="342"/>
                    <a:pt x="583" y="281"/>
                  </a:cubicBezTo>
                  <a:cubicBezTo>
                    <a:pt x="608" y="264"/>
                    <a:pt x="636" y="252"/>
                    <a:pt x="659" y="233"/>
                  </a:cubicBezTo>
                  <a:cubicBezTo>
                    <a:pt x="716" y="186"/>
                    <a:pt x="779" y="148"/>
                    <a:pt x="837" y="103"/>
                  </a:cubicBezTo>
                  <a:cubicBezTo>
                    <a:pt x="884" y="66"/>
                    <a:pt x="843" y="83"/>
                    <a:pt x="885" y="69"/>
                  </a:cubicBezTo>
                  <a:cubicBezTo>
                    <a:pt x="913" y="46"/>
                    <a:pt x="948" y="26"/>
                    <a:pt x="974" y="0"/>
                  </a:cubicBezTo>
                </a:path>
              </a:pathLst>
            </a:custGeom>
            <a:noFill/>
            <a:ln w="38100"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78" name="Freeform 94"/>
            <p:cNvSpPr>
              <a:spLocks/>
            </p:cNvSpPr>
            <p:nvPr/>
          </p:nvSpPr>
          <p:spPr bwMode="auto">
            <a:xfrm>
              <a:off x="322" y="1159"/>
              <a:ext cx="1303" cy="816"/>
            </a:xfrm>
            <a:custGeom>
              <a:avLst/>
              <a:gdLst>
                <a:gd name="T0" fmla="*/ 0 w 1303"/>
                <a:gd name="T1" fmla="*/ 0 h 816"/>
                <a:gd name="T2" fmla="*/ 432 w 1303"/>
                <a:gd name="T3" fmla="*/ 370 h 816"/>
                <a:gd name="T4" fmla="*/ 905 w 1303"/>
                <a:gd name="T5" fmla="*/ 658 h 816"/>
                <a:gd name="T6" fmla="*/ 988 w 1303"/>
                <a:gd name="T7" fmla="*/ 692 h 816"/>
                <a:gd name="T8" fmla="*/ 1193 w 1303"/>
                <a:gd name="T9" fmla="*/ 788 h 816"/>
                <a:gd name="T10" fmla="*/ 1276 w 1303"/>
                <a:gd name="T11" fmla="*/ 809 h 816"/>
                <a:gd name="T12" fmla="*/ 1303 w 1303"/>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3" h="816">
                  <a:moveTo>
                    <a:pt x="0" y="0"/>
                  </a:moveTo>
                  <a:cubicBezTo>
                    <a:pt x="131" y="131"/>
                    <a:pt x="275" y="271"/>
                    <a:pt x="432" y="370"/>
                  </a:cubicBezTo>
                  <a:cubicBezTo>
                    <a:pt x="588" y="469"/>
                    <a:pt x="747" y="562"/>
                    <a:pt x="905" y="658"/>
                  </a:cubicBezTo>
                  <a:cubicBezTo>
                    <a:pt x="931" y="673"/>
                    <a:pt x="961" y="679"/>
                    <a:pt x="988" y="692"/>
                  </a:cubicBezTo>
                  <a:cubicBezTo>
                    <a:pt x="1057" y="724"/>
                    <a:pt x="1120" y="765"/>
                    <a:pt x="1193" y="788"/>
                  </a:cubicBezTo>
                  <a:cubicBezTo>
                    <a:pt x="1220" y="797"/>
                    <a:pt x="1248" y="802"/>
                    <a:pt x="1276" y="809"/>
                  </a:cubicBezTo>
                  <a:cubicBezTo>
                    <a:pt x="1285" y="811"/>
                    <a:pt x="1303" y="816"/>
                    <a:pt x="1303" y="816"/>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可扩展</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D03A67A8-7385-49E7-8B12-42A7B6CE8FCA}" type="slidenum">
              <a:rPr lang="zh-CN" altLang="en-US" smtClean="0"/>
              <a:pPr>
                <a:defRPr/>
              </a:pPr>
              <a:t>52</a:t>
            </a:fld>
            <a:endParaRPr lang="en-US" altLang="zh-CN"/>
          </a:p>
        </p:txBody>
      </p:sp>
      <p:sp>
        <p:nvSpPr>
          <p:cNvPr id="66566" name="Rectangle 47"/>
          <p:cNvSpPr>
            <a:spLocks noChangeArrowheads="1"/>
          </p:cNvSpPr>
          <p:nvPr/>
        </p:nvSpPr>
        <p:spPr bwMode="auto">
          <a:xfrm>
            <a:off x="5527675" y="2998788"/>
            <a:ext cx="9144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lnSpc>
                <a:spcPct val="40000"/>
              </a:lnSpc>
              <a:buFontTx/>
              <a:buNone/>
            </a:pPr>
            <a:endParaRPr lang="zh-CN" altLang="en-US" sz="2400">
              <a:latin typeface="Tahoma" panose="020B0604030504040204" pitchFamily="34" charset="0"/>
              <a:ea typeface="宋体" panose="02010600030101010101" pitchFamily="2" charset="-122"/>
            </a:endParaRPr>
          </a:p>
        </p:txBody>
      </p:sp>
      <p:sp>
        <p:nvSpPr>
          <p:cNvPr id="66567" name="Rectangle 48"/>
          <p:cNvSpPr>
            <a:spLocks noChangeArrowheads="1"/>
          </p:cNvSpPr>
          <p:nvPr/>
        </p:nvSpPr>
        <p:spPr bwMode="auto">
          <a:xfrm>
            <a:off x="5527675" y="2693988"/>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1</a:t>
            </a:r>
          </a:p>
        </p:txBody>
      </p:sp>
      <p:sp>
        <p:nvSpPr>
          <p:cNvPr id="66568" name="Line 49"/>
          <p:cNvSpPr>
            <a:spLocks noChangeShapeType="1"/>
          </p:cNvSpPr>
          <p:nvPr/>
        </p:nvSpPr>
        <p:spPr bwMode="auto">
          <a:xfrm>
            <a:off x="5527675" y="3455988"/>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9" name="Text Box 50"/>
          <p:cNvSpPr txBox="1">
            <a:spLocks noChangeArrowheads="1"/>
          </p:cNvSpPr>
          <p:nvPr/>
        </p:nvSpPr>
        <p:spPr bwMode="auto">
          <a:xfrm>
            <a:off x="5562600" y="3036888"/>
            <a:ext cx="96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0001</a:t>
            </a:r>
            <a:endParaRPr lang="en-US" altLang="zh-CN" sz="3600">
              <a:latin typeface="Tahoma" panose="020B0604030504040204" pitchFamily="34" charset="0"/>
              <a:ea typeface="宋体" panose="02010600030101010101" pitchFamily="2" charset="-122"/>
            </a:endParaRPr>
          </a:p>
        </p:txBody>
      </p:sp>
      <p:grpSp>
        <p:nvGrpSpPr>
          <p:cNvPr id="66570" name="Group 51"/>
          <p:cNvGrpSpPr>
            <a:grpSpLocks/>
          </p:cNvGrpSpPr>
          <p:nvPr/>
        </p:nvGrpSpPr>
        <p:grpSpPr bwMode="auto">
          <a:xfrm>
            <a:off x="5527675" y="4065588"/>
            <a:ext cx="914400" cy="1219200"/>
            <a:chOff x="912" y="1776"/>
            <a:chExt cx="576" cy="768"/>
          </a:xfrm>
        </p:grpSpPr>
        <p:sp>
          <p:nvSpPr>
            <p:cNvPr id="66609" name="Rectangle 52"/>
            <p:cNvSpPr>
              <a:spLocks noChangeArrowheads="1"/>
            </p:cNvSpPr>
            <p:nvPr/>
          </p:nvSpPr>
          <p:spPr bwMode="auto">
            <a:xfrm>
              <a:off x="912" y="1968"/>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6610" name="Rectangle 53"/>
            <p:cNvSpPr>
              <a:spLocks noChangeArrowheads="1"/>
            </p:cNvSpPr>
            <p:nvPr/>
          </p:nvSpPr>
          <p:spPr bwMode="auto">
            <a:xfrm>
              <a:off x="912" y="177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grpSp>
      <p:sp>
        <p:nvSpPr>
          <p:cNvPr id="66571" name="Line 54"/>
          <p:cNvSpPr>
            <a:spLocks noChangeShapeType="1"/>
          </p:cNvSpPr>
          <p:nvPr/>
        </p:nvSpPr>
        <p:spPr bwMode="auto">
          <a:xfrm>
            <a:off x="5527675" y="4827588"/>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2" name="Text Box 55"/>
          <p:cNvSpPr txBox="1">
            <a:spLocks noChangeArrowheads="1"/>
          </p:cNvSpPr>
          <p:nvPr/>
        </p:nvSpPr>
        <p:spPr bwMode="auto">
          <a:xfrm>
            <a:off x="5527675" y="4370388"/>
            <a:ext cx="96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1001</a:t>
            </a:r>
            <a:endParaRPr lang="en-US" altLang="zh-CN" sz="3600">
              <a:latin typeface="Tahoma" panose="020B0604030504040204" pitchFamily="34" charset="0"/>
              <a:ea typeface="宋体" panose="02010600030101010101" pitchFamily="2" charset="-122"/>
            </a:endParaRPr>
          </a:p>
        </p:txBody>
      </p:sp>
      <p:sp>
        <p:nvSpPr>
          <p:cNvPr id="66573" name="Text Box 56"/>
          <p:cNvSpPr txBox="1">
            <a:spLocks noChangeArrowheads="1"/>
          </p:cNvSpPr>
          <p:nvPr/>
        </p:nvSpPr>
        <p:spPr bwMode="auto">
          <a:xfrm>
            <a:off x="5527675" y="4827588"/>
            <a:ext cx="96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1010</a:t>
            </a:r>
            <a:endParaRPr lang="en-US" altLang="zh-CN" sz="3600">
              <a:latin typeface="Tahoma" panose="020B0604030504040204" pitchFamily="34" charset="0"/>
              <a:ea typeface="宋体" panose="02010600030101010101" pitchFamily="2" charset="-122"/>
            </a:endParaRPr>
          </a:p>
        </p:txBody>
      </p:sp>
      <p:grpSp>
        <p:nvGrpSpPr>
          <p:cNvPr id="66574" name="Group 57"/>
          <p:cNvGrpSpPr>
            <a:grpSpLocks/>
          </p:cNvGrpSpPr>
          <p:nvPr/>
        </p:nvGrpSpPr>
        <p:grpSpPr bwMode="auto">
          <a:xfrm>
            <a:off x="5527675" y="5437188"/>
            <a:ext cx="914400" cy="1219200"/>
            <a:chOff x="912" y="1776"/>
            <a:chExt cx="576" cy="768"/>
          </a:xfrm>
        </p:grpSpPr>
        <p:sp>
          <p:nvSpPr>
            <p:cNvPr id="66607" name="Rectangle 58"/>
            <p:cNvSpPr>
              <a:spLocks noChangeArrowheads="1"/>
            </p:cNvSpPr>
            <p:nvPr/>
          </p:nvSpPr>
          <p:spPr bwMode="auto">
            <a:xfrm>
              <a:off x="912" y="1968"/>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6608" name="Rectangle 59"/>
            <p:cNvSpPr>
              <a:spLocks noChangeArrowheads="1"/>
            </p:cNvSpPr>
            <p:nvPr/>
          </p:nvSpPr>
          <p:spPr bwMode="auto">
            <a:xfrm>
              <a:off x="912" y="177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grpSp>
      <p:sp>
        <p:nvSpPr>
          <p:cNvPr id="66575" name="Line 60"/>
          <p:cNvSpPr>
            <a:spLocks noChangeShapeType="1"/>
          </p:cNvSpPr>
          <p:nvPr/>
        </p:nvSpPr>
        <p:spPr bwMode="auto">
          <a:xfrm>
            <a:off x="5527675" y="6199188"/>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Text Box 61"/>
          <p:cNvSpPr txBox="1">
            <a:spLocks noChangeArrowheads="1"/>
          </p:cNvSpPr>
          <p:nvPr/>
        </p:nvSpPr>
        <p:spPr bwMode="auto">
          <a:xfrm>
            <a:off x="5527675" y="5741988"/>
            <a:ext cx="96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1100</a:t>
            </a:r>
            <a:endParaRPr lang="en-US" altLang="zh-CN" sz="3600">
              <a:latin typeface="Tahoma" panose="020B0604030504040204" pitchFamily="34" charset="0"/>
              <a:ea typeface="宋体" panose="02010600030101010101" pitchFamily="2" charset="-122"/>
            </a:endParaRPr>
          </a:p>
        </p:txBody>
      </p:sp>
      <p:sp>
        <p:nvSpPr>
          <p:cNvPr id="66577" name="Text Box 62"/>
          <p:cNvSpPr txBox="1">
            <a:spLocks noChangeArrowheads="1"/>
          </p:cNvSpPr>
          <p:nvPr/>
        </p:nvSpPr>
        <p:spPr bwMode="auto">
          <a:xfrm>
            <a:off x="1336675" y="4637088"/>
            <a:ext cx="12461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Insert:</a:t>
            </a:r>
          </a:p>
          <a:p>
            <a:pPr algn="ctr">
              <a:spcBef>
                <a:spcPct val="50000"/>
              </a:spcBef>
              <a:buFontTx/>
              <a:buNone/>
            </a:pPr>
            <a:r>
              <a:rPr lang="en-US" altLang="zh-CN" sz="2400">
                <a:solidFill>
                  <a:srgbClr val="FF0000"/>
                </a:solidFill>
                <a:latin typeface="Tahoma" panose="020B0604030504040204" pitchFamily="34" charset="0"/>
                <a:ea typeface="宋体" panose="02010600030101010101" pitchFamily="2" charset="-122"/>
              </a:rPr>
              <a:t>0111</a:t>
            </a:r>
            <a:endParaRPr lang="en-US" altLang="zh-CN" sz="2400">
              <a:latin typeface="Tahoma" panose="020B0604030504040204" pitchFamily="34" charset="0"/>
              <a:ea typeface="宋体" panose="02010600030101010101" pitchFamily="2" charset="-122"/>
            </a:endParaRPr>
          </a:p>
          <a:p>
            <a:pPr algn="ctr">
              <a:spcBef>
                <a:spcPct val="50000"/>
              </a:spcBef>
              <a:buFontTx/>
              <a:buNone/>
            </a:pPr>
            <a:r>
              <a:rPr lang="en-US" altLang="zh-CN" sz="2400">
                <a:latin typeface="Tahoma" panose="020B0604030504040204" pitchFamily="34" charset="0"/>
                <a:ea typeface="宋体" panose="02010600030101010101" pitchFamily="2" charset="-122"/>
              </a:rPr>
              <a:t>0000</a:t>
            </a:r>
          </a:p>
        </p:txBody>
      </p:sp>
      <p:sp>
        <p:nvSpPr>
          <p:cNvPr id="66578" name="Text Box 63"/>
          <p:cNvSpPr txBox="1">
            <a:spLocks noChangeArrowheads="1"/>
          </p:cNvSpPr>
          <p:nvPr/>
        </p:nvSpPr>
        <p:spPr bwMode="auto">
          <a:xfrm>
            <a:off x="2936875" y="2236788"/>
            <a:ext cx="5111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a:latin typeface="Tahoma" panose="020B0604030504040204" pitchFamily="34" charset="0"/>
                <a:ea typeface="宋体" panose="02010600030101010101" pitchFamily="2" charset="-122"/>
              </a:rPr>
              <a:t>00</a:t>
            </a:r>
          </a:p>
          <a:p>
            <a:pPr algn="ctr">
              <a:lnSpc>
                <a:spcPct val="140000"/>
              </a:lnSpc>
              <a:spcBef>
                <a:spcPct val="50000"/>
              </a:spcBef>
              <a:buFontTx/>
              <a:buNone/>
            </a:pPr>
            <a:r>
              <a:rPr lang="en-US" altLang="zh-CN">
                <a:latin typeface="Tahoma" panose="020B0604030504040204" pitchFamily="34" charset="0"/>
                <a:ea typeface="宋体" panose="02010600030101010101" pitchFamily="2" charset="-122"/>
              </a:rPr>
              <a:t>01</a:t>
            </a:r>
          </a:p>
          <a:p>
            <a:pPr algn="ctr">
              <a:lnSpc>
                <a:spcPct val="150000"/>
              </a:lnSpc>
              <a:spcBef>
                <a:spcPct val="50000"/>
              </a:spcBef>
              <a:buFontTx/>
              <a:buNone/>
            </a:pPr>
            <a:r>
              <a:rPr lang="en-US" altLang="zh-CN">
                <a:latin typeface="Tahoma" panose="020B0604030504040204" pitchFamily="34" charset="0"/>
                <a:ea typeface="宋体" panose="02010600030101010101" pitchFamily="2" charset="-122"/>
              </a:rPr>
              <a:t>10</a:t>
            </a:r>
          </a:p>
          <a:p>
            <a:pPr algn="ctr">
              <a:lnSpc>
                <a:spcPct val="160000"/>
              </a:lnSpc>
              <a:spcBef>
                <a:spcPct val="50000"/>
              </a:spcBef>
              <a:buFontTx/>
              <a:buNone/>
            </a:pPr>
            <a:r>
              <a:rPr lang="en-US" altLang="zh-CN">
                <a:latin typeface="Tahoma" panose="020B0604030504040204" pitchFamily="34" charset="0"/>
                <a:ea typeface="宋体" panose="02010600030101010101" pitchFamily="2" charset="-122"/>
              </a:rPr>
              <a:t>11</a:t>
            </a:r>
          </a:p>
        </p:txBody>
      </p:sp>
      <p:sp>
        <p:nvSpPr>
          <p:cNvPr id="66579" name="Rectangle 64"/>
          <p:cNvSpPr>
            <a:spLocks noChangeArrowheads="1"/>
          </p:cNvSpPr>
          <p:nvPr/>
        </p:nvSpPr>
        <p:spPr bwMode="auto">
          <a:xfrm>
            <a:off x="3470275" y="2160588"/>
            <a:ext cx="990600" cy="23622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6580" name="Rectangle 65"/>
          <p:cNvSpPr>
            <a:spLocks noChangeArrowheads="1"/>
          </p:cNvSpPr>
          <p:nvPr/>
        </p:nvSpPr>
        <p:spPr bwMode="auto">
          <a:xfrm>
            <a:off x="3470275" y="1676400"/>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6581" name="Line 66"/>
          <p:cNvSpPr>
            <a:spLocks noChangeShapeType="1"/>
          </p:cNvSpPr>
          <p:nvPr/>
        </p:nvSpPr>
        <p:spPr bwMode="auto">
          <a:xfrm>
            <a:off x="3470275" y="3303588"/>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67"/>
          <p:cNvSpPr>
            <a:spLocks noChangeShapeType="1"/>
          </p:cNvSpPr>
          <p:nvPr/>
        </p:nvSpPr>
        <p:spPr bwMode="auto">
          <a:xfrm>
            <a:off x="3470275" y="3913188"/>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68"/>
          <p:cNvSpPr>
            <a:spLocks noChangeShapeType="1"/>
          </p:cNvSpPr>
          <p:nvPr/>
        </p:nvSpPr>
        <p:spPr bwMode="auto">
          <a:xfrm>
            <a:off x="3470275" y="2693988"/>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Text Box 69"/>
          <p:cNvSpPr txBox="1">
            <a:spLocks noChangeArrowheads="1"/>
          </p:cNvSpPr>
          <p:nvPr/>
        </p:nvSpPr>
        <p:spPr bwMode="auto">
          <a:xfrm>
            <a:off x="2859088" y="1600200"/>
            <a:ext cx="630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d=</a:t>
            </a:r>
          </a:p>
        </p:txBody>
      </p:sp>
      <p:sp>
        <p:nvSpPr>
          <p:cNvPr id="66585" name="Line 70"/>
          <p:cNvSpPr>
            <a:spLocks noChangeShapeType="1"/>
          </p:cNvSpPr>
          <p:nvPr/>
        </p:nvSpPr>
        <p:spPr bwMode="auto">
          <a:xfrm>
            <a:off x="4003675" y="2465388"/>
            <a:ext cx="1371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71"/>
          <p:cNvSpPr>
            <a:spLocks noChangeShapeType="1"/>
          </p:cNvSpPr>
          <p:nvPr/>
        </p:nvSpPr>
        <p:spPr bwMode="auto">
          <a:xfrm>
            <a:off x="4308475" y="3074988"/>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72"/>
          <p:cNvSpPr>
            <a:spLocks noChangeShapeType="1"/>
          </p:cNvSpPr>
          <p:nvPr/>
        </p:nvSpPr>
        <p:spPr bwMode="auto">
          <a:xfrm>
            <a:off x="4308475" y="3608388"/>
            <a:ext cx="1143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73"/>
          <p:cNvSpPr>
            <a:spLocks noChangeShapeType="1"/>
          </p:cNvSpPr>
          <p:nvPr/>
        </p:nvSpPr>
        <p:spPr bwMode="auto">
          <a:xfrm>
            <a:off x="4308475" y="4065588"/>
            <a:ext cx="10668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Text Box 74"/>
          <p:cNvSpPr txBox="1">
            <a:spLocks noChangeArrowheads="1"/>
          </p:cNvSpPr>
          <p:nvPr/>
        </p:nvSpPr>
        <p:spPr bwMode="auto">
          <a:xfrm>
            <a:off x="620713" y="1162050"/>
            <a:ext cx="3138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u="sng">
                <a:latin typeface="Tahoma" panose="020B0604030504040204" pitchFamily="34" charset="0"/>
                <a:ea typeface="宋体" panose="02010600030101010101" pitchFamily="2" charset="-122"/>
              </a:rPr>
              <a:t>Example continued</a:t>
            </a:r>
            <a:endParaRPr lang="en-US" altLang="zh-CN" sz="2400">
              <a:latin typeface="Tahoma" panose="020B0604030504040204" pitchFamily="34" charset="0"/>
              <a:ea typeface="宋体" panose="02010600030101010101" pitchFamily="2" charset="-122"/>
            </a:endParaRPr>
          </a:p>
        </p:txBody>
      </p:sp>
      <p:sp>
        <p:nvSpPr>
          <p:cNvPr id="34" name="Text Box 75"/>
          <p:cNvSpPr txBox="1">
            <a:spLocks noChangeArrowheads="1"/>
          </p:cNvSpPr>
          <p:nvPr/>
        </p:nvSpPr>
        <p:spPr bwMode="auto">
          <a:xfrm>
            <a:off x="5561013" y="3455988"/>
            <a:ext cx="966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rgbClr val="FF0000"/>
                </a:solidFill>
                <a:latin typeface="Tahoma" panose="020B0604030504040204" pitchFamily="34" charset="0"/>
                <a:ea typeface="宋体" panose="02010600030101010101" pitchFamily="2" charset="-122"/>
              </a:rPr>
              <a:t>0111</a:t>
            </a:r>
            <a:endParaRPr lang="en-US" altLang="zh-CN" sz="2400">
              <a:latin typeface="Tahoma" panose="020B0604030504040204" pitchFamily="34" charset="0"/>
              <a:ea typeface="宋体" panose="02010600030101010101" pitchFamily="2" charset="-122"/>
            </a:endParaRPr>
          </a:p>
        </p:txBody>
      </p:sp>
      <p:grpSp>
        <p:nvGrpSpPr>
          <p:cNvPr id="35" name="Group 76"/>
          <p:cNvGrpSpPr>
            <a:grpSpLocks/>
          </p:cNvGrpSpPr>
          <p:nvPr/>
        </p:nvGrpSpPr>
        <p:grpSpPr bwMode="auto">
          <a:xfrm>
            <a:off x="5526088" y="1116013"/>
            <a:ext cx="1873250" cy="2687637"/>
            <a:chOff x="2797" y="302"/>
            <a:chExt cx="1180" cy="1693"/>
          </a:xfrm>
        </p:grpSpPr>
        <p:sp>
          <p:nvSpPr>
            <p:cNvPr id="66599" name="Rectangle 77"/>
            <p:cNvSpPr>
              <a:spLocks noChangeArrowheads="1"/>
            </p:cNvSpPr>
            <p:nvPr/>
          </p:nvSpPr>
          <p:spPr bwMode="auto">
            <a:xfrm>
              <a:off x="2797" y="494"/>
              <a:ext cx="576" cy="576"/>
            </a:xfrm>
            <a:prstGeom prst="rect">
              <a:avLst/>
            </a:prstGeom>
            <a:solidFill>
              <a:schemeClr val="bg1"/>
            </a:solidFill>
            <a:ln w="9525">
              <a:solidFill>
                <a:schemeClr val="accent2"/>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lnSpc>
                  <a:spcPct val="40000"/>
                </a:lnSpc>
                <a:buFontTx/>
                <a:buNone/>
              </a:pPr>
              <a:endParaRPr lang="zh-CN" altLang="en-US" sz="2400">
                <a:latin typeface="Tahoma" panose="020B0604030504040204" pitchFamily="34" charset="0"/>
                <a:ea typeface="宋体" panose="02010600030101010101" pitchFamily="2" charset="-122"/>
              </a:endParaRPr>
            </a:p>
          </p:txBody>
        </p:sp>
        <p:sp>
          <p:nvSpPr>
            <p:cNvPr id="66600" name="Rectangle 78"/>
            <p:cNvSpPr>
              <a:spLocks noChangeArrowheads="1"/>
            </p:cNvSpPr>
            <p:nvPr/>
          </p:nvSpPr>
          <p:spPr bwMode="auto">
            <a:xfrm>
              <a:off x="2797" y="302"/>
              <a:ext cx="192" cy="192"/>
            </a:xfrm>
            <a:prstGeom prst="rect">
              <a:avLst/>
            </a:prstGeom>
            <a:solidFill>
              <a:schemeClr val="bg1"/>
            </a:solidFill>
            <a:ln w="9525">
              <a:solidFill>
                <a:schemeClr val="accent2"/>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endParaRPr lang="zh-CN" altLang="en-US" sz="2400">
                <a:latin typeface="Tahoma" panose="020B0604030504040204" pitchFamily="34" charset="0"/>
                <a:ea typeface="宋体" panose="02010600030101010101" pitchFamily="2" charset="-122"/>
              </a:endParaRPr>
            </a:p>
          </p:txBody>
        </p:sp>
        <p:sp>
          <p:nvSpPr>
            <p:cNvPr id="66601" name="Line 79"/>
            <p:cNvSpPr>
              <a:spLocks noChangeShapeType="1"/>
            </p:cNvSpPr>
            <p:nvPr/>
          </p:nvSpPr>
          <p:spPr bwMode="auto">
            <a:xfrm>
              <a:off x="2797" y="782"/>
              <a:ext cx="576" cy="0"/>
            </a:xfrm>
            <a:prstGeom prst="line">
              <a:avLst/>
            </a:prstGeom>
            <a:noFill/>
            <a:ln w="9525">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2" name="Text Box 80"/>
            <p:cNvSpPr txBox="1">
              <a:spLocks noChangeArrowheads="1"/>
            </p:cNvSpPr>
            <p:nvPr/>
          </p:nvSpPr>
          <p:spPr bwMode="auto">
            <a:xfrm>
              <a:off x="2819" y="518"/>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solidFill>
                    <a:schemeClr val="tx2"/>
                  </a:solidFill>
                  <a:latin typeface="Tahoma" panose="020B0604030504040204" pitchFamily="34" charset="0"/>
                  <a:ea typeface="宋体" panose="02010600030101010101" pitchFamily="2" charset="-122"/>
                </a:rPr>
                <a:t>0000</a:t>
              </a:r>
              <a:endParaRPr lang="en-US" altLang="zh-CN" sz="3600">
                <a:solidFill>
                  <a:schemeClr val="tx2"/>
                </a:solidFill>
                <a:latin typeface="Tahoma" panose="020B0604030504040204" pitchFamily="34" charset="0"/>
                <a:ea typeface="宋体" panose="02010600030101010101" pitchFamily="2" charset="-122"/>
              </a:endParaRPr>
            </a:p>
          </p:txBody>
        </p:sp>
        <p:sp>
          <p:nvSpPr>
            <p:cNvPr id="66603" name="Freeform 81"/>
            <p:cNvSpPr>
              <a:spLocks/>
            </p:cNvSpPr>
            <p:nvPr/>
          </p:nvSpPr>
          <p:spPr bwMode="auto">
            <a:xfrm>
              <a:off x="2825" y="1858"/>
              <a:ext cx="487" cy="137"/>
            </a:xfrm>
            <a:custGeom>
              <a:avLst/>
              <a:gdLst>
                <a:gd name="T0" fmla="*/ 0 w 487"/>
                <a:gd name="T1" fmla="*/ 137 h 137"/>
                <a:gd name="T2" fmla="*/ 117 w 487"/>
                <a:gd name="T3" fmla="*/ 124 h 137"/>
                <a:gd name="T4" fmla="*/ 261 w 487"/>
                <a:gd name="T5" fmla="*/ 83 h 137"/>
                <a:gd name="T6" fmla="*/ 391 w 487"/>
                <a:gd name="T7" fmla="*/ 41 h 137"/>
                <a:gd name="T8" fmla="*/ 446 w 487"/>
                <a:gd name="T9" fmla="*/ 14 h 137"/>
                <a:gd name="T10" fmla="*/ 487 w 487"/>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7" h="137">
                  <a:moveTo>
                    <a:pt x="0" y="137"/>
                  </a:moveTo>
                  <a:cubicBezTo>
                    <a:pt x="70" y="132"/>
                    <a:pt x="66" y="136"/>
                    <a:pt x="117" y="124"/>
                  </a:cubicBezTo>
                  <a:cubicBezTo>
                    <a:pt x="166" y="113"/>
                    <a:pt x="212" y="91"/>
                    <a:pt x="261" y="83"/>
                  </a:cubicBezTo>
                  <a:cubicBezTo>
                    <a:pt x="304" y="68"/>
                    <a:pt x="346" y="50"/>
                    <a:pt x="391" y="41"/>
                  </a:cubicBezTo>
                  <a:cubicBezTo>
                    <a:pt x="409" y="32"/>
                    <a:pt x="428" y="23"/>
                    <a:pt x="446" y="14"/>
                  </a:cubicBezTo>
                  <a:cubicBezTo>
                    <a:pt x="459" y="8"/>
                    <a:pt x="487" y="0"/>
                    <a:pt x="487" y="0"/>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04" name="Freeform 82"/>
            <p:cNvSpPr>
              <a:spLocks/>
            </p:cNvSpPr>
            <p:nvPr/>
          </p:nvSpPr>
          <p:spPr bwMode="auto">
            <a:xfrm>
              <a:off x="2832" y="1570"/>
              <a:ext cx="487" cy="137"/>
            </a:xfrm>
            <a:custGeom>
              <a:avLst/>
              <a:gdLst>
                <a:gd name="T0" fmla="*/ 0 w 487"/>
                <a:gd name="T1" fmla="*/ 137 h 137"/>
                <a:gd name="T2" fmla="*/ 117 w 487"/>
                <a:gd name="T3" fmla="*/ 124 h 137"/>
                <a:gd name="T4" fmla="*/ 261 w 487"/>
                <a:gd name="T5" fmla="*/ 83 h 137"/>
                <a:gd name="T6" fmla="*/ 391 w 487"/>
                <a:gd name="T7" fmla="*/ 41 h 137"/>
                <a:gd name="T8" fmla="*/ 446 w 487"/>
                <a:gd name="T9" fmla="*/ 14 h 137"/>
                <a:gd name="T10" fmla="*/ 487 w 487"/>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7" h="137">
                  <a:moveTo>
                    <a:pt x="0" y="137"/>
                  </a:moveTo>
                  <a:cubicBezTo>
                    <a:pt x="70" y="132"/>
                    <a:pt x="66" y="136"/>
                    <a:pt x="117" y="124"/>
                  </a:cubicBezTo>
                  <a:cubicBezTo>
                    <a:pt x="166" y="113"/>
                    <a:pt x="212" y="91"/>
                    <a:pt x="261" y="83"/>
                  </a:cubicBezTo>
                  <a:cubicBezTo>
                    <a:pt x="304" y="68"/>
                    <a:pt x="346" y="50"/>
                    <a:pt x="391" y="41"/>
                  </a:cubicBezTo>
                  <a:cubicBezTo>
                    <a:pt x="409" y="32"/>
                    <a:pt x="428" y="23"/>
                    <a:pt x="446" y="14"/>
                  </a:cubicBezTo>
                  <a:cubicBezTo>
                    <a:pt x="459" y="8"/>
                    <a:pt x="487" y="0"/>
                    <a:pt x="487" y="0"/>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05" name="Text Box 83"/>
            <p:cNvSpPr txBox="1">
              <a:spLocks noChangeArrowheads="1"/>
            </p:cNvSpPr>
            <p:nvPr/>
          </p:nvSpPr>
          <p:spPr bwMode="auto">
            <a:xfrm>
              <a:off x="3368" y="1503"/>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tx2"/>
                  </a:solidFill>
                  <a:latin typeface="Tahoma" panose="020B0604030504040204" pitchFamily="34" charset="0"/>
                  <a:ea typeface="宋体" panose="02010600030101010101" pitchFamily="2" charset="-122"/>
                </a:rPr>
                <a:t>0111</a:t>
              </a:r>
            </a:p>
          </p:txBody>
        </p:sp>
        <p:sp>
          <p:nvSpPr>
            <p:cNvPr id="66606" name="Text Box 84"/>
            <p:cNvSpPr txBox="1">
              <a:spLocks noChangeArrowheads="1"/>
            </p:cNvSpPr>
            <p:nvPr/>
          </p:nvSpPr>
          <p:spPr bwMode="auto">
            <a:xfrm>
              <a:off x="2797" y="782"/>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solidFill>
                    <a:schemeClr val="tx2"/>
                  </a:solidFill>
                  <a:latin typeface="Tahoma" panose="020B0604030504040204" pitchFamily="34" charset="0"/>
                  <a:ea typeface="宋体" panose="02010600030101010101" pitchFamily="2" charset="-122"/>
                </a:rPr>
                <a:t>0001</a:t>
              </a:r>
              <a:endParaRPr lang="en-US" altLang="zh-CN" sz="3600">
                <a:solidFill>
                  <a:schemeClr val="tx2"/>
                </a:solidFill>
                <a:latin typeface="Tahoma" panose="020B0604030504040204" pitchFamily="34" charset="0"/>
                <a:ea typeface="宋体" panose="02010600030101010101" pitchFamily="2" charset="-122"/>
              </a:endParaRPr>
            </a:p>
          </p:txBody>
        </p:sp>
      </p:grpSp>
      <p:grpSp>
        <p:nvGrpSpPr>
          <p:cNvPr id="44" name="Group 85"/>
          <p:cNvGrpSpPr>
            <a:grpSpLocks/>
          </p:cNvGrpSpPr>
          <p:nvPr/>
        </p:nvGrpSpPr>
        <p:grpSpPr bwMode="auto">
          <a:xfrm>
            <a:off x="4221163" y="1038225"/>
            <a:ext cx="2133600" cy="2030413"/>
            <a:chOff x="1872" y="253"/>
            <a:chExt cx="1344" cy="1279"/>
          </a:xfrm>
        </p:grpSpPr>
        <p:sp>
          <p:nvSpPr>
            <p:cNvPr id="66593" name="Freeform 86"/>
            <p:cNvSpPr>
              <a:spLocks/>
            </p:cNvSpPr>
            <p:nvPr/>
          </p:nvSpPr>
          <p:spPr bwMode="auto">
            <a:xfrm>
              <a:off x="2345" y="1351"/>
              <a:ext cx="185" cy="110"/>
            </a:xfrm>
            <a:custGeom>
              <a:avLst/>
              <a:gdLst>
                <a:gd name="T0" fmla="*/ 0 w 185"/>
                <a:gd name="T1" fmla="*/ 110 h 110"/>
                <a:gd name="T2" fmla="*/ 117 w 185"/>
                <a:gd name="T3" fmla="*/ 27 h 110"/>
                <a:gd name="T4" fmla="*/ 165 w 185"/>
                <a:gd name="T5" fmla="*/ 7 h 110"/>
                <a:gd name="T6" fmla="*/ 185 w 185"/>
                <a:gd name="T7" fmla="*/ 0 h 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10">
                  <a:moveTo>
                    <a:pt x="0" y="110"/>
                  </a:moveTo>
                  <a:cubicBezTo>
                    <a:pt x="47" y="94"/>
                    <a:pt x="73" y="49"/>
                    <a:pt x="117" y="27"/>
                  </a:cubicBezTo>
                  <a:cubicBezTo>
                    <a:pt x="132" y="19"/>
                    <a:pt x="149" y="14"/>
                    <a:pt x="165" y="7"/>
                  </a:cubicBezTo>
                  <a:cubicBezTo>
                    <a:pt x="172" y="4"/>
                    <a:pt x="185" y="0"/>
                    <a:pt x="185" y="0"/>
                  </a:cubicBezTo>
                </a:path>
              </a:pathLst>
            </a:custGeom>
            <a:noFill/>
            <a:ln w="38100" cap="flat" cmpd="sng">
              <a:solidFill>
                <a:srgbClr val="008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4" name="Freeform 87"/>
            <p:cNvSpPr>
              <a:spLocks/>
            </p:cNvSpPr>
            <p:nvPr/>
          </p:nvSpPr>
          <p:spPr bwMode="auto">
            <a:xfrm>
              <a:off x="2400" y="1351"/>
              <a:ext cx="90" cy="158"/>
            </a:xfrm>
            <a:custGeom>
              <a:avLst/>
              <a:gdLst>
                <a:gd name="T0" fmla="*/ 0 w 90"/>
                <a:gd name="T1" fmla="*/ 0 h 158"/>
                <a:gd name="T2" fmla="*/ 55 w 90"/>
                <a:gd name="T3" fmla="*/ 82 h 158"/>
                <a:gd name="T4" fmla="*/ 82 w 90"/>
                <a:gd name="T5" fmla="*/ 123 h 158"/>
                <a:gd name="T6" fmla="*/ 89 w 90"/>
                <a:gd name="T7" fmla="*/ 158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58">
                  <a:moveTo>
                    <a:pt x="0" y="0"/>
                  </a:moveTo>
                  <a:cubicBezTo>
                    <a:pt x="12" y="36"/>
                    <a:pt x="33" y="55"/>
                    <a:pt x="55" y="82"/>
                  </a:cubicBezTo>
                  <a:cubicBezTo>
                    <a:pt x="65" y="95"/>
                    <a:pt x="82" y="123"/>
                    <a:pt x="82" y="123"/>
                  </a:cubicBezTo>
                  <a:cubicBezTo>
                    <a:pt x="90" y="153"/>
                    <a:pt x="89" y="141"/>
                    <a:pt x="89" y="158"/>
                  </a:cubicBezTo>
                </a:path>
              </a:pathLst>
            </a:custGeom>
            <a:noFill/>
            <a:ln w="38100" cap="flat" cmpd="sng">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5" name="Line 88"/>
            <p:cNvSpPr>
              <a:spLocks noChangeShapeType="1"/>
            </p:cNvSpPr>
            <p:nvPr/>
          </p:nvSpPr>
          <p:spPr bwMode="auto">
            <a:xfrm flipV="1">
              <a:off x="1872" y="610"/>
              <a:ext cx="905" cy="501"/>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6" name="Freeform 89"/>
            <p:cNvSpPr>
              <a:spLocks/>
            </p:cNvSpPr>
            <p:nvPr/>
          </p:nvSpPr>
          <p:spPr bwMode="auto">
            <a:xfrm>
              <a:off x="2750" y="1365"/>
              <a:ext cx="267" cy="116"/>
            </a:xfrm>
            <a:custGeom>
              <a:avLst/>
              <a:gdLst>
                <a:gd name="T0" fmla="*/ 0 w 267"/>
                <a:gd name="T1" fmla="*/ 116 h 116"/>
                <a:gd name="T2" fmla="*/ 75 w 267"/>
                <a:gd name="T3" fmla="*/ 75 h 116"/>
                <a:gd name="T4" fmla="*/ 219 w 267"/>
                <a:gd name="T5" fmla="*/ 13 h 116"/>
                <a:gd name="T6" fmla="*/ 247 w 267"/>
                <a:gd name="T7" fmla="*/ 6 h 116"/>
                <a:gd name="T8" fmla="*/ 267 w 267"/>
                <a:gd name="T9" fmla="*/ 0 h 1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116">
                  <a:moveTo>
                    <a:pt x="0" y="116"/>
                  </a:moveTo>
                  <a:cubicBezTo>
                    <a:pt x="26" y="103"/>
                    <a:pt x="48" y="85"/>
                    <a:pt x="75" y="75"/>
                  </a:cubicBezTo>
                  <a:cubicBezTo>
                    <a:pt x="120" y="41"/>
                    <a:pt x="164" y="27"/>
                    <a:pt x="219" y="13"/>
                  </a:cubicBezTo>
                  <a:cubicBezTo>
                    <a:pt x="228" y="11"/>
                    <a:pt x="238" y="8"/>
                    <a:pt x="247" y="6"/>
                  </a:cubicBezTo>
                  <a:cubicBezTo>
                    <a:pt x="254" y="4"/>
                    <a:pt x="267" y="0"/>
                    <a:pt x="267" y="0"/>
                  </a:cubicBezTo>
                </a:path>
              </a:pathLst>
            </a:custGeom>
            <a:noFill/>
            <a:ln w="38100" cap="flat" cmpd="sng">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7" name="Text Box 90"/>
            <p:cNvSpPr txBox="1">
              <a:spLocks noChangeArrowheads="1"/>
            </p:cNvSpPr>
            <p:nvPr/>
          </p:nvSpPr>
          <p:spPr bwMode="auto">
            <a:xfrm>
              <a:off x="2976" y="1241"/>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rgbClr val="008000"/>
                  </a:solidFill>
                  <a:latin typeface="Tahoma" panose="020B0604030504040204" pitchFamily="34" charset="0"/>
                  <a:ea typeface="宋体" panose="02010600030101010101" pitchFamily="2" charset="-122"/>
                </a:rPr>
                <a:t>2</a:t>
              </a:r>
              <a:endParaRPr lang="en-US" altLang="zh-CN" sz="2400">
                <a:latin typeface="Tahoma" panose="020B0604030504040204" pitchFamily="34" charset="0"/>
                <a:ea typeface="宋体" panose="02010600030101010101" pitchFamily="2" charset="-122"/>
              </a:endParaRPr>
            </a:p>
          </p:txBody>
        </p:sp>
        <p:sp>
          <p:nvSpPr>
            <p:cNvPr id="66598" name="Text Box 91"/>
            <p:cNvSpPr txBox="1">
              <a:spLocks noChangeArrowheads="1"/>
            </p:cNvSpPr>
            <p:nvPr/>
          </p:nvSpPr>
          <p:spPr bwMode="auto">
            <a:xfrm>
              <a:off x="2683" y="253"/>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rgbClr val="008000"/>
                  </a:solidFill>
                  <a:latin typeface="Tahoma" panose="020B0604030504040204" pitchFamily="34" charset="0"/>
                  <a:ea typeface="宋体" panose="02010600030101010101" pitchFamily="2" charset="-122"/>
                </a:rPr>
                <a:t>2</a:t>
              </a:r>
              <a:endParaRPr lang="en-US" altLang="zh-CN" sz="240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1+#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ppt_x"/>
                                          </p:val>
                                        </p:tav>
                                        <p:tav tm="100000">
                                          <p:val>
                                            <p:strVal val="#ppt_x"/>
                                          </p:val>
                                        </p:tav>
                                      </p:tavLst>
                                    </p:anim>
                                    <p:anim calcmode="lin" valueType="num">
                                      <p:cBhvr additive="base">
                                        <p:cTn id="18"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可扩展</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CE5C425F-1886-4504-A10A-14C8FDA39AD8}" type="slidenum">
              <a:rPr lang="zh-CN" altLang="en-US" smtClean="0"/>
              <a:pPr>
                <a:defRPr/>
              </a:pPr>
              <a:t>53</a:t>
            </a:fld>
            <a:endParaRPr lang="en-US" altLang="zh-CN"/>
          </a:p>
        </p:txBody>
      </p:sp>
      <p:sp>
        <p:nvSpPr>
          <p:cNvPr id="67590" name="Text Box 70"/>
          <p:cNvSpPr txBox="1">
            <a:spLocks noChangeArrowheads="1"/>
          </p:cNvSpPr>
          <p:nvPr/>
        </p:nvSpPr>
        <p:spPr bwMode="auto">
          <a:xfrm>
            <a:off x="1423988" y="2203450"/>
            <a:ext cx="5111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a:latin typeface="Tahoma" panose="020B0604030504040204" pitchFamily="34" charset="0"/>
                <a:ea typeface="宋体" panose="02010600030101010101" pitchFamily="2" charset="-122"/>
              </a:rPr>
              <a:t>00</a:t>
            </a:r>
          </a:p>
          <a:p>
            <a:pPr algn="ctr">
              <a:lnSpc>
                <a:spcPct val="140000"/>
              </a:lnSpc>
              <a:spcBef>
                <a:spcPct val="50000"/>
              </a:spcBef>
              <a:buFontTx/>
              <a:buNone/>
            </a:pPr>
            <a:r>
              <a:rPr lang="en-US" altLang="zh-CN">
                <a:latin typeface="Tahoma" panose="020B0604030504040204" pitchFamily="34" charset="0"/>
                <a:ea typeface="宋体" panose="02010600030101010101" pitchFamily="2" charset="-122"/>
              </a:rPr>
              <a:t>01</a:t>
            </a:r>
          </a:p>
          <a:p>
            <a:pPr algn="ctr">
              <a:lnSpc>
                <a:spcPct val="150000"/>
              </a:lnSpc>
              <a:spcBef>
                <a:spcPct val="50000"/>
              </a:spcBef>
              <a:buFontTx/>
              <a:buNone/>
            </a:pPr>
            <a:r>
              <a:rPr lang="en-US" altLang="zh-CN">
                <a:latin typeface="Tahoma" panose="020B0604030504040204" pitchFamily="34" charset="0"/>
                <a:ea typeface="宋体" panose="02010600030101010101" pitchFamily="2" charset="-122"/>
              </a:rPr>
              <a:t>10</a:t>
            </a:r>
          </a:p>
          <a:p>
            <a:pPr algn="ctr">
              <a:lnSpc>
                <a:spcPct val="160000"/>
              </a:lnSpc>
              <a:spcBef>
                <a:spcPct val="50000"/>
              </a:spcBef>
              <a:buFontTx/>
              <a:buNone/>
            </a:pPr>
            <a:r>
              <a:rPr lang="en-US" altLang="zh-CN">
                <a:latin typeface="Tahoma" panose="020B0604030504040204" pitchFamily="34" charset="0"/>
                <a:ea typeface="宋体" panose="02010600030101010101" pitchFamily="2" charset="-122"/>
              </a:rPr>
              <a:t>11</a:t>
            </a:r>
          </a:p>
        </p:txBody>
      </p:sp>
      <p:sp>
        <p:nvSpPr>
          <p:cNvPr id="67591" name="Rectangle 71"/>
          <p:cNvSpPr>
            <a:spLocks noChangeArrowheads="1"/>
          </p:cNvSpPr>
          <p:nvPr/>
        </p:nvSpPr>
        <p:spPr bwMode="auto">
          <a:xfrm>
            <a:off x="1957388" y="2127250"/>
            <a:ext cx="990600" cy="23622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592" name="Rectangle 72"/>
          <p:cNvSpPr>
            <a:spLocks noChangeArrowheads="1"/>
          </p:cNvSpPr>
          <p:nvPr/>
        </p:nvSpPr>
        <p:spPr bwMode="auto">
          <a:xfrm>
            <a:off x="1957388" y="1822450"/>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7593" name="Line 73"/>
          <p:cNvSpPr>
            <a:spLocks noChangeShapeType="1"/>
          </p:cNvSpPr>
          <p:nvPr/>
        </p:nvSpPr>
        <p:spPr bwMode="auto">
          <a:xfrm>
            <a:off x="1957388" y="3270250"/>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4" name="Line 74"/>
          <p:cNvSpPr>
            <a:spLocks noChangeShapeType="1"/>
          </p:cNvSpPr>
          <p:nvPr/>
        </p:nvSpPr>
        <p:spPr bwMode="auto">
          <a:xfrm>
            <a:off x="1957388" y="3879850"/>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Line 75"/>
          <p:cNvSpPr>
            <a:spLocks noChangeShapeType="1"/>
          </p:cNvSpPr>
          <p:nvPr/>
        </p:nvSpPr>
        <p:spPr bwMode="auto">
          <a:xfrm>
            <a:off x="1957388" y="2660650"/>
            <a:ext cx="990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6" name="Text Box 76"/>
          <p:cNvSpPr txBox="1">
            <a:spLocks noChangeArrowheads="1"/>
          </p:cNvSpPr>
          <p:nvPr/>
        </p:nvSpPr>
        <p:spPr bwMode="auto">
          <a:xfrm>
            <a:off x="1346200" y="1746250"/>
            <a:ext cx="630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i="1">
                <a:latin typeface="Tahoma" panose="020B0604030504040204" pitchFamily="34" charset="0"/>
                <a:ea typeface="宋体" panose="02010600030101010101" pitchFamily="2" charset="-122"/>
              </a:rPr>
              <a:t>d</a:t>
            </a:r>
            <a:r>
              <a:rPr lang="en-US" altLang="zh-CN" sz="2400">
                <a:latin typeface="Tahoma" panose="020B0604030504040204" pitchFamily="34" charset="0"/>
                <a:ea typeface="宋体" panose="02010600030101010101" pitchFamily="2" charset="-122"/>
              </a:rPr>
              <a:t>=</a:t>
            </a:r>
          </a:p>
        </p:txBody>
      </p:sp>
      <p:grpSp>
        <p:nvGrpSpPr>
          <p:cNvPr id="67597" name="Group 77"/>
          <p:cNvGrpSpPr>
            <a:grpSpLocks/>
          </p:cNvGrpSpPr>
          <p:nvPr/>
        </p:nvGrpSpPr>
        <p:grpSpPr bwMode="auto">
          <a:xfrm>
            <a:off x="4037013" y="4511675"/>
            <a:ext cx="1219200" cy="919163"/>
            <a:chOff x="2064" y="2016"/>
            <a:chExt cx="768" cy="579"/>
          </a:xfrm>
        </p:grpSpPr>
        <p:sp>
          <p:nvSpPr>
            <p:cNvPr id="67653" name="Rectangle 78"/>
            <p:cNvSpPr>
              <a:spLocks noChangeArrowheads="1"/>
            </p:cNvSpPr>
            <p:nvPr/>
          </p:nvSpPr>
          <p:spPr bwMode="auto">
            <a:xfrm>
              <a:off x="2064" y="2016"/>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654" name="Rectangle 79"/>
            <p:cNvSpPr>
              <a:spLocks noChangeArrowheads="1"/>
            </p:cNvSpPr>
            <p:nvPr/>
          </p:nvSpPr>
          <p:spPr bwMode="auto">
            <a:xfrm>
              <a:off x="2640" y="201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7655" name="Line 80"/>
            <p:cNvSpPr>
              <a:spLocks noChangeShapeType="1"/>
            </p:cNvSpPr>
            <p:nvPr/>
          </p:nvSpPr>
          <p:spPr bwMode="auto">
            <a:xfrm>
              <a:off x="2064" y="2304"/>
              <a:ext cx="57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56" name="Text Box 81"/>
            <p:cNvSpPr txBox="1">
              <a:spLocks noChangeArrowheads="1"/>
            </p:cNvSpPr>
            <p:nvPr/>
          </p:nvSpPr>
          <p:spPr bwMode="auto">
            <a:xfrm>
              <a:off x="2064" y="2016"/>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1001</a:t>
              </a:r>
              <a:endParaRPr lang="en-US" altLang="zh-CN" sz="3600">
                <a:latin typeface="Tahoma" panose="020B0604030504040204" pitchFamily="34" charset="0"/>
                <a:ea typeface="宋体" panose="02010600030101010101" pitchFamily="2" charset="-122"/>
              </a:endParaRPr>
            </a:p>
          </p:txBody>
        </p:sp>
        <p:sp>
          <p:nvSpPr>
            <p:cNvPr id="67657" name="Text Box 82"/>
            <p:cNvSpPr txBox="1">
              <a:spLocks noChangeArrowheads="1"/>
            </p:cNvSpPr>
            <p:nvPr/>
          </p:nvSpPr>
          <p:spPr bwMode="auto">
            <a:xfrm>
              <a:off x="2064" y="2304"/>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1010</a:t>
              </a:r>
              <a:endParaRPr lang="en-US" altLang="zh-CN" sz="3600">
                <a:latin typeface="Tahoma" panose="020B0604030504040204" pitchFamily="34" charset="0"/>
                <a:ea typeface="宋体" panose="02010600030101010101" pitchFamily="2" charset="-122"/>
              </a:endParaRPr>
            </a:p>
          </p:txBody>
        </p:sp>
      </p:grpSp>
      <p:grpSp>
        <p:nvGrpSpPr>
          <p:cNvPr id="67598" name="Group 83"/>
          <p:cNvGrpSpPr>
            <a:grpSpLocks/>
          </p:cNvGrpSpPr>
          <p:nvPr/>
        </p:nvGrpSpPr>
        <p:grpSpPr bwMode="auto">
          <a:xfrm>
            <a:off x="3962400" y="5708650"/>
            <a:ext cx="1219200" cy="1006475"/>
            <a:chOff x="2112" y="2976"/>
            <a:chExt cx="768" cy="634"/>
          </a:xfrm>
        </p:grpSpPr>
        <p:sp>
          <p:nvSpPr>
            <p:cNvPr id="67648" name="Rectangle 84"/>
            <p:cNvSpPr>
              <a:spLocks noChangeArrowheads="1"/>
            </p:cNvSpPr>
            <p:nvPr/>
          </p:nvSpPr>
          <p:spPr bwMode="auto">
            <a:xfrm>
              <a:off x="2112" y="2976"/>
              <a:ext cx="576" cy="57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649" name="Rectangle 85"/>
            <p:cNvSpPr>
              <a:spLocks noChangeArrowheads="1"/>
            </p:cNvSpPr>
            <p:nvPr/>
          </p:nvSpPr>
          <p:spPr bwMode="auto">
            <a:xfrm>
              <a:off x="2688" y="2976"/>
              <a:ext cx="192" cy="192"/>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7650" name="Line 86"/>
            <p:cNvSpPr>
              <a:spLocks noChangeShapeType="1"/>
            </p:cNvSpPr>
            <p:nvPr/>
          </p:nvSpPr>
          <p:spPr bwMode="auto">
            <a:xfrm>
              <a:off x="2112" y="3264"/>
              <a:ext cx="57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51" name="Text Box 87"/>
            <p:cNvSpPr txBox="1">
              <a:spLocks noChangeArrowheads="1"/>
            </p:cNvSpPr>
            <p:nvPr/>
          </p:nvSpPr>
          <p:spPr bwMode="auto">
            <a:xfrm>
              <a:off x="2112" y="2976"/>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1100</a:t>
              </a:r>
              <a:endParaRPr lang="en-US" altLang="zh-CN" sz="3600">
                <a:latin typeface="Tahoma" panose="020B0604030504040204" pitchFamily="34" charset="0"/>
                <a:ea typeface="宋体" panose="02010600030101010101" pitchFamily="2" charset="-122"/>
              </a:endParaRPr>
            </a:p>
          </p:txBody>
        </p:sp>
        <p:sp>
          <p:nvSpPr>
            <p:cNvPr id="67652" name="Text Box 88"/>
            <p:cNvSpPr txBox="1">
              <a:spLocks noChangeArrowheads="1"/>
            </p:cNvSpPr>
            <p:nvPr/>
          </p:nvSpPr>
          <p:spPr bwMode="auto">
            <a:xfrm>
              <a:off x="2320" y="3206"/>
              <a:ext cx="1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endParaRPr lang="zh-CN" altLang="en-US" sz="3600">
                <a:latin typeface="Tahoma" panose="020B0604030504040204" pitchFamily="34" charset="0"/>
                <a:ea typeface="宋体" panose="02010600030101010101" pitchFamily="2" charset="-122"/>
              </a:endParaRPr>
            </a:p>
          </p:txBody>
        </p:sp>
      </p:grpSp>
      <p:sp>
        <p:nvSpPr>
          <p:cNvPr id="67599" name="Rectangle 89"/>
          <p:cNvSpPr>
            <a:spLocks noChangeArrowheads="1"/>
          </p:cNvSpPr>
          <p:nvPr/>
        </p:nvSpPr>
        <p:spPr bwMode="auto">
          <a:xfrm>
            <a:off x="4025900" y="2311400"/>
            <a:ext cx="9144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600" name="Rectangle 90"/>
          <p:cNvSpPr>
            <a:spLocks noChangeArrowheads="1"/>
          </p:cNvSpPr>
          <p:nvPr/>
        </p:nvSpPr>
        <p:spPr bwMode="auto">
          <a:xfrm>
            <a:off x="4953000" y="2378075"/>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7601" name="Line 91"/>
          <p:cNvSpPr>
            <a:spLocks noChangeShapeType="1"/>
          </p:cNvSpPr>
          <p:nvPr/>
        </p:nvSpPr>
        <p:spPr bwMode="auto">
          <a:xfrm>
            <a:off x="4025900" y="2768600"/>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Text Box 92"/>
          <p:cNvSpPr txBox="1">
            <a:spLocks noChangeArrowheads="1"/>
          </p:cNvSpPr>
          <p:nvPr/>
        </p:nvSpPr>
        <p:spPr bwMode="auto">
          <a:xfrm>
            <a:off x="4025900" y="2311400"/>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0111</a:t>
            </a:r>
            <a:endParaRPr lang="en-US" altLang="zh-CN" sz="3600">
              <a:latin typeface="Tahoma" panose="020B0604030504040204" pitchFamily="34" charset="0"/>
              <a:ea typeface="宋体" panose="02010600030101010101" pitchFamily="2" charset="-122"/>
            </a:endParaRPr>
          </a:p>
        </p:txBody>
      </p:sp>
      <p:sp>
        <p:nvSpPr>
          <p:cNvPr id="67603" name="Rectangle 93"/>
          <p:cNvSpPr>
            <a:spLocks noChangeArrowheads="1"/>
          </p:cNvSpPr>
          <p:nvPr/>
        </p:nvSpPr>
        <p:spPr bwMode="auto">
          <a:xfrm>
            <a:off x="4025900" y="1244600"/>
            <a:ext cx="914400" cy="9144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604" name="Rectangle 94"/>
          <p:cNvSpPr>
            <a:spLocks noChangeArrowheads="1"/>
          </p:cNvSpPr>
          <p:nvPr/>
        </p:nvSpPr>
        <p:spPr bwMode="auto">
          <a:xfrm>
            <a:off x="4953000" y="1244600"/>
            <a:ext cx="304800" cy="304800"/>
          </a:xfrm>
          <a:prstGeom prst="rect">
            <a:avLst/>
          </a:prstGeom>
          <a:solidFill>
            <a:schemeClr val="bg1"/>
          </a:solidFill>
          <a:ln w="9525">
            <a:solidFill>
              <a:schemeClr val="tx1"/>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latin typeface="Tahoma" panose="020B0604030504040204" pitchFamily="34" charset="0"/>
                <a:ea typeface="宋体" panose="02010600030101010101" pitchFamily="2" charset="-122"/>
              </a:rPr>
              <a:t>2</a:t>
            </a:r>
          </a:p>
        </p:txBody>
      </p:sp>
      <p:sp>
        <p:nvSpPr>
          <p:cNvPr id="67605" name="Line 95"/>
          <p:cNvSpPr>
            <a:spLocks noChangeShapeType="1"/>
          </p:cNvSpPr>
          <p:nvPr/>
        </p:nvSpPr>
        <p:spPr bwMode="auto">
          <a:xfrm>
            <a:off x="4025900" y="1701800"/>
            <a:ext cx="91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Text Box 96"/>
          <p:cNvSpPr txBox="1">
            <a:spLocks noChangeArrowheads="1"/>
          </p:cNvSpPr>
          <p:nvPr/>
        </p:nvSpPr>
        <p:spPr bwMode="auto">
          <a:xfrm>
            <a:off x="4025900" y="1244600"/>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0000</a:t>
            </a:r>
            <a:endParaRPr lang="en-US" altLang="zh-CN" sz="3600">
              <a:latin typeface="Tahoma" panose="020B0604030504040204" pitchFamily="34" charset="0"/>
              <a:ea typeface="宋体" panose="02010600030101010101" pitchFamily="2" charset="-122"/>
            </a:endParaRPr>
          </a:p>
        </p:txBody>
      </p:sp>
      <p:sp>
        <p:nvSpPr>
          <p:cNvPr id="67607" name="Text Box 97"/>
          <p:cNvSpPr txBox="1">
            <a:spLocks noChangeArrowheads="1"/>
          </p:cNvSpPr>
          <p:nvPr/>
        </p:nvSpPr>
        <p:spPr bwMode="auto">
          <a:xfrm>
            <a:off x="4025900" y="1701800"/>
            <a:ext cx="96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latin typeface="Tahoma" panose="020B0604030504040204" pitchFamily="34" charset="0"/>
                <a:ea typeface="宋体" panose="02010600030101010101" pitchFamily="2" charset="-122"/>
              </a:rPr>
              <a:t>0001</a:t>
            </a:r>
            <a:endParaRPr lang="en-US" altLang="zh-CN" sz="3600">
              <a:latin typeface="Tahoma" panose="020B0604030504040204" pitchFamily="34" charset="0"/>
              <a:ea typeface="宋体" panose="02010600030101010101" pitchFamily="2" charset="-122"/>
            </a:endParaRPr>
          </a:p>
        </p:txBody>
      </p:sp>
      <p:sp>
        <p:nvSpPr>
          <p:cNvPr id="67608" name="Text Box 98"/>
          <p:cNvSpPr txBox="1">
            <a:spLocks noChangeArrowheads="1"/>
          </p:cNvSpPr>
          <p:nvPr/>
        </p:nvSpPr>
        <p:spPr bwMode="auto">
          <a:xfrm>
            <a:off x="1119188" y="5175250"/>
            <a:ext cx="12461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spcBef>
                <a:spcPct val="50000"/>
              </a:spcBef>
              <a:buFontTx/>
              <a:buNone/>
            </a:pPr>
            <a:r>
              <a:rPr lang="en-US" altLang="zh-CN" sz="2400">
                <a:latin typeface="Tahoma" panose="020B0604030504040204" pitchFamily="34" charset="0"/>
                <a:ea typeface="宋体" panose="02010600030101010101" pitchFamily="2" charset="-122"/>
              </a:rPr>
              <a:t>Insert:</a:t>
            </a:r>
          </a:p>
          <a:p>
            <a:pPr>
              <a:spcBef>
                <a:spcPct val="50000"/>
              </a:spcBef>
              <a:buFontTx/>
              <a:buNone/>
            </a:pPr>
            <a:r>
              <a:rPr lang="en-US" altLang="zh-CN" sz="2400">
                <a:solidFill>
                  <a:srgbClr val="FF0000"/>
                </a:solidFill>
                <a:latin typeface="Tahoma" panose="020B0604030504040204" pitchFamily="34" charset="0"/>
                <a:ea typeface="宋体" panose="02010600030101010101" pitchFamily="2" charset="-122"/>
              </a:rPr>
              <a:t>1001</a:t>
            </a:r>
            <a:endParaRPr lang="en-US" altLang="zh-CN" sz="2400">
              <a:latin typeface="Tahoma" panose="020B0604030504040204" pitchFamily="34" charset="0"/>
              <a:ea typeface="宋体" panose="02010600030101010101" pitchFamily="2" charset="-122"/>
            </a:endParaRPr>
          </a:p>
        </p:txBody>
      </p:sp>
      <p:sp>
        <p:nvSpPr>
          <p:cNvPr id="67609" name="Text Box 99"/>
          <p:cNvSpPr txBox="1">
            <a:spLocks noChangeArrowheads="1"/>
          </p:cNvSpPr>
          <p:nvPr/>
        </p:nvSpPr>
        <p:spPr bwMode="auto">
          <a:xfrm>
            <a:off x="234950" y="1250950"/>
            <a:ext cx="313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u="sng">
                <a:latin typeface="Tahoma" panose="020B0604030504040204" pitchFamily="34" charset="0"/>
                <a:ea typeface="宋体" panose="02010600030101010101" pitchFamily="2" charset="-122"/>
              </a:rPr>
              <a:t>Example continued</a:t>
            </a:r>
            <a:endParaRPr lang="en-US" altLang="zh-CN" sz="2400">
              <a:latin typeface="Tahoma" panose="020B0604030504040204" pitchFamily="34" charset="0"/>
              <a:ea typeface="宋体" panose="02010600030101010101" pitchFamily="2" charset="-122"/>
            </a:endParaRPr>
          </a:p>
        </p:txBody>
      </p:sp>
      <p:sp>
        <p:nvSpPr>
          <p:cNvPr id="67610" name="Line 100"/>
          <p:cNvSpPr>
            <a:spLocks noChangeShapeType="1"/>
          </p:cNvSpPr>
          <p:nvPr/>
        </p:nvSpPr>
        <p:spPr bwMode="auto">
          <a:xfrm flipV="1">
            <a:off x="2720975" y="1320800"/>
            <a:ext cx="1306513" cy="1089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Line 101"/>
          <p:cNvSpPr>
            <a:spLocks noChangeShapeType="1"/>
          </p:cNvSpPr>
          <p:nvPr/>
        </p:nvSpPr>
        <p:spPr bwMode="auto">
          <a:xfrm flipV="1">
            <a:off x="2741613" y="2387600"/>
            <a:ext cx="1285875" cy="544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102"/>
          <p:cNvSpPr>
            <a:spLocks noChangeShapeType="1"/>
          </p:cNvSpPr>
          <p:nvPr/>
        </p:nvSpPr>
        <p:spPr bwMode="auto">
          <a:xfrm>
            <a:off x="2741613" y="3563938"/>
            <a:ext cx="1274762" cy="979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103"/>
          <p:cNvSpPr>
            <a:spLocks noChangeShapeType="1"/>
          </p:cNvSpPr>
          <p:nvPr/>
        </p:nvSpPr>
        <p:spPr bwMode="auto">
          <a:xfrm>
            <a:off x="2709863" y="4173538"/>
            <a:ext cx="1262062" cy="1643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 name="Group 104"/>
          <p:cNvGrpSpPr>
            <a:grpSpLocks/>
          </p:cNvGrpSpPr>
          <p:nvPr/>
        </p:nvGrpSpPr>
        <p:grpSpPr bwMode="auto">
          <a:xfrm>
            <a:off x="3265488" y="3422650"/>
            <a:ext cx="1958975" cy="1839913"/>
            <a:chOff x="1900" y="1845"/>
            <a:chExt cx="1234" cy="1159"/>
          </a:xfrm>
        </p:grpSpPr>
        <p:sp>
          <p:nvSpPr>
            <p:cNvPr id="67640" name="Rectangle 105"/>
            <p:cNvSpPr>
              <a:spLocks noChangeArrowheads="1"/>
            </p:cNvSpPr>
            <p:nvPr/>
          </p:nvSpPr>
          <p:spPr bwMode="auto">
            <a:xfrm>
              <a:off x="2366" y="1845"/>
              <a:ext cx="576" cy="576"/>
            </a:xfrm>
            <a:prstGeom prst="rect">
              <a:avLst/>
            </a:prstGeom>
            <a:solidFill>
              <a:schemeClr val="bg1"/>
            </a:solidFill>
            <a:ln w="9525">
              <a:solidFill>
                <a:srgbClr val="FF0000"/>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641" name="Rectangle 106"/>
            <p:cNvSpPr>
              <a:spLocks noChangeArrowheads="1"/>
            </p:cNvSpPr>
            <p:nvPr/>
          </p:nvSpPr>
          <p:spPr bwMode="auto">
            <a:xfrm>
              <a:off x="2942" y="1845"/>
              <a:ext cx="192" cy="192"/>
            </a:xfrm>
            <a:prstGeom prst="rect">
              <a:avLst/>
            </a:prstGeom>
            <a:solidFill>
              <a:schemeClr val="bg1"/>
            </a:solidFill>
            <a:ln w="9525">
              <a:solidFill>
                <a:srgbClr val="FF0000"/>
              </a:solidFill>
              <a:prstDash val="sysDot"/>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endParaRPr lang="zh-CN" altLang="en-US" sz="2400">
                <a:latin typeface="Tahoma" panose="020B0604030504040204" pitchFamily="34" charset="0"/>
                <a:ea typeface="宋体" panose="02010600030101010101" pitchFamily="2" charset="-122"/>
              </a:endParaRPr>
            </a:p>
          </p:txBody>
        </p:sp>
        <p:sp>
          <p:nvSpPr>
            <p:cNvPr id="67642" name="Text Box 107"/>
            <p:cNvSpPr txBox="1">
              <a:spLocks noChangeArrowheads="1"/>
            </p:cNvSpPr>
            <p:nvPr/>
          </p:nvSpPr>
          <p:spPr bwMode="auto">
            <a:xfrm>
              <a:off x="2388" y="1845"/>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solidFill>
                    <a:srgbClr val="FF0000"/>
                  </a:solidFill>
                  <a:latin typeface="Tahoma" panose="020B0604030504040204" pitchFamily="34" charset="0"/>
                  <a:ea typeface="宋体" panose="02010600030101010101" pitchFamily="2" charset="-122"/>
                </a:rPr>
                <a:t>1001</a:t>
              </a:r>
              <a:endParaRPr lang="en-US" altLang="zh-CN" sz="3600">
                <a:latin typeface="Tahoma" panose="020B0604030504040204" pitchFamily="34" charset="0"/>
                <a:ea typeface="宋体" panose="02010600030101010101" pitchFamily="2" charset="-122"/>
              </a:endParaRPr>
            </a:p>
          </p:txBody>
        </p:sp>
        <p:sp>
          <p:nvSpPr>
            <p:cNvPr id="67643" name="Text Box 108"/>
            <p:cNvSpPr txBox="1">
              <a:spLocks noChangeArrowheads="1"/>
            </p:cNvSpPr>
            <p:nvPr/>
          </p:nvSpPr>
          <p:spPr bwMode="auto">
            <a:xfrm>
              <a:off x="2366" y="2133"/>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a:solidFill>
                    <a:srgbClr val="FF0000"/>
                  </a:solidFill>
                  <a:latin typeface="Tahoma" panose="020B0604030504040204" pitchFamily="34" charset="0"/>
                  <a:ea typeface="宋体" panose="02010600030101010101" pitchFamily="2" charset="-122"/>
                </a:rPr>
                <a:t>1001</a:t>
              </a:r>
              <a:endParaRPr lang="en-US" altLang="zh-CN" sz="3600">
                <a:latin typeface="Tahoma" panose="020B0604030504040204" pitchFamily="34" charset="0"/>
                <a:ea typeface="宋体" panose="02010600030101010101" pitchFamily="2" charset="-122"/>
              </a:endParaRPr>
            </a:p>
          </p:txBody>
        </p:sp>
        <p:sp>
          <p:nvSpPr>
            <p:cNvPr id="67644" name="Line 109"/>
            <p:cNvSpPr>
              <a:spLocks noChangeShapeType="1"/>
            </p:cNvSpPr>
            <p:nvPr/>
          </p:nvSpPr>
          <p:spPr bwMode="auto">
            <a:xfrm>
              <a:off x="2366" y="2133"/>
              <a:ext cx="576"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5" name="Freeform 110"/>
            <p:cNvSpPr>
              <a:spLocks/>
            </p:cNvSpPr>
            <p:nvPr/>
          </p:nvSpPr>
          <p:spPr bwMode="auto">
            <a:xfrm>
              <a:off x="2433" y="2640"/>
              <a:ext cx="494" cy="83"/>
            </a:xfrm>
            <a:custGeom>
              <a:avLst/>
              <a:gdLst>
                <a:gd name="T0" fmla="*/ 0 w 494"/>
                <a:gd name="T1" fmla="*/ 83 h 83"/>
                <a:gd name="T2" fmla="*/ 330 w 494"/>
                <a:gd name="T3" fmla="*/ 48 h 83"/>
                <a:gd name="T4" fmla="*/ 391 w 494"/>
                <a:gd name="T5" fmla="*/ 35 h 83"/>
                <a:gd name="T6" fmla="*/ 412 w 494"/>
                <a:gd name="T7" fmla="*/ 21 h 83"/>
                <a:gd name="T8" fmla="*/ 494 w 494"/>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4" h="83">
                  <a:moveTo>
                    <a:pt x="0" y="83"/>
                  </a:moveTo>
                  <a:cubicBezTo>
                    <a:pt x="85" y="62"/>
                    <a:pt x="235" y="55"/>
                    <a:pt x="330" y="48"/>
                  </a:cubicBezTo>
                  <a:cubicBezTo>
                    <a:pt x="350" y="44"/>
                    <a:pt x="371" y="39"/>
                    <a:pt x="391" y="35"/>
                  </a:cubicBezTo>
                  <a:cubicBezTo>
                    <a:pt x="399" y="33"/>
                    <a:pt x="405" y="25"/>
                    <a:pt x="412" y="21"/>
                  </a:cubicBezTo>
                  <a:cubicBezTo>
                    <a:pt x="436" y="9"/>
                    <a:pt x="467" y="0"/>
                    <a:pt x="494" y="0"/>
                  </a:cubicBezTo>
                </a:path>
              </a:pathLst>
            </a:custGeom>
            <a:noFill/>
            <a:ln w="3810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46" name="Freeform 111"/>
            <p:cNvSpPr>
              <a:spLocks/>
            </p:cNvSpPr>
            <p:nvPr/>
          </p:nvSpPr>
          <p:spPr bwMode="auto">
            <a:xfrm>
              <a:off x="2419" y="2921"/>
              <a:ext cx="494" cy="83"/>
            </a:xfrm>
            <a:custGeom>
              <a:avLst/>
              <a:gdLst>
                <a:gd name="T0" fmla="*/ 0 w 494"/>
                <a:gd name="T1" fmla="*/ 83 h 83"/>
                <a:gd name="T2" fmla="*/ 330 w 494"/>
                <a:gd name="T3" fmla="*/ 48 h 83"/>
                <a:gd name="T4" fmla="*/ 391 w 494"/>
                <a:gd name="T5" fmla="*/ 35 h 83"/>
                <a:gd name="T6" fmla="*/ 412 w 494"/>
                <a:gd name="T7" fmla="*/ 21 h 83"/>
                <a:gd name="T8" fmla="*/ 494 w 494"/>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4" h="83">
                  <a:moveTo>
                    <a:pt x="0" y="83"/>
                  </a:moveTo>
                  <a:cubicBezTo>
                    <a:pt x="85" y="62"/>
                    <a:pt x="235" y="55"/>
                    <a:pt x="330" y="48"/>
                  </a:cubicBezTo>
                  <a:cubicBezTo>
                    <a:pt x="350" y="44"/>
                    <a:pt x="371" y="39"/>
                    <a:pt x="391" y="35"/>
                  </a:cubicBezTo>
                  <a:cubicBezTo>
                    <a:pt x="399" y="33"/>
                    <a:pt x="405" y="25"/>
                    <a:pt x="412" y="21"/>
                  </a:cubicBezTo>
                  <a:cubicBezTo>
                    <a:pt x="436" y="9"/>
                    <a:pt x="467" y="0"/>
                    <a:pt x="494" y="0"/>
                  </a:cubicBezTo>
                </a:path>
              </a:pathLst>
            </a:custGeom>
            <a:noFill/>
            <a:ln w="3810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47" name="Text Box 112"/>
            <p:cNvSpPr txBox="1">
              <a:spLocks noChangeArrowheads="1"/>
            </p:cNvSpPr>
            <p:nvPr/>
          </p:nvSpPr>
          <p:spPr bwMode="auto">
            <a:xfrm>
              <a:off x="1900" y="2517"/>
              <a:ext cx="6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rgbClr val="FF0000"/>
                  </a:solidFill>
                  <a:latin typeface="Tahoma" panose="020B0604030504040204" pitchFamily="34" charset="0"/>
                  <a:ea typeface="宋体" panose="02010600030101010101" pitchFamily="2" charset="-122"/>
                </a:rPr>
                <a:t>1010</a:t>
              </a:r>
              <a:endParaRPr lang="en-US" altLang="zh-CN" sz="2400">
                <a:latin typeface="Tahoma" panose="020B0604030504040204" pitchFamily="34" charset="0"/>
                <a:ea typeface="宋体" panose="02010600030101010101" pitchFamily="2" charset="-122"/>
              </a:endParaRPr>
            </a:p>
          </p:txBody>
        </p:sp>
      </p:grpSp>
      <p:grpSp>
        <p:nvGrpSpPr>
          <p:cNvPr id="49" name="Group 113"/>
          <p:cNvGrpSpPr>
            <a:grpSpLocks/>
          </p:cNvGrpSpPr>
          <p:nvPr/>
        </p:nvGrpSpPr>
        <p:grpSpPr bwMode="auto">
          <a:xfrm>
            <a:off x="1371600" y="950913"/>
            <a:ext cx="7231063" cy="5453062"/>
            <a:chOff x="693" y="288"/>
            <a:chExt cx="4555" cy="3435"/>
          </a:xfrm>
        </p:grpSpPr>
        <p:sp>
          <p:nvSpPr>
            <p:cNvPr id="67616" name="Text Box 114"/>
            <p:cNvSpPr txBox="1">
              <a:spLocks noChangeArrowheads="1"/>
            </p:cNvSpPr>
            <p:nvPr/>
          </p:nvSpPr>
          <p:spPr bwMode="auto">
            <a:xfrm>
              <a:off x="4823" y="573"/>
              <a:ext cx="425" cy="304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a:solidFill>
                    <a:schemeClr val="tx2"/>
                  </a:solidFill>
                  <a:latin typeface="Tahoma" panose="020B0604030504040204" pitchFamily="34" charset="0"/>
                  <a:ea typeface="宋体" panose="02010600030101010101" pitchFamily="2" charset="-122"/>
                </a:rPr>
                <a:t>000</a:t>
              </a:r>
            </a:p>
            <a:p>
              <a:pPr algn="ctr">
                <a:lnSpc>
                  <a:spcPct val="14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001</a:t>
              </a:r>
            </a:p>
            <a:p>
              <a:pPr algn="ctr">
                <a:lnSpc>
                  <a:spcPct val="15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010</a:t>
              </a:r>
            </a:p>
            <a:p>
              <a:pPr algn="ctr">
                <a:lnSpc>
                  <a:spcPct val="16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011</a:t>
              </a:r>
            </a:p>
            <a:p>
              <a:pPr algn="ctr">
                <a:lnSpc>
                  <a:spcPct val="16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100</a:t>
              </a:r>
            </a:p>
            <a:p>
              <a:pPr algn="ctr">
                <a:lnSpc>
                  <a:spcPct val="16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101</a:t>
              </a:r>
            </a:p>
            <a:p>
              <a:pPr algn="ctr">
                <a:lnSpc>
                  <a:spcPct val="16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110</a:t>
              </a:r>
            </a:p>
            <a:p>
              <a:pPr algn="ctr">
                <a:lnSpc>
                  <a:spcPct val="160000"/>
                </a:lnSpc>
                <a:spcBef>
                  <a:spcPct val="50000"/>
                </a:spcBef>
                <a:buFontTx/>
                <a:buNone/>
              </a:pPr>
              <a:r>
                <a:rPr lang="en-US" altLang="zh-CN">
                  <a:solidFill>
                    <a:schemeClr val="tx2"/>
                  </a:solidFill>
                  <a:latin typeface="Tahoma" panose="020B0604030504040204" pitchFamily="34" charset="0"/>
                  <a:ea typeface="宋体" panose="02010600030101010101" pitchFamily="2" charset="-122"/>
                </a:rPr>
                <a:t>111</a:t>
              </a:r>
            </a:p>
          </p:txBody>
        </p:sp>
        <p:sp>
          <p:nvSpPr>
            <p:cNvPr id="67617" name="Rectangle 115"/>
            <p:cNvSpPr>
              <a:spLocks noChangeArrowheads="1"/>
            </p:cNvSpPr>
            <p:nvPr/>
          </p:nvSpPr>
          <p:spPr bwMode="auto">
            <a:xfrm>
              <a:off x="4032" y="528"/>
              <a:ext cx="768" cy="3120"/>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67618" name="Rectangle 116"/>
            <p:cNvSpPr>
              <a:spLocks noChangeArrowheads="1"/>
            </p:cNvSpPr>
            <p:nvPr/>
          </p:nvSpPr>
          <p:spPr bwMode="auto">
            <a:xfrm>
              <a:off x="4032" y="336"/>
              <a:ext cx="240" cy="192"/>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accent2"/>
                  </a:solidFill>
                  <a:latin typeface="Tahoma" panose="020B0604030504040204" pitchFamily="34" charset="0"/>
                  <a:ea typeface="宋体" panose="02010600030101010101" pitchFamily="2" charset="-122"/>
                </a:rPr>
                <a:t>3</a:t>
              </a:r>
              <a:endParaRPr lang="en-US" altLang="zh-CN" sz="2400">
                <a:latin typeface="Tahoma" panose="020B0604030504040204" pitchFamily="34" charset="0"/>
                <a:ea typeface="宋体" panose="02010600030101010101" pitchFamily="2" charset="-122"/>
              </a:endParaRPr>
            </a:p>
          </p:txBody>
        </p:sp>
        <p:sp>
          <p:nvSpPr>
            <p:cNvPr id="67619" name="Line 117"/>
            <p:cNvSpPr>
              <a:spLocks noChangeShapeType="1"/>
            </p:cNvSpPr>
            <p:nvPr/>
          </p:nvSpPr>
          <p:spPr bwMode="auto">
            <a:xfrm>
              <a:off x="4032" y="864"/>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0" name="Line 118"/>
            <p:cNvSpPr>
              <a:spLocks noChangeShapeType="1"/>
            </p:cNvSpPr>
            <p:nvPr/>
          </p:nvSpPr>
          <p:spPr bwMode="auto">
            <a:xfrm>
              <a:off x="4032" y="1200"/>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1" name="Line 119"/>
            <p:cNvSpPr>
              <a:spLocks noChangeShapeType="1"/>
            </p:cNvSpPr>
            <p:nvPr/>
          </p:nvSpPr>
          <p:spPr bwMode="auto">
            <a:xfrm>
              <a:off x="4032" y="1584"/>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2" name="Line 120"/>
            <p:cNvSpPr>
              <a:spLocks noChangeShapeType="1"/>
            </p:cNvSpPr>
            <p:nvPr/>
          </p:nvSpPr>
          <p:spPr bwMode="auto">
            <a:xfrm>
              <a:off x="4032" y="2016"/>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3" name="Line 121"/>
            <p:cNvSpPr>
              <a:spLocks noChangeShapeType="1"/>
            </p:cNvSpPr>
            <p:nvPr/>
          </p:nvSpPr>
          <p:spPr bwMode="auto">
            <a:xfrm>
              <a:off x="4032" y="2400"/>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Line 122"/>
            <p:cNvSpPr>
              <a:spLocks noChangeShapeType="1"/>
            </p:cNvSpPr>
            <p:nvPr/>
          </p:nvSpPr>
          <p:spPr bwMode="auto">
            <a:xfrm>
              <a:off x="4032" y="2832"/>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5" name="Line 123"/>
            <p:cNvSpPr>
              <a:spLocks noChangeShapeType="1"/>
            </p:cNvSpPr>
            <p:nvPr/>
          </p:nvSpPr>
          <p:spPr bwMode="auto">
            <a:xfrm>
              <a:off x="4032" y="3216"/>
              <a:ext cx="768" cy="0"/>
            </a:xfrm>
            <a:prstGeom prst="line">
              <a:avLst/>
            </a:prstGeom>
            <a:noFill/>
            <a:ln w="952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6" name="Line 124"/>
            <p:cNvSpPr>
              <a:spLocks noChangeShapeType="1"/>
            </p:cNvSpPr>
            <p:nvPr/>
          </p:nvSpPr>
          <p:spPr bwMode="auto">
            <a:xfrm flipH="1">
              <a:off x="3024" y="720"/>
              <a:ext cx="1248" cy="4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7" name="Line 125"/>
            <p:cNvSpPr>
              <a:spLocks noChangeShapeType="1"/>
            </p:cNvSpPr>
            <p:nvPr/>
          </p:nvSpPr>
          <p:spPr bwMode="auto">
            <a:xfrm flipH="1" flipV="1">
              <a:off x="3072" y="864"/>
              <a:ext cx="1200" cy="192"/>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8" name="Line 126"/>
            <p:cNvSpPr>
              <a:spLocks noChangeShapeType="1"/>
            </p:cNvSpPr>
            <p:nvPr/>
          </p:nvSpPr>
          <p:spPr bwMode="auto">
            <a:xfrm flipH="1">
              <a:off x="2996" y="1392"/>
              <a:ext cx="1276" cy="2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Line 127"/>
            <p:cNvSpPr>
              <a:spLocks noChangeShapeType="1"/>
            </p:cNvSpPr>
            <p:nvPr/>
          </p:nvSpPr>
          <p:spPr bwMode="auto">
            <a:xfrm flipH="1" flipV="1">
              <a:off x="3017" y="1495"/>
              <a:ext cx="1303" cy="32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128"/>
            <p:cNvSpPr>
              <a:spLocks noChangeShapeType="1"/>
            </p:cNvSpPr>
            <p:nvPr/>
          </p:nvSpPr>
          <p:spPr bwMode="auto">
            <a:xfrm flipH="1" flipV="1">
              <a:off x="2989" y="2181"/>
              <a:ext cx="1235" cy="2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Line 129"/>
            <p:cNvSpPr>
              <a:spLocks noChangeShapeType="1"/>
            </p:cNvSpPr>
            <p:nvPr/>
          </p:nvSpPr>
          <p:spPr bwMode="auto">
            <a:xfrm flipH="1">
              <a:off x="3004" y="2640"/>
              <a:ext cx="1316" cy="28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2" name="Line 130"/>
            <p:cNvSpPr>
              <a:spLocks noChangeShapeType="1"/>
            </p:cNvSpPr>
            <p:nvPr/>
          </p:nvSpPr>
          <p:spPr bwMode="auto">
            <a:xfrm flipH="1">
              <a:off x="2983" y="2976"/>
              <a:ext cx="1337" cy="62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3" name="Line 131"/>
            <p:cNvSpPr>
              <a:spLocks noChangeShapeType="1"/>
            </p:cNvSpPr>
            <p:nvPr/>
          </p:nvSpPr>
          <p:spPr bwMode="auto">
            <a:xfrm flipH="1">
              <a:off x="2983" y="3408"/>
              <a:ext cx="1337" cy="315"/>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4" name="Text Box 132"/>
            <p:cNvSpPr txBox="1">
              <a:spLocks noChangeArrowheads="1"/>
            </p:cNvSpPr>
            <p:nvPr/>
          </p:nvSpPr>
          <p:spPr bwMode="auto">
            <a:xfrm>
              <a:off x="3722" y="288"/>
              <a:ext cx="3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spcBef>
                  <a:spcPct val="50000"/>
                </a:spcBef>
                <a:buFontTx/>
                <a:buNone/>
              </a:pPr>
              <a:r>
                <a:rPr lang="en-US" altLang="zh-CN" sz="2400" i="1">
                  <a:solidFill>
                    <a:schemeClr val="tx2"/>
                  </a:solidFill>
                  <a:latin typeface="Tahoma" panose="020B0604030504040204" pitchFamily="34" charset="0"/>
                  <a:ea typeface="宋体" panose="02010600030101010101" pitchFamily="2" charset="-122"/>
                </a:rPr>
                <a:t>d</a:t>
              </a:r>
              <a:r>
                <a:rPr lang="en-US" altLang="zh-CN" sz="2400">
                  <a:solidFill>
                    <a:schemeClr val="tx2"/>
                  </a:solidFill>
                  <a:latin typeface="Tahoma" panose="020B0604030504040204" pitchFamily="34" charset="0"/>
                  <a:ea typeface="宋体" panose="02010600030101010101" pitchFamily="2" charset="-122"/>
                </a:rPr>
                <a:t>=</a:t>
              </a:r>
            </a:p>
          </p:txBody>
        </p:sp>
        <p:sp>
          <p:nvSpPr>
            <p:cNvPr id="67635" name="Freeform 133"/>
            <p:cNvSpPr>
              <a:spLocks/>
            </p:cNvSpPr>
            <p:nvPr/>
          </p:nvSpPr>
          <p:spPr bwMode="auto">
            <a:xfrm>
              <a:off x="699" y="1646"/>
              <a:ext cx="1379" cy="487"/>
            </a:xfrm>
            <a:custGeom>
              <a:avLst/>
              <a:gdLst>
                <a:gd name="T0" fmla="*/ 0 w 1379"/>
                <a:gd name="T1" fmla="*/ 487 h 487"/>
                <a:gd name="T2" fmla="*/ 158 w 1379"/>
                <a:gd name="T3" fmla="*/ 370 h 487"/>
                <a:gd name="T4" fmla="*/ 213 w 1379"/>
                <a:gd name="T5" fmla="*/ 315 h 487"/>
                <a:gd name="T6" fmla="*/ 803 w 1379"/>
                <a:gd name="T7" fmla="*/ 116 h 487"/>
                <a:gd name="T8" fmla="*/ 981 w 1379"/>
                <a:gd name="T9" fmla="*/ 96 h 487"/>
                <a:gd name="T10" fmla="*/ 1214 w 1379"/>
                <a:gd name="T11" fmla="*/ 48 h 487"/>
                <a:gd name="T12" fmla="*/ 1379 w 1379"/>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79" h="487">
                  <a:moveTo>
                    <a:pt x="0" y="487"/>
                  </a:moveTo>
                  <a:cubicBezTo>
                    <a:pt x="52" y="449"/>
                    <a:pt x="109" y="412"/>
                    <a:pt x="158" y="370"/>
                  </a:cubicBezTo>
                  <a:cubicBezTo>
                    <a:pt x="178" y="353"/>
                    <a:pt x="190" y="326"/>
                    <a:pt x="213" y="315"/>
                  </a:cubicBezTo>
                  <a:cubicBezTo>
                    <a:pt x="410" y="219"/>
                    <a:pt x="585" y="153"/>
                    <a:pt x="803" y="116"/>
                  </a:cubicBezTo>
                  <a:cubicBezTo>
                    <a:pt x="862" y="106"/>
                    <a:pt x="922" y="105"/>
                    <a:pt x="981" y="96"/>
                  </a:cubicBezTo>
                  <a:cubicBezTo>
                    <a:pt x="1060" y="84"/>
                    <a:pt x="1136" y="64"/>
                    <a:pt x="1214" y="48"/>
                  </a:cubicBezTo>
                  <a:cubicBezTo>
                    <a:pt x="1260" y="38"/>
                    <a:pt x="1343" y="33"/>
                    <a:pt x="1379" y="0"/>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36" name="Freeform 134"/>
            <p:cNvSpPr>
              <a:spLocks/>
            </p:cNvSpPr>
            <p:nvPr/>
          </p:nvSpPr>
          <p:spPr bwMode="auto">
            <a:xfrm>
              <a:off x="693" y="1248"/>
              <a:ext cx="1467" cy="1063"/>
            </a:xfrm>
            <a:custGeom>
              <a:avLst/>
              <a:gdLst>
                <a:gd name="T0" fmla="*/ 0 w 1666"/>
                <a:gd name="T1" fmla="*/ 0 h 1159"/>
                <a:gd name="T2" fmla="*/ 459 w 1666"/>
                <a:gd name="T3" fmla="*/ 384 h 1159"/>
                <a:gd name="T4" fmla="*/ 1172 w 1666"/>
                <a:gd name="T5" fmla="*/ 912 h 1159"/>
                <a:gd name="T6" fmla="*/ 1460 w 1666"/>
                <a:gd name="T7" fmla="*/ 1077 h 1159"/>
                <a:gd name="T8" fmla="*/ 1666 w 1666"/>
                <a:gd name="T9" fmla="*/ 1159 h 1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6" h="1159">
                  <a:moveTo>
                    <a:pt x="0" y="0"/>
                  </a:moveTo>
                  <a:cubicBezTo>
                    <a:pt x="110" y="147"/>
                    <a:pt x="315" y="268"/>
                    <a:pt x="459" y="384"/>
                  </a:cubicBezTo>
                  <a:cubicBezTo>
                    <a:pt x="699" y="577"/>
                    <a:pt x="911" y="741"/>
                    <a:pt x="1172" y="912"/>
                  </a:cubicBezTo>
                  <a:cubicBezTo>
                    <a:pt x="1298" y="995"/>
                    <a:pt x="1321" y="1015"/>
                    <a:pt x="1460" y="1077"/>
                  </a:cubicBezTo>
                  <a:cubicBezTo>
                    <a:pt x="1528" y="1107"/>
                    <a:pt x="1592" y="1159"/>
                    <a:pt x="1666" y="1159"/>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37" name="Freeform 135"/>
            <p:cNvSpPr>
              <a:spLocks/>
            </p:cNvSpPr>
            <p:nvPr/>
          </p:nvSpPr>
          <p:spPr bwMode="auto">
            <a:xfrm>
              <a:off x="2969" y="2592"/>
              <a:ext cx="233" cy="137"/>
            </a:xfrm>
            <a:custGeom>
              <a:avLst/>
              <a:gdLst>
                <a:gd name="T0" fmla="*/ 0 w 233"/>
                <a:gd name="T1" fmla="*/ 137 h 137"/>
                <a:gd name="T2" fmla="*/ 165 w 233"/>
                <a:gd name="T3" fmla="*/ 21 h 137"/>
                <a:gd name="T4" fmla="*/ 213 w 233"/>
                <a:gd name="T5" fmla="*/ 7 h 137"/>
                <a:gd name="T6" fmla="*/ 233 w 233"/>
                <a:gd name="T7" fmla="*/ 0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3" h="137">
                  <a:moveTo>
                    <a:pt x="0" y="137"/>
                  </a:moveTo>
                  <a:cubicBezTo>
                    <a:pt x="23" y="72"/>
                    <a:pt x="100" y="32"/>
                    <a:pt x="165" y="21"/>
                  </a:cubicBezTo>
                  <a:cubicBezTo>
                    <a:pt x="212" y="4"/>
                    <a:pt x="153" y="24"/>
                    <a:pt x="213" y="7"/>
                  </a:cubicBezTo>
                  <a:cubicBezTo>
                    <a:pt x="220" y="5"/>
                    <a:pt x="233" y="0"/>
                    <a:pt x="233" y="0"/>
                  </a:cubicBez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38" name="Text Box 136"/>
            <p:cNvSpPr txBox="1">
              <a:spLocks noChangeArrowheads="1"/>
            </p:cNvSpPr>
            <p:nvPr/>
          </p:nvSpPr>
          <p:spPr bwMode="auto">
            <a:xfrm>
              <a:off x="2921" y="1797"/>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tx2"/>
                  </a:solidFill>
                  <a:latin typeface="Tahoma" panose="020B0604030504040204" pitchFamily="34" charset="0"/>
                  <a:ea typeface="宋体" panose="02010600030101010101" pitchFamily="2" charset="-122"/>
                </a:rPr>
                <a:t>3</a:t>
              </a:r>
            </a:p>
          </p:txBody>
        </p:sp>
        <p:sp>
          <p:nvSpPr>
            <p:cNvPr id="67639" name="Text Box 137"/>
            <p:cNvSpPr txBox="1">
              <a:spLocks noChangeArrowheads="1"/>
            </p:cNvSpPr>
            <p:nvPr/>
          </p:nvSpPr>
          <p:spPr bwMode="auto">
            <a:xfrm>
              <a:off x="3167" y="2476"/>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2400">
                  <a:solidFill>
                    <a:schemeClr val="tx2"/>
                  </a:solidFill>
                  <a:latin typeface="Tahoma" panose="020B0604030504040204" pitchFamily="34" charset="0"/>
                  <a:ea typeface="宋体" panose="02010600030101010101" pitchFamily="2"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vertical)">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可扩展</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68611" name="内容占位符 2"/>
          <p:cNvSpPr>
            <a:spLocks noGrp="1"/>
          </p:cNvSpPr>
          <p:nvPr>
            <p:ph idx="1"/>
          </p:nvPr>
        </p:nvSpPr>
        <p:spPr>
          <a:xfrm>
            <a:off x="381000" y="1600200"/>
            <a:ext cx="8477250" cy="4525963"/>
          </a:xfrm>
        </p:spPr>
        <p:txBody>
          <a:bodyPr/>
          <a:lstStyle/>
          <a:p>
            <a:pPr>
              <a:buClr>
                <a:schemeClr val="tx1"/>
              </a:buClr>
              <a:buSzPct val="75000"/>
              <a:buFont typeface="Wingdings" panose="05000000000000000000" pitchFamily="2" charset="2"/>
              <a:buChar char="l"/>
            </a:pPr>
            <a:r>
              <a:rPr lang="zh-CN" altLang="en-US" b="0" smtClean="0">
                <a:effectLst/>
                <a:ea typeface="华文新魏" panose="02010800040101010101" pitchFamily="2" charset="-122"/>
              </a:rPr>
              <a:t>优点：</a:t>
            </a:r>
          </a:p>
          <a:p>
            <a:pPr>
              <a:buClr>
                <a:schemeClr val="tx1"/>
              </a:buClr>
              <a:buSzPct val="75000"/>
              <a:buFontTx/>
              <a:buNone/>
            </a:pPr>
            <a:r>
              <a:rPr lang="zh-CN" altLang="en-US" b="0" smtClean="0">
                <a:effectLst/>
                <a:ea typeface="华文新魏" panose="02010800040101010101" pitchFamily="2" charset="-122"/>
              </a:rPr>
              <a:t>    当查找记录时，只需查找一个存储块。</a:t>
            </a:r>
          </a:p>
          <a:p>
            <a:pPr>
              <a:buClr>
                <a:schemeClr val="tx1"/>
              </a:buClr>
              <a:buSzPct val="75000"/>
              <a:buFont typeface="Wingdings" panose="05000000000000000000" pitchFamily="2" charset="2"/>
              <a:buChar char="l"/>
            </a:pPr>
            <a:r>
              <a:rPr lang="zh-CN" altLang="en-US" b="0" smtClean="0">
                <a:effectLst/>
                <a:ea typeface="华文新魏" panose="02010800040101010101" pitchFamily="2" charset="-122"/>
              </a:rPr>
              <a:t>缺点：</a:t>
            </a:r>
          </a:p>
          <a:p>
            <a:pPr>
              <a:buClr>
                <a:schemeClr val="tx1"/>
              </a:buClr>
              <a:buSzPct val="75000"/>
              <a:buFontTx/>
              <a:buNone/>
            </a:pPr>
            <a:r>
              <a:rPr lang="zh-CN" altLang="en-US" b="0" smtClean="0">
                <a:effectLst/>
                <a:ea typeface="华文新魏" panose="02010800040101010101" pitchFamily="2" charset="-122"/>
              </a:rPr>
              <a:t>    桶增长速度快，可能会导致内存放不下整个 桶数组，影响其他保存在主存中的数据，波动较大。</a:t>
            </a:r>
          </a:p>
          <a:p>
            <a:endParaRPr lang="zh-CN" altLang="en-US" b="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495983D8-E85A-4F19-921A-D30338670A48}" type="slidenum">
              <a:rPr lang="zh-CN" altLang="en-US"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线性</a:t>
            </a:r>
            <a:r>
              <a:rPr lang="en-US" altLang="zh-CN" dirty="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69635" name="内容占位符 2"/>
          <p:cNvSpPr>
            <a:spLocks noGrp="1"/>
          </p:cNvSpPr>
          <p:nvPr>
            <p:ph idx="1"/>
          </p:nvPr>
        </p:nvSpPr>
        <p:spPr>
          <a:xfrm>
            <a:off x="381000" y="1600200"/>
            <a:ext cx="8655050" cy="4637088"/>
          </a:xfrm>
        </p:spPr>
        <p:txBody>
          <a:bodyPr/>
          <a:lstStyle/>
          <a:p>
            <a:r>
              <a:rPr lang="zh-CN" altLang="en-US" b="0" dirty="0" smtClean="0">
                <a:effectLst/>
                <a:ea typeface="华文新魏" panose="02010800040101010101" pitchFamily="2" charset="-122"/>
              </a:rPr>
              <a:t>线性散列不需要存放数据桶指针的专门目录项，且能更自然的处理数据桶已满的情况，允许更灵活的选择桶分裂的时机。</a:t>
            </a:r>
            <a:endParaRPr lang="en-US" altLang="zh-CN" b="0" dirty="0" smtClean="0">
              <a:effectLst/>
              <a:ea typeface="华文新魏" panose="02010800040101010101" pitchFamily="2" charset="-122"/>
            </a:endParaRPr>
          </a:p>
          <a:p>
            <a:r>
              <a:rPr lang="zh-CN" altLang="en-US" b="0" dirty="0" smtClean="0">
                <a:effectLst/>
                <a:ea typeface="华文新魏" panose="02010800040101010101" pitchFamily="2" charset="-122"/>
              </a:rPr>
              <a:t>当前桶的个数</a:t>
            </a:r>
            <a:r>
              <a:rPr lang="en-US" altLang="zh-CN" b="0" i="1" dirty="0" smtClean="0">
                <a:effectLst/>
                <a:ea typeface="华文新魏" panose="02010800040101010101" pitchFamily="2" charset="-122"/>
              </a:rPr>
              <a:t>n</a:t>
            </a:r>
            <a:r>
              <a:rPr lang="zh-CN" altLang="en-US" b="0" dirty="0" smtClean="0">
                <a:effectLst/>
                <a:ea typeface="华文新魏" panose="02010800040101010101" pitchFamily="2" charset="-122"/>
              </a:rPr>
              <a:t>的选择总是使存储块的平均记录数保持与存储块所能容纳的记录总数成一个固定的比例（如</a:t>
            </a:r>
            <a:r>
              <a:rPr lang="en-US" altLang="zh-CN" b="0" dirty="0" smtClean="0">
                <a:solidFill>
                  <a:srgbClr val="FF0000"/>
                </a:solidFill>
                <a:effectLst/>
                <a:ea typeface="华文新魏" panose="02010800040101010101" pitchFamily="2" charset="-122"/>
              </a:rPr>
              <a:t>80%</a:t>
            </a:r>
            <a:r>
              <a:rPr lang="zh-CN" altLang="en-US" dirty="0" smtClean="0">
                <a:effectLst/>
                <a:ea typeface="华文新魏" panose="02010800040101010101" pitchFamily="2" charset="-122"/>
              </a:rPr>
              <a:t>）</a:t>
            </a:r>
            <a:endParaRPr lang="en-US" altLang="zh-CN" dirty="0" smtClean="0">
              <a:effectLst/>
              <a:ea typeface="华文新魏" panose="02010800040101010101" pitchFamily="2" charset="-122"/>
            </a:endParaRPr>
          </a:p>
          <a:p>
            <a:r>
              <a:rPr lang="zh-CN" altLang="en-US" b="0" dirty="0" smtClean="0">
                <a:effectLst/>
                <a:ea typeface="华文新魏" panose="02010800040101010101" pitchFamily="2" charset="-122"/>
              </a:rPr>
              <a:t>存储块并不总是可以分裂，所以允许有溢出块，尽管每个桶的平均溢出块数远小于</a:t>
            </a:r>
            <a:r>
              <a:rPr lang="en-US" altLang="zh-CN" b="0" dirty="0" smtClean="0">
                <a:effectLst/>
                <a:ea typeface="华文新魏" panose="02010800040101010101" pitchFamily="2" charset="-122"/>
              </a:rPr>
              <a:t>1</a:t>
            </a:r>
          </a:p>
          <a:p>
            <a:endParaRPr lang="zh-CN" altLang="en-US" b="0" dirty="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9BE9B2E1-8E63-4442-850B-81D55B7FACC1}" type="slidenum">
              <a:rPr lang="zh-CN" altLang="en-US"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线性</a:t>
            </a:r>
            <a:r>
              <a:rPr lang="en-US" altLang="zh-CN" dirty="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71683" name="内容占位符 2"/>
          <p:cNvSpPr>
            <a:spLocks noGrp="1"/>
          </p:cNvSpPr>
          <p:nvPr>
            <p:ph idx="1"/>
          </p:nvPr>
        </p:nvSpPr>
        <p:spPr>
          <a:xfrm>
            <a:off x="381000" y="1600200"/>
            <a:ext cx="8229600" cy="4709120"/>
          </a:xfrm>
        </p:spPr>
        <p:txBody>
          <a:bodyPr/>
          <a:lstStyle/>
          <a:p>
            <a:pPr>
              <a:spcBef>
                <a:spcPts val="600"/>
              </a:spcBef>
            </a:pPr>
            <a:r>
              <a:rPr lang="zh-CN" altLang="en-US" b="0" dirty="0" smtClean="0">
                <a:effectLst/>
                <a:ea typeface="华文新魏" panose="02010800040101010101" pitchFamily="2" charset="-122"/>
              </a:rPr>
              <a:t>数学原理</a:t>
            </a:r>
            <a:endParaRPr lang="en-US" altLang="zh-CN" b="0" dirty="0" smtClean="0">
              <a:effectLst/>
              <a:ea typeface="华文新魏" panose="02010800040101010101" pitchFamily="2" charset="-122"/>
            </a:endParaRPr>
          </a:p>
          <a:p>
            <a:pPr lvl="1"/>
            <a:r>
              <a:rPr lang="zh-CN" altLang="en-US" sz="2400" b="0" dirty="0" smtClean="0">
                <a:solidFill>
                  <a:srgbClr val="2929FF"/>
                </a:solidFill>
                <a:effectLst/>
                <a:ea typeface="华文新魏" panose="02010800040101010101" pitchFamily="2" charset="-122"/>
              </a:rPr>
              <a:t>假定</a:t>
            </a:r>
            <a:r>
              <a:rPr lang="en-US" altLang="zh-CN" sz="2400" b="0" dirty="0">
                <a:solidFill>
                  <a:srgbClr val="2929FF"/>
                </a:solidFill>
                <a:effectLst/>
                <a:ea typeface="华文新魏" panose="02010800040101010101" pitchFamily="2" charset="-122"/>
              </a:rPr>
              <a:t>key = 5 </a:t>
            </a:r>
            <a:r>
              <a:rPr lang="zh-CN" altLang="en-US" sz="2400" b="0" dirty="0">
                <a:solidFill>
                  <a:srgbClr val="2929FF"/>
                </a:solidFill>
                <a:effectLst/>
                <a:ea typeface="华文新魏" panose="02010800040101010101" pitchFamily="2" charset="-122"/>
              </a:rPr>
              <a:t>、 </a:t>
            </a:r>
            <a:r>
              <a:rPr lang="en-US" altLang="zh-CN" sz="2400" b="0" dirty="0">
                <a:solidFill>
                  <a:srgbClr val="2929FF"/>
                </a:solidFill>
                <a:effectLst/>
                <a:ea typeface="华文新魏" panose="02010800040101010101" pitchFamily="2" charset="-122"/>
              </a:rPr>
              <a:t>9 </a:t>
            </a:r>
            <a:r>
              <a:rPr lang="zh-CN" altLang="en-US" sz="2400" b="0" dirty="0">
                <a:solidFill>
                  <a:srgbClr val="2929FF"/>
                </a:solidFill>
                <a:effectLst/>
                <a:ea typeface="华文新魏" panose="02010800040101010101" pitchFamily="2" charset="-122"/>
              </a:rPr>
              <a:t>、</a:t>
            </a:r>
            <a:r>
              <a:rPr lang="en-US" altLang="zh-CN" sz="2400" b="0" dirty="0" smtClean="0">
                <a:solidFill>
                  <a:srgbClr val="2929FF"/>
                </a:solidFill>
                <a:effectLst/>
                <a:ea typeface="华文新魏" panose="02010800040101010101" pitchFamily="2" charset="-122"/>
              </a:rPr>
              <a:t>13</a:t>
            </a:r>
          </a:p>
          <a:p>
            <a:pPr marL="457200" lvl="1" indent="0">
              <a:buNone/>
            </a:pPr>
            <a:r>
              <a:rPr lang="en-US" altLang="zh-CN" sz="2400" b="0" dirty="0">
                <a:solidFill>
                  <a:srgbClr val="2929FF"/>
                </a:solidFill>
                <a:effectLst/>
                <a:ea typeface="华文新魏" panose="02010800040101010101" pitchFamily="2" charset="-122"/>
              </a:rPr>
              <a:t> </a:t>
            </a:r>
            <a:r>
              <a:rPr lang="en-US" altLang="zh-CN" sz="2400" b="0" dirty="0" smtClean="0">
                <a:solidFill>
                  <a:srgbClr val="2929FF"/>
                </a:solidFill>
                <a:effectLst/>
                <a:ea typeface="华文新魏" panose="02010800040101010101" pitchFamily="2" charset="-122"/>
              </a:rPr>
              <a:t>   key </a:t>
            </a:r>
            <a:r>
              <a:rPr lang="en-US" altLang="zh-CN" sz="2400" b="0" dirty="0">
                <a:solidFill>
                  <a:srgbClr val="2929FF"/>
                </a:solidFill>
                <a:effectLst/>
                <a:ea typeface="华文新魏" panose="02010800040101010101" pitchFamily="2" charset="-122"/>
              </a:rPr>
              <a:t>% 4 = 1</a:t>
            </a:r>
          </a:p>
          <a:p>
            <a:pPr lvl="1"/>
            <a:r>
              <a:rPr lang="zh-CN" altLang="en-US" sz="2400" b="0" dirty="0">
                <a:solidFill>
                  <a:srgbClr val="2929FF"/>
                </a:solidFill>
                <a:effectLst/>
                <a:ea typeface="华文新魏" panose="02010800040101010101" pitchFamily="2" charset="-122"/>
              </a:rPr>
              <a:t>现在我们对</a:t>
            </a:r>
            <a:r>
              <a:rPr lang="en-US" altLang="zh-CN" sz="2400" b="0" dirty="0">
                <a:solidFill>
                  <a:srgbClr val="2929FF"/>
                </a:solidFill>
                <a:effectLst/>
                <a:ea typeface="华文新魏" panose="02010800040101010101" pitchFamily="2" charset="-122"/>
              </a:rPr>
              <a:t>8</a:t>
            </a:r>
            <a:r>
              <a:rPr lang="zh-CN" altLang="en-US" sz="2400" b="0" dirty="0">
                <a:solidFill>
                  <a:srgbClr val="2929FF"/>
                </a:solidFill>
                <a:effectLst/>
                <a:ea typeface="华文新魏" panose="02010800040101010101" pitchFamily="2" charset="-122"/>
              </a:rPr>
              <a:t>求余</a:t>
            </a:r>
          </a:p>
          <a:p>
            <a:pPr marL="457200" lvl="1" indent="0">
              <a:buNone/>
            </a:pPr>
            <a:r>
              <a:rPr lang="en-US" altLang="zh-CN" sz="2400" b="0" dirty="0" smtClean="0">
                <a:solidFill>
                  <a:srgbClr val="2929FF"/>
                </a:solidFill>
                <a:effectLst/>
                <a:ea typeface="华文新魏" panose="02010800040101010101" pitchFamily="2" charset="-122"/>
              </a:rPr>
              <a:t>   5 </a:t>
            </a:r>
            <a:r>
              <a:rPr lang="en-US" altLang="zh-CN" sz="2400" b="0" dirty="0">
                <a:solidFill>
                  <a:srgbClr val="2929FF"/>
                </a:solidFill>
                <a:effectLst/>
                <a:ea typeface="华文新魏" panose="02010800040101010101" pitchFamily="2" charset="-122"/>
              </a:rPr>
              <a:t>% 8 = 5</a:t>
            </a:r>
          </a:p>
          <a:p>
            <a:pPr marL="457200" lvl="1" indent="0">
              <a:buNone/>
            </a:pPr>
            <a:r>
              <a:rPr lang="en-US" altLang="zh-CN" sz="2400" b="0" dirty="0" smtClean="0">
                <a:solidFill>
                  <a:srgbClr val="2929FF"/>
                </a:solidFill>
                <a:effectLst/>
                <a:ea typeface="华文新魏" panose="02010800040101010101" pitchFamily="2" charset="-122"/>
              </a:rPr>
              <a:t>   9 </a:t>
            </a:r>
            <a:r>
              <a:rPr lang="en-US" altLang="zh-CN" sz="2400" b="0" dirty="0">
                <a:solidFill>
                  <a:srgbClr val="2929FF"/>
                </a:solidFill>
                <a:effectLst/>
                <a:ea typeface="华文新魏" panose="02010800040101010101" pitchFamily="2" charset="-122"/>
              </a:rPr>
              <a:t>% 8=1</a:t>
            </a:r>
          </a:p>
          <a:p>
            <a:pPr marL="457200" lvl="1" indent="0">
              <a:buNone/>
            </a:pPr>
            <a:r>
              <a:rPr lang="en-US" altLang="zh-CN" sz="2400" b="0" dirty="0" smtClean="0">
                <a:solidFill>
                  <a:srgbClr val="2929FF"/>
                </a:solidFill>
                <a:effectLst/>
                <a:ea typeface="华文新魏" panose="02010800040101010101" pitchFamily="2" charset="-122"/>
              </a:rPr>
              <a:t>   13 </a:t>
            </a:r>
            <a:r>
              <a:rPr lang="en-US" altLang="zh-CN" sz="2400" b="0" dirty="0">
                <a:solidFill>
                  <a:srgbClr val="2929FF"/>
                </a:solidFill>
                <a:effectLst/>
                <a:ea typeface="华文新魏" panose="02010800040101010101" pitchFamily="2" charset="-122"/>
              </a:rPr>
              <a:t>% 8 = 5</a:t>
            </a:r>
          </a:p>
          <a:p>
            <a:pPr lvl="1"/>
            <a:r>
              <a:rPr lang="zh-CN" altLang="en-US" sz="2400" b="0" dirty="0">
                <a:solidFill>
                  <a:srgbClr val="2929FF"/>
                </a:solidFill>
                <a:effectLst/>
                <a:ea typeface="华文新魏" panose="02010800040101010101" pitchFamily="2" charset="-122"/>
              </a:rPr>
              <a:t>由上面的规律可以得出</a:t>
            </a:r>
          </a:p>
          <a:p>
            <a:pPr marL="457200" lvl="1" indent="0">
              <a:buNone/>
            </a:pPr>
            <a:r>
              <a:rPr lang="en-US" altLang="zh-CN" sz="2400" b="0" dirty="0" smtClean="0">
                <a:solidFill>
                  <a:srgbClr val="2929FF"/>
                </a:solidFill>
                <a:effectLst/>
                <a:ea typeface="华文新魏" panose="02010800040101010101" pitchFamily="2" charset="-122"/>
              </a:rPr>
              <a:t>   (</a:t>
            </a:r>
            <a:r>
              <a:rPr lang="zh-CN" altLang="en-US" sz="2400" b="0" dirty="0">
                <a:solidFill>
                  <a:srgbClr val="2929FF"/>
                </a:solidFill>
                <a:effectLst/>
                <a:ea typeface="华文新魏" panose="02010800040101010101" pitchFamily="2" charset="-122"/>
              </a:rPr>
              <a:t>任意</a:t>
            </a:r>
            <a:r>
              <a:rPr lang="en-US" altLang="zh-CN" sz="2400" b="0" dirty="0">
                <a:solidFill>
                  <a:srgbClr val="2929FF"/>
                </a:solidFill>
                <a:effectLst/>
                <a:ea typeface="华文新魏" panose="02010800040101010101" pitchFamily="2" charset="-122"/>
              </a:rPr>
              <a:t>key) % </a:t>
            </a:r>
            <a:r>
              <a:rPr lang="en-US" altLang="zh-CN" sz="2400" b="0" i="1" dirty="0">
                <a:solidFill>
                  <a:srgbClr val="2929FF"/>
                </a:solidFill>
                <a:effectLst/>
                <a:ea typeface="华文新魏" panose="02010800040101010101" pitchFamily="2" charset="-122"/>
              </a:rPr>
              <a:t>n</a:t>
            </a:r>
            <a:r>
              <a:rPr lang="en-US" altLang="zh-CN" sz="2400" b="0" dirty="0">
                <a:solidFill>
                  <a:srgbClr val="2929FF"/>
                </a:solidFill>
                <a:effectLst/>
                <a:ea typeface="华文新魏" panose="02010800040101010101" pitchFamily="2" charset="-122"/>
              </a:rPr>
              <a:t> = M</a:t>
            </a:r>
          </a:p>
          <a:p>
            <a:pPr marL="457200" lvl="1" indent="0">
              <a:buNone/>
            </a:pPr>
            <a:r>
              <a:rPr lang="en-US" altLang="zh-CN" sz="2400" b="0" dirty="0" smtClean="0">
                <a:solidFill>
                  <a:srgbClr val="2929FF"/>
                </a:solidFill>
                <a:effectLst/>
                <a:ea typeface="华文新魏" panose="02010800040101010101" pitchFamily="2" charset="-122"/>
              </a:rPr>
              <a:t>   (</a:t>
            </a:r>
            <a:r>
              <a:rPr lang="zh-CN" altLang="en-US" sz="2400" b="0" dirty="0">
                <a:solidFill>
                  <a:srgbClr val="2929FF"/>
                </a:solidFill>
                <a:effectLst/>
                <a:ea typeface="华文新魏" panose="02010800040101010101" pitchFamily="2" charset="-122"/>
              </a:rPr>
              <a:t>任意</a:t>
            </a:r>
            <a:r>
              <a:rPr lang="en-US" altLang="zh-CN" sz="2400" b="0" dirty="0">
                <a:solidFill>
                  <a:srgbClr val="2929FF"/>
                </a:solidFill>
                <a:effectLst/>
                <a:ea typeface="华文新魏" panose="02010800040101010101" pitchFamily="2" charset="-122"/>
              </a:rPr>
              <a:t>key) %2</a:t>
            </a:r>
            <a:r>
              <a:rPr lang="en-US" altLang="zh-CN" sz="2400" b="0" i="1" dirty="0">
                <a:solidFill>
                  <a:srgbClr val="2929FF"/>
                </a:solidFill>
                <a:effectLst/>
                <a:ea typeface="华文新魏" panose="02010800040101010101" pitchFamily="2" charset="-122"/>
              </a:rPr>
              <a:t>n</a:t>
            </a:r>
            <a:r>
              <a:rPr lang="en-US" altLang="zh-CN" sz="2400" b="0" dirty="0">
                <a:solidFill>
                  <a:srgbClr val="2929FF"/>
                </a:solidFill>
                <a:effectLst/>
                <a:ea typeface="华文新魏" panose="02010800040101010101" pitchFamily="2" charset="-122"/>
              </a:rPr>
              <a:t> = M</a:t>
            </a:r>
            <a:r>
              <a:rPr lang="zh-CN" altLang="en-US" sz="2400" b="0" dirty="0">
                <a:solidFill>
                  <a:srgbClr val="2929FF"/>
                </a:solidFill>
                <a:effectLst/>
                <a:ea typeface="华文新魏" panose="02010800040101010101" pitchFamily="2" charset="-122"/>
              </a:rPr>
              <a:t>或 </a:t>
            </a:r>
            <a:r>
              <a:rPr lang="en-US" altLang="zh-CN" sz="2400" b="0" dirty="0">
                <a:solidFill>
                  <a:srgbClr val="2929FF"/>
                </a:solidFill>
                <a:effectLst/>
                <a:ea typeface="华文新魏" panose="02010800040101010101" pitchFamily="2" charset="-122"/>
              </a:rPr>
              <a:t>(</a:t>
            </a:r>
            <a:r>
              <a:rPr lang="zh-CN" altLang="en-US" sz="2400" b="0" dirty="0">
                <a:solidFill>
                  <a:srgbClr val="2929FF"/>
                </a:solidFill>
                <a:effectLst/>
                <a:ea typeface="华文新魏" panose="02010800040101010101" pitchFamily="2" charset="-122"/>
              </a:rPr>
              <a:t>任意</a:t>
            </a:r>
            <a:r>
              <a:rPr lang="en-US" altLang="zh-CN" sz="2400" b="0" dirty="0">
                <a:solidFill>
                  <a:srgbClr val="2929FF"/>
                </a:solidFill>
                <a:effectLst/>
                <a:ea typeface="华文新魏" panose="02010800040101010101" pitchFamily="2" charset="-122"/>
              </a:rPr>
              <a:t>key) %2</a:t>
            </a:r>
            <a:r>
              <a:rPr lang="en-US" altLang="zh-CN" sz="2400" b="0" i="1" dirty="0">
                <a:solidFill>
                  <a:srgbClr val="2929FF"/>
                </a:solidFill>
                <a:effectLst/>
                <a:ea typeface="华文新魏" panose="02010800040101010101" pitchFamily="2" charset="-122"/>
              </a:rPr>
              <a:t>n</a:t>
            </a:r>
            <a:r>
              <a:rPr lang="en-US" altLang="zh-CN" sz="2400" b="0" dirty="0">
                <a:solidFill>
                  <a:srgbClr val="2929FF"/>
                </a:solidFill>
                <a:effectLst/>
                <a:ea typeface="华文新魏" panose="02010800040101010101" pitchFamily="2" charset="-122"/>
              </a:rPr>
              <a:t> = M + </a:t>
            </a:r>
            <a:r>
              <a:rPr lang="en-US" altLang="zh-CN" sz="2400" b="0" i="1" dirty="0">
                <a:solidFill>
                  <a:srgbClr val="2929FF"/>
                </a:solidFill>
                <a:effectLst/>
                <a:ea typeface="华文新魏" panose="02010800040101010101" pitchFamily="2" charset="-122"/>
              </a:rPr>
              <a:t>n</a:t>
            </a:r>
          </a:p>
          <a:p>
            <a:pPr lvl="1">
              <a:spcBef>
                <a:spcPts val="600"/>
              </a:spcBef>
            </a:pPr>
            <a:endParaRPr lang="en-US" altLang="zh-CN" b="0" dirty="0" smtClean="0">
              <a:solidFill>
                <a:srgbClr val="2929FF"/>
              </a:solidFill>
              <a:effectLst/>
              <a:ea typeface="华文新魏" panose="02010800040101010101" pitchFamily="2" charset="-122"/>
            </a:endParaRPr>
          </a:p>
          <a:p>
            <a:pPr>
              <a:spcBef>
                <a:spcPts val="600"/>
              </a:spcBef>
            </a:pPr>
            <a:endParaRPr lang="zh-CN" altLang="en-US" b="0" dirty="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D86C3B46-4ED1-45CE-800D-660CEEF1AD25}" type="slidenum">
              <a:rPr lang="zh-CN" altLang="en-US" smtClean="0"/>
              <a:pPr>
                <a:defRPr/>
              </a:pPr>
              <a:t>56</a:t>
            </a:fld>
            <a:endParaRPr lang="en-US" altLang="zh-CN"/>
          </a:p>
        </p:txBody>
      </p:sp>
    </p:spTree>
    <p:extLst>
      <p:ext uri="{BB962C8B-B14F-4D97-AF65-F5344CB8AC3E}">
        <p14:creationId xmlns:p14="http://schemas.microsoft.com/office/powerpoint/2010/main" val="5229286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线性</a:t>
            </a:r>
            <a:r>
              <a:rPr lang="en-US" altLang="zh-CN" dirty="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71683" name="内容占位符 2"/>
          <p:cNvSpPr>
            <a:spLocks noGrp="1"/>
          </p:cNvSpPr>
          <p:nvPr>
            <p:ph idx="1"/>
          </p:nvPr>
        </p:nvSpPr>
        <p:spPr>
          <a:xfrm>
            <a:off x="381000" y="1600200"/>
            <a:ext cx="8229600" cy="2336800"/>
          </a:xfrm>
        </p:spPr>
        <p:txBody>
          <a:bodyPr/>
          <a:lstStyle/>
          <a:p>
            <a:pPr>
              <a:spcBef>
                <a:spcPts val="600"/>
              </a:spcBef>
            </a:pPr>
            <a:r>
              <a:rPr lang="zh-CN" altLang="en-US" b="0" dirty="0" smtClean="0">
                <a:effectLst/>
                <a:ea typeface="华文新魏" panose="02010800040101010101" pitchFamily="2" charset="-122"/>
              </a:rPr>
              <a:t>使用一</a:t>
            </a:r>
            <a:r>
              <a:rPr lang="zh-CN" altLang="en-US" b="0" dirty="0">
                <a:effectLst/>
                <a:ea typeface="华文新魏" panose="02010800040101010101" pitchFamily="2" charset="-122"/>
              </a:rPr>
              <a:t>组</a:t>
            </a:r>
            <a:r>
              <a:rPr lang="en-US" altLang="zh-CN" b="0" dirty="0" smtClean="0">
                <a:effectLst/>
                <a:ea typeface="华文新魏" panose="02010800040101010101" pitchFamily="2" charset="-122"/>
              </a:rPr>
              <a:t>hash</a:t>
            </a:r>
            <a:r>
              <a:rPr lang="zh-CN" altLang="en-US" b="0" dirty="0" smtClean="0">
                <a:effectLst/>
                <a:ea typeface="华文新魏" panose="02010800040101010101" pitchFamily="2" charset="-122"/>
              </a:rPr>
              <a:t>函数</a:t>
            </a:r>
            <a:r>
              <a:rPr lang="en-US" altLang="zh-CN" b="0" i="1" dirty="0" smtClean="0">
                <a:effectLst/>
                <a:ea typeface="华文新魏" panose="02010800040101010101" pitchFamily="2" charset="-122"/>
              </a:rPr>
              <a:t>h</a:t>
            </a:r>
            <a:r>
              <a:rPr lang="en-US" altLang="zh-CN" b="0" i="1" baseline="-25000" dirty="0" smtClean="0">
                <a:effectLst/>
                <a:ea typeface="华文新魏" panose="02010800040101010101" pitchFamily="2" charset="-122"/>
              </a:rPr>
              <a:t>i</a:t>
            </a:r>
            <a:r>
              <a:rPr lang="en-US" altLang="zh-CN" b="0" dirty="0" smtClean="0">
                <a:effectLst/>
                <a:ea typeface="华文新魏" panose="02010800040101010101" pitchFamily="2" charset="-122"/>
              </a:rPr>
              <a:t>(</a:t>
            </a:r>
            <a:r>
              <a:rPr lang="en-US" altLang="zh-CN" b="0" i="1" dirty="0" smtClean="0">
                <a:effectLst/>
                <a:ea typeface="华文新魏" panose="02010800040101010101" pitchFamily="2" charset="-122"/>
              </a:rPr>
              <a:t>k</a:t>
            </a:r>
            <a:r>
              <a:rPr lang="en-US" altLang="zh-CN" b="0" dirty="0" smtClean="0">
                <a:effectLst/>
                <a:ea typeface="华文新魏" panose="02010800040101010101" pitchFamily="2" charset="-122"/>
              </a:rPr>
              <a:t>)</a:t>
            </a:r>
          </a:p>
          <a:p>
            <a:pPr lvl="1">
              <a:spcBef>
                <a:spcPts val="600"/>
              </a:spcBef>
            </a:pPr>
            <a:r>
              <a:rPr lang="zh-CN" altLang="en-US" b="0" dirty="0" smtClean="0">
                <a:solidFill>
                  <a:srgbClr val="2929FF"/>
                </a:solidFill>
                <a:effectLst/>
                <a:ea typeface="华文新魏" panose="02010800040101010101" pitchFamily="2" charset="-122"/>
              </a:rPr>
              <a:t>例如，</a:t>
            </a:r>
            <a:r>
              <a:rPr lang="da-DK" altLang="zh-CN" b="0" i="1" dirty="0" smtClean="0">
                <a:solidFill>
                  <a:srgbClr val="2929FF"/>
                </a:solidFill>
                <a:effectLst/>
                <a:ea typeface="华文新魏" panose="02010800040101010101" pitchFamily="2" charset="-122"/>
              </a:rPr>
              <a:t>h</a:t>
            </a:r>
            <a:r>
              <a:rPr lang="da-DK" altLang="zh-CN" b="0" i="1" baseline="-25000" dirty="0" smtClean="0">
                <a:solidFill>
                  <a:srgbClr val="2929FF"/>
                </a:solidFill>
                <a:effectLst/>
                <a:ea typeface="华文新魏" panose="02010800040101010101" pitchFamily="2" charset="-122"/>
              </a:rPr>
              <a:t>i</a:t>
            </a:r>
            <a:r>
              <a:rPr lang="da-DK" altLang="zh-CN" b="0" dirty="0" smtClean="0">
                <a:solidFill>
                  <a:srgbClr val="2929FF"/>
                </a:solidFill>
                <a:effectLst/>
                <a:ea typeface="华文新魏" panose="02010800040101010101" pitchFamily="2" charset="-122"/>
              </a:rPr>
              <a:t>(</a:t>
            </a:r>
            <a:r>
              <a:rPr lang="da-DK" altLang="zh-CN" b="0" i="1" dirty="0" smtClean="0">
                <a:solidFill>
                  <a:srgbClr val="2929FF"/>
                </a:solidFill>
                <a:effectLst/>
                <a:ea typeface="华文新魏" panose="02010800040101010101" pitchFamily="2" charset="-122"/>
              </a:rPr>
              <a:t>k</a:t>
            </a:r>
            <a:r>
              <a:rPr lang="da-DK" altLang="zh-CN" b="0" dirty="0" smtClean="0">
                <a:solidFill>
                  <a:srgbClr val="2929FF"/>
                </a:solidFill>
                <a:effectLst/>
                <a:ea typeface="华文新魏" panose="02010800040101010101" pitchFamily="2" charset="-122"/>
              </a:rPr>
              <a:t>) = </a:t>
            </a:r>
            <a:r>
              <a:rPr lang="da-DK" altLang="zh-CN" b="0" i="1" dirty="0" smtClean="0">
                <a:solidFill>
                  <a:srgbClr val="2929FF"/>
                </a:solidFill>
                <a:effectLst/>
                <a:ea typeface="华文新魏" panose="02010800040101010101" pitchFamily="2" charset="-122"/>
              </a:rPr>
              <a:t>k</a:t>
            </a:r>
            <a:r>
              <a:rPr lang="da-DK" altLang="zh-CN" b="0" dirty="0" smtClean="0">
                <a:solidFill>
                  <a:srgbClr val="2929FF"/>
                </a:solidFill>
                <a:effectLst/>
                <a:ea typeface="华文新魏" panose="02010800040101010101" pitchFamily="2" charset="-122"/>
              </a:rPr>
              <a:t> mod 2</a:t>
            </a:r>
            <a:r>
              <a:rPr lang="da-DK" altLang="zh-CN" b="0" i="1" baseline="30000" dirty="0" smtClean="0">
                <a:solidFill>
                  <a:srgbClr val="2929FF"/>
                </a:solidFill>
                <a:effectLst/>
                <a:ea typeface="华文新魏" panose="02010800040101010101" pitchFamily="2" charset="-122"/>
              </a:rPr>
              <a:t>i</a:t>
            </a:r>
            <a:r>
              <a:rPr lang="da-DK" altLang="zh-CN" b="0" dirty="0" smtClean="0">
                <a:solidFill>
                  <a:srgbClr val="2929FF"/>
                </a:solidFill>
                <a:effectLst/>
                <a:ea typeface="华文新魏" panose="02010800040101010101" pitchFamily="2" charset="-122"/>
              </a:rPr>
              <a:t> , </a:t>
            </a:r>
            <a:r>
              <a:rPr lang="da-DK" altLang="zh-CN" b="0" i="1" dirty="0" smtClean="0">
                <a:solidFill>
                  <a:srgbClr val="2929FF"/>
                </a:solidFill>
                <a:effectLst/>
                <a:ea typeface="华文新魏" panose="02010800040101010101" pitchFamily="2" charset="-122"/>
              </a:rPr>
              <a:t>i</a:t>
            </a:r>
            <a:r>
              <a:rPr lang="da-DK" altLang="zh-CN" b="0" dirty="0" smtClean="0">
                <a:solidFill>
                  <a:srgbClr val="2929FF"/>
                </a:solidFill>
                <a:effectLst/>
                <a:ea typeface="华文新魏" panose="02010800040101010101" pitchFamily="2" charset="-122"/>
              </a:rPr>
              <a:t>=1,2,3,4,….</a:t>
            </a:r>
            <a:endParaRPr lang="en-US" altLang="zh-CN" b="0" dirty="0" smtClean="0">
              <a:solidFill>
                <a:srgbClr val="2929FF"/>
              </a:solidFill>
              <a:effectLst/>
              <a:ea typeface="华文新魏" panose="02010800040101010101" pitchFamily="2" charset="-122"/>
            </a:endParaRPr>
          </a:p>
          <a:p>
            <a:pPr>
              <a:spcBef>
                <a:spcPts val="600"/>
              </a:spcBef>
            </a:pPr>
            <a:r>
              <a:rPr lang="zh-CN" altLang="en-US" b="0" dirty="0" smtClean="0">
                <a:effectLst/>
                <a:ea typeface="华文新魏" panose="02010800040101010101" pitchFamily="2" charset="-122"/>
              </a:rPr>
              <a:t>散列函数</a:t>
            </a:r>
            <a:r>
              <a:rPr lang="en-US" altLang="zh-CN" b="0" i="1" dirty="0" smtClean="0">
                <a:effectLst/>
                <a:ea typeface="华文新魏" panose="02010800040101010101" pitchFamily="2" charset="-122"/>
              </a:rPr>
              <a:t>h</a:t>
            </a:r>
            <a:r>
              <a:rPr lang="en-US" altLang="zh-CN" b="0" i="1" baseline="-25000" dirty="0" smtClean="0">
                <a:effectLst/>
                <a:ea typeface="华文新魏" panose="02010800040101010101" pitchFamily="2" charset="-122"/>
              </a:rPr>
              <a:t>i</a:t>
            </a:r>
            <a:r>
              <a:rPr lang="en-US" altLang="zh-CN" b="0" dirty="0" smtClean="0">
                <a:effectLst/>
                <a:ea typeface="华文新魏" panose="02010800040101010101" pitchFamily="2" charset="-122"/>
              </a:rPr>
              <a:t>(</a:t>
            </a:r>
            <a:r>
              <a:rPr lang="en-US" altLang="zh-CN" b="0" i="1" dirty="0" smtClean="0">
                <a:effectLst/>
                <a:ea typeface="华文新魏" panose="02010800040101010101" pitchFamily="2" charset="-122"/>
              </a:rPr>
              <a:t>k</a:t>
            </a:r>
            <a:r>
              <a:rPr lang="en-US" altLang="zh-CN" b="0" dirty="0" smtClean="0">
                <a:effectLst/>
                <a:ea typeface="华文新魏" panose="02010800040101010101" pitchFamily="2" charset="-122"/>
              </a:rPr>
              <a:t>)</a:t>
            </a:r>
            <a:r>
              <a:rPr lang="zh-CN" altLang="en-US" b="0" dirty="0" smtClean="0">
                <a:effectLst/>
                <a:ea typeface="华文新魏" panose="02010800040101010101" pitchFamily="2" charset="-122"/>
              </a:rPr>
              <a:t>是一个</a:t>
            </a:r>
            <a:r>
              <a:rPr lang="en-US" altLang="zh-CN" b="0" i="1" dirty="0" smtClean="0">
                <a:effectLst/>
                <a:ea typeface="华文新魏" panose="02010800040101010101" pitchFamily="2" charset="-122"/>
              </a:rPr>
              <a:t>b</a:t>
            </a:r>
            <a:r>
              <a:rPr lang="zh-CN" altLang="en-US" b="0" dirty="0" smtClean="0">
                <a:effectLst/>
                <a:ea typeface="华文新魏" panose="02010800040101010101" pitchFamily="2" charset="-122"/>
              </a:rPr>
              <a:t>位二进制序列</a:t>
            </a:r>
            <a:endParaRPr lang="en-US" altLang="zh-CN" b="0" dirty="0" smtClean="0">
              <a:effectLst/>
              <a:ea typeface="华文新魏" panose="02010800040101010101" pitchFamily="2" charset="-122"/>
            </a:endParaRPr>
          </a:p>
          <a:p>
            <a:pPr>
              <a:spcBef>
                <a:spcPts val="600"/>
              </a:spcBef>
            </a:pPr>
            <a:r>
              <a:rPr lang="zh-CN" altLang="en-US" b="0" dirty="0" smtClean="0">
                <a:effectLst/>
                <a:ea typeface="华文新魏" panose="02010800040101010101" pitchFamily="2" charset="-122"/>
              </a:rPr>
              <a:t>用后</a:t>
            </a:r>
            <a:r>
              <a:rPr lang="en-US" altLang="zh-CN" b="0" i="1" dirty="0" err="1" smtClean="0">
                <a:effectLst/>
                <a:ea typeface="华文新魏" panose="02010800040101010101" pitchFamily="2" charset="-122"/>
              </a:rPr>
              <a:t>i</a:t>
            </a:r>
            <a:r>
              <a:rPr lang="zh-CN" altLang="en-US" b="0" dirty="0" smtClean="0">
                <a:effectLst/>
                <a:ea typeface="华文新魏" panose="02010800040101010101" pitchFamily="2" charset="-122"/>
              </a:rPr>
              <a:t>位标识桶号</a:t>
            </a:r>
            <a:r>
              <a:rPr lang="en-US" altLang="zh-CN" b="0" dirty="0" smtClean="0">
                <a:effectLst/>
                <a:ea typeface="华文新魏" panose="02010800040101010101" pitchFamily="2" charset="-122"/>
              </a:rPr>
              <a:t>,</a:t>
            </a:r>
            <a:r>
              <a:rPr lang="en-US" altLang="zh-CN" b="0" i="1" dirty="0" smtClean="0">
                <a:effectLst/>
                <a:ea typeface="华文新魏" panose="02010800040101010101" pitchFamily="2" charset="-122"/>
              </a:rPr>
              <a:t> </a:t>
            </a:r>
            <a:r>
              <a:rPr lang="en-US" altLang="zh-CN" b="0" i="1" dirty="0" err="1" smtClean="0">
                <a:effectLst/>
                <a:ea typeface="华文新魏" panose="02010800040101010101" pitchFamily="2" charset="-122"/>
              </a:rPr>
              <a:t>i</a:t>
            </a:r>
            <a:r>
              <a:rPr lang="en-US" altLang="zh-CN" b="0" dirty="0" smtClean="0">
                <a:effectLst/>
                <a:ea typeface="华文新魏" panose="02010800040101010101" pitchFamily="2" charset="-122"/>
              </a:rPr>
              <a:t>=log</a:t>
            </a:r>
            <a:r>
              <a:rPr lang="en-US" altLang="zh-CN" b="0" baseline="-25000" dirty="0" smtClean="0">
                <a:effectLst/>
                <a:ea typeface="华文新魏" panose="02010800040101010101" pitchFamily="2" charset="-122"/>
              </a:rPr>
              <a:t>2</a:t>
            </a:r>
            <a:r>
              <a:rPr lang="en-US" altLang="zh-CN" b="0" i="1" dirty="0" smtClean="0">
                <a:effectLst/>
                <a:ea typeface="华文新魏" panose="02010800040101010101" pitchFamily="2" charset="-122"/>
              </a:rPr>
              <a:t>n</a:t>
            </a:r>
          </a:p>
          <a:p>
            <a:pPr>
              <a:spcBef>
                <a:spcPts val="600"/>
              </a:spcBef>
            </a:pPr>
            <a:r>
              <a:rPr lang="zh-CN" altLang="en-US" b="0" dirty="0" smtClean="0">
                <a:effectLst/>
                <a:ea typeface="华文新魏" panose="02010800040101010101" pitchFamily="2" charset="-122"/>
              </a:rPr>
              <a:t>桶的增长较为缓慢</a:t>
            </a:r>
          </a:p>
          <a:p>
            <a:pPr>
              <a:spcBef>
                <a:spcPts val="600"/>
              </a:spcBef>
            </a:pPr>
            <a:endParaRPr lang="zh-CN" altLang="en-US" b="0" dirty="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D86C3B46-4ED1-45CE-800D-660CEEF1AD25}" type="slidenum">
              <a:rPr lang="zh-CN" altLang="en-US" smtClean="0"/>
              <a:pPr>
                <a:defRPr/>
              </a:pPr>
              <a:t>57</a:t>
            </a:fld>
            <a:endParaRPr lang="en-US" altLang="zh-CN"/>
          </a:p>
        </p:txBody>
      </p:sp>
      <p:sp>
        <p:nvSpPr>
          <p:cNvPr id="71687" name="Rectangle 14"/>
          <p:cNvSpPr>
            <a:spLocks noChangeArrowheads="1"/>
          </p:cNvSpPr>
          <p:nvPr/>
        </p:nvSpPr>
        <p:spPr bwMode="auto">
          <a:xfrm>
            <a:off x="2673350" y="4943475"/>
            <a:ext cx="2438400" cy="6858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ctr">
              <a:buFontTx/>
              <a:buNone/>
            </a:pPr>
            <a:r>
              <a:rPr lang="en-US" altLang="zh-CN" sz="3600">
                <a:latin typeface="Tahoma" panose="020B0604030504040204" pitchFamily="34" charset="0"/>
                <a:ea typeface="宋体" panose="02010600030101010101" pitchFamily="2" charset="-122"/>
              </a:rPr>
              <a:t>00110101</a:t>
            </a:r>
          </a:p>
        </p:txBody>
      </p:sp>
      <p:sp>
        <p:nvSpPr>
          <p:cNvPr id="71688" name="AutoShape 15"/>
          <p:cNvSpPr>
            <a:spLocks/>
          </p:cNvSpPr>
          <p:nvPr/>
        </p:nvSpPr>
        <p:spPr bwMode="auto">
          <a:xfrm rot="5400000">
            <a:off x="4505325" y="5427663"/>
            <a:ext cx="304800" cy="838200"/>
          </a:xfrm>
          <a:prstGeom prst="rightBrace">
            <a:avLst>
              <a:gd name="adj1" fmla="val 22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71689" name="Line 16"/>
          <p:cNvSpPr>
            <a:spLocks noChangeShapeType="1"/>
          </p:cNvSpPr>
          <p:nvPr/>
        </p:nvSpPr>
        <p:spPr bwMode="auto">
          <a:xfrm flipH="1">
            <a:off x="2701925" y="46704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0" name="Line 17"/>
          <p:cNvSpPr>
            <a:spLocks noChangeShapeType="1"/>
          </p:cNvSpPr>
          <p:nvPr/>
        </p:nvSpPr>
        <p:spPr bwMode="auto">
          <a:xfrm>
            <a:off x="4302125" y="4670425"/>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8"/>
          <p:cNvSpPr txBox="1">
            <a:spLocks noChangeArrowheads="1"/>
          </p:cNvSpPr>
          <p:nvPr/>
        </p:nvSpPr>
        <p:spPr bwMode="auto">
          <a:xfrm>
            <a:off x="3521075" y="4362450"/>
            <a:ext cx="338138" cy="460375"/>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a:solidFill>
                  <a:srgbClr val="000099"/>
                </a:solidFill>
                <a:latin typeface="+mn-lt"/>
                <a:ea typeface="黑体" pitchFamily="49" charset="-122"/>
                <a:cs typeface="+mn-cs"/>
              </a:rPr>
              <a:t>b</a:t>
            </a:r>
          </a:p>
        </p:txBody>
      </p:sp>
      <p:sp>
        <p:nvSpPr>
          <p:cNvPr id="12" name="Text Box 19"/>
          <p:cNvSpPr txBox="1">
            <a:spLocks noChangeArrowheads="1"/>
          </p:cNvSpPr>
          <p:nvPr/>
        </p:nvSpPr>
        <p:spPr bwMode="auto">
          <a:xfrm>
            <a:off x="4522788" y="6064250"/>
            <a:ext cx="268287" cy="460375"/>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err="1">
                <a:solidFill>
                  <a:srgbClr val="000099"/>
                </a:solidFill>
                <a:latin typeface="+mn-lt"/>
                <a:ea typeface="黑体" pitchFamily="49" charset="-122"/>
                <a:cs typeface="+mn-cs"/>
              </a:rPr>
              <a:t>i</a:t>
            </a:r>
            <a:endParaRPr lang="en-US" altLang="zh-CN" sz="2400" i="1" dirty="0">
              <a:solidFill>
                <a:srgbClr val="000099"/>
              </a:solidFill>
              <a:latin typeface="+mn-lt"/>
              <a:ea typeface="黑体" pitchFamily="49" charset="-122"/>
              <a:cs typeface="+mn-cs"/>
            </a:endParaRPr>
          </a:p>
        </p:txBody>
      </p:sp>
      <p:sp>
        <p:nvSpPr>
          <p:cNvPr id="13" name="Text Box 20"/>
          <p:cNvSpPr txBox="1">
            <a:spLocks noChangeArrowheads="1"/>
          </p:cNvSpPr>
          <p:nvPr/>
        </p:nvSpPr>
        <p:spPr bwMode="auto">
          <a:xfrm>
            <a:off x="5851525" y="4765675"/>
            <a:ext cx="2759075" cy="831850"/>
          </a:xfrm>
          <a:prstGeom prst="rect">
            <a:avLst/>
          </a:prstGeom>
          <a:solidFill>
            <a:srgbClr val="FFFFCC"/>
          </a:solidFill>
          <a:ln w="9525" algn="ctr">
            <a:solidFill>
              <a:schemeClr val="tx1"/>
            </a:solidFill>
            <a:miter lim="800000"/>
            <a:headEnd/>
            <a:tailEnd/>
          </a:ln>
          <a:effectLst/>
        </p:spPr>
        <p:txBody>
          <a:bodyPr>
            <a:spAutoFit/>
          </a:bodyPr>
          <a:lstStyle/>
          <a:p>
            <a:pPr algn="ctr">
              <a:spcBef>
                <a:spcPct val="50000"/>
              </a:spcBef>
              <a:defRPr/>
            </a:pPr>
            <a:r>
              <a:rPr lang="en-US" altLang="zh-CN" sz="2400" b="0" i="1" dirty="0">
                <a:solidFill>
                  <a:srgbClr val="000099"/>
                </a:solidFill>
                <a:latin typeface="+mn-lt"/>
                <a:ea typeface="华文新魏" pitchFamily="2" charset="-122"/>
                <a:cs typeface="+mn-cs"/>
              </a:rPr>
              <a:t>b</a:t>
            </a:r>
            <a:r>
              <a:rPr lang="zh-CN" altLang="en-US" sz="2400" b="0" dirty="0">
                <a:solidFill>
                  <a:srgbClr val="000099"/>
                </a:solidFill>
                <a:latin typeface="+mn-lt"/>
                <a:ea typeface="华文新魏" pitchFamily="2" charset="-122"/>
                <a:cs typeface="+mn-cs"/>
              </a:rPr>
              <a:t>位二进制序列，后</a:t>
            </a:r>
            <a:r>
              <a:rPr lang="en-US" altLang="zh-CN" sz="2400" b="0" i="1" dirty="0" err="1">
                <a:solidFill>
                  <a:srgbClr val="000099"/>
                </a:solidFill>
                <a:latin typeface="+mn-lt"/>
                <a:ea typeface="华文新魏" pitchFamily="2" charset="-122"/>
                <a:cs typeface="+mn-cs"/>
              </a:rPr>
              <a:t>i</a:t>
            </a:r>
            <a:r>
              <a:rPr lang="zh-CN" altLang="en-US" sz="2400" b="0" dirty="0">
                <a:solidFill>
                  <a:srgbClr val="000099"/>
                </a:solidFill>
                <a:latin typeface="+mn-lt"/>
                <a:ea typeface="华文新魏" pitchFamily="2" charset="-122"/>
                <a:cs typeface="+mn-cs"/>
              </a:rPr>
              <a:t>位用于区分桶</a:t>
            </a:r>
          </a:p>
        </p:txBody>
      </p:sp>
      <p:sp>
        <p:nvSpPr>
          <p:cNvPr id="14" name="Text Box 21"/>
          <p:cNvSpPr txBox="1">
            <a:spLocks noChangeArrowheads="1"/>
          </p:cNvSpPr>
          <p:nvPr/>
        </p:nvSpPr>
        <p:spPr bwMode="auto">
          <a:xfrm>
            <a:off x="661988" y="5029200"/>
            <a:ext cx="715962" cy="460375"/>
          </a:xfrm>
          <a:prstGeom prst="rect">
            <a:avLst/>
          </a:prstGeom>
          <a:noFill/>
          <a:ln w="9525" algn="ctr">
            <a:noFill/>
            <a:miter lim="800000"/>
            <a:headEnd/>
            <a:tailEnd/>
          </a:ln>
          <a:effectLst/>
        </p:spPr>
        <p:txBody>
          <a:bodyPr wrap="none">
            <a:spAutoFit/>
          </a:bodyPr>
          <a:lstStyle/>
          <a:p>
            <a:pPr algn="ctr">
              <a:spcBef>
                <a:spcPct val="20000"/>
              </a:spcBef>
              <a:defRPr/>
            </a:pPr>
            <a:r>
              <a:rPr lang="en-US" altLang="zh-CN" sz="2400" i="1" dirty="0">
                <a:solidFill>
                  <a:srgbClr val="000099"/>
                </a:solidFill>
                <a:latin typeface="+mn-lt"/>
                <a:ea typeface="黑体" pitchFamily="49" charset="-122"/>
                <a:cs typeface="+mn-cs"/>
              </a:rPr>
              <a:t>h</a:t>
            </a:r>
            <a:r>
              <a:rPr lang="en-US" altLang="zh-CN" sz="2400" dirty="0">
                <a:solidFill>
                  <a:srgbClr val="000099"/>
                </a:solidFill>
                <a:latin typeface="+mn-lt"/>
                <a:ea typeface="黑体" pitchFamily="49" charset="-122"/>
                <a:cs typeface="+mn-cs"/>
              </a:rPr>
              <a:t>(</a:t>
            </a:r>
            <a:r>
              <a:rPr lang="en-US" altLang="zh-CN" sz="2400" i="1" dirty="0">
                <a:solidFill>
                  <a:srgbClr val="000099"/>
                </a:solidFill>
                <a:latin typeface="+mn-lt"/>
                <a:ea typeface="黑体" pitchFamily="49" charset="-122"/>
                <a:cs typeface="+mn-cs"/>
              </a:rPr>
              <a:t>k</a:t>
            </a:r>
            <a:r>
              <a:rPr lang="en-US" altLang="zh-CN" sz="2400" dirty="0">
                <a:solidFill>
                  <a:srgbClr val="000099"/>
                </a:solidFill>
                <a:latin typeface="+mn-lt"/>
                <a:ea typeface="黑体" pitchFamily="49" charset="-122"/>
                <a:cs typeface="+mn-cs"/>
              </a:rPr>
              <a:t>)</a:t>
            </a:r>
          </a:p>
        </p:txBody>
      </p:sp>
      <p:sp>
        <p:nvSpPr>
          <p:cNvPr id="71695" name="Line 22"/>
          <p:cNvSpPr>
            <a:spLocks noChangeShapeType="1"/>
          </p:cNvSpPr>
          <p:nvPr/>
        </p:nvSpPr>
        <p:spPr bwMode="auto">
          <a:xfrm>
            <a:off x="1527175" y="5276850"/>
            <a:ext cx="7905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7" name="内容占位符 2"/>
          <p:cNvSpPr txBox="1">
            <a:spLocks/>
          </p:cNvSpPr>
          <p:nvPr/>
        </p:nvSpPr>
        <p:spPr>
          <a:xfrm>
            <a:off x="381000" y="1357313"/>
            <a:ext cx="8620125" cy="542925"/>
          </a:xfrm>
          <a:prstGeom prst="rect">
            <a:avLst/>
          </a:prstGeom>
        </p:spPr>
        <p:txBody>
          <a:bodyPr/>
          <a:lstStyle/>
          <a:p>
            <a:pPr marL="342900" indent="-342900">
              <a:spcBef>
                <a:spcPct val="20000"/>
              </a:spcBef>
              <a:buFontTx/>
              <a:buChar char="•"/>
              <a:defRPr/>
            </a:pPr>
            <a:r>
              <a:rPr lang="zh-CN" altLang="en-US" sz="2800" b="0" kern="0" dirty="0">
                <a:latin typeface="+mn-lt"/>
                <a:ea typeface="华文新魏" pitchFamily="2" charset="-122"/>
                <a:cs typeface="+mn-cs"/>
              </a:rPr>
              <a:t>图</a:t>
            </a:r>
            <a:r>
              <a:rPr lang="en-US" altLang="zh-CN" sz="2800" b="0" kern="0" dirty="0">
                <a:latin typeface="+mn-lt"/>
                <a:ea typeface="华文新魏" pitchFamily="2" charset="-122"/>
                <a:cs typeface="+mn-cs"/>
              </a:rPr>
              <a:t>1</a:t>
            </a:r>
            <a:r>
              <a:rPr lang="zh-CN" altLang="en-US" sz="2800" b="0" kern="0" dirty="0">
                <a:latin typeface="+mn-lt"/>
                <a:ea typeface="华文新魏" pitchFamily="2" charset="-122"/>
                <a:cs typeface="+mn-cs"/>
              </a:rPr>
              <a:t>所示为一个</a:t>
            </a:r>
            <a:r>
              <a:rPr lang="en-US" altLang="zh-CN" sz="2800" b="0" i="1" kern="0" dirty="0">
                <a:latin typeface="+mn-lt"/>
                <a:ea typeface="华文新魏" pitchFamily="2" charset="-122"/>
                <a:cs typeface="+mn-cs"/>
              </a:rPr>
              <a:t>n</a:t>
            </a:r>
            <a:r>
              <a:rPr lang="en-US" altLang="zh-CN" sz="2800" b="0" kern="0" dirty="0">
                <a:latin typeface="+mn-lt"/>
                <a:ea typeface="华文新魏" pitchFamily="2" charset="-122"/>
                <a:cs typeface="+mn-cs"/>
              </a:rPr>
              <a:t>=2</a:t>
            </a:r>
            <a:r>
              <a:rPr lang="zh-CN" altLang="en-US" sz="2800" b="0" kern="0" dirty="0">
                <a:latin typeface="+mn-lt"/>
                <a:ea typeface="华文新魏" pitchFamily="2" charset="-122"/>
                <a:cs typeface="+mn-cs"/>
              </a:rPr>
              <a:t>的线性散列表。</a:t>
            </a:r>
            <a:endParaRPr lang="en-US" altLang="zh-CN" sz="2800" b="0" kern="0" dirty="0">
              <a:latin typeface="+mn-lt"/>
              <a:ea typeface="华文新魏" pitchFamily="2" charset="-122"/>
              <a:cs typeface="+mn-cs"/>
            </a:endParaRPr>
          </a:p>
          <a:p>
            <a:pPr marL="342900" indent="-342900">
              <a:spcBef>
                <a:spcPct val="20000"/>
              </a:spcBef>
              <a:buFontTx/>
              <a:buChar char="•"/>
              <a:defRPr/>
            </a:pPr>
            <a:r>
              <a:rPr lang="zh-CN" altLang="en-US" sz="2800" b="0" kern="0" dirty="0">
                <a:latin typeface="+mn-lt"/>
                <a:ea typeface="华文新魏" pitchFamily="2" charset="-122"/>
                <a:cs typeface="+mn-cs"/>
              </a:rPr>
              <a:t>用散列值</a:t>
            </a:r>
            <a:r>
              <a:rPr lang="zh-CN" altLang="en-US" sz="2800" b="0" kern="0" dirty="0" smtClean="0">
                <a:latin typeface="+mn-lt"/>
                <a:ea typeface="华文新魏" pitchFamily="2" charset="-122"/>
                <a:cs typeface="+mn-cs"/>
              </a:rPr>
              <a:t>的后</a:t>
            </a:r>
            <a:r>
              <a:rPr lang="en-US" altLang="zh-CN" sz="2800" b="0" i="1" kern="0" dirty="0" err="1" smtClean="0">
                <a:latin typeface="+mn-lt"/>
                <a:ea typeface="华文新魏" pitchFamily="2" charset="-122"/>
              </a:rPr>
              <a:t>i</a:t>
            </a:r>
            <a:r>
              <a:rPr lang="zh-CN" altLang="en-US" sz="2800" b="0" kern="0" dirty="0" smtClean="0">
                <a:latin typeface="+mn-lt"/>
                <a:ea typeface="华文新魏" pitchFamily="2" charset="-122"/>
                <a:cs typeface="+mn-cs"/>
              </a:rPr>
              <a:t>位</a:t>
            </a:r>
            <a:r>
              <a:rPr lang="zh-CN" altLang="en-US" sz="2800" b="0" kern="0" dirty="0">
                <a:latin typeface="+mn-lt"/>
                <a:ea typeface="华文新魏" pitchFamily="2" charset="-122"/>
                <a:cs typeface="+mn-cs"/>
              </a:rPr>
              <a:t>来确定记录所属的</a:t>
            </a:r>
            <a:r>
              <a:rPr lang="zh-CN" altLang="en-US" sz="2800" b="0" kern="0" dirty="0" smtClean="0">
                <a:latin typeface="+mn-lt"/>
                <a:ea typeface="华文新魏" pitchFamily="2" charset="-122"/>
                <a:cs typeface="+mn-cs"/>
              </a:rPr>
              <a:t>桶</a:t>
            </a:r>
            <a:r>
              <a:rPr lang="en-US" altLang="zh-CN" sz="2800" b="0" kern="0" dirty="0" smtClean="0">
                <a:latin typeface="+mn-lt"/>
                <a:ea typeface="华文新魏" pitchFamily="2" charset="-122"/>
                <a:cs typeface="+mn-cs"/>
              </a:rPr>
              <a:t>(</a:t>
            </a:r>
            <a:r>
              <a:rPr lang="en-US" altLang="zh-CN" sz="2800" b="0" i="1" kern="0" dirty="0" err="1" smtClean="0">
                <a:latin typeface="+mn-lt"/>
                <a:ea typeface="华文新魏" pitchFamily="2" charset="-122"/>
                <a:cs typeface="+mn-cs"/>
              </a:rPr>
              <a:t>i</a:t>
            </a:r>
            <a:r>
              <a:rPr lang="en-US" altLang="zh-CN" sz="2800" b="0" kern="0" dirty="0" smtClean="0">
                <a:latin typeface="+mn-lt"/>
                <a:ea typeface="华文新魏" pitchFamily="2" charset="-122"/>
                <a:cs typeface="+mn-cs"/>
              </a:rPr>
              <a:t>=1)</a:t>
            </a:r>
            <a:r>
              <a:rPr lang="zh-CN" altLang="en-US" sz="2800" b="0" kern="0" dirty="0" smtClean="0">
                <a:latin typeface="+mn-lt"/>
                <a:ea typeface="华文新魏" pitchFamily="2" charset="-122"/>
                <a:cs typeface="+mn-cs"/>
              </a:rPr>
              <a:t>。</a:t>
            </a:r>
            <a:r>
              <a:rPr lang="zh-CN" altLang="en-US" sz="2800" b="0" kern="0" dirty="0">
                <a:latin typeface="+mn-lt"/>
                <a:ea typeface="华文新魏" pitchFamily="2" charset="-122"/>
                <a:cs typeface="+mn-cs"/>
              </a:rPr>
              <a:t>并假定散列函数产生四位。</a:t>
            </a:r>
          </a:p>
          <a:p>
            <a:pPr marL="342900" indent="-342900">
              <a:spcBef>
                <a:spcPct val="20000"/>
              </a:spcBef>
              <a:buFontTx/>
              <a:buChar char="•"/>
              <a:defRPr/>
            </a:pPr>
            <a:endParaRPr lang="en-US" altLang="zh-CN" sz="2800" b="0" kern="0" dirty="0">
              <a:latin typeface="+mn-lt"/>
              <a:ea typeface="华文新魏" pitchFamily="2" charset="-122"/>
              <a:cs typeface="+mn-cs"/>
            </a:endParaRPr>
          </a:p>
        </p:txBody>
      </p:sp>
      <p:graphicFrame>
        <p:nvGraphicFramePr>
          <p:cNvPr id="40" name="Group 31"/>
          <p:cNvGraphicFramePr>
            <a:graphicFrameLocks/>
          </p:cNvGraphicFramePr>
          <p:nvPr/>
        </p:nvGraphicFramePr>
        <p:xfrm>
          <a:off x="912813" y="3213100"/>
          <a:ext cx="868362" cy="1554426"/>
        </p:xfrm>
        <a:graphic>
          <a:graphicData uri="http://schemas.openxmlformats.org/drawingml/2006/table">
            <a:tbl>
              <a:tblPr/>
              <a:tblGrid>
                <a:gridCol w="868362">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graphicFrame>
        <p:nvGraphicFramePr>
          <p:cNvPr id="41" name="Group 14"/>
          <p:cNvGraphicFramePr>
            <a:graphicFrameLocks/>
          </p:cNvGraphicFramePr>
          <p:nvPr/>
        </p:nvGraphicFramePr>
        <p:xfrm>
          <a:off x="2589213" y="3213100"/>
          <a:ext cx="1371600" cy="2073276"/>
        </p:xfrm>
        <a:graphic>
          <a:graphicData uri="http://schemas.openxmlformats.org/drawingml/2006/table">
            <a:tbl>
              <a:tblPr/>
              <a:tblGrid>
                <a:gridCol w="1371600">
                  <a:extLst>
                    <a:ext uri="{9D8B030D-6E8A-4147-A177-3AD203B41FA5}">
                      <a16:colId xmlns:a16="http://schemas.microsoft.com/office/drawing/2014/main" val="620361059"/>
                    </a:ext>
                  </a:extLst>
                </a:gridCol>
              </a:tblGrid>
              <a:tr h="5183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57051707"/>
                  </a:ext>
                </a:extLst>
              </a:tr>
              <a:tr h="5183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91722051"/>
                  </a:ext>
                </a:extLst>
              </a:tr>
              <a:tr h="5183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8629699"/>
                  </a:ext>
                </a:extLst>
              </a:tr>
              <a:tr h="5183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12275129"/>
                  </a:ext>
                </a:extLst>
              </a:tr>
            </a:tbl>
          </a:graphicData>
        </a:graphic>
      </p:graphicFrame>
      <p:sp>
        <p:nvSpPr>
          <p:cNvPr id="42" name="Rectangle 26"/>
          <p:cNvSpPr>
            <a:spLocks noChangeArrowheads="1"/>
          </p:cNvSpPr>
          <p:nvPr/>
        </p:nvSpPr>
        <p:spPr bwMode="auto">
          <a:xfrm>
            <a:off x="3960813" y="32131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43" name="Rectangle 27"/>
          <p:cNvSpPr>
            <a:spLocks noChangeArrowheads="1"/>
          </p:cNvSpPr>
          <p:nvPr/>
        </p:nvSpPr>
        <p:spPr bwMode="auto">
          <a:xfrm>
            <a:off x="3960813" y="42037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44" name="Text Box 28"/>
          <p:cNvSpPr txBox="1">
            <a:spLocks noChangeArrowheads="1"/>
          </p:cNvSpPr>
          <p:nvPr/>
        </p:nvSpPr>
        <p:spPr bwMode="auto">
          <a:xfrm>
            <a:off x="2055813" y="35179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a:t>
            </a:r>
          </a:p>
        </p:txBody>
      </p:sp>
      <p:sp>
        <p:nvSpPr>
          <p:cNvPr id="45" name="Text Box 29"/>
          <p:cNvSpPr txBox="1">
            <a:spLocks noChangeArrowheads="1"/>
          </p:cNvSpPr>
          <p:nvPr/>
        </p:nvSpPr>
        <p:spPr bwMode="auto">
          <a:xfrm>
            <a:off x="2055813" y="44323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a:t>
            </a:r>
          </a:p>
        </p:txBody>
      </p:sp>
      <p:sp>
        <p:nvSpPr>
          <p:cNvPr id="46" name="Text Box 30" descr="打算打算"/>
          <p:cNvSpPr txBox="1">
            <a:spLocks noChangeArrowheads="1"/>
          </p:cNvSpPr>
          <p:nvPr/>
        </p:nvSpPr>
        <p:spPr bwMode="auto">
          <a:xfrm>
            <a:off x="1370013" y="5449888"/>
            <a:ext cx="3070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defRPr/>
            </a:pPr>
            <a:r>
              <a:rPr lang="zh-CN" altLang="en-US" sz="2400" b="0" dirty="0">
                <a:latin typeface="+mn-lt"/>
                <a:ea typeface="华文新魏" panose="02010800040101010101" pitchFamily="2" charset="-122"/>
                <a:cs typeface="+mn-cs"/>
              </a:rPr>
              <a:t>图</a:t>
            </a:r>
            <a:r>
              <a:rPr lang="en-US" altLang="zh-CN" sz="2400" b="0" dirty="0">
                <a:latin typeface="+mn-lt"/>
                <a:ea typeface="华文新魏" panose="02010800040101010101" pitchFamily="2" charset="-122"/>
                <a:cs typeface="+mn-cs"/>
              </a:rPr>
              <a:t>1  </a:t>
            </a:r>
            <a:r>
              <a:rPr lang="zh-CN" altLang="en-US" sz="2400" b="0" dirty="0">
                <a:latin typeface="+mn-lt"/>
                <a:ea typeface="华文新魏" panose="02010800040101010101" pitchFamily="2" charset="-122"/>
                <a:cs typeface="+mn-cs"/>
              </a:rPr>
              <a:t>线性散列表</a:t>
            </a:r>
          </a:p>
        </p:txBody>
      </p:sp>
      <p:sp>
        <p:nvSpPr>
          <p:cNvPr id="6" name="文本框 5"/>
          <p:cNvSpPr txBox="1"/>
          <p:nvPr/>
        </p:nvSpPr>
        <p:spPr>
          <a:xfrm>
            <a:off x="4691063" y="2492375"/>
            <a:ext cx="4129409" cy="1323975"/>
          </a:xfrm>
          <a:prstGeom prst="rect">
            <a:avLst/>
          </a:prstGeom>
          <a:solidFill>
            <a:srgbClr val="FFFFCC"/>
          </a:solidFill>
          <a:ln>
            <a:solidFill>
              <a:srgbClr val="FFC000"/>
            </a:solidFill>
          </a:ln>
        </p:spPr>
        <p:txBody>
          <a:bodyPr wrap="square">
            <a:spAutoFit/>
          </a:bodyPr>
          <a:lstStyle/>
          <a:p>
            <a:pPr>
              <a:spcBef>
                <a:spcPct val="20000"/>
              </a:spcBef>
              <a:defRPr/>
            </a:pPr>
            <a:r>
              <a:rPr lang="zh-CN" altLang="en-US" b="0" dirty="0">
                <a:latin typeface="+mn-lt"/>
                <a:ea typeface="华文新魏" panose="02010800040101010101" pitchFamily="2" charset="-122"/>
                <a:cs typeface="+mn-cs"/>
              </a:rPr>
              <a:t>每个桶包含一个存储块，标号分别为</a:t>
            </a:r>
            <a:r>
              <a:rPr lang="en-US" altLang="zh-CN" b="0" dirty="0">
                <a:latin typeface="+mn-lt"/>
                <a:ea typeface="华文新魏" panose="02010800040101010101" pitchFamily="2" charset="-122"/>
                <a:cs typeface="+mn-cs"/>
              </a:rPr>
              <a:t>0</a:t>
            </a:r>
            <a:r>
              <a:rPr lang="zh-CN" altLang="en-US" b="0" dirty="0">
                <a:latin typeface="+mn-lt"/>
                <a:ea typeface="华文新魏" panose="02010800040101010101" pitchFamily="2" charset="-122"/>
                <a:cs typeface="+mn-cs"/>
              </a:rPr>
              <a:t>和</a:t>
            </a:r>
            <a:r>
              <a:rPr lang="en-US" altLang="zh-CN" b="0" dirty="0">
                <a:latin typeface="+mn-lt"/>
                <a:ea typeface="华文新魏" panose="02010800040101010101" pitchFamily="2" charset="-122"/>
                <a:cs typeface="+mn-cs"/>
              </a:rPr>
              <a:t>1</a:t>
            </a:r>
            <a:r>
              <a:rPr lang="zh-CN" altLang="en-US" b="0" dirty="0">
                <a:latin typeface="+mn-lt"/>
                <a:ea typeface="华文新魏" panose="02010800040101010101" pitchFamily="2" charset="-122"/>
                <a:cs typeface="+mn-cs"/>
              </a:rPr>
              <a:t>。并且散列值的最后一位为</a:t>
            </a:r>
            <a:r>
              <a:rPr lang="en-US" altLang="zh-CN" b="0" dirty="0">
                <a:latin typeface="+mn-lt"/>
                <a:ea typeface="华文新魏" panose="02010800040101010101" pitchFamily="2" charset="-122"/>
                <a:cs typeface="+mn-cs"/>
              </a:rPr>
              <a:t>0</a:t>
            </a:r>
            <a:r>
              <a:rPr lang="zh-CN" altLang="en-US" b="0" dirty="0">
                <a:latin typeface="+mn-lt"/>
                <a:ea typeface="华文新魏" panose="02010800040101010101" pitchFamily="2" charset="-122"/>
                <a:cs typeface="+mn-cs"/>
              </a:rPr>
              <a:t>的放入第</a:t>
            </a:r>
            <a:r>
              <a:rPr lang="en-US" altLang="zh-CN" b="0" dirty="0">
                <a:latin typeface="+mn-lt"/>
                <a:ea typeface="华文新魏" panose="02010800040101010101" pitchFamily="2" charset="-122"/>
                <a:cs typeface="+mn-cs"/>
              </a:rPr>
              <a:t>0</a:t>
            </a:r>
            <a:r>
              <a:rPr lang="zh-CN" altLang="en-US" b="0" dirty="0">
                <a:latin typeface="+mn-lt"/>
                <a:ea typeface="华文新魏" panose="02010800040101010101" pitchFamily="2" charset="-122"/>
                <a:cs typeface="+mn-cs"/>
              </a:rPr>
              <a:t>号桶中，最后一位为</a:t>
            </a:r>
            <a:r>
              <a:rPr lang="en-US" altLang="zh-CN" b="0" dirty="0">
                <a:latin typeface="+mn-lt"/>
                <a:ea typeface="华文新魏" panose="02010800040101010101" pitchFamily="2" charset="-122"/>
                <a:cs typeface="+mn-cs"/>
              </a:rPr>
              <a:t>1</a:t>
            </a:r>
            <a:r>
              <a:rPr lang="zh-CN" altLang="en-US" b="0" dirty="0">
                <a:latin typeface="+mn-lt"/>
                <a:ea typeface="华文新魏" panose="02010800040101010101" pitchFamily="2" charset="-122"/>
                <a:cs typeface="+mn-cs"/>
              </a:rPr>
              <a:t>的放入第</a:t>
            </a:r>
            <a:r>
              <a:rPr lang="en-US" altLang="zh-CN" b="0" dirty="0">
                <a:latin typeface="+mn-lt"/>
                <a:ea typeface="华文新魏" panose="02010800040101010101" pitchFamily="2" charset="-122"/>
                <a:cs typeface="+mn-cs"/>
              </a:rPr>
              <a:t>1</a:t>
            </a:r>
            <a:r>
              <a:rPr lang="zh-CN" altLang="en-US" b="0" dirty="0" smtClean="0">
                <a:latin typeface="+mn-lt"/>
                <a:ea typeface="华文新魏" panose="02010800040101010101" pitchFamily="2" charset="-122"/>
                <a:cs typeface="+mn-cs"/>
              </a:rPr>
              <a:t>号桶</a:t>
            </a:r>
            <a:r>
              <a:rPr lang="zh-CN" altLang="en-US" b="0" dirty="0">
                <a:latin typeface="+mn-lt"/>
                <a:ea typeface="华文新魏" panose="02010800040101010101" pitchFamily="2" charset="-122"/>
                <a:cs typeface="+mn-cs"/>
              </a:rPr>
              <a:t>中</a:t>
            </a:r>
          </a:p>
        </p:txBody>
      </p:sp>
      <p:sp>
        <p:nvSpPr>
          <p:cNvPr id="47" name="文本框 46"/>
          <p:cNvSpPr txBox="1"/>
          <p:nvPr/>
        </p:nvSpPr>
        <p:spPr>
          <a:xfrm>
            <a:off x="4686300" y="3933056"/>
            <a:ext cx="4134172" cy="1323975"/>
          </a:xfrm>
          <a:prstGeom prst="rect">
            <a:avLst/>
          </a:prstGeom>
          <a:solidFill>
            <a:srgbClr val="FFFFCC"/>
          </a:solidFill>
          <a:ln>
            <a:solidFill>
              <a:srgbClr val="FFC000"/>
            </a:solidFill>
          </a:ln>
        </p:spPr>
        <p:txBody>
          <a:bodyPr wrap="square">
            <a:spAutoFit/>
          </a:bodyPr>
          <a:lstStyle/>
          <a:p>
            <a:pPr>
              <a:spcBef>
                <a:spcPct val="20000"/>
              </a:spcBef>
              <a:defRPr/>
            </a:pPr>
            <a:r>
              <a:rPr lang="zh-CN" altLang="en-US" b="0" dirty="0">
                <a:latin typeface="+mn-lt"/>
                <a:ea typeface="华文新魏" panose="02010800040101010101" pitchFamily="2" charset="-122"/>
                <a:cs typeface="+mn-cs"/>
              </a:rPr>
              <a:t>参数</a:t>
            </a:r>
            <a:r>
              <a:rPr lang="en-US" altLang="zh-CN" b="0" i="1" dirty="0" err="1">
                <a:latin typeface="+mn-lt"/>
                <a:ea typeface="华文新魏" panose="02010800040101010101" pitchFamily="2" charset="-122"/>
                <a:cs typeface="+mn-cs"/>
              </a:rPr>
              <a:t>i</a:t>
            </a:r>
            <a:r>
              <a:rPr lang="zh-CN" altLang="en-US" b="0" dirty="0">
                <a:latin typeface="+mn-lt"/>
                <a:ea typeface="华文新魏" panose="02010800040101010101" pitchFamily="2" charset="-122"/>
                <a:cs typeface="+mn-cs"/>
              </a:rPr>
              <a:t>（当前被使用的散列函数值的位数）、 </a:t>
            </a:r>
            <a:r>
              <a:rPr lang="en-US" altLang="zh-CN" b="0" i="1" dirty="0">
                <a:latin typeface="+mn-lt"/>
                <a:ea typeface="华文新魏" panose="02010800040101010101" pitchFamily="2" charset="-122"/>
                <a:cs typeface="+mn-cs"/>
              </a:rPr>
              <a:t>n</a:t>
            </a:r>
            <a:r>
              <a:rPr lang="zh-CN" altLang="en-US" b="0" dirty="0">
                <a:latin typeface="+mn-lt"/>
                <a:ea typeface="华文新魏" panose="02010800040101010101" pitchFamily="2" charset="-122"/>
                <a:cs typeface="+mn-cs"/>
              </a:rPr>
              <a:t>（当前的桶数）和</a:t>
            </a:r>
            <a:r>
              <a:rPr lang="en-US" altLang="zh-CN" b="0" i="1" dirty="0">
                <a:latin typeface="+mn-lt"/>
                <a:ea typeface="华文新魏" panose="02010800040101010101" pitchFamily="2" charset="-122"/>
                <a:cs typeface="+mn-cs"/>
              </a:rPr>
              <a:t>r</a:t>
            </a:r>
            <a:r>
              <a:rPr lang="zh-CN" altLang="en-US" b="0" dirty="0">
                <a:latin typeface="+mn-lt"/>
                <a:ea typeface="华文新魏" panose="02010800040101010101" pitchFamily="2" charset="-122"/>
                <a:cs typeface="+mn-cs"/>
              </a:rPr>
              <a:t>（当前散列表中的记录总数），这些参数和数据共同构成了线性散列表</a:t>
            </a:r>
          </a:p>
        </p:txBody>
      </p:sp>
      <p:sp>
        <p:nvSpPr>
          <p:cNvPr id="48" name="文本框 47"/>
          <p:cNvSpPr txBox="1"/>
          <p:nvPr/>
        </p:nvSpPr>
        <p:spPr>
          <a:xfrm>
            <a:off x="4686300" y="5373688"/>
            <a:ext cx="4134172" cy="1384995"/>
          </a:xfrm>
          <a:prstGeom prst="rect">
            <a:avLst/>
          </a:prstGeom>
          <a:solidFill>
            <a:srgbClr val="FFFFCC"/>
          </a:solidFill>
          <a:ln>
            <a:solidFill>
              <a:srgbClr val="FFC000"/>
            </a:solidFill>
          </a:ln>
        </p:spPr>
        <p:txBody>
          <a:bodyPr wrap="square">
            <a:spAutoFit/>
          </a:bodyPr>
          <a:lstStyle/>
          <a:p>
            <a:pPr>
              <a:spcBef>
                <a:spcPct val="20000"/>
              </a:spcBef>
              <a:defRPr/>
            </a:pPr>
            <a:r>
              <a:rPr lang="zh-CN" altLang="en-US" b="0" dirty="0">
                <a:solidFill>
                  <a:srgbClr val="FF0000"/>
                </a:solidFill>
                <a:latin typeface="+mn-lt"/>
                <a:ea typeface="华文新魏" panose="02010800040101010101" pitchFamily="2" charset="-122"/>
                <a:cs typeface="+mn-cs"/>
              </a:rPr>
              <a:t>比率</a:t>
            </a:r>
            <a:r>
              <a:rPr lang="en-US" altLang="zh-CN" b="0" i="1" dirty="0">
                <a:solidFill>
                  <a:srgbClr val="FF0000"/>
                </a:solidFill>
                <a:latin typeface="+mn-lt"/>
                <a:ea typeface="华文新魏" panose="02010800040101010101" pitchFamily="2" charset="-122"/>
                <a:cs typeface="+mn-cs"/>
              </a:rPr>
              <a:t>r/n</a:t>
            </a:r>
            <a:r>
              <a:rPr lang="zh-CN" altLang="en-US" b="0" dirty="0">
                <a:latin typeface="+mn-lt"/>
                <a:ea typeface="华文新魏" panose="02010800040101010101" pitchFamily="2" charset="-122"/>
                <a:cs typeface="+mn-cs"/>
              </a:rPr>
              <a:t>将受到限制，使一般的桶都只需要约一个磁盘存储块</a:t>
            </a:r>
            <a:r>
              <a:rPr lang="zh-CN" altLang="en-US" b="0" dirty="0" smtClean="0">
                <a:latin typeface="+mn-lt"/>
                <a:ea typeface="华文新魏" panose="02010800040101010101" pitchFamily="2" charset="-122"/>
                <a:cs typeface="+mn-cs"/>
              </a:rPr>
              <a:t>。</a:t>
            </a:r>
            <a:endParaRPr lang="en-US" altLang="zh-CN" b="0" dirty="0" smtClean="0">
              <a:latin typeface="+mn-lt"/>
              <a:ea typeface="华文新魏" panose="02010800040101010101" pitchFamily="2" charset="-122"/>
              <a:cs typeface="+mn-cs"/>
            </a:endParaRPr>
          </a:p>
          <a:p>
            <a:pPr>
              <a:spcBef>
                <a:spcPct val="20000"/>
              </a:spcBef>
              <a:defRPr/>
            </a:pPr>
            <a:r>
              <a:rPr lang="zh-CN" altLang="en-US" b="0" dirty="0" smtClean="0">
                <a:latin typeface="+mn-lt"/>
                <a:ea typeface="华文新魏" panose="02010800040101010101" pitchFamily="2" charset="-122"/>
                <a:cs typeface="+mn-cs"/>
              </a:rPr>
              <a:t>如：使</a:t>
            </a:r>
            <a:r>
              <a:rPr lang="zh-CN" altLang="en-US" b="0" dirty="0">
                <a:latin typeface="+mn-lt"/>
                <a:ea typeface="华文新魏" panose="02010800040101010101" pitchFamily="2" charset="-122"/>
                <a:cs typeface="+mn-cs"/>
              </a:rPr>
              <a:t>文件中的记录个数不超过</a:t>
            </a:r>
            <a:r>
              <a:rPr lang="en-US" altLang="zh-CN" b="0" i="1" dirty="0">
                <a:solidFill>
                  <a:srgbClr val="FF0000"/>
                </a:solidFill>
                <a:latin typeface="+mn-lt"/>
                <a:ea typeface="华文新魏" panose="02010800040101010101" pitchFamily="2" charset="-122"/>
                <a:cs typeface="+mn-cs"/>
              </a:rPr>
              <a:t>1.7n</a:t>
            </a:r>
            <a:r>
              <a:rPr lang="zh-CN" altLang="en-US" b="0" dirty="0">
                <a:solidFill>
                  <a:srgbClr val="FF0000"/>
                </a:solidFill>
                <a:latin typeface="+mn-lt"/>
                <a:ea typeface="华文新魏" panose="02010800040101010101" pitchFamily="2" charset="-122"/>
                <a:cs typeface="+mn-cs"/>
              </a:rPr>
              <a:t>，即</a:t>
            </a:r>
            <a:r>
              <a:rPr lang="en-US" altLang="zh-CN" b="0" i="1" dirty="0">
                <a:solidFill>
                  <a:srgbClr val="FF0000"/>
                </a:solidFill>
                <a:latin typeface="+mn-lt"/>
                <a:ea typeface="华文新魏" panose="02010800040101010101" pitchFamily="2" charset="-122"/>
                <a:cs typeface="+mn-cs"/>
              </a:rPr>
              <a:t>r&lt;=1.7n</a:t>
            </a:r>
            <a:endParaRPr lang="zh-CN" altLang="en-US" b="0" dirty="0">
              <a:solidFill>
                <a:srgbClr val="FF0000"/>
              </a:solidFill>
              <a:latin typeface="+mn-lt"/>
              <a:ea typeface="华文新魏" panose="02010800040101010101" pitchFamily="2" charset="-122"/>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74755" name="内容占位符 2"/>
          <p:cNvSpPr>
            <a:spLocks noGrp="1"/>
          </p:cNvSpPr>
          <p:nvPr>
            <p:ph idx="1"/>
          </p:nvPr>
        </p:nvSpPr>
        <p:spPr>
          <a:xfrm>
            <a:off x="381000" y="1341438"/>
            <a:ext cx="8655050" cy="4824412"/>
          </a:xfrm>
        </p:spPr>
        <p:txBody>
          <a:bodyPr/>
          <a:lstStyle/>
          <a:p>
            <a:pPr>
              <a:spcBef>
                <a:spcPts val="600"/>
              </a:spcBef>
            </a:pPr>
            <a:r>
              <a:rPr lang="zh-CN" altLang="en-US" b="0" smtClean="0">
                <a:effectLst/>
                <a:ea typeface="华文新魏" panose="02010800040101010101" pitchFamily="2" charset="-122"/>
              </a:rPr>
              <a:t>假定散列函数值的</a:t>
            </a:r>
            <a:r>
              <a:rPr lang="en-US" altLang="zh-CN" b="0" i="1" smtClean="0">
                <a:effectLst/>
                <a:ea typeface="华文新魏" panose="02010800040101010101" pitchFamily="2" charset="-122"/>
              </a:rPr>
              <a:t>i</a:t>
            </a:r>
            <a:r>
              <a:rPr lang="zh-CN" altLang="en-US" b="0" smtClean="0">
                <a:effectLst/>
                <a:ea typeface="华文新魏" panose="02010800040101010101" pitchFamily="2" charset="-122"/>
              </a:rPr>
              <a:t>位正在用来给桶数组项编号，且有一个键值为</a:t>
            </a:r>
            <a:r>
              <a:rPr lang="en-US" altLang="zh-CN" b="0" i="1" smtClean="0">
                <a:effectLst/>
                <a:ea typeface="华文新魏" panose="02010800040101010101" pitchFamily="2" charset="-122"/>
              </a:rPr>
              <a:t>k</a:t>
            </a:r>
            <a:r>
              <a:rPr lang="zh-CN" altLang="en-US" b="0" smtClean="0">
                <a:effectLst/>
                <a:ea typeface="华文新魏" panose="02010800040101010101" pitchFamily="2" charset="-122"/>
              </a:rPr>
              <a:t>的记录想要插入到编号为</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1</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2</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i</a:t>
            </a:r>
            <a:r>
              <a:rPr lang="zh-CN" altLang="en-US" b="0" smtClean="0">
                <a:effectLst/>
                <a:ea typeface="华文新魏" panose="02010800040101010101" pitchFamily="2" charset="-122"/>
              </a:rPr>
              <a:t>的桶中；即</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1</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2</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i</a:t>
            </a:r>
            <a:r>
              <a:rPr lang="zh-CN" altLang="en-US" b="0" smtClean="0">
                <a:effectLst/>
                <a:ea typeface="华文新魏" panose="02010800040101010101" pitchFamily="2" charset="-122"/>
              </a:rPr>
              <a:t>是</a:t>
            </a:r>
            <a:r>
              <a:rPr lang="en-US" altLang="zh-CN" b="0" i="1" smtClean="0">
                <a:effectLst/>
                <a:ea typeface="华文新魏" panose="02010800040101010101" pitchFamily="2" charset="-122"/>
              </a:rPr>
              <a:t>h</a:t>
            </a:r>
            <a:r>
              <a:rPr lang="en-US" altLang="zh-CN" b="0" smtClean="0">
                <a:effectLst/>
                <a:ea typeface="华文新魏" panose="02010800040101010101" pitchFamily="2" charset="-122"/>
              </a:rPr>
              <a:t>(</a:t>
            </a:r>
            <a:r>
              <a:rPr lang="en-US" altLang="zh-CN" b="0" i="1" smtClean="0">
                <a:effectLst/>
                <a:ea typeface="华文新魏" panose="02010800040101010101" pitchFamily="2" charset="-122"/>
              </a:rPr>
              <a:t>k</a:t>
            </a:r>
            <a:r>
              <a:rPr lang="en-US" altLang="zh-CN" b="0" smtClean="0">
                <a:effectLst/>
                <a:ea typeface="华文新魏" panose="02010800040101010101" pitchFamily="2" charset="-122"/>
              </a:rPr>
              <a:t>)</a:t>
            </a:r>
            <a:r>
              <a:rPr lang="zh-CN" altLang="en-US" b="0" smtClean="0">
                <a:effectLst/>
                <a:ea typeface="华文新魏" panose="02010800040101010101" pitchFamily="2" charset="-122"/>
              </a:rPr>
              <a:t>的后</a:t>
            </a:r>
            <a:r>
              <a:rPr lang="en-US" altLang="zh-CN" b="0" i="1" smtClean="0">
                <a:effectLst/>
                <a:ea typeface="华文新魏" panose="02010800040101010101" pitchFamily="2" charset="-122"/>
              </a:rPr>
              <a:t>i</a:t>
            </a:r>
            <a:r>
              <a:rPr lang="zh-CN" altLang="en-US" b="0" smtClean="0">
                <a:effectLst/>
                <a:ea typeface="华文新魏" panose="02010800040101010101" pitchFamily="2" charset="-122"/>
              </a:rPr>
              <a:t>位。</a:t>
            </a:r>
            <a:endParaRPr lang="en-US" altLang="zh-CN" b="0" smtClean="0">
              <a:effectLst/>
              <a:ea typeface="华文新魏" panose="02010800040101010101" pitchFamily="2" charset="-122"/>
            </a:endParaRPr>
          </a:p>
          <a:p>
            <a:pPr>
              <a:spcBef>
                <a:spcPts val="600"/>
              </a:spcBef>
            </a:pPr>
            <a:r>
              <a:rPr lang="zh-CN" altLang="en-US" b="0" smtClean="0">
                <a:effectLst/>
                <a:ea typeface="华文新魏" panose="02010800040101010101" pitchFamily="2" charset="-122"/>
              </a:rPr>
              <a:t>那么，把</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1</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2</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i</a:t>
            </a:r>
            <a:r>
              <a:rPr lang="zh-CN" altLang="en-US" b="0" smtClean="0">
                <a:effectLst/>
                <a:ea typeface="华文新魏" panose="02010800040101010101" pitchFamily="2" charset="-122"/>
              </a:rPr>
              <a:t>当作二进制整数，设它为</a:t>
            </a:r>
            <a:r>
              <a:rPr lang="en-US" altLang="zh-CN" b="0" i="1" smtClean="0">
                <a:effectLst/>
                <a:ea typeface="华文新魏" panose="02010800040101010101" pitchFamily="2" charset="-122"/>
              </a:rPr>
              <a:t>m</a:t>
            </a:r>
            <a:r>
              <a:rPr lang="zh-CN" altLang="en-US" b="0" smtClean="0">
                <a:effectLst/>
                <a:ea typeface="华文新魏" panose="02010800040101010101" pitchFamily="2" charset="-122"/>
              </a:rPr>
              <a:t>。</a:t>
            </a:r>
            <a:endParaRPr lang="en-US" altLang="zh-CN" b="0" smtClean="0">
              <a:effectLst/>
              <a:ea typeface="华文新魏" panose="02010800040101010101" pitchFamily="2" charset="-122"/>
            </a:endParaRPr>
          </a:p>
          <a:p>
            <a:pPr>
              <a:spcBef>
                <a:spcPts val="600"/>
              </a:spcBef>
            </a:pPr>
            <a:r>
              <a:rPr lang="zh-CN" altLang="en-US" b="0" smtClean="0">
                <a:effectLst/>
                <a:ea typeface="华文新魏" panose="02010800040101010101" pitchFamily="2" charset="-122"/>
              </a:rPr>
              <a:t>若</a:t>
            </a:r>
            <a:r>
              <a:rPr lang="en-US" altLang="zh-CN" b="0" i="1" smtClean="0">
                <a:effectLst/>
                <a:ea typeface="华文新魏" panose="02010800040101010101" pitchFamily="2" charset="-122"/>
              </a:rPr>
              <a:t>m</a:t>
            </a:r>
            <a:r>
              <a:rPr lang="en-US" altLang="zh-CN" b="0" smtClean="0">
                <a:effectLst/>
                <a:ea typeface="华文新魏" panose="02010800040101010101" pitchFamily="2" charset="-122"/>
              </a:rPr>
              <a:t>&lt;</a:t>
            </a:r>
            <a:r>
              <a:rPr lang="en-US" altLang="zh-CN" b="0" i="1" smtClean="0">
                <a:effectLst/>
                <a:ea typeface="华文新魏" panose="02010800040101010101" pitchFamily="2" charset="-122"/>
              </a:rPr>
              <a:t>n</a:t>
            </a:r>
            <a:r>
              <a:rPr lang="zh-CN" altLang="en-US" b="0" smtClean="0">
                <a:effectLst/>
                <a:ea typeface="华文新魏" panose="02010800040101010101" pitchFamily="2" charset="-122"/>
              </a:rPr>
              <a:t>，则编号为</a:t>
            </a:r>
            <a:r>
              <a:rPr lang="en-US" altLang="zh-CN" b="0" i="1" smtClean="0">
                <a:effectLst/>
                <a:ea typeface="华文新魏" panose="02010800040101010101" pitchFamily="2" charset="-122"/>
              </a:rPr>
              <a:t>m</a:t>
            </a:r>
            <a:r>
              <a:rPr lang="zh-CN" altLang="en-US" b="0" smtClean="0">
                <a:effectLst/>
                <a:ea typeface="华文新魏" panose="02010800040101010101" pitchFamily="2" charset="-122"/>
              </a:rPr>
              <a:t>的桶存在，将记录存入该桶中。</a:t>
            </a:r>
            <a:endParaRPr lang="en-US" altLang="zh-CN" b="0" smtClean="0">
              <a:effectLst/>
              <a:ea typeface="华文新魏" panose="02010800040101010101" pitchFamily="2" charset="-122"/>
            </a:endParaRPr>
          </a:p>
          <a:p>
            <a:pPr>
              <a:spcBef>
                <a:spcPts val="600"/>
              </a:spcBef>
            </a:pPr>
            <a:r>
              <a:rPr lang="zh-CN" altLang="en-US" b="0" smtClean="0">
                <a:effectLst/>
                <a:ea typeface="华文新魏" panose="02010800040101010101" pitchFamily="2" charset="-122"/>
              </a:rPr>
              <a:t>若</a:t>
            </a:r>
            <a:r>
              <a:rPr lang="en-US" altLang="zh-CN" b="0" i="1" smtClean="0">
                <a:effectLst/>
                <a:ea typeface="华文新魏" panose="02010800040101010101" pitchFamily="2" charset="-122"/>
              </a:rPr>
              <a:t>n</a:t>
            </a:r>
            <a:r>
              <a:rPr lang="en-US" altLang="zh-CN" b="0" smtClean="0">
                <a:effectLst/>
                <a:ea typeface="华文新魏" panose="02010800040101010101" pitchFamily="2" charset="-122"/>
                <a:cs typeface="Times New Roman" panose="02020603050405020304" pitchFamily="18" charset="0"/>
                <a:sym typeface="Symbol" panose="05050102010706020507" pitchFamily="18" charset="2"/>
              </a:rPr>
              <a:t></a:t>
            </a:r>
            <a:r>
              <a:rPr lang="en-US" altLang="zh-CN" b="0" i="1" smtClean="0">
                <a:effectLst/>
                <a:ea typeface="华文新魏" panose="02010800040101010101" pitchFamily="2" charset="-122"/>
              </a:rPr>
              <a:t>m</a:t>
            </a:r>
            <a:r>
              <a:rPr lang="en-US" altLang="zh-CN" b="0" smtClean="0">
                <a:effectLst/>
                <a:ea typeface="华文新魏" panose="02010800040101010101" pitchFamily="2" charset="-122"/>
                <a:cs typeface="Times New Roman" panose="02020603050405020304" pitchFamily="18" charset="0"/>
              </a:rPr>
              <a:t>&lt;2</a:t>
            </a:r>
            <a:r>
              <a:rPr lang="en-US" altLang="zh-CN" b="0" i="1" baseline="30000" smtClean="0">
                <a:effectLst/>
                <a:ea typeface="华文新魏" panose="02010800040101010101" pitchFamily="2" charset="-122"/>
                <a:cs typeface="Times New Roman" panose="02020603050405020304" pitchFamily="18" charset="0"/>
              </a:rPr>
              <a:t>i</a:t>
            </a:r>
            <a:r>
              <a:rPr lang="zh-CN" altLang="en-US" b="0" smtClean="0">
                <a:effectLst/>
                <a:ea typeface="华文新魏" panose="02010800040101010101" pitchFamily="2" charset="-122"/>
              </a:rPr>
              <a:t>，则桶</a:t>
            </a:r>
            <a:r>
              <a:rPr lang="en-US" altLang="zh-CN" b="0" i="1" smtClean="0">
                <a:effectLst/>
                <a:ea typeface="华文新魏" panose="02010800040101010101" pitchFamily="2" charset="-122"/>
              </a:rPr>
              <a:t>m</a:t>
            </a:r>
            <a:r>
              <a:rPr lang="zh-CN" altLang="en-US" b="0" smtClean="0">
                <a:effectLst/>
                <a:ea typeface="华文新魏" panose="02010800040101010101" pitchFamily="2" charset="-122"/>
              </a:rPr>
              <a:t>还不存在，因此我们把记录存入桶</a:t>
            </a:r>
            <a:r>
              <a:rPr lang="en-US" altLang="zh-CN" b="0" i="1" smtClean="0">
                <a:effectLst/>
                <a:ea typeface="华文新魏" panose="02010800040101010101" pitchFamily="2" charset="-122"/>
              </a:rPr>
              <a:t>m</a:t>
            </a:r>
            <a:r>
              <a:rPr lang="en-US" altLang="zh-CN" b="0" smtClean="0">
                <a:effectLst/>
                <a:ea typeface="华文新魏" panose="02010800040101010101" pitchFamily="2" charset="-122"/>
              </a:rPr>
              <a:t>-2</a:t>
            </a:r>
            <a:r>
              <a:rPr lang="en-US" altLang="zh-CN" b="0" i="1" baseline="30000" smtClean="0">
                <a:effectLst/>
                <a:ea typeface="华文新魏" panose="02010800040101010101" pitchFamily="2" charset="-122"/>
              </a:rPr>
              <a:t>i-</a:t>
            </a:r>
            <a:r>
              <a:rPr lang="en-US" altLang="zh-CN" b="0" baseline="30000" smtClean="0">
                <a:effectLst/>
                <a:ea typeface="华文新魏" panose="02010800040101010101" pitchFamily="2" charset="-122"/>
              </a:rPr>
              <a:t>1</a:t>
            </a:r>
            <a:r>
              <a:rPr lang="zh-CN" altLang="en-US" b="0" smtClean="0">
                <a:effectLst/>
                <a:ea typeface="华文新魏" panose="02010800040101010101" pitchFamily="2" charset="-122"/>
              </a:rPr>
              <a:t>，即把</a:t>
            </a:r>
            <a:r>
              <a:rPr lang="en-US" altLang="zh-CN" b="0" i="1" smtClean="0">
                <a:effectLst/>
                <a:ea typeface="华文新魏" panose="02010800040101010101" pitchFamily="2" charset="-122"/>
              </a:rPr>
              <a:t>a</a:t>
            </a:r>
            <a:r>
              <a:rPr lang="en-US" altLang="zh-CN" b="0" i="1" baseline="-25000" smtClean="0">
                <a:effectLst/>
                <a:ea typeface="华文新魏" panose="02010800040101010101" pitchFamily="2" charset="-122"/>
              </a:rPr>
              <a:t>1</a:t>
            </a:r>
            <a:r>
              <a:rPr lang="en-US" altLang="zh-CN" b="0" smtClean="0">
                <a:effectLst/>
                <a:ea typeface="华文新魏" panose="02010800040101010101" pitchFamily="2" charset="-122"/>
              </a:rPr>
              <a:t>(</a:t>
            </a:r>
            <a:r>
              <a:rPr lang="zh-CN" altLang="en-US" b="0" smtClean="0">
                <a:effectLst/>
                <a:ea typeface="华文新魏" panose="02010800040101010101" pitchFamily="2" charset="-122"/>
              </a:rPr>
              <a:t>它肯定是</a:t>
            </a:r>
            <a:r>
              <a:rPr lang="en-US" altLang="zh-CN" b="0" smtClean="0">
                <a:effectLst/>
                <a:ea typeface="华文新魏" panose="02010800040101010101" pitchFamily="2" charset="-122"/>
              </a:rPr>
              <a:t>1)</a:t>
            </a:r>
            <a:r>
              <a:rPr lang="zh-CN" altLang="en-US" b="0" smtClean="0">
                <a:effectLst/>
                <a:ea typeface="华文新魏" panose="02010800040101010101" pitchFamily="2" charset="-122"/>
              </a:rPr>
              <a:t>改为</a:t>
            </a:r>
            <a:r>
              <a:rPr lang="en-US" altLang="zh-CN" b="0" smtClean="0">
                <a:effectLst/>
                <a:ea typeface="华文新魏" panose="02010800040101010101" pitchFamily="2" charset="-122"/>
              </a:rPr>
              <a:t>0</a:t>
            </a:r>
            <a:r>
              <a:rPr lang="zh-CN" altLang="en-US" b="0" smtClean="0">
                <a:effectLst/>
                <a:ea typeface="华文新魏" panose="02010800040101010101" pitchFamily="2" charset="-122"/>
              </a:rPr>
              <a:t>时对应的桶</a:t>
            </a: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7A7EA643-D9AB-4A20-9552-EE617368E0C1}" type="slidenum">
              <a:rPr lang="zh-CN" altLang="en-US"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dirty="0" smtClean="0"/>
              <a:t>HIT-DBLAB</a:t>
            </a:r>
            <a:endParaRPr lang="en-US" altLang="zh-CN" dirty="0"/>
          </a:p>
        </p:txBody>
      </p:sp>
      <p:sp>
        <p:nvSpPr>
          <p:cNvPr id="6" name="幻灯片编号占位符 5"/>
          <p:cNvSpPr>
            <a:spLocks noGrp="1"/>
          </p:cNvSpPr>
          <p:nvPr>
            <p:ph type="sldNum" sz="quarter" idx="12"/>
          </p:nvPr>
        </p:nvSpPr>
        <p:spPr/>
        <p:txBody>
          <a:bodyPr/>
          <a:lstStyle/>
          <a:p>
            <a:pPr>
              <a:defRPr/>
            </a:pPr>
            <a:fld id="{21142199-3086-4720-9F9F-5B5BF74680E0}" type="slidenum">
              <a:rPr lang="zh-CN" altLang="en-US" smtClean="0"/>
              <a:pPr>
                <a:defRPr/>
              </a:pPr>
              <a:t>6</a:t>
            </a:fld>
            <a:endParaRPr lang="en-US" altLang="zh-CN"/>
          </a:p>
        </p:txBody>
      </p:sp>
      <p:sp>
        <p:nvSpPr>
          <p:cNvPr id="8" name="Rectangle 2"/>
          <p:cNvSpPr txBox="1">
            <a:spLocks noChangeArrowheads="1"/>
          </p:cNvSpPr>
          <p:nvPr/>
        </p:nvSpPr>
        <p:spPr bwMode="auto">
          <a:xfrm>
            <a:off x="685800" y="1493838"/>
            <a:ext cx="7924800" cy="4525962"/>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物理存储介质的分类</a:t>
            </a:r>
            <a:endParaRPr lang="zh-CN" altLang="en-US" kern="0" dirty="0" smtClean="0">
              <a:solidFill>
                <a:schemeClr val="accent2"/>
              </a:solidFill>
              <a:effectLst/>
              <a:ea typeface="STXinwei" charset="0"/>
              <a:cs typeface="STXinwei" charset="0"/>
            </a:endParaRPr>
          </a:p>
          <a:p>
            <a:pPr lvl="1" algn="just">
              <a:defRPr/>
            </a:pPr>
            <a:r>
              <a:rPr lang="zh-CN" altLang="en-US" kern="0" dirty="0">
                <a:solidFill>
                  <a:srgbClr val="2929FF"/>
                </a:solidFill>
                <a:effectLst/>
                <a:ea typeface="STXinwei" charset="0"/>
                <a:cs typeface="STXinwei" charset="0"/>
              </a:rPr>
              <a:t>数据访问速度</a:t>
            </a:r>
          </a:p>
          <a:p>
            <a:pPr lvl="1" algn="just">
              <a:defRPr/>
            </a:pPr>
            <a:r>
              <a:rPr lang="zh-CN" altLang="en-US" kern="0" dirty="0" smtClean="0">
                <a:solidFill>
                  <a:srgbClr val="2929FF"/>
                </a:solidFill>
                <a:effectLst/>
                <a:ea typeface="STXinwei" charset="0"/>
                <a:cs typeface="STXinwei" charset="0"/>
              </a:rPr>
              <a:t>每单位数据的成本</a:t>
            </a:r>
          </a:p>
          <a:p>
            <a:pPr lvl="1" algn="just">
              <a:defRPr/>
            </a:pPr>
            <a:r>
              <a:rPr lang="zh-CN" altLang="en-US" kern="0" dirty="0" smtClean="0">
                <a:solidFill>
                  <a:srgbClr val="2929FF"/>
                </a:solidFill>
                <a:effectLst/>
                <a:ea typeface="STXinwei" charset="0"/>
                <a:cs typeface="STXinwei" charset="0"/>
              </a:rPr>
              <a:t>可靠性</a:t>
            </a:r>
            <a:endParaRPr lang="en-US" altLang="zh-CN" kern="0" dirty="0" smtClean="0">
              <a:solidFill>
                <a:srgbClr val="2929FF"/>
              </a:solidFill>
              <a:effectLst/>
              <a:ea typeface="STXinwei" charset="0"/>
              <a:cs typeface="STXinwei" charset="0"/>
            </a:endParaRPr>
          </a:p>
          <a:p>
            <a:pPr lvl="1" algn="just">
              <a:defRPr/>
            </a:pPr>
            <a:r>
              <a:rPr lang="zh-CN" altLang="en-US" kern="0" dirty="0" smtClean="0">
                <a:solidFill>
                  <a:srgbClr val="2929FF"/>
                </a:solidFill>
                <a:effectLst/>
                <a:ea typeface="STXinwei" charset="0"/>
                <a:cs typeface="STXinwei" charset="0"/>
              </a:rPr>
              <a:t>可将存储器分为两类</a:t>
            </a:r>
            <a:endParaRPr lang="en-US" altLang="zh-CN" kern="0" dirty="0" smtClean="0">
              <a:solidFill>
                <a:srgbClr val="2929FF"/>
              </a:solidFill>
              <a:effectLst/>
              <a:ea typeface="STXinwei" charset="0"/>
              <a:cs typeface="STXinwei" charset="0"/>
            </a:endParaRPr>
          </a:p>
          <a:p>
            <a:pPr lvl="2" algn="just">
              <a:defRPr/>
            </a:pPr>
            <a:r>
              <a:rPr lang="zh-CN" altLang="en-US" kern="0" dirty="0" smtClean="0">
                <a:effectLst/>
                <a:ea typeface="STXinwei" charset="0"/>
                <a:cs typeface="STXinwei" charset="0"/>
              </a:rPr>
              <a:t>易失性</a:t>
            </a:r>
            <a:r>
              <a:rPr lang="zh-CN" altLang="en-US" kern="0" dirty="0">
                <a:effectLst/>
                <a:ea typeface="STXinwei" charset="0"/>
                <a:cs typeface="STXinwei" charset="0"/>
              </a:rPr>
              <a:t>的</a:t>
            </a:r>
            <a:r>
              <a:rPr lang="en-US" altLang="zh-CN" kern="0" dirty="0" smtClean="0">
                <a:effectLst/>
                <a:ea typeface="STXinwei" charset="0"/>
                <a:cs typeface="STXinwei" charset="0"/>
              </a:rPr>
              <a:t>(volatile storage)</a:t>
            </a:r>
            <a:endParaRPr lang="en-US" altLang="zh-CN" kern="0" dirty="0">
              <a:effectLst/>
              <a:ea typeface="STXinwei" charset="0"/>
              <a:cs typeface="STXinwei" charset="0"/>
            </a:endParaRPr>
          </a:p>
          <a:p>
            <a:pPr lvl="3" algn="just">
              <a:defRPr/>
            </a:pPr>
            <a:r>
              <a:rPr lang="zh-CN" altLang="en-US" kern="0" dirty="0" smtClean="0">
                <a:effectLst/>
                <a:ea typeface="STXinwei" charset="0"/>
                <a:cs typeface="STXinwei" charset="0"/>
              </a:rPr>
              <a:t>掉电内容</a:t>
            </a:r>
            <a:r>
              <a:rPr lang="zh-CN" altLang="en-US" kern="0" dirty="0">
                <a:effectLst/>
                <a:ea typeface="STXinwei" charset="0"/>
                <a:cs typeface="STXinwei" charset="0"/>
              </a:rPr>
              <a:t>丢失</a:t>
            </a:r>
            <a:endParaRPr lang="en-US" altLang="zh-CN" kern="0" dirty="0">
              <a:effectLst/>
              <a:ea typeface="STXinwei" charset="0"/>
              <a:cs typeface="STXinwei" charset="0"/>
            </a:endParaRPr>
          </a:p>
          <a:p>
            <a:pPr lvl="2" algn="just">
              <a:defRPr/>
            </a:pPr>
            <a:r>
              <a:rPr lang="zh-CN" altLang="en-US" kern="0" dirty="0" smtClean="0">
                <a:effectLst/>
                <a:ea typeface="STXinwei" charset="0"/>
                <a:cs typeface="STXinwei" charset="0"/>
              </a:rPr>
              <a:t>非易失性的</a:t>
            </a:r>
            <a:r>
              <a:rPr lang="en-US" altLang="zh-CN" kern="0" dirty="0">
                <a:effectLst/>
                <a:ea typeface="STXinwei" charset="0"/>
                <a:cs typeface="STXinwei" charset="0"/>
              </a:rPr>
              <a:t>(</a:t>
            </a:r>
            <a:r>
              <a:rPr lang="en-US" altLang="zh-CN" kern="0" dirty="0" smtClean="0">
                <a:effectLst/>
                <a:ea typeface="STXinwei" charset="0"/>
                <a:cs typeface="STXinwei" charset="0"/>
              </a:rPr>
              <a:t>non-volatile </a:t>
            </a:r>
            <a:r>
              <a:rPr lang="en-US" altLang="zh-CN" kern="0" dirty="0">
                <a:effectLst/>
                <a:ea typeface="STXinwei" charset="0"/>
                <a:cs typeface="STXinwei" charset="0"/>
              </a:rPr>
              <a:t>storage</a:t>
            </a:r>
            <a:r>
              <a:rPr lang="en-US" altLang="zh-CN" kern="0" dirty="0" smtClean="0">
                <a:effectLst/>
                <a:ea typeface="STXinwei" charset="0"/>
                <a:cs typeface="STXinwei" charset="0"/>
              </a:rPr>
              <a:t>)</a:t>
            </a:r>
          </a:p>
          <a:p>
            <a:pPr lvl="3" algn="just">
              <a:defRPr/>
            </a:pPr>
            <a:r>
              <a:rPr lang="zh-CN" altLang="en-US" kern="0" dirty="0">
                <a:effectLst/>
                <a:ea typeface="STXinwei" charset="0"/>
                <a:cs typeface="STXinwei" charset="0"/>
              </a:rPr>
              <a:t>二</a:t>
            </a:r>
            <a:r>
              <a:rPr lang="zh-CN" altLang="en-US" kern="0" dirty="0" smtClean="0">
                <a:effectLst/>
                <a:ea typeface="STXinwei" charset="0"/>
                <a:cs typeface="STXinwei" charset="0"/>
              </a:rPr>
              <a:t>级、三级存储器，</a:t>
            </a:r>
            <a:endParaRPr lang="en-US" altLang="zh-CN" kern="0" dirty="0" smtClean="0">
              <a:effectLst/>
              <a:ea typeface="STXinwei" charset="0"/>
              <a:cs typeface="STXinwei" charset="0"/>
            </a:endParaRPr>
          </a:p>
          <a:p>
            <a:pPr lvl="3" algn="just">
              <a:defRPr/>
            </a:pPr>
            <a:r>
              <a:rPr lang="en-US" altLang="zh-CN" kern="0" dirty="0" smtClean="0">
                <a:effectLst/>
                <a:ea typeface="STXinwei" charset="0"/>
                <a:cs typeface="STXinwei" charset="0"/>
              </a:rPr>
              <a:t>NVM(PCM</a:t>
            </a:r>
            <a:r>
              <a:rPr lang="zh-CN" altLang="en-US" kern="0" dirty="0" smtClean="0">
                <a:effectLst/>
                <a:ea typeface="STXinwei" charset="0"/>
                <a:cs typeface="STXinwei" charset="0"/>
              </a:rPr>
              <a:t>、</a:t>
            </a:r>
            <a:r>
              <a:rPr lang="en-US" altLang="zh-CN" kern="0" dirty="0" smtClean="0">
                <a:effectLst/>
                <a:ea typeface="STXinwei" charset="0"/>
                <a:cs typeface="STXinwei" charset="0"/>
              </a:rPr>
              <a:t>flash</a:t>
            </a:r>
            <a:r>
              <a:rPr lang="zh-CN" altLang="en-US" kern="0" dirty="0" smtClean="0">
                <a:effectLst/>
                <a:ea typeface="STXinwei" charset="0"/>
                <a:cs typeface="STXinwei" charset="0"/>
              </a:rPr>
              <a:t>、</a:t>
            </a:r>
            <a:r>
              <a:rPr lang="en-US" altLang="zh-CN" kern="0" dirty="0" smtClean="0">
                <a:effectLst/>
                <a:ea typeface="STXinwei" charset="0"/>
                <a:cs typeface="STXinwei" charset="0"/>
              </a:rPr>
              <a:t>ReRAM……</a:t>
            </a:r>
            <a:r>
              <a:rPr lang="en-US" altLang="zh-CN" kern="0" dirty="0">
                <a:effectLst/>
                <a:ea typeface="STXinwei" charset="0"/>
                <a:cs typeface="STXinwei" charset="0"/>
              </a:rPr>
              <a:t>)</a:t>
            </a:r>
            <a:endParaRPr lang="zh-CN" altLang="en-US" kern="0" dirty="0">
              <a:effectLst/>
              <a:ea typeface="STXinwei" charset="0"/>
              <a:cs typeface="STXinwei" charset="0"/>
            </a:endParaRPr>
          </a:p>
        </p:txBody>
      </p:sp>
    </p:spTree>
    <p:extLst>
      <p:ext uri="{BB962C8B-B14F-4D97-AF65-F5344CB8AC3E}">
        <p14:creationId xmlns:p14="http://schemas.microsoft.com/office/powerpoint/2010/main" val="28776181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76803" name="内容占位符 2"/>
          <p:cNvSpPr>
            <a:spLocks noGrp="1"/>
          </p:cNvSpPr>
          <p:nvPr>
            <p:ph idx="1"/>
          </p:nvPr>
        </p:nvSpPr>
        <p:spPr>
          <a:xfrm>
            <a:off x="381000" y="1341438"/>
            <a:ext cx="8655050" cy="4953000"/>
          </a:xfrm>
        </p:spPr>
        <p:txBody>
          <a:bodyPr/>
          <a:lstStyle/>
          <a:p>
            <a:pPr>
              <a:spcBef>
                <a:spcPts val="600"/>
              </a:spcBef>
            </a:pPr>
            <a:r>
              <a:rPr lang="zh-CN" altLang="en-US" b="0" smtClean="0">
                <a:effectLst/>
                <a:ea typeface="华文新魏" panose="02010800040101010101" pitchFamily="2" charset="-122"/>
              </a:rPr>
              <a:t>如果桶没有空间，那么创建一个溢出块，连接在那个桶上，并将记录存入该溢出块中。</a:t>
            </a:r>
            <a:endParaRPr lang="en-US" altLang="zh-CN" b="0" smtClean="0">
              <a:effectLst/>
              <a:ea typeface="华文新魏" panose="02010800040101010101" pitchFamily="2" charset="-122"/>
            </a:endParaRPr>
          </a:p>
          <a:p>
            <a:pPr>
              <a:spcBef>
                <a:spcPts val="600"/>
              </a:spcBef>
            </a:pPr>
            <a:r>
              <a:rPr lang="zh-CN" altLang="en-US" b="0" smtClean="0">
                <a:effectLst/>
                <a:ea typeface="华文新魏" panose="02010800040101010101" pitchFamily="2" charset="-122"/>
              </a:rPr>
              <a:t>一个重要的细节就是：当</a:t>
            </a:r>
            <a:r>
              <a:rPr lang="en-US" altLang="zh-CN" b="0" i="1" smtClean="0">
                <a:effectLst/>
                <a:ea typeface="华文新魏" panose="02010800040101010101" pitchFamily="2" charset="-122"/>
              </a:rPr>
              <a:t>n</a:t>
            </a:r>
            <a:r>
              <a:rPr lang="zh-CN" altLang="en-US" b="0" smtClean="0">
                <a:effectLst/>
                <a:ea typeface="华文新魏" panose="02010800040101010101" pitchFamily="2" charset="-122"/>
              </a:rPr>
              <a:t>超过 </a:t>
            </a:r>
            <a:r>
              <a:rPr lang="en-US" altLang="zh-CN" b="0" smtClean="0">
                <a:effectLst/>
                <a:ea typeface="华文新魏" panose="02010800040101010101" pitchFamily="2" charset="-122"/>
                <a:cs typeface="Times New Roman" panose="02020603050405020304" pitchFamily="18" charset="0"/>
              </a:rPr>
              <a:t>2</a:t>
            </a:r>
            <a:r>
              <a:rPr lang="en-US" altLang="zh-CN" b="0" i="1" baseline="30000" smtClean="0">
                <a:effectLst/>
                <a:ea typeface="华文新魏" panose="02010800040101010101" pitchFamily="2" charset="-122"/>
                <a:cs typeface="Times New Roman" panose="02020603050405020304" pitchFamily="18" charset="0"/>
              </a:rPr>
              <a:t>i</a:t>
            </a:r>
            <a:r>
              <a:rPr lang="zh-CN" altLang="en-US" b="0" smtClean="0">
                <a:effectLst/>
                <a:ea typeface="华文新魏" panose="02010800040101010101" pitchFamily="2" charset="-122"/>
              </a:rPr>
              <a:t>时的情况。这时参数</a:t>
            </a:r>
            <a:r>
              <a:rPr lang="en-US" altLang="zh-CN" b="0" i="1" smtClean="0">
                <a:effectLst/>
                <a:ea typeface="华文新魏" panose="02010800040101010101" pitchFamily="2" charset="-122"/>
              </a:rPr>
              <a:t>i</a:t>
            </a:r>
            <a:r>
              <a:rPr lang="zh-CN" altLang="en-US" b="0" smtClean="0">
                <a:effectLst/>
                <a:ea typeface="华文新魏" panose="02010800040101010101" pitchFamily="2" charset="-122"/>
              </a:rPr>
              <a:t>就递增</a:t>
            </a:r>
            <a:r>
              <a:rPr lang="en-US" altLang="zh-CN" b="0" smtClean="0">
                <a:effectLst/>
                <a:ea typeface="华文新魏" panose="02010800040101010101" pitchFamily="2" charset="-122"/>
              </a:rPr>
              <a:t>1</a:t>
            </a:r>
            <a:r>
              <a:rPr lang="zh-CN" altLang="en-US" b="0" smtClean="0">
                <a:effectLst/>
                <a:ea typeface="华文新魏" panose="02010800040101010101" pitchFamily="2" charset="-122"/>
              </a:rPr>
              <a:t>，引发桶的分裂</a:t>
            </a:r>
            <a:endParaRPr lang="en-US" altLang="zh-CN" b="0" smtClean="0">
              <a:effectLst/>
              <a:ea typeface="华文新魏" panose="02010800040101010101" pitchFamily="2" charset="-122"/>
            </a:endParaRPr>
          </a:p>
          <a:p>
            <a:pPr>
              <a:spcBef>
                <a:spcPts val="600"/>
              </a:spcBef>
            </a:pPr>
            <a:r>
              <a:rPr lang="zh-CN" altLang="en-US" b="0" smtClean="0">
                <a:effectLst/>
                <a:ea typeface="华文新魏" panose="02010800040101010101" pitchFamily="2" charset="-122"/>
              </a:rPr>
              <a:t>采用“</a:t>
            </a:r>
            <a:r>
              <a:rPr lang="en-US" altLang="zh-CN" b="0" smtClean="0">
                <a:effectLst/>
                <a:ea typeface="华文新魏" panose="02010800040101010101" pitchFamily="2" charset="-122"/>
              </a:rPr>
              <a:t>Round-Robin</a:t>
            </a:r>
            <a:r>
              <a:rPr lang="zh-CN" altLang="en-US" b="0" smtClean="0">
                <a:effectLst/>
                <a:ea typeface="华文新魏" panose="02010800040101010101" pitchFamily="2" charset="-122"/>
              </a:rPr>
              <a:t>”方式选择待分裂的桶</a:t>
            </a:r>
            <a:endParaRPr lang="en-US" altLang="zh-CN" b="0" smtClean="0">
              <a:effectLst/>
              <a:ea typeface="华文新魏" panose="02010800040101010101" pitchFamily="2" charset="-122"/>
            </a:endParaRPr>
          </a:p>
          <a:p>
            <a:pPr lvl="1">
              <a:spcBef>
                <a:spcPts val="600"/>
              </a:spcBef>
            </a:pPr>
            <a:r>
              <a:rPr lang="zh-CN" altLang="en-US" b="0" smtClean="0">
                <a:solidFill>
                  <a:srgbClr val="2929FF"/>
                </a:solidFill>
                <a:effectLst/>
                <a:ea typeface="华文新魏" panose="02010800040101010101" pitchFamily="2" charset="-122"/>
              </a:rPr>
              <a:t>每次发生分裂的桶总是由轮转方式决定，与当前值被插入的桶已满或溢出无关</a:t>
            </a: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45B3B888-CCF9-49AE-8836-BF109006E8A3}" type="slidenum">
              <a:rPr lang="zh-CN" altLang="en-US"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21E8DF7A-E430-495E-BC91-AA8A75F49392}" type="slidenum">
              <a:rPr lang="zh-CN" altLang="en-US" smtClean="0"/>
              <a:pPr>
                <a:defRPr/>
              </a:pPr>
              <a:t>61</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24" name="Rectangle 67"/>
          <p:cNvSpPr>
            <a:spLocks noChangeArrowheads="1"/>
          </p:cNvSpPr>
          <p:nvPr/>
        </p:nvSpPr>
        <p:spPr bwMode="auto">
          <a:xfrm>
            <a:off x="963613" y="5280025"/>
            <a:ext cx="252888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ct val="90000"/>
              </a:lnSpc>
              <a:buFontTx/>
              <a:buNone/>
            </a:pPr>
            <a:r>
              <a:rPr lang="en-US" altLang="zh-CN" sz="2400">
                <a:solidFill>
                  <a:srgbClr val="FF0000"/>
                </a:solidFill>
                <a:latin typeface="Arial" panose="020B0604020202020204" pitchFamily="34" charset="0"/>
                <a:ea typeface="宋体" panose="02010600030101010101" pitchFamily="2" charset="-122"/>
              </a:rPr>
              <a:t>Insert   0101</a:t>
            </a:r>
            <a:endParaRPr lang="en-US" altLang="zh-CN" sz="2800" u="sng">
              <a:solidFill>
                <a:schemeClr val="tx2"/>
              </a:solidFill>
              <a:latin typeface="Arial" panose="020B0604020202020204" pitchFamily="34" charset="0"/>
              <a:ea typeface="宋体" panose="02010600030101010101" pitchFamily="2" charset="-122"/>
            </a:endParaRPr>
          </a:p>
        </p:txBody>
      </p:sp>
      <p:grpSp>
        <p:nvGrpSpPr>
          <p:cNvPr id="78856" name="组合 67"/>
          <p:cNvGrpSpPr>
            <a:grpSpLocks/>
          </p:cNvGrpSpPr>
          <p:nvPr/>
        </p:nvGrpSpPr>
        <p:grpSpPr bwMode="auto">
          <a:xfrm>
            <a:off x="611188" y="2781300"/>
            <a:ext cx="3429000" cy="2072472"/>
            <a:chOff x="611560" y="2780928"/>
            <a:chExt cx="3429000" cy="2073424"/>
          </a:xfrm>
        </p:grpSpPr>
        <p:graphicFrame>
          <p:nvGraphicFramePr>
            <p:cNvPr id="52" name="Group 31"/>
            <p:cNvGraphicFramePr>
              <a:graphicFrameLocks/>
            </p:cNvGraphicFramePr>
            <p:nvPr/>
          </p:nvGraphicFramePr>
          <p:xfrm>
            <a:off x="611560" y="2780928"/>
            <a:ext cx="868363" cy="1555068"/>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=2</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=3</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graphicFrame>
          <p:nvGraphicFramePr>
            <p:cNvPr id="53" name="Group 14"/>
            <p:cNvGraphicFramePr>
              <a:graphicFrameLocks/>
            </p:cNvGraphicFramePr>
            <p:nvPr/>
          </p:nvGraphicFramePr>
          <p:xfrm>
            <a:off x="2287960" y="2780928"/>
            <a:ext cx="1371600" cy="2073424"/>
          </p:xfrm>
          <a:graphic>
            <a:graphicData uri="http://schemas.openxmlformats.org/drawingml/2006/table">
              <a:tbl>
                <a:tblPr/>
                <a:tblGrid>
                  <a:gridCol w="1371600">
                    <a:extLst>
                      <a:ext uri="{9D8B030D-6E8A-4147-A177-3AD203B41FA5}">
                        <a16:colId xmlns:a16="http://schemas.microsoft.com/office/drawing/2014/main" val="620361059"/>
                      </a:ext>
                    </a:extLst>
                  </a:gridCol>
                </a:tblGrid>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T="45699" marB="4569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57051707"/>
                    </a:ext>
                  </a:extLst>
                </a:tr>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T="45699" marB="4569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91722051"/>
                    </a:ext>
                  </a:extLst>
                </a:tr>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T="45699" marB="4569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8629699"/>
                    </a:ext>
                  </a:extLst>
                </a:tr>
                <a:tr h="5179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12275129"/>
                    </a:ext>
                  </a:extLst>
                </a:tr>
              </a:tbl>
            </a:graphicData>
          </a:graphic>
        </p:graphicFrame>
        <p:sp>
          <p:nvSpPr>
            <p:cNvPr id="78873" name="Rectangle 26"/>
            <p:cNvSpPr>
              <a:spLocks noChangeArrowheads="1"/>
            </p:cNvSpPr>
            <p:nvPr/>
          </p:nvSpPr>
          <p:spPr bwMode="auto">
            <a:xfrm>
              <a:off x="3659560" y="278092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78874" name="Rectangle 27"/>
            <p:cNvSpPr>
              <a:spLocks noChangeArrowheads="1"/>
            </p:cNvSpPr>
            <p:nvPr/>
          </p:nvSpPr>
          <p:spPr bwMode="auto">
            <a:xfrm>
              <a:off x="3659560" y="377152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78875" name="Text Box 28"/>
            <p:cNvSpPr txBox="1">
              <a:spLocks noChangeArrowheads="1"/>
            </p:cNvSpPr>
            <p:nvPr/>
          </p:nvSpPr>
          <p:spPr bwMode="auto">
            <a:xfrm>
              <a:off x="1754560" y="308572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a:t>
              </a:r>
            </a:p>
          </p:txBody>
        </p:sp>
        <p:sp>
          <p:nvSpPr>
            <p:cNvPr id="78876" name="Text Box 29"/>
            <p:cNvSpPr txBox="1">
              <a:spLocks noChangeArrowheads="1"/>
            </p:cNvSpPr>
            <p:nvPr/>
          </p:nvSpPr>
          <p:spPr bwMode="auto">
            <a:xfrm>
              <a:off x="1754560" y="400012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a:t>
              </a:r>
            </a:p>
          </p:txBody>
        </p:sp>
      </p:grpSp>
      <p:grpSp>
        <p:nvGrpSpPr>
          <p:cNvPr id="67" name="组合 66"/>
          <p:cNvGrpSpPr>
            <a:grpSpLocks/>
          </p:cNvGrpSpPr>
          <p:nvPr/>
        </p:nvGrpSpPr>
        <p:grpSpPr bwMode="auto">
          <a:xfrm>
            <a:off x="4356100" y="2781300"/>
            <a:ext cx="4537075" cy="2082800"/>
            <a:chOff x="4355976" y="2780928"/>
            <a:chExt cx="4536504" cy="2082878"/>
          </a:xfrm>
        </p:grpSpPr>
        <p:graphicFrame>
          <p:nvGraphicFramePr>
            <p:cNvPr id="59" name="Group 31"/>
            <p:cNvGraphicFramePr>
              <a:graphicFrameLocks/>
            </p:cNvGraphicFramePr>
            <p:nvPr/>
          </p:nvGraphicFramePr>
          <p:xfrm>
            <a:off x="5463480" y="2780928"/>
            <a:ext cx="868363" cy="1554526"/>
          </p:xfrm>
          <a:graphic>
            <a:graphicData uri="http://schemas.openxmlformats.org/drawingml/2006/table">
              <a:tbl>
                <a:tblPr/>
                <a:tblGrid>
                  <a:gridCol w="868472">
                    <a:extLst>
                      <a:ext uri="{9D8B030D-6E8A-4147-A177-3AD203B41FA5}">
                        <a16:colId xmlns:a16="http://schemas.microsoft.com/office/drawing/2014/main" val="4070443871"/>
                      </a:ext>
                    </a:extLst>
                  </a:gridCol>
                </a:tblGrid>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=1</a:t>
                        </a:r>
                      </a:p>
                    </a:txBody>
                    <a:tcPr marL="91451" marR="9145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=2</a:t>
                        </a:r>
                      </a:p>
                    </a:txBody>
                    <a:tcPr marL="91451" marR="9145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=4</a:t>
                        </a:r>
                      </a:p>
                    </a:txBody>
                    <a:tcPr marL="91451" marR="91451"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graphicFrame>
          <p:nvGraphicFramePr>
            <p:cNvPr id="60" name="Group 14"/>
            <p:cNvGraphicFramePr>
              <a:graphicFrameLocks/>
            </p:cNvGraphicFramePr>
            <p:nvPr/>
          </p:nvGraphicFramePr>
          <p:xfrm>
            <a:off x="7139880" y="2780928"/>
            <a:ext cx="1371600" cy="2072702"/>
          </p:xfrm>
          <a:graphic>
            <a:graphicData uri="http://schemas.openxmlformats.org/drawingml/2006/table">
              <a:tbl>
                <a:tblPr/>
                <a:tblGrid>
                  <a:gridCol w="1371773">
                    <a:extLst>
                      <a:ext uri="{9D8B030D-6E8A-4147-A177-3AD203B41FA5}">
                        <a16:colId xmlns:a16="http://schemas.microsoft.com/office/drawing/2014/main" val="620361059"/>
                      </a:ext>
                    </a:extLst>
                  </a:gridCol>
                </a:tblGrid>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452" marR="91452"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57051707"/>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452" marR="91452"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91722051"/>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1111</a:t>
                        </a:r>
                      </a:p>
                    </a:txBody>
                    <a:tcPr marL="91452" marR="91452"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8629699"/>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12275129"/>
                    </a:ext>
                  </a:extLst>
                </a:tr>
              </a:tbl>
            </a:graphicData>
          </a:graphic>
        </p:graphicFrame>
        <p:sp>
          <p:nvSpPr>
            <p:cNvPr id="78865" name="Rectangle 26"/>
            <p:cNvSpPr>
              <a:spLocks noChangeArrowheads="1"/>
            </p:cNvSpPr>
            <p:nvPr/>
          </p:nvSpPr>
          <p:spPr bwMode="auto">
            <a:xfrm>
              <a:off x="8511480" y="278092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78866" name="Rectangle 27"/>
            <p:cNvSpPr>
              <a:spLocks noChangeArrowheads="1"/>
            </p:cNvSpPr>
            <p:nvPr/>
          </p:nvSpPr>
          <p:spPr bwMode="auto">
            <a:xfrm>
              <a:off x="8511480" y="377152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78867" name="Text Box 28"/>
            <p:cNvSpPr txBox="1">
              <a:spLocks noChangeArrowheads="1"/>
            </p:cNvSpPr>
            <p:nvPr/>
          </p:nvSpPr>
          <p:spPr bwMode="auto">
            <a:xfrm>
              <a:off x="6606480" y="308572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a:t>
              </a:r>
            </a:p>
          </p:txBody>
        </p:sp>
        <p:sp>
          <p:nvSpPr>
            <p:cNvPr id="78868" name="Text Box 29"/>
            <p:cNvSpPr txBox="1">
              <a:spLocks noChangeArrowheads="1"/>
            </p:cNvSpPr>
            <p:nvPr/>
          </p:nvSpPr>
          <p:spPr bwMode="auto">
            <a:xfrm>
              <a:off x="6606480" y="400012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a:t>
              </a:r>
            </a:p>
          </p:txBody>
        </p:sp>
        <p:sp>
          <p:nvSpPr>
            <p:cNvPr id="65" name="右箭头 64"/>
            <p:cNvSpPr/>
            <p:nvPr/>
          </p:nvSpPr>
          <p:spPr>
            <a:xfrm>
              <a:off x="4355976" y="3428652"/>
              <a:ext cx="720634" cy="3889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Tx/>
                <a:buChar char="–"/>
                <a:defRPr/>
              </a:pPr>
              <a:endParaRPr lang="zh-CN" altLang="en-US"/>
            </a:p>
          </p:txBody>
        </p:sp>
        <p:sp>
          <p:nvSpPr>
            <p:cNvPr id="78870" name="文本框 65"/>
            <p:cNvSpPr txBox="1">
              <a:spLocks noChangeArrowheads="1"/>
            </p:cNvSpPr>
            <p:nvPr/>
          </p:nvSpPr>
          <p:spPr bwMode="auto">
            <a:xfrm>
              <a:off x="7139880" y="4340586"/>
              <a:ext cx="9861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eaLnBrk="1" hangingPunct="1">
                <a:buFontTx/>
                <a:buNone/>
              </a:pPr>
              <a:r>
                <a:rPr lang="en-US" altLang="zh-CN" sz="2800" b="0">
                  <a:solidFill>
                    <a:srgbClr val="FF0000"/>
                  </a:solidFill>
                  <a:latin typeface="Arial" panose="020B0604020202020204" pitchFamily="34" charset="0"/>
                  <a:ea typeface="宋体" panose="02010600030101010101" pitchFamily="2" charset="-122"/>
                </a:rPr>
                <a:t>0101</a:t>
              </a:r>
              <a:endParaRPr lang="zh-CN" altLang="en-US" sz="2800" b="0">
                <a:solidFill>
                  <a:srgbClr val="FF0000"/>
                </a:solidFill>
                <a:latin typeface="Arial" panose="020B0604020202020204" pitchFamily="34" charset="0"/>
                <a:ea typeface="宋体" panose="02010600030101010101" pitchFamily="2" charset="-122"/>
              </a:endParaRPr>
            </a:p>
          </p:txBody>
        </p:sp>
      </p:grpSp>
      <p:grpSp>
        <p:nvGrpSpPr>
          <p:cNvPr id="58" name="组合 57"/>
          <p:cNvGrpSpPr>
            <a:grpSpLocks/>
          </p:cNvGrpSpPr>
          <p:nvPr/>
        </p:nvGrpSpPr>
        <p:grpSpPr bwMode="auto">
          <a:xfrm>
            <a:off x="5773738" y="3352800"/>
            <a:ext cx="2068512" cy="1295400"/>
            <a:chOff x="6884987" y="2045306"/>
            <a:chExt cx="2068513" cy="1295400"/>
          </a:xfrm>
        </p:grpSpPr>
        <p:sp>
          <p:nvSpPr>
            <p:cNvPr id="78861" name="Freeform 93"/>
            <p:cNvSpPr>
              <a:spLocks/>
            </p:cNvSpPr>
            <p:nvPr/>
          </p:nvSpPr>
          <p:spPr bwMode="auto">
            <a:xfrm>
              <a:off x="7092280" y="2229284"/>
              <a:ext cx="1546225" cy="1077913"/>
            </a:xfrm>
            <a:custGeom>
              <a:avLst/>
              <a:gdLst>
                <a:gd name="T0" fmla="*/ 0 w 974"/>
                <a:gd name="T1" fmla="*/ 679 h 679"/>
                <a:gd name="T2" fmla="*/ 309 w 974"/>
                <a:gd name="T3" fmla="*/ 460 h 679"/>
                <a:gd name="T4" fmla="*/ 583 w 974"/>
                <a:gd name="T5" fmla="*/ 281 h 679"/>
                <a:gd name="T6" fmla="*/ 659 w 974"/>
                <a:gd name="T7" fmla="*/ 233 h 679"/>
                <a:gd name="T8" fmla="*/ 837 w 974"/>
                <a:gd name="T9" fmla="*/ 103 h 679"/>
                <a:gd name="T10" fmla="*/ 885 w 974"/>
                <a:gd name="T11" fmla="*/ 69 h 679"/>
                <a:gd name="T12" fmla="*/ 974 w 974"/>
                <a:gd name="T13" fmla="*/ 0 h 6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4" h="679">
                  <a:moveTo>
                    <a:pt x="0" y="679"/>
                  </a:moveTo>
                  <a:cubicBezTo>
                    <a:pt x="106" y="609"/>
                    <a:pt x="200" y="526"/>
                    <a:pt x="309" y="460"/>
                  </a:cubicBezTo>
                  <a:cubicBezTo>
                    <a:pt x="404" y="403"/>
                    <a:pt x="491" y="342"/>
                    <a:pt x="583" y="281"/>
                  </a:cubicBezTo>
                  <a:cubicBezTo>
                    <a:pt x="608" y="264"/>
                    <a:pt x="636" y="252"/>
                    <a:pt x="659" y="233"/>
                  </a:cubicBezTo>
                  <a:cubicBezTo>
                    <a:pt x="716" y="186"/>
                    <a:pt x="779" y="148"/>
                    <a:pt x="837" y="103"/>
                  </a:cubicBezTo>
                  <a:cubicBezTo>
                    <a:pt x="884" y="66"/>
                    <a:pt x="843" y="83"/>
                    <a:pt x="885" y="69"/>
                  </a:cubicBezTo>
                  <a:cubicBezTo>
                    <a:pt x="913" y="46"/>
                    <a:pt x="948" y="26"/>
                    <a:pt x="974" y="0"/>
                  </a:cubicBezTo>
                </a:path>
              </a:pathLst>
            </a:custGeom>
            <a:noFill/>
            <a:ln w="381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2" name="Freeform 94"/>
            <p:cNvSpPr>
              <a:spLocks/>
            </p:cNvSpPr>
            <p:nvPr/>
          </p:nvSpPr>
          <p:spPr bwMode="auto">
            <a:xfrm>
              <a:off x="6884987" y="2045306"/>
              <a:ext cx="2068513" cy="1295400"/>
            </a:xfrm>
            <a:custGeom>
              <a:avLst/>
              <a:gdLst>
                <a:gd name="T0" fmla="*/ 0 w 1303"/>
                <a:gd name="T1" fmla="*/ 0 h 816"/>
                <a:gd name="T2" fmla="*/ 432 w 1303"/>
                <a:gd name="T3" fmla="*/ 370 h 816"/>
                <a:gd name="T4" fmla="*/ 905 w 1303"/>
                <a:gd name="T5" fmla="*/ 658 h 816"/>
                <a:gd name="T6" fmla="*/ 988 w 1303"/>
                <a:gd name="T7" fmla="*/ 692 h 816"/>
                <a:gd name="T8" fmla="*/ 1193 w 1303"/>
                <a:gd name="T9" fmla="*/ 788 h 816"/>
                <a:gd name="T10" fmla="*/ 1276 w 1303"/>
                <a:gd name="T11" fmla="*/ 809 h 816"/>
                <a:gd name="T12" fmla="*/ 1303 w 1303"/>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3" h="816">
                  <a:moveTo>
                    <a:pt x="0" y="0"/>
                  </a:moveTo>
                  <a:cubicBezTo>
                    <a:pt x="131" y="131"/>
                    <a:pt x="275" y="271"/>
                    <a:pt x="432" y="370"/>
                  </a:cubicBezTo>
                  <a:cubicBezTo>
                    <a:pt x="588" y="469"/>
                    <a:pt x="747" y="562"/>
                    <a:pt x="905" y="658"/>
                  </a:cubicBezTo>
                  <a:cubicBezTo>
                    <a:pt x="931" y="673"/>
                    <a:pt x="961" y="679"/>
                    <a:pt x="988" y="692"/>
                  </a:cubicBezTo>
                  <a:cubicBezTo>
                    <a:pt x="1057" y="724"/>
                    <a:pt x="1120" y="765"/>
                    <a:pt x="1193" y="788"/>
                  </a:cubicBezTo>
                  <a:cubicBezTo>
                    <a:pt x="1220" y="797"/>
                    <a:pt x="1248" y="802"/>
                    <a:pt x="1276" y="809"/>
                  </a:cubicBezTo>
                  <a:cubicBezTo>
                    <a:pt x="1285" y="811"/>
                    <a:pt x="1303" y="816"/>
                    <a:pt x="1303" y="816"/>
                  </a:cubicBezTo>
                </a:path>
              </a:pathLst>
            </a:custGeom>
            <a:noFill/>
            <a:ln w="3810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9" name="文本框 68"/>
          <p:cNvSpPr txBox="1"/>
          <p:nvPr/>
        </p:nvSpPr>
        <p:spPr>
          <a:xfrm>
            <a:off x="5897563" y="5133975"/>
            <a:ext cx="1284287" cy="523875"/>
          </a:xfrm>
          <a:prstGeom prst="rect">
            <a:avLst/>
          </a:prstGeom>
          <a:noFill/>
        </p:spPr>
        <p:txBody>
          <a:bodyPr wrap="none">
            <a:spAutoFit/>
          </a:bodyPr>
          <a:lstStyle/>
          <a:p>
            <a:pPr>
              <a:spcBef>
                <a:spcPct val="20000"/>
              </a:spcBef>
              <a:defRPr/>
            </a:pPr>
            <a:r>
              <a:rPr lang="en-US" altLang="zh-CN" sz="2800" dirty="0">
                <a:solidFill>
                  <a:srgbClr val="FF0000"/>
                </a:solidFill>
                <a:latin typeface="+mn-lt"/>
                <a:ea typeface="楷体_GB2312" pitchFamily="49" charset="-122"/>
                <a:cs typeface="+mn-cs"/>
              </a:rPr>
              <a:t>Why</a:t>
            </a:r>
            <a:r>
              <a:rPr lang="zh-CN" altLang="en-US" sz="2800" dirty="0">
                <a:solidFill>
                  <a:srgbClr val="FF0000"/>
                </a:solidFill>
                <a:latin typeface="+mn-lt"/>
                <a:ea typeface="楷体_GB2312" pitchFamily="49" charset="-122"/>
                <a:cs typeface="+mn-cs"/>
              </a:rPr>
              <a:t>？</a:t>
            </a:r>
          </a:p>
        </p:txBody>
      </p:sp>
      <p:sp>
        <p:nvSpPr>
          <p:cNvPr id="70" name="文本框 69"/>
          <p:cNvSpPr txBox="1"/>
          <p:nvPr/>
        </p:nvSpPr>
        <p:spPr>
          <a:xfrm>
            <a:off x="3938588" y="5807075"/>
            <a:ext cx="5219700" cy="400050"/>
          </a:xfrm>
          <a:prstGeom prst="rect">
            <a:avLst/>
          </a:prstGeom>
          <a:solidFill>
            <a:srgbClr val="FFFFCC"/>
          </a:solidFill>
          <a:ln>
            <a:solidFill>
              <a:srgbClr val="FFC000"/>
            </a:solidFill>
          </a:ln>
        </p:spPr>
        <p:txBody>
          <a:bodyPr wrap="none">
            <a:spAutoFit/>
          </a:bodyPr>
          <a:lstStyle/>
          <a:p>
            <a:pPr>
              <a:spcBef>
                <a:spcPct val="20000"/>
              </a:spcBef>
              <a:defRPr/>
            </a:pPr>
            <a:r>
              <a:rPr lang="zh-CN" altLang="en-US" dirty="0">
                <a:solidFill>
                  <a:srgbClr val="FF0000"/>
                </a:solidFill>
                <a:latin typeface="+mn-lt"/>
                <a:ea typeface="华文新魏" panose="02010800040101010101" pitchFamily="2" charset="-122"/>
                <a:cs typeface="+mn-cs"/>
              </a:rPr>
              <a:t>四个记录在两个桶里，超过了</a:t>
            </a:r>
            <a:r>
              <a:rPr lang="en-US" altLang="zh-CN" i="1" dirty="0">
                <a:solidFill>
                  <a:srgbClr val="FF0000"/>
                </a:solidFill>
                <a:latin typeface="+mn-lt"/>
                <a:ea typeface="华文新魏" panose="02010800040101010101" pitchFamily="2" charset="-122"/>
                <a:cs typeface="+mn-cs"/>
              </a:rPr>
              <a:t>r</a:t>
            </a:r>
            <a:r>
              <a:rPr lang="en-US" altLang="zh-CN" dirty="0">
                <a:solidFill>
                  <a:srgbClr val="FF0000"/>
                </a:solidFill>
                <a:latin typeface="+mn-lt"/>
                <a:ea typeface="华文新魏" panose="02010800040101010101" pitchFamily="2" charset="-122"/>
                <a:cs typeface="+mn-cs"/>
              </a:rPr>
              <a:t>/</a:t>
            </a:r>
            <a:r>
              <a:rPr lang="en-US" altLang="zh-CN" i="1" dirty="0">
                <a:solidFill>
                  <a:srgbClr val="FF0000"/>
                </a:solidFill>
                <a:latin typeface="+mn-lt"/>
                <a:ea typeface="华文新魏" panose="02010800040101010101" pitchFamily="2" charset="-122"/>
                <a:cs typeface="+mn-cs"/>
              </a:rPr>
              <a:t>n</a:t>
            </a:r>
            <a:r>
              <a:rPr lang="zh-CN" altLang="en-US" dirty="0">
                <a:solidFill>
                  <a:srgbClr val="FF0000"/>
                </a:solidFill>
                <a:latin typeface="+mn-lt"/>
                <a:ea typeface="华文新魏" panose="02010800040101010101" pitchFamily="2" charset="-122"/>
                <a:cs typeface="+mn-cs"/>
              </a:rPr>
              <a:t>的限制要求</a:t>
            </a:r>
            <a:r>
              <a:rPr lang="en-US" altLang="zh-CN" dirty="0">
                <a:solidFill>
                  <a:srgbClr val="FF0000"/>
                </a:solidFill>
                <a:latin typeface="+mn-lt"/>
                <a:ea typeface="华文新魏" panose="02010800040101010101" pitchFamily="2" charset="-122"/>
                <a:cs typeface="+mn-cs"/>
              </a:rPr>
              <a:t>!</a:t>
            </a:r>
            <a:endParaRPr lang="zh-CN" altLang="en-US" dirty="0">
              <a:solidFill>
                <a:srgbClr val="FF0000"/>
              </a:solidFill>
              <a:latin typeface="+mn-lt"/>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barn(inVertical)">
                                      <p:cBhvr>
                                        <p:cTn id="16" dur="500"/>
                                        <p:tgtEl>
                                          <p:spTgt spid="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9" grpId="0"/>
      <p:bldP spid="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73E88C4B-8E85-4BED-B66C-951D5DB1DD00}" type="slidenum">
              <a:rPr lang="zh-CN" altLang="en-US" smtClean="0"/>
              <a:pPr>
                <a:defRPr/>
              </a:pPr>
              <a:t>62</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79879" name="Rectangle 67"/>
          <p:cNvSpPr>
            <a:spLocks noChangeArrowheads="1"/>
          </p:cNvSpPr>
          <p:nvPr/>
        </p:nvSpPr>
        <p:spPr bwMode="auto">
          <a:xfrm>
            <a:off x="963613" y="5280025"/>
            <a:ext cx="22971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ct val="90000"/>
              </a:lnSpc>
              <a:buFontTx/>
              <a:buNone/>
            </a:pPr>
            <a:r>
              <a:rPr lang="en-US" altLang="zh-CN" sz="2400">
                <a:solidFill>
                  <a:srgbClr val="FF0000"/>
                </a:solidFill>
                <a:latin typeface="Arial" panose="020B0604020202020204" pitchFamily="34" charset="0"/>
                <a:ea typeface="宋体" panose="02010600030101010101" pitchFamily="2" charset="-122"/>
              </a:rPr>
              <a:t>Insert   0101</a:t>
            </a:r>
            <a:endParaRPr lang="en-US" altLang="zh-CN" sz="2800" u="sng">
              <a:solidFill>
                <a:schemeClr val="tx2"/>
              </a:solidFill>
              <a:latin typeface="Arial" panose="020B0604020202020204" pitchFamily="34" charset="0"/>
              <a:ea typeface="宋体" panose="02010600030101010101" pitchFamily="2" charset="-122"/>
            </a:endParaRPr>
          </a:p>
        </p:txBody>
      </p:sp>
      <p:grpSp>
        <p:nvGrpSpPr>
          <p:cNvPr id="79880" name="组合 66"/>
          <p:cNvGrpSpPr>
            <a:grpSpLocks/>
          </p:cNvGrpSpPr>
          <p:nvPr/>
        </p:nvGrpSpPr>
        <p:grpSpPr bwMode="auto">
          <a:xfrm>
            <a:off x="527050" y="2844800"/>
            <a:ext cx="3201988" cy="2082800"/>
            <a:chOff x="5463480" y="2780928"/>
            <a:chExt cx="3201722" cy="2082878"/>
          </a:xfrm>
        </p:grpSpPr>
        <p:graphicFrame>
          <p:nvGraphicFramePr>
            <p:cNvPr id="59" name="Group 31"/>
            <p:cNvGraphicFramePr>
              <a:graphicFrameLocks/>
            </p:cNvGraphicFramePr>
            <p:nvPr/>
          </p:nvGraphicFramePr>
          <p:xfrm>
            <a:off x="5463480" y="2780928"/>
            <a:ext cx="868363" cy="1554526"/>
          </p:xfrm>
          <a:graphic>
            <a:graphicData uri="http://schemas.openxmlformats.org/drawingml/2006/table">
              <a:tbl>
                <a:tblPr/>
                <a:tblGrid>
                  <a:gridCol w="868435">
                    <a:extLst>
                      <a:ext uri="{9D8B030D-6E8A-4147-A177-3AD203B41FA5}">
                        <a16:colId xmlns:a16="http://schemas.microsoft.com/office/drawing/2014/main" val="4070443871"/>
                      </a:ext>
                    </a:extLst>
                  </a:gridCol>
                </a:tblGrid>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=1</a:t>
                        </a:r>
                      </a:p>
                    </a:txBody>
                    <a:tcPr marL="91448" marR="91448"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=2</a:t>
                        </a:r>
                      </a:p>
                    </a:txBody>
                    <a:tcPr marL="91448" marR="91448"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=4</a:t>
                        </a:r>
                      </a:p>
                    </a:txBody>
                    <a:tcPr marL="91448" marR="91448"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graphicFrame>
          <p:nvGraphicFramePr>
            <p:cNvPr id="60" name="Group 14"/>
            <p:cNvGraphicFramePr>
              <a:graphicFrameLocks/>
            </p:cNvGraphicFramePr>
            <p:nvPr/>
          </p:nvGraphicFramePr>
          <p:xfrm>
            <a:off x="7139880" y="2780928"/>
            <a:ext cx="1128192" cy="2072702"/>
          </p:xfrm>
          <a:graphic>
            <a:graphicData uri="http://schemas.openxmlformats.org/drawingml/2006/table">
              <a:tbl>
                <a:tblPr/>
                <a:tblGrid>
                  <a:gridCol w="1128286">
                    <a:extLst>
                      <a:ext uri="{9D8B030D-6E8A-4147-A177-3AD203B41FA5}">
                        <a16:colId xmlns:a16="http://schemas.microsoft.com/office/drawing/2014/main" val="620361059"/>
                      </a:ext>
                    </a:extLst>
                  </a:gridCol>
                </a:tblGrid>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448" marR="91448"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57051707"/>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448" marR="91448"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91722051"/>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1111</a:t>
                        </a:r>
                      </a:p>
                    </a:txBody>
                    <a:tcPr marL="91448" marR="91448"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8629699"/>
                    </a:ext>
                  </a:extLst>
                </a:tr>
                <a:tr h="5181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8" marR="91448"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12275129"/>
                    </a:ext>
                  </a:extLst>
                </a:tr>
              </a:tbl>
            </a:graphicData>
          </a:graphic>
        </p:graphicFrame>
        <p:sp>
          <p:nvSpPr>
            <p:cNvPr id="79920" name="Rectangle 26"/>
            <p:cNvSpPr>
              <a:spLocks noChangeArrowheads="1"/>
            </p:cNvSpPr>
            <p:nvPr/>
          </p:nvSpPr>
          <p:spPr bwMode="auto">
            <a:xfrm>
              <a:off x="8272386" y="278092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79921" name="Rectangle 27"/>
            <p:cNvSpPr>
              <a:spLocks noChangeArrowheads="1"/>
            </p:cNvSpPr>
            <p:nvPr/>
          </p:nvSpPr>
          <p:spPr bwMode="auto">
            <a:xfrm>
              <a:off x="8284202" y="377152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79922" name="Text Box 28"/>
            <p:cNvSpPr txBox="1">
              <a:spLocks noChangeArrowheads="1"/>
            </p:cNvSpPr>
            <p:nvPr/>
          </p:nvSpPr>
          <p:spPr bwMode="auto">
            <a:xfrm>
              <a:off x="6606480" y="308572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a:t>
              </a:r>
            </a:p>
          </p:txBody>
        </p:sp>
        <p:sp>
          <p:nvSpPr>
            <p:cNvPr id="79923" name="Text Box 29"/>
            <p:cNvSpPr txBox="1">
              <a:spLocks noChangeArrowheads="1"/>
            </p:cNvSpPr>
            <p:nvPr/>
          </p:nvSpPr>
          <p:spPr bwMode="auto">
            <a:xfrm>
              <a:off x="6606480" y="400012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a:t>
              </a:r>
            </a:p>
          </p:txBody>
        </p:sp>
        <p:sp>
          <p:nvSpPr>
            <p:cNvPr id="79924" name="文本框 65"/>
            <p:cNvSpPr txBox="1">
              <a:spLocks noChangeArrowheads="1"/>
            </p:cNvSpPr>
            <p:nvPr/>
          </p:nvSpPr>
          <p:spPr bwMode="auto">
            <a:xfrm>
              <a:off x="7139880" y="4340586"/>
              <a:ext cx="9861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eaLnBrk="1" hangingPunct="1">
                <a:buFontTx/>
                <a:buNone/>
              </a:pPr>
              <a:r>
                <a:rPr lang="en-US" altLang="zh-CN" sz="2800" b="0">
                  <a:solidFill>
                    <a:srgbClr val="FF0000"/>
                  </a:solidFill>
                  <a:latin typeface="Arial" panose="020B0604020202020204" pitchFamily="34" charset="0"/>
                  <a:ea typeface="宋体" panose="02010600030101010101" pitchFamily="2" charset="-122"/>
                </a:rPr>
                <a:t>0101</a:t>
              </a:r>
              <a:endParaRPr lang="zh-CN" altLang="en-US" sz="2800" b="0">
                <a:solidFill>
                  <a:srgbClr val="FF0000"/>
                </a:solidFill>
                <a:latin typeface="Arial" panose="020B0604020202020204" pitchFamily="34" charset="0"/>
                <a:ea typeface="宋体" panose="02010600030101010101" pitchFamily="2" charset="-122"/>
              </a:endParaRPr>
            </a:p>
          </p:txBody>
        </p:sp>
      </p:grpSp>
      <p:sp>
        <p:nvSpPr>
          <p:cNvPr id="29" name="右箭头 28"/>
          <p:cNvSpPr/>
          <p:nvPr/>
        </p:nvSpPr>
        <p:spPr>
          <a:xfrm>
            <a:off x="4211638" y="3429000"/>
            <a:ext cx="720725" cy="3889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Tx/>
              <a:buChar char="–"/>
              <a:defRPr/>
            </a:pPr>
            <a:endParaRPr lang="zh-CN" altLang="en-US"/>
          </a:p>
        </p:txBody>
      </p:sp>
      <p:graphicFrame>
        <p:nvGraphicFramePr>
          <p:cNvPr id="31" name="Group 31"/>
          <p:cNvGraphicFramePr>
            <a:graphicFrameLocks/>
          </p:cNvGraphicFramePr>
          <p:nvPr/>
        </p:nvGraphicFramePr>
        <p:xfrm>
          <a:off x="5175250" y="2781300"/>
          <a:ext cx="868363" cy="1554426"/>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=4</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33" name="Rectangle 26"/>
          <p:cNvSpPr>
            <a:spLocks noChangeArrowheads="1"/>
          </p:cNvSpPr>
          <p:nvPr/>
        </p:nvSpPr>
        <p:spPr bwMode="auto">
          <a:xfrm>
            <a:off x="8010525" y="27813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34" name="Rectangle 27"/>
          <p:cNvSpPr>
            <a:spLocks noChangeArrowheads="1"/>
          </p:cNvSpPr>
          <p:nvPr/>
        </p:nvSpPr>
        <p:spPr bwMode="auto">
          <a:xfrm>
            <a:off x="8010525" y="37719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35" name="Text Box 28"/>
          <p:cNvSpPr txBox="1">
            <a:spLocks noChangeArrowheads="1"/>
          </p:cNvSpPr>
          <p:nvPr/>
        </p:nvSpPr>
        <p:spPr bwMode="auto">
          <a:xfrm>
            <a:off x="6234113" y="2841625"/>
            <a:ext cx="549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36" name="Text Box 29"/>
          <p:cNvSpPr txBox="1">
            <a:spLocks noChangeArrowheads="1"/>
          </p:cNvSpPr>
          <p:nvPr/>
        </p:nvSpPr>
        <p:spPr bwMode="auto">
          <a:xfrm>
            <a:off x="6251575" y="3771900"/>
            <a:ext cx="53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pSp>
        <p:nvGrpSpPr>
          <p:cNvPr id="8" name="组合 7"/>
          <p:cNvGrpSpPr>
            <a:grpSpLocks/>
          </p:cNvGrpSpPr>
          <p:nvPr/>
        </p:nvGrpSpPr>
        <p:grpSpPr bwMode="auto">
          <a:xfrm>
            <a:off x="527050" y="1835150"/>
            <a:ext cx="5810250" cy="523875"/>
            <a:chOff x="527142" y="1835855"/>
            <a:chExt cx="5809626" cy="523220"/>
          </a:xfrm>
        </p:grpSpPr>
        <p:sp>
          <p:nvSpPr>
            <p:cNvPr id="70" name="文本框 69"/>
            <p:cNvSpPr txBox="1"/>
            <p:nvPr/>
          </p:nvSpPr>
          <p:spPr>
            <a:xfrm>
              <a:off x="527142" y="1835855"/>
              <a:ext cx="4988977" cy="523220"/>
            </a:xfrm>
            <a:prstGeom prst="rect">
              <a:avLst/>
            </a:prstGeom>
            <a:noFill/>
            <a:ln>
              <a:noFill/>
            </a:ln>
          </p:spPr>
          <p:txBody>
            <a:bodyPr>
              <a:spAutoFit/>
            </a:bodyPr>
            <a:lstStyle/>
            <a:p>
              <a:pPr>
                <a:spcBef>
                  <a:spcPct val="20000"/>
                </a:spcBef>
                <a:defRPr/>
              </a:pPr>
              <a:r>
                <a:rPr lang="zh-CN" altLang="en-US" sz="2800" dirty="0">
                  <a:latin typeface="+mn-lt"/>
                  <a:ea typeface="华文新魏" panose="02010800040101010101" pitchFamily="2" charset="-122"/>
                  <a:cs typeface="+mn-cs"/>
                </a:rPr>
                <a:t>将当前桶的个数增加到</a:t>
              </a:r>
              <a:r>
                <a:rPr lang="en-US" altLang="zh-CN" sz="2800" dirty="0">
                  <a:latin typeface="+mn-lt"/>
                  <a:ea typeface="华文新魏" panose="02010800040101010101" pitchFamily="2" charset="-122"/>
                  <a:cs typeface="+mn-cs"/>
                </a:rPr>
                <a:t>3</a:t>
              </a:r>
              <a:r>
                <a:rPr lang="zh-CN" altLang="en-US" sz="2800" dirty="0">
                  <a:latin typeface="+mn-lt"/>
                  <a:ea typeface="华文新魏" panose="02010800040101010101" pitchFamily="2" charset="-122"/>
                  <a:cs typeface="+mn-cs"/>
                </a:rPr>
                <a:t>，</a:t>
              </a:r>
            </a:p>
          </p:txBody>
        </p:sp>
        <p:sp>
          <p:nvSpPr>
            <p:cNvPr id="7" name="文本框 6"/>
            <p:cNvSpPr txBox="1">
              <a:spLocks noRot="1" noChangeAspect="1" noMove="1" noResize="1" noEditPoints="1" noAdjustHandles="1" noChangeArrowheads="1" noChangeShapeType="1" noTextEdit="1"/>
            </p:cNvSpPr>
            <p:nvPr/>
          </p:nvSpPr>
          <p:spPr>
            <a:xfrm>
              <a:off x="4536244" y="1853985"/>
              <a:ext cx="1800524" cy="430887"/>
            </a:xfrm>
            <a:prstGeom prst="rect">
              <a:avLst/>
            </a:prstGeom>
            <a:blipFill>
              <a:blip r:embed="rId2"/>
              <a:stretch>
                <a:fillRect/>
              </a:stretch>
            </a:blipFill>
          </p:spPr>
          <p:txBody>
            <a:bodyPr/>
            <a:lstStyle/>
            <a:p>
              <a:r>
                <a:rPr lang="zh-CN" altLang="en-US">
                  <a:noFill/>
                </a:rPr>
                <a:t> </a:t>
              </a:r>
            </a:p>
          </p:txBody>
        </p:sp>
      </p:grpSp>
      <p:graphicFrame>
        <p:nvGraphicFramePr>
          <p:cNvPr id="43" name="Group 115"/>
          <p:cNvGraphicFramePr>
            <a:graphicFrameLocks noGrp="1"/>
          </p:cNvGraphicFramePr>
          <p:nvPr/>
        </p:nvGraphicFramePr>
        <p:xfrm>
          <a:off x="6900863" y="2781300"/>
          <a:ext cx="1101725" cy="2973388"/>
        </p:xfrm>
        <a:graphic>
          <a:graphicData uri="http://schemas.openxmlformats.org/drawingml/2006/table">
            <a:tbl>
              <a:tblPr/>
              <a:tblGrid>
                <a:gridCol w="1101725">
                  <a:extLst>
                    <a:ext uri="{9D8B030D-6E8A-4147-A177-3AD203B41FA5}">
                      <a16:colId xmlns:a16="http://schemas.microsoft.com/office/drawing/2014/main" val="4255387166"/>
                    </a:ext>
                  </a:extLst>
                </a:gridCol>
              </a:tblGrid>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478" marR="91478"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29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78" marR="91478"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0101</a:t>
                      </a:r>
                    </a:p>
                  </a:txBody>
                  <a:tcPr marL="91478" marR="91478"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916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L="91478" marR="91478"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478" marR="91478"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78" marR="91478"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47" name="Rectangle 27"/>
          <p:cNvSpPr>
            <a:spLocks noChangeArrowheads="1"/>
          </p:cNvSpPr>
          <p:nvPr/>
        </p:nvSpPr>
        <p:spPr bwMode="auto">
          <a:xfrm>
            <a:off x="8012113" y="477361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48" name="Text Box 29"/>
          <p:cNvSpPr txBox="1">
            <a:spLocks noChangeArrowheads="1"/>
          </p:cNvSpPr>
          <p:nvPr/>
        </p:nvSpPr>
        <p:spPr bwMode="auto">
          <a:xfrm>
            <a:off x="6259513" y="4773613"/>
            <a:ext cx="569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sp>
        <p:nvSpPr>
          <p:cNvPr id="49" name="Rectangle 67"/>
          <p:cNvSpPr>
            <a:spLocks noChangeArrowheads="1"/>
          </p:cNvSpPr>
          <p:nvPr/>
        </p:nvSpPr>
        <p:spPr bwMode="auto">
          <a:xfrm>
            <a:off x="3979863" y="5291138"/>
            <a:ext cx="2505075"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mn-lt"/>
                <a:ea typeface="华文新魏" panose="02010800040101010101" pitchFamily="2" charset="-122"/>
                <a:cs typeface="+mn-cs"/>
              </a:rPr>
              <a:t>按照轮转方式，首先分裂</a:t>
            </a:r>
            <a:r>
              <a:rPr lang="en-US" altLang="zh-CN" sz="2400" b="0" dirty="0">
                <a:solidFill>
                  <a:srgbClr val="2929FF"/>
                </a:solidFill>
                <a:latin typeface="+mn-lt"/>
                <a:ea typeface="华文新魏" panose="02010800040101010101" pitchFamily="2" charset="-122"/>
                <a:cs typeface="+mn-cs"/>
              </a:rPr>
              <a:t>00</a:t>
            </a:r>
            <a:r>
              <a:rPr lang="zh-CN" altLang="en-US" sz="2400" b="0" dirty="0">
                <a:solidFill>
                  <a:srgbClr val="2929FF"/>
                </a:solidFill>
                <a:latin typeface="+mn-lt"/>
                <a:ea typeface="华文新魏" panose="02010800040101010101" pitchFamily="2" charset="-122"/>
                <a:cs typeface="+mn-cs"/>
              </a:rPr>
              <a:t>号桶</a:t>
            </a:r>
            <a:endParaRPr lang="en-US" altLang="zh-CN" sz="2800" b="0" u="sng" dirty="0">
              <a:solidFill>
                <a:srgbClr val="2929FF"/>
              </a:solidFill>
              <a:latin typeface="+mn-lt"/>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2" presetClass="entr" presetSubtype="8"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par>
                                <p:cTn id="33" presetID="22" presetClass="entr" presetSubtype="8"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p:bldP spid="36" grpId="0"/>
      <p:bldP spid="47" grpId="0" animBg="1"/>
      <p:bldP spid="48" grpId="0"/>
      <p:bldP spid="4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F5DC321F-73E2-445D-93EA-726018D1A7C8}" type="slidenum">
              <a:rPr lang="zh-CN" altLang="en-US" smtClean="0"/>
              <a:pPr>
                <a:defRPr/>
              </a:pPr>
              <a:t>63</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24" name="Rectangle 67"/>
          <p:cNvSpPr>
            <a:spLocks noChangeArrowheads="1"/>
          </p:cNvSpPr>
          <p:nvPr/>
        </p:nvSpPr>
        <p:spPr bwMode="auto">
          <a:xfrm>
            <a:off x="673100" y="5692775"/>
            <a:ext cx="22971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ct val="90000"/>
              </a:lnSpc>
              <a:buFontTx/>
              <a:buNone/>
            </a:pPr>
            <a:r>
              <a:rPr lang="en-US" altLang="zh-CN" sz="2400">
                <a:solidFill>
                  <a:srgbClr val="FF0000"/>
                </a:solidFill>
                <a:latin typeface="Arial" panose="020B0604020202020204" pitchFamily="34" charset="0"/>
                <a:ea typeface="宋体" panose="02010600030101010101" pitchFamily="2" charset="-122"/>
              </a:rPr>
              <a:t>Insert   0001</a:t>
            </a:r>
            <a:endParaRPr lang="en-US" altLang="zh-CN" sz="2800" u="sng">
              <a:solidFill>
                <a:schemeClr val="tx2"/>
              </a:solidFill>
              <a:latin typeface="Arial" panose="020B0604020202020204" pitchFamily="34" charset="0"/>
              <a:ea typeface="宋体" panose="02010600030101010101" pitchFamily="2" charset="-122"/>
            </a:endParaRPr>
          </a:p>
        </p:txBody>
      </p:sp>
      <p:sp>
        <p:nvSpPr>
          <p:cNvPr id="29" name="右箭头 28"/>
          <p:cNvSpPr/>
          <p:nvPr/>
        </p:nvSpPr>
        <p:spPr>
          <a:xfrm>
            <a:off x="3635375" y="3429000"/>
            <a:ext cx="431800" cy="3889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Tx/>
              <a:buChar char="–"/>
              <a:defRPr/>
            </a:pPr>
            <a:endParaRPr lang="zh-CN" altLang="en-US"/>
          </a:p>
        </p:txBody>
      </p:sp>
      <p:graphicFrame>
        <p:nvGraphicFramePr>
          <p:cNvPr id="31" name="Group 31"/>
          <p:cNvGraphicFramePr>
            <a:graphicFrameLocks/>
          </p:cNvGraphicFramePr>
          <p:nvPr/>
        </p:nvGraphicFramePr>
        <p:xfrm>
          <a:off x="174625" y="2338388"/>
          <a:ext cx="868363" cy="1554426"/>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=4</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80915" name="Rectangle 26"/>
          <p:cNvSpPr>
            <a:spLocks noChangeArrowheads="1"/>
          </p:cNvSpPr>
          <p:nvPr/>
        </p:nvSpPr>
        <p:spPr bwMode="auto">
          <a:xfrm>
            <a:off x="2916238" y="233838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0916" name="Rectangle 27"/>
          <p:cNvSpPr>
            <a:spLocks noChangeArrowheads="1"/>
          </p:cNvSpPr>
          <p:nvPr/>
        </p:nvSpPr>
        <p:spPr bwMode="auto">
          <a:xfrm>
            <a:off x="2916238" y="332898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0917" name="Text Box 28"/>
          <p:cNvSpPr txBox="1">
            <a:spLocks noChangeArrowheads="1"/>
          </p:cNvSpPr>
          <p:nvPr/>
        </p:nvSpPr>
        <p:spPr bwMode="auto">
          <a:xfrm>
            <a:off x="1187450" y="2398713"/>
            <a:ext cx="5476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80918" name="Text Box 29"/>
          <p:cNvSpPr txBox="1">
            <a:spLocks noChangeArrowheads="1"/>
          </p:cNvSpPr>
          <p:nvPr/>
        </p:nvSpPr>
        <p:spPr bwMode="auto">
          <a:xfrm>
            <a:off x="1143000" y="3328988"/>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43" name="Group 115"/>
          <p:cNvGraphicFramePr>
            <a:graphicFrameLocks noGrp="1"/>
          </p:cNvGraphicFramePr>
          <p:nvPr/>
        </p:nvGraphicFramePr>
        <p:xfrm>
          <a:off x="1781175" y="2338388"/>
          <a:ext cx="1176338" cy="2973387"/>
        </p:xfrm>
        <a:graphic>
          <a:graphicData uri="http://schemas.openxmlformats.org/drawingml/2006/table">
            <a:tbl>
              <a:tblPr/>
              <a:tblGrid>
                <a:gridCol w="1176338">
                  <a:extLst>
                    <a:ext uri="{9D8B030D-6E8A-4147-A177-3AD203B41FA5}">
                      <a16:colId xmlns:a16="http://schemas.microsoft.com/office/drawing/2014/main" val="4255387166"/>
                    </a:ext>
                  </a:extLst>
                </a:gridCol>
              </a:tblGrid>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402" marR="91402"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2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02" marR="91402"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0101</a:t>
                      </a:r>
                    </a:p>
                  </a:txBody>
                  <a:tcPr marL="91402" marR="91402"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916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L="91402" marR="91402"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402" marR="91402"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02" marR="91402"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80935" name="Rectangle 27"/>
          <p:cNvSpPr>
            <a:spLocks noChangeArrowheads="1"/>
          </p:cNvSpPr>
          <p:nvPr/>
        </p:nvSpPr>
        <p:spPr bwMode="auto">
          <a:xfrm>
            <a:off x="2925763" y="433228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0936" name="Text Box 29"/>
          <p:cNvSpPr txBox="1">
            <a:spLocks noChangeArrowheads="1"/>
          </p:cNvSpPr>
          <p:nvPr/>
        </p:nvSpPr>
        <p:spPr bwMode="auto">
          <a:xfrm>
            <a:off x="1143000" y="4332288"/>
            <a:ext cx="66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graphicFrame>
        <p:nvGraphicFramePr>
          <p:cNvPr id="30" name="Group 31"/>
          <p:cNvGraphicFramePr>
            <a:graphicFrameLocks/>
          </p:cNvGraphicFramePr>
          <p:nvPr/>
        </p:nvGraphicFramePr>
        <p:xfrm>
          <a:off x="4167188" y="2276475"/>
          <a:ext cx="868362" cy="1554426"/>
        </p:xfrm>
        <a:graphic>
          <a:graphicData uri="http://schemas.openxmlformats.org/drawingml/2006/table">
            <a:tbl>
              <a:tblPr/>
              <a:tblGrid>
                <a:gridCol w="868362">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=5</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32" name="Rectangle 26"/>
          <p:cNvSpPr>
            <a:spLocks noChangeArrowheads="1"/>
          </p:cNvSpPr>
          <p:nvPr/>
        </p:nvSpPr>
        <p:spPr bwMode="auto">
          <a:xfrm>
            <a:off x="7019925" y="2276475"/>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37" name="Rectangle 27"/>
          <p:cNvSpPr>
            <a:spLocks noChangeArrowheads="1"/>
          </p:cNvSpPr>
          <p:nvPr/>
        </p:nvSpPr>
        <p:spPr bwMode="auto">
          <a:xfrm>
            <a:off x="7019925" y="3267075"/>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38" name="Text Box 28"/>
          <p:cNvSpPr txBox="1">
            <a:spLocks noChangeArrowheads="1"/>
          </p:cNvSpPr>
          <p:nvPr/>
        </p:nvSpPr>
        <p:spPr bwMode="auto">
          <a:xfrm>
            <a:off x="5219700" y="2336800"/>
            <a:ext cx="547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39" name="Text Box 29"/>
          <p:cNvSpPr txBox="1">
            <a:spLocks noChangeArrowheads="1"/>
          </p:cNvSpPr>
          <p:nvPr/>
        </p:nvSpPr>
        <p:spPr bwMode="auto">
          <a:xfrm>
            <a:off x="5276850" y="3267075"/>
            <a:ext cx="63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40" name="Group 115"/>
          <p:cNvGraphicFramePr>
            <a:graphicFrameLocks noGrp="1"/>
          </p:cNvGraphicFramePr>
          <p:nvPr/>
        </p:nvGraphicFramePr>
        <p:xfrm>
          <a:off x="5892800" y="2276475"/>
          <a:ext cx="1127125" cy="2973388"/>
        </p:xfrm>
        <a:graphic>
          <a:graphicData uri="http://schemas.openxmlformats.org/drawingml/2006/table">
            <a:tbl>
              <a:tblPr/>
              <a:tblGrid>
                <a:gridCol w="1127125">
                  <a:extLst>
                    <a:ext uri="{9D8B030D-6E8A-4147-A177-3AD203B41FA5}">
                      <a16:colId xmlns:a16="http://schemas.microsoft.com/office/drawing/2014/main" val="4255387166"/>
                    </a:ext>
                  </a:extLst>
                </a:gridCol>
              </a:tblGrid>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29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0001</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916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0101</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41" name="Rectangle 27"/>
          <p:cNvSpPr>
            <a:spLocks noChangeArrowheads="1"/>
          </p:cNvSpPr>
          <p:nvPr/>
        </p:nvSpPr>
        <p:spPr bwMode="auto">
          <a:xfrm>
            <a:off x="7031038" y="4270375"/>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42" name="Text Box 29"/>
          <p:cNvSpPr txBox="1">
            <a:spLocks noChangeArrowheads="1"/>
          </p:cNvSpPr>
          <p:nvPr/>
        </p:nvSpPr>
        <p:spPr bwMode="auto">
          <a:xfrm>
            <a:off x="5276850" y="4270375"/>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graphicFrame>
        <p:nvGraphicFramePr>
          <p:cNvPr id="44" name="Group 66"/>
          <p:cNvGraphicFramePr>
            <a:graphicFrameLocks/>
          </p:cNvGraphicFramePr>
          <p:nvPr/>
        </p:nvGraphicFramePr>
        <p:xfrm>
          <a:off x="7737475" y="3246438"/>
          <a:ext cx="990600" cy="975240"/>
        </p:xfrm>
        <a:graphic>
          <a:graphicData uri="http://schemas.openxmlformats.org/drawingml/2006/table">
            <a:tbl>
              <a:tblPr/>
              <a:tblGrid>
                <a:gridCol w="990600">
                  <a:extLst>
                    <a:ext uri="{9D8B030D-6E8A-4147-A177-3AD203B41FA5}">
                      <a16:colId xmlns:a16="http://schemas.microsoft.com/office/drawing/2014/main" val="2179830699"/>
                    </a:ext>
                  </a:extLst>
                </a:gridCol>
              </a:tblGrid>
              <a:tr h="4873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T="45690" marB="456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61454739"/>
                  </a:ext>
                </a:extLst>
              </a:tr>
              <a:tr h="4873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28810670"/>
                  </a:ext>
                </a:extLst>
              </a:tr>
            </a:tbl>
          </a:graphicData>
        </a:graphic>
      </p:graphicFrame>
      <p:sp>
        <p:nvSpPr>
          <p:cNvPr id="45" name="Rectangle 67"/>
          <p:cNvSpPr>
            <a:spLocks noChangeArrowheads="1"/>
          </p:cNvSpPr>
          <p:nvPr/>
        </p:nvSpPr>
        <p:spPr bwMode="auto">
          <a:xfrm>
            <a:off x="8728075" y="3246438"/>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46" name="Line 69"/>
          <p:cNvSpPr>
            <a:spLocks noChangeShapeType="1"/>
          </p:cNvSpPr>
          <p:nvPr/>
        </p:nvSpPr>
        <p:spPr bwMode="auto">
          <a:xfrm flipV="1">
            <a:off x="7400925" y="3398838"/>
            <a:ext cx="336550" cy="30162"/>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Rectangle 67"/>
          <p:cNvSpPr>
            <a:spLocks noChangeArrowheads="1"/>
          </p:cNvSpPr>
          <p:nvPr/>
        </p:nvSpPr>
        <p:spPr bwMode="auto">
          <a:xfrm>
            <a:off x="3979863" y="5526088"/>
            <a:ext cx="4695825" cy="566737"/>
          </a:xfrm>
          <a:prstGeom prst="rect">
            <a:avLst/>
          </a:prstGeom>
          <a:noFill/>
          <a:ln w="9525">
            <a:noFill/>
            <a:miter lim="800000"/>
            <a:headEnd/>
            <a:tailEnd/>
          </a:ln>
          <a:effectLst/>
        </p:spPr>
        <p:txBody>
          <a:bodyPr anchor="ctr"/>
          <a:lstStyle/>
          <a:p>
            <a:pPr>
              <a:lnSpc>
                <a:spcPct val="90000"/>
              </a:lnSpc>
              <a:spcBef>
                <a:spcPct val="20000"/>
              </a:spcBef>
              <a:defRPr/>
            </a:pPr>
            <a:r>
              <a:rPr lang="en-US" altLang="zh-CN" sz="2400" b="0" i="1" dirty="0">
                <a:solidFill>
                  <a:srgbClr val="2929FF"/>
                </a:solidFill>
                <a:latin typeface="+mn-lt"/>
                <a:ea typeface="华文新魏" panose="02010800040101010101" pitchFamily="2" charset="-122"/>
                <a:cs typeface="+mn-cs"/>
              </a:rPr>
              <a:t>r</a:t>
            </a:r>
            <a:r>
              <a:rPr lang="en-US" altLang="zh-CN" sz="2400" b="0" dirty="0">
                <a:solidFill>
                  <a:srgbClr val="2929FF"/>
                </a:solidFill>
                <a:latin typeface="+mn-lt"/>
                <a:ea typeface="华文新魏" panose="02010800040101010101" pitchFamily="2" charset="-122"/>
                <a:cs typeface="+mn-cs"/>
              </a:rPr>
              <a:t>/</a:t>
            </a:r>
            <a:r>
              <a:rPr lang="en-US" altLang="zh-CN" sz="2400" b="0" i="1" dirty="0">
                <a:solidFill>
                  <a:srgbClr val="2929FF"/>
                </a:solidFill>
                <a:latin typeface="+mn-lt"/>
                <a:ea typeface="华文新魏" panose="02010800040101010101" pitchFamily="2" charset="-122"/>
                <a:cs typeface="+mn-cs"/>
              </a:rPr>
              <a:t>n</a:t>
            </a:r>
            <a:r>
              <a:rPr lang="en-US" altLang="zh-CN" sz="2400" b="0" dirty="0">
                <a:solidFill>
                  <a:srgbClr val="2929FF"/>
                </a:solidFill>
                <a:latin typeface="+mn-lt"/>
                <a:ea typeface="华文新魏" panose="02010800040101010101" pitchFamily="2" charset="-122"/>
                <a:cs typeface="+mn-cs"/>
              </a:rPr>
              <a:t>=5/3</a:t>
            </a:r>
            <a:r>
              <a:rPr lang="en-US" altLang="zh-CN" sz="2400" b="0" dirty="0">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&lt;1.7</a:t>
            </a:r>
            <a:r>
              <a:rPr lang="zh-CN" altLang="en-US" sz="2400" b="0" dirty="0">
                <a:solidFill>
                  <a:srgbClr val="2929FF"/>
                </a:solidFill>
                <a:latin typeface="+mn-lt"/>
                <a:ea typeface="华文新魏" panose="02010800040101010101" pitchFamily="2" charset="-122"/>
                <a:cs typeface="+mn-cs"/>
              </a:rPr>
              <a:t>，故无需创建新桶</a:t>
            </a:r>
            <a:endParaRPr lang="en-US" altLang="zh-CN" sz="2800" b="0" u="sng" dirty="0">
              <a:solidFill>
                <a:srgbClr val="2929FF"/>
              </a:solidFill>
              <a:latin typeface="+mn-lt"/>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2" presetClass="entr" presetSubtype="8"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par>
                                <p:cTn id="27" presetID="22" presetClass="entr" presetSubtype="8"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par>
                                <p:cTn id="36" presetID="22" presetClass="entr" presetSubtype="8"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500"/>
                                        <p:tgtEl>
                                          <p:spTgt spid="4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par>
                                <p:cTn id="42" presetID="22" presetClass="entr" presetSubtype="8"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animBg="1"/>
      <p:bldP spid="32" grpId="0" animBg="1"/>
      <p:bldP spid="37" grpId="0" animBg="1"/>
      <p:bldP spid="38" grpId="0"/>
      <p:bldP spid="39" grpId="0"/>
      <p:bldP spid="41" grpId="0" animBg="1"/>
      <p:bldP spid="42" grpId="0"/>
      <p:bldP spid="45" grpId="0" animBg="1"/>
      <p:bldP spid="5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81925" name="Rectangle 67"/>
          <p:cNvSpPr>
            <a:spLocks noChangeArrowheads="1"/>
          </p:cNvSpPr>
          <p:nvPr/>
        </p:nvSpPr>
        <p:spPr bwMode="auto">
          <a:xfrm>
            <a:off x="673100" y="5692775"/>
            <a:ext cx="22971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ct val="90000"/>
              </a:lnSpc>
              <a:buFontTx/>
              <a:buNone/>
            </a:pPr>
            <a:r>
              <a:rPr lang="en-US" altLang="zh-CN" sz="2400">
                <a:solidFill>
                  <a:srgbClr val="FF0000"/>
                </a:solidFill>
                <a:latin typeface="Arial" panose="020B0604020202020204" pitchFamily="34" charset="0"/>
                <a:ea typeface="宋体" panose="02010600030101010101" pitchFamily="2" charset="-122"/>
              </a:rPr>
              <a:t>Insert   0111</a:t>
            </a:r>
            <a:endParaRPr lang="en-US" altLang="zh-CN" sz="2800" u="sng">
              <a:solidFill>
                <a:schemeClr val="tx2"/>
              </a:solidFill>
              <a:latin typeface="Arial" panose="020B0604020202020204" pitchFamily="34" charset="0"/>
              <a:ea typeface="宋体" panose="02010600030101010101" pitchFamily="2" charset="-122"/>
            </a:endParaRPr>
          </a:p>
        </p:txBody>
      </p:sp>
      <p:graphicFrame>
        <p:nvGraphicFramePr>
          <p:cNvPr id="30" name="Group 31"/>
          <p:cNvGraphicFramePr>
            <a:graphicFrameLocks/>
          </p:cNvGraphicFramePr>
          <p:nvPr/>
        </p:nvGraphicFramePr>
        <p:xfrm>
          <a:off x="1331913" y="2205038"/>
          <a:ext cx="868362" cy="1554426"/>
        </p:xfrm>
        <a:graphic>
          <a:graphicData uri="http://schemas.openxmlformats.org/drawingml/2006/table">
            <a:tbl>
              <a:tblPr/>
              <a:tblGrid>
                <a:gridCol w="868362">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=5</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81936" name="Rectangle 26"/>
          <p:cNvSpPr>
            <a:spLocks noChangeArrowheads="1"/>
          </p:cNvSpPr>
          <p:nvPr/>
        </p:nvSpPr>
        <p:spPr bwMode="auto">
          <a:xfrm>
            <a:off x="4098925" y="220503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1937" name="Rectangle 27"/>
          <p:cNvSpPr>
            <a:spLocks noChangeArrowheads="1"/>
          </p:cNvSpPr>
          <p:nvPr/>
        </p:nvSpPr>
        <p:spPr bwMode="auto">
          <a:xfrm>
            <a:off x="4098925" y="319563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1938" name="Text Box 28"/>
          <p:cNvSpPr txBox="1">
            <a:spLocks noChangeArrowheads="1"/>
          </p:cNvSpPr>
          <p:nvPr/>
        </p:nvSpPr>
        <p:spPr bwMode="auto">
          <a:xfrm>
            <a:off x="2339975" y="2265363"/>
            <a:ext cx="5476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81939" name="Text Box 29"/>
          <p:cNvSpPr txBox="1">
            <a:spLocks noChangeArrowheads="1"/>
          </p:cNvSpPr>
          <p:nvPr/>
        </p:nvSpPr>
        <p:spPr bwMode="auto">
          <a:xfrm>
            <a:off x="2355850" y="3195638"/>
            <a:ext cx="63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40" name="Group 115"/>
          <p:cNvGraphicFramePr>
            <a:graphicFrameLocks noGrp="1"/>
          </p:cNvGraphicFramePr>
          <p:nvPr/>
        </p:nvGraphicFramePr>
        <p:xfrm>
          <a:off x="2970213" y="2205038"/>
          <a:ext cx="1128712" cy="2973387"/>
        </p:xfrm>
        <a:graphic>
          <a:graphicData uri="http://schemas.openxmlformats.org/drawingml/2006/table">
            <a:tbl>
              <a:tblPr/>
              <a:tblGrid>
                <a:gridCol w="1128712">
                  <a:extLst>
                    <a:ext uri="{9D8B030D-6E8A-4147-A177-3AD203B41FA5}">
                      <a16:colId xmlns:a16="http://schemas.microsoft.com/office/drawing/2014/main" val="4255387166"/>
                    </a:ext>
                  </a:extLst>
                </a:gridCol>
              </a:tblGrid>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0000</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2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0001</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916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0101</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1010</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81956" name="Rectangle 27"/>
          <p:cNvSpPr>
            <a:spLocks noChangeArrowheads="1"/>
          </p:cNvSpPr>
          <p:nvPr/>
        </p:nvSpPr>
        <p:spPr bwMode="auto">
          <a:xfrm>
            <a:off x="4110038" y="419893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1957" name="Text Box 29"/>
          <p:cNvSpPr txBox="1">
            <a:spLocks noChangeArrowheads="1"/>
          </p:cNvSpPr>
          <p:nvPr/>
        </p:nvSpPr>
        <p:spPr bwMode="auto">
          <a:xfrm>
            <a:off x="2355850" y="4198938"/>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graphicFrame>
        <p:nvGraphicFramePr>
          <p:cNvPr id="44" name="Group 66"/>
          <p:cNvGraphicFramePr>
            <a:graphicFrameLocks/>
          </p:cNvGraphicFramePr>
          <p:nvPr/>
        </p:nvGraphicFramePr>
        <p:xfrm>
          <a:off x="4814888" y="3175000"/>
          <a:ext cx="990600" cy="975240"/>
        </p:xfrm>
        <a:graphic>
          <a:graphicData uri="http://schemas.openxmlformats.org/drawingml/2006/table">
            <a:tbl>
              <a:tblPr/>
              <a:tblGrid>
                <a:gridCol w="990600">
                  <a:extLst>
                    <a:ext uri="{9D8B030D-6E8A-4147-A177-3AD203B41FA5}">
                      <a16:colId xmlns:a16="http://schemas.microsoft.com/office/drawing/2014/main" val="2179830699"/>
                    </a:ext>
                  </a:extLst>
                </a:gridCol>
              </a:tblGrid>
              <a:tr h="4873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1111</a:t>
                      </a:r>
                    </a:p>
                  </a:txBody>
                  <a:tcPr marT="45690" marB="456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61454739"/>
                  </a:ext>
                </a:extLst>
              </a:tr>
              <a:tr h="4873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28810670"/>
                  </a:ext>
                </a:extLst>
              </a:tr>
            </a:tbl>
          </a:graphicData>
        </a:graphic>
      </p:graphicFrame>
      <p:sp>
        <p:nvSpPr>
          <p:cNvPr id="81966" name="Rectangle 67"/>
          <p:cNvSpPr>
            <a:spLocks noChangeArrowheads="1"/>
          </p:cNvSpPr>
          <p:nvPr/>
        </p:nvSpPr>
        <p:spPr bwMode="auto">
          <a:xfrm>
            <a:off x="5805488" y="31750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1967" name="Line 69"/>
          <p:cNvSpPr>
            <a:spLocks noChangeShapeType="1"/>
          </p:cNvSpPr>
          <p:nvPr/>
        </p:nvSpPr>
        <p:spPr bwMode="auto">
          <a:xfrm flipV="1">
            <a:off x="4479925" y="3327400"/>
            <a:ext cx="334963" cy="30163"/>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Rectangle 67"/>
          <p:cNvSpPr>
            <a:spLocks noChangeArrowheads="1"/>
          </p:cNvSpPr>
          <p:nvPr/>
        </p:nvSpPr>
        <p:spPr bwMode="auto">
          <a:xfrm>
            <a:off x="3979863" y="5526088"/>
            <a:ext cx="5056187" cy="566737"/>
          </a:xfrm>
          <a:prstGeom prst="rect">
            <a:avLst/>
          </a:prstGeom>
          <a:noFill/>
          <a:ln w="9525">
            <a:noFill/>
            <a:miter lim="800000"/>
            <a:headEnd/>
            <a:tailEnd/>
          </a:ln>
          <a:effectLst/>
        </p:spPr>
        <p:txBody>
          <a:bodyPr anchor="ctr"/>
          <a:lstStyle/>
          <a:p>
            <a:pPr>
              <a:lnSpc>
                <a:spcPct val="90000"/>
              </a:lnSpc>
              <a:spcBef>
                <a:spcPct val="20000"/>
              </a:spcBef>
              <a:defRPr/>
            </a:pPr>
            <a:r>
              <a:rPr lang="en-US" altLang="zh-CN" sz="2400" b="0" dirty="0">
                <a:solidFill>
                  <a:srgbClr val="2929FF"/>
                </a:solidFill>
                <a:latin typeface="+mn-lt"/>
                <a:ea typeface="华文新魏" panose="02010800040101010101" pitchFamily="2" charset="-122"/>
                <a:cs typeface="+mn-cs"/>
              </a:rPr>
              <a:t>11</a:t>
            </a:r>
            <a:r>
              <a:rPr lang="zh-CN" altLang="en-US" sz="2400" b="0" dirty="0">
                <a:solidFill>
                  <a:srgbClr val="2929FF"/>
                </a:solidFill>
                <a:latin typeface="+mn-lt"/>
                <a:ea typeface="华文新魏" panose="02010800040101010101" pitchFamily="2" charset="-122"/>
                <a:cs typeface="+mn-cs"/>
              </a:rPr>
              <a:t>桶不存在，故将记录改存至桶</a:t>
            </a:r>
            <a:r>
              <a:rPr lang="en-US" altLang="zh-CN" sz="2400" b="0" dirty="0">
                <a:solidFill>
                  <a:srgbClr val="2929FF"/>
                </a:solidFill>
                <a:latin typeface="+mn-lt"/>
                <a:ea typeface="华文新魏" panose="02010800040101010101" pitchFamily="2" charset="-122"/>
                <a:cs typeface="+mn-cs"/>
              </a:rPr>
              <a:t>01</a:t>
            </a:r>
            <a:r>
              <a:rPr lang="zh-CN" altLang="en-US" sz="2400" b="0" dirty="0">
                <a:solidFill>
                  <a:srgbClr val="2929FF"/>
                </a:solidFill>
                <a:latin typeface="+mn-lt"/>
                <a:ea typeface="华文新魏" panose="02010800040101010101" pitchFamily="2" charset="-122"/>
                <a:cs typeface="+mn-cs"/>
              </a:rPr>
              <a:t>，该桶号只在第一位上与桶</a:t>
            </a:r>
            <a:r>
              <a:rPr lang="en-US" altLang="zh-CN" sz="2400" b="0" dirty="0">
                <a:solidFill>
                  <a:srgbClr val="2929FF"/>
                </a:solidFill>
                <a:latin typeface="+mn-lt"/>
                <a:ea typeface="华文新魏" panose="02010800040101010101" pitchFamily="2" charset="-122"/>
                <a:cs typeface="+mn-cs"/>
              </a:rPr>
              <a:t>11</a:t>
            </a:r>
            <a:r>
              <a:rPr lang="zh-CN" altLang="en-US" sz="2400" b="0" dirty="0">
                <a:solidFill>
                  <a:srgbClr val="2929FF"/>
                </a:solidFill>
                <a:latin typeface="+mn-lt"/>
                <a:ea typeface="华文新魏" panose="02010800040101010101" pitchFamily="2" charset="-122"/>
                <a:cs typeface="+mn-cs"/>
              </a:rPr>
              <a:t>不同</a:t>
            </a:r>
            <a:endParaRPr lang="en-US" altLang="zh-CN" sz="2800" b="0" u="sng" dirty="0">
              <a:solidFill>
                <a:srgbClr val="2929FF"/>
              </a:solidFill>
              <a:latin typeface="+mn-lt"/>
              <a:ea typeface="华文新魏" panose="02010800040101010101" pitchFamily="2" charset="-122"/>
              <a:cs typeface="+mn-cs"/>
            </a:endParaRPr>
          </a:p>
        </p:txBody>
      </p:sp>
      <p:sp>
        <p:nvSpPr>
          <p:cNvPr id="49" name="Rectangle 67"/>
          <p:cNvSpPr>
            <a:spLocks noChangeArrowheads="1"/>
          </p:cNvSpPr>
          <p:nvPr/>
        </p:nvSpPr>
        <p:spPr bwMode="auto">
          <a:xfrm>
            <a:off x="3979863" y="6102350"/>
            <a:ext cx="5056187" cy="566738"/>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mn-lt"/>
                <a:ea typeface="华文新魏" panose="02010800040101010101" pitchFamily="2" charset="-122"/>
                <a:cs typeface="+mn-cs"/>
              </a:rPr>
              <a:t>新记录存入到桶</a:t>
            </a:r>
            <a:r>
              <a:rPr lang="en-US" altLang="zh-CN" sz="2400" b="0" dirty="0">
                <a:solidFill>
                  <a:srgbClr val="2929FF"/>
                </a:solidFill>
                <a:latin typeface="+mn-lt"/>
                <a:ea typeface="华文新魏" panose="02010800040101010101" pitchFamily="2" charset="-122"/>
                <a:cs typeface="+mn-cs"/>
              </a:rPr>
              <a:t>01</a:t>
            </a:r>
            <a:r>
              <a:rPr lang="zh-CN" altLang="en-US" sz="2400" b="0" dirty="0">
                <a:solidFill>
                  <a:srgbClr val="2929FF"/>
                </a:solidFill>
                <a:latin typeface="+mn-lt"/>
                <a:ea typeface="华文新魏" panose="02010800040101010101" pitchFamily="2" charset="-122"/>
                <a:cs typeface="+mn-cs"/>
              </a:rPr>
              <a:t>的溢出块中</a:t>
            </a:r>
            <a:endParaRPr lang="en-US" altLang="zh-CN" sz="2800" b="0" u="sng" dirty="0">
              <a:solidFill>
                <a:srgbClr val="2929FF"/>
              </a:solidFill>
              <a:latin typeface="+mn-lt"/>
              <a:ea typeface="华文新魏" panose="02010800040101010101" pitchFamily="2" charset="-122"/>
              <a:cs typeface="+mn-cs"/>
            </a:endParaRPr>
          </a:p>
        </p:txBody>
      </p:sp>
      <p:sp>
        <p:nvSpPr>
          <p:cNvPr id="7" name="文本框 6"/>
          <p:cNvSpPr txBox="1">
            <a:spLocks noChangeArrowheads="1"/>
          </p:cNvSpPr>
          <p:nvPr/>
        </p:nvSpPr>
        <p:spPr bwMode="auto">
          <a:xfrm>
            <a:off x="4814888" y="3657600"/>
            <a:ext cx="879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eaLnBrk="1" hangingPunct="1">
              <a:buClr>
                <a:schemeClr val="accent1"/>
              </a:buClr>
              <a:buSzPct val="65000"/>
              <a:buFontTx/>
              <a:buNone/>
            </a:pPr>
            <a:r>
              <a:rPr lang="en-US" altLang="zh-CN" sz="2600" b="0">
                <a:solidFill>
                  <a:srgbClr val="FF0000"/>
                </a:solidFill>
                <a:latin typeface="Arial" panose="020B0604020202020204" pitchFamily="34" charset="0"/>
                <a:ea typeface="宋体" panose="02010600030101010101" pitchFamily="2" charset="-122"/>
              </a:rPr>
              <a:t>0111</a:t>
            </a:r>
            <a:endParaRPr lang="zh-CN" altLang="en-US" sz="2600" b="0">
              <a:solidFill>
                <a:srgbClr val="FF0000"/>
              </a:solidFill>
              <a:latin typeface="Arial" panose="020B0604020202020204" pitchFamily="34" charset="0"/>
              <a:ea typeface="宋体" panose="02010600030101010101" pitchFamily="2" charset="-122"/>
            </a:endParaRPr>
          </a:p>
        </p:txBody>
      </p:sp>
      <p:sp>
        <p:nvSpPr>
          <p:cNvPr id="62" name="文本框 61"/>
          <p:cNvSpPr txBox="1"/>
          <p:nvPr/>
        </p:nvSpPr>
        <p:spPr>
          <a:xfrm>
            <a:off x="1403350" y="3309938"/>
            <a:ext cx="665163" cy="400050"/>
          </a:xfrm>
          <a:prstGeom prst="rect">
            <a:avLst/>
          </a:prstGeom>
          <a:solidFill>
            <a:schemeClr val="accent5">
              <a:lumMod val="90000"/>
            </a:schemeClr>
          </a:solidFill>
        </p:spPr>
        <p:txBody>
          <a:bodyPr lIns="0" tIns="0" rIns="0" bIns="0">
            <a:spAutoFit/>
          </a:bodyPr>
          <a:lstStyle/>
          <a:p>
            <a:pPr eaLnBrk="1" hangingPunct="1">
              <a:spcBef>
                <a:spcPct val="20000"/>
              </a:spcBef>
              <a:buClr>
                <a:schemeClr val="accent1"/>
              </a:buClr>
              <a:buSzPct val="65000"/>
              <a:defRPr/>
            </a:pPr>
            <a:r>
              <a:rPr lang="en-US" altLang="zh-CN" sz="2600" b="0" i="1" dirty="0">
                <a:latin typeface="+mn-lt"/>
                <a:ea typeface="宋体" panose="02010600030101010101" pitchFamily="2" charset="-122"/>
                <a:cs typeface="+mn-cs"/>
              </a:rPr>
              <a:t>r</a:t>
            </a:r>
            <a:r>
              <a:rPr lang="en-US" altLang="zh-CN" sz="2600" b="0" dirty="0">
                <a:latin typeface="+mn-lt"/>
                <a:ea typeface="宋体" panose="02010600030101010101" pitchFamily="2" charset="-122"/>
                <a:cs typeface="+mn-cs"/>
              </a:rPr>
              <a:t>=</a:t>
            </a:r>
            <a:r>
              <a:rPr lang="en-US" altLang="zh-CN" sz="2600" b="0" dirty="0">
                <a:solidFill>
                  <a:srgbClr val="FF0000"/>
                </a:solidFill>
                <a:latin typeface="+mn-lt"/>
                <a:ea typeface="宋体" panose="02010600030101010101" pitchFamily="2" charset="-122"/>
                <a:cs typeface="+mn-cs"/>
              </a:rPr>
              <a:t>6</a:t>
            </a:r>
            <a:endParaRPr lang="zh-CN" altLang="en-US" sz="2600" b="0" dirty="0">
              <a:solidFill>
                <a:srgbClr val="FF0000"/>
              </a:solidFill>
              <a:latin typeface="+mn-lt"/>
              <a:ea typeface="宋体" panose="02010600030101010101" pitchFamily="2" charset="-122"/>
              <a:cs typeface="+mn-cs"/>
            </a:endParaRPr>
          </a:p>
        </p:txBody>
      </p:sp>
      <p:sp>
        <p:nvSpPr>
          <p:cNvPr id="63" name="文本框 62"/>
          <p:cNvSpPr txBox="1">
            <a:spLocks noChangeArrowheads="1"/>
          </p:cNvSpPr>
          <p:nvPr/>
        </p:nvSpPr>
        <p:spPr bwMode="auto">
          <a:xfrm>
            <a:off x="4760913" y="4686300"/>
            <a:ext cx="1611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eaLnBrk="1" hangingPunct="1">
              <a:buClr>
                <a:schemeClr val="accent1"/>
              </a:buClr>
              <a:buSzPct val="65000"/>
              <a:buFontTx/>
              <a:buNone/>
            </a:pPr>
            <a:r>
              <a:rPr lang="zh-CN" altLang="en-US" sz="3200" b="0">
                <a:solidFill>
                  <a:srgbClr val="FF0000"/>
                </a:solidFill>
                <a:latin typeface="华文新魏" panose="02010800040101010101" pitchFamily="2" charset="-122"/>
                <a:ea typeface="华文新魏" panose="02010800040101010101" pitchFamily="2" charset="-122"/>
              </a:rPr>
              <a:t>问题？</a:t>
            </a:r>
          </a:p>
        </p:txBody>
      </p:sp>
      <p:sp>
        <p:nvSpPr>
          <p:cNvPr id="64" name="文本框 63"/>
          <p:cNvSpPr txBox="1"/>
          <p:nvPr/>
        </p:nvSpPr>
        <p:spPr>
          <a:xfrm>
            <a:off x="5842000" y="4683125"/>
            <a:ext cx="3194050" cy="584200"/>
          </a:xfrm>
          <a:prstGeom prst="rect">
            <a:avLst/>
          </a:prstGeom>
          <a:noFill/>
        </p:spPr>
        <p:txBody>
          <a:bodyPr>
            <a:spAutoFit/>
          </a:bodyPr>
          <a:lstStyle/>
          <a:p>
            <a:pPr eaLnBrk="1" hangingPunct="1">
              <a:spcBef>
                <a:spcPct val="20000"/>
              </a:spcBef>
              <a:buClr>
                <a:schemeClr val="accent1"/>
              </a:buClr>
              <a:buSzPct val="65000"/>
              <a:defRPr/>
            </a:pPr>
            <a:r>
              <a:rPr lang="zh-CN" altLang="en-US" sz="3200" b="0" dirty="0">
                <a:solidFill>
                  <a:srgbClr val="FF0000"/>
                </a:solidFill>
                <a:latin typeface="华文新魏" panose="02010800040101010101" pitchFamily="2" charset="-122"/>
                <a:ea typeface="华文新魏" panose="02010800040101010101" pitchFamily="2" charset="-122"/>
                <a:cs typeface="+mn-cs"/>
              </a:rPr>
              <a:t>超出了</a:t>
            </a:r>
            <a:r>
              <a:rPr lang="en-US" altLang="zh-CN" sz="3200" b="0" i="1" dirty="0">
                <a:solidFill>
                  <a:srgbClr val="FF0000"/>
                </a:solidFill>
                <a:latin typeface="+mn-lt"/>
                <a:ea typeface="华文新魏" panose="02010800040101010101" pitchFamily="2" charset="-122"/>
                <a:cs typeface="+mn-cs"/>
              </a:rPr>
              <a:t>r/n</a:t>
            </a:r>
            <a:r>
              <a:rPr lang="zh-CN" altLang="en-US" sz="3200" b="0" dirty="0">
                <a:solidFill>
                  <a:srgbClr val="FF0000"/>
                </a:solidFill>
                <a:latin typeface="华文新魏" panose="02010800040101010101" pitchFamily="2" charset="-122"/>
                <a:ea typeface="华文新魏" panose="02010800040101010101" pitchFamily="2" charset="-122"/>
                <a:cs typeface="+mn-cs"/>
              </a:rPr>
              <a:t>限制！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00"/>
                                        <p:tgtEl>
                                          <p:spTgt spid="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down)">
                                      <p:cBhvr>
                                        <p:cTn id="3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p:bldP spid="7" grpId="0"/>
      <p:bldP spid="62" grpId="0" animBg="1"/>
      <p:bldP spid="63" grpId="0"/>
      <p:bldP spid="6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的插入</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82949" name="Rectangle 67"/>
          <p:cNvSpPr>
            <a:spLocks noChangeArrowheads="1"/>
          </p:cNvSpPr>
          <p:nvPr/>
        </p:nvSpPr>
        <p:spPr bwMode="auto">
          <a:xfrm>
            <a:off x="673100" y="5692775"/>
            <a:ext cx="22971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ct val="90000"/>
              </a:lnSpc>
              <a:buFontTx/>
              <a:buNone/>
            </a:pPr>
            <a:r>
              <a:rPr lang="en-US" altLang="zh-CN" sz="2400">
                <a:solidFill>
                  <a:srgbClr val="FF0000"/>
                </a:solidFill>
                <a:latin typeface="Arial" panose="020B0604020202020204" pitchFamily="34" charset="0"/>
                <a:ea typeface="宋体" panose="02010600030101010101" pitchFamily="2" charset="-122"/>
              </a:rPr>
              <a:t>Insert   0111</a:t>
            </a:r>
            <a:endParaRPr lang="en-US" altLang="zh-CN" sz="2800" u="sng">
              <a:solidFill>
                <a:schemeClr val="tx2"/>
              </a:solidFill>
              <a:latin typeface="Arial" panose="020B0604020202020204" pitchFamily="34" charset="0"/>
              <a:ea typeface="宋体" panose="02010600030101010101" pitchFamily="2" charset="-122"/>
            </a:endParaRPr>
          </a:p>
        </p:txBody>
      </p:sp>
      <p:graphicFrame>
        <p:nvGraphicFramePr>
          <p:cNvPr id="30" name="Group 31"/>
          <p:cNvGraphicFramePr>
            <a:graphicFrameLocks/>
          </p:cNvGraphicFramePr>
          <p:nvPr/>
        </p:nvGraphicFramePr>
        <p:xfrm>
          <a:off x="34925" y="2205038"/>
          <a:ext cx="868363" cy="1554426"/>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=5</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82960" name="Rectangle 26"/>
          <p:cNvSpPr>
            <a:spLocks noChangeArrowheads="1"/>
          </p:cNvSpPr>
          <p:nvPr/>
        </p:nvSpPr>
        <p:spPr bwMode="auto">
          <a:xfrm>
            <a:off x="2554288" y="220503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2961" name="Rectangle 27"/>
          <p:cNvSpPr>
            <a:spLocks noChangeArrowheads="1"/>
          </p:cNvSpPr>
          <p:nvPr/>
        </p:nvSpPr>
        <p:spPr bwMode="auto">
          <a:xfrm>
            <a:off x="2554288" y="319563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2962" name="Text Box 28"/>
          <p:cNvSpPr txBox="1">
            <a:spLocks noChangeArrowheads="1"/>
          </p:cNvSpPr>
          <p:nvPr/>
        </p:nvSpPr>
        <p:spPr bwMode="auto">
          <a:xfrm>
            <a:off x="925513" y="2265363"/>
            <a:ext cx="5476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82963" name="Text Box 29"/>
          <p:cNvSpPr txBox="1">
            <a:spLocks noChangeArrowheads="1"/>
          </p:cNvSpPr>
          <p:nvPr/>
        </p:nvSpPr>
        <p:spPr bwMode="auto">
          <a:xfrm>
            <a:off x="942975" y="3195638"/>
            <a:ext cx="56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40" name="Group 115"/>
          <p:cNvGraphicFramePr>
            <a:graphicFrameLocks noGrp="1"/>
          </p:cNvGraphicFramePr>
          <p:nvPr/>
        </p:nvGraphicFramePr>
        <p:xfrm>
          <a:off x="1425575" y="2205038"/>
          <a:ext cx="1128713" cy="2973387"/>
        </p:xfrm>
        <a:graphic>
          <a:graphicData uri="http://schemas.openxmlformats.org/drawingml/2006/table">
            <a:tbl>
              <a:tblPr/>
              <a:tblGrid>
                <a:gridCol w="1128713">
                  <a:extLst>
                    <a:ext uri="{9D8B030D-6E8A-4147-A177-3AD203B41FA5}">
                      <a16:colId xmlns:a16="http://schemas.microsoft.com/office/drawing/2014/main" val="4255387166"/>
                    </a:ext>
                  </a:extLst>
                </a:gridCol>
              </a:tblGrid>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2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0001</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916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0101</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1010</a:t>
                      </a: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516" marR="91516"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82980" name="Rectangle 27"/>
          <p:cNvSpPr>
            <a:spLocks noChangeArrowheads="1"/>
          </p:cNvSpPr>
          <p:nvPr/>
        </p:nvSpPr>
        <p:spPr bwMode="auto">
          <a:xfrm>
            <a:off x="2565400" y="4198938"/>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2981" name="Text Box 29"/>
          <p:cNvSpPr txBox="1">
            <a:spLocks noChangeArrowheads="1"/>
          </p:cNvSpPr>
          <p:nvPr/>
        </p:nvSpPr>
        <p:spPr bwMode="auto">
          <a:xfrm>
            <a:off x="950913" y="4198938"/>
            <a:ext cx="55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graphicFrame>
        <p:nvGraphicFramePr>
          <p:cNvPr id="44" name="Group 66"/>
          <p:cNvGraphicFramePr>
            <a:graphicFrameLocks/>
          </p:cNvGraphicFramePr>
          <p:nvPr/>
        </p:nvGraphicFramePr>
        <p:xfrm>
          <a:off x="3270250" y="3175000"/>
          <a:ext cx="990600" cy="975240"/>
        </p:xfrm>
        <a:graphic>
          <a:graphicData uri="http://schemas.openxmlformats.org/drawingml/2006/table">
            <a:tbl>
              <a:tblPr/>
              <a:tblGrid>
                <a:gridCol w="990600">
                  <a:extLst>
                    <a:ext uri="{9D8B030D-6E8A-4147-A177-3AD203B41FA5}">
                      <a16:colId xmlns:a16="http://schemas.microsoft.com/office/drawing/2014/main" val="2179830699"/>
                    </a:ext>
                  </a:extLst>
                </a:gridCol>
              </a:tblGrid>
              <a:tr h="4873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1111</a:t>
                      </a:r>
                    </a:p>
                  </a:txBody>
                  <a:tcPr marT="45690" marB="456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61454739"/>
                  </a:ext>
                </a:extLst>
              </a:tr>
              <a:tr h="48736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28810670"/>
                  </a:ext>
                </a:extLst>
              </a:tr>
            </a:tbl>
          </a:graphicData>
        </a:graphic>
      </p:graphicFrame>
      <p:sp>
        <p:nvSpPr>
          <p:cNvPr id="82990" name="Rectangle 67"/>
          <p:cNvSpPr>
            <a:spLocks noChangeArrowheads="1"/>
          </p:cNvSpPr>
          <p:nvPr/>
        </p:nvSpPr>
        <p:spPr bwMode="auto">
          <a:xfrm>
            <a:off x="4260850" y="31750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2991" name="Line 69"/>
          <p:cNvSpPr>
            <a:spLocks noChangeShapeType="1"/>
          </p:cNvSpPr>
          <p:nvPr/>
        </p:nvSpPr>
        <p:spPr bwMode="auto">
          <a:xfrm flipV="1">
            <a:off x="2935288" y="3327400"/>
            <a:ext cx="334962" cy="30163"/>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Rectangle 67"/>
          <p:cNvSpPr>
            <a:spLocks noChangeArrowheads="1"/>
          </p:cNvSpPr>
          <p:nvPr/>
        </p:nvSpPr>
        <p:spPr bwMode="auto">
          <a:xfrm>
            <a:off x="3132138" y="5599113"/>
            <a:ext cx="5056187"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mn-lt"/>
                <a:ea typeface="华文新魏" panose="02010800040101010101" pitchFamily="2" charset="-122"/>
                <a:cs typeface="+mn-cs"/>
              </a:rPr>
              <a:t>创建编号为</a:t>
            </a:r>
            <a:r>
              <a:rPr lang="en-US" altLang="zh-CN" sz="2400" b="0" dirty="0">
                <a:solidFill>
                  <a:srgbClr val="2929FF"/>
                </a:solidFill>
                <a:latin typeface="+mn-lt"/>
                <a:ea typeface="华文新魏" panose="02010800040101010101" pitchFamily="2" charset="-122"/>
                <a:cs typeface="+mn-cs"/>
              </a:rPr>
              <a:t>11</a:t>
            </a:r>
            <a:r>
              <a:rPr lang="zh-CN" altLang="en-US" sz="2400" b="0" dirty="0">
                <a:solidFill>
                  <a:srgbClr val="2929FF"/>
                </a:solidFill>
                <a:latin typeface="+mn-lt"/>
                <a:ea typeface="华文新魏" panose="02010800040101010101" pitchFamily="2" charset="-122"/>
                <a:cs typeface="+mn-cs"/>
              </a:rPr>
              <a:t>的新桶</a:t>
            </a:r>
            <a:endParaRPr lang="en-US" altLang="zh-CN" sz="2800" b="0" u="sng" dirty="0">
              <a:solidFill>
                <a:srgbClr val="2929FF"/>
              </a:solidFill>
              <a:latin typeface="+mn-lt"/>
              <a:ea typeface="华文新魏" panose="02010800040101010101" pitchFamily="2" charset="-122"/>
              <a:cs typeface="+mn-cs"/>
            </a:endParaRPr>
          </a:p>
        </p:txBody>
      </p:sp>
      <p:sp>
        <p:nvSpPr>
          <p:cNvPr id="49" name="Rectangle 67"/>
          <p:cNvSpPr>
            <a:spLocks noChangeArrowheads="1"/>
          </p:cNvSpPr>
          <p:nvPr/>
        </p:nvSpPr>
        <p:spPr bwMode="auto">
          <a:xfrm>
            <a:off x="3132138" y="6021388"/>
            <a:ext cx="5056187"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mn-lt"/>
                <a:ea typeface="华文新魏" panose="02010800040101010101" pitchFamily="2" charset="-122"/>
                <a:cs typeface="+mn-cs"/>
              </a:rPr>
              <a:t>按照轮转方式，选择分裂桶</a:t>
            </a:r>
            <a:r>
              <a:rPr lang="en-US" altLang="zh-CN" sz="2400" b="0" dirty="0">
                <a:solidFill>
                  <a:srgbClr val="2929FF"/>
                </a:solidFill>
                <a:latin typeface="+mn-lt"/>
                <a:ea typeface="华文新魏" panose="02010800040101010101" pitchFamily="2" charset="-122"/>
                <a:cs typeface="+mn-cs"/>
              </a:rPr>
              <a:t>01</a:t>
            </a:r>
            <a:endParaRPr lang="en-US" altLang="zh-CN" sz="2800" b="0" u="sng" dirty="0">
              <a:solidFill>
                <a:srgbClr val="2929FF"/>
              </a:solidFill>
              <a:latin typeface="+mn-lt"/>
              <a:ea typeface="华文新魏" panose="02010800040101010101" pitchFamily="2" charset="-122"/>
              <a:cs typeface="+mn-cs"/>
            </a:endParaRPr>
          </a:p>
        </p:txBody>
      </p:sp>
      <p:sp>
        <p:nvSpPr>
          <p:cNvPr id="82994" name="文本框 6"/>
          <p:cNvSpPr txBox="1">
            <a:spLocks noChangeArrowheads="1"/>
          </p:cNvSpPr>
          <p:nvPr/>
        </p:nvSpPr>
        <p:spPr bwMode="auto">
          <a:xfrm>
            <a:off x="3270250" y="3657600"/>
            <a:ext cx="879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eaLnBrk="1" hangingPunct="1">
              <a:buClr>
                <a:schemeClr val="accent1"/>
              </a:buClr>
              <a:buSzPct val="65000"/>
              <a:buFontTx/>
              <a:buNone/>
            </a:pPr>
            <a:r>
              <a:rPr lang="en-US" altLang="zh-CN" sz="2600" b="0">
                <a:latin typeface="Arial" panose="020B0604020202020204" pitchFamily="34" charset="0"/>
                <a:ea typeface="宋体" panose="02010600030101010101" pitchFamily="2" charset="-122"/>
              </a:rPr>
              <a:t>0111</a:t>
            </a:r>
            <a:endParaRPr lang="zh-CN" altLang="en-US" sz="2600" b="0">
              <a:latin typeface="Arial" panose="020B0604020202020204" pitchFamily="34" charset="0"/>
              <a:ea typeface="宋体" panose="02010600030101010101" pitchFamily="2" charset="-122"/>
            </a:endParaRPr>
          </a:p>
        </p:txBody>
      </p:sp>
      <p:sp>
        <p:nvSpPr>
          <p:cNvPr id="62" name="文本框 61"/>
          <p:cNvSpPr txBox="1"/>
          <p:nvPr/>
        </p:nvSpPr>
        <p:spPr>
          <a:xfrm>
            <a:off x="123825" y="3309938"/>
            <a:ext cx="665163" cy="400050"/>
          </a:xfrm>
          <a:prstGeom prst="rect">
            <a:avLst/>
          </a:prstGeom>
          <a:solidFill>
            <a:schemeClr val="accent5">
              <a:lumMod val="90000"/>
            </a:schemeClr>
          </a:solidFill>
        </p:spPr>
        <p:txBody>
          <a:bodyPr lIns="0" tIns="0" rIns="0" bIns="0">
            <a:spAutoFit/>
          </a:bodyPr>
          <a:lstStyle/>
          <a:p>
            <a:pPr eaLnBrk="1" hangingPunct="1">
              <a:spcBef>
                <a:spcPct val="20000"/>
              </a:spcBef>
              <a:buClr>
                <a:schemeClr val="accent1"/>
              </a:buClr>
              <a:buSzPct val="65000"/>
              <a:defRPr/>
            </a:pPr>
            <a:r>
              <a:rPr lang="en-US" altLang="zh-CN" sz="2600" b="0" i="1" dirty="0">
                <a:latin typeface="+mn-lt"/>
                <a:ea typeface="宋体" panose="02010600030101010101" pitchFamily="2" charset="-122"/>
                <a:cs typeface="+mn-cs"/>
              </a:rPr>
              <a:t>r</a:t>
            </a:r>
            <a:r>
              <a:rPr lang="en-US" altLang="zh-CN" sz="2600" b="0" dirty="0">
                <a:latin typeface="+mn-lt"/>
                <a:ea typeface="宋体" panose="02010600030101010101" pitchFamily="2" charset="-122"/>
                <a:cs typeface="+mn-cs"/>
              </a:rPr>
              <a:t>=</a:t>
            </a:r>
            <a:r>
              <a:rPr lang="en-US" altLang="zh-CN" sz="2600" b="0" dirty="0">
                <a:solidFill>
                  <a:srgbClr val="FF0000"/>
                </a:solidFill>
                <a:latin typeface="+mn-lt"/>
                <a:ea typeface="宋体" panose="02010600030101010101" pitchFamily="2" charset="-122"/>
                <a:cs typeface="+mn-cs"/>
              </a:rPr>
              <a:t>6</a:t>
            </a:r>
            <a:endParaRPr lang="zh-CN" altLang="en-US" sz="2600" b="0" dirty="0">
              <a:solidFill>
                <a:srgbClr val="FF0000"/>
              </a:solidFill>
              <a:latin typeface="+mn-lt"/>
              <a:ea typeface="宋体" panose="02010600030101010101" pitchFamily="2" charset="-122"/>
              <a:cs typeface="+mn-cs"/>
            </a:endParaRPr>
          </a:p>
        </p:txBody>
      </p:sp>
      <p:graphicFrame>
        <p:nvGraphicFramePr>
          <p:cNvPr id="23" name="Group 31"/>
          <p:cNvGraphicFramePr>
            <a:graphicFrameLocks/>
          </p:cNvGraphicFramePr>
          <p:nvPr/>
        </p:nvGraphicFramePr>
        <p:xfrm>
          <a:off x="5441950" y="1916113"/>
          <a:ext cx="868363" cy="1555749"/>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858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2</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58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a:t>
                      </a:r>
                      <a:r>
                        <a:rPr kumimoji="0" lang="en-US" altLang="zh-CN" sz="2800" b="0" i="0" u="none" strike="noStrike" cap="none" normalizeH="0" baseline="0" dirty="0" smtClean="0">
                          <a:ln>
                            <a:noFill/>
                          </a:ln>
                          <a:solidFill>
                            <a:srgbClr val="FF0000"/>
                          </a:solidFill>
                          <a:effectLst/>
                          <a:latin typeface="+mn-lt"/>
                          <a:ea typeface="宋体" panose="02010600030101010101" pitchFamily="2" charset="-122"/>
                        </a:rPr>
                        <a:t>4</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58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=5</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25" name="Rectangle 26"/>
          <p:cNvSpPr>
            <a:spLocks noChangeArrowheads="1"/>
          </p:cNvSpPr>
          <p:nvPr/>
        </p:nvSpPr>
        <p:spPr bwMode="auto">
          <a:xfrm>
            <a:off x="7959725" y="191611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26" name="Rectangle 27"/>
          <p:cNvSpPr>
            <a:spLocks noChangeArrowheads="1"/>
          </p:cNvSpPr>
          <p:nvPr/>
        </p:nvSpPr>
        <p:spPr bwMode="auto">
          <a:xfrm>
            <a:off x="7959725" y="290671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27" name="Text Box 28"/>
          <p:cNvSpPr txBox="1">
            <a:spLocks noChangeArrowheads="1"/>
          </p:cNvSpPr>
          <p:nvPr/>
        </p:nvSpPr>
        <p:spPr bwMode="auto">
          <a:xfrm>
            <a:off x="6330950" y="1976438"/>
            <a:ext cx="5492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28" name="Text Box 29"/>
          <p:cNvSpPr txBox="1">
            <a:spLocks noChangeArrowheads="1"/>
          </p:cNvSpPr>
          <p:nvPr/>
        </p:nvSpPr>
        <p:spPr bwMode="auto">
          <a:xfrm>
            <a:off x="6348413" y="2906713"/>
            <a:ext cx="531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29" name="Group 115"/>
          <p:cNvGraphicFramePr>
            <a:graphicFrameLocks noGrp="1"/>
          </p:cNvGraphicFramePr>
          <p:nvPr/>
        </p:nvGraphicFramePr>
        <p:xfrm>
          <a:off x="6832600" y="1916113"/>
          <a:ext cx="1127125" cy="2973387"/>
        </p:xfrm>
        <a:graphic>
          <a:graphicData uri="http://schemas.openxmlformats.org/drawingml/2006/table">
            <a:tbl>
              <a:tblPr/>
              <a:tblGrid>
                <a:gridCol w="1127125">
                  <a:extLst>
                    <a:ext uri="{9D8B030D-6E8A-4147-A177-3AD203B41FA5}">
                      <a16:colId xmlns:a16="http://schemas.microsoft.com/office/drawing/2014/main" val="4255387166"/>
                    </a:ext>
                  </a:extLst>
                </a:gridCol>
              </a:tblGrid>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2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0001</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916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0101</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1010</a:t>
                      </a: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73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387" marR="91387"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31" name="Rectangle 27"/>
          <p:cNvSpPr>
            <a:spLocks noChangeArrowheads="1"/>
          </p:cNvSpPr>
          <p:nvPr/>
        </p:nvSpPr>
        <p:spPr bwMode="auto">
          <a:xfrm>
            <a:off x="7970838" y="391001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33" name="Text Box 29"/>
          <p:cNvSpPr txBox="1">
            <a:spLocks noChangeArrowheads="1"/>
          </p:cNvSpPr>
          <p:nvPr/>
        </p:nvSpPr>
        <p:spPr bwMode="auto">
          <a:xfrm>
            <a:off x="6356350" y="39100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sp>
        <p:nvSpPr>
          <p:cNvPr id="35" name="文本框 34"/>
          <p:cNvSpPr txBox="1"/>
          <p:nvPr/>
        </p:nvSpPr>
        <p:spPr>
          <a:xfrm>
            <a:off x="5529263" y="3021013"/>
            <a:ext cx="665162" cy="400050"/>
          </a:xfrm>
          <a:prstGeom prst="rect">
            <a:avLst/>
          </a:prstGeom>
          <a:solidFill>
            <a:schemeClr val="accent5">
              <a:lumMod val="90000"/>
            </a:schemeClr>
          </a:solidFill>
        </p:spPr>
        <p:txBody>
          <a:bodyPr lIns="0" tIns="0" rIns="0" bIns="0">
            <a:spAutoFit/>
          </a:bodyPr>
          <a:lstStyle/>
          <a:p>
            <a:pPr eaLnBrk="1" hangingPunct="1">
              <a:spcBef>
                <a:spcPct val="20000"/>
              </a:spcBef>
              <a:buClr>
                <a:schemeClr val="accent1"/>
              </a:buClr>
              <a:buSzPct val="65000"/>
              <a:defRPr/>
            </a:pPr>
            <a:r>
              <a:rPr lang="en-US" altLang="zh-CN" sz="2600" b="0" i="1" dirty="0">
                <a:latin typeface="+mn-lt"/>
                <a:ea typeface="宋体" panose="02010600030101010101" pitchFamily="2" charset="-122"/>
                <a:cs typeface="+mn-cs"/>
              </a:rPr>
              <a:t>r</a:t>
            </a:r>
            <a:r>
              <a:rPr lang="en-US" altLang="zh-CN" sz="2600" b="0" dirty="0">
                <a:latin typeface="+mn-lt"/>
                <a:ea typeface="宋体" panose="02010600030101010101" pitchFamily="2" charset="-122"/>
                <a:cs typeface="+mn-cs"/>
              </a:rPr>
              <a:t>=</a:t>
            </a:r>
            <a:r>
              <a:rPr lang="en-US" altLang="zh-CN" sz="2600" b="0" dirty="0">
                <a:solidFill>
                  <a:srgbClr val="FF0000"/>
                </a:solidFill>
                <a:latin typeface="+mn-lt"/>
                <a:ea typeface="宋体" panose="02010600030101010101" pitchFamily="2" charset="-122"/>
                <a:cs typeface="+mn-cs"/>
              </a:rPr>
              <a:t>6</a:t>
            </a:r>
            <a:endParaRPr lang="zh-CN" altLang="en-US" sz="2600" b="0" dirty="0">
              <a:solidFill>
                <a:srgbClr val="FF0000"/>
              </a:solidFill>
              <a:latin typeface="+mn-lt"/>
              <a:ea typeface="宋体" panose="02010600030101010101" pitchFamily="2" charset="-122"/>
              <a:cs typeface="+mn-cs"/>
            </a:endParaRPr>
          </a:p>
        </p:txBody>
      </p:sp>
      <p:graphicFrame>
        <p:nvGraphicFramePr>
          <p:cNvPr id="36" name="Group 92"/>
          <p:cNvGraphicFramePr>
            <a:graphicFrameLocks/>
          </p:cNvGraphicFramePr>
          <p:nvPr/>
        </p:nvGraphicFramePr>
        <p:xfrm>
          <a:off x="6831013" y="4886325"/>
          <a:ext cx="1128712" cy="976314"/>
        </p:xfrm>
        <a:graphic>
          <a:graphicData uri="http://schemas.openxmlformats.org/drawingml/2006/table">
            <a:tbl>
              <a:tblPr/>
              <a:tblGrid>
                <a:gridCol w="1128712">
                  <a:extLst>
                    <a:ext uri="{9D8B030D-6E8A-4147-A177-3AD203B41FA5}">
                      <a16:colId xmlns:a16="http://schemas.microsoft.com/office/drawing/2014/main" val="1932922698"/>
                    </a:ext>
                  </a:extLst>
                </a:gridCol>
              </a:tblGrid>
              <a:tr h="488157">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0111</a:t>
                      </a:r>
                    </a:p>
                  </a:txBody>
                  <a:tcPr marL="91374" marR="91374" marT="45765" marB="457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63311869"/>
                  </a:ext>
                </a:extLst>
              </a:tr>
              <a:tr h="488157">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1111</a:t>
                      </a:r>
                    </a:p>
                  </a:txBody>
                  <a:tcPr marL="91374" marR="91374" marT="45765" marB="457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49544461"/>
                  </a:ext>
                </a:extLst>
              </a:tr>
            </a:tbl>
          </a:graphicData>
        </a:graphic>
      </p:graphicFrame>
      <p:sp>
        <p:nvSpPr>
          <p:cNvPr id="43" name="Rectangle 93"/>
          <p:cNvSpPr>
            <a:spLocks noChangeArrowheads="1"/>
          </p:cNvSpPr>
          <p:nvPr/>
        </p:nvSpPr>
        <p:spPr bwMode="auto">
          <a:xfrm>
            <a:off x="7967663" y="4886325"/>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endParaRPr lang="zh-CN" altLang="en-US"/>
          </a:p>
        </p:txBody>
      </p:sp>
      <p:sp>
        <p:nvSpPr>
          <p:cNvPr id="47" name="Text Box 94"/>
          <p:cNvSpPr txBox="1">
            <a:spLocks noChangeArrowheads="1"/>
          </p:cNvSpPr>
          <p:nvPr/>
        </p:nvSpPr>
        <p:spPr bwMode="auto">
          <a:xfrm>
            <a:off x="6297613" y="511492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11</a:t>
            </a:r>
          </a:p>
        </p:txBody>
      </p:sp>
      <p:sp>
        <p:nvSpPr>
          <p:cNvPr id="48" name="右箭头 47"/>
          <p:cNvSpPr/>
          <p:nvPr/>
        </p:nvSpPr>
        <p:spPr>
          <a:xfrm>
            <a:off x="4851400" y="3516313"/>
            <a:ext cx="431800" cy="38893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Tx/>
              <a:buChar cha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8"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22" presetClass="entr" presetSubtype="8"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p:bldP spid="25" grpId="0" animBg="1"/>
      <p:bldP spid="26" grpId="0" animBg="1"/>
      <p:bldP spid="27" grpId="0"/>
      <p:bldP spid="28" grpId="0"/>
      <p:bldP spid="31" grpId="0" animBg="1"/>
      <p:bldP spid="33" grpId="0"/>
      <p:bldP spid="35" grpId="0" animBg="1"/>
      <p:bldP spid="43" grpId="0" animBg="1"/>
      <p:bldP spid="47" grpId="0"/>
      <p:bldP spid="4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a:t>
            </a:r>
            <a:r>
              <a:rPr lang="zh-CN" altLang="en-US" dirty="0">
                <a:solidFill>
                  <a:srgbClr val="800000"/>
                </a:solidFill>
                <a:latin typeface="+mn-lt"/>
                <a:ea typeface="华文新魏" pitchFamily="2" charset="-122"/>
                <a:cs typeface="+mj-cs"/>
              </a:rPr>
              <a:t>查询</a:t>
            </a: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dirty="0" smtClean="0"/>
              <a:t>HIT-DBLAB</a:t>
            </a:r>
            <a:endParaRPr lang="en-US" altLang="zh-CN" dirty="0"/>
          </a:p>
        </p:txBody>
      </p:sp>
      <p:sp>
        <p:nvSpPr>
          <p:cNvPr id="5" name="灯片编号占位符 4"/>
          <p:cNvSpPr>
            <a:spLocks noGrp="1"/>
          </p:cNvSpPr>
          <p:nvPr>
            <p:ph type="sldNum" sz="quarter" idx="12"/>
          </p:nvPr>
        </p:nvSpPr>
        <p:spPr/>
        <p:txBody>
          <a:bodyPr/>
          <a:lstStyle/>
          <a:p>
            <a:pPr>
              <a:defRPr/>
            </a:pPr>
            <a:fld id="{FAC8D9B8-0D9F-40AA-A0E6-770A45FF507A}" type="slidenum">
              <a:rPr lang="zh-CN" altLang="en-US" smtClean="0"/>
              <a:pPr>
                <a:defRPr/>
              </a:pPr>
              <a:t>66</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24" name="Rectangle 67"/>
          <p:cNvSpPr>
            <a:spLocks noChangeArrowheads="1"/>
          </p:cNvSpPr>
          <p:nvPr/>
        </p:nvSpPr>
        <p:spPr bwMode="auto">
          <a:xfrm>
            <a:off x="354013" y="5008563"/>
            <a:ext cx="2087562"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FF0000"/>
                </a:solidFill>
                <a:latin typeface="+mn-lt"/>
                <a:ea typeface="华文新魏" panose="02010800040101010101" pitchFamily="2" charset="-122"/>
                <a:cs typeface="+mn-cs"/>
              </a:rPr>
              <a:t>查找</a:t>
            </a:r>
            <a:r>
              <a:rPr lang="en-US" altLang="zh-CN" sz="2400" b="0" dirty="0">
                <a:solidFill>
                  <a:srgbClr val="FF0000"/>
                </a:solidFill>
                <a:latin typeface="+mn-lt"/>
                <a:ea typeface="华文新魏" panose="02010800040101010101" pitchFamily="2" charset="-122"/>
                <a:cs typeface="+mn-cs"/>
              </a:rPr>
              <a:t>hash</a:t>
            </a:r>
            <a:r>
              <a:rPr lang="zh-CN" altLang="en-US" sz="2400" b="0" dirty="0">
                <a:solidFill>
                  <a:srgbClr val="FF0000"/>
                </a:solidFill>
                <a:latin typeface="+mn-lt"/>
                <a:ea typeface="华文新魏" panose="02010800040101010101" pitchFamily="2" charset="-122"/>
                <a:cs typeface="+mn-cs"/>
              </a:rPr>
              <a:t>值为</a:t>
            </a:r>
            <a:r>
              <a:rPr lang="en-US" altLang="zh-CN" sz="2400" b="0" dirty="0">
                <a:solidFill>
                  <a:srgbClr val="FF0000"/>
                </a:solidFill>
                <a:latin typeface="+mn-lt"/>
                <a:ea typeface="华文新魏" panose="02010800040101010101" pitchFamily="2" charset="-122"/>
                <a:cs typeface="+mn-cs"/>
              </a:rPr>
              <a:t>1010</a:t>
            </a:r>
            <a:r>
              <a:rPr lang="zh-CN" altLang="en-US" sz="2400" b="0" dirty="0">
                <a:solidFill>
                  <a:srgbClr val="FF0000"/>
                </a:solidFill>
                <a:latin typeface="+mn-lt"/>
                <a:ea typeface="华文新魏" panose="02010800040101010101" pitchFamily="2" charset="-122"/>
                <a:cs typeface="+mn-cs"/>
              </a:rPr>
              <a:t>的记录</a:t>
            </a:r>
            <a:endParaRPr lang="en-US" altLang="zh-CN" sz="2800" b="0" u="sng" dirty="0">
              <a:solidFill>
                <a:schemeClr val="tx2"/>
              </a:solidFill>
              <a:latin typeface="+mn-lt"/>
              <a:ea typeface="华文新魏" panose="02010800040101010101" pitchFamily="2" charset="-122"/>
              <a:cs typeface="+mn-cs"/>
            </a:endParaRPr>
          </a:p>
        </p:txBody>
      </p:sp>
      <p:graphicFrame>
        <p:nvGraphicFramePr>
          <p:cNvPr id="31" name="Group 31"/>
          <p:cNvGraphicFramePr>
            <a:graphicFrameLocks/>
          </p:cNvGraphicFramePr>
          <p:nvPr/>
        </p:nvGraphicFramePr>
        <p:xfrm>
          <a:off x="1835150" y="2057400"/>
          <a:ext cx="868363" cy="1554426"/>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=4</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83986" name="Rectangle 26"/>
          <p:cNvSpPr>
            <a:spLocks noChangeArrowheads="1"/>
          </p:cNvSpPr>
          <p:nvPr/>
        </p:nvSpPr>
        <p:spPr bwMode="auto">
          <a:xfrm>
            <a:off x="4670425" y="20574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3987" name="Rectangle 27"/>
          <p:cNvSpPr>
            <a:spLocks noChangeArrowheads="1"/>
          </p:cNvSpPr>
          <p:nvPr/>
        </p:nvSpPr>
        <p:spPr bwMode="auto">
          <a:xfrm>
            <a:off x="4670425" y="30480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3988" name="Text Box 28"/>
          <p:cNvSpPr txBox="1">
            <a:spLocks noChangeArrowheads="1"/>
          </p:cNvSpPr>
          <p:nvPr/>
        </p:nvSpPr>
        <p:spPr bwMode="auto">
          <a:xfrm>
            <a:off x="2895600" y="2117725"/>
            <a:ext cx="5476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83989" name="Text Box 29"/>
          <p:cNvSpPr txBox="1">
            <a:spLocks noChangeArrowheads="1"/>
          </p:cNvSpPr>
          <p:nvPr/>
        </p:nvSpPr>
        <p:spPr bwMode="auto">
          <a:xfrm>
            <a:off x="2913063" y="3048000"/>
            <a:ext cx="53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43" name="Group 115"/>
          <p:cNvGraphicFramePr>
            <a:graphicFrameLocks noGrp="1"/>
          </p:cNvGraphicFramePr>
          <p:nvPr/>
        </p:nvGraphicFramePr>
        <p:xfrm>
          <a:off x="3560763" y="2057400"/>
          <a:ext cx="1101725" cy="2972474"/>
        </p:xfrm>
        <a:graphic>
          <a:graphicData uri="http://schemas.openxmlformats.org/drawingml/2006/table">
            <a:tbl>
              <a:tblPr/>
              <a:tblGrid>
                <a:gridCol w="1101725">
                  <a:extLst>
                    <a:ext uri="{9D8B030D-6E8A-4147-A177-3AD203B41FA5}">
                      <a16:colId xmlns:a16="http://schemas.microsoft.com/office/drawing/2014/main" val="4255387166"/>
                    </a:ext>
                  </a:extLst>
                </a:gridCol>
              </a:tblGrid>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02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0101</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88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84006" name="Rectangle 27"/>
          <p:cNvSpPr>
            <a:spLocks noChangeArrowheads="1"/>
          </p:cNvSpPr>
          <p:nvPr/>
        </p:nvSpPr>
        <p:spPr bwMode="auto">
          <a:xfrm>
            <a:off x="4672013" y="404971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4007" name="Text Box 29"/>
          <p:cNvSpPr txBox="1">
            <a:spLocks noChangeArrowheads="1"/>
          </p:cNvSpPr>
          <p:nvPr/>
        </p:nvSpPr>
        <p:spPr bwMode="auto">
          <a:xfrm>
            <a:off x="2919413" y="40497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sp>
        <p:nvSpPr>
          <p:cNvPr id="49" name="Rectangle 67"/>
          <p:cNvSpPr>
            <a:spLocks noChangeArrowheads="1"/>
          </p:cNvSpPr>
          <p:nvPr/>
        </p:nvSpPr>
        <p:spPr bwMode="auto">
          <a:xfrm>
            <a:off x="2882900" y="5291138"/>
            <a:ext cx="5880100"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mn-lt"/>
                <a:ea typeface="华文新魏" panose="02010800040101010101" pitchFamily="2" charset="-122"/>
                <a:cs typeface="+mn-cs"/>
              </a:rPr>
              <a:t>由于</a:t>
            </a:r>
            <a:r>
              <a:rPr lang="en-US" altLang="zh-CN" sz="2400" b="0" i="1" dirty="0" err="1">
                <a:solidFill>
                  <a:srgbClr val="2929FF"/>
                </a:solidFill>
                <a:latin typeface="+mn-lt"/>
                <a:ea typeface="华文新魏" panose="02010800040101010101" pitchFamily="2" charset="-122"/>
                <a:cs typeface="+mn-cs"/>
              </a:rPr>
              <a:t>i</a:t>
            </a:r>
            <a:r>
              <a:rPr lang="en-US" altLang="zh-CN" sz="2400" b="0" dirty="0">
                <a:solidFill>
                  <a:srgbClr val="2929FF"/>
                </a:solidFill>
                <a:latin typeface="+mn-lt"/>
                <a:ea typeface="华文新魏" panose="02010800040101010101" pitchFamily="2" charset="-122"/>
                <a:cs typeface="+mn-cs"/>
              </a:rPr>
              <a:t>=2, hash</a:t>
            </a:r>
            <a:r>
              <a:rPr lang="zh-CN" altLang="en-US" sz="2400" b="0" dirty="0">
                <a:solidFill>
                  <a:srgbClr val="2929FF"/>
                </a:solidFill>
                <a:latin typeface="+mn-lt"/>
                <a:ea typeface="华文新魏" panose="02010800040101010101" pitchFamily="2" charset="-122"/>
                <a:cs typeface="+mn-cs"/>
              </a:rPr>
              <a:t>值的后两位为</a:t>
            </a:r>
            <a:r>
              <a:rPr lang="en-US" altLang="zh-CN" sz="2400" b="0" dirty="0">
                <a:solidFill>
                  <a:srgbClr val="2929FF"/>
                </a:solidFill>
                <a:latin typeface="+mn-lt"/>
                <a:ea typeface="华文新魏" panose="02010800040101010101" pitchFamily="2" charset="-122"/>
                <a:cs typeface="+mn-cs"/>
              </a:rPr>
              <a:t>10</a:t>
            </a:r>
            <a:r>
              <a:rPr lang="zh-CN" altLang="en-US" sz="2400" b="0" dirty="0">
                <a:solidFill>
                  <a:srgbClr val="2929FF"/>
                </a:solidFill>
                <a:latin typeface="+mn-lt"/>
                <a:ea typeface="华文新魏" panose="02010800040101010101" pitchFamily="2" charset="-122"/>
                <a:cs typeface="+mn-cs"/>
              </a:rPr>
              <a:t>，对应</a:t>
            </a:r>
            <a:r>
              <a:rPr lang="en-US" altLang="zh-CN" sz="2400" b="0" i="1" dirty="0">
                <a:solidFill>
                  <a:srgbClr val="2929FF"/>
                </a:solidFill>
                <a:latin typeface="+mn-lt"/>
                <a:ea typeface="华文新魏" panose="02010800040101010101" pitchFamily="2" charset="-122"/>
                <a:cs typeface="+mn-cs"/>
              </a:rPr>
              <a:t>m</a:t>
            </a:r>
            <a:r>
              <a:rPr lang="en-US" altLang="zh-CN" sz="2400" b="0" dirty="0">
                <a:solidFill>
                  <a:srgbClr val="2929FF"/>
                </a:solidFill>
                <a:latin typeface="+mn-lt"/>
                <a:ea typeface="华文新魏" panose="02010800040101010101" pitchFamily="2" charset="-122"/>
                <a:cs typeface="+mn-cs"/>
              </a:rPr>
              <a:t>=2</a:t>
            </a:r>
            <a:r>
              <a:rPr lang="zh-CN" altLang="en-US" sz="2400" b="0" dirty="0">
                <a:solidFill>
                  <a:srgbClr val="2929FF"/>
                </a:solidFill>
                <a:latin typeface="+mn-lt"/>
                <a:ea typeface="华文新魏" panose="02010800040101010101" pitchFamily="2" charset="-122"/>
                <a:cs typeface="+mn-cs"/>
              </a:rPr>
              <a:t>。</a:t>
            </a:r>
            <a:endParaRPr lang="en-US" altLang="zh-CN" sz="2800" b="0" u="sng" dirty="0">
              <a:solidFill>
                <a:srgbClr val="2929FF"/>
              </a:solidFill>
              <a:latin typeface="+mn-lt"/>
              <a:ea typeface="华文新魏" panose="02010800040101010101" pitchFamily="2" charset="-122"/>
              <a:cs typeface="+mn-cs"/>
            </a:endParaRPr>
          </a:p>
        </p:txBody>
      </p:sp>
      <p:sp>
        <p:nvSpPr>
          <p:cNvPr id="30" name="Rectangle 67"/>
          <p:cNvSpPr>
            <a:spLocks noChangeArrowheads="1"/>
          </p:cNvSpPr>
          <p:nvPr/>
        </p:nvSpPr>
        <p:spPr bwMode="auto">
          <a:xfrm>
            <a:off x="2882900" y="5732463"/>
            <a:ext cx="5881688"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因为</a:t>
            </a:r>
            <a:r>
              <a:rPr lang="en-US" altLang="zh-CN" sz="2400" b="0" i="1" dirty="0">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b="0" dirty="0">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&lt;</a:t>
            </a:r>
            <a:r>
              <a:rPr lang="en-US" altLang="zh-CN" sz="2400" b="0" i="1" dirty="0">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b="0" dirty="0">
                <a:solidFill>
                  <a:srgbClr val="2929FF"/>
                </a:solidFill>
                <a:latin typeface="+mn-lt"/>
                <a:ea typeface="华文新魏" panose="02010800040101010101" pitchFamily="2" charset="-122"/>
                <a:cs typeface="+mn-cs"/>
              </a:rPr>
              <a:t>,  </a:t>
            </a:r>
            <a:r>
              <a:rPr lang="zh-CN" altLang="en-US" sz="2400" b="0" dirty="0">
                <a:solidFill>
                  <a:srgbClr val="2929FF"/>
                </a:solidFill>
                <a:latin typeface="+mn-lt"/>
                <a:ea typeface="华文新魏" panose="02010800040101010101" pitchFamily="2" charset="-122"/>
                <a:cs typeface="+mn-cs"/>
              </a:rPr>
              <a:t>则编号为</a:t>
            </a:r>
            <a:r>
              <a:rPr lang="en-US" altLang="zh-CN" sz="2400" b="0" dirty="0">
                <a:solidFill>
                  <a:srgbClr val="2929FF"/>
                </a:solidFill>
                <a:latin typeface="+mn-lt"/>
                <a:ea typeface="华文新魏" panose="02010800040101010101" pitchFamily="2" charset="-122"/>
                <a:cs typeface="+mn-cs"/>
              </a:rPr>
              <a:t>10</a:t>
            </a:r>
            <a:r>
              <a:rPr lang="zh-CN" altLang="en-US" sz="2400" b="0" dirty="0">
                <a:solidFill>
                  <a:srgbClr val="2929FF"/>
                </a:solidFill>
                <a:latin typeface="+mn-lt"/>
                <a:ea typeface="华文新魏" panose="02010800040101010101" pitchFamily="2" charset="-122"/>
                <a:cs typeface="+mn-cs"/>
              </a:rPr>
              <a:t>的桶存在，查找该桶</a:t>
            </a:r>
            <a:endParaRPr lang="en-US" altLang="zh-CN" sz="2800" b="0" u="sng" dirty="0">
              <a:solidFill>
                <a:srgbClr val="2929FF"/>
              </a:solidFill>
              <a:latin typeface="+mn-lt"/>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9" grpId="0"/>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r>
              <a:rPr lang="zh-CN" altLang="en-US" dirty="0" smtClean="0">
                <a:solidFill>
                  <a:srgbClr val="800000"/>
                </a:solidFill>
                <a:latin typeface="+mn-lt"/>
                <a:ea typeface="华文新魏" pitchFamily="2" charset="-122"/>
                <a:cs typeface="+mj-cs"/>
              </a:rPr>
              <a:t>的</a:t>
            </a:r>
            <a:r>
              <a:rPr lang="zh-CN" altLang="en-US" dirty="0">
                <a:solidFill>
                  <a:srgbClr val="800000"/>
                </a:solidFill>
                <a:latin typeface="+mn-lt"/>
                <a:ea typeface="华文新魏" pitchFamily="2" charset="-122"/>
                <a:cs typeface="+mj-cs"/>
              </a:rPr>
              <a:t>查询</a:t>
            </a: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dirty="0" smtClean="0"/>
              <a:t>HIT-DBLAB</a:t>
            </a:r>
            <a:endParaRPr lang="en-US" altLang="zh-CN" dirty="0"/>
          </a:p>
        </p:txBody>
      </p:sp>
      <p:sp>
        <p:nvSpPr>
          <p:cNvPr id="5" name="灯片编号占位符 4"/>
          <p:cNvSpPr>
            <a:spLocks noGrp="1"/>
          </p:cNvSpPr>
          <p:nvPr>
            <p:ph type="sldNum" sz="quarter" idx="12"/>
          </p:nvPr>
        </p:nvSpPr>
        <p:spPr/>
        <p:txBody>
          <a:bodyPr/>
          <a:lstStyle/>
          <a:p>
            <a:pPr>
              <a:defRPr/>
            </a:pPr>
            <a:fld id="{0DE03A9E-EFA3-4C50-AB4F-0981F6FA48E4}" type="slidenum">
              <a:rPr lang="zh-CN" altLang="en-US" smtClean="0"/>
              <a:pPr>
                <a:defRPr/>
              </a:pPr>
              <a:t>67</a:t>
            </a:fld>
            <a:endParaRPr lang="en-US" altLang="zh-CN"/>
          </a:p>
        </p:txBody>
      </p:sp>
      <p:sp>
        <p:nvSpPr>
          <p:cNvPr id="6" name="Rectangle 49"/>
          <p:cNvSpPr>
            <a:spLocks noChangeArrowheads="1"/>
          </p:cNvSpPr>
          <p:nvPr/>
        </p:nvSpPr>
        <p:spPr bwMode="auto">
          <a:xfrm>
            <a:off x="642938" y="928688"/>
            <a:ext cx="8316912" cy="928687"/>
          </a:xfrm>
          <a:prstGeom prst="rect">
            <a:avLst/>
          </a:prstGeom>
          <a:noFill/>
          <a:ln w="9525">
            <a:noFill/>
            <a:miter lim="800000"/>
            <a:headEnd/>
            <a:tailEnd/>
          </a:ln>
          <a:effectLst/>
        </p:spPr>
        <p:txBody>
          <a:bodyPr anchor="ctr"/>
          <a:lstStyle/>
          <a:p>
            <a:pPr>
              <a:lnSpc>
                <a:spcPct val="90000"/>
              </a:lnSpc>
              <a:spcBef>
                <a:spcPct val="20000"/>
              </a:spcBef>
              <a:defRPr/>
            </a:pPr>
            <a:r>
              <a:rPr lang="en-US" altLang="zh-CN" sz="2800" b="0" u="sng" dirty="0">
                <a:solidFill>
                  <a:schemeClr val="tx2"/>
                </a:solidFill>
                <a:latin typeface="+mn-lt"/>
                <a:ea typeface="宋体" pitchFamily="2" charset="-122"/>
                <a:cs typeface="+mn-cs"/>
              </a:rPr>
              <a:t>Example:</a:t>
            </a:r>
            <a:r>
              <a:rPr lang="en-US" altLang="zh-CN" sz="2800" b="0" dirty="0">
                <a:solidFill>
                  <a:schemeClr val="tx2"/>
                </a:solidFill>
                <a:latin typeface="+mn-lt"/>
                <a:ea typeface="宋体" pitchFamily="2" charset="-122"/>
                <a:cs typeface="+mn-cs"/>
              </a:rPr>
              <a:t> </a:t>
            </a:r>
            <a:r>
              <a:rPr lang="en-US" altLang="zh-CN" sz="2800" b="0" i="1" dirty="0">
                <a:solidFill>
                  <a:schemeClr val="tx2"/>
                </a:solidFill>
                <a:latin typeface="+mn-lt"/>
                <a:ea typeface="宋体" pitchFamily="2" charset="-122"/>
                <a:cs typeface="+mn-cs"/>
              </a:rPr>
              <a:t>h</a:t>
            </a:r>
            <a:r>
              <a:rPr lang="en-US" altLang="zh-CN" sz="2800" b="0" dirty="0">
                <a:solidFill>
                  <a:schemeClr val="tx2"/>
                </a:solidFill>
                <a:latin typeface="+mn-lt"/>
                <a:ea typeface="宋体" pitchFamily="2" charset="-122"/>
                <a:cs typeface="+mn-cs"/>
              </a:rPr>
              <a:t>(</a:t>
            </a:r>
            <a:r>
              <a:rPr lang="en-US" altLang="zh-CN" sz="2800" b="0" i="1" dirty="0">
                <a:solidFill>
                  <a:schemeClr val="tx2"/>
                </a:solidFill>
                <a:latin typeface="+mn-lt"/>
                <a:ea typeface="宋体" pitchFamily="2" charset="-122"/>
                <a:cs typeface="+mn-cs"/>
              </a:rPr>
              <a:t>k</a:t>
            </a:r>
            <a:r>
              <a:rPr lang="en-US" altLang="zh-CN" sz="2800" b="0" dirty="0">
                <a:solidFill>
                  <a:schemeClr val="tx2"/>
                </a:solidFill>
                <a:latin typeface="+mn-lt"/>
                <a:ea typeface="宋体" pitchFamily="2" charset="-122"/>
                <a:cs typeface="+mn-cs"/>
              </a:rPr>
              <a:t>) is 4 bits; 2 keys/bucket</a:t>
            </a:r>
            <a:endParaRPr lang="en-US" altLang="zh-CN" sz="2800" b="0" u="sng" dirty="0">
              <a:solidFill>
                <a:schemeClr val="tx2"/>
              </a:solidFill>
              <a:latin typeface="+mn-lt"/>
              <a:ea typeface="宋体" pitchFamily="2" charset="-122"/>
              <a:cs typeface="+mn-cs"/>
            </a:endParaRPr>
          </a:p>
        </p:txBody>
      </p:sp>
      <p:sp>
        <p:nvSpPr>
          <p:cNvPr id="24" name="Rectangle 67"/>
          <p:cNvSpPr>
            <a:spLocks noChangeArrowheads="1"/>
          </p:cNvSpPr>
          <p:nvPr/>
        </p:nvSpPr>
        <p:spPr bwMode="auto">
          <a:xfrm>
            <a:off x="354013" y="5008563"/>
            <a:ext cx="2087562"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FF0000"/>
                </a:solidFill>
                <a:latin typeface="+mn-lt"/>
                <a:ea typeface="华文新魏" panose="02010800040101010101" pitchFamily="2" charset="-122"/>
                <a:cs typeface="+mn-cs"/>
              </a:rPr>
              <a:t>查找</a:t>
            </a:r>
            <a:r>
              <a:rPr lang="en-US" altLang="zh-CN" sz="2400" b="0" dirty="0">
                <a:solidFill>
                  <a:srgbClr val="FF0000"/>
                </a:solidFill>
                <a:latin typeface="+mn-lt"/>
                <a:ea typeface="华文新魏" panose="02010800040101010101" pitchFamily="2" charset="-122"/>
                <a:cs typeface="+mn-cs"/>
              </a:rPr>
              <a:t>hash</a:t>
            </a:r>
            <a:r>
              <a:rPr lang="zh-CN" altLang="en-US" sz="2400" b="0" dirty="0">
                <a:solidFill>
                  <a:srgbClr val="FF0000"/>
                </a:solidFill>
                <a:latin typeface="+mn-lt"/>
                <a:ea typeface="华文新魏" panose="02010800040101010101" pitchFamily="2" charset="-122"/>
                <a:cs typeface="+mn-cs"/>
              </a:rPr>
              <a:t>值为</a:t>
            </a:r>
            <a:r>
              <a:rPr lang="en-US" altLang="zh-CN" sz="2400" b="0" dirty="0">
                <a:solidFill>
                  <a:srgbClr val="FF0000"/>
                </a:solidFill>
                <a:latin typeface="+mn-lt"/>
                <a:ea typeface="华文新魏" panose="02010800040101010101" pitchFamily="2" charset="-122"/>
                <a:cs typeface="+mn-cs"/>
              </a:rPr>
              <a:t>1011</a:t>
            </a:r>
            <a:r>
              <a:rPr lang="zh-CN" altLang="en-US" sz="2400" b="0" dirty="0">
                <a:solidFill>
                  <a:srgbClr val="FF0000"/>
                </a:solidFill>
                <a:latin typeface="+mn-lt"/>
                <a:ea typeface="华文新魏" panose="02010800040101010101" pitchFamily="2" charset="-122"/>
                <a:cs typeface="+mn-cs"/>
              </a:rPr>
              <a:t>的记录</a:t>
            </a:r>
            <a:endParaRPr lang="en-US" altLang="zh-CN" sz="2800" b="0" u="sng" dirty="0">
              <a:solidFill>
                <a:schemeClr val="tx2"/>
              </a:solidFill>
              <a:latin typeface="+mn-lt"/>
              <a:ea typeface="华文新魏" panose="02010800040101010101" pitchFamily="2" charset="-122"/>
              <a:cs typeface="+mn-cs"/>
            </a:endParaRPr>
          </a:p>
        </p:txBody>
      </p:sp>
      <p:graphicFrame>
        <p:nvGraphicFramePr>
          <p:cNvPr id="31" name="Group 31"/>
          <p:cNvGraphicFramePr>
            <a:graphicFrameLocks/>
          </p:cNvGraphicFramePr>
          <p:nvPr/>
        </p:nvGraphicFramePr>
        <p:xfrm>
          <a:off x="1835150" y="2057400"/>
          <a:ext cx="868363" cy="1554426"/>
        </p:xfrm>
        <a:graphic>
          <a:graphicData uri="http://schemas.openxmlformats.org/drawingml/2006/table">
            <a:tbl>
              <a:tblPr/>
              <a:tblGrid>
                <a:gridCol w="868363">
                  <a:extLst>
                    <a:ext uri="{9D8B030D-6E8A-4147-A177-3AD203B41FA5}">
                      <a16:colId xmlns:a16="http://schemas.microsoft.com/office/drawing/2014/main" val="4070443871"/>
                    </a:ext>
                  </a:extLst>
                </a:gridCol>
              </a:tblGrid>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err="1" smtClean="0">
                          <a:ln>
                            <a:noFill/>
                          </a:ln>
                          <a:solidFill>
                            <a:schemeClr val="tx1"/>
                          </a:solidFill>
                          <a:effectLst/>
                          <a:latin typeface="+mn-lt"/>
                          <a:ea typeface="宋体" panose="02010600030101010101" pitchFamily="2" charset="-122"/>
                        </a:rPr>
                        <a:t>i</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6089770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n</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=3</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61072220"/>
                  </a:ext>
                </a:extLst>
              </a:tr>
              <a:tr h="51805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344488">
                        <a:spcBef>
                          <a:spcPct val="20000"/>
                        </a:spcBef>
                        <a:defRPr sz="2400">
                          <a:solidFill>
                            <a:schemeClr val="tx1"/>
                          </a:solidFill>
                          <a:latin typeface="Arial" panose="020B0604020202020204" pitchFamily="34" charset="0"/>
                          <a:ea typeface="宋体" panose="02010600030101010101" pitchFamily="2" charset="-122"/>
                        </a:defRPr>
                      </a:lvl2pPr>
                      <a:lvl3pPr marL="671513">
                        <a:spcBef>
                          <a:spcPct val="20000"/>
                        </a:spcBef>
                        <a:defRPr sz="2000">
                          <a:solidFill>
                            <a:schemeClr val="tx1"/>
                          </a:solidFill>
                          <a:latin typeface="Arial" panose="020B0604020202020204" pitchFamily="34" charset="0"/>
                          <a:ea typeface="宋体" panose="02010600030101010101" pitchFamily="2" charset="-122"/>
                        </a:defRPr>
                      </a:lvl3pPr>
                      <a:lvl4pPr marL="1023938">
                        <a:spcBef>
                          <a:spcPct val="20000"/>
                        </a:spcBef>
                        <a:defRPr>
                          <a:solidFill>
                            <a:schemeClr val="tx1"/>
                          </a:solidFill>
                          <a:latin typeface="Arial" panose="020B0604020202020204" pitchFamily="34" charset="0"/>
                          <a:ea typeface="宋体" panose="02010600030101010101" pitchFamily="2" charset="-122"/>
                        </a:defRPr>
                      </a:lvl4pPr>
                      <a:lvl5pPr marL="1341438">
                        <a:spcBef>
                          <a:spcPct val="20000"/>
                        </a:spcBef>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mn-lt"/>
                          <a:ea typeface="宋体" panose="02010600030101010101" pitchFamily="2" charset="-122"/>
                        </a:rPr>
                        <a:t>r</a:t>
                      </a:r>
                      <a:r>
                        <a:rPr kumimoji="0" lang="en-US" altLang="zh-CN" sz="2800" b="0" i="0" u="none" strike="noStrike" cap="none" normalizeH="0" baseline="0" dirty="0" smtClean="0">
                          <a:ln>
                            <a:noFill/>
                          </a:ln>
                          <a:solidFill>
                            <a:schemeClr val="tx1"/>
                          </a:solidFill>
                          <a:effectLst/>
                          <a:latin typeface="+mn-lt"/>
                          <a:ea typeface="宋体" panose="02010600030101010101" pitchFamily="2" charset="-122"/>
                        </a:rPr>
                        <a:t>=4</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19659206"/>
                  </a:ext>
                </a:extLst>
              </a:tr>
            </a:tbl>
          </a:graphicData>
        </a:graphic>
      </p:graphicFrame>
      <p:sp>
        <p:nvSpPr>
          <p:cNvPr id="85010" name="Rectangle 26"/>
          <p:cNvSpPr>
            <a:spLocks noChangeArrowheads="1"/>
          </p:cNvSpPr>
          <p:nvPr/>
        </p:nvSpPr>
        <p:spPr bwMode="auto">
          <a:xfrm>
            <a:off x="4670425" y="20574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5011" name="Rectangle 27"/>
          <p:cNvSpPr>
            <a:spLocks noChangeArrowheads="1"/>
          </p:cNvSpPr>
          <p:nvPr/>
        </p:nvSpPr>
        <p:spPr bwMode="auto">
          <a:xfrm>
            <a:off x="4670425" y="30480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5012" name="Text Box 28"/>
          <p:cNvSpPr txBox="1">
            <a:spLocks noChangeArrowheads="1"/>
          </p:cNvSpPr>
          <p:nvPr/>
        </p:nvSpPr>
        <p:spPr bwMode="auto">
          <a:xfrm>
            <a:off x="2895600" y="2117725"/>
            <a:ext cx="5476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00</a:t>
            </a:r>
          </a:p>
        </p:txBody>
      </p:sp>
      <p:sp>
        <p:nvSpPr>
          <p:cNvPr id="85013" name="Text Box 29"/>
          <p:cNvSpPr txBox="1">
            <a:spLocks noChangeArrowheads="1"/>
          </p:cNvSpPr>
          <p:nvPr/>
        </p:nvSpPr>
        <p:spPr bwMode="auto">
          <a:xfrm>
            <a:off x="2913063" y="30480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01</a:t>
            </a:r>
          </a:p>
        </p:txBody>
      </p:sp>
      <p:graphicFrame>
        <p:nvGraphicFramePr>
          <p:cNvPr id="43" name="Group 115"/>
          <p:cNvGraphicFramePr>
            <a:graphicFrameLocks noGrp="1"/>
          </p:cNvGraphicFramePr>
          <p:nvPr/>
        </p:nvGraphicFramePr>
        <p:xfrm>
          <a:off x="3560763" y="2057400"/>
          <a:ext cx="1101725" cy="2972474"/>
        </p:xfrm>
        <a:graphic>
          <a:graphicData uri="http://schemas.openxmlformats.org/drawingml/2006/table">
            <a:tbl>
              <a:tblPr/>
              <a:tblGrid>
                <a:gridCol w="1101725">
                  <a:extLst>
                    <a:ext uri="{9D8B030D-6E8A-4147-A177-3AD203B41FA5}">
                      <a16:colId xmlns:a16="http://schemas.microsoft.com/office/drawing/2014/main" val="4255387166"/>
                    </a:ext>
                  </a:extLst>
                </a:gridCol>
              </a:tblGrid>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91213"/>
                  </a:ext>
                </a:extLst>
              </a:tr>
              <a:tr h="50302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34463921"/>
                  </a:ext>
                </a:extLst>
              </a:tr>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0101</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4076989"/>
                  </a:ext>
                </a:extLst>
              </a:tr>
              <a:tr h="5188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46208996"/>
                  </a:ext>
                </a:extLst>
              </a:tr>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1010</a:t>
                      </a: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98409000"/>
                  </a:ext>
                </a:extLst>
              </a:tr>
              <a:tr h="48747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488">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78" marR="91478"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13899536"/>
                  </a:ext>
                </a:extLst>
              </a:tr>
            </a:tbl>
          </a:graphicData>
        </a:graphic>
      </p:graphicFrame>
      <p:sp>
        <p:nvSpPr>
          <p:cNvPr id="85030" name="Rectangle 27"/>
          <p:cNvSpPr>
            <a:spLocks noChangeArrowheads="1"/>
          </p:cNvSpPr>
          <p:nvPr/>
        </p:nvSpPr>
        <p:spPr bwMode="auto">
          <a:xfrm>
            <a:off x="4672013" y="4049713"/>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endParaRPr lang="zh-CN" altLang="en-US"/>
          </a:p>
        </p:txBody>
      </p:sp>
      <p:sp>
        <p:nvSpPr>
          <p:cNvPr id="85031" name="Text Box 29"/>
          <p:cNvSpPr txBox="1">
            <a:spLocks noChangeArrowheads="1"/>
          </p:cNvSpPr>
          <p:nvPr/>
        </p:nvSpPr>
        <p:spPr bwMode="auto">
          <a:xfrm>
            <a:off x="2919413" y="40497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sz="2400"/>
              <a:t>10</a:t>
            </a:r>
          </a:p>
        </p:txBody>
      </p:sp>
      <p:sp>
        <p:nvSpPr>
          <p:cNvPr id="49" name="Rectangle 67"/>
          <p:cNvSpPr>
            <a:spLocks noChangeArrowheads="1"/>
          </p:cNvSpPr>
          <p:nvPr/>
        </p:nvSpPr>
        <p:spPr bwMode="auto">
          <a:xfrm>
            <a:off x="2882900" y="5291138"/>
            <a:ext cx="5880100"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mn-lt"/>
                <a:ea typeface="华文新魏" panose="02010800040101010101" pitchFamily="2" charset="-122"/>
                <a:cs typeface="+mn-cs"/>
              </a:rPr>
              <a:t>由于</a:t>
            </a:r>
            <a:r>
              <a:rPr lang="en-US" altLang="zh-CN" sz="2400" b="0" i="1" dirty="0" err="1">
                <a:solidFill>
                  <a:srgbClr val="2929FF"/>
                </a:solidFill>
                <a:latin typeface="+mn-lt"/>
                <a:ea typeface="华文新魏" panose="02010800040101010101" pitchFamily="2" charset="-122"/>
                <a:cs typeface="+mn-cs"/>
              </a:rPr>
              <a:t>i</a:t>
            </a:r>
            <a:r>
              <a:rPr lang="en-US" altLang="zh-CN" sz="2400" b="0" dirty="0">
                <a:solidFill>
                  <a:srgbClr val="2929FF"/>
                </a:solidFill>
                <a:latin typeface="+mn-lt"/>
                <a:ea typeface="华文新魏" panose="02010800040101010101" pitchFamily="2" charset="-122"/>
                <a:cs typeface="+mn-cs"/>
              </a:rPr>
              <a:t>=2, hash</a:t>
            </a:r>
            <a:r>
              <a:rPr lang="zh-CN" altLang="en-US" sz="2400" b="0" dirty="0">
                <a:solidFill>
                  <a:srgbClr val="2929FF"/>
                </a:solidFill>
                <a:latin typeface="+mn-lt"/>
                <a:ea typeface="华文新魏" panose="02010800040101010101" pitchFamily="2" charset="-122"/>
                <a:cs typeface="+mn-cs"/>
              </a:rPr>
              <a:t>值的后两位为</a:t>
            </a:r>
            <a:r>
              <a:rPr lang="en-US" altLang="zh-CN" sz="2400" b="0" dirty="0">
                <a:solidFill>
                  <a:srgbClr val="2929FF"/>
                </a:solidFill>
                <a:latin typeface="+mn-lt"/>
                <a:ea typeface="华文新魏" panose="02010800040101010101" pitchFamily="2" charset="-122"/>
                <a:cs typeface="+mn-cs"/>
              </a:rPr>
              <a:t>11</a:t>
            </a:r>
            <a:r>
              <a:rPr lang="zh-CN" altLang="en-US" sz="2400" b="0" dirty="0">
                <a:solidFill>
                  <a:srgbClr val="2929FF"/>
                </a:solidFill>
                <a:latin typeface="+mn-lt"/>
                <a:ea typeface="华文新魏" panose="02010800040101010101" pitchFamily="2" charset="-122"/>
                <a:cs typeface="+mn-cs"/>
              </a:rPr>
              <a:t>，对应</a:t>
            </a:r>
            <a:r>
              <a:rPr lang="en-US" altLang="zh-CN" sz="2400" b="0" i="1" dirty="0">
                <a:solidFill>
                  <a:srgbClr val="2929FF"/>
                </a:solidFill>
                <a:latin typeface="+mn-lt"/>
                <a:ea typeface="华文新魏" panose="02010800040101010101" pitchFamily="2" charset="-122"/>
                <a:cs typeface="+mn-cs"/>
              </a:rPr>
              <a:t>m</a:t>
            </a:r>
            <a:r>
              <a:rPr lang="en-US" altLang="zh-CN" sz="2400" b="0" dirty="0">
                <a:solidFill>
                  <a:srgbClr val="2929FF"/>
                </a:solidFill>
                <a:latin typeface="+mn-lt"/>
                <a:ea typeface="华文新魏" panose="02010800040101010101" pitchFamily="2" charset="-122"/>
                <a:cs typeface="+mn-cs"/>
              </a:rPr>
              <a:t>=3</a:t>
            </a:r>
            <a:r>
              <a:rPr lang="zh-CN" altLang="en-US" sz="2400" b="0" dirty="0">
                <a:solidFill>
                  <a:srgbClr val="2929FF"/>
                </a:solidFill>
                <a:latin typeface="+mn-lt"/>
                <a:ea typeface="华文新魏" panose="02010800040101010101" pitchFamily="2" charset="-122"/>
                <a:cs typeface="+mn-cs"/>
              </a:rPr>
              <a:t>。</a:t>
            </a:r>
            <a:endParaRPr lang="en-US" altLang="zh-CN" sz="2800" b="0" u="sng" dirty="0">
              <a:solidFill>
                <a:srgbClr val="2929FF"/>
              </a:solidFill>
              <a:latin typeface="+mn-lt"/>
              <a:ea typeface="华文新魏" panose="02010800040101010101" pitchFamily="2" charset="-122"/>
              <a:cs typeface="+mn-cs"/>
            </a:endParaRPr>
          </a:p>
        </p:txBody>
      </p:sp>
      <p:sp>
        <p:nvSpPr>
          <p:cNvPr id="30" name="Rectangle 67"/>
          <p:cNvSpPr>
            <a:spLocks noChangeArrowheads="1"/>
          </p:cNvSpPr>
          <p:nvPr/>
        </p:nvSpPr>
        <p:spPr bwMode="auto">
          <a:xfrm>
            <a:off x="2882900" y="5824538"/>
            <a:ext cx="5881688" cy="566737"/>
          </a:xfrm>
          <a:prstGeom prst="rect">
            <a:avLst/>
          </a:prstGeom>
          <a:noFill/>
          <a:ln w="9525">
            <a:noFill/>
            <a:miter lim="800000"/>
            <a:headEnd/>
            <a:tailEnd/>
          </a:ln>
          <a:effectLst/>
        </p:spPr>
        <p:txBody>
          <a:bodyPr anchor="ctr"/>
          <a:lstStyle/>
          <a:p>
            <a:pPr>
              <a:lnSpc>
                <a:spcPct val="90000"/>
              </a:lnSpc>
              <a:spcBef>
                <a:spcPct val="20000"/>
              </a:spcBef>
              <a:defRPr/>
            </a:pPr>
            <a:r>
              <a:rPr lang="zh-CN" altLang="en-US" sz="2400" b="0" dirty="0">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因为</a:t>
            </a:r>
            <a:r>
              <a:rPr lang="en-US" altLang="zh-CN" sz="2400" b="0" i="1" dirty="0" err="1">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m</a:t>
            </a:r>
            <a:r>
              <a:rPr lang="en-US" altLang="zh-CN" sz="2400" b="0" dirty="0" err="1">
                <a:solidFill>
                  <a:srgbClr val="2929FF"/>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400" b="0" i="1" dirty="0" err="1">
                <a:solidFill>
                  <a:srgbClr val="2929FF"/>
                </a:solidFill>
                <a:latin typeface="Times New Roman" panose="02020603050405020304" pitchFamily="18" charset="0"/>
                <a:ea typeface="华文新魏" panose="02010800040101010101" pitchFamily="2" charset="-122"/>
                <a:cs typeface="Times New Roman" panose="02020603050405020304" pitchFamily="18" charset="0"/>
              </a:rPr>
              <a:t>n</a:t>
            </a:r>
            <a:r>
              <a:rPr lang="en-US" altLang="zh-CN" sz="2400" b="0" dirty="0">
                <a:solidFill>
                  <a:srgbClr val="2929FF"/>
                </a:solidFill>
                <a:latin typeface="+mn-lt"/>
                <a:ea typeface="华文新魏" panose="02010800040101010101" pitchFamily="2" charset="-122"/>
                <a:cs typeface="+mn-cs"/>
              </a:rPr>
              <a:t>,  </a:t>
            </a:r>
            <a:r>
              <a:rPr lang="zh-CN" altLang="en-US" sz="2400" b="0" dirty="0">
                <a:solidFill>
                  <a:srgbClr val="2929FF"/>
                </a:solidFill>
                <a:latin typeface="+mn-lt"/>
                <a:ea typeface="华文新魏" panose="02010800040101010101" pitchFamily="2" charset="-122"/>
                <a:cs typeface="+mn-cs"/>
              </a:rPr>
              <a:t>故</a:t>
            </a:r>
            <a:r>
              <a:rPr lang="en-US" altLang="zh-CN" sz="2400" b="0" dirty="0">
                <a:solidFill>
                  <a:srgbClr val="2929FF"/>
                </a:solidFill>
                <a:latin typeface="+mn-lt"/>
                <a:ea typeface="华文新魏" panose="02010800040101010101" pitchFamily="2" charset="-122"/>
                <a:cs typeface="+mn-cs"/>
              </a:rPr>
              <a:t>11</a:t>
            </a:r>
            <a:r>
              <a:rPr lang="zh-CN" altLang="en-US" sz="2400" b="0" dirty="0">
                <a:solidFill>
                  <a:srgbClr val="2929FF"/>
                </a:solidFill>
                <a:latin typeface="+mn-lt"/>
                <a:ea typeface="华文新魏" panose="02010800040101010101" pitchFamily="2" charset="-122"/>
                <a:cs typeface="+mn-cs"/>
              </a:rPr>
              <a:t>桶不存在，将第一位的</a:t>
            </a:r>
            <a:r>
              <a:rPr lang="en-US" altLang="zh-CN" sz="2400" b="0" dirty="0">
                <a:solidFill>
                  <a:srgbClr val="2929FF"/>
                </a:solidFill>
                <a:latin typeface="+mn-lt"/>
                <a:ea typeface="华文新魏" panose="02010800040101010101" pitchFamily="2" charset="-122"/>
                <a:cs typeface="+mn-cs"/>
              </a:rPr>
              <a:t>1</a:t>
            </a:r>
            <a:r>
              <a:rPr lang="zh-CN" altLang="en-US" sz="2400" b="0" dirty="0">
                <a:solidFill>
                  <a:srgbClr val="2929FF"/>
                </a:solidFill>
                <a:latin typeface="+mn-lt"/>
                <a:ea typeface="华文新魏" panose="02010800040101010101" pitchFamily="2" charset="-122"/>
                <a:cs typeface="+mn-cs"/>
              </a:rPr>
              <a:t>改为</a:t>
            </a:r>
            <a:r>
              <a:rPr lang="en-US" altLang="zh-CN" sz="2400" b="0" dirty="0">
                <a:solidFill>
                  <a:srgbClr val="2929FF"/>
                </a:solidFill>
                <a:latin typeface="+mn-lt"/>
                <a:ea typeface="华文新魏" panose="02010800040101010101" pitchFamily="2" charset="-122"/>
                <a:cs typeface="+mn-cs"/>
              </a:rPr>
              <a:t>0</a:t>
            </a:r>
            <a:r>
              <a:rPr lang="zh-CN" altLang="en-US" sz="2400" b="0" dirty="0">
                <a:solidFill>
                  <a:srgbClr val="2929FF"/>
                </a:solidFill>
                <a:latin typeface="+mn-lt"/>
                <a:ea typeface="华文新魏" panose="02010800040101010101" pitchFamily="2" charset="-122"/>
                <a:cs typeface="+mn-cs"/>
              </a:rPr>
              <a:t>，重新定位到桶</a:t>
            </a:r>
            <a:r>
              <a:rPr lang="en-US" altLang="zh-CN" sz="2400" b="0" dirty="0">
                <a:solidFill>
                  <a:srgbClr val="2929FF"/>
                </a:solidFill>
                <a:latin typeface="+mn-lt"/>
                <a:ea typeface="华文新魏" panose="02010800040101010101" pitchFamily="2" charset="-122"/>
                <a:cs typeface="+mn-cs"/>
              </a:rPr>
              <a:t>01</a:t>
            </a:r>
            <a:r>
              <a:rPr lang="zh-CN" altLang="en-US" sz="2400" b="0" dirty="0">
                <a:solidFill>
                  <a:srgbClr val="2929FF"/>
                </a:solidFill>
                <a:latin typeface="+mn-lt"/>
                <a:ea typeface="华文新魏" panose="02010800040101010101" pitchFamily="2" charset="-122"/>
                <a:cs typeface="+mn-cs"/>
              </a:rPr>
              <a:t>查找。</a:t>
            </a:r>
            <a:endParaRPr lang="en-US" altLang="zh-CN" sz="2800" b="0" u="sng" dirty="0">
              <a:solidFill>
                <a:srgbClr val="2929FF"/>
              </a:solidFill>
              <a:latin typeface="+mn-lt"/>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9" grpId="0"/>
      <p:bldP spid="3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zh-CN" altLang="en-US" dirty="0" smtClean="0">
                <a:solidFill>
                  <a:srgbClr val="800000"/>
                </a:solidFill>
                <a:latin typeface="+mn-lt"/>
                <a:ea typeface="华文新魏" pitchFamily="2" charset="-122"/>
                <a:cs typeface="+mj-cs"/>
              </a:rPr>
              <a:t>线性</a:t>
            </a:r>
            <a:r>
              <a:rPr lang="en-US" altLang="zh-CN" dirty="0" smtClean="0">
                <a:solidFill>
                  <a:srgbClr val="800000"/>
                </a:solidFill>
                <a:latin typeface="+mn-lt"/>
                <a:ea typeface="华文新魏" pitchFamily="2" charset="-122"/>
                <a:cs typeface="+mj-cs"/>
              </a:rPr>
              <a:t>Hash</a:t>
            </a:r>
            <a:endParaRPr lang="zh-CN" altLang="en-US" dirty="0">
              <a:solidFill>
                <a:srgbClr val="800000"/>
              </a:solidFill>
              <a:latin typeface="+mn-lt"/>
              <a:ea typeface="华文新魏" pitchFamily="2" charset="-122"/>
              <a:cs typeface="+mj-cs"/>
            </a:endParaRPr>
          </a:p>
        </p:txBody>
      </p:sp>
      <p:sp>
        <p:nvSpPr>
          <p:cNvPr id="86019" name="内容占位符 2"/>
          <p:cNvSpPr>
            <a:spLocks noGrp="1"/>
          </p:cNvSpPr>
          <p:nvPr>
            <p:ph idx="1"/>
          </p:nvPr>
        </p:nvSpPr>
        <p:spPr>
          <a:xfrm>
            <a:off x="381000" y="1600200"/>
            <a:ext cx="8477250" cy="4525963"/>
          </a:xfrm>
        </p:spPr>
        <p:txBody>
          <a:bodyPr/>
          <a:lstStyle/>
          <a:p>
            <a:pPr>
              <a:buClr>
                <a:schemeClr val="tx1"/>
              </a:buClr>
              <a:buSzPct val="75000"/>
              <a:buFont typeface="Wingdings" panose="05000000000000000000" pitchFamily="2" charset="2"/>
              <a:buChar char="l"/>
            </a:pPr>
            <a:r>
              <a:rPr lang="zh-CN" altLang="en-US" b="0" smtClean="0">
                <a:effectLst/>
                <a:ea typeface="华文新魏" panose="02010800040101010101" pitchFamily="2" charset="-122"/>
              </a:rPr>
              <a:t>优点：</a:t>
            </a:r>
          </a:p>
          <a:p>
            <a:pPr lvl="1">
              <a:spcBef>
                <a:spcPts val="600"/>
              </a:spcBef>
              <a:buClr>
                <a:schemeClr val="tx1"/>
              </a:buClr>
              <a:buSzPct val="75000"/>
            </a:pPr>
            <a:r>
              <a:rPr lang="zh-CN" altLang="en-US" b="0" smtClean="0">
                <a:solidFill>
                  <a:srgbClr val="2929FF"/>
                </a:solidFill>
                <a:effectLst/>
                <a:ea typeface="华文新魏" panose="02010800040101010101" pitchFamily="2" charset="-122"/>
              </a:rPr>
              <a:t>具有良好的扩展性，支持大规模数据存储。</a:t>
            </a:r>
            <a:endParaRPr lang="en-US" altLang="zh-CN" b="0" smtClean="0">
              <a:solidFill>
                <a:srgbClr val="2929FF"/>
              </a:solidFill>
              <a:effectLst/>
              <a:ea typeface="华文新魏" panose="02010800040101010101" pitchFamily="2" charset="-122"/>
            </a:endParaRPr>
          </a:p>
          <a:p>
            <a:pPr lvl="1">
              <a:spcBef>
                <a:spcPts val="600"/>
              </a:spcBef>
              <a:buClr>
                <a:schemeClr val="tx1"/>
              </a:buClr>
              <a:buSzPct val="75000"/>
            </a:pPr>
            <a:r>
              <a:rPr lang="zh-CN" altLang="en-US" b="0" smtClean="0">
                <a:solidFill>
                  <a:srgbClr val="2929FF"/>
                </a:solidFill>
                <a:effectLst/>
                <a:ea typeface="华文新魏" panose="02010800040101010101" pitchFamily="2" charset="-122"/>
              </a:rPr>
              <a:t>不允许在不同数据节点上产生数据分布不均衡的问题，即避免产生“</a:t>
            </a:r>
            <a:r>
              <a:rPr lang="en-US" altLang="zh-CN" b="0" smtClean="0">
                <a:solidFill>
                  <a:srgbClr val="2929FF"/>
                </a:solidFill>
                <a:effectLst/>
                <a:ea typeface="华文新魏" panose="02010800040101010101" pitchFamily="2" charset="-122"/>
              </a:rPr>
              <a:t>hotspot nodes”.</a:t>
            </a:r>
            <a:endParaRPr lang="zh-CN" altLang="en-US" b="0" smtClean="0">
              <a:solidFill>
                <a:srgbClr val="2929FF"/>
              </a:solidFill>
              <a:effectLst/>
              <a:ea typeface="华文新魏" panose="02010800040101010101" pitchFamily="2" charset="-122"/>
            </a:endParaRPr>
          </a:p>
          <a:p>
            <a:pPr>
              <a:buClr>
                <a:schemeClr val="tx1"/>
              </a:buClr>
              <a:buSzPct val="75000"/>
              <a:buFont typeface="Wingdings" panose="05000000000000000000" pitchFamily="2" charset="2"/>
              <a:buChar char="l"/>
            </a:pPr>
            <a:r>
              <a:rPr lang="zh-CN" altLang="en-US" b="0" smtClean="0">
                <a:effectLst/>
                <a:ea typeface="华文新魏" panose="02010800040101010101" pitchFamily="2" charset="-122"/>
              </a:rPr>
              <a:t>缺点：</a:t>
            </a:r>
          </a:p>
          <a:p>
            <a:pPr lvl="1">
              <a:spcBef>
                <a:spcPts val="600"/>
              </a:spcBef>
              <a:buClr>
                <a:schemeClr val="tx1"/>
              </a:buClr>
              <a:buSzPct val="75000"/>
            </a:pPr>
            <a:r>
              <a:rPr lang="zh-CN" altLang="en-US" b="0" smtClean="0">
                <a:solidFill>
                  <a:srgbClr val="2929FF"/>
                </a:solidFill>
                <a:effectLst/>
                <a:ea typeface="华文新魏" panose="02010800040101010101" pitchFamily="2" charset="-122"/>
              </a:rPr>
              <a:t>实现起来相比可扩展</a:t>
            </a:r>
            <a:r>
              <a:rPr lang="en-US" altLang="zh-CN" b="0" smtClean="0">
                <a:solidFill>
                  <a:srgbClr val="2929FF"/>
                </a:solidFill>
                <a:effectLst/>
                <a:ea typeface="华文新魏" panose="02010800040101010101" pitchFamily="2" charset="-122"/>
              </a:rPr>
              <a:t>hash</a:t>
            </a:r>
            <a:r>
              <a:rPr lang="zh-CN" altLang="en-US" b="0" smtClean="0">
                <a:solidFill>
                  <a:srgbClr val="2929FF"/>
                </a:solidFill>
                <a:effectLst/>
                <a:ea typeface="华文新魏" panose="02010800040101010101" pitchFamily="2" charset="-122"/>
              </a:rPr>
              <a:t>方法要复杂。</a:t>
            </a:r>
          </a:p>
          <a:p>
            <a:endParaRPr lang="zh-CN" altLang="en-US" b="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36233882-F63A-4AE5-8962-BEDB6E1096FD}" type="slidenum">
              <a:rPr lang="zh-CN" altLang="en-US"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C3DAB1D8-5570-4753-96E2-A18C3966EB84}" type="slidenum">
              <a:rPr lang="zh-CN" altLang="en-US" smtClean="0"/>
              <a:pPr>
                <a:defRPr/>
              </a:pPr>
              <a:t>69</a:t>
            </a:fld>
            <a:endParaRPr lang="en-US" altLang="zh-CN"/>
          </a:p>
        </p:txBody>
      </p:sp>
      <p:sp>
        <p:nvSpPr>
          <p:cNvPr id="5" name="Rectangle 3"/>
          <p:cNvSpPr txBox="1">
            <a:spLocks noChangeArrowheads="1"/>
          </p:cNvSpPr>
          <p:nvPr/>
        </p:nvSpPr>
        <p:spPr bwMode="auto">
          <a:xfrm>
            <a:off x="1571625" y="1628775"/>
            <a:ext cx="7126288" cy="4176713"/>
          </a:xfrm>
          <a:prstGeom prst="rect">
            <a:avLst/>
          </a:prstGeom>
          <a:noFill/>
          <a:ln w="9525">
            <a:noFill/>
            <a:miter lim="800000"/>
            <a:headEnd/>
            <a:tailEnd/>
          </a:ln>
          <a:effectLst/>
        </p:spPr>
        <p:txBody>
          <a:bodyPr/>
          <a:lstStyle/>
          <a:p>
            <a:pPr marL="342900" indent="-342900">
              <a:spcBef>
                <a:spcPts val="0"/>
              </a:spcBef>
              <a:buSzPct val="100000"/>
              <a:buFontTx/>
              <a:buChar char="•"/>
              <a:defRPr/>
            </a:pPr>
            <a:r>
              <a:rPr lang="zh-CN" altLang="en-US" sz="3200" kern="0" dirty="0">
                <a:latin typeface="+mn-lt"/>
                <a:ea typeface="华文新魏" pitchFamily="2" charset="-122"/>
                <a:cs typeface="+mn-cs"/>
              </a:rPr>
              <a:t>数据库存储设备</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磁盘文件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Hash</a:t>
            </a:r>
            <a:r>
              <a:rPr lang="zh-CN" altLang="en-US" sz="3200" kern="0" dirty="0">
                <a:latin typeface="+mn-lt"/>
                <a:ea typeface="华文新魏" pitchFamily="2" charset="-122"/>
                <a:cs typeface="+mn-cs"/>
              </a:rPr>
              <a:t>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solidFill>
                  <a:srgbClr val="FF0000"/>
                </a:solidFill>
                <a:latin typeface="+mn-lt"/>
                <a:ea typeface="华文新魏" pitchFamily="2" charset="-122"/>
                <a:cs typeface="+mn-cs"/>
              </a:rPr>
              <a:t>索引文件</a:t>
            </a:r>
            <a:endParaRPr lang="en-US" altLang="zh-CN" sz="3200" kern="0" dirty="0">
              <a:solidFill>
                <a:srgbClr val="FF0000"/>
              </a:solidFill>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en-US" altLang="zh-CN" sz="3200" kern="0" baseline="30000" dirty="0">
                <a:latin typeface="+mn-lt"/>
                <a:ea typeface="华文新魏" pitchFamily="2" charset="-122"/>
                <a:cs typeface="+mn-cs"/>
              </a:rPr>
              <a:t>+</a:t>
            </a:r>
            <a:r>
              <a:rPr lang="en-US" altLang="zh-CN" sz="3200" kern="0" dirty="0">
                <a:latin typeface="+mn-lt"/>
                <a:ea typeface="华文新魏" pitchFamily="2" charset="-122"/>
                <a:cs typeface="+mn-cs"/>
              </a:rPr>
              <a:t>-</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多维索引</a:t>
            </a:r>
            <a:endParaRPr lang="en-US" altLang="zh-CN" sz="3200" kern="0" dirty="0">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defRPr/>
            </a:pPr>
            <a:r>
              <a:rPr lang="en-US" altLang="en-US" dirty="0" smtClean="0">
                <a:solidFill>
                  <a:srgbClr val="800000"/>
                </a:solidFill>
                <a:latin typeface="+mn-lt"/>
                <a:ea typeface="华文新魏" pitchFamily="2" charset="-122"/>
                <a:cs typeface="+mj-cs"/>
              </a:rPr>
              <a:t>Storage Hierarchy</a:t>
            </a:r>
            <a:endParaRPr lang="zh-CN" altLang="en-US" dirty="0">
              <a:solidFill>
                <a:srgbClr val="800000"/>
              </a:solidFill>
              <a:latin typeface="+mn-lt"/>
              <a:ea typeface="华文新魏" pitchFamily="2" charset="-122"/>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ED98B5F2-E598-43E2-9FD1-217C1E20454B}" type="slidenum">
              <a:rPr lang="zh-CN" altLang="en-US" smtClean="0"/>
              <a:pPr>
                <a:defRPr/>
              </a:pPr>
              <a:t>7</a:t>
            </a:fld>
            <a:endParaRPr lang="en-US" altLang="zh-CN"/>
          </a:p>
        </p:txBody>
      </p:sp>
      <p:pic>
        <p:nvPicPr>
          <p:cNvPr id="1229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350" y="1338263"/>
            <a:ext cx="6337300"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3531456" y="3497056"/>
            <a:ext cx="2335088" cy="276999"/>
          </a:xfrm>
          <a:prstGeom prst="rect">
            <a:avLst/>
          </a:prstGeom>
          <a:solidFill>
            <a:schemeClr val="bg1"/>
          </a:solidFill>
        </p:spPr>
        <p:txBody>
          <a:bodyPr wrap="square" lIns="0" tIns="0" rIns="0" bIns="0" rtlCol="0">
            <a:spAutoFit/>
          </a:bodyPr>
          <a:lstStyle/>
          <a:p>
            <a:r>
              <a:rPr lang="en-US" altLang="zh-CN" sz="1800" b="0" kern="0" dirty="0" smtClean="0">
                <a:latin typeface="+mn-lt"/>
                <a:ea typeface="STXinwei" charset="0"/>
                <a:cs typeface="STXinwei" charset="0"/>
              </a:rPr>
              <a:t>Non-Volatile Memory</a:t>
            </a:r>
            <a:endParaRPr lang="zh-CN" altLang="en-US" sz="1800" b="0" dirty="0">
              <a:latin typeface="+mn-lt"/>
            </a:endParaRPr>
          </a:p>
        </p:txBody>
      </p:sp>
      <p:sp>
        <p:nvSpPr>
          <p:cNvPr id="7" name="文本框 6"/>
          <p:cNvSpPr txBox="1"/>
          <p:nvPr/>
        </p:nvSpPr>
        <p:spPr>
          <a:xfrm>
            <a:off x="382285" y="2125339"/>
            <a:ext cx="1955985" cy="707886"/>
          </a:xfrm>
          <a:prstGeom prst="rect">
            <a:avLst/>
          </a:prstGeom>
          <a:noFill/>
        </p:spPr>
        <p:txBody>
          <a:bodyPr wrap="none" rtlCol="0">
            <a:spAutoFit/>
          </a:bodyPr>
          <a:lstStyle/>
          <a:p>
            <a:r>
              <a:rPr lang="en-US" altLang="zh-CN" dirty="0">
                <a:solidFill>
                  <a:srgbClr val="2929FF"/>
                </a:solidFill>
                <a:latin typeface="+mn-lt"/>
                <a:ea typeface="华文新魏" panose="02010800040101010101" pitchFamily="2" charset="-122"/>
              </a:rPr>
              <a:t>primary </a:t>
            </a:r>
            <a:r>
              <a:rPr lang="en-US" altLang="zh-CN" dirty="0" smtClean="0">
                <a:solidFill>
                  <a:srgbClr val="2929FF"/>
                </a:solidFill>
                <a:latin typeface="+mn-lt"/>
                <a:ea typeface="华文新魏" panose="02010800040101010101" pitchFamily="2" charset="-122"/>
              </a:rPr>
              <a:t>storage</a:t>
            </a:r>
          </a:p>
          <a:p>
            <a:r>
              <a:rPr lang="en-US" altLang="zh-CN" dirty="0" smtClean="0">
                <a:solidFill>
                  <a:srgbClr val="2929FF"/>
                </a:solidFill>
                <a:latin typeface="+mn-lt"/>
                <a:ea typeface="华文新魏" panose="02010800040101010101" pitchFamily="2" charset="-122"/>
              </a:rPr>
              <a:t>(</a:t>
            </a:r>
            <a:r>
              <a:rPr lang="zh-CN" altLang="en-US" dirty="0" smtClean="0">
                <a:solidFill>
                  <a:srgbClr val="2929FF"/>
                </a:solidFill>
                <a:latin typeface="+mn-lt"/>
                <a:ea typeface="华文新魏" panose="02010800040101010101" pitchFamily="2" charset="-122"/>
              </a:rPr>
              <a:t>基本存储</a:t>
            </a:r>
            <a:r>
              <a:rPr lang="en-US" altLang="zh-CN" dirty="0" smtClean="0">
                <a:solidFill>
                  <a:srgbClr val="2929FF"/>
                </a:solidFill>
                <a:latin typeface="+mn-lt"/>
                <a:ea typeface="华文新魏" panose="02010800040101010101" pitchFamily="2" charset="-122"/>
              </a:rPr>
              <a:t>)</a:t>
            </a:r>
            <a:endParaRPr lang="zh-CN" altLang="en-US" dirty="0">
              <a:solidFill>
                <a:srgbClr val="2929FF"/>
              </a:solidFill>
              <a:latin typeface="+mn-lt"/>
              <a:ea typeface="华文新魏" panose="02010800040101010101" pitchFamily="2" charset="-122"/>
            </a:endParaRPr>
          </a:p>
        </p:txBody>
      </p:sp>
      <p:cxnSp>
        <p:nvCxnSpPr>
          <p:cNvPr id="9" name="直接连接符 8"/>
          <p:cNvCxnSpPr/>
          <p:nvPr/>
        </p:nvCxnSpPr>
        <p:spPr>
          <a:xfrm>
            <a:off x="467544" y="2996952"/>
            <a:ext cx="8208912" cy="0"/>
          </a:xfrm>
          <a:prstGeom prst="line">
            <a:avLst/>
          </a:prstGeom>
          <a:ln w="38100">
            <a:solidFill>
              <a:srgbClr val="2929FF"/>
            </a:solidFill>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7544" y="4941168"/>
            <a:ext cx="8208912" cy="0"/>
          </a:xfrm>
          <a:prstGeom prst="line">
            <a:avLst/>
          </a:prstGeom>
          <a:ln w="38100">
            <a:solidFill>
              <a:srgbClr val="2929FF"/>
            </a:solidFill>
            <a:prstDash val="dashDot"/>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4349" y="3780762"/>
            <a:ext cx="2177199" cy="707886"/>
          </a:xfrm>
          <a:prstGeom prst="rect">
            <a:avLst/>
          </a:prstGeom>
          <a:noFill/>
        </p:spPr>
        <p:txBody>
          <a:bodyPr wrap="none" rtlCol="0">
            <a:spAutoFit/>
          </a:bodyPr>
          <a:lstStyle/>
          <a:p>
            <a:r>
              <a:rPr lang="en-US" altLang="zh-CN" dirty="0">
                <a:solidFill>
                  <a:srgbClr val="2929FF"/>
                </a:solidFill>
                <a:latin typeface="+mn-lt"/>
                <a:ea typeface="华文新魏" panose="02010800040101010101" pitchFamily="2" charset="-122"/>
              </a:rPr>
              <a:t>secondary </a:t>
            </a:r>
            <a:r>
              <a:rPr lang="en-US" altLang="zh-CN" dirty="0" smtClean="0">
                <a:solidFill>
                  <a:srgbClr val="2929FF"/>
                </a:solidFill>
                <a:latin typeface="+mn-lt"/>
                <a:ea typeface="华文新魏" panose="02010800040101010101" pitchFamily="2" charset="-122"/>
              </a:rPr>
              <a:t>storage</a:t>
            </a:r>
          </a:p>
          <a:p>
            <a:r>
              <a:rPr lang="en-US" altLang="zh-CN" dirty="0" smtClean="0">
                <a:solidFill>
                  <a:srgbClr val="2929FF"/>
                </a:solidFill>
                <a:latin typeface="+mn-lt"/>
                <a:ea typeface="华文新魏" panose="02010800040101010101" pitchFamily="2" charset="-122"/>
              </a:rPr>
              <a:t>(</a:t>
            </a:r>
            <a:r>
              <a:rPr lang="zh-CN" altLang="en-US" dirty="0" smtClean="0">
                <a:solidFill>
                  <a:srgbClr val="2929FF"/>
                </a:solidFill>
                <a:latin typeface="+mn-lt"/>
                <a:ea typeface="华文新魏" panose="02010800040101010101" pitchFamily="2" charset="-122"/>
              </a:rPr>
              <a:t>辅助</a:t>
            </a:r>
            <a:r>
              <a:rPr lang="en-US" altLang="zh-CN" dirty="0" smtClean="0">
                <a:solidFill>
                  <a:srgbClr val="2929FF"/>
                </a:solidFill>
                <a:latin typeface="+mn-lt"/>
                <a:ea typeface="华文新魏" panose="02010800040101010101" pitchFamily="2" charset="-122"/>
              </a:rPr>
              <a:t>/</a:t>
            </a:r>
            <a:r>
              <a:rPr lang="zh-CN" altLang="en-US" dirty="0" smtClean="0">
                <a:solidFill>
                  <a:srgbClr val="2929FF"/>
                </a:solidFill>
                <a:latin typeface="+mn-lt"/>
                <a:ea typeface="华文新魏" panose="02010800040101010101" pitchFamily="2" charset="-122"/>
              </a:rPr>
              <a:t>在线</a:t>
            </a:r>
            <a:r>
              <a:rPr lang="zh-CN" altLang="en-US" dirty="0">
                <a:solidFill>
                  <a:srgbClr val="2929FF"/>
                </a:solidFill>
                <a:latin typeface="+mn-lt"/>
                <a:ea typeface="华文新魏" panose="02010800040101010101" pitchFamily="2" charset="-122"/>
              </a:rPr>
              <a:t>存储</a:t>
            </a:r>
            <a:r>
              <a:rPr lang="en-US" altLang="zh-CN" dirty="0" smtClean="0">
                <a:solidFill>
                  <a:srgbClr val="2929FF"/>
                </a:solidFill>
                <a:latin typeface="+mn-lt"/>
                <a:ea typeface="华文新魏" panose="02010800040101010101" pitchFamily="2" charset="-122"/>
              </a:rPr>
              <a:t>)</a:t>
            </a:r>
            <a:endParaRPr lang="zh-CN" altLang="en-US" dirty="0">
              <a:solidFill>
                <a:srgbClr val="2929FF"/>
              </a:solidFill>
              <a:latin typeface="+mn-lt"/>
              <a:ea typeface="华文新魏" panose="02010800040101010101" pitchFamily="2" charset="-122"/>
            </a:endParaRPr>
          </a:p>
        </p:txBody>
      </p:sp>
      <p:sp>
        <p:nvSpPr>
          <p:cNvPr id="17" name="文本框 16"/>
          <p:cNvSpPr txBox="1"/>
          <p:nvPr/>
        </p:nvSpPr>
        <p:spPr>
          <a:xfrm>
            <a:off x="317363" y="5701465"/>
            <a:ext cx="1997663" cy="707886"/>
          </a:xfrm>
          <a:prstGeom prst="rect">
            <a:avLst/>
          </a:prstGeom>
          <a:noFill/>
        </p:spPr>
        <p:txBody>
          <a:bodyPr wrap="none" rtlCol="0">
            <a:spAutoFit/>
          </a:bodyPr>
          <a:lstStyle/>
          <a:p>
            <a:r>
              <a:rPr lang="en-US" altLang="zh-CN" dirty="0">
                <a:solidFill>
                  <a:srgbClr val="2929FF"/>
                </a:solidFill>
                <a:latin typeface="+mn-lt"/>
                <a:ea typeface="华文新魏" panose="02010800040101010101" pitchFamily="2" charset="-122"/>
              </a:rPr>
              <a:t>tertiary</a:t>
            </a:r>
            <a:r>
              <a:rPr lang="en-US" altLang="zh-CN" dirty="0" smtClean="0">
                <a:solidFill>
                  <a:srgbClr val="2929FF"/>
                </a:solidFill>
                <a:latin typeface="+mn-lt"/>
                <a:ea typeface="华文新魏" panose="02010800040101010101" pitchFamily="2" charset="-122"/>
              </a:rPr>
              <a:t> storage</a:t>
            </a:r>
          </a:p>
          <a:p>
            <a:r>
              <a:rPr lang="en-US" altLang="zh-CN" dirty="0" smtClean="0">
                <a:solidFill>
                  <a:srgbClr val="2929FF"/>
                </a:solidFill>
                <a:latin typeface="+mn-lt"/>
                <a:ea typeface="华文新魏" panose="02010800040101010101" pitchFamily="2" charset="-122"/>
              </a:rPr>
              <a:t>(</a:t>
            </a:r>
            <a:r>
              <a:rPr lang="zh-CN" altLang="en-US" dirty="0" smtClean="0">
                <a:solidFill>
                  <a:srgbClr val="2929FF"/>
                </a:solidFill>
                <a:latin typeface="+mn-lt"/>
                <a:ea typeface="华文新魏" panose="02010800040101010101" pitchFamily="2" charset="-122"/>
              </a:rPr>
              <a:t>三级</a:t>
            </a:r>
            <a:r>
              <a:rPr lang="en-US" altLang="zh-CN" dirty="0" smtClean="0">
                <a:solidFill>
                  <a:srgbClr val="2929FF"/>
                </a:solidFill>
                <a:latin typeface="+mn-lt"/>
                <a:ea typeface="华文新魏" panose="02010800040101010101" pitchFamily="2" charset="-122"/>
              </a:rPr>
              <a:t>/</a:t>
            </a:r>
            <a:r>
              <a:rPr lang="zh-CN" altLang="en-US" dirty="0" smtClean="0">
                <a:solidFill>
                  <a:srgbClr val="2929FF"/>
                </a:solidFill>
                <a:latin typeface="+mn-lt"/>
                <a:ea typeface="华文新魏" panose="02010800040101010101" pitchFamily="2" charset="-122"/>
              </a:rPr>
              <a:t>脱机存储</a:t>
            </a:r>
            <a:r>
              <a:rPr lang="en-US" altLang="zh-CN" dirty="0" smtClean="0">
                <a:solidFill>
                  <a:srgbClr val="2929FF"/>
                </a:solidFill>
                <a:latin typeface="+mn-lt"/>
                <a:ea typeface="华文新魏" panose="02010800040101010101" pitchFamily="2" charset="-122"/>
              </a:rPr>
              <a:t>)</a:t>
            </a:r>
            <a:endParaRPr lang="zh-CN" altLang="en-US" dirty="0">
              <a:solidFill>
                <a:srgbClr val="2929FF"/>
              </a:solidFill>
              <a:latin typeface="+mn-lt"/>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329B9AC3-20DA-436F-AAD1-14CD7A05CD12}" type="slidenum">
              <a:rPr lang="zh-CN" altLang="en-US" smtClean="0"/>
              <a:pPr>
                <a:defRPr/>
              </a:pPr>
              <a:t>70</a:t>
            </a:fld>
            <a:endParaRPr lang="en-US" altLang="zh-CN"/>
          </a:p>
        </p:txBody>
      </p:sp>
      <p:sp>
        <p:nvSpPr>
          <p:cNvPr id="6" name="Rectangle 4"/>
          <p:cNvSpPr>
            <a:spLocks noChangeArrowheads="1"/>
          </p:cNvSpPr>
          <p:nvPr/>
        </p:nvSpPr>
        <p:spPr bwMode="auto">
          <a:xfrm>
            <a:off x="684213" y="1341438"/>
            <a:ext cx="8358187" cy="4573587"/>
          </a:xfrm>
          <a:prstGeom prst="rect">
            <a:avLst/>
          </a:prstGeom>
          <a:noFill/>
          <a:ln w="9525">
            <a:noFill/>
            <a:miter lim="800000"/>
            <a:headEnd/>
            <a:tailEnd/>
          </a:ln>
          <a:effectLst/>
        </p:spPr>
        <p:txBody>
          <a:bodyPr>
            <a:spAutoFit/>
          </a:bodyPr>
          <a:lstStyle/>
          <a:p>
            <a:pPr indent="-304800" algn="just">
              <a:spcBef>
                <a:spcPct val="20000"/>
              </a:spcBef>
              <a:defRPr/>
            </a:pPr>
            <a:r>
              <a:rPr lang="zh-CN" altLang="en-US" sz="2800" b="0" dirty="0">
                <a:latin typeface="+mn-lt"/>
                <a:ea typeface="华文新魏" pitchFamily="2" charset="-122"/>
                <a:cs typeface="+mn-cs"/>
              </a:rPr>
              <a:t> </a:t>
            </a:r>
            <a:r>
              <a:rPr lang="en-US" altLang="zh-CN" sz="2800" b="0" dirty="0">
                <a:latin typeface="+mn-lt"/>
                <a:ea typeface="华文新魏" pitchFamily="2" charset="-122"/>
                <a:cs typeface="+mn-cs"/>
              </a:rPr>
              <a:t>SELECT * FROM STUDENT </a:t>
            </a:r>
          </a:p>
          <a:p>
            <a:pPr indent="-304800" algn="just">
              <a:spcBef>
                <a:spcPct val="20000"/>
              </a:spcBef>
              <a:defRPr/>
            </a:pPr>
            <a:r>
              <a:rPr lang="en-US" altLang="zh-CN" sz="2800" b="0" dirty="0">
                <a:latin typeface="+mn-lt"/>
                <a:ea typeface="华文新魏" pitchFamily="2" charset="-122"/>
                <a:cs typeface="+mn-cs"/>
              </a:rPr>
              <a:t> WHERE SNAME=’</a:t>
            </a:r>
            <a:r>
              <a:rPr lang="zh-CN" altLang="en-US" sz="2800" b="0" dirty="0">
                <a:latin typeface="+mn-lt"/>
                <a:ea typeface="华文新魏" pitchFamily="2" charset="-122"/>
                <a:cs typeface="+mn-cs"/>
              </a:rPr>
              <a:t>黎明’</a:t>
            </a:r>
          </a:p>
          <a:p>
            <a:pPr indent="-304800" algn="just">
              <a:spcBef>
                <a:spcPct val="20000"/>
              </a:spcBef>
              <a:defRPr/>
            </a:pPr>
            <a:r>
              <a:rPr lang="zh-CN" altLang="en-US" sz="2800" b="0" dirty="0">
                <a:latin typeface="+mn-lt"/>
                <a:ea typeface="华文新魏" pitchFamily="2" charset="-122"/>
                <a:cs typeface="+mn-cs"/>
              </a:rPr>
              <a:t>        </a:t>
            </a:r>
          </a:p>
          <a:p>
            <a:pPr indent="-304800" algn="just">
              <a:spcBef>
                <a:spcPct val="20000"/>
              </a:spcBef>
              <a:defRPr/>
            </a:pPr>
            <a:r>
              <a:rPr lang="zh-CN" altLang="en-US" sz="2800" b="0" dirty="0">
                <a:latin typeface="+mn-lt"/>
                <a:ea typeface="华文新魏" pitchFamily="2" charset="-122"/>
                <a:cs typeface="+mn-cs"/>
              </a:rPr>
              <a:t> 查询时需要扫描可能存放有</a:t>
            </a:r>
            <a:r>
              <a:rPr lang="en-US" altLang="zh-CN" sz="2800" b="0" dirty="0">
                <a:latin typeface="+mn-lt"/>
                <a:ea typeface="华文新魏" pitchFamily="2" charset="-122"/>
                <a:cs typeface="+mn-cs"/>
              </a:rPr>
              <a:t>STUDENT</a:t>
            </a:r>
            <a:r>
              <a:rPr lang="zh-CN" altLang="en-US" sz="2800" b="0" dirty="0">
                <a:latin typeface="+mn-lt"/>
                <a:ea typeface="华文新魏" pitchFamily="2" charset="-122"/>
                <a:cs typeface="+mn-cs"/>
              </a:rPr>
              <a:t>元组的所有</a:t>
            </a:r>
          </a:p>
          <a:p>
            <a:pPr indent="-304800" algn="just">
              <a:spcBef>
                <a:spcPct val="20000"/>
              </a:spcBef>
              <a:defRPr/>
            </a:pPr>
            <a:r>
              <a:rPr lang="zh-CN" altLang="en-US" sz="2800" b="0" dirty="0">
                <a:latin typeface="+mn-lt"/>
                <a:ea typeface="华文新魏" pitchFamily="2" charset="-122"/>
                <a:cs typeface="+mn-cs"/>
              </a:rPr>
              <a:t> 存储块.为了便于实现类似的查询,通常一个关系建立一个或多个索引.</a:t>
            </a:r>
          </a:p>
          <a:p>
            <a:pPr indent="-304800" algn="just">
              <a:spcBef>
                <a:spcPct val="20000"/>
              </a:spcBef>
              <a:defRPr/>
            </a:pPr>
            <a:r>
              <a:rPr lang="zh-CN" altLang="en-US" sz="2800" b="0" dirty="0">
                <a:latin typeface="+mn-lt"/>
                <a:ea typeface="华文新魏" pitchFamily="2" charset="-122"/>
                <a:cs typeface="+mn-cs"/>
              </a:rPr>
              <a:t> </a:t>
            </a:r>
            <a:endParaRPr lang="en-US" altLang="zh-CN" sz="2800" b="0" dirty="0">
              <a:latin typeface="+mn-lt"/>
              <a:ea typeface="华文新魏" pitchFamily="2" charset="-122"/>
              <a:cs typeface="+mn-cs"/>
            </a:endParaRPr>
          </a:p>
          <a:p>
            <a:pPr indent="-304800" algn="just">
              <a:spcBef>
                <a:spcPct val="20000"/>
              </a:spcBef>
              <a:defRPr/>
            </a:pPr>
            <a:r>
              <a:rPr lang="zh-CN" altLang="en-US" sz="2800" b="0" dirty="0">
                <a:latin typeface="+mn-lt"/>
                <a:ea typeface="华文新魏" pitchFamily="2" charset="-122"/>
                <a:cs typeface="+mn-cs"/>
              </a:rPr>
              <a:t>索引是一种数据结构，通常是</a:t>
            </a:r>
            <a:r>
              <a:rPr lang="zh-CN" altLang="en-US" sz="2800" b="0" dirty="0">
                <a:solidFill>
                  <a:srgbClr val="FF0000"/>
                </a:solidFill>
                <a:latin typeface="+mn-lt"/>
                <a:ea typeface="华文新魏" pitchFamily="2" charset="-122"/>
                <a:cs typeface="+mn-cs"/>
              </a:rPr>
              <a:t>有序文件</a:t>
            </a:r>
            <a:r>
              <a:rPr lang="zh-CN" altLang="en-US" sz="2800" b="0" dirty="0">
                <a:latin typeface="+mn-lt"/>
                <a:ea typeface="华文新魏" pitchFamily="2" charset="-122"/>
                <a:cs typeface="+mn-cs"/>
              </a:rPr>
              <a:t>.</a:t>
            </a:r>
          </a:p>
          <a:p>
            <a:pPr indent="-304800">
              <a:spcBef>
                <a:spcPct val="20000"/>
              </a:spcBef>
              <a:defRPr/>
            </a:pPr>
            <a:endParaRPr lang="zh-CN" altLang="en-US" sz="2800" b="0" dirty="0">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1071563"/>
            <a:ext cx="4286250" cy="5214937"/>
          </a:xfrm>
        </p:spPr>
        <p:txBody>
          <a:bodyPr/>
          <a:lstStyle/>
          <a:p>
            <a:pPr algn="just">
              <a:spcBef>
                <a:spcPct val="0"/>
              </a:spcBef>
            </a:pPr>
            <a:r>
              <a:rPr lang="zh-CN" altLang="en-US" sz="2800" b="0" smtClean="0">
                <a:effectLst/>
                <a:ea typeface="华文新魏" panose="02010800040101010101" pitchFamily="2" charset="-122"/>
                <a:cs typeface="Times New Roman" panose="02020603050405020304" pitchFamily="18" charset="0"/>
              </a:rPr>
              <a:t>索引也是一个文件</a:t>
            </a:r>
            <a:r>
              <a:rPr lang="en-US" altLang="zh-CN" sz="2800" b="0" smtClean="0">
                <a:effectLst/>
                <a:ea typeface="华文新魏" panose="02010800040101010101" pitchFamily="2" charset="-122"/>
                <a:cs typeface="Times New Roman" panose="02020603050405020304" pitchFamily="18" charset="0"/>
              </a:rPr>
              <a:t>, </a:t>
            </a:r>
            <a:r>
              <a:rPr lang="zh-CN" altLang="en-US" sz="2800" b="0" smtClean="0">
                <a:effectLst/>
                <a:ea typeface="华文新魏" panose="02010800040101010101" pitchFamily="2" charset="-122"/>
                <a:cs typeface="Times New Roman" panose="02020603050405020304" pitchFamily="18" charset="0"/>
              </a:rPr>
              <a:t>称为</a:t>
            </a:r>
            <a:r>
              <a:rPr lang="zh-CN" altLang="en-US" sz="2800" b="0" smtClean="0">
                <a:solidFill>
                  <a:srgbClr val="FF0000"/>
                </a:solidFill>
                <a:effectLst/>
                <a:ea typeface="华文新魏" panose="02010800040101010101" pitchFamily="2" charset="-122"/>
                <a:cs typeface="Times New Roman" panose="02020603050405020304" pitchFamily="18" charset="0"/>
              </a:rPr>
              <a:t>索引文件</a:t>
            </a:r>
          </a:p>
          <a:p>
            <a:pPr lvl="1" algn="just">
              <a:spcBef>
                <a:spcPct val="0"/>
              </a:spcBef>
              <a:buClr>
                <a:srgbClr val="003399"/>
              </a:buClr>
              <a:buFont typeface="Symbol" panose="05050102010706020507" pitchFamily="18" charset="2"/>
              <a:buChar char="-"/>
            </a:pPr>
            <a:r>
              <a:rPr lang="zh-CN" altLang="en-US" b="0" smtClean="0">
                <a:effectLst/>
                <a:ea typeface="华文新魏" panose="02010800040101010101" pitchFamily="2" charset="-122"/>
                <a:cs typeface="Times New Roman" panose="02020603050405020304" pitchFamily="18" charset="0"/>
              </a:rPr>
              <a:t>索引文件的记录称为</a:t>
            </a:r>
            <a:r>
              <a:rPr lang="zh-CN" altLang="en-US" b="0" smtClean="0">
                <a:solidFill>
                  <a:srgbClr val="FF0000"/>
                </a:solidFill>
                <a:effectLst/>
                <a:ea typeface="华文新魏" panose="02010800040101010101" pitchFamily="2" charset="-122"/>
                <a:cs typeface="Times New Roman" panose="02020603050405020304" pitchFamily="18" charset="0"/>
              </a:rPr>
              <a:t>索引记录</a:t>
            </a:r>
            <a:r>
              <a:rPr lang="zh-CN" altLang="en-US" b="0" smtClean="0">
                <a:effectLst/>
                <a:ea typeface="华文新魏" panose="02010800040101010101" pitchFamily="2" charset="-122"/>
                <a:cs typeface="Times New Roman" panose="02020603050405020304" pitchFamily="18" charset="0"/>
              </a:rPr>
              <a:t>或</a:t>
            </a:r>
            <a:r>
              <a:rPr lang="zh-CN" altLang="en-US" b="0" smtClean="0">
                <a:solidFill>
                  <a:srgbClr val="FF0000"/>
                </a:solidFill>
                <a:effectLst/>
                <a:ea typeface="华文新魏" panose="02010800040101010101" pitchFamily="2" charset="-122"/>
                <a:cs typeface="Times New Roman" panose="02020603050405020304" pitchFamily="18" charset="0"/>
              </a:rPr>
              <a:t>索引项</a:t>
            </a:r>
          </a:p>
          <a:p>
            <a:pPr lvl="1" algn="just">
              <a:spcBef>
                <a:spcPct val="0"/>
              </a:spcBef>
              <a:buClr>
                <a:srgbClr val="003399"/>
              </a:buClr>
              <a:buFont typeface="Symbol" panose="05050102010706020507" pitchFamily="18" charset="2"/>
              <a:buChar char="-"/>
            </a:pPr>
            <a:r>
              <a:rPr lang="zh-CN" altLang="en-US" b="0" smtClean="0">
                <a:effectLst/>
                <a:ea typeface="华文新魏" panose="02010800040101010101" pitchFamily="2" charset="-122"/>
                <a:cs typeface="Times New Roman" panose="02020603050405020304" pitchFamily="18" charset="0"/>
              </a:rPr>
              <a:t>索引记录包括两个域</a:t>
            </a:r>
          </a:p>
          <a:p>
            <a:pPr lvl="2" algn="just">
              <a:spcBef>
                <a:spcPct val="0"/>
              </a:spcBef>
              <a:buSzPct val="50000"/>
              <a:buFont typeface="Wingdings" panose="05000000000000000000" pitchFamily="2" charset="2"/>
              <a:buChar char="Ø"/>
            </a:pPr>
            <a:r>
              <a:rPr lang="zh-CN" altLang="en-US" b="0" smtClean="0">
                <a:effectLst/>
                <a:ea typeface="华文新魏" panose="02010800040101010101" pitchFamily="2" charset="-122"/>
                <a:cs typeface="Times New Roman" panose="02020603050405020304" pitchFamily="18" charset="0"/>
              </a:rPr>
              <a:t>一个域存储数据文件索引域的值</a:t>
            </a:r>
            <a:endParaRPr lang="en-US" altLang="zh-CN" b="0" smtClean="0">
              <a:effectLst/>
              <a:ea typeface="华文新魏" panose="02010800040101010101" pitchFamily="2" charset="-122"/>
              <a:cs typeface="Times New Roman" panose="02020603050405020304" pitchFamily="18" charset="0"/>
            </a:endParaRPr>
          </a:p>
          <a:p>
            <a:pPr lvl="2" algn="just">
              <a:spcBef>
                <a:spcPct val="0"/>
              </a:spcBef>
              <a:buSzPct val="50000"/>
              <a:buFont typeface="Wingdings" panose="05000000000000000000" pitchFamily="2" charset="2"/>
              <a:buChar char="Ø"/>
            </a:pPr>
            <a:r>
              <a:rPr lang="zh-CN" altLang="en-US" b="0" smtClean="0">
                <a:effectLst/>
                <a:ea typeface="华文新魏" panose="02010800040101010101" pitchFamily="2" charset="-122"/>
                <a:cs typeface="Times New Roman" panose="02020603050405020304" pitchFamily="18" charset="0"/>
              </a:rPr>
              <a:t>一个域存储指针</a:t>
            </a:r>
            <a:r>
              <a:rPr lang="en-US" altLang="zh-CN" b="0" smtClean="0">
                <a:effectLst/>
                <a:ea typeface="华文新魏" panose="02010800040101010101" pitchFamily="2" charset="-122"/>
                <a:cs typeface="Times New Roman" panose="02020603050405020304" pitchFamily="18" charset="0"/>
              </a:rPr>
              <a:t>, </a:t>
            </a:r>
            <a:r>
              <a:rPr lang="zh-CN" altLang="en-US" b="0" smtClean="0">
                <a:effectLst/>
                <a:ea typeface="华文新魏" panose="02010800040101010101" pitchFamily="2" charset="-122"/>
                <a:cs typeface="Times New Roman" panose="02020603050405020304" pitchFamily="18" charset="0"/>
              </a:rPr>
              <a:t>指记录所在地址</a:t>
            </a:r>
          </a:p>
          <a:p>
            <a:pPr algn="just">
              <a:spcBef>
                <a:spcPct val="0"/>
              </a:spcBef>
            </a:pPr>
            <a:r>
              <a:rPr lang="zh-CN" altLang="en-US" sz="2800" b="0" smtClean="0">
                <a:effectLst/>
                <a:ea typeface="华文新魏" panose="02010800040101010101" pitchFamily="2" charset="-122"/>
                <a:cs typeface="Times New Roman" panose="02020603050405020304" pitchFamily="18" charset="0"/>
              </a:rPr>
              <a:t>索引文件通常都按照索引域值的大小排序</a:t>
            </a:r>
          </a:p>
          <a:p>
            <a:pPr algn="just">
              <a:spcBef>
                <a:spcPct val="0"/>
              </a:spcBef>
            </a:pPr>
            <a:r>
              <a:rPr lang="zh-CN" altLang="en-US" sz="2800" b="0" smtClean="0">
                <a:effectLst/>
                <a:ea typeface="华文新魏" panose="02010800040101010101" pitchFamily="2" charset="-122"/>
                <a:cs typeface="Times New Roman" panose="02020603050405020304" pitchFamily="18" charset="0"/>
              </a:rPr>
              <a:t>索引文件一般都远小于数据文件</a:t>
            </a:r>
          </a:p>
          <a:p>
            <a:endParaRPr lang="zh-CN" altLang="en-US" b="0" smtClean="0">
              <a:effectLst/>
              <a:ea typeface="华文新魏" panose="02010800040101010101" pitchFamily="2" charset="-122"/>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smtClean="0"/>
              <a:t>HIT-DBLAB</a:t>
            </a:r>
            <a:endParaRPr lang="en-US" altLang="zh-CN"/>
          </a:p>
        </p:txBody>
      </p:sp>
      <p:sp>
        <p:nvSpPr>
          <p:cNvPr id="6" name="灯片编号占位符 5"/>
          <p:cNvSpPr>
            <a:spLocks noGrp="1"/>
          </p:cNvSpPr>
          <p:nvPr>
            <p:ph type="sldNum" sz="quarter" idx="12"/>
          </p:nvPr>
        </p:nvSpPr>
        <p:spPr/>
        <p:txBody>
          <a:bodyPr/>
          <a:lstStyle/>
          <a:p>
            <a:pPr>
              <a:defRPr/>
            </a:pPr>
            <a:fld id="{0C8E76FE-F134-4686-8FA1-909AE194DDFD}" type="slidenum">
              <a:rPr lang="zh-CN" altLang="en-US" smtClean="0"/>
              <a:pPr>
                <a:defRPr/>
              </a:pPr>
              <a:t>71</a:t>
            </a:fld>
            <a:endParaRPr lang="en-US" altLang="zh-CN"/>
          </a:p>
        </p:txBody>
      </p:sp>
      <p:sp>
        <p:nvSpPr>
          <p:cNvPr id="7" name="矩形 6"/>
          <p:cNvSpPr/>
          <p:nvPr/>
        </p:nvSpPr>
        <p:spPr bwMode="auto">
          <a:xfrm>
            <a:off x="4906072" y="262578"/>
            <a:ext cx="4071934" cy="6357982"/>
          </a:xfrm>
          <a:prstGeom prst="rect">
            <a:avLst/>
          </a:prstGeom>
          <a:solidFill>
            <a:srgbClr val="FFFFCC"/>
          </a:solidFill>
          <a:ln w="9525" cap="flat" cmpd="sng" algn="ctr">
            <a:noFill/>
            <a:prstDash val="solid"/>
            <a:round/>
            <a:headEnd type="none" w="med" len="med"/>
            <a:tailEnd type="none" w="med" len="med"/>
          </a:ln>
          <a:effectLst>
            <a:glow rad="139700">
              <a:schemeClr val="accent4">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defRPr/>
            </a:pPr>
            <a:endParaRPr kumimoji="1" lang="zh-CN" altLang="en-US" sz="3000">
              <a:solidFill>
                <a:schemeClr val="bg2"/>
              </a:solidFill>
              <a:latin typeface="Times New Roman" pitchFamily="18" charset="0"/>
              <a:ea typeface="华文新魏" pitchFamily="2" charset="-122"/>
              <a:cs typeface="+mn-cs"/>
            </a:endParaRPr>
          </a:p>
        </p:txBody>
      </p:sp>
      <p:graphicFrame>
        <p:nvGraphicFramePr>
          <p:cNvPr id="8" name="表格 7"/>
          <p:cNvGraphicFramePr>
            <a:graphicFrameLocks noGrp="1"/>
          </p:cNvGraphicFramePr>
          <p:nvPr/>
        </p:nvGraphicFramePr>
        <p:xfrm>
          <a:off x="5119688" y="800100"/>
          <a:ext cx="3595687" cy="5486400"/>
        </p:xfrm>
        <a:graphic>
          <a:graphicData uri="http://schemas.openxmlformats.org/drawingml/2006/table">
            <a:tbl>
              <a:tblPr firstRow="1" bandRow="1">
                <a:tableStyleId>{D7AC3CCA-C797-4891-BE02-D94E43425B78}</a:tableStyleId>
              </a:tblPr>
              <a:tblGrid>
                <a:gridCol w="1643053">
                  <a:extLst>
                    <a:ext uri="{9D8B030D-6E8A-4147-A177-3AD203B41FA5}">
                      <a16:colId xmlns:a16="http://schemas.microsoft.com/office/drawing/2014/main" val="20000"/>
                    </a:ext>
                  </a:extLst>
                </a:gridCol>
                <a:gridCol w="1952634">
                  <a:extLst>
                    <a:ext uri="{9D8B030D-6E8A-4147-A177-3AD203B41FA5}">
                      <a16:colId xmlns:a16="http://schemas.microsoft.com/office/drawing/2014/main" val="20001"/>
                    </a:ext>
                  </a:extLst>
                </a:gridCol>
              </a:tblGrid>
              <a:tr h="370840">
                <a:tc>
                  <a:txBody>
                    <a:bodyPr/>
                    <a:lstStyle/>
                    <a:p>
                      <a:pPr algn="ctr"/>
                      <a:r>
                        <a:rPr lang="zh-CN" altLang="en-US" sz="2400" dirty="0" smtClean="0">
                          <a:solidFill>
                            <a:schemeClr val="tx1"/>
                          </a:solidFill>
                        </a:rPr>
                        <a:t>索引域值</a:t>
                      </a:r>
                      <a:endParaRPr lang="zh-CN" altLang="en-US" sz="2400" dirty="0">
                        <a:solidFill>
                          <a:schemeClr val="tx1"/>
                        </a:solidFill>
                      </a:endParaRPr>
                    </a:p>
                  </a:txBody>
                  <a:tcPr marL="91439" marR="91439"/>
                </a:tc>
                <a:tc>
                  <a:txBody>
                    <a:bodyPr/>
                    <a:lstStyle/>
                    <a:p>
                      <a:pPr algn="ctr"/>
                      <a:r>
                        <a:rPr lang="zh-CN" altLang="en-US" sz="2400" dirty="0" smtClean="0">
                          <a:solidFill>
                            <a:schemeClr val="tx1"/>
                          </a:solidFill>
                        </a:rPr>
                        <a:t>记录地址</a:t>
                      </a:r>
                      <a:endParaRPr lang="zh-CN" altLang="en-US" sz="2400" dirty="0">
                        <a:solidFill>
                          <a:schemeClr val="tx1"/>
                        </a:solidFill>
                      </a:endParaRPr>
                    </a:p>
                  </a:txBody>
                  <a:tcPr marL="91439" marR="91439"/>
                </a:tc>
                <a:extLst>
                  <a:ext uri="{0D108BD9-81ED-4DB2-BD59-A6C34878D82A}">
                    <a16:rowId xmlns:a16="http://schemas.microsoft.com/office/drawing/2014/main" val="10000"/>
                  </a:ext>
                </a:extLst>
              </a:tr>
              <a:tr h="370840">
                <a:tc>
                  <a:txBody>
                    <a:bodyPr/>
                    <a:lstStyle/>
                    <a:p>
                      <a:pPr algn="ct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1</a:t>
                      </a:r>
                      <a:endParaRPr lang="zh-CN" altLang="en-US" sz="2400" i="1" baseline="-25000" dirty="0">
                        <a:solidFill>
                          <a:srgbClr val="003399"/>
                        </a:solidFill>
                        <a:latin typeface="Times New Roman" pitchFamily="18" charset="0"/>
                        <a:cs typeface="Times New Roman" pitchFamily="18" charset="0"/>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a:t>
                      </a:r>
                      <a:endParaRPr lang="zh-CN" altLang="en-US" sz="2400" i="1" dirty="0">
                        <a:solidFill>
                          <a:srgbClr val="800000"/>
                        </a:solidFill>
                        <a:latin typeface="Times New Roman" pitchFamily="18" charset="0"/>
                        <a:cs typeface="Times New Roman" pitchFamily="18" charset="0"/>
                      </a:endParaRPr>
                    </a:p>
                  </a:txBody>
                  <a:tcPr marL="91439" marR="91439"/>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2</a:t>
                      </a:r>
                      <a:endParaRPr lang="zh-CN" altLang="en-US" sz="2400" i="1" baseline="-25000" dirty="0" smtClean="0">
                        <a:solidFill>
                          <a:srgbClr val="003399"/>
                        </a:solidFill>
                        <a:latin typeface="Times New Roman" pitchFamily="18" charset="0"/>
                        <a:cs typeface="Times New Roman" pitchFamily="18" charset="0"/>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2</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3</a:t>
                      </a:r>
                      <a:endParaRPr lang="zh-CN" altLang="en-US" sz="2400" dirty="0">
                        <a:solidFill>
                          <a:srgbClr val="800000"/>
                        </a:solidFill>
                      </a:endParaRPr>
                    </a:p>
                  </a:txBody>
                  <a:tcPr marL="91439" marR="91439"/>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3</a:t>
                      </a:r>
                      <a:endParaRPr lang="zh-CN" altLang="en-US" sz="2400" i="1" baseline="-25000" dirty="0" smtClean="0">
                        <a:solidFill>
                          <a:srgbClr val="003399"/>
                        </a:solidFill>
                        <a:latin typeface="Times New Roman" pitchFamily="18" charset="0"/>
                        <a:cs typeface="Times New Roman" pitchFamily="18" charset="0"/>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4</a:t>
                      </a:r>
                      <a:endParaRPr lang="zh-CN" altLang="en-US" sz="2400" dirty="0">
                        <a:solidFill>
                          <a:srgbClr val="800000"/>
                        </a:solidFill>
                      </a:endParaRPr>
                    </a:p>
                  </a:txBody>
                  <a:tcPr marL="91439" marR="91439"/>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4</a:t>
                      </a:r>
                      <a:endParaRPr lang="zh-CN" altLang="en-US" sz="2400" i="1" baseline="-25000" dirty="0" smtClean="0">
                        <a:solidFill>
                          <a:srgbClr val="003399"/>
                        </a:solidFill>
                        <a:latin typeface="Times New Roman" pitchFamily="18" charset="0"/>
                        <a:cs typeface="Times New Roman" pitchFamily="18" charset="0"/>
                      </a:endParaRPr>
                    </a:p>
                  </a:txBody>
                  <a:tcPr marL="91439" marR="9143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5</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6</a:t>
                      </a:r>
                      <a:endParaRPr lang="zh-CN" altLang="en-US" sz="2400" dirty="0" smtClean="0">
                        <a:solidFill>
                          <a:srgbClr val="800000"/>
                        </a:solidFill>
                      </a:endParaRPr>
                    </a:p>
                  </a:txBody>
                  <a:tcPr marL="91439" marR="91439"/>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5</a:t>
                      </a:r>
                      <a:endParaRPr lang="zh-CN" altLang="en-US" sz="2400" i="1" baseline="-25000" dirty="0" smtClean="0">
                        <a:solidFill>
                          <a:srgbClr val="003399"/>
                        </a:solidFill>
                        <a:latin typeface="Times New Roman" pitchFamily="18" charset="0"/>
                        <a:cs typeface="Times New Roman" pitchFamily="18" charset="0"/>
                      </a:endParaRPr>
                    </a:p>
                  </a:txBody>
                  <a:tcPr marL="91439" marR="9143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7</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8</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7</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8</a:t>
                      </a:r>
                      <a:endParaRPr lang="zh-CN" altLang="en-US" sz="2400" dirty="0" smtClean="0">
                        <a:solidFill>
                          <a:srgbClr val="800000"/>
                        </a:solidFill>
                      </a:endParaRPr>
                    </a:p>
                  </a:txBody>
                  <a:tcPr marL="91439" marR="91439"/>
                </a:tc>
                <a:extLst>
                  <a:ext uri="{0D108BD9-81ED-4DB2-BD59-A6C34878D82A}">
                    <a16:rowId xmlns:a16="http://schemas.microsoft.com/office/drawing/2014/main" val="10005"/>
                  </a:ext>
                </a:extLst>
              </a:tr>
              <a:tr h="370840">
                <a:tc>
                  <a:txBody>
                    <a:bodyPr/>
                    <a:lstStyle/>
                    <a:p>
                      <a:pPr algn="ct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6</a:t>
                      </a:r>
                      <a:endParaRPr lang="zh-CN" altLang="en-US" sz="2400" dirty="0">
                        <a:solidFill>
                          <a:srgbClr val="003399"/>
                        </a:solidFill>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9</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10</a:t>
                      </a:r>
                      <a:endParaRPr lang="zh-CN" altLang="en-US" sz="2400" dirty="0">
                        <a:solidFill>
                          <a:srgbClr val="800000"/>
                        </a:solidFill>
                      </a:endParaRPr>
                    </a:p>
                  </a:txBody>
                  <a:tcPr marL="91439" marR="91439"/>
                </a:tc>
                <a:extLst>
                  <a:ext uri="{0D108BD9-81ED-4DB2-BD59-A6C34878D82A}">
                    <a16:rowId xmlns:a16="http://schemas.microsoft.com/office/drawing/2014/main" val="10006"/>
                  </a:ext>
                </a:extLst>
              </a:tr>
              <a:tr h="370840">
                <a:tc>
                  <a:txBody>
                    <a:bodyPr/>
                    <a:lstStyle/>
                    <a:p>
                      <a:pPr algn="ct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7</a:t>
                      </a:r>
                      <a:endParaRPr lang="zh-CN" altLang="en-US" sz="2400" dirty="0">
                        <a:solidFill>
                          <a:srgbClr val="003399"/>
                        </a:solidFill>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11</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12</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13</a:t>
                      </a:r>
                      <a:endParaRPr lang="zh-CN" altLang="en-US" sz="2400" dirty="0">
                        <a:solidFill>
                          <a:srgbClr val="800000"/>
                        </a:solidFill>
                      </a:endParaRPr>
                    </a:p>
                  </a:txBody>
                  <a:tcPr marL="91439" marR="91439"/>
                </a:tc>
                <a:extLst>
                  <a:ext uri="{0D108BD9-81ED-4DB2-BD59-A6C34878D82A}">
                    <a16:rowId xmlns:a16="http://schemas.microsoft.com/office/drawing/2014/main" val="10007"/>
                  </a:ext>
                </a:extLst>
              </a:tr>
              <a:tr h="370840">
                <a:tc>
                  <a:txBody>
                    <a:bodyPr/>
                    <a:lstStyle/>
                    <a:p>
                      <a:pPr algn="ct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8</a:t>
                      </a:r>
                      <a:endParaRPr lang="zh-CN" altLang="en-US" sz="2400" dirty="0">
                        <a:solidFill>
                          <a:srgbClr val="003399"/>
                        </a:solidFill>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14</a:t>
                      </a:r>
                      <a:endParaRPr lang="zh-CN" altLang="en-US" sz="2400" dirty="0">
                        <a:solidFill>
                          <a:srgbClr val="800000"/>
                        </a:solidFill>
                      </a:endParaRPr>
                    </a:p>
                  </a:txBody>
                  <a:tcPr marL="91439" marR="91439"/>
                </a:tc>
                <a:extLst>
                  <a:ext uri="{0D108BD9-81ED-4DB2-BD59-A6C34878D82A}">
                    <a16:rowId xmlns:a16="http://schemas.microsoft.com/office/drawing/2014/main" val="10008"/>
                  </a:ext>
                </a:extLst>
              </a:tr>
              <a:tr h="370840">
                <a:tc>
                  <a:txBody>
                    <a:bodyPr/>
                    <a:lstStyle/>
                    <a:p>
                      <a:pPr algn="ctr"/>
                      <a:r>
                        <a:rPr lang="en-US" altLang="zh-CN" sz="2400" i="1" dirty="0" smtClean="0">
                          <a:solidFill>
                            <a:srgbClr val="003399"/>
                          </a:solidFill>
                          <a:latin typeface="Times New Roman" pitchFamily="18" charset="0"/>
                          <a:cs typeface="Times New Roman" pitchFamily="18" charset="0"/>
                        </a:rPr>
                        <a:t>Value</a:t>
                      </a:r>
                      <a:r>
                        <a:rPr lang="en-US" altLang="zh-CN" sz="2400" i="1" baseline="-25000" dirty="0" smtClean="0">
                          <a:solidFill>
                            <a:srgbClr val="003399"/>
                          </a:solidFill>
                          <a:latin typeface="Times New Roman" pitchFamily="18" charset="0"/>
                          <a:cs typeface="Times New Roman" pitchFamily="18" charset="0"/>
                        </a:rPr>
                        <a:t>9</a:t>
                      </a:r>
                      <a:endParaRPr lang="zh-CN" altLang="en-US" sz="2400" dirty="0">
                        <a:solidFill>
                          <a:srgbClr val="003399"/>
                        </a:solidFill>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15</a:t>
                      </a:r>
                      <a:r>
                        <a:rPr lang="en-US" altLang="zh-CN" sz="2400" i="1" baseline="0" dirty="0" smtClean="0">
                          <a:solidFill>
                            <a:srgbClr val="800000"/>
                          </a:solidFill>
                          <a:latin typeface="Times New Roman" pitchFamily="18" charset="0"/>
                          <a:cs typeface="Times New Roman" pitchFamily="18" charset="0"/>
                        </a:rPr>
                        <a:t>, </a:t>
                      </a: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16</a:t>
                      </a:r>
                      <a:endParaRPr lang="zh-CN" altLang="en-US" sz="2400" dirty="0">
                        <a:solidFill>
                          <a:srgbClr val="800000"/>
                        </a:solidFill>
                      </a:endParaRPr>
                    </a:p>
                  </a:txBody>
                  <a:tcPr marL="91439" marR="91439"/>
                </a:tc>
                <a:extLst>
                  <a:ext uri="{0D108BD9-81ED-4DB2-BD59-A6C34878D82A}">
                    <a16:rowId xmlns:a16="http://schemas.microsoft.com/office/drawing/2014/main" val="1000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a:t>
                      </a:r>
                      <a:endParaRPr lang="zh-CN" altLang="en-US" sz="2400" dirty="0" smtClean="0"/>
                    </a:p>
                  </a:txBody>
                  <a:tcPr marL="91439" marR="91439"/>
                </a:tc>
                <a:tc>
                  <a:txBody>
                    <a:bodyPr/>
                    <a:lstStyle/>
                    <a:p>
                      <a:pPr algn="ctr"/>
                      <a:r>
                        <a:rPr lang="en-US" altLang="zh-CN" sz="2400" dirty="0" smtClean="0">
                          <a:solidFill>
                            <a:srgbClr val="800000"/>
                          </a:solidFill>
                        </a:rPr>
                        <a:t>……</a:t>
                      </a:r>
                      <a:endParaRPr lang="zh-CN" altLang="en-US" sz="2400" dirty="0">
                        <a:solidFill>
                          <a:srgbClr val="800000"/>
                        </a:solidFill>
                      </a:endParaRPr>
                    </a:p>
                  </a:txBody>
                  <a:tcPr marL="91439" marR="91439"/>
                </a:tc>
                <a:extLst>
                  <a:ext uri="{0D108BD9-81ED-4DB2-BD59-A6C34878D82A}">
                    <a16:rowId xmlns:a16="http://schemas.microsoft.com/office/drawing/2014/main" val="1001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err="1" smtClean="0">
                          <a:solidFill>
                            <a:srgbClr val="003399"/>
                          </a:solidFill>
                          <a:latin typeface="Times New Roman" pitchFamily="18" charset="0"/>
                          <a:cs typeface="Times New Roman" pitchFamily="18" charset="0"/>
                        </a:rPr>
                        <a:t>Value</a:t>
                      </a:r>
                      <a:r>
                        <a:rPr lang="en-US" altLang="zh-CN" sz="2400" i="1" baseline="-25000" dirty="0" err="1" smtClean="0">
                          <a:solidFill>
                            <a:srgbClr val="003399"/>
                          </a:solidFill>
                          <a:latin typeface="Times New Roman" pitchFamily="18" charset="0"/>
                          <a:cs typeface="Times New Roman" pitchFamily="18" charset="0"/>
                        </a:rPr>
                        <a:t>n</a:t>
                      </a:r>
                      <a:endParaRPr lang="zh-CN" altLang="en-US" sz="2400" dirty="0" smtClean="0">
                        <a:solidFill>
                          <a:srgbClr val="003399"/>
                        </a:solidFill>
                      </a:endParaRPr>
                    </a:p>
                  </a:txBody>
                  <a:tcPr marL="91439" marR="91439"/>
                </a:tc>
                <a:tc>
                  <a:txBody>
                    <a:bodyPr/>
                    <a:lstStyle/>
                    <a:p>
                      <a:pPr algn="ctr"/>
                      <a:r>
                        <a:rPr lang="en-US" altLang="zh-CN" sz="2400" i="1" dirty="0" smtClean="0">
                          <a:solidFill>
                            <a:srgbClr val="800000"/>
                          </a:solidFill>
                          <a:latin typeface="Times New Roman" pitchFamily="18" charset="0"/>
                          <a:cs typeface="Times New Roman" pitchFamily="18" charset="0"/>
                        </a:rPr>
                        <a:t>P</a:t>
                      </a:r>
                      <a:r>
                        <a:rPr lang="en-US" altLang="zh-CN" sz="2400" i="1" baseline="-25000" dirty="0" smtClean="0">
                          <a:solidFill>
                            <a:srgbClr val="800000"/>
                          </a:solidFill>
                          <a:latin typeface="Times New Roman" pitchFamily="18" charset="0"/>
                          <a:cs typeface="Times New Roman" pitchFamily="18" charset="0"/>
                        </a:rPr>
                        <a:t>m</a:t>
                      </a:r>
                      <a:endParaRPr lang="zh-CN" altLang="en-US" sz="2400" dirty="0">
                        <a:solidFill>
                          <a:srgbClr val="800000"/>
                        </a:solidFill>
                      </a:endParaRPr>
                    </a:p>
                  </a:txBody>
                  <a:tcPr marL="91439" marR="91439"/>
                </a:tc>
                <a:extLst>
                  <a:ext uri="{0D108BD9-81ED-4DB2-BD59-A6C34878D82A}">
                    <a16:rowId xmlns:a16="http://schemas.microsoft.com/office/drawing/2014/main" val="10011"/>
                  </a:ext>
                </a:extLst>
              </a:tr>
            </a:tbl>
          </a:graphicData>
        </a:graphic>
      </p:graphicFrame>
      <p:sp>
        <p:nvSpPr>
          <p:cNvPr id="9" name="TextBox 8"/>
          <p:cNvSpPr txBox="1"/>
          <p:nvPr/>
        </p:nvSpPr>
        <p:spPr>
          <a:xfrm>
            <a:off x="6083300" y="285750"/>
            <a:ext cx="1211263" cy="400050"/>
          </a:xfrm>
          <a:prstGeom prst="rect">
            <a:avLst/>
          </a:prstGeom>
          <a:noFill/>
        </p:spPr>
        <p:txBody>
          <a:bodyPr wrap="none">
            <a:spAutoFit/>
          </a:bodyPr>
          <a:lstStyle/>
          <a:p>
            <a:pPr>
              <a:spcBef>
                <a:spcPct val="20000"/>
              </a:spcBef>
              <a:defRPr/>
            </a:pPr>
            <a:r>
              <a:rPr lang="zh-CN" altLang="en-US" dirty="0">
                <a:latin typeface="+mn-ea"/>
                <a:ea typeface="+mn-ea"/>
                <a:cs typeface="+mn-cs"/>
              </a:rPr>
              <a:t>索引文件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C9AFA08-FFBE-4110-B267-BBB94AFDA070}" type="slidenum">
              <a:rPr lang="zh-CN" altLang="en-US" smtClean="0"/>
              <a:pPr>
                <a:defRPr/>
              </a:pPr>
              <a:t>72</a:t>
            </a:fld>
            <a:endParaRPr lang="en-US" altLang="zh-CN"/>
          </a:p>
        </p:txBody>
      </p:sp>
      <p:sp>
        <p:nvSpPr>
          <p:cNvPr id="10" name="矩形 9"/>
          <p:cNvSpPr/>
          <p:nvPr/>
        </p:nvSpPr>
        <p:spPr bwMode="auto">
          <a:xfrm>
            <a:off x="5000628" y="142852"/>
            <a:ext cx="4071934" cy="6500858"/>
          </a:xfrm>
          <a:prstGeom prst="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11" name="Rectangle 2"/>
          <p:cNvSpPr txBox="1">
            <a:spLocks noChangeArrowheads="1"/>
          </p:cNvSpPr>
          <p:nvPr/>
        </p:nvSpPr>
        <p:spPr>
          <a:xfrm>
            <a:off x="122018" y="0"/>
            <a:ext cx="4786346" cy="6858000"/>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ts val="2800"/>
              </a:lnSpc>
              <a:spcBef>
                <a:spcPts val="0"/>
              </a:spcBef>
              <a:buFontTx/>
              <a:buChar char="•"/>
              <a:defRPr/>
            </a:pPr>
            <a:r>
              <a:rPr lang="zh-CN" altLang="en-US" sz="3200" b="0" kern="0" dirty="0">
                <a:latin typeface="+mn-lt"/>
                <a:ea typeface="华文新魏" pitchFamily="2" charset="-122"/>
                <a:cs typeface="Times New Roman" pitchFamily="18" charset="0"/>
              </a:rPr>
              <a:t>多级索引</a:t>
            </a:r>
            <a:endParaRPr lang="en-US" altLang="zh-CN" sz="3200" b="0" kern="0" dirty="0">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索引文件可以再加索引</a:t>
            </a:r>
            <a:endParaRPr lang="en-US" altLang="zh-CN" sz="2800" b="0" kern="0" dirty="0">
              <a:solidFill>
                <a:srgbClr val="003399"/>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乃至建立多级索引</a:t>
            </a:r>
          </a:p>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按结构对索引进行</a:t>
            </a:r>
            <a:r>
              <a:rPr lang="zh-CN" altLang="en-US" sz="3200" b="0" kern="0" dirty="0">
                <a:solidFill>
                  <a:schemeClr val="bg1">
                    <a:lumMod val="85000"/>
                  </a:schemeClr>
                </a:solidFill>
                <a:latin typeface="楷体_GB2312" pitchFamily="49" charset="-122"/>
                <a:ea typeface="华文新魏" pitchFamily="2" charset="-122"/>
                <a:cs typeface="Times New Roman" pitchFamily="18" charset="0"/>
              </a:rPr>
              <a:t>分类</a:t>
            </a:r>
            <a:endParaRPr lang="en-US" altLang="zh-CN" sz="32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第一类</a:t>
            </a:r>
            <a:r>
              <a:rPr lang="en-US" altLang="zh-CN" sz="2800" b="0" kern="0" dirty="0">
                <a:solidFill>
                  <a:schemeClr val="bg1">
                    <a:lumMod val="85000"/>
                  </a:schemeClr>
                </a:solidFill>
                <a:latin typeface="+mn-lt"/>
                <a:ea typeface="华文新魏" pitchFamily="2" charset="-122"/>
                <a:cs typeface="Times New Roman" pitchFamily="18" charset="0"/>
              </a:rPr>
              <a:t>: </a:t>
            </a:r>
            <a:r>
              <a:rPr lang="zh-CN" altLang="en-US" sz="2800" b="0" kern="0" dirty="0">
                <a:solidFill>
                  <a:schemeClr val="bg1">
                    <a:lumMod val="85000"/>
                  </a:schemeClr>
                </a:solidFill>
                <a:latin typeface="+mn-lt"/>
                <a:ea typeface="华文新魏" pitchFamily="2" charset="-122"/>
                <a:cs typeface="Times New Roman" pitchFamily="18" charset="0"/>
              </a:rPr>
              <a:t>稀疏索引</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把所有记录按索引域的值分组，每组一个索引项</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这种索引的索引项少</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管理方便</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但更新代价较高</a:t>
            </a:r>
          </a:p>
          <a:p>
            <a:pPr marL="742950" lvl="1" indent="-285750" algn="just" eaLnBrk="1" hangingPunct="1">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第二类</a:t>
            </a:r>
            <a:r>
              <a:rPr lang="en-US" altLang="zh-CN" sz="2800" b="0" kern="0" dirty="0">
                <a:solidFill>
                  <a:schemeClr val="bg1">
                    <a:lumMod val="85000"/>
                  </a:schemeClr>
                </a:solidFill>
                <a:latin typeface="+mn-lt"/>
                <a:ea typeface="华文新魏" pitchFamily="2" charset="-122"/>
                <a:cs typeface="Times New Roman" pitchFamily="18" charset="0"/>
              </a:rPr>
              <a:t>: </a:t>
            </a:r>
            <a:r>
              <a:rPr lang="zh-CN" altLang="en-US" sz="2800" b="0" kern="0" dirty="0">
                <a:solidFill>
                  <a:schemeClr val="bg1">
                    <a:lumMod val="85000"/>
                  </a:schemeClr>
                </a:solidFill>
                <a:latin typeface="+mn-lt"/>
                <a:ea typeface="华文新魏" pitchFamily="2" charset="-122"/>
                <a:cs typeface="Times New Roman" pitchFamily="18" charset="0"/>
              </a:rPr>
              <a:t>稠密索引</a:t>
            </a:r>
          </a:p>
          <a:p>
            <a:pPr marL="1143000" lvl="2" indent="-228600" algn="just">
              <a:lnSpc>
                <a:spcPts val="2800"/>
              </a:lnSpc>
              <a:spcBef>
                <a:spcPts val="0"/>
              </a:spcBef>
              <a:buSzPct val="50000"/>
              <a:buFont typeface="Wingdings" pitchFamily="2" charset="2"/>
              <a:buChar char="l"/>
              <a:defRPr/>
            </a:pPr>
            <a:r>
              <a:rPr lang="zh-CN" altLang="en-US" sz="2400" b="0" kern="0" spc="-140" dirty="0">
                <a:solidFill>
                  <a:schemeClr val="bg1">
                    <a:lumMod val="85000"/>
                  </a:schemeClr>
                </a:solidFill>
                <a:latin typeface="+mn-lt"/>
                <a:ea typeface="华文新魏" pitchFamily="2" charset="-122"/>
                <a:cs typeface="Times New Roman" pitchFamily="18" charset="0"/>
              </a:rPr>
              <a:t>每个索引域的值对应一个索引项</a:t>
            </a:r>
          </a:p>
          <a:p>
            <a:pPr marL="1143000" lvl="2" indent="-228600" algn="just">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索引文件有序</a:t>
            </a:r>
          </a:p>
          <a:p>
            <a:pPr marL="1143000" lvl="2" indent="-228600" algn="just">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查找、更新方便</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但索引项多，空间复杂性大</a:t>
            </a:r>
            <a:endParaRPr lang="en-US" altLang="zh-CN" sz="2400" b="0" kern="0" dirty="0">
              <a:solidFill>
                <a:schemeClr val="bg1">
                  <a:lumMod val="85000"/>
                </a:schemeClr>
              </a:solidFill>
              <a:latin typeface="+mn-lt"/>
              <a:ea typeface="华文新魏" pitchFamily="2" charset="-122"/>
              <a:cs typeface="Times New Roman" pitchFamily="18" charset="0"/>
            </a:endParaRPr>
          </a:p>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按索引域特点分类索引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楷体_GB2312" pitchFamily="49" charset="-122"/>
                <a:ea typeface="华文新魏" pitchFamily="2" charset="-122"/>
                <a:cs typeface="Times New Roman" pitchFamily="18" charset="0"/>
              </a:rPr>
              <a:t>聚集索引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主索引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辅助索引</a:t>
            </a:r>
            <a:r>
              <a:rPr lang="en-US" altLang="zh-CN" sz="2800" b="0" kern="0" dirty="0">
                <a:solidFill>
                  <a:schemeClr val="bg1">
                    <a:lumMod val="85000"/>
                  </a:schemeClr>
                </a:solidFill>
                <a:latin typeface="+mn-lt"/>
                <a:ea typeface="华文新魏" pitchFamily="2" charset="-122"/>
                <a:cs typeface="Times New Roman" pitchFamily="18" charset="0"/>
              </a:rPr>
              <a:t>(</a:t>
            </a:r>
            <a:r>
              <a:rPr lang="zh-CN" altLang="en-US" sz="2800" b="0" kern="0" dirty="0">
                <a:solidFill>
                  <a:schemeClr val="bg1">
                    <a:lumMod val="85000"/>
                  </a:schemeClr>
                </a:solidFill>
                <a:latin typeface="+mn-lt"/>
                <a:ea typeface="华文新魏" pitchFamily="2" charset="-122"/>
                <a:cs typeface="Times New Roman" pitchFamily="18" charset="0"/>
              </a:rPr>
              <a:t>非聚集索引</a:t>
            </a:r>
            <a:r>
              <a:rPr lang="en-US" altLang="zh-CN" sz="2800" b="0" kern="0" dirty="0">
                <a:solidFill>
                  <a:schemeClr val="bg1">
                    <a:lumMod val="85000"/>
                  </a:schemeClr>
                </a:solidFill>
                <a:latin typeface="+mn-lt"/>
                <a:ea typeface="华文新魏" pitchFamily="2" charset="-122"/>
                <a:cs typeface="Times New Roman" pitchFamily="18" charset="0"/>
              </a:rPr>
              <a:t>)</a:t>
            </a:r>
            <a:endParaRPr lang="zh-CN" altLang="en-US" sz="2800" b="0" kern="0" dirty="0">
              <a:solidFill>
                <a:schemeClr val="bg1">
                  <a:lumMod val="85000"/>
                </a:schemeClr>
              </a:solidFill>
              <a:latin typeface="+mn-lt"/>
              <a:ea typeface="华文新魏" pitchFamily="2" charset="-122"/>
              <a:cs typeface="Times New Roman" pitchFamily="18" charset="0"/>
            </a:endParaRPr>
          </a:p>
        </p:txBody>
      </p:sp>
      <p:graphicFrame>
        <p:nvGraphicFramePr>
          <p:cNvPr id="12" name="Object 4"/>
          <p:cNvGraphicFramePr>
            <a:graphicFrameLocks noChangeAspect="1"/>
          </p:cNvGraphicFramePr>
          <p:nvPr/>
        </p:nvGraphicFramePr>
        <p:xfrm>
          <a:off x="5143500" y="357188"/>
          <a:ext cx="3749675" cy="6072187"/>
        </p:xfrm>
        <a:graphic>
          <a:graphicData uri="http://schemas.openxmlformats.org/presentationml/2006/ole">
            <mc:AlternateContent xmlns:mc="http://schemas.openxmlformats.org/markup-compatibility/2006">
              <mc:Choice xmlns:v="urn:schemas-microsoft-com:vml" Requires="v">
                <p:oleObj spid="_x0000_s90234" name="位图图像" r:id="rId4" imgW="4544059" imgH="5285714" progId="PBrush">
                  <p:embed/>
                </p:oleObj>
              </mc:Choice>
              <mc:Fallback>
                <p:oleObj name="位图图像" r:id="rId4" imgW="4544059" imgH="5285714"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357188"/>
                        <a:ext cx="3749675" cy="607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xit" presetSubtype="4" fill="hold" nodeType="clickEffect">
                                  <p:stCondLst>
                                    <p:cond delay="0"/>
                                  </p:stCondLst>
                                  <p:childTnLst>
                                    <p:anim calcmode="lin" valueType="num">
                                      <p:cBhvr additive="base">
                                        <p:cTn id="13" dur="500"/>
                                        <p:tgtEl>
                                          <p:spTgt spid="12"/>
                                        </p:tgtEl>
                                        <p:attrNameLst>
                                          <p:attrName>ppt_x</p:attrName>
                                        </p:attrNameLst>
                                      </p:cBhvr>
                                      <p:tavLst>
                                        <p:tav tm="0">
                                          <p:val>
                                            <p:strVal val="ppt_x"/>
                                          </p:val>
                                        </p:tav>
                                        <p:tav tm="100000">
                                          <p:val>
                                            <p:strVal val="ppt_x"/>
                                          </p:val>
                                        </p:tav>
                                      </p:tavLst>
                                    </p:anim>
                                    <p:anim calcmode="lin" valueType="num">
                                      <p:cBhvr additive="base">
                                        <p:cTn id="14" dur="500"/>
                                        <p:tgtEl>
                                          <p:spTgt spid="12"/>
                                        </p:tgtEl>
                                        <p:attrNameLst>
                                          <p:attrName>ppt_y</p:attrName>
                                        </p:attrNameLst>
                                      </p:cBhvr>
                                      <p:tavLst>
                                        <p:tav tm="0">
                                          <p:val>
                                            <p:strVal val="ppt_y"/>
                                          </p:val>
                                        </p:tav>
                                        <p:tav tm="100000">
                                          <p:val>
                                            <p:strVal val="1+ppt_h/2"/>
                                          </p:val>
                                        </p:tav>
                                      </p:tavLst>
                                    </p:anim>
                                    <p:set>
                                      <p:cBhvr>
                                        <p:cTn id="1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C9AFA08-FFBE-4110-B267-BBB94AFDA070}" type="slidenum">
              <a:rPr lang="zh-CN" altLang="en-US" smtClean="0"/>
              <a:pPr>
                <a:defRPr/>
              </a:pPr>
              <a:t>73</a:t>
            </a:fld>
            <a:endParaRPr lang="en-US" altLang="zh-CN"/>
          </a:p>
        </p:txBody>
      </p:sp>
      <p:sp>
        <p:nvSpPr>
          <p:cNvPr id="10" name="矩形 9"/>
          <p:cNvSpPr/>
          <p:nvPr/>
        </p:nvSpPr>
        <p:spPr bwMode="auto">
          <a:xfrm>
            <a:off x="5000628" y="142852"/>
            <a:ext cx="4071934" cy="6500858"/>
          </a:xfrm>
          <a:prstGeom prst="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11" name="Rectangle 2"/>
          <p:cNvSpPr txBox="1">
            <a:spLocks noChangeArrowheads="1"/>
          </p:cNvSpPr>
          <p:nvPr/>
        </p:nvSpPr>
        <p:spPr>
          <a:xfrm>
            <a:off x="122018" y="0"/>
            <a:ext cx="4786346" cy="6858000"/>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多级索引</a:t>
            </a:r>
            <a:endParaRPr lang="en-US" altLang="zh-CN" sz="32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索引文件可以再加索引</a:t>
            </a:r>
            <a:endParaRPr lang="en-US" altLang="zh-CN" sz="28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乃至建立多级索引</a:t>
            </a:r>
          </a:p>
          <a:p>
            <a:pPr marL="342900" indent="-342900" algn="just" eaLnBrk="1" hangingPunct="1">
              <a:lnSpc>
                <a:spcPts val="2800"/>
              </a:lnSpc>
              <a:spcBef>
                <a:spcPts val="0"/>
              </a:spcBef>
              <a:buFontTx/>
              <a:buChar char="•"/>
              <a:defRPr/>
            </a:pPr>
            <a:r>
              <a:rPr lang="zh-CN" altLang="en-US" sz="3200" b="0" kern="0" dirty="0">
                <a:latin typeface="+mn-lt"/>
                <a:ea typeface="华文新魏" pitchFamily="2" charset="-122"/>
                <a:cs typeface="Times New Roman" pitchFamily="18" charset="0"/>
              </a:rPr>
              <a:t>按结构对索引进行</a:t>
            </a:r>
            <a:r>
              <a:rPr lang="zh-CN" altLang="en-US" sz="3200" b="0" kern="0" dirty="0">
                <a:latin typeface="楷体_GB2312" pitchFamily="49" charset="-122"/>
                <a:ea typeface="华文新魏" pitchFamily="2" charset="-122"/>
                <a:cs typeface="Times New Roman" pitchFamily="18" charset="0"/>
              </a:rPr>
              <a:t>分类</a:t>
            </a:r>
            <a:endParaRPr lang="en-US" altLang="zh-CN" sz="3200" b="0" kern="0" dirty="0">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第一类</a:t>
            </a:r>
            <a:r>
              <a:rPr lang="en-US" altLang="zh-CN" sz="2800" b="0" kern="0" dirty="0">
                <a:solidFill>
                  <a:srgbClr val="003399"/>
                </a:solidFill>
                <a:latin typeface="+mn-lt"/>
                <a:ea typeface="华文新魏" pitchFamily="2" charset="-122"/>
                <a:cs typeface="Times New Roman" pitchFamily="18" charset="0"/>
              </a:rPr>
              <a:t>: </a:t>
            </a:r>
            <a:r>
              <a:rPr lang="zh-CN" altLang="en-US" sz="2800" b="0" kern="0" dirty="0">
                <a:solidFill>
                  <a:srgbClr val="003399"/>
                </a:solidFill>
                <a:latin typeface="+mn-lt"/>
                <a:ea typeface="华文新魏" pitchFamily="2" charset="-122"/>
                <a:cs typeface="Times New Roman" pitchFamily="18" charset="0"/>
              </a:rPr>
              <a:t>稀疏索引</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smtClean="0">
                <a:solidFill>
                  <a:srgbClr val="800000"/>
                </a:solidFill>
                <a:latin typeface="+mn-lt"/>
                <a:ea typeface="华文新魏" pitchFamily="2" charset="-122"/>
                <a:cs typeface="Times New Roman" pitchFamily="18" charset="0"/>
              </a:rPr>
              <a:t>只为</a:t>
            </a:r>
            <a:r>
              <a:rPr lang="zh-CN" altLang="en-US" sz="2400" b="0" kern="0" dirty="0" smtClean="0">
                <a:solidFill>
                  <a:srgbClr val="FF0000"/>
                </a:solidFill>
                <a:latin typeface="+mn-lt"/>
                <a:ea typeface="华文新魏" pitchFamily="2" charset="-122"/>
                <a:cs typeface="Times New Roman" pitchFamily="18" charset="0"/>
              </a:rPr>
              <a:t>每个存储块设置一个索引</a:t>
            </a:r>
            <a:r>
              <a:rPr lang="zh-CN" altLang="en-US" sz="2400" b="0" kern="0" dirty="0">
                <a:solidFill>
                  <a:srgbClr val="FF0000"/>
                </a:solidFill>
                <a:latin typeface="+mn-lt"/>
                <a:ea typeface="华文新魏" pitchFamily="2" charset="-122"/>
                <a:cs typeface="Times New Roman" pitchFamily="18" charset="0"/>
              </a:rPr>
              <a:t>项</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这种索引的索引项少</a:t>
            </a:r>
            <a:r>
              <a:rPr lang="en-US" altLang="zh-CN" sz="2400" b="0" kern="0" dirty="0">
                <a:solidFill>
                  <a:srgbClr val="800000"/>
                </a:solidFill>
                <a:latin typeface="+mn-lt"/>
                <a:ea typeface="华文新魏" pitchFamily="2" charset="-122"/>
                <a:cs typeface="Times New Roman" pitchFamily="18" charset="0"/>
              </a:rPr>
              <a:t>, </a:t>
            </a:r>
            <a:r>
              <a:rPr lang="zh-CN" altLang="en-US" sz="2400" b="0" kern="0" dirty="0">
                <a:solidFill>
                  <a:srgbClr val="800000"/>
                </a:solidFill>
                <a:latin typeface="+mn-lt"/>
                <a:ea typeface="华文新魏" pitchFamily="2" charset="-122"/>
                <a:cs typeface="Times New Roman" pitchFamily="18" charset="0"/>
              </a:rPr>
              <a:t>管理方便</a:t>
            </a:r>
            <a:r>
              <a:rPr lang="en-US" altLang="zh-CN" sz="2400" b="0" kern="0" dirty="0">
                <a:solidFill>
                  <a:srgbClr val="800000"/>
                </a:solidFill>
                <a:latin typeface="+mn-lt"/>
                <a:ea typeface="华文新魏" pitchFamily="2" charset="-122"/>
                <a:cs typeface="Times New Roman" pitchFamily="18" charset="0"/>
              </a:rPr>
              <a:t>, </a:t>
            </a:r>
            <a:r>
              <a:rPr lang="zh-CN" altLang="en-US" sz="2400" b="0" kern="0" dirty="0">
                <a:solidFill>
                  <a:srgbClr val="800000"/>
                </a:solidFill>
                <a:latin typeface="+mn-lt"/>
                <a:ea typeface="华文新魏" pitchFamily="2" charset="-122"/>
                <a:cs typeface="Times New Roman" pitchFamily="18" charset="0"/>
              </a:rPr>
              <a:t>但更新代价较高</a:t>
            </a:r>
          </a:p>
          <a:p>
            <a:pPr marL="742950" lvl="1" indent="-285750" algn="just" eaLnBrk="1" hangingPunct="1">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第二类</a:t>
            </a:r>
            <a:r>
              <a:rPr lang="en-US" altLang="zh-CN" sz="2800" b="0" kern="0" dirty="0">
                <a:solidFill>
                  <a:schemeClr val="bg1">
                    <a:lumMod val="85000"/>
                  </a:schemeClr>
                </a:solidFill>
                <a:latin typeface="+mn-lt"/>
                <a:ea typeface="华文新魏" pitchFamily="2" charset="-122"/>
                <a:cs typeface="Times New Roman" pitchFamily="18" charset="0"/>
              </a:rPr>
              <a:t>: </a:t>
            </a:r>
            <a:r>
              <a:rPr lang="zh-CN" altLang="en-US" sz="2800" b="0" kern="0" dirty="0">
                <a:solidFill>
                  <a:schemeClr val="bg1">
                    <a:lumMod val="85000"/>
                  </a:schemeClr>
                </a:solidFill>
                <a:latin typeface="+mn-lt"/>
                <a:ea typeface="华文新魏" pitchFamily="2" charset="-122"/>
                <a:cs typeface="Times New Roman" pitchFamily="18" charset="0"/>
              </a:rPr>
              <a:t>稠密索引</a:t>
            </a:r>
          </a:p>
          <a:p>
            <a:pPr marL="1143000" lvl="2" indent="-228600" algn="just">
              <a:lnSpc>
                <a:spcPts val="2800"/>
              </a:lnSpc>
              <a:spcBef>
                <a:spcPts val="0"/>
              </a:spcBef>
              <a:buSzPct val="50000"/>
              <a:buFont typeface="Wingdings" pitchFamily="2" charset="2"/>
              <a:buChar char="l"/>
              <a:defRPr/>
            </a:pPr>
            <a:r>
              <a:rPr lang="zh-CN" altLang="en-US" sz="2400" b="0" kern="0" spc="-140" dirty="0">
                <a:solidFill>
                  <a:schemeClr val="bg1">
                    <a:lumMod val="85000"/>
                  </a:schemeClr>
                </a:solidFill>
                <a:latin typeface="+mn-lt"/>
                <a:ea typeface="华文新魏" pitchFamily="2" charset="-122"/>
                <a:cs typeface="Times New Roman" pitchFamily="18" charset="0"/>
              </a:rPr>
              <a:t>每个索引域的值对应一个索引项</a:t>
            </a:r>
          </a:p>
          <a:p>
            <a:pPr marL="1143000" lvl="2" indent="-228600" algn="just">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索引文件有序</a:t>
            </a:r>
          </a:p>
          <a:p>
            <a:pPr marL="1143000" lvl="2" indent="-228600" algn="just">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查找、更新方便</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但索引项多，空间复杂性大</a:t>
            </a:r>
            <a:endParaRPr lang="en-US" altLang="zh-CN" sz="2400" b="0" kern="0" dirty="0">
              <a:solidFill>
                <a:schemeClr val="bg1">
                  <a:lumMod val="85000"/>
                </a:schemeClr>
              </a:solidFill>
              <a:latin typeface="+mn-lt"/>
              <a:ea typeface="华文新魏" pitchFamily="2" charset="-122"/>
              <a:cs typeface="Times New Roman" pitchFamily="18" charset="0"/>
            </a:endParaRPr>
          </a:p>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按索引域特点分类索引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楷体_GB2312" pitchFamily="49" charset="-122"/>
                <a:ea typeface="华文新魏" pitchFamily="2" charset="-122"/>
                <a:cs typeface="Times New Roman" pitchFamily="18" charset="0"/>
              </a:rPr>
              <a:t>聚集索引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主索引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辅助索引</a:t>
            </a:r>
            <a:r>
              <a:rPr lang="en-US" altLang="zh-CN" sz="2800" b="0" kern="0" dirty="0">
                <a:solidFill>
                  <a:schemeClr val="bg1">
                    <a:lumMod val="85000"/>
                  </a:schemeClr>
                </a:solidFill>
                <a:latin typeface="+mn-lt"/>
                <a:ea typeface="华文新魏" pitchFamily="2" charset="-122"/>
                <a:cs typeface="Times New Roman" pitchFamily="18" charset="0"/>
              </a:rPr>
              <a:t>(</a:t>
            </a:r>
            <a:r>
              <a:rPr lang="zh-CN" altLang="en-US" sz="2800" b="0" kern="0" dirty="0">
                <a:solidFill>
                  <a:schemeClr val="bg1">
                    <a:lumMod val="85000"/>
                  </a:schemeClr>
                </a:solidFill>
                <a:latin typeface="+mn-lt"/>
                <a:ea typeface="华文新魏" pitchFamily="2" charset="-122"/>
                <a:cs typeface="Times New Roman" pitchFamily="18" charset="0"/>
              </a:rPr>
              <a:t>非聚集索引</a:t>
            </a:r>
            <a:r>
              <a:rPr lang="en-US" altLang="zh-CN" sz="2800" b="0" kern="0" dirty="0">
                <a:solidFill>
                  <a:schemeClr val="bg1">
                    <a:lumMod val="85000"/>
                  </a:schemeClr>
                </a:solidFill>
                <a:latin typeface="+mn-lt"/>
                <a:ea typeface="华文新魏" pitchFamily="2" charset="-122"/>
                <a:cs typeface="Times New Roman" pitchFamily="18" charset="0"/>
              </a:rPr>
              <a:t>)</a:t>
            </a:r>
            <a:endParaRPr lang="zh-CN" altLang="en-US" sz="2800" b="0" kern="0" dirty="0">
              <a:solidFill>
                <a:schemeClr val="bg1">
                  <a:lumMod val="85000"/>
                </a:schemeClr>
              </a:solidFill>
              <a:latin typeface="+mn-lt"/>
              <a:ea typeface="华文新魏" pitchFamily="2" charset="-122"/>
              <a:cs typeface="Times New Roman" pitchFamily="18" charset="0"/>
            </a:endParaRPr>
          </a:p>
        </p:txBody>
      </p:sp>
      <p:pic>
        <p:nvPicPr>
          <p:cNvPr id="13" name="Picture 2" descr="http://www.agr.cn/info/db-qh/image/chapter/08/8-2-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2357438"/>
            <a:ext cx="350043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883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xit" presetSubtype="4" fill="hold" nodeType="clickEffect">
                                  <p:stCondLst>
                                    <p:cond delay="0"/>
                                  </p:stCondLst>
                                  <p:childTnLst>
                                    <p:anim calcmode="lin" valueType="num">
                                      <p:cBhvr additive="base">
                                        <p:cTn id="13" dur="500"/>
                                        <p:tgtEl>
                                          <p:spTgt spid="13"/>
                                        </p:tgtEl>
                                        <p:attrNameLst>
                                          <p:attrName>ppt_x</p:attrName>
                                        </p:attrNameLst>
                                      </p:cBhvr>
                                      <p:tavLst>
                                        <p:tav tm="0">
                                          <p:val>
                                            <p:strVal val="ppt_x"/>
                                          </p:val>
                                        </p:tav>
                                        <p:tav tm="100000">
                                          <p:val>
                                            <p:strVal val="ppt_x"/>
                                          </p:val>
                                        </p:tav>
                                      </p:tavLst>
                                    </p:anim>
                                    <p:anim calcmode="lin" valueType="num">
                                      <p:cBhvr additive="base">
                                        <p:cTn id="14" dur="500"/>
                                        <p:tgtEl>
                                          <p:spTgt spid="13"/>
                                        </p:tgtEl>
                                        <p:attrNameLst>
                                          <p:attrName>ppt_y</p:attrName>
                                        </p:attrNameLst>
                                      </p:cBhvr>
                                      <p:tavLst>
                                        <p:tav tm="0">
                                          <p:val>
                                            <p:strVal val="ppt_y"/>
                                          </p:val>
                                        </p:tav>
                                        <p:tav tm="100000">
                                          <p:val>
                                            <p:strVal val="1+ppt_h/2"/>
                                          </p:val>
                                        </p:tav>
                                      </p:tavLst>
                                    </p:anim>
                                    <p:set>
                                      <p:cBhvr>
                                        <p:cTn id="15"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C9AFA08-FFBE-4110-B267-BBB94AFDA070}" type="slidenum">
              <a:rPr lang="zh-CN" altLang="en-US" smtClean="0"/>
              <a:pPr>
                <a:defRPr/>
              </a:pPr>
              <a:t>74</a:t>
            </a:fld>
            <a:endParaRPr lang="en-US" altLang="zh-CN"/>
          </a:p>
        </p:txBody>
      </p:sp>
      <p:sp>
        <p:nvSpPr>
          <p:cNvPr id="10" name="矩形 9"/>
          <p:cNvSpPr/>
          <p:nvPr/>
        </p:nvSpPr>
        <p:spPr bwMode="auto">
          <a:xfrm>
            <a:off x="5000628" y="142852"/>
            <a:ext cx="4071934" cy="6500858"/>
          </a:xfrm>
          <a:prstGeom prst="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11" name="Rectangle 2"/>
          <p:cNvSpPr txBox="1">
            <a:spLocks noChangeArrowheads="1"/>
          </p:cNvSpPr>
          <p:nvPr/>
        </p:nvSpPr>
        <p:spPr>
          <a:xfrm>
            <a:off x="122018" y="0"/>
            <a:ext cx="4786346" cy="6858000"/>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多级索引</a:t>
            </a:r>
            <a:endParaRPr lang="en-US" altLang="zh-CN" sz="32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索引文件可以再加索引</a:t>
            </a:r>
            <a:endParaRPr lang="en-US" altLang="zh-CN" sz="28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乃至建立多级索引</a:t>
            </a:r>
          </a:p>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按结构对索引进行</a:t>
            </a:r>
            <a:r>
              <a:rPr lang="zh-CN" altLang="en-US" sz="3200" b="0" kern="0" dirty="0">
                <a:solidFill>
                  <a:schemeClr val="bg1">
                    <a:lumMod val="85000"/>
                  </a:schemeClr>
                </a:solidFill>
                <a:latin typeface="楷体_GB2312" pitchFamily="49" charset="-122"/>
                <a:ea typeface="华文新魏" pitchFamily="2" charset="-122"/>
                <a:cs typeface="Times New Roman" pitchFamily="18" charset="0"/>
              </a:rPr>
              <a:t>分类</a:t>
            </a:r>
            <a:endParaRPr lang="en-US" altLang="zh-CN" sz="32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第一类</a:t>
            </a:r>
            <a:r>
              <a:rPr lang="en-US" altLang="zh-CN" sz="2800" b="0" kern="0" dirty="0">
                <a:solidFill>
                  <a:schemeClr val="bg1">
                    <a:lumMod val="85000"/>
                  </a:schemeClr>
                </a:solidFill>
                <a:latin typeface="+mn-lt"/>
                <a:ea typeface="华文新魏" pitchFamily="2" charset="-122"/>
                <a:cs typeface="Times New Roman" pitchFamily="18" charset="0"/>
              </a:rPr>
              <a:t>: </a:t>
            </a:r>
            <a:r>
              <a:rPr lang="zh-CN" altLang="en-US" sz="2800" b="0" kern="0" dirty="0">
                <a:solidFill>
                  <a:schemeClr val="bg1">
                    <a:lumMod val="85000"/>
                  </a:schemeClr>
                </a:solidFill>
                <a:latin typeface="+mn-lt"/>
                <a:ea typeface="华文新魏" pitchFamily="2" charset="-122"/>
                <a:cs typeface="Times New Roman" pitchFamily="18" charset="0"/>
              </a:rPr>
              <a:t>稀疏索引</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把所有记录按索引域的值分组，每组一个索引项</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这种索引的索引项少</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管理方便</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但更新代价较高</a:t>
            </a:r>
          </a:p>
          <a:p>
            <a:pPr marL="742950" lvl="1" indent="-285750" algn="just" eaLnBrk="1" hangingPunct="1">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第二类</a:t>
            </a:r>
            <a:r>
              <a:rPr lang="en-US" altLang="zh-CN" sz="2800" b="0" kern="0" dirty="0">
                <a:solidFill>
                  <a:srgbClr val="003399"/>
                </a:solidFill>
                <a:latin typeface="+mn-lt"/>
                <a:ea typeface="华文新魏" pitchFamily="2" charset="-122"/>
                <a:cs typeface="Times New Roman" pitchFamily="18" charset="0"/>
              </a:rPr>
              <a:t>: </a:t>
            </a:r>
            <a:r>
              <a:rPr lang="zh-CN" altLang="en-US" sz="2800" b="0" kern="0" dirty="0">
                <a:solidFill>
                  <a:srgbClr val="003399"/>
                </a:solidFill>
                <a:latin typeface="+mn-lt"/>
                <a:ea typeface="华文新魏" pitchFamily="2" charset="-122"/>
                <a:cs typeface="Times New Roman" pitchFamily="18" charset="0"/>
              </a:rPr>
              <a:t>稠密索引</a:t>
            </a:r>
          </a:p>
          <a:p>
            <a:pPr marL="1143000" lvl="2" indent="-228600" algn="just">
              <a:lnSpc>
                <a:spcPts val="2800"/>
              </a:lnSpc>
              <a:spcBef>
                <a:spcPts val="0"/>
              </a:spcBef>
              <a:buSzPct val="50000"/>
              <a:buFont typeface="Wingdings" pitchFamily="2" charset="2"/>
              <a:buChar char="l"/>
              <a:defRPr/>
            </a:pPr>
            <a:r>
              <a:rPr lang="zh-CN" altLang="en-US" sz="2400" b="0" kern="0" spc="-140" dirty="0">
                <a:solidFill>
                  <a:srgbClr val="FF0000"/>
                </a:solidFill>
                <a:latin typeface="+mn-lt"/>
                <a:ea typeface="华文新魏" pitchFamily="2" charset="-122"/>
                <a:cs typeface="Times New Roman" pitchFamily="18" charset="0"/>
              </a:rPr>
              <a:t>每个索引域的值对应一个索引项</a:t>
            </a:r>
          </a:p>
          <a:p>
            <a:pPr marL="1143000" lvl="2" indent="-228600" algn="just">
              <a:lnSpc>
                <a:spcPts val="2800"/>
              </a:lnSpc>
              <a:spcBef>
                <a:spcPts val="0"/>
              </a:spcBef>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索引文件有序</a:t>
            </a:r>
          </a:p>
          <a:p>
            <a:pPr marL="1143000" lvl="2" indent="-228600" algn="just">
              <a:lnSpc>
                <a:spcPts val="2800"/>
              </a:lnSpc>
              <a:spcBef>
                <a:spcPts val="0"/>
              </a:spcBef>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查找、更新方便</a:t>
            </a:r>
            <a:r>
              <a:rPr lang="en-US" altLang="zh-CN" sz="2400" b="0" kern="0" dirty="0">
                <a:solidFill>
                  <a:srgbClr val="800000"/>
                </a:solidFill>
                <a:latin typeface="+mn-lt"/>
                <a:ea typeface="华文新魏" pitchFamily="2" charset="-122"/>
                <a:cs typeface="Times New Roman" pitchFamily="18" charset="0"/>
              </a:rPr>
              <a:t>, </a:t>
            </a:r>
            <a:r>
              <a:rPr lang="zh-CN" altLang="en-US" sz="2400" b="0" kern="0" dirty="0">
                <a:solidFill>
                  <a:srgbClr val="800000"/>
                </a:solidFill>
                <a:latin typeface="+mn-lt"/>
                <a:ea typeface="华文新魏" pitchFamily="2" charset="-122"/>
                <a:cs typeface="Times New Roman" pitchFamily="18" charset="0"/>
              </a:rPr>
              <a:t>但索引项多，空间复杂性大</a:t>
            </a:r>
            <a:endParaRPr lang="en-US" altLang="zh-CN" sz="2400" b="0" kern="0" dirty="0">
              <a:solidFill>
                <a:srgbClr val="800000"/>
              </a:solidFill>
              <a:latin typeface="+mn-lt"/>
              <a:ea typeface="华文新魏" pitchFamily="2" charset="-122"/>
              <a:cs typeface="Times New Roman" pitchFamily="18" charset="0"/>
            </a:endParaRPr>
          </a:p>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按索引域特点分类索引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楷体_GB2312" pitchFamily="49" charset="-122"/>
                <a:ea typeface="华文新魏" pitchFamily="2" charset="-122"/>
                <a:cs typeface="Times New Roman" pitchFamily="18" charset="0"/>
              </a:rPr>
              <a:t>聚集索引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主索引</a:t>
            </a: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辅助索引</a:t>
            </a:r>
            <a:r>
              <a:rPr lang="en-US" altLang="zh-CN" sz="2800" b="0" kern="0" dirty="0">
                <a:solidFill>
                  <a:schemeClr val="bg1">
                    <a:lumMod val="85000"/>
                  </a:schemeClr>
                </a:solidFill>
                <a:latin typeface="+mn-lt"/>
                <a:ea typeface="华文新魏" pitchFamily="2" charset="-122"/>
                <a:cs typeface="Times New Roman" pitchFamily="18" charset="0"/>
              </a:rPr>
              <a:t>(</a:t>
            </a:r>
            <a:r>
              <a:rPr lang="zh-CN" altLang="en-US" sz="2800" b="0" kern="0" dirty="0">
                <a:solidFill>
                  <a:schemeClr val="bg1">
                    <a:lumMod val="85000"/>
                  </a:schemeClr>
                </a:solidFill>
                <a:latin typeface="+mn-lt"/>
                <a:ea typeface="华文新魏" pitchFamily="2" charset="-122"/>
                <a:cs typeface="Times New Roman" pitchFamily="18" charset="0"/>
              </a:rPr>
              <a:t>非聚集索引</a:t>
            </a:r>
            <a:r>
              <a:rPr lang="en-US" altLang="zh-CN" sz="2800" b="0" kern="0" dirty="0">
                <a:solidFill>
                  <a:schemeClr val="bg1">
                    <a:lumMod val="85000"/>
                  </a:schemeClr>
                </a:solidFill>
                <a:latin typeface="+mn-lt"/>
                <a:ea typeface="华文新魏" pitchFamily="2" charset="-122"/>
                <a:cs typeface="Times New Roman" pitchFamily="18" charset="0"/>
              </a:rPr>
              <a:t>)</a:t>
            </a:r>
            <a:endParaRPr lang="zh-CN" altLang="en-US" sz="2800" b="0" kern="0" dirty="0">
              <a:solidFill>
                <a:schemeClr val="bg1">
                  <a:lumMod val="85000"/>
                </a:schemeClr>
              </a:solidFill>
              <a:latin typeface="+mn-lt"/>
              <a:ea typeface="华文新魏" pitchFamily="2" charset="-122"/>
              <a:cs typeface="Times New Roman" pitchFamily="18" charset="0"/>
            </a:endParaRPr>
          </a:p>
        </p:txBody>
      </p:sp>
      <p:grpSp>
        <p:nvGrpSpPr>
          <p:cNvPr id="14" name="组合 13"/>
          <p:cNvGrpSpPr>
            <a:grpSpLocks/>
          </p:cNvGrpSpPr>
          <p:nvPr/>
        </p:nvGrpSpPr>
        <p:grpSpPr bwMode="auto">
          <a:xfrm>
            <a:off x="5293047" y="1143000"/>
            <a:ext cx="3527425" cy="4591050"/>
            <a:chOff x="2411760" y="1412776"/>
            <a:chExt cx="3528392" cy="4077469"/>
          </a:xfrm>
        </p:grpSpPr>
        <p:graphicFrame>
          <p:nvGraphicFramePr>
            <p:cNvPr id="90127" name="Object 1"/>
            <p:cNvGraphicFramePr>
              <a:graphicFrameLocks noChangeAspect="1"/>
            </p:cNvGraphicFramePr>
            <p:nvPr/>
          </p:nvGraphicFramePr>
          <p:xfrm>
            <a:off x="2411760" y="1412776"/>
            <a:ext cx="3528392" cy="4077469"/>
          </p:xfrm>
          <a:graphic>
            <a:graphicData uri="http://schemas.openxmlformats.org/presentationml/2006/ole">
              <mc:AlternateContent xmlns:mc="http://schemas.openxmlformats.org/markup-compatibility/2006">
                <mc:Choice xmlns:v="urn:schemas-microsoft-com:vml" Requires="v">
                  <p:oleObj spid="_x0000_s149545" name="Microsoft Drawing" r:id="rId4" imgW="4357688" imgH="4584700" progId="">
                    <p:embed/>
                  </p:oleObj>
                </mc:Choice>
                <mc:Fallback>
                  <p:oleObj name="Microsoft Drawing" r:id="rId4" imgW="4357688" imgH="4584700" progId="">
                    <p:embed/>
                    <p:pic>
                      <p:nvPicPr>
                        <p:cNvPr id="90127"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412776"/>
                          <a:ext cx="3528392" cy="407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8" name="矩形 15"/>
            <p:cNvSpPr>
              <a:spLocks noChangeArrowheads="1"/>
            </p:cNvSpPr>
            <p:nvPr/>
          </p:nvSpPr>
          <p:spPr bwMode="auto">
            <a:xfrm>
              <a:off x="4139952" y="1499298"/>
              <a:ext cx="432048" cy="360040"/>
            </a:xfrm>
            <a:prstGeom prst="rect">
              <a:avLst/>
            </a:prstGeom>
            <a:no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Tree>
    <p:extLst>
      <p:ext uri="{BB962C8B-B14F-4D97-AF65-F5344CB8AC3E}">
        <p14:creationId xmlns:p14="http://schemas.microsoft.com/office/powerpoint/2010/main" val="871235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nodeType="click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AC9AFA08-FFBE-4110-B267-BBB94AFDA070}" type="slidenum">
              <a:rPr lang="zh-CN" altLang="en-US" smtClean="0"/>
              <a:pPr>
                <a:defRPr/>
              </a:pPr>
              <a:t>75</a:t>
            </a:fld>
            <a:endParaRPr lang="en-US" altLang="zh-CN"/>
          </a:p>
        </p:txBody>
      </p:sp>
      <p:sp>
        <p:nvSpPr>
          <p:cNvPr id="10" name="矩形 9"/>
          <p:cNvSpPr/>
          <p:nvPr/>
        </p:nvSpPr>
        <p:spPr bwMode="auto">
          <a:xfrm>
            <a:off x="5000628" y="142852"/>
            <a:ext cx="4071934" cy="6500858"/>
          </a:xfrm>
          <a:prstGeom prst="rect">
            <a:avLst/>
          </a:prstGeom>
          <a:solidFill>
            <a:schemeClr val="bg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11" name="Rectangle 2"/>
          <p:cNvSpPr txBox="1">
            <a:spLocks noChangeArrowheads="1"/>
          </p:cNvSpPr>
          <p:nvPr/>
        </p:nvSpPr>
        <p:spPr>
          <a:xfrm>
            <a:off x="122018" y="0"/>
            <a:ext cx="4786346" cy="6858000"/>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多级索引</a:t>
            </a:r>
            <a:endParaRPr lang="en-US" altLang="zh-CN" sz="32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索引文件可以再加索引</a:t>
            </a:r>
            <a:endParaRPr lang="en-US" altLang="zh-CN" sz="28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乃至建立多级索引</a:t>
            </a:r>
          </a:p>
          <a:p>
            <a:pPr marL="342900" indent="-342900" algn="just" eaLnBrk="1" hangingPunct="1">
              <a:lnSpc>
                <a:spcPts val="2800"/>
              </a:lnSpc>
              <a:spcBef>
                <a:spcPts val="0"/>
              </a:spcBef>
              <a:buFontTx/>
              <a:buChar char="•"/>
              <a:defRPr/>
            </a:pPr>
            <a:r>
              <a:rPr lang="zh-CN" altLang="en-US" sz="3200" b="0" kern="0" dirty="0">
                <a:solidFill>
                  <a:schemeClr val="bg1">
                    <a:lumMod val="85000"/>
                  </a:schemeClr>
                </a:solidFill>
                <a:latin typeface="+mn-lt"/>
                <a:ea typeface="华文新魏" pitchFamily="2" charset="-122"/>
                <a:cs typeface="Times New Roman" pitchFamily="18" charset="0"/>
              </a:rPr>
              <a:t>按结构对索引进行</a:t>
            </a:r>
            <a:r>
              <a:rPr lang="zh-CN" altLang="en-US" sz="3200" b="0" kern="0" dirty="0">
                <a:solidFill>
                  <a:schemeClr val="bg1">
                    <a:lumMod val="85000"/>
                  </a:schemeClr>
                </a:solidFill>
                <a:latin typeface="楷体_GB2312" pitchFamily="49" charset="-122"/>
                <a:ea typeface="华文新魏" pitchFamily="2" charset="-122"/>
                <a:cs typeface="Times New Roman" pitchFamily="18" charset="0"/>
              </a:rPr>
              <a:t>分类</a:t>
            </a:r>
            <a:endParaRPr lang="en-US" altLang="zh-CN" sz="3200" b="0" kern="0" dirty="0">
              <a:solidFill>
                <a:schemeClr val="bg1">
                  <a:lumMod val="85000"/>
                </a:schemeClr>
              </a:solidFill>
              <a:latin typeface="+mn-lt"/>
              <a:ea typeface="华文新魏" pitchFamily="2" charset="-122"/>
              <a:cs typeface="Times New Roman" pitchFamily="18" charset="0"/>
            </a:endParaRPr>
          </a:p>
          <a:p>
            <a:pPr marL="742950" lvl="1" indent="-285750" algn="just">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第一类</a:t>
            </a:r>
            <a:r>
              <a:rPr lang="en-US" altLang="zh-CN" sz="2800" b="0" kern="0" dirty="0">
                <a:solidFill>
                  <a:schemeClr val="bg1">
                    <a:lumMod val="85000"/>
                  </a:schemeClr>
                </a:solidFill>
                <a:latin typeface="+mn-lt"/>
                <a:ea typeface="华文新魏" pitchFamily="2" charset="-122"/>
                <a:cs typeface="Times New Roman" pitchFamily="18" charset="0"/>
              </a:rPr>
              <a:t>: </a:t>
            </a:r>
            <a:r>
              <a:rPr lang="zh-CN" altLang="en-US" sz="2800" b="0" kern="0" dirty="0">
                <a:solidFill>
                  <a:schemeClr val="bg1">
                    <a:lumMod val="85000"/>
                  </a:schemeClr>
                </a:solidFill>
                <a:latin typeface="+mn-lt"/>
                <a:ea typeface="华文新魏" pitchFamily="2" charset="-122"/>
                <a:cs typeface="Times New Roman" pitchFamily="18" charset="0"/>
              </a:rPr>
              <a:t>稀疏索引</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把所有记录按索引域的值分组，每组一个索引项</a:t>
            </a:r>
          </a:p>
          <a:p>
            <a:pPr marL="1152000" lvl="2" indent="-228600" algn="just" eaLnBrk="1" hangingPunct="1">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这种索引的索引项少</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管理方便</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但更新代价较高</a:t>
            </a:r>
          </a:p>
          <a:p>
            <a:pPr marL="742950" lvl="1" indent="-285750" algn="just" eaLnBrk="1" hangingPunct="1">
              <a:lnSpc>
                <a:spcPts val="2800"/>
              </a:lnSpc>
              <a:spcBef>
                <a:spcPts val="0"/>
              </a:spcBef>
              <a:buSzPct val="50000"/>
              <a:buFontTx/>
              <a:buChar char="–"/>
              <a:defRPr/>
            </a:pPr>
            <a:r>
              <a:rPr lang="zh-CN" altLang="en-US" sz="2800" b="0" kern="0" dirty="0">
                <a:solidFill>
                  <a:schemeClr val="bg1">
                    <a:lumMod val="85000"/>
                  </a:schemeClr>
                </a:solidFill>
                <a:latin typeface="+mn-lt"/>
                <a:ea typeface="华文新魏" pitchFamily="2" charset="-122"/>
                <a:cs typeface="Times New Roman" pitchFamily="18" charset="0"/>
              </a:rPr>
              <a:t>第二类</a:t>
            </a:r>
            <a:r>
              <a:rPr lang="en-US" altLang="zh-CN" sz="2800" b="0" kern="0" dirty="0">
                <a:solidFill>
                  <a:schemeClr val="bg1">
                    <a:lumMod val="85000"/>
                  </a:schemeClr>
                </a:solidFill>
                <a:latin typeface="+mn-lt"/>
                <a:ea typeface="华文新魏" pitchFamily="2" charset="-122"/>
                <a:cs typeface="Times New Roman" pitchFamily="18" charset="0"/>
              </a:rPr>
              <a:t>: </a:t>
            </a:r>
            <a:r>
              <a:rPr lang="zh-CN" altLang="en-US" sz="2800" b="0" kern="0" dirty="0">
                <a:solidFill>
                  <a:schemeClr val="bg1">
                    <a:lumMod val="85000"/>
                  </a:schemeClr>
                </a:solidFill>
                <a:latin typeface="+mn-lt"/>
                <a:ea typeface="华文新魏" pitchFamily="2" charset="-122"/>
                <a:cs typeface="Times New Roman" pitchFamily="18" charset="0"/>
              </a:rPr>
              <a:t>稠密索引</a:t>
            </a:r>
          </a:p>
          <a:p>
            <a:pPr marL="1143000" lvl="2" indent="-228600" algn="just">
              <a:lnSpc>
                <a:spcPts val="2800"/>
              </a:lnSpc>
              <a:spcBef>
                <a:spcPts val="0"/>
              </a:spcBef>
              <a:buSzPct val="50000"/>
              <a:buFont typeface="Wingdings" pitchFamily="2" charset="2"/>
              <a:buChar char="l"/>
              <a:defRPr/>
            </a:pPr>
            <a:r>
              <a:rPr lang="zh-CN" altLang="en-US" sz="2400" b="0" kern="0" spc="-140" dirty="0">
                <a:solidFill>
                  <a:schemeClr val="bg1">
                    <a:lumMod val="85000"/>
                  </a:schemeClr>
                </a:solidFill>
                <a:latin typeface="+mn-lt"/>
                <a:ea typeface="华文新魏" pitchFamily="2" charset="-122"/>
                <a:cs typeface="Times New Roman" pitchFamily="18" charset="0"/>
              </a:rPr>
              <a:t>每个索引域的值对应一个索引项</a:t>
            </a:r>
          </a:p>
          <a:p>
            <a:pPr marL="1143000" lvl="2" indent="-228600" algn="just">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索引文件有序</a:t>
            </a:r>
          </a:p>
          <a:p>
            <a:pPr marL="1143000" lvl="2" indent="-228600" algn="just">
              <a:lnSpc>
                <a:spcPts val="2800"/>
              </a:lnSpc>
              <a:spcBef>
                <a:spcPts val="0"/>
              </a:spcBef>
              <a:buSzPct val="50000"/>
              <a:buFont typeface="Wingdings" pitchFamily="2" charset="2"/>
              <a:buChar char="l"/>
              <a:defRPr/>
            </a:pPr>
            <a:r>
              <a:rPr lang="zh-CN" altLang="en-US" sz="2400" b="0" kern="0" dirty="0">
                <a:solidFill>
                  <a:schemeClr val="bg1">
                    <a:lumMod val="85000"/>
                  </a:schemeClr>
                </a:solidFill>
                <a:latin typeface="+mn-lt"/>
                <a:ea typeface="华文新魏" pitchFamily="2" charset="-122"/>
                <a:cs typeface="Times New Roman" pitchFamily="18" charset="0"/>
              </a:rPr>
              <a:t>查找、更新方便</a:t>
            </a:r>
            <a:r>
              <a:rPr lang="en-US" altLang="zh-CN" sz="2400" b="0" kern="0" dirty="0">
                <a:solidFill>
                  <a:schemeClr val="bg1">
                    <a:lumMod val="85000"/>
                  </a:schemeClr>
                </a:solidFill>
                <a:latin typeface="+mn-lt"/>
                <a:ea typeface="华文新魏" pitchFamily="2" charset="-122"/>
                <a:cs typeface="Times New Roman" pitchFamily="18" charset="0"/>
              </a:rPr>
              <a:t>, </a:t>
            </a:r>
            <a:r>
              <a:rPr lang="zh-CN" altLang="en-US" sz="2400" b="0" kern="0" dirty="0">
                <a:solidFill>
                  <a:schemeClr val="bg1">
                    <a:lumMod val="85000"/>
                  </a:schemeClr>
                </a:solidFill>
                <a:latin typeface="+mn-lt"/>
                <a:ea typeface="华文新魏" pitchFamily="2" charset="-122"/>
                <a:cs typeface="Times New Roman" pitchFamily="18" charset="0"/>
              </a:rPr>
              <a:t>但索引项多，空间复杂性大</a:t>
            </a:r>
            <a:endParaRPr lang="en-US" altLang="zh-CN" sz="2400" b="0" kern="0" dirty="0">
              <a:solidFill>
                <a:schemeClr val="bg1">
                  <a:lumMod val="85000"/>
                </a:schemeClr>
              </a:solidFill>
              <a:latin typeface="+mn-lt"/>
              <a:ea typeface="华文新魏" pitchFamily="2" charset="-122"/>
              <a:cs typeface="Times New Roman" pitchFamily="18" charset="0"/>
            </a:endParaRPr>
          </a:p>
          <a:p>
            <a:pPr marL="342900" indent="-342900" algn="just" eaLnBrk="1" hangingPunct="1">
              <a:lnSpc>
                <a:spcPts val="2800"/>
              </a:lnSpc>
              <a:spcBef>
                <a:spcPts val="0"/>
              </a:spcBef>
              <a:buFontTx/>
              <a:buChar char="•"/>
              <a:defRPr/>
            </a:pPr>
            <a:r>
              <a:rPr lang="zh-CN" altLang="en-US" sz="3200" b="0" kern="0" dirty="0">
                <a:latin typeface="+mn-lt"/>
                <a:ea typeface="华文新魏" pitchFamily="2" charset="-122"/>
                <a:cs typeface="Times New Roman" pitchFamily="18" charset="0"/>
              </a:rPr>
              <a:t>按索引域特点分类索引</a:t>
            </a:r>
          </a:p>
          <a:p>
            <a:pPr marL="742950" lvl="1" indent="-285750" algn="just" eaLnBrk="1" hangingPunct="1">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聚集索引</a:t>
            </a:r>
          </a:p>
          <a:p>
            <a:pPr marL="742950" lvl="1" indent="-285750" algn="just" eaLnBrk="1" hangingPunct="1">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主索引</a:t>
            </a:r>
          </a:p>
          <a:p>
            <a:pPr marL="742950" lvl="1" indent="-285750" algn="just" eaLnBrk="1" hangingPunct="1">
              <a:lnSpc>
                <a:spcPts val="2800"/>
              </a:lnSpc>
              <a:spcBef>
                <a:spcPts val="0"/>
              </a:spcBef>
              <a:buSzPct val="50000"/>
              <a:buFontTx/>
              <a:buChar char="–"/>
              <a:defRPr/>
            </a:pPr>
            <a:r>
              <a:rPr lang="zh-CN" altLang="en-US" sz="2800" b="0" kern="0" dirty="0">
                <a:solidFill>
                  <a:srgbClr val="003399"/>
                </a:solidFill>
                <a:latin typeface="+mn-lt"/>
                <a:ea typeface="华文新魏" pitchFamily="2" charset="-122"/>
                <a:cs typeface="Times New Roman" pitchFamily="18" charset="0"/>
              </a:rPr>
              <a:t>辅助索引</a:t>
            </a:r>
            <a:r>
              <a:rPr lang="en-US" altLang="zh-CN" sz="2800" b="0" kern="0" dirty="0">
                <a:solidFill>
                  <a:srgbClr val="003399"/>
                </a:solidFill>
                <a:latin typeface="+mn-lt"/>
                <a:ea typeface="华文新魏" pitchFamily="2" charset="-122"/>
                <a:cs typeface="Times New Roman" pitchFamily="18" charset="0"/>
              </a:rPr>
              <a:t>(</a:t>
            </a:r>
            <a:r>
              <a:rPr lang="zh-CN" altLang="en-US" sz="2800" b="0" kern="0" dirty="0">
                <a:solidFill>
                  <a:srgbClr val="003399"/>
                </a:solidFill>
                <a:latin typeface="+mn-lt"/>
                <a:ea typeface="华文新魏" pitchFamily="2" charset="-122"/>
                <a:cs typeface="Times New Roman" pitchFamily="18" charset="0"/>
              </a:rPr>
              <a:t>非聚集索引</a:t>
            </a:r>
            <a:r>
              <a:rPr lang="en-US" altLang="zh-CN" sz="2800" b="0" kern="0" dirty="0">
                <a:solidFill>
                  <a:srgbClr val="003399"/>
                </a:solidFill>
                <a:latin typeface="+mn-lt"/>
                <a:ea typeface="华文新魏" pitchFamily="2" charset="-122"/>
                <a:cs typeface="Times New Roman" pitchFamily="18" charset="0"/>
              </a:rPr>
              <a:t>)</a:t>
            </a:r>
            <a:endParaRPr lang="zh-CN" altLang="en-US" sz="2800" b="0" kern="0" dirty="0">
              <a:solidFill>
                <a:srgbClr val="003399"/>
              </a:solidFill>
              <a:latin typeface="+mn-lt"/>
              <a:ea typeface="华文新魏" pitchFamily="2" charset="-122"/>
              <a:cs typeface="Times New Roman"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728" y="216768"/>
            <a:ext cx="3894907" cy="6336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9854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B2F7BC34-3608-40BE-9065-94DAA9DC0595}" type="slidenum">
              <a:rPr lang="zh-CN" altLang="en-US" smtClean="0"/>
              <a:pPr>
                <a:defRPr/>
              </a:pPr>
              <a:t>76</a:t>
            </a:fld>
            <a:endParaRPr lang="en-US" altLang="zh-CN"/>
          </a:p>
        </p:txBody>
      </p:sp>
      <p:sp>
        <p:nvSpPr>
          <p:cNvPr id="5" name="Rectangle 2"/>
          <p:cNvSpPr txBox="1">
            <a:spLocks noChangeArrowheads="1"/>
          </p:cNvSpPr>
          <p:nvPr/>
        </p:nvSpPr>
        <p:spPr>
          <a:xfrm>
            <a:off x="214314" y="1357298"/>
            <a:ext cx="4572000" cy="5384070"/>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spcBef>
                <a:spcPct val="20000"/>
              </a:spcBef>
              <a:buFontTx/>
              <a:buChar char="•"/>
              <a:defRPr/>
            </a:pPr>
            <a:r>
              <a:rPr lang="zh-CN" altLang="en-US" sz="3200" b="0" kern="0" dirty="0" smtClean="0">
                <a:latin typeface="+mn-lt"/>
                <a:ea typeface="华文新魏" pitchFamily="2" charset="-122"/>
                <a:cs typeface="Times New Roman" pitchFamily="18" charset="0"/>
              </a:rPr>
              <a:t>聚集索引</a:t>
            </a:r>
            <a:endParaRPr lang="zh-CN" altLang="en-US" sz="3200" b="0" kern="0" dirty="0">
              <a:latin typeface="+mn-lt"/>
              <a:ea typeface="华文新魏" pitchFamily="2" charset="-122"/>
              <a:cs typeface="Times New Roman" pitchFamily="18" charset="0"/>
            </a:endParaRPr>
          </a:p>
          <a:p>
            <a:pPr marL="742950" lvl="1" indent="-285750" algn="just">
              <a:spcBef>
                <a:spcPts val="0"/>
              </a:spcBef>
              <a:buSzPct val="50000"/>
              <a:buFontTx/>
              <a:buChar char="–"/>
              <a:defRPr/>
            </a:pPr>
            <a:r>
              <a:rPr lang="zh-CN" altLang="en-US" sz="2800" b="0" kern="0" dirty="0" smtClean="0">
                <a:solidFill>
                  <a:srgbClr val="2929FF"/>
                </a:solidFill>
                <a:latin typeface="+mn-lt"/>
                <a:ea typeface="华文新魏" pitchFamily="2" charset="-122"/>
                <a:cs typeface="Times New Roman" pitchFamily="18" charset="0"/>
              </a:rPr>
              <a:t>记录的</a:t>
            </a:r>
            <a:r>
              <a:rPr lang="zh-CN" altLang="en-US" sz="2800" b="0" kern="0" dirty="0" smtClean="0">
                <a:solidFill>
                  <a:srgbClr val="FF0000"/>
                </a:solidFill>
                <a:latin typeface="+mn-lt"/>
                <a:ea typeface="华文新魏" pitchFamily="2" charset="-122"/>
                <a:cs typeface="Times New Roman" pitchFamily="18" charset="0"/>
              </a:rPr>
              <a:t>物理存储顺序</a:t>
            </a:r>
            <a:r>
              <a:rPr lang="zh-CN" altLang="en-US" sz="2800" b="0" kern="0" dirty="0" smtClean="0">
                <a:solidFill>
                  <a:srgbClr val="2929FF"/>
                </a:solidFill>
                <a:latin typeface="+mn-lt"/>
                <a:ea typeface="华文新魏" pitchFamily="2" charset="-122"/>
                <a:cs typeface="Times New Roman" pitchFamily="18" charset="0"/>
              </a:rPr>
              <a:t>与索引文件中的顺序相同</a:t>
            </a:r>
            <a:endParaRPr lang="en-US" altLang="zh-CN" sz="2800" b="0" kern="0" dirty="0">
              <a:solidFill>
                <a:srgbClr val="2929FF"/>
              </a:solidFill>
              <a:latin typeface="+mn-lt"/>
              <a:ea typeface="华文新魏" pitchFamily="2" charset="-122"/>
              <a:cs typeface="Times New Roman" pitchFamily="18" charset="0"/>
            </a:endParaRPr>
          </a:p>
          <a:p>
            <a:pPr marL="742950" lvl="1" indent="-285750" algn="just">
              <a:spcBef>
                <a:spcPts val="0"/>
              </a:spcBef>
              <a:buSzPct val="50000"/>
              <a:buFontTx/>
              <a:buChar char="–"/>
              <a:defRPr/>
            </a:pPr>
            <a:r>
              <a:rPr lang="zh-CN" altLang="en-US" sz="2800" b="0" kern="0" dirty="0">
                <a:solidFill>
                  <a:srgbClr val="2929FF"/>
                </a:solidFill>
                <a:latin typeface="+mn-lt"/>
                <a:ea typeface="华文新魏" pitchFamily="2" charset="-122"/>
                <a:cs typeface="Times New Roman" pitchFamily="18" charset="0"/>
              </a:rPr>
              <a:t>数据文件按索引域排序</a:t>
            </a:r>
            <a:endParaRPr lang="en-US" altLang="zh-CN" sz="2800" b="0" kern="0" dirty="0">
              <a:solidFill>
                <a:srgbClr val="2929FF"/>
              </a:solidFill>
              <a:latin typeface="+mn-lt"/>
              <a:ea typeface="华文新魏" pitchFamily="2" charset="-122"/>
              <a:cs typeface="Times New Roman" pitchFamily="18" charset="0"/>
            </a:endParaRPr>
          </a:p>
          <a:p>
            <a:pPr marL="742950" lvl="1" indent="-285750" algn="just">
              <a:spcBef>
                <a:spcPts val="0"/>
              </a:spcBef>
              <a:buSzPct val="50000"/>
              <a:buFontTx/>
              <a:buChar char="–"/>
              <a:defRPr/>
            </a:pPr>
            <a:r>
              <a:rPr lang="zh-CN" altLang="en-US" sz="2800" b="0" kern="0" dirty="0">
                <a:solidFill>
                  <a:srgbClr val="2929FF"/>
                </a:solidFill>
                <a:latin typeface="+mn-lt"/>
                <a:ea typeface="华文新魏" pitchFamily="2" charset="-122"/>
                <a:cs typeface="Times New Roman" pitchFamily="18" charset="0"/>
              </a:rPr>
              <a:t>索引文件按索引域排序</a:t>
            </a:r>
          </a:p>
          <a:p>
            <a:pPr marL="742950" lvl="1" indent="-285750" algn="just">
              <a:spcBef>
                <a:spcPts val="0"/>
              </a:spcBef>
              <a:buSzPct val="50000"/>
              <a:buFontTx/>
              <a:buChar char="–"/>
              <a:defRPr/>
            </a:pPr>
            <a:r>
              <a:rPr lang="zh-CN" altLang="en-US" sz="2800" b="0" kern="0" dirty="0">
                <a:solidFill>
                  <a:srgbClr val="2929FF"/>
                </a:solidFill>
                <a:latin typeface="+mn-lt"/>
                <a:ea typeface="华文新魏" pitchFamily="2" charset="-122"/>
                <a:cs typeface="Times New Roman" pitchFamily="18" charset="0"/>
              </a:rPr>
              <a:t>索引项具有两个域</a:t>
            </a:r>
            <a:endParaRPr lang="en-US" altLang="zh-CN" sz="2800" b="0" kern="0" dirty="0">
              <a:solidFill>
                <a:srgbClr val="2929FF"/>
              </a:solidFill>
              <a:latin typeface="+mn-lt"/>
              <a:ea typeface="华文新魏" pitchFamily="2" charset="-122"/>
              <a:cs typeface="Times New Roman" pitchFamily="18" charset="0"/>
            </a:endParaRPr>
          </a:p>
          <a:p>
            <a:pPr marL="1143000" lvl="2" indent="-228600" algn="just">
              <a:spcBef>
                <a:spcPts val="0"/>
              </a:spcBef>
              <a:buClr>
                <a:srgbClr val="800000"/>
              </a:buClr>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一个域存储索引域值</a:t>
            </a:r>
            <a:r>
              <a:rPr lang="en-US" altLang="zh-CN" sz="2400" b="0" kern="0" dirty="0">
                <a:solidFill>
                  <a:srgbClr val="800000"/>
                </a:solidFill>
                <a:latin typeface="+mn-lt"/>
                <a:ea typeface="华文新魏" pitchFamily="2" charset="-122"/>
                <a:cs typeface="Times New Roman" pitchFamily="18" charset="0"/>
              </a:rPr>
              <a:t>(</a:t>
            </a:r>
            <a:r>
              <a:rPr lang="zh-CN" altLang="en-US" sz="2400" b="0" kern="0" dirty="0">
                <a:solidFill>
                  <a:srgbClr val="800000"/>
                </a:solidFill>
                <a:latin typeface="+mn-lt"/>
                <a:ea typeface="华文新魏" pitchFamily="2" charset="-122"/>
                <a:cs typeface="Times New Roman" pitchFamily="18" charset="0"/>
              </a:rPr>
              <a:t>可能对应多个记录</a:t>
            </a:r>
            <a:r>
              <a:rPr lang="en-US" altLang="zh-CN" sz="2400" b="0" kern="0" dirty="0">
                <a:solidFill>
                  <a:srgbClr val="800000"/>
                </a:solidFill>
                <a:latin typeface="+mn-lt"/>
                <a:ea typeface="华文新魏" pitchFamily="2" charset="-122"/>
                <a:cs typeface="Times New Roman" pitchFamily="18" charset="0"/>
              </a:rPr>
              <a:t>)</a:t>
            </a:r>
          </a:p>
          <a:p>
            <a:pPr marL="1143000" lvl="2" indent="-228600" algn="just">
              <a:spcBef>
                <a:spcPts val="0"/>
              </a:spcBef>
              <a:buClr>
                <a:srgbClr val="800000"/>
              </a:buClr>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一个域存储指向包含该索引值的所有连续磁盘块的第一块地址</a:t>
            </a:r>
            <a:r>
              <a:rPr lang="en-US" altLang="zh-CN" sz="2400" b="0" kern="0" dirty="0">
                <a:solidFill>
                  <a:srgbClr val="800000"/>
                </a:solidFill>
                <a:latin typeface="+mn-lt"/>
                <a:ea typeface="华文新魏" pitchFamily="2" charset="-122"/>
                <a:cs typeface="Times New Roman" pitchFamily="18" charset="0"/>
              </a:rPr>
              <a:t>.</a:t>
            </a:r>
          </a:p>
          <a:p>
            <a:pPr marL="742950" lvl="1" indent="-285750" algn="just">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聚集</a:t>
            </a:r>
            <a:r>
              <a:rPr lang="zh-CN" altLang="en-US" sz="2800" b="0" kern="0" dirty="0" smtClean="0">
                <a:solidFill>
                  <a:srgbClr val="2929FF"/>
                </a:solidFill>
                <a:latin typeface="+mn-lt"/>
                <a:ea typeface="华文新魏" pitchFamily="2" charset="-122"/>
                <a:cs typeface="Times New Roman" pitchFamily="18" charset="0"/>
              </a:rPr>
              <a:t>索引可以是</a:t>
            </a:r>
            <a:r>
              <a:rPr lang="zh-CN" altLang="en-US" sz="2800" b="0" kern="0" dirty="0">
                <a:solidFill>
                  <a:srgbClr val="2929FF"/>
                </a:solidFill>
                <a:latin typeface="+mn-lt"/>
                <a:ea typeface="华文新魏" pitchFamily="2" charset="-122"/>
                <a:cs typeface="Times New Roman" pitchFamily="18" charset="0"/>
              </a:rPr>
              <a:t>稀疏</a:t>
            </a:r>
            <a:r>
              <a:rPr lang="zh-CN" altLang="en-US" sz="2800" b="0" kern="0" dirty="0" smtClean="0">
                <a:solidFill>
                  <a:srgbClr val="2929FF"/>
                </a:solidFill>
                <a:latin typeface="+mn-lt"/>
                <a:ea typeface="华文新魏" pitchFamily="2" charset="-122"/>
                <a:cs typeface="Times New Roman" pitchFamily="18" charset="0"/>
              </a:rPr>
              <a:t>索引，也可以是稠密索引</a:t>
            </a:r>
            <a:endParaRPr lang="en-US" altLang="zh-CN" sz="2800" b="0" kern="0" dirty="0">
              <a:solidFill>
                <a:srgbClr val="2929FF"/>
              </a:solidFill>
              <a:latin typeface="+mn-lt"/>
              <a:ea typeface="华文新魏" pitchFamily="2" charset="-122"/>
              <a:cs typeface="Times New Roman" pitchFamily="18" charset="0"/>
            </a:endParaRPr>
          </a:p>
        </p:txBody>
      </p:sp>
      <p:pic>
        <p:nvPicPr>
          <p:cNvPr id="983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008063"/>
            <a:ext cx="4041775" cy="56610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par>
                                <p:cTn id="31" presetID="53"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p:cTn id="33"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5">
                                            <p:txEl>
                                              <p:pRg st="5" end="5"/>
                                            </p:txEl>
                                          </p:spTgt>
                                        </p:tgtEl>
                                      </p:cBhvr>
                                    </p:animEffect>
                                  </p:childTnLst>
                                </p:cTn>
                              </p:par>
                              <p:par>
                                <p:cTn id="36" presetID="53" presetClass="entr" presetSubtype="0" fill="hold" nodeType="with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 calcmode="lin" valueType="num">
                                      <p:cBhvr>
                                        <p:cTn id="38"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p:cTn id="45"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0A025F6A-FE17-4AB2-99AC-699A5AC11AF2}" type="slidenum">
              <a:rPr lang="zh-CN" altLang="en-US" smtClean="0"/>
              <a:pPr>
                <a:defRPr/>
              </a:pPr>
              <a:t>77</a:t>
            </a:fld>
            <a:endParaRPr lang="en-US" altLang="zh-CN"/>
          </a:p>
        </p:txBody>
      </p:sp>
      <p:sp>
        <p:nvSpPr>
          <p:cNvPr id="7" name="Rectangle 2"/>
          <p:cNvSpPr txBox="1">
            <a:spLocks noChangeArrowheads="1"/>
          </p:cNvSpPr>
          <p:nvPr/>
        </p:nvSpPr>
        <p:spPr>
          <a:xfrm>
            <a:off x="611188" y="1557338"/>
            <a:ext cx="8001000" cy="3005137"/>
          </a:xfrm>
          <a:prstGeom prst="rect">
            <a:avLst/>
          </a:prstGeom>
        </p:spPr>
        <p:txBody>
          <a:bodyPr/>
          <a:lstStyle/>
          <a:p>
            <a:pPr marL="342900" indent="-342900" algn="just" eaLnBrk="1" hangingPunct="1">
              <a:spcBef>
                <a:spcPts val="0"/>
              </a:spcBef>
              <a:buClr>
                <a:srgbClr val="FF0000"/>
              </a:buClr>
              <a:buSzPct val="50000"/>
              <a:buFont typeface="Wingdings" pitchFamily="2" charset="2"/>
              <a:buChar char="l"/>
              <a:defRPr/>
            </a:pPr>
            <a:r>
              <a:rPr kumimoji="1" lang="zh-CN" altLang="en-US" sz="3200" b="0" kern="0" dirty="0">
                <a:solidFill>
                  <a:srgbClr val="FF0000"/>
                </a:solidFill>
                <a:latin typeface="华文新魏" pitchFamily="2" charset="-122"/>
                <a:ea typeface="华文新魏" pitchFamily="2" charset="-122"/>
                <a:cs typeface="Times New Roman" pitchFamily="18" charset="0"/>
              </a:rPr>
              <a:t>优点</a:t>
            </a:r>
            <a:endParaRPr lang="en-US" altLang="zh-CN" sz="3200" b="0" kern="0" dirty="0">
              <a:solidFill>
                <a:srgbClr val="FF0000"/>
              </a:solidFill>
              <a:latin typeface="华文新魏" pitchFamily="2" charset="-122"/>
              <a:ea typeface="华文新魏" pitchFamily="2" charset="-122"/>
              <a:cs typeface="Times New Roman" pitchFamily="18" charset="0"/>
            </a:endParaRPr>
          </a:p>
          <a:p>
            <a:pPr marL="685800" lvl="1" indent="-228600">
              <a:spcBef>
                <a:spcPts val="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索引文件比被索引的数据文件小得多</a:t>
            </a:r>
            <a:endParaRPr lang="en-US" altLang="zh-CN" sz="2800" b="0" dirty="0">
              <a:solidFill>
                <a:srgbClr val="2929FF"/>
              </a:solidFill>
              <a:latin typeface="+mn-lt"/>
              <a:ea typeface="华文新魏" pitchFamily="2" charset="-122"/>
              <a:cs typeface="+mn-cs"/>
            </a:endParaRPr>
          </a:p>
          <a:p>
            <a:pPr marL="685800" lvl="1" indent="-228600">
              <a:spcBef>
                <a:spcPts val="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索引文件搜索比搜索数据文件节省大量时间</a:t>
            </a:r>
            <a:endParaRPr lang="en-US" altLang="zh-CN" sz="2800" b="0" dirty="0">
              <a:solidFill>
                <a:srgbClr val="2929FF"/>
              </a:solidFill>
              <a:latin typeface="+mn-lt"/>
              <a:ea typeface="华文新魏" pitchFamily="2" charset="-122"/>
              <a:cs typeface="+mn-cs"/>
            </a:endParaRPr>
          </a:p>
          <a:p>
            <a:pPr marL="228600" indent="-228600">
              <a:spcBef>
                <a:spcPts val="0"/>
              </a:spcBef>
              <a:buClr>
                <a:srgbClr val="FF0000"/>
              </a:buClr>
              <a:buSzPct val="50000"/>
              <a:buFont typeface="Wingdings" pitchFamily="2" charset="2"/>
              <a:buChar char="l"/>
              <a:defRPr/>
            </a:pPr>
            <a:r>
              <a:rPr lang="zh-CN" altLang="en-US" sz="3200" b="0" kern="0" dirty="0">
                <a:solidFill>
                  <a:srgbClr val="FF0000"/>
                </a:solidFill>
                <a:latin typeface="华文新魏" pitchFamily="2" charset="-122"/>
                <a:ea typeface="华文新魏" pitchFamily="2" charset="-122"/>
                <a:cs typeface="Times New Roman" pitchFamily="18" charset="0"/>
              </a:rPr>
              <a:t> </a:t>
            </a:r>
            <a:r>
              <a:rPr kumimoji="1" lang="zh-CN" altLang="en-US" sz="3200" b="0" kern="0" dirty="0">
                <a:solidFill>
                  <a:srgbClr val="FF0000"/>
                </a:solidFill>
                <a:latin typeface="华文新魏" pitchFamily="2" charset="-122"/>
                <a:ea typeface="华文新魏" pitchFamily="2" charset="-122"/>
                <a:cs typeface="Times New Roman" pitchFamily="18" charset="0"/>
              </a:rPr>
              <a:t>缺点</a:t>
            </a:r>
            <a:endParaRPr kumimoji="1" lang="en-US" altLang="zh-CN" sz="3200" b="0" kern="0" dirty="0">
              <a:solidFill>
                <a:srgbClr val="FF0000"/>
              </a:solidFill>
              <a:latin typeface="华文新魏" pitchFamily="2" charset="-122"/>
              <a:ea typeface="华文新魏" pitchFamily="2" charset="-122"/>
              <a:cs typeface="Times New Roman" pitchFamily="18" charset="0"/>
            </a:endParaRPr>
          </a:p>
          <a:p>
            <a:pPr marL="685800" lvl="1" indent="-228600">
              <a:spcBef>
                <a:spcPts val="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处理数据更新时，需要维护数据文件和索引文件记录之间的序关系</a:t>
            </a:r>
            <a:endParaRPr lang="en-US" altLang="zh-CN" sz="2800" b="0" dirty="0">
              <a:solidFill>
                <a:srgbClr val="2929FF"/>
              </a:solidFill>
              <a:latin typeface="+mn-lt"/>
              <a:ea typeface="华文新魏" pitchFamily="2" charset="-122"/>
              <a:cs typeface="+mn-cs"/>
            </a:endParaRPr>
          </a:p>
          <a:p>
            <a:pPr marL="1143000" lvl="2" indent="-228600" algn="just" eaLnBrk="1" hangingPunct="1">
              <a:spcBef>
                <a:spcPct val="20000"/>
              </a:spcBef>
              <a:buClr>
                <a:schemeClr val="hlink"/>
              </a:buClr>
              <a:buSzPct val="65000"/>
              <a:buFont typeface="Monotype Sorts" pitchFamily="2" charset="2"/>
              <a:buChar char="F"/>
              <a:defRPr/>
            </a:pPr>
            <a:endParaRPr kumimoji="1" lang="zh-CN" altLang="en-US" sz="2400" b="0" kern="0" dirty="0">
              <a:solidFill>
                <a:schemeClr val="bg2"/>
              </a:solidFill>
              <a:latin typeface="华文新魏" pitchFamily="2" charset="-122"/>
              <a:ea typeface="华文新魏" pitchFamily="2" charset="-122"/>
              <a:cs typeface="Times New Roman" pitchFamily="18" charset="0"/>
            </a:endParaRPr>
          </a:p>
          <a:p>
            <a:pPr marL="1143000" lvl="2" indent="-228600" algn="just" eaLnBrk="1" hangingPunct="1">
              <a:spcBef>
                <a:spcPct val="20000"/>
              </a:spcBef>
              <a:buClr>
                <a:schemeClr val="hlink"/>
              </a:buClr>
              <a:buSzPct val="65000"/>
              <a:buFont typeface="Monotype Sorts" pitchFamily="2" charset="2"/>
              <a:buChar char="F"/>
              <a:defRPr/>
            </a:pPr>
            <a:endParaRPr kumimoji="1" lang="zh-CN" altLang="en-US" sz="2400" b="0" kern="0" dirty="0">
              <a:solidFill>
                <a:schemeClr val="bg2"/>
              </a:solidFill>
              <a:latin typeface="华文新魏" pitchFamily="2" charset="-122"/>
              <a:ea typeface="华文新魏" pitchFamily="2" charset="-122"/>
              <a:cs typeface="Times New Roman" pitchFamily="18" charset="0"/>
            </a:endParaRPr>
          </a:p>
          <a:p>
            <a:pPr marL="1143000" lvl="2" indent="-228600" algn="just" eaLnBrk="1" hangingPunct="1">
              <a:spcBef>
                <a:spcPct val="20000"/>
              </a:spcBef>
              <a:buClr>
                <a:schemeClr val="hlink"/>
              </a:buClr>
              <a:buSzPct val="65000"/>
              <a:buFont typeface="Monotype Sorts" pitchFamily="2" charset="2"/>
              <a:buChar char="F"/>
              <a:defRPr/>
            </a:pPr>
            <a:endParaRPr kumimoji="1" lang="zh-CN" altLang="en-US" sz="2400" b="0" kern="0" dirty="0">
              <a:solidFill>
                <a:schemeClr val="bg2"/>
              </a:solidFill>
              <a:latin typeface="华文新魏" pitchFamily="2" charset="-122"/>
              <a:ea typeface="华文新魏" pitchFamily="2" charset="-122"/>
              <a:cs typeface="Times New Roman" pitchFamily="18" charset="0"/>
            </a:endParaRPr>
          </a:p>
        </p:txBody>
      </p:sp>
      <p:sp>
        <p:nvSpPr>
          <p:cNvPr id="5" name="文本框 4"/>
          <p:cNvSpPr txBox="1"/>
          <p:nvPr/>
        </p:nvSpPr>
        <p:spPr>
          <a:xfrm>
            <a:off x="1699644" y="4941168"/>
            <a:ext cx="5929828" cy="523220"/>
          </a:xfrm>
          <a:prstGeom prst="rect">
            <a:avLst/>
          </a:prstGeom>
          <a:solidFill>
            <a:srgbClr val="FFFFCC"/>
          </a:solidFill>
          <a:ln>
            <a:solidFill>
              <a:srgbClr val="FFC000"/>
            </a:solidFill>
          </a:ln>
        </p:spPr>
        <p:txBody>
          <a:bodyPr wrap="none" rtlCol="0">
            <a:spAutoFit/>
          </a:bodyPr>
          <a:lstStyle/>
          <a:p>
            <a:r>
              <a:rPr lang="zh-CN" altLang="en-US" sz="2800" dirty="0" smtClean="0">
                <a:solidFill>
                  <a:srgbClr val="FF0000"/>
                </a:solidFill>
                <a:latin typeface="华文新魏" panose="02010800040101010101" pitchFamily="2" charset="-122"/>
                <a:ea typeface="华文新魏" panose="02010800040101010101" pitchFamily="2" charset="-122"/>
              </a:rPr>
              <a:t>数据文件上的聚集索引只能有一个！</a:t>
            </a:r>
            <a:endParaRPr lang="zh-CN" altLang="en-US" sz="2800" dirty="0">
              <a:solidFill>
                <a:srgbClr val="FF0000"/>
              </a:solidFill>
              <a:latin typeface="华文新魏" panose="02010800040101010101" pitchFamily="2" charset="-122"/>
              <a:ea typeface="华文新魏" panose="02010800040101010101" pitchFamily="2" charset="-122"/>
            </a:endParaRPr>
          </a:p>
        </p:txBody>
      </p:sp>
      <p:sp>
        <p:nvSpPr>
          <p:cNvPr id="6" name="文本框 5"/>
          <p:cNvSpPr txBox="1"/>
          <p:nvPr/>
        </p:nvSpPr>
        <p:spPr>
          <a:xfrm>
            <a:off x="914400" y="911007"/>
            <a:ext cx="2031325" cy="646331"/>
          </a:xfrm>
          <a:prstGeom prst="rect">
            <a:avLst/>
          </a:prstGeom>
          <a:noFill/>
        </p:spPr>
        <p:txBody>
          <a:bodyPr wrap="none" rtlCol="0">
            <a:spAutoFit/>
          </a:bodyPr>
          <a:lstStyle/>
          <a:p>
            <a:r>
              <a:rPr lang="zh-CN" altLang="en-US" sz="3600" dirty="0" smtClean="0">
                <a:latin typeface="华文新魏" panose="02010800040101010101" pitchFamily="2" charset="-122"/>
                <a:ea typeface="华文新魏" panose="02010800040101010101" pitchFamily="2" charset="-122"/>
              </a:rPr>
              <a:t>聚集索引</a:t>
            </a:r>
            <a:endParaRPr lang="zh-CN" altLang="en-US" sz="36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98D77F79-A901-4C22-9EB4-4D9F34F1FABA}" type="slidenum">
              <a:rPr lang="zh-CN" altLang="en-US" smtClean="0"/>
              <a:pPr>
                <a:defRPr/>
              </a:pPr>
              <a:t>78</a:t>
            </a:fld>
            <a:endParaRPr lang="en-US" altLang="zh-CN"/>
          </a:p>
        </p:txBody>
      </p:sp>
      <p:sp>
        <p:nvSpPr>
          <p:cNvPr id="5" name="Rectangle 2"/>
          <p:cNvSpPr txBox="1">
            <a:spLocks noChangeArrowheads="1"/>
          </p:cNvSpPr>
          <p:nvPr/>
        </p:nvSpPr>
        <p:spPr>
          <a:xfrm>
            <a:off x="142844" y="907580"/>
            <a:ext cx="4572000" cy="5450378"/>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ts val="3000"/>
              </a:lnSpc>
              <a:spcBef>
                <a:spcPts val="0"/>
              </a:spcBef>
              <a:buFontTx/>
              <a:buChar char="•"/>
              <a:defRPr/>
            </a:pPr>
            <a:r>
              <a:rPr lang="zh-CN" altLang="en-US" sz="3200" b="0" kern="0" dirty="0">
                <a:latin typeface="+mn-lt"/>
                <a:ea typeface="华文新魏" pitchFamily="2" charset="-122"/>
                <a:cs typeface="Times New Roman" pitchFamily="18" charset="0"/>
              </a:rPr>
              <a:t>主索引文件定义 </a:t>
            </a:r>
          </a:p>
          <a:p>
            <a:pPr marL="742950" lvl="1" indent="-285750" algn="just">
              <a:lnSpc>
                <a:spcPts val="3000"/>
              </a:lnSpc>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索引域是</a:t>
            </a:r>
            <a:r>
              <a:rPr lang="zh-CN" altLang="en-US" sz="2800" b="0" kern="0" dirty="0">
                <a:solidFill>
                  <a:srgbClr val="FF0000"/>
                </a:solidFill>
                <a:latin typeface="+mn-lt"/>
                <a:ea typeface="华文新魏" pitchFamily="2" charset="-122"/>
                <a:cs typeface="Times New Roman" pitchFamily="18" charset="0"/>
              </a:rPr>
              <a:t>主键</a:t>
            </a:r>
            <a:endParaRPr lang="en-US" altLang="zh-CN" sz="2800" b="0" kern="0" dirty="0">
              <a:solidFill>
                <a:srgbClr val="FF0000"/>
              </a:solidFill>
              <a:latin typeface="+mn-lt"/>
              <a:ea typeface="华文新魏" pitchFamily="2" charset="-122"/>
              <a:cs typeface="Times New Roman" pitchFamily="18" charset="0"/>
            </a:endParaRPr>
          </a:p>
          <a:p>
            <a:pPr marL="742950" lvl="1" indent="-285750" algn="just">
              <a:lnSpc>
                <a:spcPts val="3000"/>
              </a:lnSpc>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数据文件按照</a:t>
            </a:r>
            <a:r>
              <a:rPr lang="zh-CN" altLang="en-US" sz="2800" b="0" kern="0" dirty="0">
                <a:solidFill>
                  <a:srgbClr val="FF0000"/>
                </a:solidFill>
                <a:latin typeface="+mn-lt"/>
                <a:ea typeface="华文新魏" pitchFamily="2" charset="-122"/>
                <a:cs typeface="Times New Roman" pitchFamily="18" charset="0"/>
              </a:rPr>
              <a:t>键值排序</a:t>
            </a:r>
            <a:endParaRPr lang="en-US" altLang="zh-CN" sz="2800" b="0" kern="0" dirty="0">
              <a:solidFill>
                <a:srgbClr val="FF0000"/>
              </a:solidFill>
              <a:latin typeface="+mn-lt"/>
              <a:ea typeface="华文新魏" pitchFamily="2" charset="-122"/>
              <a:cs typeface="Times New Roman" pitchFamily="18" charset="0"/>
            </a:endParaRPr>
          </a:p>
          <a:p>
            <a:pPr marL="742950" lvl="1" indent="-285750" algn="just">
              <a:lnSpc>
                <a:spcPts val="3000"/>
              </a:lnSpc>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每个索引项对应一个磁盘块</a:t>
            </a:r>
            <a:r>
              <a:rPr lang="en-US" altLang="zh-CN" sz="2800" b="0" kern="0" dirty="0">
                <a:solidFill>
                  <a:srgbClr val="2929FF"/>
                </a:solidFill>
                <a:latin typeface="+mn-lt"/>
                <a:ea typeface="华文新魏" pitchFamily="2" charset="-122"/>
                <a:cs typeface="Times New Roman" pitchFamily="18" charset="0"/>
              </a:rPr>
              <a:t> </a:t>
            </a:r>
            <a:endParaRPr lang="zh-CN" altLang="en-US" sz="2800" b="0" kern="0" dirty="0">
              <a:solidFill>
                <a:srgbClr val="2929FF"/>
              </a:solidFill>
              <a:latin typeface="+mn-lt"/>
              <a:ea typeface="华文新魏" pitchFamily="2" charset="-122"/>
              <a:cs typeface="Times New Roman" pitchFamily="18" charset="0"/>
            </a:endParaRPr>
          </a:p>
          <a:p>
            <a:pPr marL="742950" lvl="1" indent="-285750" algn="just">
              <a:lnSpc>
                <a:spcPts val="3000"/>
              </a:lnSpc>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索引文件按照键值大小排序</a:t>
            </a:r>
          </a:p>
          <a:p>
            <a:pPr marL="742950" lvl="1" indent="-285750" algn="just" eaLnBrk="1" hangingPunct="1">
              <a:lnSpc>
                <a:spcPts val="3000"/>
              </a:lnSpc>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主索引是具有两个域的有序定长记录文件</a:t>
            </a:r>
          </a:p>
          <a:p>
            <a:pPr marL="1143000" lvl="2" indent="-228600" algn="just">
              <a:lnSpc>
                <a:spcPts val="2800"/>
              </a:lnSpc>
              <a:spcBef>
                <a:spcPts val="0"/>
              </a:spcBef>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第一个域存储每个数据文件块的最小键值</a:t>
            </a:r>
            <a:endParaRPr lang="en-US" altLang="zh-CN" sz="2400" b="0" kern="0" dirty="0">
              <a:solidFill>
                <a:srgbClr val="800000"/>
              </a:solidFill>
              <a:latin typeface="+mn-lt"/>
              <a:ea typeface="华文新魏" pitchFamily="2" charset="-122"/>
              <a:cs typeface="Times New Roman" pitchFamily="18" charset="0"/>
            </a:endParaRPr>
          </a:p>
          <a:p>
            <a:pPr marL="1143000" lvl="2" indent="-228600" algn="just">
              <a:lnSpc>
                <a:spcPts val="2800"/>
              </a:lnSpc>
              <a:spcBef>
                <a:spcPts val="0"/>
              </a:spcBef>
              <a:buSzPct val="50000"/>
              <a:buFont typeface="Wingdings" pitchFamily="2" charset="2"/>
              <a:buChar char="l"/>
              <a:defRPr/>
            </a:pPr>
            <a:r>
              <a:rPr lang="zh-CN" altLang="en-US" sz="2400" b="0" kern="0" dirty="0">
                <a:solidFill>
                  <a:srgbClr val="800000"/>
                </a:solidFill>
                <a:latin typeface="+mn-lt"/>
                <a:ea typeface="华文新魏" pitchFamily="2" charset="-122"/>
                <a:cs typeface="Times New Roman" pitchFamily="18" charset="0"/>
              </a:rPr>
              <a:t>第二个域存储指向记录磁盘块地址的指针</a:t>
            </a:r>
          </a:p>
          <a:p>
            <a:pPr marL="742950" lvl="1" indent="-285750" algn="just" eaLnBrk="1" hangingPunct="1">
              <a:lnSpc>
                <a:spcPts val="3000"/>
              </a:lnSpc>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主索引是稀疏索引</a:t>
            </a:r>
          </a:p>
        </p:txBody>
      </p:sp>
      <p:pic>
        <p:nvPicPr>
          <p:cNvPr id="921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052513"/>
            <a:ext cx="434340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p:cTn id="1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 calcmode="lin" valueType="num">
                                      <p:cBhvr>
                                        <p:cTn id="2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p:cTn id="29"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5">
                                            <p:txEl>
                                              <p:pRg st="5" end="5"/>
                                            </p:txEl>
                                          </p:spTgt>
                                        </p:tgtEl>
                                      </p:cBhvr>
                                    </p:animEffect>
                                  </p:childTnLst>
                                </p:cTn>
                              </p:par>
                              <p:par>
                                <p:cTn id="32" presetID="53"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 calcmode="lin" valueType="num">
                                      <p:cBhvr>
                                        <p:cTn id="34"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5">
                                            <p:txEl>
                                              <p:pRg st="6" end="6"/>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p:cTn id="3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p:cTn id="4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4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172BAF65-BC0E-4599-BD4D-BA005B8CE524}" type="slidenum">
              <a:rPr lang="zh-CN" altLang="en-US" smtClean="0"/>
              <a:pPr>
                <a:defRPr/>
              </a:pPr>
              <a:t>79</a:t>
            </a:fld>
            <a:endParaRPr lang="en-US" altLang="zh-CN"/>
          </a:p>
        </p:txBody>
      </p:sp>
      <p:sp>
        <p:nvSpPr>
          <p:cNvPr id="5" name="Rectangle 2"/>
          <p:cNvSpPr txBox="1">
            <a:spLocks noChangeArrowheads="1"/>
          </p:cNvSpPr>
          <p:nvPr/>
        </p:nvSpPr>
        <p:spPr>
          <a:xfrm>
            <a:off x="642938" y="1143000"/>
            <a:ext cx="8001000" cy="5135563"/>
          </a:xfrm>
          <a:prstGeom prst="rect">
            <a:avLst/>
          </a:prstGeom>
        </p:spPr>
        <p:txBody>
          <a:bodyPr/>
          <a:lstStyle/>
          <a:p>
            <a:pPr marL="342900" indent="-342900" algn="just">
              <a:spcBef>
                <a:spcPct val="20000"/>
              </a:spcBef>
              <a:buFontTx/>
              <a:buChar char="•"/>
              <a:defRPr/>
            </a:pPr>
            <a:r>
              <a:rPr lang="zh-CN" altLang="en-US" sz="3200" kern="0" dirty="0">
                <a:latin typeface="+mn-lt"/>
                <a:ea typeface="华文新魏" pitchFamily="2" charset="-122"/>
                <a:cs typeface="+mn-cs"/>
              </a:rPr>
              <a:t>例  建立主索引和不建立索引两种情况下磁盘块存取数的区别。</a:t>
            </a:r>
          </a:p>
          <a:p>
            <a:pPr marL="742950" lvl="1" indent="-285750" algn="just">
              <a:spcBef>
                <a:spcPct val="20000"/>
              </a:spcBef>
              <a:buFontTx/>
              <a:buChar char="–"/>
              <a:defRPr/>
            </a:pPr>
            <a:r>
              <a:rPr lang="zh-CN" altLang="en-US" sz="2800" kern="0" dirty="0">
                <a:solidFill>
                  <a:srgbClr val="2929FF"/>
                </a:solidFill>
                <a:latin typeface="+mn-lt"/>
                <a:ea typeface="华文新魏" pitchFamily="2" charset="-122"/>
                <a:cs typeface="+mn-cs"/>
              </a:rPr>
              <a:t>假设</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是有序文件，记录数</a:t>
            </a:r>
            <a:r>
              <a:rPr lang="en-US" altLang="zh-CN" sz="2800" kern="0" dirty="0">
                <a:solidFill>
                  <a:srgbClr val="2929FF"/>
                </a:solidFill>
                <a:latin typeface="+mn-lt"/>
                <a:ea typeface="华文新魏" pitchFamily="2" charset="-122"/>
                <a:cs typeface="+mn-cs"/>
              </a:rPr>
              <a:t>r=30000，</a:t>
            </a:r>
            <a:r>
              <a:rPr lang="zh-CN" altLang="en-US" sz="2800" kern="0" dirty="0">
                <a:solidFill>
                  <a:srgbClr val="2929FF"/>
                </a:solidFill>
                <a:latin typeface="+mn-lt"/>
                <a:ea typeface="华文新魏" pitchFamily="2" charset="-122"/>
                <a:cs typeface="+mn-cs"/>
              </a:rPr>
              <a:t>每个记录长度</a:t>
            </a:r>
            <a:r>
              <a:rPr lang="en-US" altLang="zh-CN" sz="2800" kern="0" dirty="0">
                <a:solidFill>
                  <a:srgbClr val="2929FF"/>
                </a:solidFill>
                <a:latin typeface="+mn-lt"/>
                <a:ea typeface="华文新魏" pitchFamily="2" charset="-122"/>
                <a:cs typeface="+mn-cs"/>
              </a:rPr>
              <a:t>L=100B，</a:t>
            </a:r>
            <a:r>
              <a:rPr lang="zh-CN" altLang="en-US" sz="2800" kern="0" dirty="0">
                <a:solidFill>
                  <a:srgbClr val="2929FF"/>
                </a:solidFill>
                <a:latin typeface="+mn-lt"/>
                <a:ea typeface="华文新魏" pitchFamily="2" charset="-122"/>
                <a:cs typeface="+mn-cs"/>
              </a:rPr>
              <a:t>每个磁盘块容量</a:t>
            </a:r>
            <a:r>
              <a:rPr lang="en-US" altLang="zh-CN" sz="2800" kern="0" dirty="0">
                <a:solidFill>
                  <a:srgbClr val="2929FF"/>
                </a:solidFill>
                <a:latin typeface="+mn-lt"/>
                <a:ea typeface="华文新魏" pitchFamily="2" charset="-122"/>
                <a:cs typeface="+mn-cs"/>
              </a:rPr>
              <a:t>B=1024B。</a:t>
            </a:r>
          </a:p>
          <a:p>
            <a:pPr marL="1143000" lvl="2" indent="-228600" algn="just">
              <a:spcBef>
                <a:spcPct val="20000"/>
              </a:spcBef>
              <a:buFontTx/>
              <a:buChar char="•"/>
              <a:defRPr/>
            </a:pPr>
            <a:r>
              <a:rPr lang="zh-CN" altLang="en-US" sz="2400" kern="0" dirty="0">
                <a:solidFill>
                  <a:srgbClr val="800000"/>
                </a:solidFill>
                <a:latin typeface="+mn-lt"/>
                <a:ea typeface="华文新魏" pitchFamily="2" charset="-122"/>
                <a:cs typeface="+mn-cs"/>
              </a:rPr>
              <a:t>存储</a:t>
            </a:r>
            <a:r>
              <a:rPr lang="en-US" altLang="zh-CN" sz="2400" kern="0" dirty="0">
                <a:solidFill>
                  <a:srgbClr val="800000"/>
                </a:solidFill>
                <a:latin typeface="+mn-lt"/>
                <a:ea typeface="华文新魏" pitchFamily="2" charset="-122"/>
                <a:cs typeface="+mn-cs"/>
              </a:rPr>
              <a:t>F</a:t>
            </a:r>
            <a:r>
              <a:rPr lang="zh-CN" altLang="en-US" sz="2400" kern="0" dirty="0">
                <a:solidFill>
                  <a:srgbClr val="800000"/>
                </a:solidFill>
                <a:latin typeface="+mn-lt"/>
                <a:ea typeface="华文新魏" pitchFamily="2" charset="-122"/>
                <a:cs typeface="+mn-cs"/>
              </a:rPr>
              <a:t>需要的磁盘块数？</a:t>
            </a:r>
          </a:p>
          <a:p>
            <a:pPr marL="1143000" lvl="2" indent="-228600" algn="just">
              <a:spcBef>
                <a:spcPct val="20000"/>
              </a:spcBef>
              <a:buFontTx/>
              <a:buChar char="•"/>
              <a:defRPr/>
            </a:pPr>
            <a:r>
              <a:rPr lang="zh-CN" altLang="en-US" sz="2400" kern="0" dirty="0">
                <a:solidFill>
                  <a:srgbClr val="800000"/>
                </a:solidFill>
                <a:latin typeface="+mn-lt"/>
                <a:ea typeface="华文新魏" pitchFamily="2" charset="-122"/>
                <a:cs typeface="+mn-cs"/>
              </a:rPr>
              <a:t>二分查找</a:t>
            </a:r>
            <a:r>
              <a:rPr lang="en-US" altLang="zh-CN" sz="2400" kern="0" dirty="0">
                <a:solidFill>
                  <a:srgbClr val="800000"/>
                </a:solidFill>
                <a:latin typeface="+mn-lt"/>
                <a:ea typeface="华文新魏" pitchFamily="2" charset="-122"/>
                <a:cs typeface="+mn-cs"/>
              </a:rPr>
              <a:t>F</a:t>
            </a:r>
            <a:r>
              <a:rPr lang="zh-CN" altLang="en-US" sz="2400" kern="0" dirty="0">
                <a:solidFill>
                  <a:srgbClr val="800000"/>
                </a:solidFill>
                <a:latin typeface="+mn-lt"/>
                <a:ea typeface="华文新魏" pitchFamily="2" charset="-122"/>
                <a:cs typeface="+mn-cs"/>
              </a:rPr>
              <a:t>中 一个记录的磁盘存取块数？</a:t>
            </a:r>
          </a:p>
          <a:p>
            <a:pPr marL="742950" lvl="1" indent="-285750" algn="just">
              <a:spcBef>
                <a:spcPct val="20000"/>
              </a:spcBef>
              <a:buFontTx/>
              <a:buChar char="–"/>
              <a:defRPr/>
            </a:pPr>
            <a:r>
              <a:rPr lang="zh-CN" altLang="en-US" sz="2800" kern="0" dirty="0">
                <a:solidFill>
                  <a:srgbClr val="2929FF"/>
                </a:solidFill>
                <a:latin typeface="+mn-lt"/>
                <a:ea typeface="华文新魏" pitchFamily="2" charset="-122"/>
                <a:cs typeface="+mn-cs"/>
              </a:rPr>
              <a:t>假设</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的键域的长度为</a:t>
            </a:r>
            <a:r>
              <a:rPr lang="en-US" altLang="zh-CN" sz="2800" kern="0" dirty="0">
                <a:solidFill>
                  <a:srgbClr val="2929FF"/>
                </a:solidFill>
                <a:latin typeface="+mn-lt"/>
                <a:ea typeface="华文新魏" pitchFamily="2" charset="-122"/>
                <a:cs typeface="+mn-cs"/>
              </a:rPr>
              <a:t>V=9B</a:t>
            </a:r>
            <a:r>
              <a:rPr lang="zh-CN" altLang="en-US" sz="2800" kern="0" dirty="0">
                <a:solidFill>
                  <a:srgbClr val="2929FF"/>
                </a:solidFill>
                <a:latin typeface="+mn-lt"/>
                <a:ea typeface="华文新魏" pitchFamily="2" charset="-122"/>
                <a:cs typeface="+mn-cs"/>
              </a:rPr>
              <a:t>，一个磁盘块地址指针需要</a:t>
            </a:r>
            <a:r>
              <a:rPr lang="en-US" altLang="zh-CN" sz="2800" kern="0" dirty="0">
                <a:solidFill>
                  <a:srgbClr val="2929FF"/>
                </a:solidFill>
                <a:latin typeface="+mn-lt"/>
                <a:ea typeface="华文新魏" pitchFamily="2" charset="-122"/>
                <a:cs typeface="+mn-cs"/>
              </a:rPr>
              <a:t>P=6B</a:t>
            </a:r>
            <a:r>
              <a:rPr lang="zh-CN" altLang="en-US" sz="2800" kern="0" dirty="0">
                <a:solidFill>
                  <a:srgbClr val="2929FF"/>
                </a:solidFill>
                <a:latin typeface="+mn-lt"/>
                <a:ea typeface="华文新魏" pitchFamily="2" charset="-122"/>
                <a:cs typeface="+mn-cs"/>
              </a:rPr>
              <a:t>。为</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建立一个主索引，索引域是</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的键域。 </a:t>
            </a:r>
          </a:p>
          <a:p>
            <a:pPr marL="1143000" lvl="2" indent="-228600" algn="just">
              <a:spcBef>
                <a:spcPct val="20000"/>
              </a:spcBef>
              <a:buFontTx/>
              <a:buChar char="•"/>
              <a:defRPr/>
            </a:pPr>
            <a:r>
              <a:rPr lang="zh-CN" altLang="en-US" sz="2400" kern="0" dirty="0">
                <a:solidFill>
                  <a:srgbClr val="800000"/>
                </a:solidFill>
                <a:latin typeface="+mn-lt"/>
                <a:ea typeface="华文新魏" pitchFamily="2" charset="-122"/>
                <a:cs typeface="+mn-cs"/>
              </a:rPr>
              <a:t>存储索引文件需要的磁盘块数？</a:t>
            </a:r>
          </a:p>
          <a:p>
            <a:pPr marL="1143000" lvl="2" indent="-228600" algn="just">
              <a:spcBef>
                <a:spcPct val="20000"/>
              </a:spcBef>
              <a:buFontTx/>
              <a:buChar char="•"/>
              <a:defRPr/>
            </a:pPr>
            <a:r>
              <a:rPr lang="zh-CN" altLang="en-US" sz="2400" kern="0" dirty="0">
                <a:solidFill>
                  <a:srgbClr val="800000"/>
                </a:solidFill>
                <a:latin typeface="+mn-lt"/>
                <a:ea typeface="华文新魏" pitchFamily="2" charset="-122"/>
                <a:cs typeface="+mn-cs"/>
              </a:rPr>
              <a:t>利用主索引查找</a:t>
            </a:r>
            <a:r>
              <a:rPr lang="en-US" altLang="zh-CN" sz="2400" kern="0" dirty="0">
                <a:solidFill>
                  <a:srgbClr val="800000"/>
                </a:solidFill>
                <a:latin typeface="+mn-lt"/>
                <a:ea typeface="华文新魏" pitchFamily="2" charset="-122"/>
                <a:cs typeface="+mn-cs"/>
              </a:rPr>
              <a:t>F</a:t>
            </a:r>
            <a:r>
              <a:rPr lang="zh-CN" altLang="en-US" sz="2400" kern="0" dirty="0">
                <a:solidFill>
                  <a:srgbClr val="800000"/>
                </a:solidFill>
                <a:latin typeface="+mn-lt"/>
                <a:ea typeface="华文新魏" pitchFamily="2" charset="-122"/>
                <a:cs typeface="+mn-cs"/>
              </a:rPr>
              <a:t>中 一个记录的磁盘存取块数？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4" name="日期占位符 3"/>
          <p:cNvSpPr>
            <a:spLocks noGrp="1"/>
          </p:cNvSpPr>
          <p:nvPr>
            <p:ph type="dt" sz="quarter" idx="10"/>
          </p:nvPr>
        </p:nvSpPr>
        <p:spPr/>
        <p:txBody>
          <a:bodyPr/>
          <a:lstStyle/>
          <a:p>
            <a:pPr>
              <a:defRPr/>
            </a:pPr>
            <a:fld id="{4BAF0FFE-4E2F-4250-BE16-EEC04A214410}" type="datetime1">
              <a:rPr lang="zh-CN" altLang="en-US" smtClean="0"/>
              <a:pPr>
                <a:defRPr/>
              </a:pPr>
              <a:t>2021/4/18</a:t>
            </a:fld>
            <a:endParaRPr lang="en-US" altLang="zh-CN"/>
          </a:p>
        </p:txBody>
      </p:sp>
      <p:sp>
        <p:nvSpPr>
          <p:cNvPr id="5" name="页脚占位符 4"/>
          <p:cNvSpPr>
            <a:spLocks noGrp="1"/>
          </p:cNvSpPr>
          <p:nvPr>
            <p:ph type="ftr" sz="quarter" idx="11"/>
          </p:nvPr>
        </p:nvSpPr>
        <p:spPr/>
        <p:txBody>
          <a:bodyPr/>
          <a:lstStyle/>
          <a:p>
            <a:pPr>
              <a:defRPr/>
            </a:pPr>
            <a:r>
              <a:rPr lang="en-US" altLang="zh-CN" dirty="0" smtClean="0"/>
              <a:t>HIT-DBLAB</a:t>
            </a:r>
            <a:endParaRPr lang="en-US" altLang="zh-CN" dirty="0"/>
          </a:p>
        </p:txBody>
      </p:sp>
      <p:sp>
        <p:nvSpPr>
          <p:cNvPr id="6" name="幻灯片编号占位符 5"/>
          <p:cNvSpPr>
            <a:spLocks noGrp="1"/>
          </p:cNvSpPr>
          <p:nvPr>
            <p:ph type="sldNum" sz="quarter" idx="12"/>
          </p:nvPr>
        </p:nvSpPr>
        <p:spPr/>
        <p:txBody>
          <a:bodyPr/>
          <a:lstStyle/>
          <a:p>
            <a:pPr>
              <a:defRPr/>
            </a:pPr>
            <a:fld id="{21142199-3086-4720-9F9F-5B5BF74680E0}" type="slidenum">
              <a:rPr lang="zh-CN" altLang="en-US" smtClean="0"/>
              <a:pPr>
                <a:defRPr/>
              </a:pPr>
              <a:t>8</a:t>
            </a:fld>
            <a:endParaRPr lang="en-US" altLang="zh-CN"/>
          </a:p>
        </p:txBody>
      </p:sp>
      <p:sp>
        <p:nvSpPr>
          <p:cNvPr id="8" name="Rectangle 2"/>
          <p:cNvSpPr txBox="1">
            <a:spLocks noChangeArrowheads="1"/>
          </p:cNvSpPr>
          <p:nvPr/>
        </p:nvSpPr>
        <p:spPr bwMode="auto">
          <a:xfrm>
            <a:off x="685800" y="1493838"/>
            <a:ext cx="7924800" cy="4525962"/>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数据库通常存储在辅助存储器上</a:t>
            </a:r>
            <a:endParaRPr lang="zh-CN" altLang="en-US" kern="0" dirty="0" smtClean="0">
              <a:solidFill>
                <a:schemeClr val="accent2"/>
              </a:solidFill>
              <a:effectLst/>
              <a:ea typeface="STXinwei" charset="0"/>
              <a:cs typeface="STXinwei" charset="0"/>
            </a:endParaRPr>
          </a:p>
          <a:p>
            <a:pPr lvl="1" algn="just">
              <a:defRPr/>
            </a:pPr>
            <a:r>
              <a:rPr lang="zh-CN" altLang="en-US" kern="0" dirty="0" smtClean="0">
                <a:solidFill>
                  <a:srgbClr val="FF0000"/>
                </a:solidFill>
                <a:effectLst/>
                <a:ea typeface="STXinwei" charset="0"/>
                <a:cs typeface="STXinwei" charset="0"/>
              </a:rPr>
              <a:t>磁盘存储器</a:t>
            </a:r>
            <a:r>
              <a:rPr lang="zh-CN" altLang="en-US" kern="0" dirty="0" smtClean="0">
                <a:solidFill>
                  <a:srgbClr val="2929FF"/>
                </a:solidFill>
                <a:effectLst/>
                <a:ea typeface="STXinwei" charset="0"/>
                <a:cs typeface="STXinwei" charset="0"/>
              </a:rPr>
              <a:t>：用来存储数据库最常见介质。用户直接操作存储在磁盘上的数据库</a:t>
            </a:r>
            <a:endParaRPr lang="en-US" altLang="zh-CN" kern="0" dirty="0" smtClean="0">
              <a:solidFill>
                <a:srgbClr val="2929FF"/>
              </a:solidFill>
              <a:effectLst/>
              <a:ea typeface="STXinwei" charset="0"/>
              <a:cs typeface="STXinwei" charset="0"/>
            </a:endParaRPr>
          </a:p>
          <a:p>
            <a:pPr lvl="1" algn="just">
              <a:defRPr/>
            </a:pPr>
            <a:r>
              <a:rPr lang="zh-CN" altLang="en-US" kern="0" dirty="0">
                <a:solidFill>
                  <a:srgbClr val="2929FF"/>
                </a:solidFill>
                <a:effectLst/>
                <a:ea typeface="STXinwei" charset="0"/>
                <a:cs typeface="STXinwei" charset="0"/>
              </a:rPr>
              <a:t>一些新的</a:t>
            </a:r>
            <a:r>
              <a:rPr lang="en-US" altLang="zh-CN" kern="0" dirty="0">
                <a:solidFill>
                  <a:srgbClr val="2929FF"/>
                </a:solidFill>
                <a:effectLst/>
                <a:ea typeface="STXinwei" charset="0"/>
                <a:cs typeface="STXinwei" charset="0"/>
              </a:rPr>
              <a:t>NVM</a:t>
            </a:r>
            <a:r>
              <a:rPr lang="zh-CN" altLang="en-US" kern="0" dirty="0">
                <a:solidFill>
                  <a:srgbClr val="2929FF"/>
                </a:solidFill>
                <a:effectLst/>
                <a:ea typeface="STXinwei" charset="0"/>
                <a:cs typeface="STXinwei" charset="0"/>
              </a:rPr>
              <a:t>正在出现，如</a:t>
            </a:r>
            <a:r>
              <a:rPr lang="en-US" altLang="zh-CN" kern="0" dirty="0">
                <a:solidFill>
                  <a:srgbClr val="2929FF"/>
                </a:solidFill>
                <a:effectLst/>
                <a:ea typeface="STXinwei" charset="0"/>
                <a:cs typeface="STXinwei" charset="0"/>
              </a:rPr>
              <a:t>PCM</a:t>
            </a:r>
            <a:r>
              <a:rPr lang="zh-CN" altLang="en-US" kern="0" dirty="0">
                <a:solidFill>
                  <a:srgbClr val="2929FF"/>
                </a:solidFill>
                <a:effectLst/>
                <a:ea typeface="STXinwei" charset="0"/>
                <a:cs typeface="STXinwei" charset="0"/>
              </a:rPr>
              <a:t>、</a:t>
            </a:r>
            <a:r>
              <a:rPr lang="en-US" altLang="zh-CN" kern="0" dirty="0">
                <a:solidFill>
                  <a:srgbClr val="2929FF"/>
                </a:solidFill>
                <a:effectLst/>
                <a:ea typeface="STXinwei" charset="0"/>
                <a:cs typeface="STXinwei" charset="0"/>
              </a:rPr>
              <a:t>flash</a:t>
            </a:r>
            <a:r>
              <a:rPr lang="zh-CN" altLang="en-US" kern="0" dirty="0">
                <a:solidFill>
                  <a:srgbClr val="2929FF"/>
                </a:solidFill>
                <a:effectLst/>
                <a:ea typeface="STXinwei" charset="0"/>
                <a:cs typeface="STXinwei" charset="0"/>
              </a:rPr>
              <a:t>闪存</a:t>
            </a:r>
            <a:r>
              <a:rPr lang="zh-CN" altLang="en-US" kern="0" dirty="0" smtClean="0">
                <a:solidFill>
                  <a:srgbClr val="2929FF"/>
                </a:solidFill>
                <a:effectLst/>
                <a:ea typeface="STXinwei" charset="0"/>
                <a:cs typeface="STXinwei" charset="0"/>
              </a:rPr>
              <a:t>等</a:t>
            </a:r>
            <a:endParaRPr lang="zh-CN" altLang="en-US" kern="0" dirty="0" smtClean="0">
              <a:solidFill>
                <a:schemeClr val="accent2"/>
              </a:solidFill>
              <a:effectLst/>
              <a:ea typeface="STXinwei" charset="0"/>
              <a:cs typeface="STXinwei" charset="0"/>
            </a:endParaRPr>
          </a:p>
          <a:p>
            <a:pPr algn="just">
              <a:defRPr/>
            </a:pPr>
            <a:r>
              <a:rPr lang="zh-CN" altLang="en-US" kern="0" dirty="0" smtClean="0">
                <a:effectLst/>
                <a:ea typeface="STXinwei" charset="0"/>
                <a:cs typeface="STXinwei" charset="0"/>
              </a:rPr>
              <a:t>三级存储器：磁带存储器一般都作为后援存储器使用，即用来存储数据库的副本，实现系统的故障恢复</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535CEE43-98EF-4E3F-9AEF-62BD375D10E1}" type="slidenum">
              <a:rPr lang="zh-CN" altLang="en-US" smtClean="0"/>
              <a:pPr>
                <a:defRPr/>
              </a:pPr>
              <a:t>80</a:t>
            </a:fld>
            <a:endParaRPr lang="en-US" altLang="zh-CN"/>
          </a:p>
        </p:txBody>
      </p:sp>
      <p:sp>
        <p:nvSpPr>
          <p:cNvPr id="5" name="Rectangle 2"/>
          <p:cNvSpPr txBox="1">
            <a:spLocks noChangeArrowheads="1"/>
          </p:cNvSpPr>
          <p:nvPr/>
        </p:nvSpPr>
        <p:spPr>
          <a:xfrm>
            <a:off x="683568" y="1143000"/>
            <a:ext cx="8001000" cy="5715000"/>
          </a:xfrm>
          <a:prstGeom prst="rect">
            <a:avLst/>
          </a:prstGeom>
          <a:solidFill>
            <a:schemeClr val="bg1"/>
          </a:solidFill>
        </p:spPr>
        <p:txBody>
          <a:bodyPr/>
          <a:lstStyle/>
          <a:p>
            <a:pPr marL="342900" indent="-342900" algn="just" eaLnBrk="1" hangingPunct="1">
              <a:spcBef>
                <a:spcPts val="0"/>
              </a:spcBef>
              <a:buSzPct val="50000"/>
              <a:buFont typeface="Wingdings" pitchFamily="2" charset="2"/>
              <a:buChar char="l"/>
              <a:defRPr/>
            </a:pPr>
            <a:r>
              <a:rPr kumimoji="1" lang="zh-CN" altLang="en-US" sz="3200" b="0" kern="0" dirty="0">
                <a:solidFill>
                  <a:srgbClr val="FF0000"/>
                </a:solidFill>
                <a:latin typeface="+mn-lt"/>
                <a:ea typeface="华文新魏" pitchFamily="2" charset="-122"/>
                <a:cs typeface="Times New Roman" pitchFamily="18" charset="0"/>
              </a:rPr>
              <a:t>优点</a:t>
            </a:r>
            <a:endParaRPr lang="en-US" altLang="zh-CN" sz="3200" b="0" kern="0" dirty="0">
              <a:solidFill>
                <a:srgbClr val="FF0000"/>
              </a:solidFill>
              <a:latin typeface="+mn-lt"/>
              <a:ea typeface="华文新魏" pitchFamily="2" charset="-122"/>
              <a:cs typeface="Times New Roman" pitchFamily="18" charset="0"/>
            </a:endParaRPr>
          </a:p>
          <a:p>
            <a:pPr marL="800100" lvl="1" indent="-342900">
              <a:spcBef>
                <a:spcPts val="0"/>
              </a:spcBef>
              <a:buClr>
                <a:srgbClr val="2929FF"/>
              </a:buClr>
              <a:buSzPct val="50000"/>
              <a:buFont typeface="Times New Roman" pitchFamily="18" charset="0"/>
              <a:buChar char="−"/>
              <a:defRPr/>
            </a:pPr>
            <a:r>
              <a:rPr lang="zh-CN" altLang="en-US" sz="2800" b="0" kern="0" dirty="0">
                <a:solidFill>
                  <a:srgbClr val="2929FF"/>
                </a:solidFill>
                <a:latin typeface="+mn-lt"/>
                <a:ea typeface="华文新魏" pitchFamily="2" charset="-122"/>
                <a:cs typeface="Times New Roman" pitchFamily="18" charset="0"/>
              </a:rPr>
              <a:t>主</a:t>
            </a:r>
            <a:r>
              <a:rPr kumimoji="1" lang="zh-CN" altLang="en-US" sz="2800" b="0" kern="0" dirty="0">
                <a:solidFill>
                  <a:srgbClr val="2929FF"/>
                </a:solidFill>
                <a:latin typeface="+mn-lt"/>
                <a:ea typeface="华文新魏" pitchFamily="2" charset="-122"/>
                <a:cs typeface="Times New Roman" pitchFamily="18" charset="0"/>
              </a:rPr>
              <a:t>索引文件比被索引的数据文件小得多</a:t>
            </a:r>
            <a:endParaRPr kumimoji="1" lang="en-US" altLang="zh-CN" sz="2800" b="0" kern="0" dirty="0">
              <a:solidFill>
                <a:srgbClr val="2929FF"/>
              </a:solidFill>
              <a:latin typeface="+mn-lt"/>
              <a:ea typeface="华文新魏" pitchFamily="2" charset="-122"/>
              <a:cs typeface="Times New Roman" pitchFamily="18" charset="0"/>
            </a:endParaRPr>
          </a:p>
          <a:p>
            <a:pPr marL="1143000" lvl="2" indent="-228600">
              <a:spcBef>
                <a:spcPts val="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mn-cs"/>
              </a:rPr>
              <a:t>第一个原因是索引文件的记录数远少于被索引数据文件；</a:t>
            </a:r>
          </a:p>
          <a:p>
            <a:pPr marL="1143000" lvl="2" indent="-228600">
              <a:spcBef>
                <a:spcPts val="0"/>
              </a:spcBef>
              <a:buClr>
                <a:srgbClr val="800000"/>
              </a:buClr>
              <a:buSzPct val="50000"/>
              <a:buFont typeface="Wingdings" pitchFamily="2" charset="2"/>
              <a:buChar char="l"/>
              <a:defRPr/>
            </a:pPr>
            <a:r>
              <a:rPr lang="zh-CN" altLang="en-US" sz="2400" b="0" dirty="0">
                <a:solidFill>
                  <a:srgbClr val="800000"/>
                </a:solidFill>
                <a:latin typeface="+mn-lt"/>
                <a:ea typeface="华文新魏" pitchFamily="2" charset="-122"/>
                <a:cs typeface="+mn-cs"/>
              </a:rPr>
              <a:t>第二个原因是每个索引文件记录的长度远小于数据文件记录的长度。</a:t>
            </a:r>
            <a:endParaRPr lang="en-US" altLang="zh-CN" sz="2400" b="0" dirty="0">
              <a:solidFill>
                <a:srgbClr val="800000"/>
              </a:solidFill>
              <a:latin typeface="+mn-lt"/>
              <a:ea typeface="华文新魏" pitchFamily="2" charset="-122"/>
              <a:cs typeface="+mn-cs"/>
            </a:endParaRPr>
          </a:p>
          <a:p>
            <a:pPr marL="685800" lvl="1" indent="-228600">
              <a:spcBef>
                <a:spcPts val="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搜索主索引文件比搜索数据文件节省大量时间</a:t>
            </a:r>
            <a:endParaRPr lang="en-US" altLang="zh-CN" sz="2800" b="0" dirty="0">
              <a:solidFill>
                <a:srgbClr val="2929FF"/>
              </a:solidFill>
              <a:latin typeface="+mn-lt"/>
              <a:ea typeface="华文新魏" pitchFamily="2" charset="-122"/>
              <a:cs typeface="+mn-cs"/>
            </a:endParaRPr>
          </a:p>
          <a:p>
            <a:pPr marL="228600" indent="-228600">
              <a:spcBef>
                <a:spcPts val="0"/>
              </a:spcBef>
              <a:buSzPct val="50000"/>
              <a:buFont typeface="Wingdings" pitchFamily="2" charset="2"/>
              <a:buChar char="l"/>
              <a:defRPr/>
            </a:pPr>
            <a:r>
              <a:rPr lang="zh-CN" altLang="en-US" sz="3200" b="0" kern="0" dirty="0">
                <a:solidFill>
                  <a:srgbClr val="FF0000"/>
                </a:solidFill>
                <a:latin typeface="+mn-lt"/>
                <a:ea typeface="华文新魏" pitchFamily="2" charset="-122"/>
                <a:cs typeface="Times New Roman" pitchFamily="18" charset="0"/>
              </a:rPr>
              <a:t> </a:t>
            </a:r>
            <a:r>
              <a:rPr kumimoji="1" lang="zh-CN" altLang="en-US" sz="3200" b="0" kern="0" dirty="0">
                <a:solidFill>
                  <a:srgbClr val="FF0000"/>
                </a:solidFill>
                <a:latin typeface="+mn-lt"/>
                <a:ea typeface="华文新魏" pitchFamily="2" charset="-122"/>
                <a:cs typeface="Times New Roman" pitchFamily="18" charset="0"/>
              </a:rPr>
              <a:t>缺点</a:t>
            </a:r>
            <a:endParaRPr kumimoji="1" lang="en-US" altLang="zh-CN" sz="3200" b="0" kern="0" dirty="0">
              <a:solidFill>
                <a:srgbClr val="FF0000"/>
              </a:solidFill>
              <a:latin typeface="+mn-lt"/>
              <a:ea typeface="华文新魏" pitchFamily="2" charset="-122"/>
              <a:cs typeface="Times New Roman" pitchFamily="18" charset="0"/>
            </a:endParaRPr>
          </a:p>
          <a:p>
            <a:pPr marL="685800" lvl="1" indent="-228600">
              <a:spcBef>
                <a:spcPts val="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处理数据更新时，需要维护数据文件和索引文件记录之间的有序关系</a:t>
            </a:r>
            <a:endParaRPr lang="en-US" altLang="zh-CN" sz="2800" b="0" dirty="0">
              <a:solidFill>
                <a:srgbClr val="2929FF"/>
              </a:solidFill>
              <a:latin typeface="+mn-lt"/>
              <a:ea typeface="华文新魏" pitchFamily="2" charset="-122"/>
              <a:cs typeface="+mn-cs"/>
            </a:endParaRPr>
          </a:p>
          <a:p>
            <a:pPr marL="228600" indent="-228600">
              <a:spcBef>
                <a:spcPts val="0"/>
              </a:spcBef>
              <a:buSzPct val="50000"/>
              <a:buFont typeface="Wingdings" pitchFamily="2" charset="2"/>
              <a:buChar char="l"/>
              <a:defRPr/>
            </a:pPr>
            <a:r>
              <a:rPr lang="zh-CN" altLang="en-US" sz="3200" b="0" kern="0" dirty="0">
                <a:solidFill>
                  <a:srgbClr val="FF0000"/>
                </a:solidFill>
                <a:latin typeface="+mn-lt"/>
                <a:ea typeface="华文新魏" pitchFamily="2" charset="-122"/>
                <a:cs typeface="Times New Roman" pitchFamily="18" charset="0"/>
              </a:rPr>
              <a:t>问题</a:t>
            </a:r>
            <a:endParaRPr lang="en-US" altLang="zh-CN" sz="3200" b="0" kern="0" dirty="0">
              <a:solidFill>
                <a:srgbClr val="FF0000"/>
              </a:solidFill>
              <a:latin typeface="+mn-lt"/>
              <a:ea typeface="华文新魏" pitchFamily="2" charset="-122"/>
              <a:cs typeface="Times New Roman" pitchFamily="18" charset="0"/>
            </a:endParaRPr>
          </a:p>
          <a:p>
            <a:pPr marL="685800" lvl="1" indent="-228600">
              <a:spcBef>
                <a:spcPts val="0"/>
              </a:spcBef>
              <a:buClr>
                <a:srgbClr val="2929FF"/>
              </a:buClr>
              <a:buSzPct val="50000"/>
              <a:buFont typeface="Times New Roman" pitchFamily="18" charset="0"/>
              <a:buChar char="−"/>
              <a:defRPr/>
            </a:pPr>
            <a:r>
              <a:rPr lang="zh-CN" altLang="en-US" sz="2800" b="0" dirty="0">
                <a:solidFill>
                  <a:srgbClr val="2929FF"/>
                </a:solidFill>
                <a:latin typeface="+mn-lt"/>
                <a:ea typeface="华文新魏" pitchFamily="2" charset="-122"/>
                <a:cs typeface="+mn-cs"/>
              </a:rPr>
              <a:t>如果数据文件没有按照键值排序，如何建立主索引？</a:t>
            </a:r>
          </a:p>
          <a:p>
            <a:pPr marL="685800" lvl="1" indent="-228600">
              <a:spcBef>
                <a:spcPct val="20000"/>
              </a:spcBef>
              <a:buFont typeface="Wingdings" pitchFamily="2" charset="2"/>
              <a:buChar char="u"/>
              <a:defRPr/>
            </a:pPr>
            <a:endParaRPr kumimoji="1" lang="zh-CN" altLang="en-US" sz="2400" b="0" kern="0" dirty="0">
              <a:solidFill>
                <a:schemeClr val="bg2"/>
              </a:solidFill>
              <a:latin typeface="+mn-lt"/>
              <a:ea typeface="华文新魏" pitchFamily="2" charset="-122"/>
              <a:cs typeface="Times New Roman" pitchFamily="18" charset="0"/>
            </a:endParaRPr>
          </a:p>
          <a:p>
            <a:pPr marL="1143000" lvl="2" indent="-228600" algn="just" eaLnBrk="1" hangingPunct="1">
              <a:spcBef>
                <a:spcPct val="20000"/>
              </a:spcBef>
              <a:buClr>
                <a:schemeClr val="hlink"/>
              </a:buClr>
              <a:buSzPct val="65000"/>
              <a:buFont typeface="Monotype Sorts" pitchFamily="2" charset="2"/>
              <a:buChar char="F"/>
              <a:defRPr/>
            </a:pPr>
            <a:endParaRPr kumimoji="1" lang="zh-CN" altLang="en-US" sz="2400" b="0" kern="0" dirty="0">
              <a:solidFill>
                <a:schemeClr val="bg2"/>
              </a:solidFill>
              <a:latin typeface="+mn-lt"/>
              <a:ea typeface="华文新魏" pitchFamily="2" charset="-122"/>
              <a:cs typeface="Times New Roman" pitchFamily="18" charset="0"/>
            </a:endParaRPr>
          </a:p>
          <a:p>
            <a:pPr marL="1143000" lvl="2" indent="-228600" algn="just" eaLnBrk="1" hangingPunct="1">
              <a:spcBef>
                <a:spcPct val="20000"/>
              </a:spcBef>
              <a:buClr>
                <a:schemeClr val="hlink"/>
              </a:buClr>
              <a:buSzPct val="65000"/>
              <a:buFont typeface="Monotype Sorts" pitchFamily="2" charset="2"/>
              <a:buChar char="F"/>
              <a:defRPr/>
            </a:pPr>
            <a:endParaRPr kumimoji="1" lang="zh-CN" altLang="en-US" sz="2400" b="0" kern="0" dirty="0">
              <a:solidFill>
                <a:schemeClr val="bg2"/>
              </a:solidFill>
              <a:latin typeface="+mn-lt"/>
              <a:ea typeface="华文新魏" pitchFamily="2" charset="-122"/>
              <a:cs typeface="Times New Roman" pitchFamily="18" charset="0"/>
            </a:endParaRPr>
          </a:p>
          <a:p>
            <a:pPr marL="1143000" lvl="2" indent="-228600" algn="just" eaLnBrk="1" hangingPunct="1">
              <a:spcBef>
                <a:spcPct val="20000"/>
              </a:spcBef>
              <a:buClr>
                <a:schemeClr val="hlink"/>
              </a:buClr>
              <a:buSzPct val="65000"/>
              <a:buFont typeface="Monotype Sorts" pitchFamily="2" charset="2"/>
              <a:buChar char="F"/>
              <a:defRPr/>
            </a:pPr>
            <a:endParaRPr kumimoji="1" lang="zh-CN" altLang="en-US" sz="2400" b="0" kern="0" dirty="0">
              <a:solidFill>
                <a:schemeClr val="bg2"/>
              </a:solidFill>
              <a:latin typeface="+mn-lt"/>
              <a:ea typeface="华文新魏" pitchFamily="2" charset="-122"/>
              <a:cs typeface="Times New Roman" pitchFamily="18" charset="0"/>
            </a:endParaRPr>
          </a:p>
        </p:txBody>
      </p:sp>
      <p:sp>
        <p:nvSpPr>
          <p:cNvPr id="6" name="文本框 5"/>
          <p:cNvSpPr txBox="1"/>
          <p:nvPr/>
        </p:nvSpPr>
        <p:spPr>
          <a:xfrm>
            <a:off x="971600" y="496669"/>
            <a:ext cx="2290860" cy="646331"/>
          </a:xfrm>
          <a:prstGeom prst="rect">
            <a:avLst/>
          </a:prstGeom>
          <a:noFill/>
        </p:spPr>
        <p:txBody>
          <a:bodyPr wrap="square" rtlCol="0">
            <a:spAutoFit/>
          </a:bodyPr>
          <a:lstStyle/>
          <a:p>
            <a:r>
              <a:rPr lang="zh-CN" altLang="en-US" sz="3600" dirty="0" smtClean="0">
                <a:latin typeface="华文新魏" panose="02010800040101010101" pitchFamily="2" charset="-122"/>
                <a:ea typeface="华文新魏" panose="02010800040101010101" pitchFamily="2" charset="-122"/>
              </a:rPr>
              <a:t>主索引 ：</a:t>
            </a:r>
            <a:endParaRPr lang="zh-CN" altLang="en-US" sz="36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灯片编号占位符 4"/>
          <p:cNvSpPr>
            <a:spLocks noGrp="1"/>
          </p:cNvSpPr>
          <p:nvPr>
            <p:ph type="sldNum" sz="quarter" idx="12"/>
          </p:nvPr>
        </p:nvSpPr>
        <p:spPr/>
        <p:txBody>
          <a:bodyPr/>
          <a:lstStyle/>
          <a:p>
            <a:pPr>
              <a:defRPr/>
            </a:pPr>
            <a:fld id="{4525AFC9-624A-4C0D-AA39-08A960C21F50}" type="slidenum">
              <a:rPr lang="zh-CN" altLang="en-US" smtClean="0"/>
              <a:pPr>
                <a:defRPr/>
              </a:pPr>
              <a:t>81</a:t>
            </a:fld>
            <a:endParaRPr lang="en-US" altLang="zh-CN"/>
          </a:p>
        </p:txBody>
      </p:sp>
      <p:sp>
        <p:nvSpPr>
          <p:cNvPr id="6" name="Rectangle 2"/>
          <p:cNvSpPr txBox="1">
            <a:spLocks noChangeArrowheads="1"/>
          </p:cNvSpPr>
          <p:nvPr/>
        </p:nvSpPr>
        <p:spPr>
          <a:xfrm>
            <a:off x="1071563" y="1500188"/>
            <a:ext cx="7572375" cy="4164012"/>
          </a:xfrm>
          <a:prstGeom prst="rect">
            <a:avLst/>
          </a:prstGeom>
        </p:spPr>
        <p:txBody>
          <a:bodyPr/>
          <a:lstStyle/>
          <a:p>
            <a:pPr marL="342900" indent="-342900" algn="just" eaLnBrk="1" hangingPunct="1">
              <a:spcBef>
                <a:spcPct val="20000"/>
              </a:spcBef>
              <a:buFontTx/>
              <a:buChar char="•"/>
              <a:defRPr/>
            </a:pPr>
            <a:r>
              <a:rPr lang="zh-CN" altLang="en-US" sz="3200" b="0" kern="0" dirty="0">
                <a:latin typeface="+mn-lt"/>
                <a:ea typeface="华文新魏" pitchFamily="2" charset="-122"/>
                <a:cs typeface="+mn-cs"/>
              </a:rPr>
              <a:t>辅助索引</a:t>
            </a:r>
            <a:r>
              <a:rPr lang="zh-CN" altLang="en-US" sz="3200" b="0" kern="0" dirty="0">
                <a:solidFill>
                  <a:schemeClr val="bg2"/>
                </a:solidFill>
                <a:latin typeface="+mn-lt"/>
                <a:ea typeface="华文新魏" pitchFamily="2" charset="-122"/>
                <a:cs typeface="+mn-cs"/>
              </a:rPr>
              <a:t> </a:t>
            </a:r>
          </a:p>
          <a:p>
            <a:pPr marL="742950" lvl="1" indent="-285750" algn="just" eaLnBrk="1" hangingPunct="1">
              <a:spcBef>
                <a:spcPct val="20000"/>
              </a:spcBef>
              <a:buFontTx/>
              <a:buChar char="–"/>
              <a:defRPr/>
            </a:pPr>
            <a:r>
              <a:rPr lang="zh-CN" altLang="en-US" sz="2800" b="0" kern="0" dirty="0">
                <a:solidFill>
                  <a:srgbClr val="2929FF"/>
                </a:solidFill>
                <a:latin typeface="+mn-lt"/>
                <a:ea typeface="华文新魏" pitchFamily="2" charset="-122"/>
                <a:cs typeface="+mn-cs"/>
              </a:rPr>
              <a:t>建立在数据文件的</a:t>
            </a:r>
            <a:r>
              <a:rPr lang="zh-CN" altLang="en-US" sz="2800" b="0" kern="0" dirty="0">
                <a:solidFill>
                  <a:srgbClr val="FF0000"/>
                </a:solidFill>
                <a:latin typeface="+mn-lt"/>
                <a:ea typeface="华文新魏" pitchFamily="2" charset="-122"/>
                <a:cs typeface="+mn-cs"/>
              </a:rPr>
              <a:t>非排序域</a:t>
            </a:r>
            <a:r>
              <a:rPr lang="zh-CN" altLang="en-US" sz="2800" b="0" kern="0" dirty="0">
                <a:solidFill>
                  <a:srgbClr val="2929FF"/>
                </a:solidFill>
                <a:latin typeface="+mn-lt"/>
                <a:ea typeface="华文新魏" pitchFamily="2" charset="-122"/>
                <a:cs typeface="+mn-cs"/>
              </a:rPr>
              <a:t>上的索引</a:t>
            </a:r>
          </a:p>
          <a:p>
            <a:pPr marL="742950" lvl="1" indent="-285750" algn="just" eaLnBrk="1" hangingPunct="1">
              <a:spcBef>
                <a:spcPct val="20000"/>
              </a:spcBef>
              <a:buFontTx/>
              <a:buChar char="–"/>
              <a:defRPr/>
            </a:pPr>
            <a:r>
              <a:rPr lang="zh-CN" altLang="en-US" sz="2800" b="0" kern="0" dirty="0">
                <a:solidFill>
                  <a:srgbClr val="2929FF"/>
                </a:solidFill>
                <a:latin typeface="+mn-lt"/>
                <a:ea typeface="华文新魏" pitchFamily="2" charset="-122"/>
                <a:cs typeface="+mn-cs"/>
              </a:rPr>
              <a:t>辅助索引文件是有序文件</a:t>
            </a:r>
          </a:p>
          <a:p>
            <a:pPr marL="742950" lvl="1" indent="-285750" algn="just" eaLnBrk="1" hangingPunct="1">
              <a:spcBef>
                <a:spcPct val="20000"/>
              </a:spcBef>
              <a:buFontTx/>
              <a:buChar char="–"/>
              <a:defRPr/>
            </a:pPr>
            <a:r>
              <a:rPr lang="zh-CN" altLang="en-US" sz="2800" b="0" kern="0" dirty="0">
                <a:solidFill>
                  <a:srgbClr val="2929FF"/>
                </a:solidFill>
                <a:latin typeface="+mn-lt"/>
                <a:ea typeface="华文新魏" pitchFamily="2" charset="-122"/>
                <a:cs typeface="+mn-cs"/>
              </a:rPr>
              <a:t>每个索引记录具有两个域</a:t>
            </a:r>
          </a:p>
          <a:p>
            <a:pPr marL="1143000" lvl="2" indent="-228600" algn="just" eaLnBrk="1" hangingPunct="1">
              <a:spcBef>
                <a:spcPct val="20000"/>
              </a:spcBef>
              <a:buFontTx/>
              <a:buChar char="•"/>
              <a:defRPr/>
            </a:pPr>
            <a:r>
              <a:rPr lang="zh-CN" altLang="en-US" sz="2400" b="0" kern="0" dirty="0">
                <a:solidFill>
                  <a:srgbClr val="800000"/>
                </a:solidFill>
                <a:latin typeface="+mn-lt"/>
                <a:ea typeface="华文新魏" pitchFamily="2" charset="-122"/>
                <a:cs typeface="+mn-cs"/>
              </a:rPr>
              <a:t>第一个域存储索引域值</a:t>
            </a:r>
          </a:p>
          <a:p>
            <a:pPr marL="1143000" lvl="2" indent="-228600" algn="just" eaLnBrk="1" hangingPunct="1">
              <a:spcBef>
                <a:spcPct val="20000"/>
              </a:spcBef>
              <a:buFontTx/>
              <a:buChar char="•"/>
              <a:defRPr/>
            </a:pPr>
            <a:r>
              <a:rPr lang="zh-CN" altLang="en-US" sz="2400" b="0" kern="0" dirty="0">
                <a:solidFill>
                  <a:srgbClr val="800000"/>
                </a:solidFill>
                <a:latin typeface="+mn-lt"/>
                <a:ea typeface="华文新魏" pitchFamily="2" charset="-122"/>
                <a:cs typeface="+mn-cs"/>
              </a:rPr>
              <a:t>第二个域存储指向一个磁盘块地址的指针</a:t>
            </a:r>
          </a:p>
          <a:p>
            <a:pPr marL="742950" lvl="1" indent="-285750" algn="just" eaLnBrk="1" hangingPunct="1">
              <a:spcBef>
                <a:spcPct val="20000"/>
              </a:spcBef>
              <a:buFontTx/>
              <a:buChar char="–"/>
              <a:defRPr/>
            </a:pPr>
            <a:r>
              <a:rPr lang="zh-CN" altLang="en-US" sz="2800" b="0" kern="0" dirty="0">
                <a:solidFill>
                  <a:srgbClr val="2929FF"/>
                </a:solidFill>
                <a:latin typeface="+mn-lt"/>
                <a:ea typeface="华文新魏" pitchFamily="2" charset="-122"/>
                <a:cs typeface="+mn-cs"/>
              </a:rPr>
              <a:t>一个文件上可以建立多个辅助索引，从而可以有多个辅助索引域。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p:cTn id="21"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
                                            <p:txEl>
                                              <p:pRg st="3" end="3"/>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p:cTn id="26"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6">
                                            <p:txEl>
                                              <p:pRg st="4" end="4"/>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p:cTn id="31"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6">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 calcmode="lin" valueType="num">
                                      <p:cBhvr>
                                        <p:cTn id="38"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BEC042C4-ADDD-4250-80C5-4698A53620AB}" type="slidenum">
              <a:rPr lang="zh-CN" altLang="en-US" smtClean="0"/>
              <a:pPr>
                <a:defRPr/>
              </a:pPr>
              <a:t>82</a:t>
            </a:fld>
            <a:endParaRPr lang="en-US" altLang="zh-CN"/>
          </a:p>
        </p:txBody>
      </p:sp>
      <p:graphicFrame>
        <p:nvGraphicFramePr>
          <p:cNvPr id="101381" name="Object 4"/>
          <p:cNvGraphicFramePr>
            <a:graphicFrameLocks noChangeAspect="1"/>
          </p:cNvGraphicFramePr>
          <p:nvPr/>
        </p:nvGraphicFramePr>
        <p:xfrm>
          <a:off x="3500438" y="857250"/>
          <a:ext cx="5572125" cy="5826125"/>
        </p:xfrm>
        <a:graphic>
          <a:graphicData uri="http://schemas.openxmlformats.org/presentationml/2006/ole">
            <mc:AlternateContent xmlns:mc="http://schemas.openxmlformats.org/markup-compatibility/2006">
              <mc:Choice xmlns:v="urn:schemas-microsoft-com:vml" Requires="v">
                <p:oleObj spid="_x0000_s101456" name="位图图像" r:id="rId3" imgW="4809524" imgH="5125165" progId="PBrush">
                  <p:embed/>
                </p:oleObj>
              </mc:Choice>
              <mc:Fallback>
                <p:oleObj name="位图图像" r:id="rId3" imgW="4809524" imgH="512516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857250"/>
                        <a:ext cx="5572125" cy="582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 name="TextBox 5"/>
          <p:cNvSpPr txBox="1"/>
          <p:nvPr/>
        </p:nvSpPr>
        <p:spPr>
          <a:xfrm>
            <a:off x="71438" y="1352957"/>
            <a:ext cx="3357554" cy="3600986"/>
          </a:xfrm>
          <a:prstGeom prst="rect">
            <a:avLst/>
          </a:prstGeom>
          <a:solidFill>
            <a:srgbClr val="FFFF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ts val="0"/>
              </a:spcBef>
              <a:buFont typeface="Arial" pitchFamily="34" charset="0"/>
              <a:buChar char="•"/>
              <a:defRPr/>
            </a:pPr>
            <a:r>
              <a:rPr lang="zh-CN" altLang="en-US" sz="3200" b="0" dirty="0">
                <a:latin typeface="+mn-lt"/>
                <a:ea typeface="华文新魏" pitchFamily="2" charset="-122"/>
                <a:cs typeface="+mn-cs"/>
              </a:rPr>
              <a:t> </a:t>
            </a:r>
            <a:r>
              <a:rPr lang="zh-CN" altLang="en-US" sz="2800" b="0" dirty="0">
                <a:latin typeface="+mn-lt"/>
                <a:ea typeface="华文新魏" pitchFamily="2" charset="-122"/>
                <a:cs typeface="+mn-cs"/>
              </a:rPr>
              <a:t>建立在键值上的辅助索引</a:t>
            </a:r>
            <a:endParaRPr lang="en-US" altLang="zh-CN" sz="2800" b="0" dirty="0">
              <a:latin typeface="+mn-lt"/>
              <a:ea typeface="华文新魏" pitchFamily="2" charset="-122"/>
              <a:cs typeface="+mn-cs"/>
            </a:endParaRPr>
          </a:p>
          <a:p>
            <a:pPr marL="216000" lvl="1">
              <a:spcBef>
                <a:spcPts val="0"/>
              </a:spcBef>
              <a:buClr>
                <a:srgbClr val="2929FF"/>
              </a:buClr>
              <a:buSzPct val="50000"/>
              <a:buFont typeface="Times New Roman" pitchFamily="18" charset="0"/>
              <a:buChar char="−"/>
              <a:defRPr/>
            </a:pPr>
            <a:r>
              <a:rPr lang="zh-CN" altLang="en-US" b="0" dirty="0">
                <a:solidFill>
                  <a:srgbClr val="003399"/>
                </a:solidFill>
                <a:latin typeface="+mn-lt"/>
                <a:ea typeface="华文新魏" pitchFamily="2" charset="-122"/>
                <a:cs typeface="+mn-cs"/>
              </a:rPr>
              <a:t> </a:t>
            </a:r>
            <a:r>
              <a:rPr lang="zh-CN" altLang="en-US" sz="2400" b="0" dirty="0">
                <a:solidFill>
                  <a:srgbClr val="2929FF"/>
                </a:solidFill>
                <a:latin typeface="+mn-lt"/>
                <a:ea typeface="华文新魏" pitchFamily="2" charset="-122"/>
                <a:cs typeface="+mn-cs"/>
              </a:rPr>
              <a:t>每个索引域值对应</a:t>
            </a:r>
            <a:r>
              <a:rPr lang="zh-CN" altLang="en-US" sz="2400" b="0" dirty="0">
                <a:solidFill>
                  <a:srgbClr val="FF0000"/>
                </a:solidFill>
                <a:latin typeface="+mn-lt"/>
                <a:ea typeface="华文新魏" pitchFamily="2" charset="-122"/>
                <a:cs typeface="+mn-cs"/>
              </a:rPr>
              <a:t>一个且仅一个</a:t>
            </a:r>
            <a:r>
              <a:rPr lang="zh-CN" altLang="en-US" sz="2400" b="0" dirty="0">
                <a:solidFill>
                  <a:srgbClr val="2929FF"/>
                </a:solidFill>
                <a:latin typeface="+mn-lt"/>
                <a:ea typeface="华文新魏" pitchFamily="2" charset="-122"/>
                <a:cs typeface="+mn-cs"/>
              </a:rPr>
              <a:t>数据记录</a:t>
            </a:r>
          </a:p>
          <a:p>
            <a:pPr marL="216000" lvl="1">
              <a:spcBef>
                <a:spcPts val="0"/>
              </a:spcBef>
              <a:buClr>
                <a:srgbClr val="2929FF"/>
              </a:buClr>
              <a:buSzPct val="50000"/>
              <a:buFont typeface="Times New Roman" pitchFamily="18" charset="0"/>
              <a:buChar char="−"/>
              <a:defRPr/>
            </a:pPr>
            <a:r>
              <a:rPr lang="zh-CN" altLang="en-US" sz="2400" b="0" dirty="0">
                <a:solidFill>
                  <a:srgbClr val="003399"/>
                </a:solidFill>
                <a:latin typeface="+mn-lt"/>
                <a:ea typeface="华文新魏" pitchFamily="2" charset="-122"/>
                <a:cs typeface="+mn-cs"/>
              </a:rPr>
              <a:t> </a:t>
            </a:r>
            <a:r>
              <a:rPr lang="zh-CN" altLang="en-US" sz="2400" b="0" dirty="0">
                <a:solidFill>
                  <a:srgbClr val="2929FF"/>
                </a:solidFill>
                <a:latin typeface="+mn-lt"/>
                <a:ea typeface="华文新魏" pitchFamily="2" charset="-122"/>
                <a:cs typeface="+mn-cs"/>
              </a:rPr>
              <a:t>辅助索引文件的记录数与数据文件的记录数相等</a:t>
            </a:r>
          </a:p>
          <a:p>
            <a:pPr marL="216000" lvl="1">
              <a:spcBef>
                <a:spcPts val="0"/>
              </a:spcBef>
              <a:buClr>
                <a:srgbClr val="2929FF"/>
              </a:buClr>
              <a:buSzPct val="50000"/>
              <a:buFont typeface="Times New Roman" pitchFamily="18" charset="0"/>
              <a:buChar char="−"/>
              <a:defRPr/>
            </a:pPr>
            <a:r>
              <a:rPr lang="zh-CN" altLang="en-US" sz="2400" b="0" dirty="0">
                <a:solidFill>
                  <a:srgbClr val="2929FF"/>
                </a:solidFill>
                <a:latin typeface="+mn-lt"/>
                <a:ea typeface="华文新魏" pitchFamily="2" charset="-122"/>
                <a:cs typeface="+mn-cs"/>
              </a:rPr>
              <a:t>这种辅助索引是</a:t>
            </a:r>
            <a:r>
              <a:rPr lang="zh-CN" altLang="en-US" sz="2400" b="0" dirty="0">
                <a:solidFill>
                  <a:srgbClr val="FF0000"/>
                </a:solidFill>
                <a:latin typeface="+mn-lt"/>
                <a:ea typeface="华文新魏" pitchFamily="2" charset="-122"/>
                <a:cs typeface="+mn-cs"/>
              </a:rPr>
              <a:t>稠密</a:t>
            </a:r>
            <a:r>
              <a:rPr lang="zh-CN" altLang="en-US" sz="2400" b="0" dirty="0">
                <a:solidFill>
                  <a:srgbClr val="2929FF"/>
                </a:solidFill>
                <a:latin typeface="+mn-lt"/>
                <a:ea typeface="华文新魏" pitchFamily="2" charset="-122"/>
                <a:cs typeface="+mn-cs"/>
              </a:rPr>
              <a:t>索引</a:t>
            </a:r>
            <a:endParaRPr lang="en-US" altLang="zh-CN" sz="2400" b="0" dirty="0">
              <a:solidFill>
                <a:srgbClr val="2929FF"/>
              </a:solidFill>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E89552F-8DE9-4A72-AAD7-6FD5225DF01C}"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0C8C39C5-9496-49B3-904E-012A391FF941}" type="slidenum">
              <a:rPr lang="zh-CN" altLang="en-US" smtClean="0"/>
              <a:pPr>
                <a:defRPr/>
              </a:pPr>
              <a:t>83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036775442"/>
              </p:ext>
            </p:extLst>
          </p:nvPr>
        </p:nvGraphicFramePr>
        <p:xfrm>
          <a:off x="1619672" y="1340768"/>
          <a:ext cx="2183904" cy="1463040"/>
        </p:xfrm>
        <a:graphic>
          <a:graphicData uri="http://schemas.openxmlformats.org/drawingml/2006/table">
            <a:tbl>
              <a:tblPr firstRow="1" bandRow="1">
                <a:tableStyleId>{5C22544A-7EE6-4342-B048-85BDC9FD1C3A}</a:tableStyleId>
              </a:tblPr>
              <a:tblGrid>
                <a:gridCol w="1091952">
                  <a:extLst>
                    <a:ext uri="{9D8B030D-6E8A-4147-A177-3AD203B41FA5}">
                      <a16:colId xmlns:a16="http://schemas.microsoft.com/office/drawing/2014/main" val="1718550795"/>
                    </a:ext>
                  </a:extLst>
                </a:gridCol>
                <a:gridCol w="1091952">
                  <a:extLst>
                    <a:ext uri="{9D8B030D-6E8A-4147-A177-3AD203B41FA5}">
                      <a16:colId xmlns:a16="http://schemas.microsoft.com/office/drawing/2014/main" val="2370627421"/>
                    </a:ext>
                  </a:extLst>
                </a:gridCol>
              </a:tblGrid>
              <a:tr h="273974">
                <a:tc>
                  <a:txBody>
                    <a:bodyPr/>
                    <a:lstStyle/>
                    <a:p>
                      <a:pPr algn="ctr"/>
                      <a:r>
                        <a:rPr lang="en-US" altLang="zh-CN" b="0" dirty="0" smtClean="0">
                          <a:solidFill>
                            <a:schemeClr val="tx1"/>
                          </a:solidFill>
                          <a:latin typeface="+mn-lt"/>
                        </a:rPr>
                        <a:t>10</a:t>
                      </a:r>
                      <a:endParaRPr lang="zh-CN"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530195"/>
                  </a:ext>
                </a:extLst>
              </a:tr>
              <a:tr h="273974">
                <a:tc>
                  <a:txBody>
                    <a:bodyPr/>
                    <a:lstStyle/>
                    <a:p>
                      <a:pPr algn="ctr"/>
                      <a:r>
                        <a:rPr lang="en-US" altLang="zh-CN" dirty="0" smtClean="0">
                          <a:solidFill>
                            <a:schemeClr val="tx1"/>
                          </a:solidFill>
                          <a:latin typeface="+mn-lt"/>
                        </a:rPr>
                        <a:t>20</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906455"/>
                  </a:ext>
                </a:extLst>
              </a:tr>
              <a:tr h="273974">
                <a:tc>
                  <a:txBody>
                    <a:bodyPr/>
                    <a:lstStyle/>
                    <a:p>
                      <a:pPr algn="ctr"/>
                      <a:r>
                        <a:rPr lang="en-US" altLang="zh-CN" dirty="0" smtClean="0">
                          <a:solidFill>
                            <a:schemeClr val="tx1"/>
                          </a:solidFill>
                          <a:latin typeface="+mn-lt"/>
                        </a:rPr>
                        <a:t>30</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028521"/>
                  </a:ext>
                </a:extLst>
              </a:tr>
              <a:tr h="273974">
                <a:tc>
                  <a:txBody>
                    <a:bodyPr/>
                    <a:lstStyle/>
                    <a:p>
                      <a:pPr algn="ctr"/>
                      <a:r>
                        <a:rPr lang="en-US" altLang="zh-CN" dirty="0" smtClean="0">
                          <a:solidFill>
                            <a:schemeClr val="tx1"/>
                          </a:solidFill>
                          <a:latin typeface="+mn-lt"/>
                        </a:rPr>
                        <a:t>40</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782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02952750"/>
              </p:ext>
            </p:extLst>
          </p:nvPr>
        </p:nvGraphicFramePr>
        <p:xfrm>
          <a:off x="1601400" y="3284984"/>
          <a:ext cx="2183904" cy="1463040"/>
        </p:xfrm>
        <a:graphic>
          <a:graphicData uri="http://schemas.openxmlformats.org/drawingml/2006/table">
            <a:tbl>
              <a:tblPr firstRow="1" bandRow="1">
                <a:tableStyleId>{5C22544A-7EE6-4342-B048-85BDC9FD1C3A}</a:tableStyleId>
              </a:tblPr>
              <a:tblGrid>
                <a:gridCol w="1091952">
                  <a:extLst>
                    <a:ext uri="{9D8B030D-6E8A-4147-A177-3AD203B41FA5}">
                      <a16:colId xmlns:a16="http://schemas.microsoft.com/office/drawing/2014/main" val="1718550795"/>
                    </a:ext>
                  </a:extLst>
                </a:gridCol>
                <a:gridCol w="1091952">
                  <a:extLst>
                    <a:ext uri="{9D8B030D-6E8A-4147-A177-3AD203B41FA5}">
                      <a16:colId xmlns:a16="http://schemas.microsoft.com/office/drawing/2014/main" val="2370627421"/>
                    </a:ext>
                  </a:extLst>
                </a:gridCol>
              </a:tblGrid>
              <a:tr h="273974">
                <a:tc>
                  <a:txBody>
                    <a:bodyPr/>
                    <a:lstStyle/>
                    <a:p>
                      <a:pPr algn="ctr"/>
                      <a:r>
                        <a:rPr lang="en-US" altLang="zh-CN" b="0" dirty="0" smtClean="0">
                          <a:solidFill>
                            <a:schemeClr val="tx1"/>
                          </a:solidFill>
                          <a:latin typeface="+mn-lt"/>
                        </a:rPr>
                        <a:t>50</a:t>
                      </a:r>
                      <a:endParaRPr lang="zh-CN"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530195"/>
                  </a:ext>
                </a:extLst>
              </a:tr>
              <a:tr h="273974">
                <a:tc>
                  <a:txBody>
                    <a:bodyPr/>
                    <a:lstStyle/>
                    <a:p>
                      <a:pPr algn="ctr"/>
                      <a:r>
                        <a:rPr lang="en-US" altLang="zh-CN" dirty="0" smtClean="0">
                          <a:solidFill>
                            <a:schemeClr val="tx1"/>
                          </a:solidFill>
                          <a:latin typeface="+mn-lt"/>
                        </a:rPr>
                        <a:t>etc.</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906455"/>
                  </a:ext>
                </a:extLst>
              </a:tr>
              <a:tr h="273974">
                <a:tc>
                  <a:txBody>
                    <a:bodyPr/>
                    <a:lstStyle/>
                    <a:p>
                      <a:pPr algn="ct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028521"/>
                  </a:ext>
                </a:extLst>
              </a:tr>
              <a:tr h="273974">
                <a:tc>
                  <a:txBody>
                    <a:bodyPr/>
                    <a:lstStyle/>
                    <a:p>
                      <a:pPr algn="ct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78206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64567060"/>
              </p:ext>
            </p:extLst>
          </p:nvPr>
        </p:nvGraphicFramePr>
        <p:xfrm>
          <a:off x="4788024" y="1254208"/>
          <a:ext cx="3192016"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60187962"/>
                    </a:ext>
                  </a:extLst>
                </a:gridCol>
                <a:gridCol w="2183904">
                  <a:extLst>
                    <a:ext uri="{9D8B030D-6E8A-4147-A177-3AD203B41FA5}">
                      <a16:colId xmlns:a16="http://schemas.microsoft.com/office/drawing/2014/main" val="1893253041"/>
                    </a:ext>
                  </a:extLst>
                </a:gridCol>
              </a:tblGrid>
              <a:tr h="370840">
                <a:tc>
                  <a:txBody>
                    <a:bodyPr/>
                    <a:lstStyle/>
                    <a:p>
                      <a:pPr marL="0" algn="ctr" defTabSz="914400" rtl="0" eaLnBrk="1" latinLnBrk="0" hangingPunct="1"/>
                      <a:r>
                        <a:rPr lang="en-US" altLang="zh-CN" sz="1800" b="0" kern="1200" dirty="0" smtClean="0">
                          <a:solidFill>
                            <a:schemeClr val="tx1"/>
                          </a:solidFill>
                          <a:latin typeface="+mn-lt"/>
                          <a:ea typeface="+mn-ea"/>
                          <a:cs typeface="+mn-cs"/>
                        </a:rPr>
                        <a:t>10</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70840">
                <a:tc>
                  <a:txBody>
                    <a:bodyPr/>
                    <a:lstStyle/>
                    <a:p>
                      <a:pPr marL="0" algn="ctr" defTabSz="914400" rtl="0" eaLnBrk="1" latinLnBrk="0" hangingPunct="1"/>
                      <a:r>
                        <a:rPr lang="en-US" altLang="zh-CN" sz="1800" kern="1200" dirty="0" smtClean="0">
                          <a:solidFill>
                            <a:schemeClr val="tx1"/>
                          </a:solidFill>
                          <a:latin typeface="+mn-lt"/>
                          <a:ea typeface="+mn-ea"/>
                          <a:cs typeface="+mn-cs"/>
                        </a:rPr>
                        <a:t>10</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197769891"/>
              </p:ext>
            </p:extLst>
          </p:nvPr>
        </p:nvGraphicFramePr>
        <p:xfrm>
          <a:off x="4788024" y="2229612"/>
          <a:ext cx="3192016" cy="75376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60187962"/>
                    </a:ext>
                  </a:extLst>
                </a:gridCol>
                <a:gridCol w="2183904">
                  <a:extLst>
                    <a:ext uri="{9D8B030D-6E8A-4147-A177-3AD203B41FA5}">
                      <a16:colId xmlns:a16="http://schemas.microsoft.com/office/drawing/2014/main" val="1893253041"/>
                    </a:ext>
                  </a:extLst>
                </a:gridCol>
              </a:tblGrid>
              <a:tr h="382920">
                <a:tc>
                  <a:txBody>
                    <a:bodyPr/>
                    <a:lstStyle/>
                    <a:p>
                      <a:pPr marL="0" algn="ctr" defTabSz="914400" rtl="0" eaLnBrk="1" latinLnBrk="0" hangingPunct="1"/>
                      <a:r>
                        <a:rPr lang="en-US" altLang="zh-CN" sz="1800" b="0" kern="1200" dirty="0" smtClean="0">
                          <a:solidFill>
                            <a:schemeClr val="tx1"/>
                          </a:solidFill>
                          <a:latin typeface="+mn-lt"/>
                          <a:ea typeface="+mn-ea"/>
                          <a:cs typeface="+mn-cs"/>
                        </a:rPr>
                        <a:t>10</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70840">
                <a:tc>
                  <a:txBody>
                    <a:bodyPr/>
                    <a:lstStyle/>
                    <a:p>
                      <a:pPr marL="0" algn="ctr" defTabSz="914400" rtl="0" eaLnBrk="1" latinLnBrk="0" hangingPunct="1"/>
                      <a:r>
                        <a:rPr lang="en-US" altLang="zh-CN" sz="1800" kern="1200" dirty="0" smtClean="0">
                          <a:solidFill>
                            <a:schemeClr val="tx1"/>
                          </a:solidFill>
                          <a:latin typeface="+mn-lt"/>
                          <a:ea typeface="+mn-ea"/>
                          <a:cs typeface="+mn-cs"/>
                        </a:rPr>
                        <a:t>20</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48904395"/>
              </p:ext>
            </p:extLst>
          </p:nvPr>
        </p:nvGraphicFramePr>
        <p:xfrm>
          <a:off x="4788024" y="3213664"/>
          <a:ext cx="3192016"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60187962"/>
                    </a:ext>
                  </a:extLst>
                </a:gridCol>
                <a:gridCol w="2183904">
                  <a:extLst>
                    <a:ext uri="{9D8B030D-6E8A-4147-A177-3AD203B41FA5}">
                      <a16:colId xmlns:a16="http://schemas.microsoft.com/office/drawing/2014/main" val="1893253041"/>
                    </a:ext>
                  </a:extLst>
                </a:gridCol>
              </a:tblGrid>
              <a:tr h="370840">
                <a:tc>
                  <a:txBody>
                    <a:bodyPr/>
                    <a:lstStyle/>
                    <a:p>
                      <a:pPr marL="0" algn="ctr" defTabSz="914400" rtl="0" eaLnBrk="1" latinLnBrk="0" hangingPunct="1"/>
                      <a:r>
                        <a:rPr lang="en-US" altLang="zh-CN" sz="1800" b="0" kern="1200" dirty="0" smtClean="0">
                          <a:solidFill>
                            <a:schemeClr val="tx1"/>
                          </a:solidFill>
                          <a:latin typeface="+mn-lt"/>
                          <a:ea typeface="+mn-ea"/>
                          <a:cs typeface="+mn-cs"/>
                        </a:rPr>
                        <a:t>20</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70840">
                <a:tc>
                  <a:txBody>
                    <a:bodyPr/>
                    <a:lstStyle/>
                    <a:p>
                      <a:pPr marL="0" algn="ctr" defTabSz="914400" rtl="0" eaLnBrk="1" latinLnBrk="0" hangingPunct="1"/>
                      <a:r>
                        <a:rPr lang="en-US" altLang="zh-CN" sz="1800" kern="1200" dirty="0" smtClean="0">
                          <a:solidFill>
                            <a:schemeClr val="tx1"/>
                          </a:solidFill>
                          <a:latin typeface="+mn-lt"/>
                          <a:ea typeface="+mn-ea"/>
                          <a:cs typeface="+mn-cs"/>
                        </a:rPr>
                        <a:t>30</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794831249"/>
              </p:ext>
            </p:extLst>
          </p:nvPr>
        </p:nvGraphicFramePr>
        <p:xfrm>
          <a:off x="4788024" y="4182728"/>
          <a:ext cx="3192016"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60187962"/>
                    </a:ext>
                  </a:extLst>
                </a:gridCol>
                <a:gridCol w="2183904">
                  <a:extLst>
                    <a:ext uri="{9D8B030D-6E8A-4147-A177-3AD203B41FA5}">
                      <a16:colId xmlns:a16="http://schemas.microsoft.com/office/drawing/2014/main" val="1893253041"/>
                    </a:ext>
                  </a:extLst>
                </a:gridCol>
              </a:tblGrid>
              <a:tr h="370840">
                <a:tc>
                  <a:txBody>
                    <a:bodyPr/>
                    <a:lstStyle/>
                    <a:p>
                      <a:pPr marL="0" algn="ctr" defTabSz="914400" rtl="0" eaLnBrk="1" latinLnBrk="0" hangingPunct="1"/>
                      <a:r>
                        <a:rPr lang="en-US" altLang="zh-CN" sz="1800" b="0" kern="1200" dirty="0" smtClean="0">
                          <a:solidFill>
                            <a:schemeClr val="tx1"/>
                          </a:solidFill>
                          <a:latin typeface="+mn-lt"/>
                          <a:ea typeface="+mn-ea"/>
                          <a:cs typeface="+mn-cs"/>
                        </a:rPr>
                        <a:t>30</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70840">
                <a:tc>
                  <a:txBody>
                    <a:bodyPr/>
                    <a:lstStyle/>
                    <a:p>
                      <a:pPr marL="0" algn="ctr" defTabSz="914400" rtl="0" eaLnBrk="1" latinLnBrk="0" hangingPunct="1"/>
                      <a:r>
                        <a:rPr lang="en-US" altLang="zh-CN" sz="1800" kern="1200" dirty="0" smtClean="0">
                          <a:solidFill>
                            <a:schemeClr val="tx1"/>
                          </a:solidFill>
                          <a:latin typeface="+mn-lt"/>
                          <a:ea typeface="+mn-ea"/>
                          <a:cs typeface="+mn-cs"/>
                        </a:rPr>
                        <a:t>30</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967505317"/>
              </p:ext>
            </p:extLst>
          </p:nvPr>
        </p:nvGraphicFramePr>
        <p:xfrm>
          <a:off x="4789136" y="5130104"/>
          <a:ext cx="3192016"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60187962"/>
                    </a:ext>
                  </a:extLst>
                </a:gridCol>
                <a:gridCol w="2183904">
                  <a:extLst>
                    <a:ext uri="{9D8B030D-6E8A-4147-A177-3AD203B41FA5}">
                      <a16:colId xmlns:a16="http://schemas.microsoft.com/office/drawing/2014/main" val="1893253041"/>
                    </a:ext>
                  </a:extLst>
                </a:gridCol>
              </a:tblGrid>
              <a:tr h="370840">
                <a:tc>
                  <a:txBody>
                    <a:bodyPr/>
                    <a:lstStyle/>
                    <a:p>
                      <a:pPr marL="0" algn="ctr" defTabSz="914400" rtl="0" eaLnBrk="1" latinLnBrk="0" hangingPunct="1"/>
                      <a:r>
                        <a:rPr lang="en-US" altLang="zh-CN" sz="1800" b="0" kern="1200" dirty="0" smtClean="0">
                          <a:solidFill>
                            <a:schemeClr val="tx1"/>
                          </a:solidFill>
                          <a:latin typeface="+mn-lt"/>
                          <a:ea typeface="+mn-ea"/>
                          <a:cs typeface="+mn-cs"/>
                        </a:rPr>
                        <a:t>40</a:t>
                      </a:r>
                      <a:endParaRPr lang="zh-CN" alt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70840">
                <a:tc>
                  <a:txBody>
                    <a:bodyPr/>
                    <a:lstStyle/>
                    <a:p>
                      <a:pPr marL="0" algn="ctr" defTabSz="914400" rtl="0" eaLnBrk="1" latinLnBrk="0" hangingPunct="1"/>
                      <a:r>
                        <a:rPr lang="en-US" altLang="zh-CN" sz="1800" kern="1200" dirty="0" smtClean="0">
                          <a:solidFill>
                            <a:schemeClr val="tx1"/>
                          </a:solidFill>
                          <a:latin typeface="+mn-lt"/>
                          <a:ea typeface="+mn-ea"/>
                          <a:cs typeface="+mn-cs"/>
                        </a:rPr>
                        <a:t>50</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cxnSp>
        <p:nvCxnSpPr>
          <p:cNvPr id="14" name="直接箭头连接符 13"/>
          <p:cNvCxnSpPr/>
          <p:nvPr/>
        </p:nvCxnSpPr>
        <p:spPr>
          <a:xfrm>
            <a:off x="3563888" y="1484784"/>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a:off x="3563888" y="1891674"/>
            <a:ext cx="1152128" cy="912134"/>
          </a:xfrm>
          <a:prstGeom prst="bentConnector3">
            <a:avLst>
              <a:gd name="adj1" fmla="val 722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3347864" y="2308149"/>
            <a:ext cx="1440000" cy="1398208"/>
          </a:xfrm>
          <a:prstGeom prst="bentConnector3">
            <a:avLst>
              <a:gd name="adj1" fmla="val 651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a:off x="3564024" y="2628568"/>
            <a:ext cx="1224000" cy="27000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a:off x="3095940" y="3485224"/>
            <a:ext cx="1872000" cy="21600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45049" y="5307200"/>
            <a:ext cx="2339102" cy="523220"/>
          </a:xfrm>
          <a:prstGeom prst="rect">
            <a:avLst/>
          </a:prstGeom>
          <a:noFill/>
        </p:spPr>
        <p:txBody>
          <a:bodyPr wrap="none" rtlCol="0">
            <a:spAutoFit/>
          </a:bodyPr>
          <a:lstStyle/>
          <a:p>
            <a:r>
              <a:rPr lang="zh-CN" altLang="en-US" sz="2800" b="0" dirty="0" smtClean="0">
                <a:latin typeface="华文新魏" panose="02010800040101010101" pitchFamily="2" charset="-122"/>
                <a:ea typeface="华文新魏" panose="02010800040101010101" pitchFamily="2" charset="-122"/>
              </a:rPr>
              <a:t>稀疏？稠密？</a:t>
            </a:r>
            <a:endParaRPr lang="zh-CN" altLang="en-US" sz="2800" b="0" dirty="0">
              <a:latin typeface="华文新魏" panose="02010800040101010101" pitchFamily="2" charset="-122"/>
              <a:ea typeface="华文新魏" panose="02010800040101010101" pitchFamily="2" charset="-122"/>
            </a:endParaRPr>
          </a:p>
        </p:txBody>
      </p:sp>
      <p:sp>
        <p:nvSpPr>
          <p:cNvPr id="18" name="文本框 17"/>
          <p:cNvSpPr txBox="1"/>
          <p:nvPr/>
        </p:nvSpPr>
        <p:spPr>
          <a:xfrm>
            <a:off x="1431468" y="5845256"/>
            <a:ext cx="1261884" cy="523220"/>
          </a:xfrm>
          <a:prstGeom prst="rect">
            <a:avLst/>
          </a:prstGeom>
          <a:noFill/>
        </p:spPr>
        <p:txBody>
          <a:bodyPr wrap="none" rtlCol="0">
            <a:spAutoFit/>
          </a:bodyPr>
          <a:lstStyle/>
          <a:p>
            <a:r>
              <a:rPr lang="zh-CN" altLang="en-US" sz="2800" b="0" dirty="0" smtClean="0">
                <a:latin typeface="华文新魏" panose="02010800040101010101" pitchFamily="2" charset="-122"/>
                <a:ea typeface="华文新魏" panose="02010800040101010101" pitchFamily="2" charset="-122"/>
              </a:rPr>
              <a:t>稠密！</a:t>
            </a:r>
            <a:endParaRPr lang="zh-CN" altLang="en-US" sz="2800" b="0" dirty="0">
              <a:latin typeface="华文新魏" panose="02010800040101010101" pitchFamily="2" charset="-122"/>
              <a:ea typeface="华文新魏" panose="02010800040101010101" pitchFamily="2" charset="-122"/>
            </a:endParaRPr>
          </a:p>
        </p:txBody>
      </p:sp>
      <p:sp>
        <p:nvSpPr>
          <p:cNvPr id="19" name="文本框 18"/>
          <p:cNvSpPr txBox="1"/>
          <p:nvPr/>
        </p:nvSpPr>
        <p:spPr>
          <a:xfrm>
            <a:off x="3065022" y="375984"/>
            <a:ext cx="3057247" cy="523220"/>
          </a:xfrm>
          <a:prstGeom prst="rect">
            <a:avLst/>
          </a:prstGeom>
          <a:noFill/>
        </p:spPr>
        <p:txBody>
          <a:bodyPr wrap="none" rtlCol="0">
            <a:spAutoFit/>
          </a:bodyPr>
          <a:lstStyle/>
          <a:p>
            <a:r>
              <a:rPr lang="zh-CN" altLang="en-US" sz="2800" b="0" dirty="0" smtClean="0">
                <a:latin typeface="华文新魏" panose="02010800040101010101" pitchFamily="2" charset="-122"/>
                <a:ea typeface="华文新魏" panose="02010800040101010101" pitchFamily="2" charset="-122"/>
              </a:rPr>
              <a:t>索引键中有重复值</a:t>
            </a:r>
            <a:endParaRPr lang="zh-CN" altLang="en-US" sz="2800" b="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341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E89552F-8DE9-4A72-AAD7-6FD5225DF01C}"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0C8C39C5-9496-49B3-904E-012A391FF941}" type="slidenum">
              <a:rPr lang="zh-CN" altLang="en-US" smtClean="0"/>
              <a:pPr>
                <a:defRPr/>
              </a:pPr>
              <a:t>84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956172717"/>
              </p:ext>
            </p:extLst>
          </p:nvPr>
        </p:nvGraphicFramePr>
        <p:xfrm>
          <a:off x="684910" y="1310066"/>
          <a:ext cx="1548276" cy="1341120"/>
        </p:xfrm>
        <a:graphic>
          <a:graphicData uri="http://schemas.openxmlformats.org/drawingml/2006/table">
            <a:tbl>
              <a:tblPr firstRow="1" bandRow="1">
                <a:tableStyleId>{5C22544A-7EE6-4342-B048-85BDC9FD1C3A}</a:tableStyleId>
              </a:tblPr>
              <a:tblGrid>
                <a:gridCol w="774138">
                  <a:extLst>
                    <a:ext uri="{9D8B030D-6E8A-4147-A177-3AD203B41FA5}">
                      <a16:colId xmlns:a16="http://schemas.microsoft.com/office/drawing/2014/main" val="1718550795"/>
                    </a:ext>
                  </a:extLst>
                </a:gridCol>
                <a:gridCol w="774138">
                  <a:extLst>
                    <a:ext uri="{9D8B030D-6E8A-4147-A177-3AD203B41FA5}">
                      <a16:colId xmlns:a16="http://schemas.microsoft.com/office/drawing/2014/main" val="2370627421"/>
                    </a:ext>
                  </a:extLst>
                </a:gridCol>
              </a:tblGrid>
              <a:tr h="321950">
                <a:tc>
                  <a:txBody>
                    <a:bodyPr/>
                    <a:lstStyle/>
                    <a:p>
                      <a:pPr algn="ctr"/>
                      <a:r>
                        <a:rPr lang="en-US" altLang="zh-CN" sz="1600" b="0" dirty="0" smtClean="0">
                          <a:solidFill>
                            <a:schemeClr val="tx1"/>
                          </a:solidFill>
                          <a:latin typeface="+mn-lt"/>
                        </a:rPr>
                        <a:t>10</a:t>
                      </a:r>
                      <a:endParaRPr lang="zh-CN" alt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530195"/>
                  </a:ext>
                </a:extLst>
              </a:tr>
              <a:tr h="321950">
                <a:tc>
                  <a:txBody>
                    <a:bodyPr/>
                    <a:lstStyle/>
                    <a:p>
                      <a:pPr algn="ctr"/>
                      <a:r>
                        <a:rPr lang="en-US" altLang="zh-CN" sz="1600" dirty="0" smtClean="0">
                          <a:solidFill>
                            <a:schemeClr val="tx1"/>
                          </a:solidFill>
                          <a:latin typeface="+mn-lt"/>
                        </a:rPr>
                        <a:t>10</a:t>
                      </a: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906455"/>
                  </a:ext>
                </a:extLst>
              </a:tr>
              <a:tr h="321950">
                <a:tc>
                  <a:txBody>
                    <a:bodyPr/>
                    <a:lstStyle/>
                    <a:p>
                      <a:pPr algn="ctr"/>
                      <a:r>
                        <a:rPr lang="en-US" altLang="zh-CN" sz="1600" dirty="0" smtClean="0">
                          <a:solidFill>
                            <a:schemeClr val="tx1"/>
                          </a:solidFill>
                          <a:latin typeface="+mn-lt"/>
                        </a:rPr>
                        <a:t>20</a:t>
                      </a: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028521"/>
                  </a:ext>
                </a:extLst>
              </a:tr>
              <a:tr h="321950">
                <a:tc>
                  <a:txBody>
                    <a:bodyPr/>
                    <a:lstStyle/>
                    <a:p>
                      <a:pPr algn="ctr"/>
                      <a:r>
                        <a:rPr lang="en-US" altLang="zh-CN" sz="1600" dirty="0" smtClean="0">
                          <a:solidFill>
                            <a:schemeClr val="tx1"/>
                          </a:solidFill>
                          <a:latin typeface="+mn-lt"/>
                        </a:rPr>
                        <a:t>30</a:t>
                      </a: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782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764246549"/>
              </p:ext>
            </p:extLst>
          </p:nvPr>
        </p:nvGraphicFramePr>
        <p:xfrm>
          <a:off x="666638" y="3254282"/>
          <a:ext cx="1566548" cy="1368152"/>
        </p:xfrm>
        <a:graphic>
          <a:graphicData uri="http://schemas.openxmlformats.org/drawingml/2006/table">
            <a:tbl>
              <a:tblPr firstRow="1" bandRow="1">
                <a:tableStyleId>{5C22544A-7EE6-4342-B048-85BDC9FD1C3A}</a:tableStyleId>
              </a:tblPr>
              <a:tblGrid>
                <a:gridCol w="783274">
                  <a:extLst>
                    <a:ext uri="{9D8B030D-6E8A-4147-A177-3AD203B41FA5}">
                      <a16:colId xmlns:a16="http://schemas.microsoft.com/office/drawing/2014/main" val="1718550795"/>
                    </a:ext>
                  </a:extLst>
                </a:gridCol>
                <a:gridCol w="783274">
                  <a:extLst>
                    <a:ext uri="{9D8B030D-6E8A-4147-A177-3AD203B41FA5}">
                      <a16:colId xmlns:a16="http://schemas.microsoft.com/office/drawing/2014/main" val="2370627421"/>
                    </a:ext>
                  </a:extLst>
                </a:gridCol>
              </a:tblGrid>
              <a:tr h="342038">
                <a:tc>
                  <a:txBody>
                    <a:bodyPr/>
                    <a:lstStyle/>
                    <a:p>
                      <a:pPr algn="ctr"/>
                      <a:r>
                        <a:rPr lang="en-US" altLang="zh-CN" sz="1600" b="0" dirty="0" smtClean="0">
                          <a:solidFill>
                            <a:schemeClr val="tx1"/>
                          </a:solidFill>
                          <a:latin typeface="+mn-lt"/>
                        </a:rPr>
                        <a:t>40</a:t>
                      </a:r>
                      <a:endParaRPr lang="zh-CN" alt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530195"/>
                  </a:ext>
                </a:extLst>
              </a:tr>
              <a:tr h="342038">
                <a:tc>
                  <a:txBody>
                    <a:bodyPr/>
                    <a:lstStyle/>
                    <a:p>
                      <a:pPr algn="ctr"/>
                      <a:r>
                        <a:rPr lang="en-US" altLang="zh-CN" sz="1600" dirty="0" smtClean="0">
                          <a:solidFill>
                            <a:schemeClr val="tx1"/>
                          </a:solidFill>
                          <a:latin typeface="+mn-lt"/>
                        </a:rPr>
                        <a:t>etc.</a:t>
                      </a: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906455"/>
                  </a:ext>
                </a:extLst>
              </a:tr>
              <a:tr h="342038">
                <a:tc>
                  <a:txBody>
                    <a:bodyPr/>
                    <a:lstStyle/>
                    <a:p>
                      <a:pPr algn="ct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028521"/>
                  </a:ext>
                </a:extLst>
              </a:tr>
              <a:tr h="342038">
                <a:tc>
                  <a:txBody>
                    <a:bodyPr/>
                    <a:lstStyle/>
                    <a:p>
                      <a:pPr algn="ct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78206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918151795"/>
              </p:ext>
            </p:extLst>
          </p:nvPr>
        </p:nvGraphicFramePr>
        <p:xfrm>
          <a:off x="3491880" y="1109504"/>
          <a:ext cx="2160240" cy="726418"/>
        </p:xfrm>
        <a:graphic>
          <a:graphicData uri="http://schemas.openxmlformats.org/drawingml/2006/table">
            <a:tbl>
              <a:tblPr firstRow="1" bandRow="1">
                <a:tableStyleId>{5C22544A-7EE6-4342-B048-85BDC9FD1C3A}</a:tableStyleId>
              </a:tblPr>
              <a:tblGrid>
                <a:gridCol w="682253">
                  <a:extLst>
                    <a:ext uri="{9D8B030D-6E8A-4147-A177-3AD203B41FA5}">
                      <a16:colId xmlns:a16="http://schemas.microsoft.com/office/drawing/2014/main" val="460187962"/>
                    </a:ext>
                  </a:extLst>
                </a:gridCol>
                <a:gridCol w="1477987">
                  <a:extLst>
                    <a:ext uri="{9D8B030D-6E8A-4147-A177-3AD203B41FA5}">
                      <a16:colId xmlns:a16="http://schemas.microsoft.com/office/drawing/2014/main" val="1893253041"/>
                    </a:ext>
                  </a:extLst>
                </a:gridCol>
              </a:tblGrid>
              <a:tr h="363209">
                <a:tc>
                  <a:txBody>
                    <a:bodyPr/>
                    <a:lstStyle/>
                    <a:p>
                      <a:pPr marL="0" algn="ctr" defTabSz="914400" rtl="0" eaLnBrk="1" latinLnBrk="0" hangingPunct="1"/>
                      <a:r>
                        <a:rPr lang="en-US" altLang="zh-CN" sz="1600" b="0" kern="1200" dirty="0" smtClean="0">
                          <a:solidFill>
                            <a:schemeClr val="tx1"/>
                          </a:solidFill>
                          <a:latin typeface="+mn-lt"/>
                          <a:ea typeface="+mn-ea"/>
                          <a:cs typeface="+mn-cs"/>
                        </a:rPr>
                        <a:t>10</a:t>
                      </a:r>
                      <a:endParaRPr lang="zh-CN" alt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63209">
                <a:tc>
                  <a:txBody>
                    <a:bodyPr/>
                    <a:lstStyle/>
                    <a:p>
                      <a:pPr marL="0" algn="ctr" defTabSz="914400" rtl="0" eaLnBrk="1" latinLnBrk="0" hangingPunct="1"/>
                      <a:r>
                        <a:rPr lang="en-US" altLang="zh-CN" sz="1600" kern="1200" dirty="0" smtClean="0">
                          <a:solidFill>
                            <a:schemeClr val="tx1"/>
                          </a:solidFill>
                          <a:latin typeface="+mn-lt"/>
                          <a:ea typeface="+mn-ea"/>
                          <a:cs typeface="+mn-cs"/>
                        </a:rPr>
                        <a:t>10</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239565047"/>
              </p:ext>
            </p:extLst>
          </p:nvPr>
        </p:nvGraphicFramePr>
        <p:xfrm>
          <a:off x="3491880" y="2084908"/>
          <a:ext cx="2160240" cy="674326"/>
        </p:xfrm>
        <a:graphic>
          <a:graphicData uri="http://schemas.openxmlformats.org/drawingml/2006/table">
            <a:tbl>
              <a:tblPr firstRow="1" bandRow="1">
                <a:tableStyleId>{5C22544A-7EE6-4342-B048-85BDC9FD1C3A}</a:tableStyleId>
              </a:tblPr>
              <a:tblGrid>
                <a:gridCol w="682253">
                  <a:extLst>
                    <a:ext uri="{9D8B030D-6E8A-4147-A177-3AD203B41FA5}">
                      <a16:colId xmlns:a16="http://schemas.microsoft.com/office/drawing/2014/main" val="460187962"/>
                    </a:ext>
                  </a:extLst>
                </a:gridCol>
                <a:gridCol w="1477987">
                  <a:extLst>
                    <a:ext uri="{9D8B030D-6E8A-4147-A177-3AD203B41FA5}">
                      <a16:colId xmlns:a16="http://schemas.microsoft.com/office/drawing/2014/main" val="1893253041"/>
                    </a:ext>
                  </a:extLst>
                </a:gridCol>
              </a:tblGrid>
              <a:tr h="339046">
                <a:tc>
                  <a:txBody>
                    <a:bodyPr/>
                    <a:lstStyle/>
                    <a:p>
                      <a:pPr marL="0" algn="ctr" defTabSz="914400" rtl="0" eaLnBrk="1" latinLnBrk="0" hangingPunct="1"/>
                      <a:r>
                        <a:rPr lang="en-US" altLang="zh-CN" sz="1600" b="0" kern="1200" dirty="0" smtClean="0">
                          <a:solidFill>
                            <a:schemeClr val="tx1"/>
                          </a:solidFill>
                          <a:latin typeface="+mn-lt"/>
                          <a:ea typeface="+mn-ea"/>
                          <a:cs typeface="+mn-cs"/>
                        </a:rPr>
                        <a:t>10</a:t>
                      </a:r>
                      <a:endParaRPr lang="zh-CN" alt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28350">
                <a:tc>
                  <a:txBody>
                    <a:bodyPr/>
                    <a:lstStyle/>
                    <a:p>
                      <a:pPr marL="0" algn="ctr" defTabSz="914400" rtl="0" eaLnBrk="1" latinLnBrk="0" hangingPunct="1"/>
                      <a:r>
                        <a:rPr lang="en-US" altLang="zh-CN" sz="1600" kern="1200" dirty="0" smtClean="0">
                          <a:solidFill>
                            <a:schemeClr val="tx1"/>
                          </a:solidFill>
                          <a:latin typeface="+mn-lt"/>
                          <a:ea typeface="+mn-ea"/>
                          <a:cs typeface="+mn-cs"/>
                        </a:rPr>
                        <a:t>20</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969554592"/>
              </p:ext>
            </p:extLst>
          </p:nvPr>
        </p:nvGraphicFramePr>
        <p:xfrm>
          <a:off x="3491880" y="3068960"/>
          <a:ext cx="2160240" cy="670560"/>
        </p:xfrm>
        <a:graphic>
          <a:graphicData uri="http://schemas.openxmlformats.org/drawingml/2006/table">
            <a:tbl>
              <a:tblPr firstRow="1" bandRow="1">
                <a:tableStyleId>{5C22544A-7EE6-4342-B048-85BDC9FD1C3A}</a:tableStyleId>
              </a:tblPr>
              <a:tblGrid>
                <a:gridCol w="682253">
                  <a:extLst>
                    <a:ext uri="{9D8B030D-6E8A-4147-A177-3AD203B41FA5}">
                      <a16:colId xmlns:a16="http://schemas.microsoft.com/office/drawing/2014/main" val="460187962"/>
                    </a:ext>
                  </a:extLst>
                </a:gridCol>
                <a:gridCol w="1477987">
                  <a:extLst>
                    <a:ext uri="{9D8B030D-6E8A-4147-A177-3AD203B41FA5}">
                      <a16:colId xmlns:a16="http://schemas.microsoft.com/office/drawing/2014/main" val="1893253041"/>
                    </a:ext>
                  </a:extLst>
                </a:gridCol>
              </a:tblGrid>
              <a:tr h="273465">
                <a:tc>
                  <a:txBody>
                    <a:bodyPr/>
                    <a:lstStyle/>
                    <a:p>
                      <a:pPr marL="0" algn="ctr" defTabSz="914400" rtl="0" eaLnBrk="1" latinLnBrk="0" hangingPunct="1"/>
                      <a:r>
                        <a:rPr lang="en-US" altLang="zh-CN" sz="1600" b="0" kern="1200" dirty="0" smtClean="0">
                          <a:solidFill>
                            <a:schemeClr val="tx1"/>
                          </a:solidFill>
                          <a:latin typeface="+mn-lt"/>
                          <a:ea typeface="+mn-ea"/>
                          <a:cs typeface="+mn-cs"/>
                        </a:rPr>
                        <a:t>20</a:t>
                      </a:r>
                      <a:endParaRPr lang="zh-CN" alt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273465">
                <a:tc>
                  <a:txBody>
                    <a:bodyPr/>
                    <a:lstStyle/>
                    <a:p>
                      <a:pPr marL="0" algn="ctr" defTabSz="914400" rtl="0" eaLnBrk="1" latinLnBrk="0" hangingPunct="1"/>
                      <a:r>
                        <a:rPr lang="en-US" altLang="zh-CN" sz="1600" kern="1200" dirty="0" smtClean="0">
                          <a:solidFill>
                            <a:schemeClr val="tx1"/>
                          </a:solidFill>
                          <a:latin typeface="+mn-lt"/>
                          <a:ea typeface="+mn-ea"/>
                          <a:cs typeface="+mn-cs"/>
                        </a:rPr>
                        <a:t>30</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097601989"/>
              </p:ext>
            </p:extLst>
          </p:nvPr>
        </p:nvGraphicFramePr>
        <p:xfrm>
          <a:off x="3491880" y="4038024"/>
          <a:ext cx="2160240" cy="720816"/>
        </p:xfrm>
        <a:graphic>
          <a:graphicData uri="http://schemas.openxmlformats.org/drawingml/2006/table">
            <a:tbl>
              <a:tblPr firstRow="1" bandRow="1">
                <a:tableStyleId>{5C22544A-7EE6-4342-B048-85BDC9FD1C3A}</a:tableStyleId>
              </a:tblPr>
              <a:tblGrid>
                <a:gridCol w="682253">
                  <a:extLst>
                    <a:ext uri="{9D8B030D-6E8A-4147-A177-3AD203B41FA5}">
                      <a16:colId xmlns:a16="http://schemas.microsoft.com/office/drawing/2014/main" val="460187962"/>
                    </a:ext>
                  </a:extLst>
                </a:gridCol>
                <a:gridCol w="1477987">
                  <a:extLst>
                    <a:ext uri="{9D8B030D-6E8A-4147-A177-3AD203B41FA5}">
                      <a16:colId xmlns:a16="http://schemas.microsoft.com/office/drawing/2014/main" val="1893253041"/>
                    </a:ext>
                  </a:extLst>
                </a:gridCol>
              </a:tblGrid>
              <a:tr h="360408">
                <a:tc>
                  <a:txBody>
                    <a:bodyPr/>
                    <a:lstStyle/>
                    <a:p>
                      <a:pPr marL="0" algn="ctr" defTabSz="914400" rtl="0" eaLnBrk="1" latinLnBrk="0" hangingPunct="1"/>
                      <a:r>
                        <a:rPr lang="en-US" altLang="zh-CN" sz="1600" b="0" kern="1200" dirty="0" smtClean="0">
                          <a:solidFill>
                            <a:schemeClr val="tx1"/>
                          </a:solidFill>
                          <a:latin typeface="+mn-lt"/>
                          <a:ea typeface="+mn-ea"/>
                          <a:cs typeface="+mn-cs"/>
                        </a:rPr>
                        <a:t>30</a:t>
                      </a:r>
                      <a:endParaRPr lang="zh-CN" alt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360408">
                <a:tc>
                  <a:txBody>
                    <a:bodyPr/>
                    <a:lstStyle/>
                    <a:p>
                      <a:pPr marL="0" algn="ctr" defTabSz="914400" rtl="0" eaLnBrk="1" latinLnBrk="0" hangingPunct="1"/>
                      <a:r>
                        <a:rPr lang="en-US" altLang="zh-CN" sz="1600" kern="1200" dirty="0" smtClean="0">
                          <a:solidFill>
                            <a:schemeClr val="tx1"/>
                          </a:solidFill>
                          <a:latin typeface="+mn-lt"/>
                          <a:ea typeface="+mn-ea"/>
                          <a:cs typeface="+mn-cs"/>
                        </a:rPr>
                        <a:t>30</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573133902"/>
              </p:ext>
            </p:extLst>
          </p:nvPr>
        </p:nvGraphicFramePr>
        <p:xfrm>
          <a:off x="3492992" y="4985400"/>
          <a:ext cx="2159128" cy="670560"/>
        </p:xfrm>
        <a:graphic>
          <a:graphicData uri="http://schemas.openxmlformats.org/drawingml/2006/table">
            <a:tbl>
              <a:tblPr firstRow="1" bandRow="1">
                <a:tableStyleId>{5C22544A-7EE6-4342-B048-85BDC9FD1C3A}</a:tableStyleId>
              </a:tblPr>
              <a:tblGrid>
                <a:gridCol w="681902">
                  <a:extLst>
                    <a:ext uri="{9D8B030D-6E8A-4147-A177-3AD203B41FA5}">
                      <a16:colId xmlns:a16="http://schemas.microsoft.com/office/drawing/2014/main" val="460187962"/>
                    </a:ext>
                  </a:extLst>
                </a:gridCol>
                <a:gridCol w="1477226">
                  <a:extLst>
                    <a:ext uri="{9D8B030D-6E8A-4147-A177-3AD203B41FA5}">
                      <a16:colId xmlns:a16="http://schemas.microsoft.com/office/drawing/2014/main" val="1893253041"/>
                    </a:ext>
                  </a:extLst>
                </a:gridCol>
              </a:tblGrid>
              <a:tr h="298710">
                <a:tc>
                  <a:txBody>
                    <a:bodyPr/>
                    <a:lstStyle/>
                    <a:p>
                      <a:pPr marL="0" algn="ctr" defTabSz="914400" rtl="0" eaLnBrk="1" latinLnBrk="0" hangingPunct="1"/>
                      <a:r>
                        <a:rPr lang="en-US" altLang="zh-CN" sz="1600" b="0" kern="1200" dirty="0" smtClean="0">
                          <a:solidFill>
                            <a:schemeClr val="tx1"/>
                          </a:solidFill>
                          <a:latin typeface="+mn-lt"/>
                          <a:ea typeface="+mn-ea"/>
                          <a:cs typeface="+mn-cs"/>
                        </a:rPr>
                        <a:t>40</a:t>
                      </a:r>
                      <a:endParaRPr lang="zh-CN" alt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778227"/>
                  </a:ext>
                </a:extLst>
              </a:tr>
              <a:tr h="298710">
                <a:tc>
                  <a:txBody>
                    <a:bodyPr/>
                    <a:lstStyle/>
                    <a:p>
                      <a:pPr marL="0" algn="ctr" defTabSz="914400" rtl="0" eaLnBrk="1" latinLnBrk="0" hangingPunct="1"/>
                      <a:r>
                        <a:rPr lang="en-US" altLang="zh-CN" sz="1600" kern="1200" dirty="0" smtClean="0">
                          <a:solidFill>
                            <a:schemeClr val="tx1"/>
                          </a:solidFill>
                          <a:latin typeface="+mn-lt"/>
                          <a:ea typeface="+mn-ea"/>
                          <a:cs typeface="+mn-cs"/>
                        </a:rPr>
                        <a:t>50</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0734224"/>
                  </a:ext>
                </a:extLst>
              </a:tr>
            </a:tbl>
          </a:graphicData>
        </a:graphic>
      </p:graphicFrame>
      <p:cxnSp>
        <p:nvCxnSpPr>
          <p:cNvPr id="14" name="直接箭头连接符 13"/>
          <p:cNvCxnSpPr/>
          <p:nvPr/>
        </p:nvCxnSpPr>
        <p:spPr>
          <a:xfrm flipV="1">
            <a:off x="1943604" y="1310066"/>
            <a:ext cx="1548276" cy="253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a:off x="2007476" y="1781031"/>
            <a:ext cx="1484244" cy="4788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1835740" y="2175777"/>
            <a:ext cx="1655980" cy="107850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a:off x="1849970" y="2517151"/>
            <a:ext cx="1512000" cy="16560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a:off x="1619720" y="3434525"/>
            <a:ext cx="1872000" cy="16560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922560190"/>
              </p:ext>
            </p:extLst>
          </p:nvPr>
        </p:nvGraphicFramePr>
        <p:xfrm>
          <a:off x="6984164" y="1340768"/>
          <a:ext cx="1548276" cy="1341120"/>
        </p:xfrm>
        <a:graphic>
          <a:graphicData uri="http://schemas.openxmlformats.org/drawingml/2006/table">
            <a:tbl>
              <a:tblPr firstRow="1" bandRow="1">
                <a:tableStyleId>{5C22544A-7EE6-4342-B048-85BDC9FD1C3A}</a:tableStyleId>
              </a:tblPr>
              <a:tblGrid>
                <a:gridCol w="774138">
                  <a:extLst>
                    <a:ext uri="{9D8B030D-6E8A-4147-A177-3AD203B41FA5}">
                      <a16:colId xmlns:a16="http://schemas.microsoft.com/office/drawing/2014/main" val="1718550795"/>
                    </a:ext>
                  </a:extLst>
                </a:gridCol>
                <a:gridCol w="774138">
                  <a:extLst>
                    <a:ext uri="{9D8B030D-6E8A-4147-A177-3AD203B41FA5}">
                      <a16:colId xmlns:a16="http://schemas.microsoft.com/office/drawing/2014/main" val="2370627421"/>
                    </a:ext>
                  </a:extLst>
                </a:gridCol>
              </a:tblGrid>
              <a:tr h="321950">
                <a:tc>
                  <a:txBody>
                    <a:bodyPr/>
                    <a:lstStyle/>
                    <a:p>
                      <a:pPr algn="ctr"/>
                      <a:r>
                        <a:rPr lang="en-US" altLang="zh-CN" sz="1600" b="0" dirty="0" smtClean="0">
                          <a:solidFill>
                            <a:schemeClr val="tx1"/>
                          </a:solidFill>
                          <a:latin typeface="+mn-lt"/>
                        </a:rPr>
                        <a:t>10</a:t>
                      </a:r>
                      <a:endParaRPr lang="zh-CN" altLang="en-US" sz="1600" b="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b="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2616530195"/>
                  </a:ext>
                </a:extLst>
              </a:tr>
              <a:tr h="321950">
                <a:tc>
                  <a:txBody>
                    <a:bodyPr/>
                    <a:lstStyle/>
                    <a:p>
                      <a:pPr algn="ctr"/>
                      <a:r>
                        <a:rPr lang="en-US" altLang="zh-CN" sz="1600" dirty="0" smtClean="0">
                          <a:solidFill>
                            <a:schemeClr val="tx1"/>
                          </a:solidFill>
                          <a:latin typeface="+mn-lt"/>
                        </a:rPr>
                        <a:t>20</a:t>
                      </a: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3822906455"/>
                  </a:ext>
                </a:extLst>
              </a:tr>
              <a:tr h="321950">
                <a:tc>
                  <a:txBody>
                    <a:bodyPr/>
                    <a:lstStyle/>
                    <a:p>
                      <a:pPr algn="ctr"/>
                      <a:r>
                        <a:rPr lang="en-US" altLang="zh-CN" sz="1600" dirty="0" smtClean="0">
                          <a:solidFill>
                            <a:schemeClr val="tx1"/>
                          </a:solidFill>
                          <a:latin typeface="+mn-lt"/>
                        </a:rPr>
                        <a:t>30</a:t>
                      </a: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246028521"/>
                  </a:ext>
                </a:extLst>
              </a:tr>
              <a:tr h="321950">
                <a:tc>
                  <a:txBody>
                    <a:bodyPr/>
                    <a:lstStyle/>
                    <a:p>
                      <a:pPr algn="ctr"/>
                      <a:r>
                        <a:rPr lang="en-US" altLang="zh-CN" sz="1600" dirty="0" smtClean="0">
                          <a:solidFill>
                            <a:schemeClr val="tx1"/>
                          </a:solidFill>
                          <a:latin typeface="+mn-lt"/>
                        </a:rPr>
                        <a:t>30</a:t>
                      </a: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720782066"/>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612854837"/>
              </p:ext>
            </p:extLst>
          </p:nvPr>
        </p:nvGraphicFramePr>
        <p:xfrm>
          <a:off x="6965892" y="3284984"/>
          <a:ext cx="1566548" cy="1368152"/>
        </p:xfrm>
        <a:graphic>
          <a:graphicData uri="http://schemas.openxmlformats.org/drawingml/2006/table">
            <a:tbl>
              <a:tblPr firstRow="1" bandRow="1">
                <a:tableStyleId>{5C22544A-7EE6-4342-B048-85BDC9FD1C3A}</a:tableStyleId>
              </a:tblPr>
              <a:tblGrid>
                <a:gridCol w="783274">
                  <a:extLst>
                    <a:ext uri="{9D8B030D-6E8A-4147-A177-3AD203B41FA5}">
                      <a16:colId xmlns:a16="http://schemas.microsoft.com/office/drawing/2014/main" val="1718550795"/>
                    </a:ext>
                  </a:extLst>
                </a:gridCol>
                <a:gridCol w="783274">
                  <a:extLst>
                    <a:ext uri="{9D8B030D-6E8A-4147-A177-3AD203B41FA5}">
                      <a16:colId xmlns:a16="http://schemas.microsoft.com/office/drawing/2014/main" val="2370627421"/>
                    </a:ext>
                  </a:extLst>
                </a:gridCol>
              </a:tblGrid>
              <a:tr h="342038">
                <a:tc>
                  <a:txBody>
                    <a:bodyPr/>
                    <a:lstStyle/>
                    <a:p>
                      <a:pPr algn="ctr"/>
                      <a:r>
                        <a:rPr lang="en-US" altLang="zh-CN" sz="1600" b="0" dirty="0" smtClean="0">
                          <a:solidFill>
                            <a:schemeClr val="tx1"/>
                          </a:solidFill>
                          <a:latin typeface="+mn-lt"/>
                        </a:rPr>
                        <a:t>40</a:t>
                      </a:r>
                      <a:endParaRPr lang="zh-CN" altLang="en-US" sz="1600" b="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b="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2616530195"/>
                  </a:ext>
                </a:extLst>
              </a:tr>
              <a:tr h="342038">
                <a:tc>
                  <a:txBody>
                    <a:bodyPr/>
                    <a:lstStyle/>
                    <a:p>
                      <a:pPr algn="ctr"/>
                      <a:r>
                        <a:rPr lang="en-US" altLang="zh-CN" sz="1600" dirty="0" smtClean="0">
                          <a:solidFill>
                            <a:schemeClr val="tx1"/>
                          </a:solidFill>
                          <a:latin typeface="+mn-lt"/>
                        </a:rPr>
                        <a:t>etc.</a:t>
                      </a: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3822906455"/>
                  </a:ext>
                </a:extLst>
              </a:tr>
              <a:tr h="342038">
                <a:tc>
                  <a:txBody>
                    <a:bodyPr/>
                    <a:lstStyle/>
                    <a:p>
                      <a:pPr algn="ct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246028521"/>
                  </a:ext>
                </a:extLst>
              </a:tr>
              <a:tr h="342038">
                <a:tc>
                  <a:txBody>
                    <a:bodyPr/>
                    <a:lstStyle/>
                    <a:p>
                      <a:pPr algn="ct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tc>
                  <a:txBody>
                    <a:bodyPr/>
                    <a:lstStyle/>
                    <a:p>
                      <a:pPr algn="ctr"/>
                      <a:endParaRPr lang="zh-CN" altLang="en-US" sz="1600" dirty="0">
                        <a:solidFill>
                          <a:schemeClr val="tx1"/>
                        </a:solidFill>
                        <a:latin typeface="+mn-lt"/>
                      </a:endParaRPr>
                    </a:p>
                  </a:txBody>
                  <a:tcPr>
                    <a:lnL w="12700" cap="flat" cmpd="sng" algn="ctr">
                      <a:solidFill>
                        <a:srgbClr val="2929FF"/>
                      </a:solidFill>
                      <a:prstDash val="solid"/>
                      <a:round/>
                      <a:headEnd type="none" w="med" len="med"/>
                      <a:tailEnd type="none" w="med" len="med"/>
                    </a:lnL>
                    <a:lnR w="12700" cap="flat" cmpd="sng" algn="ctr">
                      <a:solidFill>
                        <a:srgbClr val="2929FF"/>
                      </a:solidFill>
                      <a:prstDash val="solid"/>
                      <a:round/>
                      <a:headEnd type="none" w="med" len="med"/>
                      <a:tailEnd type="none" w="med" len="med"/>
                    </a:lnR>
                    <a:lnT w="12700" cap="flat" cmpd="sng" algn="ctr">
                      <a:solidFill>
                        <a:srgbClr val="2929FF"/>
                      </a:solidFill>
                      <a:prstDash val="solid"/>
                      <a:round/>
                      <a:headEnd type="none" w="med" len="med"/>
                      <a:tailEnd type="none" w="med" len="med"/>
                    </a:lnT>
                    <a:lnB w="12700" cap="flat" cmpd="sng" algn="ctr">
                      <a:solidFill>
                        <a:srgbClr val="2929FF"/>
                      </a:solidFill>
                      <a:prstDash val="solid"/>
                      <a:round/>
                      <a:headEnd type="none" w="med" len="med"/>
                      <a:tailEnd type="none" w="med" len="med"/>
                    </a:lnB>
                    <a:noFill/>
                  </a:tcPr>
                </a:tc>
                <a:extLst>
                  <a:ext uri="{0D108BD9-81ED-4DB2-BD59-A6C34878D82A}">
                    <a16:rowId xmlns:a16="http://schemas.microsoft.com/office/drawing/2014/main" val="720782066"/>
                  </a:ext>
                </a:extLst>
              </a:tr>
            </a:tbl>
          </a:graphicData>
        </a:graphic>
      </p:graphicFrame>
      <p:cxnSp>
        <p:nvCxnSpPr>
          <p:cNvPr id="24" name="直接箭头连接符 23"/>
          <p:cNvCxnSpPr/>
          <p:nvPr/>
        </p:nvCxnSpPr>
        <p:spPr>
          <a:xfrm flipH="1" flipV="1">
            <a:off x="5652144" y="1281624"/>
            <a:ext cx="1258670" cy="227973"/>
          </a:xfrm>
          <a:prstGeom prst="straightConnector1">
            <a:avLst/>
          </a:prstGeom>
          <a:ln>
            <a:solidFill>
              <a:srgbClr val="2929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10800000" flipV="1">
            <a:off x="5731352" y="1835921"/>
            <a:ext cx="1360929" cy="449803"/>
          </a:xfrm>
          <a:prstGeom prst="bentConnector3">
            <a:avLst>
              <a:gd name="adj1" fmla="val 64782"/>
            </a:avLst>
          </a:prstGeom>
          <a:ln>
            <a:solidFill>
              <a:srgbClr val="2929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0800000" flipV="1">
            <a:off x="5760280" y="2132856"/>
            <a:ext cx="1332000" cy="1116000"/>
          </a:xfrm>
          <a:prstGeom prst="bentConnector3">
            <a:avLst>
              <a:gd name="adj1" fmla="val 54684"/>
            </a:avLst>
          </a:prstGeom>
          <a:ln>
            <a:solidFill>
              <a:srgbClr val="2929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rot="10800000" flipV="1">
            <a:off x="5745816" y="2457626"/>
            <a:ext cx="1332000" cy="1800000"/>
          </a:xfrm>
          <a:prstGeom prst="bentConnector3">
            <a:avLst>
              <a:gd name="adj1" fmla="val 43014"/>
            </a:avLst>
          </a:prstGeom>
          <a:ln>
            <a:solidFill>
              <a:srgbClr val="2929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543479" y="3456232"/>
            <a:ext cx="1476000" cy="1800000"/>
          </a:xfrm>
          <a:prstGeom prst="bentConnector3">
            <a:avLst>
              <a:gd name="adj1" fmla="val 43014"/>
            </a:avLst>
          </a:prstGeom>
          <a:ln>
            <a:solidFill>
              <a:srgbClr val="2929FF"/>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345049" y="5307200"/>
            <a:ext cx="2339102" cy="523220"/>
          </a:xfrm>
          <a:prstGeom prst="rect">
            <a:avLst/>
          </a:prstGeom>
          <a:noFill/>
        </p:spPr>
        <p:txBody>
          <a:bodyPr wrap="none" rtlCol="0">
            <a:spAutoFit/>
          </a:bodyPr>
          <a:lstStyle/>
          <a:p>
            <a:r>
              <a:rPr lang="zh-CN" altLang="en-US" sz="2800" b="0" dirty="0" smtClean="0">
                <a:latin typeface="华文新魏" panose="02010800040101010101" pitchFamily="2" charset="-122"/>
                <a:ea typeface="华文新魏" panose="02010800040101010101" pitchFamily="2" charset="-122"/>
              </a:rPr>
              <a:t>稀疏？稠密？</a:t>
            </a:r>
            <a:endParaRPr lang="zh-CN" altLang="en-US" sz="2800" b="0" dirty="0">
              <a:latin typeface="华文新魏" panose="02010800040101010101" pitchFamily="2" charset="-122"/>
              <a:ea typeface="华文新魏" panose="02010800040101010101" pitchFamily="2" charset="-122"/>
            </a:endParaRPr>
          </a:p>
        </p:txBody>
      </p:sp>
      <p:sp>
        <p:nvSpPr>
          <p:cNvPr id="27" name="文本框 26"/>
          <p:cNvSpPr txBox="1"/>
          <p:nvPr/>
        </p:nvSpPr>
        <p:spPr>
          <a:xfrm>
            <a:off x="1431468" y="5845256"/>
            <a:ext cx="1261884" cy="523220"/>
          </a:xfrm>
          <a:prstGeom prst="rect">
            <a:avLst/>
          </a:prstGeom>
          <a:noFill/>
        </p:spPr>
        <p:txBody>
          <a:bodyPr wrap="none" rtlCol="0">
            <a:spAutoFit/>
          </a:bodyPr>
          <a:lstStyle/>
          <a:p>
            <a:r>
              <a:rPr lang="zh-CN" altLang="en-US" sz="2800" b="0" dirty="0" smtClean="0">
                <a:latin typeface="华文新魏" panose="02010800040101010101" pitchFamily="2" charset="-122"/>
                <a:ea typeface="华文新魏" panose="02010800040101010101" pitchFamily="2" charset="-122"/>
              </a:rPr>
              <a:t>稀疏！</a:t>
            </a:r>
            <a:endParaRPr lang="zh-CN" altLang="en-US" sz="2800" b="0" dirty="0">
              <a:latin typeface="华文新魏" panose="02010800040101010101" pitchFamily="2" charset="-122"/>
              <a:ea typeface="华文新魏" panose="02010800040101010101" pitchFamily="2" charset="-122"/>
            </a:endParaRPr>
          </a:p>
        </p:txBody>
      </p:sp>
      <p:sp>
        <p:nvSpPr>
          <p:cNvPr id="28" name="文本框 27"/>
          <p:cNvSpPr txBox="1"/>
          <p:nvPr/>
        </p:nvSpPr>
        <p:spPr>
          <a:xfrm>
            <a:off x="3065022" y="375984"/>
            <a:ext cx="3911648" cy="523220"/>
          </a:xfrm>
          <a:prstGeom prst="rect">
            <a:avLst/>
          </a:prstGeom>
          <a:noFill/>
        </p:spPr>
        <p:txBody>
          <a:bodyPr wrap="none" rtlCol="0">
            <a:spAutoFit/>
          </a:bodyPr>
          <a:lstStyle/>
          <a:p>
            <a:r>
              <a:rPr lang="zh-CN" altLang="en-US" sz="2800" b="0" dirty="0" smtClean="0">
                <a:latin typeface="华文新魏" panose="02010800040101010101" pitchFamily="2" charset="-122"/>
                <a:ea typeface="华文新魏" panose="02010800040101010101" pitchFamily="2" charset="-122"/>
              </a:rPr>
              <a:t>索引目录中允许重复值</a:t>
            </a:r>
            <a:endParaRPr lang="zh-CN" altLang="en-US" sz="2800" b="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1612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6925D2A7-F91B-416F-834A-CE7FB814F25F}" type="slidenum">
              <a:rPr lang="zh-CN" altLang="en-US" smtClean="0"/>
              <a:pPr>
                <a:defRPr/>
              </a:pPr>
              <a:t>85</a:t>
            </a:fld>
            <a:endParaRPr lang="en-US" altLang="zh-CN"/>
          </a:p>
        </p:txBody>
      </p:sp>
      <p:sp>
        <p:nvSpPr>
          <p:cNvPr id="5" name="Rectangle 2"/>
          <p:cNvSpPr txBox="1">
            <a:spLocks noChangeArrowheads="1"/>
          </p:cNvSpPr>
          <p:nvPr/>
        </p:nvSpPr>
        <p:spPr>
          <a:xfrm>
            <a:off x="571500" y="1214438"/>
            <a:ext cx="8001000" cy="5135562"/>
          </a:xfrm>
          <a:prstGeom prst="rect">
            <a:avLst/>
          </a:prstGeom>
        </p:spPr>
        <p:txBody>
          <a:bodyPr/>
          <a:lstStyle/>
          <a:p>
            <a:pPr marL="342900" indent="-342900" algn="just">
              <a:spcBef>
                <a:spcPct val="20000"/>
              </a:spcBef>
              <a:buFontTx/>
              <a:buChar char="•"/>
              <a:defRPr/>
            </a:pPr>
            <a:r>
              <a:rPr lang="zh-CN" altLang="en-US" sz="3200" kern="0" dirty="0">
                <a:latin typeface="+mn-lt"/>
                <a:ea typeface="华文新魏" pitchFamily="2" charset="-122"/>
                <a:cs typeface="+mn-cs"/>
              </a:rPr>
              <a:t>例 建立辅助索引和不建立索引两种情况下磁盘块存取数的区别。</a:t>
            </a:r>
          </a:p>
          <a:p>
            <a:pPr marL="742950" lvl="1" indent="-285750" algn="just">
              <a:spcBef>
                <a:spcPct val="20000"/>
              </a:spcBef>
              <a:buFontTx/>
              <a:buChar char="–"/>
              <a:defRPr/>
            </a:pPr>
            <a:r>
              <a:rPr lang="zh-CN" altLang="en-US" sz="2800" kern="0" dirty="0">
                <a:solidFill>
                  <a:srgbClr val="2929FF"/>
                </a:solidFill>
                <a:latin typeface="+mn-lt"/>
                <a:ea typeface="华文新魏" pitchFamily="2" charset="-122"/>
                <a:cs typeface="+mn-cs"/>
              </a:rPr>
              <a:t>假设文件</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具有</a:t>
            </a:r>
            <a:r>
              <a:rPr lang="en-US" altLang="zh-CN" sz="2800" kern="0" dirty="0">
                <a:solidFill>
                  <a:srgbClr val="2929FF"/>
                </a:solidFill>
                <a:latin typeface="+mn-lt"/>
                <a:ea typeface="华文新魏" pitchFamily="2" charset="-122"/>
                <a:cs typeface="+mn-cs"/>
              </a:rPr>
              <a:t>r=30000</a:t>
            </a:r>
            <a:r>
              <a:rPr lang="zh-CN" altLang="en-US" sz="2800" kern="0" dirty="0">
                <a:solidFill>
                  <a:srgbClr val="2929FF"/>
                </a:solidFill>
                <a:latin typeface="+mn-lt"/>
                <a:ea typeface="华文新魏" pitchFamily="2" charset="-122"/>
                <a:cs typeface="+mn-cs"/>
              </a:rPr>
              <a:t>个记录。每个记录长</a:t>
            </a:r>
            <a:r>
              <a:rPr lang="en-US" altLang="zh-CN" sz="2800" kern="0" dirty="0">
                <a:solidFill>
                  <a:srgbClr val="2929FF"/>
                </a:solidFill>
                <a:latin typeface="+mn-lt"/>
                <a:ea typeface="华文新魏" pitchFamily="2" charset="-122"/>
                <a:cs typeface="+mn-cs"/>
              </a:rPr>
              <a:t>L=100B</a:t>
            </a:r>
            <a:r>
              <a:rPr lang="zh-CN" altLang="en-US" sz="2800" kern="0" dirty="0">
                <a:solidFill>
                  <a:srgbClr val="2929FF"/>
                </a:solidFill>
                <a:latin typeface="+mn-lt"/>
                <a:ea typeface="华文新魏" pitchFamily="2" charset="-122"/>
                <a:cs typeface="+mn-cs"/>
              </a:rPr>
              <a:t>。每个磁盘块容量</a:t>
            </a:r>
            <a:r>
              <a:rPr lang="en-US" altLang="zh-CN" sz="2800" kern="0" dirty="0">
                <a:solidFill>
                  <a:srgbClr val="2929FF"/>
                </a:solidFill>
                <a:latin typeface="+mn-lt"/>
                <a:ea typeface="华文新魏" pitchFamily="2" charset="-122"/>
                <a:cs typeface="+mn-cs"/>
              </a:rPr>
              <a:t>B=1024B。</a:t>
            </a:r>
            <a:endParaRPr lang="zh-CN" altLang="en-US" sz="2800" kern="0" dirty="0">
              <a:solidFill>
                <a:srgbClr val="2929FF"/>
              </a:solidFill>
              <a:latin typeface="+mn-lt"/>
              <a:ea typeface="华文新魏" pitchFamily="2" charset="-122"/>
              <a:cs typeface="+mn-cs"/>
            </a:endParaRPr>
          </a:p>
          <a:p>
            <a:pPr marL="1143000" lvl="2" indent="-228600" algn="just">
              <a:spcBef>
                <a:spcPct val="20000"/>
              </a:spcBef>
              <a:buFontTx/>
              <a:buChar char="•"/>
              <a:defRPr/>
            </a:pPr>
            <a:r>
              <a:rPr lang="zh-CN" altLang="en-US" sz="2400" kern="0" dirty="0">
                <a:solidFill>
                  <a:srgbClr val="800000"/>
                </a:solidFill>
                <a:latin typeface="+mn-lt"/>
                <a:ea typeface="华文新魏" pitchFamily="2" charset="-122"/>
                <a:cs typeface="+mn-cs"/>
              </a:rPr>
              <a:t>使用线性查找法在</a:t>
            </a:r>
            <a:r>
              <a:rPr lang="en-US" altLang="zh-CN" sz="2400" kern="0" dirty="0">
                <a:solidFill>
                  <a:srgbClr val="800000"/>
                </a:solidFill>
                <a:latin typeface="+mn-lt"/>
                <a:ea typeface="华文新魏" pitchFamily="2" charset="-122"/>
                <a:cs typeface="+mn-cs"/>
              </a:rPr>
              <a:t>F</a:t>
            </a:r>
            <a:r>
              <a:rPr lang="zh-CN" altLang="en-US" sz="2400" kern="0" dirty="0">
                <a:solidFill>
                  <a:srgbClr val="800000"/>
                </a:solidFill>
                <a:latin typeface="+mn-lt"/>
                <a:ea typeface="华文新魏" pitchFamily="2" charset="-122"/>
                <a:cs typeface="+mn-cs"/>
              </a:rPr>
              <a:t>中查找一个记录的磁盘存取块数？</a:t>
            </a:r>
          </a:p>
          <a:p>
            <a:pPr marL="742950" lvl="1" indent="-285750" algn="just">
              <a:spcBef>
                <a:spcPct val="20000"/>
              </a:spcBef>
              <a:buFontTx/>
              <a:buChar char="–"/>
              <a:defRPr/>
            </a:pPr>
            <a:r>
              <a:rPr lang="zh-CN" altLang="en-US" sz="2800" kern="0" dirty="0">
                <a:solidFill>
                  <a:srgbClr val="2929FF"/>
                </a:solidFill>
                <a:latin typeface="+mn-lt"/>
                <a:ea typeface="华文新魏" pitchFamily="2" charset="-122"/>
                <a:cs typeface="+mn-cs"/>
              </a:rPr>
              <a:t>假设</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的一个辅助键域的长度为</a:t>
            </a:r>
            <a:r>
              <a:rPr lang="en-US" altLang="zh-CN" sz="2800" kern="0" dirty="0">
                <a:solidFill>
                  <a:srgbClr val="2929FF"/>
                </a:solidFill>
                <a:latin typeface="+mn-lt"/>
                <a:ea typeface="华文新魏" pitchFamily="2" charset="-122"/>
                <a:cs typeface="+mn-cs"/>
              </a:rPr>
              <a:t>V=9B</a:t>
            </a:r>
            <a:r>
              <a:rPr lang="zh-CN" altLang="en-US" sz="2800" kern="0" dirty="0">
                <a:solidFill>
                  <a:srgbClr val="2929FF"/>
                </a:solidFill>
                <a:latin typeface="+mn-lt"/>
                <a:ea typeface="华文新魏" pitchFamily="2" charset="-122"/>
                <a:cs typeface="+mn-cs"/>
              </a:rPr>
              <a:t>，一个磁盘块地址指针需要</a:t>
            </a:r>
            <a:r>
              <a:rPr lang="en-US" altLang="zh-CN" sz="2800" kern="0" dirty="0">
                <a:solidFill>
                  <a:srgbClr val="2929FF"/>
                </a:solidFill>
                <a:latin typeface="+mn-lt"/>
                <a:ea typeface="华文新魏" pitchFamily="2" charset="-122"/>
                <a:cs typeface="+mn-cs"/>
              </a:rPr>
              <a:t>P=6B</a:t>
            </a:r>
            <a:r>
              <a:rPr lang="zh-CN" altLang="en-US" sz="2800" kern="0" dirty="0">
                <a:solidFill>
                  <a:srgbClr val="2929FF"/>
                </a:solidFill>
                <a:latin typeface="+mn-lt"/>
                <a:ea typeface="华文新魏" pitchFamily="2" charset="-122"/>
                <a:cs typeface="+mn-cs"/>
              </a:rPr>
              <a:t>。在这个辅助键域上为</a:t>
            </a:r>
            <a:r>
              <a:rPr lang="en-US" altLang="zh-CN" sz="2800" kern="0" dirty="0">
                <a:solidFill>
                  <a:srgbClr val="2929FF"/>
                </a:solidFill>
                <a:latin typeface="+mn-lt"/>
                <a:ea typeface="华文新魏" pitchFamily="2" charset="-122"/>
                <a:cs typeface="+mn-cs"/>
              </a:rPr>
              <a:t>F</a:t>
            </a:r>
            <a:r>
              <a:rPr lang="zh-CN" altLang="en-US" sz="2800" kern="0" dirty="0">
                <a:solidFill>
                  <a:srgbClr val="2929FF"/>
                </a:solidFill>
                <a:latin typeface="+mn-lt"/>
                <a:ea typeface="华文新魏" pitchFamily="2" charset="-122"/>
                <a:cs typeface="+mn-cs"/>
              </a:rPr>
              <a:t>建立一个辅助索引。</a:t>
            </a:r>
          </a:p>
          <a:p>
            <a:pPr marL="1143000" lvl="2" indent="-228600" algn="just">
              <a:spcBef>
                <a:spcPct val="20000"/>
              </a:spcBef>
              <a:buFontTx/>
              <a:buChar char="•"/>
              <a:defRPr/>
            </a:pPr>
            <a:r>
              <a:rPr lang="zh-CN" altLang="en-US" sz="2400" kern="0" dirty="0">
                <a:solidFill>
                  <a:srgbClr val="800000"/>
                </a:solidFill>
                <a:latin typeface="+mn-lt"/>
                <a:ea typeface="华文新魏" pitchFamily="2" charset="-122"/>
                <a:cs typeface="+mn-cs"/>
              </a:rPr>
              <a:t>利用辅助索引查找</a:t>
            </a:r>
            <a:r>
              <a:rPr lang="en-US" altLang="zh-CN" sz="2400" kern="0" dirty="0">
                <a:solidFill>
                  <a:srgbClr val="800000"/>
                </a:solidFill>
                <a:latin typeface="+mn-lt"/>
                <a:ea typeface="华文新魏" pitchFamily="2" charset="-122"/>
                <a:cs typeface="+mn-cs"/>
              </a:rPr>
              <a:t>F</a:t>
            </a:r>
            <a:r>
              <a:rPr lang="zh-CN" altLang="en-US" sz="2400" kern="0" dirty="0">
                <a:solidFill>
                  <a:srgbClr val="800000"/>
                </a:solidFill>
                <a:latin typeface="+mn-lt"/>
                <a:ea typeface="华文新魏" pitchFamily="2" charset="-122"/>
                <a:cs typeface="+mn-cs"/>
              </a:rPr>
              <a:t>中一个记录的磁盘存取块数？</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21A69B35-25C7-4E73-B012-4272FCEF2727}" type="slidenum">
              <a:rPr lang="zh-CN" altLang="en-US" smtClean="0"/>
              <a:pPr>
                <a:defRPr/>
              </a:pPr>
              <a:t>86</a:t>
            </a:fld>
            <a:endParaRPr lang="en-US" altLang="zh-CN"/>
          </a:p>
        </p:txBody>
      </p:sp>
      <p:sp>
        <p:nvSpPr>
          <p:cNvPr id="5" name="Rectangle 3"/>
          <p:cNvSpPr txBox="1">
            <a:spLocks noChangeArrowheads="1"/>
          </p:cNvSpPr>
          <p:nvPr/>
        </p:nvSpPr>
        <p:spPr bwMode="auto">
          <a:xfrm>
            <a:off x="1571625" y="1628775"/>
            <a:ext cx="7126288" cy="4321175"/>
          </a:xfrm>
          <a:prstGeom prst="rect">
            <a:avLst/>
          </a:prstGeom>
          <a:noFill/>
          <a:ln w="9525">
            <a:noFill/>
            <a:miter lim="800000"/>
            <a:headEnd/>
            <a:tailEnd/>
          </a:ln>
          <a:effectLst/>
        </p:spPr>
        <p:txBody>
          <a:bodyPr/>
          <a:lstStyle/>
          <a:p>
            <a:pPr marL="342900" indent="-342900">
              <a:spcBef>
                <a:spcPts val="0"/>
              </a:spcBef>
              <a:buSzPct val="100000"/>
              <a:buFontTx/>
              <a:buChar char="•"/>
              <a:defRPr/>
            </a:pPr>
            <a:r>
              <a:rPr lang="zh-CN" altLang="en-US" sz="3200" kern="0" dirty="0">
                <a:latin typeface="+mn-lt"/>
                <a:ea typeface="华文新魏" pitchFamily="2" charset="-122"/>
                <a:cs typeface="+mn-cs"/>
              </a:rPr>
              <a:t>数据库存储设备</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磁盘文件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Hash</a:t>
            </a:r>
            <a:r>
              <a:rPr lang="zh-CN" altLang="en-US" sz="3200" kern="0" dirty="0">
                <a:latin typeface="+mn-lt"/>
                <a:ea typeface="华文新魏" pitchFamily="2" charset="-122"/>
                <a:cs typeface="+mn-cs"/>
              </a:rPr>
              <a:t>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索引文件</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en-US" altLang="zh-CN" sz="3200" kern="0" dirty="0">
                <a:solidFill>
                  <a:srgbClr val="FF0000"/>
                </a:solidFill>
                <a:latin typeface="+mn-lt"/>
                <a:ea typeface="华文新魏" pitchFamily="2" charset="-122"/>
                <a:cs typeface="+mn-cs"/>
              </a:rPr>
              <a:t>B-</a:t>
            </a:r>
            <a:r>
              <a:rPr lang="zh-CN" altLang="en-US" sz="3200" kern="0" dirty="0">
                <a:solidFill>
                  <a:srgbClr val="FF0000"/>
                </a:solidFill>
                <a:latin typeface="+mn-lt"/>
                <a:ea typeface="华文新魏" pitchFamily="2" charset="-122"/>
                <a:cs typeface="+mn-cs"/>
              </a:rPr>
              <a:t>树文件索引</a:t>
            </a:r>
            <a:endParaRPr lang="en-US" altLang="zh-CN" sz="3200" kern="0" dirty="0">
              <a:solidFill>
                <a:srgbClr val="FF0000"/>
              </a:solidFill>
              <a:latin typeface="+mn-lt"/>
              <a:ea typeface="华文新魏" pitchFamily="2" charset="-122"/>
              <a:cs typeface="+mn-cs"/>
            </a:endParaRPr>
          </a:p>
          <a:p>
            <a:pPr marL="342900" indent="-342900">
              <a:spcBef>
                <a:spcPts val="0"/>
              </a:spcBef>
              <a:buSzPct val="100000"/>
              <a:buFontTx/>
              <a:buChar char="•"/>
              <a:defRPr/>
            </a:pPr>
            <a:r>
              <a:rPr lang="en-US" altLang="zh-CN" sz="3200" kern="0" dirty="0">
                <a:latin typeface="+mn-lt"/>
                <a:ea typeface="华文新魏" pitchFamily="2" charset="-122"/>
                <a:cs typeface="+mn-cs"/>
              </a:rPr>
              <a:t>B</a:t>
            </a:r>
            <a:r>
              <a:rPr lang="en-US" altLang="zh-CN" sz="3200" kern="0" baseline="30000" dirty="0">
                <a:latin typeface="+mn-lt"/>
                <a:ea typeface="华文新魏" pitchFamily="2" charset="-122"/>
                <a:cs typeface="+mn-cs"/>
              </a:rPr>
              <a:t>+</a:t>
            </a:r>
            <a:r>
              <a:rPr lang="en-US" altLang="zh-CN" sz="3200" kern="0" dirty="0">
                <a:latin typeface="+mn-lt"/>
                <a:ea typeface="华文新魏" pitchFamily="2" charset="-122"/>
                <a:cs typeface="+mn-cs"/>
              </a:rPr>
              <a:t>-</a:t>
            </a:r>
            <a:r>
              <a:rPr lang="zh-CN" altLang="en-US" sz="3200" kern="0" dirty="0">
                <a:latin typeface="+mn-lt"/>
                <a:ea typeface="华文新魏" pitchFamily="2" charset="-122"/>
                <a:cs typeface="+mn-cs"/>
              </a:rPr>
              <a:t>树文件索引</a:t>
            </a:r>
            <a:endParaRPr lang="en-US" altLang="zh-CN" sz="3200" kern="0" dirty="0">
              <a:latin typeface="+mn-lt"/>
              <a:ea typeface="华文新魏" pitchFamily="2" charset="-122"/>
              <a:cs typeface="+mn-cs"/>
            </a:endParaRPr>
          </a:p>
          <a:p>
            <a:pPr marL="342900" indent="-342900">
              <a:spcBef>
                <a:spcPts val="0"/>
              </a:spcBef>
              <a:buSzPct val="100000"/>
              <a:buFontTx/>
              <a:buChar char="•"/>
              <a:defRPr/>
            </a:pPr>
            <a:r>
              <a:rPr lang="zh-CN" altLang="en-US" sz="3200" kern="0" dirty="0">
                <a:latin typeface="+mn-lt"/>
                <a:ea typeface="华文新魏" pitchFamily="2" charset="-122"/>
                <a:cs typeface="+mn-cs"/>
              </a:rPr>
              <a:t>多维</a:t>
            </a:r>
            <a:r>
              <a:rPr lang="zh-CN" altLang="en-US" sz="3200" kern="0" dirty="0" smtClean="0">
                <a:latin typeface="+mn-lt"/>
                <a:ea typeface="华文新魏" pitchFamily="2" charset="-122"/>
                <a:cs typeface="+mn-cs"/>
              </a:rPr>
              <a:t>索引与位图索引</a:t>
            </a:r>
            <a:endParaRPr lang="en-US" altLang="zh-CN" sz="3200" kern="0" dirty="0">
              <a:latin typeface="+mn-lt"/>
              <a:ea typeface="华文新魏" pitchFamily="2" charset="-122"/>
              <a:cs typeface="+mn-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8FF180D9-05A7-4ECB-B2EA-44E00F9273F0}" type="slidenum">
              <a:rPr lang="zh-CN" altLang="en-US" smtClean="0"/>
              <a:pPr>
                <a:defRPr/>
              </a:pPr>
              <a:t>87</a:t>
            </a:fld>
            <a:endParaRPr lang="en-US" altLang="zh-CN"/>
          </a:p>
        </p:txBody>
      </p:sp>
      <p:sp>
        <p:nvSpPr>
          <p:cNvPr id="5" name="Rectangle 2"/>
          <p:cNvSpPr txBox="1">
            <a:spLocks noChangeArrowheads="1"/>
          </p:cNvSpPr>
          <p:nvPr/>
        </p:nvSpPr>
        <p:spPr>
          <a:xfrm>
            <a:off x="0" y="762198"/>
            <a:ext cx="9144000" cy="3818930"/>
          </a:xfrm>
          <a:prstGeom prst="rect">
            <a:avLst/>
          </a:prstGeom>
          <a:solidFill>
            <a:schemeClr val="bg1"/>
          </a:solidFill>
        </p:spPr>
        <p:txBody>
          <a:bodyPr/>
          <a:lstStyle/>
          <a:p>
            <a:pPr marL="342900" indent="-342900" algn="just" eaLnBrk="1" hangingPunct="1">
              <a:lnSpc>
                <a:spcPct val="90000"/>
              </a:lnSpc>
              <a:spcBef>
                <a:spcPct val="20000"/>
              </a:spcBef>
              <a:buClr>
                <a:schemeClr val="hlink"/>
              </a:buClr>
              <a:buSzPct val="50000"/>
              <a:defRPr/>
            </a:pPr>
            <a:r>
              <a:rPr kumimoji="1" lang="zh-CN" altLang="en-US" sz="2400" b="0" kern="0" dirty="0">
                <a:latin typeface="+mn-lt"/>
                <a:ea typeface="华文新魏" pitchFamily="2" charset="-122"/>
                <a:cs typeface="Times New Roman" pitchFamily="18" charset="0"/>
              </a:rPr>
              <a:t>    定义</a:t>
            </a:r>
            <a:r>
              <a:rPr kumimoji="1"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 一个秩为</a:t>
            </a:r>
            <a:r>
              <a:rPr kumimoji="1" lang="en-US" altLang="zh-CN" sz="2400" b="0" i="1" kern="0" dirty="0">
                <a:solidFill>
                  <a:srgbClr val="FF0000"/>
                </a:solidFill>
                <a:latin typeface="+mn-lt"/>
                <a:ea typeface="华文新魏" pitchFamily="2" charset="-122"/>
                <a:cs typeface="Times New Roman" pitchFamily="18" charset="0"/>
              </a:rPr>
              <a:t>D</a:t>
            </a:r>
            <a:r>
              <a:rPr kumimoji="1" lang="zh-CN" altLang="en-US" sz="2400" b="0" kern="0" dirty="0">
                <a:latin typeface="+mn-lt"/>
                <a:ea typeface="华文新魏" pitchFamily="2" charset="-122"/>
                <a:cs typeface="Times New Roman" pitchFamily="18" charset="0"/>
              </a:rPr>
              <a:t>的</a:t>
            </a:r>
            <a:r>
              <a:rPr kumimoji="1" lang="en-US" altLang="zh-CN" sz="2400" b="0" kern="0" dirty="0">
                <a:latin typeface="+mn-lt"/>
                <a:ea typeface="华文新魏" pitchFamily="2" charset="-122"/>
                <a:cs typeface="Times New Roman" pitchFamily="18" charset="0"/>
              </a:rPr>
              <a:t>B-</a:t>
            </a:r>
            <a:r>
              <a:rPr kumimoji="1" lang="zh-CN" altLang="en-US" sz="2400" b="0" kern="0" dirty="0">
                <a:latin typeface="+mn-lt"/>
                <a:ea typeface="华文新魏" pitchFamily="2" charset="-122"/>
                <a:cs typeface="Times New Roman" pitchFamily="18" charset="0"/>
              </a:rPr>
              <a:t>树索引是一个满足下列条件的树</a:t>
            </a:r>
            <a:r>
              <a:rPr kumimoji="1" lang="en-US" altLang="zh-CN" sz="2400" b="0" kern="0" dirty="0">
                <a:latin typeface="+mn-lt"/>
                <a:ea typeface="华文新魏" pitchFamily="2" charset="-122"/>
                <a:cs typeface="Times New Roman" pitchFamily="18" charset="0"/>
              </a:rPr>
              <a:t>:</a:t>
            </a:r>
            <a:endParaRPr kumimoji="1" lang="zh-CN" altLang="en-US" sz="2400" b="0" kern="0" dirty="0">
              <a:latin typeface="+mn-lt"/>
              <a:ea typeface="华文新魏" pitchFamily="2" charset="-122"/>
              <a:cs typeface="Times New Roman" pitchFamily="18" charset="0"/>
            </a:endParaRPr>
          </a:p>
          <a:p>
            <a:pPr>
              <a:spcBef>
                <a:spcPts val="600"/>
              </a:spcBef>
              <a:buSzPct val="65000"/>
              <a:defRPr/>
            </a:pPr>
            <a:r>
              <a:rPr kumimoji="1" lang="zh-CN" altLang="en-US" sz="2400" b="0" kern="0" dirty="0">
                <a:latin typeface="+mn-lt"/>
                <a:ea typeface="华文新魏" pitchFamily="2" charset="-122"/>
                <a:cs typeface="Times New Roman" pitchFamily="18" charset="0"/>
              </a:rPr>
              <a:t>      1</a:t>
            </a:r>
            <a:r>
              <a:rPr kumimoji="1"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每个内节点存储 (</a:t>
            </a:r>
            <a:r>
              <a:rPr kumimoji="1" lang="en-US" altLang="zh-CN" sz="2400" b="0" i="1" kern="0" dirty="0">
                <a:latin typeface="+mn-lt"/>
                <a:ea typeface="华文新魏" pitchFamily="2" charset="-122"/>
                <a:cs typeface="Times New Roman" pitchFamily="18" charset="0"/>
              </a:rPr>
              <a:t>TP</a:t>
            </a:r>
            <a:r>
              <a:rPr kumimoji="1" lang="en-US" altLang="zh-CN" sz="2400" b="0" i="1" kern="0" baseline="-30000" dirty="0">
                <a:latin typeface="+mn-lt"/>
                <a:ea typeface="华文新魏" pitchFamily="2" charset="-122"/>
                <a:cs typeface="Times New Roman" pitchFamily="18" charset="0"/>
              </a:rPr>
              <a:t>1</a:t>
            </a:r>
            <a:r>
              <a:rPr kumimoji="1" lang="en-US" altLang="zh-CN" sz="2400" b="0" kern="0" dirty="0">
                <a:latin typeface="+mn-lt"/>
                <a:ea typeface="华文新魏" pitchFamily="2" charset="-122"/>
                <a:cs typeface="Times New Roman" pitchFamily="18" charset="0"/>
              </a:rPr>
              <a:t>, &lt;</a:t>
            </a:r>
            <a:r>
              <a:rPr kumimoji="1" lang="en-US" altLang="zh-CN" sz="2400" b="0" i="1" kern="0" dirty="0">
                <a:latin typeface="+mn-lt"/>
                <a:ea typeface="华文新魏" pitchFamily="2" charset="-122"/>
                <a:cs typeface="Times New Roman" pitchFamily="18" charset="0"/>
              </a:rPr>
              <a:t>K</a:t>
            </a:r>
            <a:r>
              <a:rPr kumimoji="1" lang="en-US" altLang="zh-CN" sz="2400" b="0" i="1" kern="0" baseline="-30000" dirty="0">
                <a:latin typeface="+mn-lt"/>
                <a:ea typeface="华文新魏" pitchFamily="2" charset="-122"/>
                <a:cs typeface="Times New Roman" pitchFamily="18" charset="0"/>
              </a:rPr>
              <a:t>1</a:t>
            </a:r>
            <a:r>
              <a:rPr kumimoji="1" lang="en-US" altLang="zh-CN" sz="2400" b="0" i="1" kern="0" dirty="0">
                <a:latin typeface="+mn-lt"/>
                <a:ea typeface="华文新魏" pitchFamily="2" charset="-122"/>
                <a:cs typeface="Times New Roman" pitchFamily="18" charset="0"/>
              </a:rPr>
              <a:t>,DP</a:t>
            </a:r>
            <a:r>
              <a:rPr kumimoji="1" lang="en-US" altLang="zh-CN" sz="2400" b="0" i="1" kern="0" baseline="-30000" dirty="0">
                <a:latin typeface="+mn-lt"/>
                <a:ea typeface="华文新魏" pitchFamily="2" charset="-122"/>
                <a:cs typeface="Times New Roman" pitchFamily="18" charset="0"/>
              </a:rPr>
              <a:t>1</a:t>
            </a:r>
            <a:r>
              <a:rPr kumimoji="1" lang="en-US" altLang="zh-CN" sz="2400" b="0" kern="0" dirty="0">
                <a:latin typeface="+mn-lt"/>
                <a:ea typeface="华文新魏" pitchFamily="2" charset="-122"/>
                <a:cs typeface="Times New Roman" pitchFamily="18" charset="0"/>
              </a:rPr>
              <a:t>&gt;, </a:t>
            </a:r>
            <a:r>
              <a:rPr kumimoji="1" lang="en-US" altLang="zh-CN" sz="2400" b="0" i="1" kern="0" dirty="0">
                <a:latin typeface="+mn-lt"/>
                <a:ea typeface="华文新魏" pitchFamily="2" charset="-122"/>
                <a:cs typeface="Times New Roman" pitchFamily="18" charset="0"/>
              </a:rPr>
              <a:t>TP</a:t>
            </a:r>
            <a:r>
              <a:rPr kumimoji="1" lang="en-US" altLang="zh-CN" sz="2400" b="0" i="1" kern="0" baseline="-30000" dirty="0">
                <a:latin typeface="+mn-lt"/>
                <a:ea typeface="华文新魏" pitchFamily="2" charset="-122"/>
                <a:cs typeface="Times New Roman" pitchFamily="18" charset="0"/>
              </a:rPr>
              <a:t>2</a:t>
            </a:r>
            <a:r>
              <a:rPr kumimoji="1" lang="en-US" altLang="zh-CN" sz="2400" b="0" kern="0" dirty="0">
                <a:latin typeface="+mn-lt"/>
                <a:ea typeface="华文新魏" pitchFamily="2" charset="-122"/>
                <a:cs typeface="Times New Roman" pitchFamily="18" charset="0"/>
              </a:rPr>
              <a:t>, &lt;</a:t>
            </a:r>
            <a:r>
              <a:rPr kumimoji="1" lang="en-US" altLang="zh-CN" sz="2400" b="0" i="1" kern="0" dirty="0">
                <a:latin typeface="+mn-lt"/>
                <a:ea typeface="华文新魏" pitchFamily="2" charset="-122"/>
                <a:cs typeface="Times New Roman" pitchFamily="18" charset="0"/>
              </a:rPr>
              <a:t>K</a:t>
            </a:r>
            <a:r>
              <a:rPr kumimoji="1" lang="en-US" altLang="zh-CN" sz="2400" b="0" i="1" kern="0" baseline="-30000" dirty="0">
                <a:latin typeface="+mn-lt"/>
                <a:ea typeface="华文新魏" pitchFamily="2" charset="-122"/>
                <a:cs typeface="Times New Roman" pitchFamily="18" charset="0"/>
              </a:rPr>
              <a:t>2</a:t>
            </a:r>
            <a:r>
              <a:rPr kumimoji="1" lang="en-US" altLang="zh-CN" sz="2400" b="0" i="1" kern="0" dirty="0">
                <a:latin typeface="+mn-lt"/>
                <a:ea typeface="华文新魏" pitchFamily="2" charset="-122"/>
                <a:cs typeface="Times New Roman" pitchFamily="18" charset="0"/>
              </a:rPr>
              <a:t>,DP</a:t>
            </a:r>
            <a:r>
              <a:rPr kumimoji="1" lang="en-US" altLang="zh-CN" sz="2400" b="0" i="1" kern="0" baseline="-30000" dirty="0">
                <a:latin typeface="+mn-lt"/>
                <a:ea typeface="华文新魏" pitchFamily="2" charset="-122"/>
                <a:cs typeface="Times New Roman" pitchFamily="18" charset="0"/>
              </a:rPr>
              <a:t>2</a:t>
            </a:r>
            <a:r>
              <a:rPr kumimoji="1" lang="en-US" altLang="zh-CN" sz="2400" b="0" kern="0" dirty="0">
                <a:latin typeface="+mn-lt"/>
                <a:ea typeface="华文新魏" pitchFamily="2" charset="-122"/>
                <a:cs typeface="Times New Roman" pitchFamily="18" charset="0"/>
              </a:rPr>
              <a:t>&gt; ..., &lt;</a:t>
            </a:r>
            <a:r>
              <a:rPr kumimoji="1" lang="en-US" altLang="zh-CN" sz="2400" b="0" i="1" kern="0" dirty="0">
                <a:latin typeface="+mn-lt"/>
                <a:ea typeface="华文新魏" pitchFamily="2" charset="-122"/>
                <a:cs typeface="Times New Roman" pitchFamily="18" charset="0"/>
              </a:rPr>
              <a:t>K</a:t>
            </a:r>
            <a:r>
              <a:rPr kumimoji="1" lang="en-US" altLang="zh-CN" sz="2400" b="0" i="1" kern="0" baseline="-30000" dirty="0">
                <a:latin typeface="+mn-lt"/>
                <a:ea typeface="华文新魏" pitchFamily="2" charset="-122"/>
                <a:cs typeface="Times New Roman" pitchFamily="18" charset="0"/>
              </a:rPr>
              <a:t>q-1</a:t>
            </a:r>
            <a:r>
              <a:rPr kumimoji="1" lang="en-US" altLang="zh-CN" sz="2400" b="0" i="1" kern="0" dirty="0">
                <a:latin typeface="+mn-lt"/>
                <a:ea typeface="华文新魏" pitchFamily="2" charset="-122"/>
                <a:cs typeface="Times New Roman" pitchFamily="18" charset="0"/>
              </a:rPr>
              <a:t>, DP</a:t>
            </a:r>
            <a:r>
              <a:rPr kumimoji="1" lang="en-US" altLang="zh-CN" sz="2400" b="0" i="1" kern="0" baseline="-30000" dirty="0">
                <a:latin typeface="+mn-lt"/>
                <a:ea typeface="华文新魏" pitchFamily="2" charset="-122"/>
                <a:cs typeface="Times New Roman" pitchFamily="18" charset="0"/>
              </a:rPr>
              <a:t>q-1</a:t>
            </a:r>
            <a:r>
              <a:rPr kumimoji="1" lang="en-US" altLang="zh-CN" sz="2400" b="0" kern="0" dirty="0">
                <a:latin typeface="+mn-lt"/>
                <a:ea typeface="华文新魏" pitchFamily="2" charset="-122"/>
                <a:cs typeface="Times New Roman" pitchFamily="18" charset="0"/>
              </a:rPr>
              <a:t>&gt;,</a:t>
            </a:r>
            <a:r>
              <a:rPr kumimoji="1" lang="en-US" altLang="zh-CN" sz="2400" b="0" i="1" kern="0" dirty="0" err="1">
                <a:latin typeface="+mn-lt"/>
                <a:ea typeface="华文新魏" pitchFamily="2" charset="-122"/>
                <a:cs typeface="Times New Roman" pitchFamily="18" charset="0"/>
              </a:rPr>
              <a:t>TP</a:t>
            </a:r>
            <a:r>
              <a:rPr kumimoji="1" lang="en-US" altLang="zh-CN" sz="2400" b="0" i="1" kern="0" baseline="-30000" dirty="0" err="1">
                <a:latin typeface="+mn-lt"/>
                <a:ea typeface="华文新魏" pitchFamily="2" charset="-122"/>
                <a:cs typeface="Times New Roman" pitchFamily="18" charset="0"/>
              </a:rPr>
              <a:t>q</a:t>
            </a:r>
            <a:r>
              <a:rPr kumimoji="1" lang="en-US" altLang="zh-CN" sz="2400" b="0" kern="0" dirty="0">
                <a:latin typeface="+mn-lt"/>
                <a:ea typeface="华文新魏" pitchFamily="2" charset="-122"/>
                <a:cs typeface="Times New Roman" pitchFamily="18" charset="0"/>
              </a:rPr>
              <a:t>)，</a:t>
            </a:r>
            <a:r>
              <a:rPr kumimoji="1" lang="en-US" altLang="zh-CN" sz="2400" b="0" i="1" kern="0" dirty="0" err="1">
                <a:latin typeface="+mn-lt"/>
                <a:ea typeface="华文新魏" pitchFamily="2" charset="-122"/>
                <a:cs typeface="Times New Roman" pitchFamily="18" charset="0"/>
              </a:rPr>
              <a:t>q≤D</a:t>
            </a:r>
            <a:r>
              <a:rPr kumimoji="1" lang="en-US" altLang="zh-CN" sz="2400" b="0" kern="0" dirty="0" err="1">
                <a:latin typeface="+mn-lt"/>
                <a:ea typeface="华文新魏" pitchFamily="2" charset="-122"/>
                <a:cs typeface="Times New Roman" pitchFamily="18" charset="0"/>
              </a:rPr>
              <a:t>，</a:t>
            </a:r>
            <a:r>
              <a:rPr kumimoji="1" lang="en-US" altLang="zh-CN" sz="2400" b="0" i="1" kern="0" dirty="0" err="1">
                <a:latin typeface="+mn-lt"/>
                <a:ea typeface="华文新魏" pitchFamily="2" charset="-122"/>
                <a:cs typeface="Times New Roman" pitchFamily="18" charset="0"/>
              </a:rPr>
              <a:t>TP</a:t>
            </a:r>
            <a:r>
              <a:rPr kumimoji="1" lang="en-US" altLang="zh-CN" sz="2400" b="0" i="1" kern="0" baseline="-30000" dirty="0" err="1">
                <a:latin typeface="+mn-lt"/>
                <a:ea typeface="华文新魏" pitchFamily="2" charset="-122"/>
                <a:cs typeface="Times New Roman" pitchFamily="18" charset="0"/>
              </a:rPr>
              <a:t>i</a:t>
            </a:r>
            <a:r>
              <a:rPr kumimoji="1" lang="zh-CN" altLang="en-US" sz="2400" b="0" kern="0" dirty="0">
                <a:latin typeface="+mn-lt"/>
                <a:ea typeface="华文新魏" pitchFamily="2" charset="-122"/>
                <a:cs typeface="Times New Roman" pitchFamily="18" charset="0"/>
              </a:rPr>
              <a:t>是树指针，指向子节点，</a:t>
            </a:r>
            <a:r>
              <a:rPr kumimoji="1" lang="en-US" altLang="zh-CN" sz="2400" b="0" i="1" kern="0" dirty="0" err="1">
                <a:latin typeface="+mn-lt"/>
                <a:ea typeface="华文新魏" pitchFamily="2" charset="-122"/>
                <a:cs typeface="Times New Roman" pitchFamily="18" charset="0"/>
              </a:rPr>
              <a:t>DP</a:t>
            </a:r>
            <a:r>
              <a:rPr kumimoji="1" lang="en-US" altLang="zh-CN" sz="2400" b="0" i="1" kern="0" baseline="-30000" dirty="0" err="1">
                <a:latin typeface="+mn-lt"/>
                <a:ea typeface="华文新魏" pitchFamily="2" charset="-122"/>
                <a:cs typeface="Times New Roman" pitchFamily="18" charset="0"/>
              </a:rPr>
              <a:t>i</a:t>
            </a:r>
            <a:r>
              <a:rPr kumimoji="1" lang="zh-CN" altLang="en-US" sz="2400" b="0" kern="0" dirty="0">
                <a:latin typeface="+mn-lt"/>
                <a:ea typeface="华文新魏" pitchFamily="2" charset="-122"/>
                <a:cs typeface="Times New Roman" pitchFamily="18" charset="0"/>
              </a:rPr>
              <a:t>是数据指针，指向包含索引域值为</a:t>
            </a:r>
            <a:r>
              <a:rPr kumimoji="1" lang="en-US" altLang="zh-CN" sz="2400" b="0" i="1" kern="0" dirty="0" err="1">
                <a:latin typeface="+mn-lt"/>
                <a:ea typeface="华文新魏" pitchFamily="2" charset="-122"/>
                <a:cs typeface="Times New Roman" pitchFamily="18" charset="0"/>
              </a:rPr>
              <a:t>K</a:t>
            </a:r>
            <a:r>
              <a:rPr kumimoji="1" lang="en-US" altLang="zh-CN" sz="2400" b="0" i="1" kern="0" baseline="-30000" dirty="0" err="1">
                <a:latin typeface="+mn-lt"/>
                <a:ea typeface="华文新魏" pitchFamily="2" charset="-122"/>
                <a:cs typeface="Times New Roman" pitchFamily="18" charset="0"/>
              </a:rPr>
              <a:t>i</a:t>
            </a:r>
            <a:r>
              <a:rPr kumimoji="1" lang="zh-CN" altLang="en-US" sz="2400" b="0" kern="0" dirty="0">
                <a:latin typeface="+mn-lt"/>
                <a:ea typeface="华文新魏" pitchFamily="2" charset="-122"/>
                <a:cs typeface="Times New Roman" pitchFamily="18" charset="0"/>
              </a:rPr>
              <a:t>的数据文件记录的磁盘块地址，</a:t>
            </a:r>
            <a:r>
              <a:rPr kumimoji="1" lang="en-US" altLang="zh-CN" sz="2400" b="0" i="1" kern="0" dirty="0">
                <a:latin typeface="+mn-lt"/>
                <a:ea typeface="华文新魏" pitchFamily="2" charset="-122"/>
                <a:cs typeface="Times New Roman" pitchFamily="18" charset="0"/>
              </a:rPr>
              <a:t>K</a:t>
            </a:r>
            <a:r>
              <a:rPr kumimoji="1" lang="en-US" altLang="zh-CN" sz="2400" b="0" i="1" kern="0" baseline="-30000" dirty="0">
                <a:latin typeface="+mn-lt"/>
                <a:ea typeface="华文新魏" pitchFamily="2" charset="-122"/>
                <a:cs typeface="Times New Roman" pitchFamily="18" charset="0"/>
              </a:rPr>
              <a:t>1</a:t>
            </a:r>
            <a:r>
              <a:rPr kumimoji="1" lang="en-US" altLang="zh-CN" sz="2400" b="0" i="1" kern="0" dirty="0">
                <a:latin typeface="+mn-lt"/>
                <a:ea typeface="华文新魏" pitchFamily="2" charset="-122"/>
                <a:cs typeface="Times New Roman" pitchFamily="18" charset="0"/>
              </a:rPr>
              <a:t>&lt;K</a:t>
            </a:r>
            <a:r>
              <a:rPr kumimoji="1" lang="en-US" altLang="zh-CN" sz="2400" b="0" i="1" kern="0" baseline="-30000" dirty="0">
                <a:latin typeface="+mn-lt"/>
                <a:ea typeface="华文新魏" pitchFamily="2" charset="-122"/>
                <a:cs typeface="Times New Roman" pitchFamily="18" charset="0"/>
              </a:rPr>
              <a:t>2</a:t>
            </a:r>
            <a:r>
              <a:rPr kumimoji="1" lang="en-US" altLang="zh-CN" sz="2400" b="0" i="1" kern="0" dirty="0">
                <a:latin typeface="+mn-lt"/>
                <a:ea typeface="华文新魏" pitchFamily="2" charset="-122"/>
                <a:cs typeface="Times New Roman" pitchFamily="18" charset="0"/>
              </a:rPr>
              <a:t>&lt; ...&lt;K</a:t>
            </a:r>
            <a:r>
              <a:rPr kumimoji="1" lang="en-US" altLang="zh-CN" sz="2400" b="0" i="1" kern="0" baseline="-30000" dirty="0">
                <a:latin typeface="+mn-lt"/>
                <a:ea typeface="华文新魏" pitchFamily="2" charset="-122"/>
                <a:cs typeface="Times New Roman" pitchFamily="18" charset="0"/>
              </a:rPr>
              <a:t>q-1</a:t>
            </a:r>
            <a:r>
              <a:rPr kumimoji="1" lang="en-US" altLang="zh-CN" sz="2400" b="0" kern="0" dirty="0">
                <a:latin typeface="+mn-lt"/>
                <a:ea typeface="华文新魏" pitchFamily="2" charset="-122"/>
                <a:cs typeface="Times New Roman" pitchFamily="18" charset="0"/>
              </a:rPr>
              <a:t>;</a:t>
            </a:r>
          </a:p>
          <a:p>
            <a:pPr>
              <a:spcBef>
                <a:spcPts val="600"/>
              </a:spcBef>
              <a:buSzPct val="65000"/>
              <a:defRPr/>
            </a:pPr>
            <a:r>
              <a:rPr kumimoji="1" lang="en-US" altLang="zh-CN" sz="2400" b="0" kern="0" dirty="0">
                <a:latin typeface="+mn-lt"/>
                <a:ea typeface="华文新魏" pitchFamily="2" charset="-122"/>
                <a:cs typeface="Times New Roman" pitchFamily="18" charset="0"/>
              </a:rPr>
              <a:t>      2. </a:t>
            </a:r>
            <a:r>
              <a:rPr kumimoji="1" lang="zh-CN" altLang="en-US" sz="2400" b="0" kern="0" dirty="0">
                <a:latin typeface="+mn-lt"/>
                <a:ea typeface="华文新魏" pitchFamily="2" charset="-122"/>
                <a:cs typeface="Times New Roman" pitchFamily="18" charset="0"/>
              </a:rPr>
              <a:t>在</a:t>
            </a:r>
            <a:r>
              <a:rPr kumimoji="1" lang="en-US" altLang="zh-CN" sz="2400" b="0" i="1" kern="0" dirty="0" err="1">
                <a:latin typeface="+mn-lt"/>
                <a:ea typeface="华文新魏" pitchFamily="2" charset="-122"/>
                <a:cs typeface="Times New Roman" pitchFamily="18" charset="0"/>
              </a:rPr>
              <a:t>TP</a:t>
            </a:r>
            <a:r>
              <a:rPr kumimoji="1" lang="en-US" altLang="zh-CN" sz="2400" b="0" i="1" kern="0" baseline="-30000" dirty="0" err="1">
                <a:latin typeface="+mn-lt"/>
                <a:ea typeface="华文新魏" pitchFamily="2" charset="-122"/>
                <a:cs typeface="Times New Roman" pitchFamily="18" charset="0"/>
              </a:rPr>
              <a:t>i</a:t>
            </a:r>
            <a:r>
              <a:rPr kumimoji="1" lang="zh-CN" altLang="en-US" sz="2400" b="0" kern="0" dirty="0">
                <a:latin typeface="+mn-lt"/>
                <a:ea typeface="华文新魏" pitchFamily="2" charset="-122"/>
                <a:cs typeface="Times New Roman" pitchFamily="18" charset="0"/>
              </a:rPr>
              <a:t>指向的子树中</a:t>
            </a:r>
            <a:r>
              <a:rPr kumimoji="1"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各索引值</a:t>
            </a:r>
            <a:r>
              <a:rPr kumimoji="1" lang="en-US" altLang="zh-CN" sz="2400" b="0" i="1" kern="0" dirty="0">
                <a:latin typeface="+mn-lt"/>
                <a:ea typeface="华文新魏" pitchFamily="2" charset="-122"/>
                <a:cs typeface="Times New Roman" pitchFamily="18" charset="0"/>
              </a:rPr>
              <a:t>X</a:t>
            </a:r>
            <a:r>
              <a:rPr kumimoji="1" lang="zh-CN" altLang="en-US" sz="2400" b="0" kern="0" dirty="0">
                <a:latin typeface="+mn-lt"/>
                <a:ea typeface="华文新魏" pitchFamily="2" charset="-122"/>
                <a:cs typeface="Times New Roman" pitchFamily="18" charset="0"/>
              </a:rPr>
              <a:t>都满足</a:t>
            </a:r>
            <a:r>
              <a:rPr kumimoji="1"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对于</a:t>
            </a:r>
            <a:r>
              <a:rPr kumimoji="1" lang="zh-CN" altLang="en-US" sz="2400" b="0" i="1" kern="0" dirty="0">
                <a:latin typeface="+mn-lt"/>
                <a:ea typeface="华文新魏" pitchFamily="2" charset="-122"/>
                <a:cs typeface="Times New Roman" pitchFamily="18" charset="0"/>
              </a:rPr>
              <a:t>1&lt;</a:t>
            </a:r>
            <a:r>
              <a:rPr kumimoji="1" lang="en-US" altLang="zh-CN" sz="2400" b="0" i="1" kern="0" dirty="0" err="1">
                <a:latin typeface="+mn-lt"/>
                <a:ea typeface="华文新魏" pitchFamily="2" charset="-122"/>
                <a:cs typeface="Times New Roman" pitchFamily="18" charset="0"/>
              </a:rPr>
              <a:t>i</a:t>
            </a:r>
            <a:r>
              <a:rPr kumimoji="1" lang="en-US" altLang="zh-CN" sz="2400" b="0" i="1" kern="0" dirty="0">
                <a:latin typeface="+mn-lt"/>
                <a:ea typeface="华文新魏" pitchFamily="2" charset="-122"/>
                <a:cs typeface="Times New Roman" pitchFamily="18" charset="0"/>
              </a:rPr>
              <a:t>&lt;q-1</a:t>
            </a:r>
            <a:r>
              <a:rPr kumimoji="1" lang="en-US" altLang="zh-CN" sz="2400" b="0" kern="0" dirty="0">
                <a:latin typeface="+mn-lt"/>
                <a:ea typeface="华文新魏" pitchFamily="2" charset="-122"/>
                <a:cs typeface="Times New Roman" pitchFamily="18" charset="0"/>
              </a:rPr>
              <a:t>, </a:t>
            </a:r>
            <a:r>
              <a:rPr kumimoji="1" lang="en-US" altLang="zh-CN" sz="2400" b="0" i="1" kern="0" dirty="0">
                <a:latin typeface="+mn-lt"/>
                <a:ea typeface="华文新魏" pitchFamily="2" charset="-122"/>
                <a:cs typeface="Times New Roman" pitchFamily="18" charset="0"/>
              </a:rPr>
              <a:t>K</a:t>
            </a:r>
            <a:r>
              <a:rPr kumimoji="1" lang="en-US" altLang="zh-CN" sz="2400" b="0" i="1" kern="0" baseline="-30000" dirty="0">
                <a:latin typeface="+mn-lt"/>
                <a:ea typeface="华文新魏" pitchFamily="2" charset="-122"/>
                <a:cs typeface="Times New Roman" pitchFamily="18" charset="0"/>
              </a:rPr>
              <a:t>i-1 </a:t>
            </a:r>
            <a:r>
              <a:rPr kumimoji="1" lang="en-US" altLang="zh-CN" sz="2400" b="0" i="1" kern="0" dirty="0">
                <a:latin typeface="楷体_GB2312" pitchFamily="49" charset="-122"/>
                <a:ea typeface="华文新魏" pitchFamily="2" charset="-122"/>
                <a:cs typeface="Times New Roman" pitchFamily="18" charset="0"/>
              </a:rPr>
              <a:t>&lt; </a:t>
            </a:r>
            <a:r>
              <a:rPr kumimoji="1" lang="en-US" altLang="zh-CN" sz="2400" b="0" i="1" kern="0" dirty="0">
                <a:latin typeface="+mn-lt"/>
                <a:ea typeface="华文新魏" pitchFamily="2" charset="-122"/>
                <a:cs typeface="Times New Roman" pitchFamily="18" charset="0"/>
              </a:rPr>
              <a:t>X&lt; K</a:t>
            </a:r>
            <a:r>
              <a:rPr kumimoji="1" lang="en-US" altLang="zh-CN" sz="2400" b="0" i="1" kern="0" baseline="-30000" dirty="0">
                <a:latin typeface="+mn-lt"/>
                <a:ea typeface="华文新魏" pitchFamily="2" charset="-122"/>
                <a:cs typeface="Times New Roman" pitchFamily="18" charset="0"/>
              </a:rPr>
              <a:t>i</a:t>
            </a:r>
            <a:r>
              <a:rPr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  </a:t>
            </a:r>
            <a:r>
              <a:rPr kumimoji="1" lang="en-US" altLang="zh-CN" sz="2400" b="0" i="1" kern="0" dirty="0">
                <a:latin typeface="+mn-lt"/>
                <a:ea typeface="华文新魏" pitchFamily="2" charset="-122"/>
                <a:cs typeface="Times New Roman" pitchFamily="18" charset="0"/>
              </a:rPr>
              <a:t>X&lt;K</a:t>
            </a:r>
            <a:r>
              <a:rPr kumimoji="1" lang="en-US" altLang="zh-CN" sz="2400" b="0" i="1" kern="0" baseline="-30000" dirty="0">
                <a:latin typeface="+mn-lt"/>
                <a:ea typeface="华文新魏" pitchFamily="2" charset="-122"/>
                <a:cs typeface="Times New Roman" pitchFamily="18" charset="0"/>
              </a:rPr>
              <a:t>1</a:t>
            </a:r>
            <a:r>
              <a:rPr kumimoji="1" lang="en-US" altLang="zh-CN" sz="2400" b="0" kern="0" dirty="0">
                <a:latin typeface="+mn-lt"/>
                <a:ea typeface="华文新魏" pitchFamily="2" charset="-122"/>
                <a:cs typeface="Times New Roman" pitchFamily="18" charset="0"/>
              </a:rPr>
              <a:t>, </a:t>
            </a:r>
            <a:r>
              <a:rPr kumimoji="1" lang="en-US" altLang="zh-CN" sz="2400" b="0" i="1" kern="0" dirty="0">
                <a:latin typeface="+mn-lt"/>
                <a:ea typeface="华文新魏" pitchFamily="2" charset="-122"/>
                <a:cs typeface="Times New Roman" pitchFamily="18" charset="0"/>
              </a:rPr>
              <a:t>K</a:t>
            </a:r>
            <a:r>
              <a:rPr kumimoji="1" lang="en-US" altLang="zh-CN" sz="2400" b="0" i="1" kern="0" baseline="-30000" dirty="0">
                <a:latin typeface="+mn-lt"/>
                <a:ea typeface="华文新魏" pitchFamily="2" charset="-122"/>
                <a:cs typeface="Times New Roman" pitchFamily="18" charset="0"/>
              </a:rPr>
              <a:t>q-1</a:t>
            </a:r>
            <a:r>
              <a:rPr kumimoji="1" lang="en-US" altLang="zh-CN" sz="2400" b="0" i="1" kern="0" dirty="0">
                <a:latin typeface="楷体_GB2312" pitchFamily="49" charset="-122"/>
                <a:ea typeface="华文新魏" pitchFamily="2" charset="-122"/>
                <a:cs typeface="Times New Roman" pitchFamily="18" charset="0"/>
              </a:rPr>
              <a:t> &lt; </a:t>
            </a:r>
            <a:r>
              <a:rPr kumimoji="1" lang="en-US" altLang="zh-CN" sz="2400" b="0" i="1" kern="0" dirty="0">
                <a:latin typeface="+mn-lt"/>
                <a:ea typeface="华文新魏" pitchFamily="2" charset="-122"/>
                <a:cs typeface="Times New Roman" pitchFamily="18" charset="0"/>
              </a:rPr>
              <a:t>X</a:t>
            </a:r>
            <a:r>
              <a:rPr kumimoji="1" lang="en-US" altLang="zh-CN" sz="2400" b="0" kern="0" dirty="0">
                <a:latin typeface="+mn-lt"/>
                <a:ea typeface="华文新魏" pitchFamily="2" charset="-122"/>
                <a:cs typeface="Times New Roman" pitchFamily="18" charset="0"/>
              </a:rPr>
              <a:t>;</a:t>
            </a:r>
            <a:endParaRPr kumimoji="1" lang="zh-CN" altLang="en-US" sz="2400" b="0" kern="0" dirty="0">
              <a:latin typeface="+mn-lt"/>
              <a:ea typeface="华文新魏" pitchFamily="2" charset="-122"/>
              <a:cs typeface="Times New Roman" pitchFamily="18" charset="0"/>
            </a:endParaRPr>
          </a:p>
          <a:p>
            <a:pPr>
              <a:spcBef>
                <a:spcPts val="600"/>
              </a:spcBef>
              <a:buSzPct val="65000"/>
              <a:defRPr/>
            </a:pPr>
            <a:r>
              <a:rPr lang="zh-CN" altLang="en-US" sz="2400" b="0" kern="0" dirty="0">
                <a:latin typeface="+mn-lt"/>
                <a:ea typeface="华文新魏" pitchFamily="2" charset="-122"/>
                <a:cs typeface="Times New Roman" pitchFamily="18" charset="0"/>
              </a:rPr>
              <a:t>      </a:t>
            </a:r>
            <a:r>
              <a:rPr lang="en-US" altLang="zh-CN" sz="2400" b="0" kern="0" dirty="0">
                <a:latin typeface="+mn-lt"/>
                <a:ea typeface="华文新魏" pitchFamily="2" charset="-122"/>
                <a:cs typeface="Times New Roman" pitchFamily="18" charset="0"/>
              </a:rPr>
              <a:t>3</a:t>
            </a:r>
            <a:r>
              <a:rPr kumimoji="1"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 除根节点和叶节点外</a:t>
            </a:r>
            <a:r>
              <a:rPr kumimoji="1"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每个节点</a:t>
            </a:r>
            <a:r>
              <a:rPr kumimoji="1" lang="zh-CN" altLang="en-US" sz="2400" b="0" kern="0" dirty="0">
                <a:solidFill>
                  <a:srgbClr val="FF0000"/>
                </a:solidFill>
                <a:latin typeface="+mn-lt"/>
                <a:ea typeface="华文新魏" pitchFamily="2" charset="-122"/>
                <a:cs typeface="Times New Roman" pitchFamily="18" charset="0"/>
              </a:rPr>
              <a:t>至少有</a:t>
            </a:r>
            <a:r>
              <a:rPr kumimoji="1" lang="zh-CN" altLang="en-US" sz="2400" b="0" kern="0" dirty="0">
                <a:solidFill>
                  <a:srgbClr val="FF0000"/>
                </a:solidFill>
                <a:latin typeface="+mn-lt"/>
                <a:ea typeface="华文新魏" pitchFamily="2" charset="-122"/>
                <a:cs typeface="Times New Roman" pitchFamily="18" charset="0"/>
                <a:sym typeface="Symbol" pitchFamily="18" charset="2"/>
              </a:rPr>
              <a:t></a:t>
            </a:r>
            <a:r>
              <a:rPr kumimoji="1" lang="en-US" altLang="zh-CN" sz="2400" b="0" i="1" kern="0" dirty="0">
                <a:solidFill>
                  <a:srgbClr val="FF0000"/>
                </a:solidFill>
                <a:latin typeface="+mn-lt"/>
                <a:ea typeface="华文新魏" pitchFamily="2" charset="-122"/>
                <a:cs typeface="Times New Roman" pitchFamily="18" charset="0"/>
                <a:sym typeface="Symbol" pitchFamily="18" charset="2"/>
              </a:rPr>
              <a:t>D</a:t>
            </a:r>
            <a:r>
              <a:rPr kumimoji="1" lang="en-US" altLang="zh-CN" sz="2400" b="0" kern="0" dirty="0">
                <a:solidFill>
                  <a:srgbClr val="FF0000"/>
                </a:solidFill>
                <a:latin typeface="+mn-lt"/>
                <a:ea typeface="华文新魏" pitchFamily="2" charset="-122"/>
                <a:cs typeface="Times New Roman" pitchFamily="18" charset="0"/>
                <a:sym typeface="Symbol" pitchFamily="18" charset="2"/>
              </a:rPr>
              <a:t>/2</a:t>
            </a:r>
            <a:r>
              <a:rPr kumimoji="1" lang="zh-CN" altLang="en-US" sz="2400" b="0" kern="0" dirty="0">
                <a:latin typeface="+mn-lt"/>
                <a:ea typeface="华文新魏" pitchFamily="2" charset="-122"/>
                <a:cs typeface="Times New Roman" pitchFamily="18" charset="0"/>
              </a:rPr>
              <a:t>个树指针</a:t>
            </a:r>
            <a:r>
              <a:rPr kumimoji="1"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如果根节点不是树的唯一一个节点</a:t>
            </a:r>
            <a:r>
              <a:rPr kumimoji="1"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它</a:t>
            </a:r>
            <a:r>
              <a:rPr kumimoji="1" lang="zh-CN" altLang="en-US" sz="2400" b="0" kern="0" dirty="0">
                <a:solidFill>
                  <a:srgbClr val="FF0000"/>
                </a:solidFill>
                <a:latin typeface="+mn-lt"/>
                <a:ea typeface="华文新魏" pitchFamily="2" charset="-122"/>
                <a:cs typeface="Times New Roman" pitchFamily="18" charset="0"/>
              </a:rPr>
              <a:t>至少有两个</a:t>
            </a:r>
            <a:r>
              <a:rPr kumimoji="1" lang="zh-CN" altLang="en-US" sz="2400" b="0" kern="0" dirty="0">
                <a:latin typeface="+mn-lt"/>
                <a:ea typeface="华文新魏" pitchFamily="2" charset="-122"/>
                <a:cs typeface="Times New Roman" pitchFamily="18" charset="0"/>
              </a:rPr>
              <a:t>树指针</a:t>
            </a:r>
            <a:r>
              <a:rPr kumimoji="1" lang="en-US" altLang="zh-CN" sz="2400" b="0" kern="0" dirty="0">
                <a:latin typeface="+mn-lt"/>
                <a:ea typeface="华文新魏" pitchFamily="2" charset="-122"/>
                <a:cs typeface="Times New Roman" pitchFamily="18" charset="0"/>
              </a:rPr>
              <a:t>;</a:t>
            </a:r>
            <a:endParaRPr kumimoji="1" lang="zh-CN" altLang="en-US" sz="2400" b="0" kern="0" dirty="0">
              <a:latin typeface="+mn-lt"/>
              <a:ea typeface="华文新魏" pitchFamily="2" charset="-122"/>
              <a:cs typeface="Times New Roman" pitchFamily="18" charset="0"/>
            </a:endParaRPr>
          </a:p>
          <a:p>
            <a:pPr>
              <a:spcBef>
                <a:spcPts val="600"/>
              </a:spcBef>
              <a:buSzPct val="65000"/>
              <a:defRPr/>
            </a:pPr>
            <a:r>
              <a:rPr lang="zh-CN" altLang="en-US" sz="2400" b="0" kern="0" dirty="0">
                <a:latin typeface="+mn-lt"/>
                <a:ea typeface="华文新魏" pitchFamily="2" charset="-122"/>
                <a:cs typeface="Times New Roman" pitchFamily="18" charset="0"/>
              </a:rPr>
              <a:t>      </a:t>
            </a:r>
            <a:r>
              <a:rPr lang="en-US" altLang="zh-CN" sz="2400" b="0" kern="0" dirty="0">
                <a:latin typeface="+mn-lt"/>
                <a:ea typeface="华文新魏" pitchFamily="2" charset="-122"/>
                <a:cs typeface="Times New Roman" pitchFamily="18" charset="0"/>
              </a:rPr>
              <a:t>4</a:t>
            </a:r>
            <a:r>
              <a:rPr kumimoji="1"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 具有</a:t>
            </a:r>
            <a:r>
              <a:rPr kumimoji="1" lang="en-US" altLang="zh-CN" sz="2400" b="0" i="1" kern="0" dirty="0">
                <a:latin typeface="+mn-lt"/>
                <a:ea typeface="华文新魏" pitchFamily="2" charset="-122"/>
                <a:cs typeface="Times New Roman" pitchFamily="18" charset="0"/>
              </a:rPr>
              <a:t>q</a:t>
            </a:r>
            <a:r>
              <a:rPr kumimoji="1" lang="zh-CN" altLang="en-US" sz="2400" b="0" kern="0" dirty="0">
                <a:latin typeface="+mn-lt"/>
                <a:ea typeface="华文新魏" pitchFamily="2" charset="-122"/>
                <a:cs typeface="Times New Roman" pitchFamily="18" charset="0"/>
              </a:rPr>
              <a:t>个树指针的节点有</a:t>
            </a:r>
            <a:r>
              <a:rPr kumimoji="1" lang="en-US" altLang="zh-CN" sz="2400" b="0" i="1" kern="0" dirty="0">
                <a:latin typeface="+mn-lt"/>
                <a:ea typeface="华文新魏" pitchFamily="2" charset="-122"/>
                <a:cs typeface="Times New Roman" pitchFamily="18" charset="0"/>
              </a:rPr>
              <a:t>q-1</a:t>
            </a:r>
            <a:r>
              <a:rPr kumimoji="1" lang="zh-CN" altLang="en-US" sz="2400" b="0" kern="0" dirty="0">
                <a:latin typeface="+mn-lt"/>
                <a:ea typeface="华文新魏" pitchFamily="2" charset="-122"/>
                <a:cs typeface="Times New Roman" pitchFamily="18" charset="0"/>
              </a:rPr>
              <a:t>个索引值和</a:t>
            </a:r>
            <a:r>
              <a:rPr kumimoji="1" lang="en-US" altLang="zh-CN" sz="2400" b="0" i="1" kern="0" dirty="0">
                <a:latin typeface="+mn-lt"/>
                <a:ea typeface="华文新魏" pitchFamily="2" charset="-122"/>
                <a:cs typeface="Times New Roman" pitchFamily="18" charset="0"/>
              </a:rPr>
              <a:t>q-1</a:t>
            </a:r>
            <a:r>
              <a:rPr kumimoji="1" lang="zh-CN" altLang="en-US" sz="2400" b="0" kern="0" dirty="0">
                <a:latin typeface="+mn-lt"/>
                <a:ea typeface="华文新魏" pitchFamily="2" charset="-122"/>
                <a:cs typeface="Times New Roman" pitchFamily="18" charset="0"/>
              </a:rPr>
              <a:t>个数据指针</a:t>
            </a:r>
            <a:r>
              <a:rPr kumimoji="1" lang="en-US" altLang="zh-CN" sz="2400" b="0" kern="0" dirty="0" smtClean="0">
                <a:latin typeface="+mn-lt"/>
                <a:ea typeface="华文新魏" pitchFamily="2" charset="-122"/>
                <a:cs typeface="Times New Roman" pitchFamily="18" charset="0"/>
              </a:rPr>
              <a:t>;</a:t>
            </a:r>
            <a:endParaRPr kumimoji="1" lang="zh-CN" altLang="en-US" sz="2400" b="0" kern="0" dirty="0">
              <a:latin typeface="+mn-lt"/>
              <a:ea typeface="华文新魏" pitchFamily="2" charset="-122"/>
              <a:cs typeface="Times New Roman" pitchFamily="18" charset="0"/>
            </a:endParaRPr>
          </a:p>
        </p:txBody>
      </p:sp>
      <p:grpSp>
        <p:nvGrpSpPr>
          <p:cNvPr id="18" name="组合 17"/>
          <p:cNvGrpSpPr>
            <a:grpSpLocks/>
          </p:cNvGrpSpPr>
          <p:nvPr/>
        </p:nvGrpSpPr>
        <p:grpSpPr bwMode="auto">
          <a:xfrm>
            <a:off x="142875" y="4595390"/>
            <a:ext cx="8858250" cy="1785938"/>
            <a:chOff x="142844" y="4857760"/>
            <a:chExt cx="8858312" cy="1928826"/>
          </a:xfrm>
        </p:grpSpPr>
        <p:grpSp>
          <p:nvGrpSpPr>
            <p:cNvPr id="107527" name="组合 5"/>
            <p:cNvGrpSpPr>
              <a:grpSpLocks/>
            </p:cNvGrpSpPr>
            <p:nvPr/>
          </p:nvGrpSpPr>
          <p:grpSpPr bwMode="auto">
            <a:xfrm>
              <a:off x="142844" y="4857760"/>
              <a:ext cx="8858312" cy="1928826"/>
              <a:chOff x="142844" y="4150220"/>
              <a:chExt cx="8858312" cy="2564904"/>
            </a:xfrm>
          </p:grpSpPr>
          <p:sp>
            <p:nvSpPr>
              <p:cNvPr id="7" name="圆角矩形 6"/>
              <p:cNvSpPr/>
              <p:nvPr/>
            </p:nvSpPr>
            <p:spPr bwMode="auto">
              <a:xfrm>
                <a:off x="142844" y="4150220"/>
                <a:ext cx="8858312" cy="2564904"/>
              </a:xfrm>
              <a:prstGeom prst="roundRect">
                <a:avLst/>
              </a:prstGeom>
              <a:solidFill>
                <a:srgbClr val="FFFFCC"/>
              </a:solidFill>
              <a:ln w="9525" cap="flat" cmpd="sng" algn="ctr">
                <a:solidFill>
                  <a:schemeClr val="bg2">
                    <a:lumMod val="50000"/>
                    <a:lumOff val="50000"/>
                  </a:schemeClr>
                </a:solidFill>
                <a:prstDash val="solid"/>
                <a:round/>
                <a:headEnd type="none" w="med" len="med"/>
                <a:tailEnd type="none" w="med" len="med"/>
              </a:ln>
              <a:effectLst>
                <a:innerShdw blurRad="63500" dist="50800" dir="16200000">
                  <a:prstClr val="black">
                    <a:alpha val="50000"/>
                  </a:prstClr>
                </a:innerShdw>
              </a:effectLst>
              <a:scene3d>
                <a:camera prst="obliqueTopLeft"/>
                <a:lightRig rig="balanced" dir="t">
                  <a:rot lat="0" lon="0" rev="8700000"/>
                </a:lightRig>
              </a:scene3d>
              <a:sp3d>
                <a:bevelT w="190500" h="38100" prst="softRound"/>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pic>
            <p:nvPicPr>
              <p:cNvPr id="107531"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720" y="4222228"/>
                <a:ext cx="8496328" cy="242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2" name="等腰三角形 8"/>
              <p:cNvSpPr>
                <a:spLocks noChangeArrowheads="1"/>
              </p:cNvSpPr>
              <p:nvPr/>
            </p:nvSpPr>
            <p:spPr bwMode="auto">
              <a:xfrm>
                <a:off x="271206" y="5529730"/>
                <a:ext cx="1285884" cy="785818"/>
              </a:xfrm>
              <a:prstGeom prst="triangle">
                <a:avLst>
                  <a:gd name="adj" fmla="val 50000"/>
                </a:avLst>
              </a:prstGeom>
              <a:solidFill>
                <a:schemeClr val="bg1"/>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sp>
            <p:nvSpPr>
              <p:cNvPr id="107533" name="等腰三角形 9"/>
              <p:cNvSpPr>
                <a:spLocks noChangeArrowheads="1"/>
              </p:cNvSpPr>
              <p:nvPr/>
            </p:nvSpPr>
            <p:spPr bwMode="auto">
              <a:xfrm>
                <a:off x="4128858" y="5515216"/>
                <a:ext cx="1285884" cy="785818"/>
              </a:xfrm>
              <a:prstGeom prst="triangle">
                <a:avLst>
                  <a:gd name="adj" fmla="val 50000"/>
                </a:avLst>
              </a:prstGeom>
              <a:solidFill>
                <a:schemeClr val="bg1"/>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sp>
            <p:nvSpPr>
              <p:cNvPr id="107534" name="等腰三角形 10"/>
              <p:cNvSpPr>
                <a:spLocks noChangeArrowheads="1"/>
              </p:cNvSpPr>
              <p:nvPr/>
            </p:nvSpPr>
            <p:spPr bwMode="auto">
              <a:xfrm>
                <a:off x="7557882" y="5500702"/>
                <a:ext cx="1285884" cy="785818"/>
              </a:xfrm>
              <a:prstGeom prst="triangle">
                <a:avLst>
                  <a:gd name="adj" fmla="val 50000"/>
                </a:avLst>
              </a:prstGeom>
              <a:solidFill>
                <a:schemeClr val="bg1"/>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sp>
            <p:nvSpPr>
              <p:cNvPr id="107535" name="TextBox 11"/>
              <p:cNvSpPr txBox="1">
                <a:spLocks noChangeArrowheads="1"/>
              </p:cNvSpPr>
              <p:nvPr/>
            </p:nvSpPr>
            <p:spPr bwMode="auto">
              <a:xfrm>
                <a:off x="714348" y="5786455"/>
                <a:ext cx="349776" cy="53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b="0"/>
                  <a:t>X</a:t>
                </a:r>
                <a:endParaRPr lang="zh-CN" altLang="en-US" b="0"/>
              </a:p>
            </p:txBody>
          </p:sp>
          <p:sp>
            <p:nvSpPr>
              <p:cNvPr id="107536" name="TextBox 12"/>
              <p:cNvSpPr txBox="1">
                <a:spLocks noChangeArrowheads="1"/>
              </p:cNvSpPr>
              <p:nvPr/>
            </p:nvSpPr>
            <p:spPr bwMode="auto">
              <a:xfrm>
                <a:off x="4558576" y="5786455"/>
                <a:ext cx="349776" cy="53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b="0"/>
                  <a:t>X</a:t>
                </a:r>
                <a:endParaRPr lang="zh-CN" altLang="en-US" b="0"/>
              </a:p>
            </p:txBody>
          </p:sp>
          <p:sp>
            <p:nvSpPr>
              <p:cNvPr id="107537" name="TextBox 13"/>
              <p:cNvSpPr txBox="1">
                <a:spLocks noChangeArrowheads="1"/>
              </p:cNvSpPr>
              <p:nvPr/>
            </p:nvSpPr>
            <p:spPr bwMode="auto">
              <a:xfrm>
                <a:off x="7987600" y="5786455"/>
                <a:ext cx="349776" cy="53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en-US" altLang="zh-CN" b="0"/>
                  <a:t>X</a:t>
                </a:r>
                <a:endParaRPr lang="zh-CN" altLang="en-US" b="0"/>
              </a:p>
            </p:txBody>
          </p:sp>
        </p:grpSp>
        <p:sp>
          <p:nvSpPr>
            <p:cNvPr id="16" name="TextBox 15"/>
            <p:cNvSpPr txBox="1"/>
            <p:nvPr/>
          </p:nvSpPr>
          <p:spPr>
            <a:xfrm>
              <a:off x="4265611" y="6489975"/>
              <a:ext cx="1033469" cy="267464"/>
            </a:xfrm>
            <a:prstGeom prst="rect">
              <a:avLst/>
            </a:prstGeom>
            <a:solidFill>
              <a:srgbClr val="FFFFCC"/>
            </a:solidFill>
            <a:ln>
              <a:noFill/>
            </a:ln>
          </p:spPr>
          <p:txBody>
            <a:bodyPr wrap="none" lIns="0" tIns="0" rIns="0" bIns="0">
              <a:spAutoFit/>
            </a:bodyPr>
            <a:lstStyle/>
            <a:p>
              <a:pPr>
                <a:spcBef>
                  <a:spcPct val="20000"/>
                </a:spcBef>
                <a:defRPr/>
              </a:pPr>
              <a:r>
                <a:rPr kumimoji="1" lang="en-US" altLang="zh-CN" sz="1600" b="0" i="1" kern="0" dirty="0">
                  <a:latin typeface="Times New Roman" pitchFamily="18" charset="0"/>
                  <a:ea typeface="华文新魏" pitchFamily="2" charset="-122"/>
                  <a:cs typeface="Times New Roman" pitchFamily="18" charset="0"/>
                </a:rPr>
                <a:t>K</a:t>
              </a:r>
              <a:r>
                <a:rPr kumimoji="1" lang="en-US" altLang="zh-CN" sz="1600" b="0" i="1" kern="0" baseline="-30000" dirty="0">
                  <a:latin typeface="Times New Roman" pitchFamily="18" charset="0"/>
                  <a:ea typeface="华文新魏" pitchFamily="2" charset="-122"/>
                  <a:cs typeface="Times New Roman" pitchFamily="18" charset="0"/>
                </a:rPr>
                <a:t>i-1 </a:t>
              </a:r>
              <a:r>
                <a:rPr kumimoji="1" lang="en-US" altLang="zh-CN" sz="1600" b="0" i="1" kern="0" dirty="0">
                  <a:latin typeface="楷体_GB2312" pitchFamily="49" charset="-122"/>
                  <a:ea typeface="华文新魏" pitchFamily="2" charset="-122"/>
                  <a:cs typeface="Times New Roman" pitchFamily="18" charset="0"/>
                </a:rPr>
                <a:t>&lt;</a:t>
              </a:r>
              <a:r>
                <a:rPr kumimoji="1" lang="en-US" altLang="zh-CN" sz="1600" b="0" i="1" kern="0" dirty="0">
                  <a:latin typeface="Times New Roman" pitchFamily="18" charset="0"/>
                  <a:ea typeface="华文新魏" pitchFamily="2" charset="-122"/>
                  <a:cs typeface="Times New Roman" pitchFamily="18" charset="0"/>
                </a:rPr>
                <a:t> X&lt; K</a:t>
              </a:r>
              <a:r>
                <a:rPr kumimoji="1" lang="en-US" altLang="zh-CN" sz="1600" b="0" i="1" kern="0" baseline="-30000" dirty="0">
                  <a:latin typeface="Times New Roman" pitchFamily="18" charset="0"/>
                  <a:ea typeface="华文新魏" pitchFamily="2" charset="-122"/>
                  <a:cs typeface="Times New Roman" pitchFamily="18" charset="0"/>
                </a:rPr>
                <a:t>i</a:t>
              </a:r>
              <a:r>
                <a:rPr lang="en-US" altLang="zh-CN" sz="1600" b="0" kern="0" dirty="0">
                  <a:latin typeface="Times New Roman" pitchFamily="18" charset="0"/>
                  <a:ea typeface="华文新魏" pitchFamily="2" charset="-122"/>
                  <a:cs typeface="Times New Roman" pitchFamily="18" charset="0"/>
                </a:rPr>
                <a:t>,</a:t>
              </a:r>
              <a:endParaRPr lang="zh-CN" altLang="en-US" sz="1600" dirty="0">
                <a:latin typeface="Times New Roman" pitchFamily="18" charset="0"/>
                <a:ea typeface="楷体_GB2312" pitchFamily="49" charset="-122"/>
                <a:cs typeface="Times New Roman" pitchFamily="18" charset="0"/>
              </a:endParaRPr>
            </a:p>
          </p:txBody>
        </p:sp>
        <p:sp>
          <p:nvSpPr>
            <p:cNvPr id="17" name="TextBox 16"/>
            <p:cNvSpPr txBox="1"/>
            <p:nvPr/>
          </p:nvSpPr>
          <p:spPr>
            <a:xfrm>
              <a:off x="7367608" y="6489975"/>
              <a:ext cx="1441460" cy="265750"/>
            </a:xfrm>
            <a:prstGeom prst="rect">
              <a:avLst/>
            </a:prstGeom>
            <a:solidFill>
              <a:srgbClr val="FFFFCC"/>
            </a:solidFill>
            <a:ln>
              <a:noFill/>
            </a:ln>
          </p:spPr>
          <p:txBody>
            <a:bodyPr lIns="0" tIns="0" rIns="0" bIns="0">
              <a:spAutoFit/>
            </a:bodyPr>
            <a:lstStyle/>
            <a:p>
              <a:pPr algn="ctr">
                <a:spcBef>
                  <a:spcPct val="20000"/>
                </a:spcBef>
                <a:defRPr/>
              </a:pPr>
              <a:r>
                <a:rPr kumimoji="1" lang="en-US" altLang="zh-CN" sz="1600" b="0" i="1" kern="0" dirty="0">
                  <a:latin typeface="Times New Roman" pitchFamily="18" charset="0"/>
                  <a:ea typeface="华文新魏" pitchFamily="2" charset="-122"/>
                  <a:cs typeface="Times New Roman" pitchFamily="18" charset="0"/>
                </a:rPr>
                <a:t>K</a:t>
              </a:r>
              <a:r>
                <a:rPr kumimoji="1" lang="en-US" altLang="zh-CN" sz="1600" b="0" i="1" kern="0" baseline="-30000" dirty="0">
                  <a:latin typeface="Times New Roman" pitchFamily="18" charset="0"/>
                  <a:ea typeface="华文新魏" pitchFamily="2" charset="-122"/>
                  <a:cs typeface="Times New Roman" pitchFamily="18" charset="0"/>
                </a:rPr>
                <a:t>q-1 </a:t>
              </a:r>
              <a:r>
                <a:rPr kumimoji="1" lang="en-US" altLang="zh-CN" sz="1600" b="0" i="1" kern="0" dirty="0">
                  <a:latin typeface="楷体_GB2312" pitchFamily="49" charset="-122"/>
                  <a:ea typeface="华文新魏" pitchFamily="2" charset="-122"/>
                  <a:cs typeface="Times New Roman" pitchFamily="18" charset="0"/>
                </a:rPr>
                <a:t>&lt; </a:t>
              </a:r>
              <a:r>
                <a:rPr kumimoji="1" lang="en-US" altLang="zh-CN" sz="1600" b="0" i="1" kern="0" dirty="0">
                  <a:latin typeface="Times New Roman" pitchFamily="18" charset="0"/>
                  <a:ea typeface="华文新魏" pitchFamily="2" charset="-122"/>
                  <a:cs typeface="Times New Roman" pitchFamily="18" charset="0"/>
                </a:rPr>
                <a:t>X</a:t>
              </a:r>
              <a:endParaRPr lang="zh-CN" altLang="en-US" sz="1600" dirty="0">
                <a:latin typeface="Times New Roman" pitchFamily="18" charset="0"/>
                <a:ea typeface="楷体_GB2312" pitchFamily="49" charset="-122"/>
                <a:cs typeface="Times New Roman" pitchFamily="18" charset="0"/>
              </a:endParaRPr>
            </a:p>
          </p:txBody>
        </p:sp>
      </p:grpSp>
    </p:spTree>
    <p:extLst>
      <p:ext uri="{BB962C8B-B14F-4D97-AF65-F5344CB8AC3E}">
        <p14:creationId xmlns:p14="http://schemas.microsoft.com/office/powerpoint/2010/main" val="1155045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8FF180D9-05A7-4ECB-B2EA-44E00F9273F0}" type="slidenum">
              <a:rPr lang="zh-CN" altLang="en-US" smtClean="0"/>
              <a:pPr>
                <a:defRPr/>
              </a:pPr>
              <a:t>88</a:t>
            </a:fld>
            <a:endParaRPr lang="en-US" altLang="zh-CN"/>
          </a:p>
        </p:txBody>
      </p:sp>
      <p:sp>
        <p:nvSpPr>
          <p:cNvPr id="5" name="Rectangle 2"/>
          <p:cNvSpPr txBox="1">
            <a:spLocks noChangeArrowheads="1"/>
          </p:cNvSpPr>
          <p:nvPr/>
        </p:nvSpPr>
        <p:spPr>
          <a:xfrm>
            <a:off x="0" y="762198"/>
            <a:ext cx="9144000" cy="1946722"/>
          </a:xfrm>
          <a:prstGeom prst="rect">
            <a:avLst/>
          </a:prstGeom>
          <a:solidFill>
            <a:schemeClr val="bg1"/>
          </a:solidFill>
        </p:spPr>
        <p:txBody>
          <a:bodyPr/>
          <a:lstStyle/>
          <a:p>
            <a:pPr marL="342900" indent="-342900" algn="just" eaLnBrk="1" hangingPunct="1">
              <a:lnSpc>
                <a:spcPct val="90000"/>
              </a:lnSpc>
              <a:spcBef>
                <a:spcPct val="20000"/>
              </a:spcBef>
              <a:buClr>
                <a:schemeClr val="hlink"/>
              </a:buClr>
              <a:buSzPct val="50000"/>
              <a:defRPr/>
            </a:pPr>
            <a:r>
              <a:rPr kumimoji="1" lang="zh-CN" altLang="en-US" sz="2400" b="0" kern="0" dirty="0">
                <a:latin typeface="+mn-lt"/>
                <a:ea typeface="华文新魏" pitchFamily="2" charset="-122"/>
                <a:cs typeface="Times New Roman" pitchFamily="18" charset="0"/>
              </a:rPr>
              <a:t>    定义</a:t>
            </a:r>
            <a:r>
              <a:rPr kumimoji="1"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 一个秩为</a:t>
            </a:r>
            <a:r>
              <a:rPr kumimoji="1" lang="en-US" altLang="zh-CN" sz="2400" b="0" i="1" kern="0" dirty="0">
                <a:solidFill>
                  <a:srgbClr val="FF0000"/>
                </a:solidFill>
                <a:latin typeface="+mn-lt"/>
                <a:ea typeface="华文新魏" pitchFamily="2" charset="-122"/>
                <a:cs typeface="Times New Roman" pitchFamily="18" charset="0"/>
              </a:rPr>
              <a:t>D</a:t>
            </a:r>
            <a:r>
              <a:rPr kumimoji="1" lang="zh-CN" altLang="en-US" sz="2400" b="0" kern="0" dirty="0">
                <a:latin typeface="+mn-lt"/>
                <a:ea typeface="华文新魏" pitchFamily="2" charset="-122"/>
                <a:cs typeface="Times New Roman" pitchFamily="18" charset="0"/>
              </a:rPr>
              <a:t>的</a:t>
            </a:r>
            <a:r>
              <a:rPr kumimoji="1" lang="en-US" altLang="zh-CN" sz="2400" b="0" kern="0" dirty="0">
                <a:latin typeface="+mn-lt"/>
                <a:ea typeface="华文新魏" pitchFamily="2" charset="-122"/>
                <a:cs typeface="Times New Roman" pitchFamily="18" charset="0"/>
              </a:rPr>
              <a:t>B-</a:t>
            </a:r>
            <a:r>
              <a:rPr kumimoji="1" lang="zh-CN" altLang="en-US" sz="2400" b="0" kern="0" dirty="0">
                <a:latin typeface="+mn-lt"/>
                <a:ea typeface="华文新魏" pitchFamily="2" charset="-122"/>
                <a:cs typeface="Times New Roman" pitchFamily="18" charset="0"/>
              </a:rPr>
              <a:t>树索引是一个满足下列条件的</a:t>
            </a:r>
            <a:r>
              <a:rPr kumimoji="1" lang="zh-CN" altLang="en-US" sz="2400" b="0" kern="0" dirty="0" smtClean="0">
                <a:latin typeface="+mn-lt"/>
                <a:ea typeface="华文新魏" pitchFamily="2" charset="-122"/>
                <a:cs typeface="Times New Roman" pitchFamily="18" charset="0"/>
              </a:rPr>
              <a:t>树</a:t>
            </a:r>
            <a:r>
              <a:rPr kumimoji="1" lang="en-US" altLang="zh-CN" sz="2400" b="0" kern="0" dirty="0" smtClean="0">
                <a:latin typeface="+mn-lt"/>
                <a:ea typeface="华文新魏" pitchFamily="2" charset="-122"/>
                <a:cs typeface="Times New Roman" pitchFamily="18" charset="0"/>
              </a:rPr>
              <a:t>(</a:t>
            </a:r>
            <a:r>
              <a:rPr kumimoji="1" lang="zh-CN" altLang="en-US" sz="2400" b="0" kern="0" dirty="0" smtClean="0">
                <a:latin typeface="+mn-lt"/>
                <a:ea typeface="华文新魏" pitchFamily="2" charset="-122"/>
                <a:cs typeface="Times New Roman" pitchFamily="18" charset="0"/>
              </a:rPr>
              <a:t>续</a:t>
            </a:r>
            <a:r>
              <a:rPr kumimoji="1" lang="en-US" altLang="zh-CN" sz="2400" b="0" kern="0" dirty="0" smtClean="0">
                <a:latin typeface="+mn-lt"/>
                <a:ea typeface="华文新魏" pitchFamily="2" charset="-122"/>
                <a:cs typeface="Times New Roman" pitchFamily="18" charset="0"/>
              </a:rPr>
              <a:t>):</a:t>
            </a:r>
            <a:endParaRPr kumimoji="1" lang="zh-CN" altLang="en-US" sz="2400" b="0" kern="0" dirty="0">
              <a:latin typeface="+mn-lt"/>
              <a:ea typeface="华文新魏" pitchFamily="2" charset="-122"/>
              <a:cs typeface="Times New Roman" pitchFamily="18" charset="0"/>
            </a:endParaRPr>
          </a:p>
          <a:p>
            <a:pPr>
              <a:spcBef>
                <a:spcPts val="1200"/>
              </a:spcBef>
              <a:buSzPct val="65000"/>
              <a:defRPr/>
            </a:pPr>
            <a:r>
              <a:rPr kumimoji="1" lang="en-US" altLang="zh-CN" sz="2400" b="0" kern="0" dirty="0" smtClean="0">
                <a:latin typeface="+mn-lt"/>
                <a:ea typeface="华文新魏" pitchFamily="2" charset="-122"/>
                <a:cs typeface="Times New Roman" pitchFamily="18" charset="0"/>
              </a:rPr>
              <a:t>      5</a:t>
            </a:r>
            <a:r>
              <a:rPr kumimoji="1"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 所有叶节点在树的同一级</a:t>
            </a:r>
            <a:r>
              <a:rPr lang="en-US" altLang="zh-CN" sz="2400" b="0" kern="0" dirty="0">
                <a:latin typeface="+mn-lt"/>
                <a:ea typeface="华文新魏" pitchFamily="2" charset="-122"/>
                <a:cs typeface="Times New Roman" pitchFamily="18" charset="0"/>
              </a:rPr>
              <a:t>, </a:t>
            </a:r>
            <a:r>
              <a:rPr kumimoji="1" lang="zh-CN" altLang="en-US" sz="2400" b="0" kern="0" dirty="0">
                <a:latin typeface="+mn-lt"/>
                <a:ea typeface="华文新魏" pitchFamily="2" charset="-122"/>
                <a:cs typeface="Times New Roman" pitchFamily="18" charset="0"/>
              </a:rPr>
              <a:t>叶节点的结构与内节点结构基本相同，只是树指针为空；</a:t>
            </a:r>
            <a:endParaRPr kumimoji="1" lang="en-US" altLang="zh-CN" sz="2400" b="0" kern="0" dirty="0">
              <a:latin typeface="+mn-lt"/>
              <a:ea typeface="华文新魏" pitchFamily="2" charset="-122"/>
              <a:cs typeface="Times New Roman" pitchFamily="18" charset="0"/>
            </a:endParaRPr>
          </a:p>
          <a:p>
            <a:pPr>
              <a:spcBef>
                <a:spcPts val="600"/>
              </a:spcBef>
              <a:buSzPct val="65000"/>
              <a:defRPr/>
            </a:pPr>
            <a:r>
              <a:rPr kumimoji="1" lang="en-US" altLang="zh-CN" sz="2400" b="0" kern="0" dirty="0">
                <a:latin typeface="+mn-lt"/>
                <a:ea typeface="华文新魏" pitchFamily="2" charset="-122"/>
                <a:cs typeface="Times New Roman" pitchFamily="18" charset="0"/>
              </a:rPr>
              <a:t>      6. </a:t>
            </a:r>
            <a:r>
              <a:rPr kumimoji="1" lang="zh-CN" altLang="en-US" sz="2400" b="0" kern="0" dirty="0">
                <a:latin typeface="+mn-lt"/>
                <a:ea typeface="华文新魏" pitchFamily="2" charset="-122"/>
                <a:cs typeface="Times New Roman" pitchFamily="18" charset="0"/>
              </a:rPr>
              <a:t>每个叶节点至少有</a:t>
            </a:r>
            <a:r>
              <a:rPr kumimoji="1" lang="zh-CN" altLang="en-US" sz="2400" b="0" kern="0" dirty="0">
                <a:solidFill>
                  <a:srgbClr val="FF0000"/>
                </a:solidFill>
                <a:latin typeface="+mn-lt"/>
                <a:ea typeface="华文新魏" pitchFamily="2" charset="-122"/>
                <a:cs typeface="Times New Roman" pitchFamily="18" charset="0"/>
                <a:sym typeface="Symbol" pitchFamily="18" charset="2"/>
              </a:rPr>
              <a:t></a:t>
            </a:r>
            <a:r>
              <a:rPr kumimoji="1" lang="en-US" altLang="zh-CN" sz="2400" b="0" kern="0" dirty="0">
                <a:solidFill>
                  <a:srgbClr val="FF0000"/>
                </a:solidFill>
                <a:latin typeface="+mn-lt"/>
                <a:ea typeface="华文新魏" pitchFamily="2" charset="-122"/>
                <a:cs typeface="Times New Roman" pitchFamily="18" charset="0"/>
                <a:sym typeface="Symbol" pitchFamily="18" charset="2"/>
              </a:rPr>
              <a:t>(</a:t>
            </a:r>
            <a:r>
              <a:rPr kumimoji="1" lang="en-US" altLang="zh-CN" sz="2400" b="0" i="1" kern="0" dirty="0">
                <a:solidFill>
                  <a:srgbClr val="FF0000"/>
                </a:solidFill>
                <a:latin typeface="+mn-lt"/>
                <a:ea typeface="华文新魏" pitchFamily="2" charset="-122"/>
                <a:cs typeface="Times New Roman" pitchFamily="18" charset="0"/>
                <a:sym typeface="Symbol" pitchFamily="18" charset="2"/>
              </a:rPr>
              <a:t>D-1</a:t>
            </a:r>
            <a:r>
              <a:rPr kumimoji="1" lang="en-US" altLang="zh-CN" sz="2400" b="0" kern="0" dirty="0">
                <a:solidFill>
                  <a:srgbClr val="FF0000"/>
                </a:solidFill>
                <a:latin typeface="+mn-lt"/>
                <a:ea typeface="华文新魏" pitchFamily="2" charset="-122"/>
                <a:cs typeface="Times New Roman" pitchFamily="18" charset="0"/>
                <a:sym typeface="Symbol" pitchFamily="18" charset="2"/>
              </a:rPr>
              <a:t>)/2</a:t>
            </a:r>
            <a:r>
              <a:rPr kumimoji="1" lang="zh-CN" altLang="en-US" sz="2400" b="0" kern="0" dirty="0">
                <a:latin typeface="+mn-lt"/>
                <a:ea typeface="华文新魏" pitchFamily="2" charset="-122"/>
                <a:cs typeface="Times New Roman" pitchFamily="18" charset="0"/>
              </a:rPr>
              <a:t>个索引域</a:t>
            </a:r>
            <a:r>
              <a:rPr kumimoji="1" lang="en-US" altLang="zh-CN" sz="2400" b="0" kern="0" dirty="0">
                <a:latin typeface="+mn-lt"/>
                <a:ea typeface="华文新魏" pitchFamily="2" charset="-122"/>
                <a:cs typeface="Times New Roman" pitchFamily="18" charset="0"/>
              </a:rPr>
              <a:t>(</a:t>
            </a:r>
            <a:r>
              <a:rPr kumimoji="1" lang="zh-CN" altLang="en-US" sz="2400" b="0" kern="0" dirty="0">
                <a:latin typeface="+mn-lt"/>
                <a:ea typeface="华文新魏" pitchFamily="2" charset="-122"/>
                <a:cs typeface="Times New Roman" pitchFamily="18" charset="0"/>
              </a:rPr>
              <a:t>或数据指针</a:t>
            </a:r>
            <a:r>
              <a:rPr kumimoji="1" lang="en-US" altLang="zh-CN" sz="2400" b="0" kern="0" dirty="0">
                <a:latin typeface="+mn-lt"/>
                <a:ea typeface="华文新魏" pitchFamily="2" charset="-122"/>
                <a:cs typeface="Times New Roman" pitchFamily="18" charset="0"/>
              </a:rPr>
              <a:t>)</a:t>
            </a:r>
            <a:endParaRPr kumimoji="1" lang="zh-CN" altLang="en-US" sz="2400" b="0" kern="0" dirty="0">
              <a:solidFill>
                <a:srgbClr val="FF0000"/>
              </a:solidFill>
              <a:latin typeface="+mn-lt"/>
              <a:ea typeface="华文新魏" pitchFamily="2" charset="-122"/>
              <a:cs typeface="Times New Roman" pitchFamily="18" charset="0"/>
            </a:endParaRPr>
          </a:p>
          <a:p>
            <a:pPr>
              <a:spcBef>
                <a:spcPts val="600"/>
              </a:spcBef>
              <a:buSzPct val="65000"/>
              <a:defRPr/>
            </a:pPr>
            <a:endParaRPr kumimoji="1" lang="zh-CN" altLang="en-US" sz="2400" b="0" kern="0" dirty="0">
              <a:latin typeface="+mn-lt"/>
              <a:ea typeface="华文新魏" pitchFamily="2" charset="-122"/>
              <a:cs typeface="Times New Roman" pitchFamily="18" charset="0"/>
            </a:endParaRPr>
          </a:p>
        </p:txBody>
      </p:sp>
      <p:grpSp>
        <p:nvGrpSpPr>
          <p:cNvPr id="19" name="组合 18"/>
          <p:cNvGrpSpPr/>
          <p:nvPr/>
        </p:nvGrpSpPr>
        <p:grpSpPr>
          <a:xfrm>
            <a:off x="1214414" y="2636912"/>
            <a:ext cx="7000924" cy="1584176"/>
            <a:chOff x="1214414" y="2428868"/>
            <a:chExt cx="7000924" cy="1928826"/>
          </a:xfrm>
          <a:solidFill>
            <a:srgbClr val="FFFFCC"/>
          </a:solidFill>
        </p:grpSpPr>
        <p:grpSp>
          <p:nvGrpSpPr>
            <p:cNvPr id="20" name="组合 2"/>
            <p:cNvGrpSpPr/>
            <p:nvPr/>
          </p:nvGrpSpPr>
          <p:grpSpPr>
            <a:xfrm>
              <a:off x="1214414" y="2428868"/>
              <a:ext cx="7000924" cy="1928826"/>
              <a:chOff x="1127925" y="4510260"/>
              <a:chExt cx="7177412" cy="1928826"/>
            </a:xfrm>
            <a:grpFill/>
          </p:grpSpPr>
          <p:sp>
            <p:nvSpPr>
              <p:cNvPr id="22" name="圆角矩形 3"/>
              <p:cNvSpPr/>
              <p:nvPr/>
            </p:nvSpPr>
            <p:spPr bwMode="auto">
              <a:xfrm>
                <a:off x="1127925" y="4510260"/>
                <a:ext cx="7177412" cy="1928826"/>
              </a:xfrm>
              <a:prstGeom prst="roundRect">
                <a:avLst/>
              </a:prstGeom>
              <a:grpFill/>
              <a:ln w="9525" cap="flat" cmpd="sng" algn="ctr">
                <a:solidFill>
                  <a:srgbClr val="FF000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aphicFrame>
            <p:nvGraphicFramePr>
              <p:cNvPr id="23" name="Object 5"/>
              <p:cNvGraphicFramePr>
                <a:graphicFrameLocks noChangeAspect="1"/>
              </p:cNvGraphicFramePr>
              <p:nvPr/>
            </p:nvGraphicFramePr>
            <p:xfrm>
              <a:off x="1482749" y="4746805"/>
              <a:ext cx="6435213" cy="1476375"/>
            </p:xfrm>
            <a:graphic>
              <a:graphicData uri="http://schemas.openxmlformats.org/presentationml/2006/ole">
                <mc:AlternateContent xmlns:mc="http://schemas.openxmlformats.org/markup-compatibility/2006">
                  <mc:Choice xmlns:v="urn:schemas-microsoft-com:vml" Requires="v">
                    <p:oleObj spid="_x0000_s146505" name="BMP 图像" r:id="rId4" imgW="6714286" imgH="1476190" progId="PBrush">
                      <p:embed/>
                    </p:oleObj>
                  </mc:Choice>
                  <mc:Fallback>
                    <p:oleObj name="BMP 图像" r:id="rId4" imgW="6714286" imgH="1476190" progId="PBrush">
                      <p:embed/>
                      <p:pic>
                        <p:nvPicPr>
                          <p:cNvPr id="1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749" y="4746805"/>
                            <a:ext cx="6435213"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pSp>
        <p:cxnSp>
          <p:nvCxnSpPr>
            <p:cNvPr id="21" name="直接连接符 20"/>
            <p:cNvCxnSpPr/>
            <p:nvPr/>
          </p:nvCxnSpPr>
          <p:spPr bwMode="auto">
            <a:xfrm rot="5400000">
              <a:off x="7579087" y="2950139"/>
              <a:ext cx="500066" cy="1588"/>
            </a:xfrm>
            <a:prstGeom prst="line">
              <a:avLst/>
            </a:prstGeom>
            <a:grpFill/>
            <a:ln w="9525" cap="flat" cmpd="sng" algn="ctr">
              <a:solidFill>
                <a:srgbClr val="000000"/>
              </a:solidFill>
              <a:prstDash val="solid"/>
              <a:round/>
              <a:headEnd type="none" w="med" len="med"/>
              <a:tailEnd type="none" w="med" len="med"/>
            </a:ln>
            <a:effectLst/>
          </p:spPr>
        </p:cxnSp>
      </p:grpSp>
      <p:sp>
        <p:nvSpPr>
          <p:cNvPr id="24" name="Rectangle 2"/>
          <p:cNvSpPr txBox="1">
            <a:spLocks noChangeArrowheads="1"/>
          </p:cNvSpPr>
          <p:nvPr/>
        </p:nvSpPr>
        <p:spPr>
          <a:xfrm>
            <a:off x="432048" y="4365104"/>
            <a:ext cx="8676456" cy="2492896"/>
          </a:xfrm>
          <a:prstGeom prst="rect">
            <a:avLst/>
          </a:prstGeom>
          <a:solidFill>
            <a:srgbClr val="FFFFCC"/>
          </a:solidFill>
        </p:spPr>
        <p:txBody>
          <a:bodyPr/>
          <a:lstStyle/>
          <a:p>
            <a:pPr marL="342900" indent="-342900" algn="just" eaLnBrk="1" hangingPunct="1">
              <a:lnSpc>
                <a:spcPts val="2000"/>
              </a:lnSpc>
              <a:spcBef>
                <a:spcPts val="600"/>
              </a:spcBef>
              <a:spcAft>
                <a:spcPts val="0"/>
              </a:spcAft>
              <a:buSzPct val="50000"/>
              <a:buFont typeface="Wingdings" pitchFamily="2" charset="2"/>
              <a:buChar char="l"/>
              <a:defRPr/>
            </a:pPr>
            <a:r>
              <a:rPr kumimoji="1" lang="zh-CN" altLang="en-US" sz="2800" b="0" kern="0" dirty="0">
                <a:latin typeface="+mn-lt"/>
                <a:ea typeface="华文新魏" pitchFamily="2" charset="-122"/>
                <a:cs typeface="Times New Roman" pitchFamily="18" charset="0"/>
              </a:rPr>
              <a:t>注意</a:t>
            </a:r>
            <a:endParaRPr kumimoji="1" lang="en-US" altLang="zh-CN" sz="2800" b="0" kern="0" dirty="0">
              <a:latin typeface="+mn-lt"/>
              <a:ea typeface="华文新魏" pitchFamily="2" charset="-122"/>
              <a:cs typeface="Times New Roman" pitchFamily="18" charset="0"/>
            </a:endParaRPr>
          </a:p>
          <a:p>
            <a:pPr marL="742950" lvl="1" indent="-285750" algn="just" eaLnBrk="1" hangingPunct="1">
              <a:lnSpc>
                <a:spcPts val="2000"/>
              </a:lnSpc>
              <a:spcBef>
                <a:spcPts val="600"/>
              </a:spcBef>
              <a:spcAft>
                <a:spcPts val="0"/>
              </a:spcAft>
              <a:buClr>
                <a:srgbClr val="2929FF"/>
              </a:buClr>
              <a:buSzPct val="50000"/>
              <a:buFont typeface="Times New Roman" pitchFamily="18" charset="0"/>
              <a:buChar char="−"/>
              <a:defRPr/>
            </a:pPr>
            <a:r>
              <a:rPr kumimoji="1" lang="zh-CN" altLang="en-US" sz="2400" b="0" kern="0" dirty="0">
                <a:solidFill>
                  <a:srgbClr val="2929FF"/>
                </a:solidFill>
                <a:latin typeface="+mn-lt"/>
                <a:ea typeface="华文新魏" pitchFamily="2" charset="-122"/>
                <a:cs typeface="Times New Roman" pitchFamily="18" charset="0"/>
              </a:rPr>
              <a:t>若</a:t>
            </a:r>
            <a:r>
              <a:rPr kumimoji="1" lang="en-US" altLang="zh-CN" sz="2400" b="0" kern="0" dirty="0">
                <a:solidFill>
                  <a:srgbClr val="2929FF"/>
                </a:solidFill>
                <a:latin typeface="+mn-lt"/>
                <a:ea typeface="华文新魏" pitchFamily="2" charset="-122"/>
                <a:cs typeface="Times New Roman" pitchFamily="18" charset="0"/>
              </a:rPr>
              <a:t>B</a:t>
            </a:r>
            <a:r>
              <a:rPr kumimoji="1" lang="zh-CN" altLang="en-US" sz="2400" b="0" kern="0" dirty="0">
                <a:solidFill>
                  <a:srgbClr val="2929FF"/>
                </a:solidFill>
                <a:latin typeface="+mn-lt"/>
                <a:ea typeface="华文新魏" pitchFamily="2" charset="-122"/>
                <a:cs typeface="Times New Roman" pitchFamily="18" charset="0"/>
              </a:rPr>
              <a:t>树的索引域是关系表的主键，则每个索引值仅对应于一个数据指针。</a:t>
            </a:r>
          </a:p>
          <a:p>
            <a:pPr marL="742950" lvl="1" indent="-285750" algn="just" eaLnBrk="1" hangingPunct="1">
              <a:lnSpc>
                <a:spcPts val="2000"/>
              </a:lnSpc>
              <a:spcBef>
                <a:spcPts val="600"/>
              </a:spcBef>
              <a:spcAft>
                <a:spcPts val="0"/>
              </a:spcAft>
              <a:buClr>
                <a:srgbClr val="2929FF"/>
              </a:buClr>
              <a:buSzPct val="50000"/>
              <a:buFont typeface="Times New Roman" pitchFamily="18" charset="0"/>
              <a:buChar char="−"/>
              <a:defRPr/>
            </a:pPr>
            <a:r>
              <a:rPr kumimoji="1" lang="zh-CN" altLang="en-US" sz="2400" b="0" kern="0" dirty="0">
                <a:solidFill>
                  <a:srgbClr val="2929FF"/>
                </a:solidFill>
                <a:latin typeface="+mn-lt"/>
                <a:ea typeface="华文新魏" pitchFamily="2" charset="-122"/>
                <a:cs typeface="Times New Roman" pitchFamily="18" charset="0"/>
              </a:rPr>
              <a:t>若</a:t>
            </a:r>
            <a:r>
              <a:rPr kumimoji="1" lang="en-US" altLang="zh-CN" sz="2400" b="0" kern="0" dirty="0">
                <a:solidFill>
                  <a:srgbClr val="2929FF"/>
                </a:solidFill>
                <a:latin typeface="+mn-lt"/>
                <a:ea typeface="华文新魏" pitchFamily="2" charset="-122"/>
                <a:cs typeface="Times New Roman" pitchFamily="18" charset="0"/>
              </a:rPr>
              <a:t>B</a:t>
            </a:r>
            <a:r>
              <a:rPr kumimoji="1" lang="zh-CN" altLang="en-US" sz="2400" b="0" kern="0" dirty="0">
                <a:solidFill>
                  <a:srgbClr val="2929FF"/>
                </a:solidFill>
                <a:latin typeface="+mn-lt"/>
                <a:ea typeface="华文新魏" pitchFamily="2" charset="-122"/>
                <a:cs typeface="Times New Roman" pitchFamily="18" charset="0"/>
              </a:rPr>
              <a:t>树的索引域不是</a:t>
            </a:r>
            <a:r>
              <a:rPr kumimoji="1" lang="zh-CN" altLang="en-US" sz="2400" b="0" kern="0" dirty="0">
                <a:solidFill>
                  <a:srgbClr val="2929FF"/>
                </a:solidFill>
                <a:latin typeface="楷体_GB2312" pitchFamily="49" charset="-122"/>
                <a:ea typeface="华文新魏" pitchFamily="2" charset="-122"/>
                <a:cs typeface="Times New Roman" pitchFamily="18" charset="0"/>
              </a:rPr>
              <a:t>关系表的主键</a:t>
            </a:r>
            <a:r>
              <a:rPr kumimoji="1" lang="zh-CN" altLang="en-US" sz="2400" b="0" kern="0" dirty="0">
                <a:solidFill>
                  <a:srgbClr val="2929FF"/>
                </a:solidFill>
                <a:latin typeface="+mn-lt"/>
                <a:ea typeface="华文新魏" pitchFamily="2" charset="-122"/>
                <a:cs typeface="Times New Roman" pitchFamily="18" charset="0"/>
              </a:rPr>
              <a:t>，则需改变数据指针</a:t>
            </a:r>
            <a:r>
              <a:rPr kumimoji="1" lang="en-US" altLang="zh-CN" sz="2400" b="0" i="1" kern="0" dirty="0" err="1">
                <a:solidFill>
                  <a:srgbClr val="2929FF"/>
                </a:solidFill>
                <a:latin typeface="+mn-lt"/>
                <a:ea typeface="华文新魏" pitchFamily="2" charset="-122"/>
                <a:cs typeface="Times New Roman" pitchFamily="18" charset="0"/>
              </a:rPr>
              <a:t>DP</a:t>
            </a:r>
            <a:r>
              <a:rPr kumimoji="1" lang="en-US" altLang="zh-CN" sz="2400" b="0" i="1" kern="0" baseline="-30000" dirty="0" err="1">
                <a:solidFill>
                  <a:srgbClr val="2929FF"/>
                </a:solidFill>
                <a:latin typeface="+mn-lt"/>
                <a:ea typeface="华文新魏" pitchFamily="2" charset="-122"/>
                <a:cs typeface="Times New Roman" pitchFamily="18" charset="0"/>
              </a:rPr>
              <a:t>i</a:t>
            </a:r>
            <a:r>
              <a:rPr kumimoji="1" lang="zh-CN" altLang="en-US" sz="2400" b="0" kern="0" dirty="0">
                <a:solidFill>
                  <a:srgbClr val="2929FF"/>
                </a:solidFill>
                <a:latin typeface="+mn-lt"/>
                <a:ea typeface="华文新魏" pitchFamily="2" charset="-122"/>
                <a:cs typeface="Times New Roman" pitchFamily="18" charset="0"/>
              </a:rPr>
              <a:t>的定义</a:t>
            </a:r>
            <a:r>
              <a:rPr kumimoji="1" lang="en-US" altLang="zh-CN" sz="2400" b="0" kern="0" dirty="0">
                <a:solidFill>
                  <a:srgbClr val="2929FF"/>
                </a:solidFill>
                <a:latin typeface="+mn-lt"/>
                <a:ea typeface="华文新魏" pitchFamily="2" charset="-122"/>
                <a:cs typeface="Times New Roman" pitchFamily="18" charset="0"/>
              </a:rPr>
              <a:t>: </a:t>
            </a:r>
          </a:p>
          <a:p>
            <a:pPr marL="1200150" lvl="2" indent="-285750">
              <a:lnSpc>
                <a:spcPts val="2000"/>
              </a:lnSpc>
              <a:spcBef>
                <a:spcPts val="600"/>
              </a:spcBef>
              <a:spcAft>
                <a:spcPts val="0"/>
              </a:spcAft>
              <a:buClr>
                <a:srgbClr val="800000"/>
              </a:buClr>
              <a:buSzPct val="50000"/>
              <a:buFont typeface="Wingdings" pitchFamily="2" charset="2"/>
              <a:buChar char="l"/>
              <a:defRPr/>
            </a:pPr>
            <a:r>
              <a:rPr kumimoji="1" lang="en-US" altLang="zh-CN" b="0" i="1" kern="0" dirty="0" err="1">
                <a:solidFill>
                  <a:srgbClr val="800000"/>
                </a:solidFill>
                <a:latin typeface="+mn-lt"/>
                <a:ea typeface="华文新魏" pitchFamily="2" charset="-122"/>
                <a:cs typeface="Times New Roman" pitchFamily="18" charset="0"/>
              </a:rPr>
              <a:t>DP</a:t>
            </a:r>
            <a:r>
              <a:rPr kumimoji="1" lang="en-US" altLang="zh-CN" b="0" i="1" kern="0" baseline="-30000" dirty="0" err="1">
                <a:solidFill>
                  <a:srgbClr val="800000"/>
                </a:solidFill>
                <a:latin typeface="+mn-lt"/>
                <a:ea typeface="华文新魏" pitchFamily="2" charset="-122"/>
                <a:cs typeface="Times New Roman" pitchFamily="18" charset="0"/>
              </a:rPr>
              <a:t>i</a:t>
            </a:r>
            <a:r>
              <a:rPr kumimoji="1" lang="zh-CN" altLang="en-US" b="0" kern="0" dirty="0">
                <a:solidFill>
                  <a:srgbClr val="800000"/>
                </a:solidFill>
                <a:latin typeface="+mn-lt"/>
                <a:ea typeface="华文新魏" pitchFamily="2" charset="-122"/>
                <a:cs typeface="Times New Roman" pitchFamily="18" charset="0"/>
              </a:rPr>
              <a:t>不再直接指向数据文件的磁盘块，而是指向一个磁盘块链表，</a:t>
            </a:r>
            <a:endParaRPr kumimoji="1" lang="en-US" altLang="zh-CN" b="0" kern="0" dirty="0">
              <a:solidFill>
                <a:srgbClr val="800000"/>
              </a:solidFill>
              <a:latin typeface="+mn-lt"/>
              <a:ea typeface="华文新魏" pitchFamily="2" charset="-122"/>
              <a:cs typeface="Times New Roman" pitchFamily="18" charset="0"/>
            </a:endParaRPr>
          </a:p>
          <a:p>
            <a:pPr marL="1200150" lvl="2" indent="-285750">
              <a:lnSpc>
                <a:spcPts val="2000"/>
              </a:lnSpc>
              <a:spcBef>
                <a:spcPts val="600"/>
              </a:spcBef>
              <a:spcAft>
                <a:spcPts val="0"/>
              </a:spcAft>
              <a:buClr>
                <a:srgbClr val="800000"/>
              </a:buClr>
              <a:buSzPct val="50000"/>
              <a:buFont typeface="Wingdings" pitchFamily="2" charset="2"/>
              <a:buChar char="l"/>
              <a:defRPr/>
            </a:pPr>
            <a:r>
              <a:rPr kumimoji="1" lang="zh-CN" altLang="en-US" b="0" kern="0" dirty="0">
                <a:solidFill>
                  <a:srgbClr val="800000"/>
                </a:solidFill>
                <a:latin typeface="+mn-lt"/>
                <a:ea typeface="华文新魏" pitchFamily="2" charset="-122"/>
                <a:cs typeface="Times New Roman" pitchFamily="18" charset="0"/>
              </a:rPr>
              <a:t>这个链表存储所有指向索引域值为</a:t>
            </a:r>
            <a:r>
              <a:rPr kumimoji="1" lang="en-US" altLang="zh-CN" b="0" i="1" kern="0" dirty="0" err="1">
                <a:solidFill>
                  <a:srgbClr val="800000"/>
                </a:solidFill>
                <a:latin typeface="+mn-lt"/>
                <a:ea typeface="华文新魏" pitchFamily="2" charset="-122"/>
                <a:cs typeface="Times New Roman" pitchFamily="18" charset="0"/>
              </a:rPr>
              <a:t>K</a:t>
            </a:r>
            <a:r>
              <a:rPr kumimoji="1" lang="en-US" altLang="zh-CN" b="0" i="1" kern="0" baseline="-30000" dirty="0" err="1">
                <a:solidFill>
                  <a:srgbClr val="800000"/>
                </a:solidFill>
                <a:latin typeface="+mn-lt"/>
                <a:ea typeface="华文新魏" pitchFamily="2" charset="-122"/>
                <a:cs typeface="Times New Roman" pitchFamily="18" charset="0"/>
              </a:rPr>
              <a:t>i</a:t>
            </a:r>
            <a:r>
              <a:rPr kumimoji="1" lang="zh-CN" altLang="en-US" b="0" kern="0" dirty="0">
                <a:solidFill>
                  <a:srgbClr val="800000"/>
                </a:solidFill>
                <a:latin typeface="+mn-lt"/>
                <a:ea typeface="华文新魏" pitchFamily="2" charset="-122"/>
                <a:cs typeface="Times New Roman" pitchFamily="18" charset="0"/>
              </a:rPr>
              <a:t>的数据记录所在磁盘块地址的指针集合。 </a:t>
            </a:r>
          </a:p>
        </p:txBody>
      </p:sp>
    </p:spTree>
    <p:extLst>
      <p:ext uri="{BB962C8B-B14F-4D97-AF65-F5344CB8AC3E}">
        <p14:creationId xmlns:p14="http://schemas.microsoft.com/office/powerpoint/2010/main" val="237177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24">
                                            <p:bg/>
                                          </p:spTgt>
                                        </p:tgtEl>
                                        <p:attrNameLst>
                                          <p:attrName>style.visibility</p:attrName>
                                        </p:attrNameLst>
                                      </p:cBhvr>
                                      <p:to>
                                        <p:strVal val="visible"/>
                                      </p:to>
                                    </p:set>
                                    <p:anim calcmode="lin" valueType="num">
                                      <p:cBhvr>
                                        <p:cTn id="11" dur="500" fill="hold"/>
                                        <p:tgtEl>
                                          <p:spTgt spid="24">
                                            <p:bg/>
                                          </p:spTgt>
                                        </p:tgtEl>
                                        <p:attrNameLst>
                                          <p:attrName>ppt_w</p:attrName>
                                        </p:attrNameLst>
                                      </p:cBhvr>
                                      <p:tavLst>
                                        <p:tav tm="0">
                                          <p:val>
                                            <p:fltVal val="0"/>
                                          </p:val>
                                        </p:tav>
                                        <p:tav tm="100000">
                                          <p:val>
                                            <p:strVal val="#ppt_w"/>
                                          </p:val>
                                        </p:tav>
                                      </p:tavLst>
                                    </p:anim>
                                    <p:anim calcmode="lin" valueType="num">
                                      <p:cBhvr>
                                        <p:cTn id="12" dur="500" fill="hold"/>
                                        <p:tgtEl>
                                          <p:spTgt spid="24">
                                            <p:bg/>
                                          </p:spTgt>
                                        </p:tgtEl>
                                        <p:attrNameLst>
                                          <p:attrName>ppt_h</p:attrName>
                                        </p:attrNameLst>
                                      </p:cBhvr>
                                      <p:tavLst>
                                        <p:tav tm="0">
                                          <p:val>
                                            <p:fltVal val="0"/>
                                          </p:val>
                                        </p:tav>
                                        <p:tav tm="100000">
                                          <p:val>
                                            <p:strVal val="#ppt_h"/>
                                          </p:val>
                                        </p:tav>
                                      </p:tavLst>
                                    </p:anim>
                                    <p:animEffect transition="in" filter="fade">
                                      <p:cBhvr>
                                        <p:cTn id="13" dur="500"/>
                                        <p:tgtEl>
                                          <p:spTgt spid="24">
                                            <p:bg/>
                                          </p:spTgt>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 calcmode="lin" valueType="num">
                                      <p:cBhvr>
                                        <p:cTn id="16"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2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nodeType="clickEffect">
                                  <p:stCondLst>
                                    <p:cond delay="0"/>
                                  </p:stCondLst>
                                  <p:childTnLst>
                                    <p:set>
                                      <p:cBhvr>
                                        <p:cTn id="22" dur="1" fill="hold">
                                          <p:stCondLst>
                                            <p:cond delay="0"/>
                                          </p:stCondLst>
                                        </p:cTn>
                                        <p:tgtEl>
                                          <p:spTgt spid="24">
                                            <p:txEl>
                                              <p:pRg st="1" end="1"/>
                                            </p:txEl>
                                          </p:spTgt>
                                        </p:tgtEl>
                                        <p:attrNameLst>
                                          <p:attrName>style.visibility</p:attrName>
                                        </p:attrNameLst>
                                      </p:cBhvr>
                                      <p:to>
                                        <p:strVal val="visible"/>
                                      </p:to>
                                    </p:set>
                                    <p:anim calcmode="lin" valueType="num">
                                      <p:cBhvr>
                                        <p:cTn id="23" dur="500" fill="hold"/>
                                        <p:tgtEl>
                                          <p:spTgt spid="2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24">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2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24">
                                            <p:txEl>
                                              <p:pRg st="2" end="2"/>
                                            </p:txEl>
                                          </p:spTgt>
                                        </p:tgtEl>
                                        <p:attrNameLst>
                                          <p:attrName>style.visibility</p:attrName>
                                        </p:attrNameLst>
                                      </p:cBhvr>
                                      <p:to>
                                        <p:strVal val="visible"/>
                                      </p:to>
                                    </p:set>
                                    <p:anim calcmode="lin" valueType="num">
                                      <p:cBhvr>
                                        <p:cTn id="30" dur="500" fill="hold"/>
                                        <p:tgtEl>
                                          <p:spTgt spid="24">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24">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2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0"/>
                                  </p:stCondLst>
                                  <p:childTnLst>
                                    <p:set>
                                      <p:cBhvr>
                                        <p:cTn id="36" dur="1" fill="hold">
                                          <p:stCondLst>
                                            <p:cond delay="0"/>
                                          </p:stCondLst>
                                        </p:cTn>
                                        <p:tgtEl>
                                          <p:spTgt spid="24">
                                            <p:txEl>
                                              <p:pRg st="3" end="3"/>
                                            </p:txEl>
                                          </p:spTgt>
                                        </p:tgtEl>
                                        <p:attrNameLst>
                                          <p:attrName>style.visibility</p:attrName>
                                        </p:attrNameLst>
                                      </p:cBhvr>
                                      <p:to>
                                        <p:strVal val="visible"/>
                                      </p:to>
                                    </p:set>
                                    <p:anim calcmode="lin" valueType="num">
                                      <p:cBhvr>
                                        <p:cTn id="37" dur="500" fill="hold"/>
                                        <p:tgtEl>
                                          <p:spTgt spid="24">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24">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2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nodeType="clickEffect">
                                  <p:stCondLst>
                                    <p:cond delay="0"/>
                                  </p:stCondLst>
                                  <p:childTnLst>
                                    <p:set>
                                      <p:cBhvr>
                                        <p:cTn id="43" dur="1" fill="hold">
                                          <p:stCondLst>
                                            <p:cond delay="0"/>
                                          </p:stCondLst>
                                        </p:cTn>
                                        <p:tgtEl>
                                          <p:spTgt spid="24">
                                            <p:txEl>
                                              <p:pRg st="4" end="4"/>
                                            </p:txEl>
                                          </p:spTgt>
                                        </p:tgtEl>
                                        <p:attrNameLst>
                                          <p:attrName>style.visibility</p:attrName>
                                        </p:attrNameLst>
                                      </p:cBhvr>
                                      <p:to>
                                        <p:strVal val="visible"/>
                                      </p:to>
                                    </p:set>
                                    <p:anim calcmode="lin" valueType="num">
                                      <p:cBhvr>
                                        <p:cTn id="44" dur="500" fill="hold"/>
                                        <p:tgtEl>
                                          <p:spTgt spid="24">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24">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6DCE816C-EB34-4B64-92B0-F83E11632384}" type="slidenum">
              <a:rPr lang="zh-CN" altLang="en-US" smtClean="0"/>
              <a:pPr>
                <a:defRPr/>
              </a:pPr>
              <a:t>89</a:t>
            </a:fld>
            <a:endParaRPr lang="en-US" altLang="zh-CN"/>
          </a:p>
        </p:txBody>
      </p:sp>
      <p:sp>
        <p:nvSpPr>
          <p:cNvPr id="5" name="Rectangle 2"/>
          <p:cNvSpPr txBox="1">
            <a:spLocks noChangeArrowheads="1"/>
          </p:cNvSpPr>
          <p:nvPr/>
        </p:nvSpPr>
        <p:spPr>
          <a:xfrm>
            <a:off x="323850" y="1341438"/>
            <a:ext cx="8001000" cy="719137"/>
          </a:xfrm>
          <a:prstGeom prst="rect">
            <a:avLst/>
          </a:prstGeom>
        </p:spPr>
        <p:txBody>
          <a:bodyPr/>
          <a:lstStyle/>
          <a:p>
            <a:pPr marL="342900" indent="-342900">
              <a:spcBef>
                <a:spcPct val="20000"/>
              </a:spcBef>
              <a:buFontTx/>
              <a:buChar char="•"/>
              <a:defRPr/>
            </a:pPr>
            <a:r>
              <a:rPr lang="zh-CN" altLang="en-US" sz="3200" kern="0" dirty="0">
                <a:latin typeface="+mn-lt"/>
                <a:ea typeface="华文新魏" pitchFamily="2" charset="-122"/>
                <a:cs typeface="Times New Roman" pitchFamily="18" charset="0"/>
              </a:rPr>
              <a:t>一个秩为3的</a:t>
            </a:r>
            <a:r>
              <a:rPr lang="en-US" altLang="zh-CN" sz="3200" kern="0" dirty="0">
                <a:latin typeface="+mn-lt"/>
                <a:ea typeface="华文新魏" pitchFamily="2" charset="-122"/>
                <a:cs typeface="Times New Roman" pitchFamily="18" charset="0"/>
              </a:rPr>
              <a:t>B</a:t>
            </a:r>
            <a:r>
              <a:rPr lang="zh-CN" altLang="en-US" sz="3200" kern="0" dirty="0">
                <a:latin typeface="+mn-lt"/>
                <a:ea typeface="华文新魏" pitchFamily="2" charset="-122"/>
                <a:cs typeface="Times New Roman" pitchFamily="18" charset="0"/>
              </a:rPr>
              <a:t>树结构 </a:t>
            </a:r>
          </a:p>
        </p:txBody>
      </p:sp>
      <p:graphicFrame>
        <p:nvGraphicFramePr>
          <p:cNvPr id="110598" name="Object 4"/>
          <p:cNvGraphicFramePr>
            <a:graphicFrameLocks noChangeAspect="1"/>
          </p:cNvGraphicFramePr>
          <p:nvPr/>
        </p:nvGraphicFramePr>
        <p:xfrm>
          <a:off x="457200" y="2078038"/>
          <a:ext cx="8153400" cy="2500312"/>
        </p:xfrm>
        <a:graphic>
          <a:graphicData uri="http://schemas.openxmlformats.org/presentationml/2006/ole">
            <mc:AlternateContent xmlns:mc="http://schemas.openxmlformats.org/markup-compatibility/2006">
              <mc:Choice xmlns:v="urn:schemas-microsoft-com:vml" Requires="v">
                <p:oleObj spid="_x0000_s110670" name="位图图像" r:id="rId3" imgW="5390476" imgH="1600000" progId="PBrush">
                  <p:embed/>
                </p:oleObj>
              </mc:Choice>
              <mc:Fallback>
                <p:oleObj name="位图图像" r:id="rId3" imgW="5390476" imgH="160000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78038"/>
                        <a:ext cx="8153400"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kumimoji="1" lang="zh-CN" altLang="en-US">
              <a:cs typeface="+mj-cs"/>
            </a:endParaRPr>
          </a:p>
        </p:txBody>
      </p:sp>
      <p:sp>
        <p:nvSpPr>
          <p:cNvPr id="3" name="日期占位符 2"/>
          <p:cNvSpPr>
            <a:spLocks noGrp="1"/>
          </p:cNvSpPr>
          <p:nvPr>
            <p:ph type="dt" sz="quarter" idx="10"/>
          </p:nvPr>
        </p:nvSpPr>
        <p:spPr/>
        <p:txBody>
          <a:bodyPr/>
          <a:lstStyle/>
          <a:p>
            <a:pPr>
              <a:defRPr/>
            </a:pPr>
            <a:fld id="{8B849741-CB55-41C2-8554-4E9F57B4AD30}" type="datetime1">
              <a:rPr lang="zh-CN" altLang="en-US" smtClean="0"/>
              <a:pPr>
                <a:defRPr/>
              </a:pPr>
              <a:t>2021/4/18</a:t>
            </a:fld>
            <a:endParaRPr lang="en-US" altLang="zh-CN"/>
          </a:p>
        </p:txBody>
      </p:sp>
      <p:sp>
        <p:nvSpPr>
          <p:cNvPr id="4" name="页脚占位符 3"/>
          <p:cNvSpPr>
            <a:spLocks noGrp="1"/>
          </p:cNvSpPr>
          <p:nvPr>
            <p:ph type="ftr" sz="quarter" idx="11"/>
          </p:nvPr>
        </p:nvSpPr>
        <p:spPr/>
        <p:txBody>
          <a:bodyPr/>
          <a:lstStyle/>
          <a:p>
            <a:pPr>
              <a:defRPr/>
            </a:pPr>
            <a:r>
              <a:rPr lang="en-US" altLang="zh-CN" smtClean="0"/>
              <a:t>HIT-DBLAB</a:t>
            </a:r>
            <a:endParaRPr lang="en-US" altLang="zh-CN"/>
          </a:p>
        </p:txBody>
      </p:sp>
      <p:sp>
        <p:nvSpPr>
          <p:cNvPr id="5" name="幻灯片编号占位符 4"/>
          <p:cNvSpPr>
            <a:spLocks noGrp="1"/>
          </p:cNvSpPr>
          <p:nvPr>
            <p:ph type="sldNum" sz="quarter" idx="12"/>
          </p:nvPr>
        </p:nvSpPr>
        <p:spPr/>
        <p:txBody>
          <a:bodyPr/>
          <a:lstStyle/>
          <a:p>
            <a:pPr>
              <a:defRPr/>
            </a:pPr>
            <a:fld id="{8136DFB9-2507-4C0A-BA58-85D2B46C44A0}" type="slidenum">
              <a:rPr lang="zh-CN" altLang="en-US" smtClean="0"/>
              <a:pPr>
                <a:defRPr/>
              </a:pPr>
              <a:t>9</a:t>
            </a:fld>
            <a:endParaRPr lang="en-US" altLang="zh-CN"/>
          </a:p>
        </p:txBody>
      </p:sp>
      <p:sp>
        <p:nvSpPr>
          <p:cNvPr id="6" name="Rectangle 2"/>
          <p:cNvSpPr txBox="1">
            <a:spLocks noChangeArrowheads="1"/>
          </p:cNvSpPr>
          <p:nvPr/>
        </p:nvSpPr>
        <p:spPr>
          <a:xfrm>
            <a:off x="762000" y="1265238"/>
            <a:ext cx="8131175" cy="4983162"/>
          </a:xfrm>
          <a:prstGeom prst="rect">
            <a:avLst/>
          </a:prstGeom>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algn="just">
              <a:defRPr/>
            </a:pPr>
            <a:r>
              <a:rPr lang="zh-CN" altLang="en-US" kern="0" dirty="0" smtClean="0">
                <a:effectLst/>
                <a:ea typeface="STXinwei" charset="0"/>
                <a:cs typeface="STXinwei" charset="0"/>
              </a:rPr>
              <a:t>磁盘与计算机系统的连接</a:t>
            </a:r>
            <a:endParaRPr lang="zh-CN" altLang="en-US" kern="0" dirty="0" smtClean="0">
              <a:solidFill>
                <a:schemeClr val="accent2"/>
              </a:solidFill>
              <a:effectLst/>
              <a:ea typeface="STXinwei" charset="0"/>
              <a:cs typeface="STXinwei" charset="0"/>
            </a:endParaRPr>
          </a:p>
          <a:p>
            <a:pPr lvl="1" algn="just">
              <a:defRPr/>
            </a:pPr>
            <a:r>
              <a:rPr lang="en-US" altLang="zh-CN" sz="2400" b="0" dirty="0">
                <a:solidFill>
                  <a:srgbClr val="2929FF"/>
                </a:solidFill>
                <a:effectLst/>
              </a:rPr>
              <a:t>Multiple disks connected to a computer system through a </a:t>
            </a:r>
            <a:r>
              <a:rPr lang="en-US" altLang="zh-CN" sz="2400" b="0" dirty="0" smtClean="0">
                <a:solidFill>
                  <a:srgbClr val="2929FF"/>
                </a:solidFill>
                <a:effectLst/>
              </a:rPr>
              <a:t>controller</a:t>
            </a:r>
          </a:p>
          <a:p>
            <a:pPr lvl="1" algn="just">
              <a:defRPr/>
            </a:pPr>
            <a:r>
              <a:rPr lang="zh-CN" altLang="en-US" sz="2400" b="0" dirty="0" smtClean="0">
                <a:solidFill>
                  <a:srgbClr val="2929FF"/>
                </a:solidFill>
                <a:effectLst/>
                <a:latin typeface="华文新魏" panose="02010800040101010101" pitchFamily="2" charset="-122"/>
                <a:ea typeface="华文新魏" panose="02010800040101010101" pitchFamily="2" charset="-122"/>
              </a:rPr>
              <a:t>磁盘通过一个高速互联通道连接到计算机</a:t>
            </a:r>
            <a:endParaRPr lang="en-US" altLang="zh-CN" sz="2400" b="0" dirty="0" smtClean="0">
              <a:solidFill>
                <a:srgbClr val="2929FF"/>
              </a:solidFill>
              <a:effectLst/>
              <a:latin typeface="华文新魏" panose="02010800040101010101" pitchFamily="2" charset="-122"/>
              <a:ea typeface="华文新魏" panose="02010800040101010101" pitchFamily="2" charset="-122"/>
            </a:endParaRPr>
          </a:p>
          <a:p>
            <a:pPr lvl="1" algn="just">
              <a:defRPr/>
            </a:pPr>
            <a:r>
              <a:rPr lang="en-US" altLang="zh-CN" sz="2400" b="0" dirty="0" smtClean="0">
                <a:solidFill>
                  <a:srgbClr val="2929FF"/>
                </a:solidFill>
                <a:effectLst/>
              </a:rPr>
              <a:t>Disk </a:t>
            </a:r>
            <a:r>
              <a:rPr lang="en-US" altLang="zh-CN" sz="2400" b="0" dirty="0">
                <a:solidFill>
                  <a:srgbClr val="2929FF"/>
                </a:solidFill>
                <a:effectLst/>
              </a:rPr>
              <a:t>interface standards families</a:t>
            </a:r>
          </a:p>
          <a:p>
            <a:pPr lvl="2">
              <a:lnSpc>
                <a:spcPct val="80000"/>
              </a:lnSpc>
            </a:pPr>
            <a:r>
              <a:rPr lang="en-US" altLang="zh-CN" sz="2000" dirty="0"/>
              <a:t>ATA </a:t>
            </a:r>
            <a:r>
              <a:rPr lang="zh-CN" altLang="en-US" sz="2000" dirty="0" smtClean="0"/>
              <a:t>、</a:t>
            </a:r>
            <a:r>
              <a:rPr lang="en-US" altLang="zh-CN" sz="2000" dirty="0" smtClean="0"/>
              <a:t>SATA </a:t>
            </a:r>
            <a:r>
              <a:rPr lang="zh-CN" altLang="en-US" sz="2000" dirty="0" smtClean="0"/>
              <a:t>、</a:t>
            </a:r>
            <a:r>
              <a:rPr lang="en-US" altLang="zh-CN" sz="2000" dirty="0" smtClean="0"/>
              <a:t>SCSI </a:t>
            </a:r>
            <a:r>
              <a:rPr lang="zh-CN" altLang="en-US" sz="2000" dirty="0" smtClean="0"/>
              <a:t>、</a:t>
            </a:r>
            <a:r>
              <a:rPr lang="en-US" altLang="zh-CN" sz="2000" dirty="0" smtClean="0"/>
              <a:t>SAS</a:t>
            </a:r>
            <a:r>
              <a:rPr lang="zh-CN" altLang="en-US" sz="2000" dirty="0" smtClean="0"/>
              <a:t>等</a:t>
            </a:r>
            <a:endParaRPr lang="en-US" altLang="zh-CN" sz="2000" b="0" dirty="0">
              <a:effectLs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4005064"/>
            <a:ext cx="5516562"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6014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16B4EEDB-276D-40B7-852B-645D25C6AB54}" type="slidenum">
              <a:rPr lang="zh-CN" altLang="en-US" smtClean="0"/>
              <a:pPr>
                <a:defRPr/>
              </a:pPr>
              <a:t>90</a:t>
            </a:fld>
            <a:endParaRPr lang="en-US" altLang="zh-CN"/>
          </a:p>
        </p:txBody>
      </p:sp>
      <p:sp>
        <p:nvSpPr>
          <p:cNvPr id="5" name="TextBox 4"/>
          <p:cNvSpPr txBox="1"/>
          <p:nvPr/>
        </p:nvSpPr>
        <p:spPr>
          <a:xfrm>
            <a:off x="1000125" y="857250"/>
            <a:ext cx="8143875" cy="523875"/>
          </a:xfrm>
          <a:prstGeom prst="rect">
            <a:avLst/>
          </a:prstGeom>
          <a:noFill/>
        </p:spPr>
        <p:txBody>
          <a:bodyPr>
            <a:spAutoFit/>
          </a:bodyPr>
          <a:lstStyle/>
          <a:p>
            <a:pPr>
              <a:spcBef>
                <a:spcPct val="20000"/>
              </a:spcBef>
              <a:buSzPct val="50000"/>
              <a:buFont typeface="Wingdings" pitchFamily="2" charset="2"/>
              <a:buChar char="l"/>
              <a:defRPr/>
            </a:pPr>
            <a:r>
              <a:rPr lang="en-US" altLang="zh-CN" sz="2800" b="0" dirty="0">
                <a:latin typeface="+mn-lt"/>
                <a:ea typeface="华文新魏" pitchFamily="2" charset="-122"/>
                <a:cs typeface="Times New Roman" pitchFamily="18" charset="0"/>
              </a:rPr>
              <a:t> B-</a:t>
            </a:r>
            <a:r>
              <a:rPr lang="zh-CN" altLang="en-US" sz="2800" b="0" dirty="0">
                <a:latin typeface="+mn-lt"/>
                <a:ea typeface="华文新魏" pitchFamily="2" charset="-122"/>
                <a:cs typeface="Times New Roman" pitchFamily="18" charset="0"/>
              </a:rPr>
              <a:t>树的查找算法（</a:t>
            </a:r>
            <a:r>
              <a:rPr lang="en-US" altLang="zh-CN" sz="2800" b="0" dirty="0">
                <a:latin typeface="+mn-lt"/>
                <a:ea typeface="华文新魏" pitchFamily="2" charset="-122"/>
                <a:cs typeface="Times New Roman" pitchFamily="18" charset="0"/>
              </a:rPr>
              <a:t>B</a:t>
            </a:r>
            <a:r>
              <a:rPr lang="zh-CN" altLang="en-US" sz="2800" b="0" dirty="0">
                <a:latin typeface="+mn-lt"/>
                <a:ea typeface="华文新魏" pitchFamily="2" charset="-122"/>
                <a:cs typeface="Times New Roman" pitchFamily="18" charset="0"/>
              </a:rPr>
              <a:t>树索引域是数据文件键域）</a:t>
            </a:r>
            <a:endParaRPr lang="en-US" altLang="zh-CN" sz="2800" b="0" dirty="0">
              <a:latin typeface="+mn-lt"/>
              <a:ea typeface="华文新魏" pitchFamily="2" charset="-122"/>
              <a:cs typeface="Times New Roman" pitchFamily="18" charset="0"/>
            </a:endParaRPr>
          </a:p>
        </p:txBody>
      </p:sp>
      <p:grpSp>
        <p:nvGrpSpPr>
          <p:cNvPr id="6" name="组合 5"/>
          <p:cNvGrpSpPr/>
          <p:nvPr/>
        </p:nvGrpSpPr>
        <p:grpSpPr>
          <a:xfrm>
            <a:off x="1357290" y="1643050"/>
            <a:ext cx="6715172" cy="4572032"/>
            <a:chOff x="1357290" y="1643050"/>
            <a:chExt cx="6715172" cy="4572032"/>
          </a:xfrm>
          <a:solidFill>
            <a:schemeClr val="tx1">
              <a:lumMod val="20000"/>
              <a:lumOff val="80000"/>
            </a:schemeClr>
          </a:solidFill>
        </p:grpSpPr>
        <p:sp>
          <p:nvSpPr>
            <p:cNvPr id="7" name="圆角矩形 6"/>
            <p:cNvSpPr/>
            <p:nvPr/>
          </p:nvSpPr>
          <p:spPr bwMode="auto">
            <a:xfrm>
              <a:off x="1357290" y="1643050"/>
              <a:ext cx="6715172" cy="4572032"/>
            </a:xfrm>
            <a:prstGeom prst="roundRect">
              <a:avLst/>
            </a:prstGeom>
            <a:solidFill>
              <a:srgbClr val="FFFFCC"/>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pSp>
          <p:nvGrpSpPr>
            <p:cNvPr id="8" name="组合 7"/>
            <p:cNvGrpSpPr/>
            <p:nvPr/>
          </p:nvGrpSpPr>
          <p:grpSpPr>
            <a:xfrm>
              <a:off x="1714520" y="1857364"/>
              <a:ext cx="5929314" cy="3979239"/>
              <a:chOff x="1643082" y="1857364"/>
              <a:chExt cx="5929314" cy="3979239"/>
            </a:xfrm>
            <a:grpFill/>
          </p:grpSpPr>
          <p:pic>
            <p:nvPicPr>
              <p:cNvPr id="1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43082" y="1857364"/>
                <a:ext cx="5929314" cy="3979239"/>
              </a:xfrm>
              <a:prstGeom prst="rect">
                <a:avLst/>
              </a:prstGeom>
              <a:noFill/>
            </p:spPr>
          </p:pic>
          <p:sp>
            <p:nvSpPr>
              <p:cNvPr id="11" name="矩形 10"/>
              <p:cNvSpPr/>
              <p:nvPr/>
            </p:nvSpPr>
            <p:spPr bwMode="auto">
              <a:xfrm>
                <a:off x="6072198" y="1857364"/>
                <a:ext cx="1285884" cy="1500198"/>
              </a:xfrm>
              <a:prstGeom prst="rect">
                <a:avLst/>
              </a:prstGeom>
              <a:solidFill>
                <a:srgbClr val="FFFFCC"/>
              </a:solidFill>
              <a:ln w="9525" cap="flat" cmpd="sng" algn="ctr">
                <a:no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pSp>
        <p:sp>
          <p:nvSpPr>
            <p:cNvPr id="9" name="TextBox 8"/>
            <p:cNvSpPr txBox="1"/>
            <p:nvPr/>
          </p:nvSpPr>
          <p:spPr>
            <a:xfrm>
              <a:off x="5429256" y="2000240"/>
              <a:ext cx="2307042" cy="1077218"/>
            </a:xfrm>
            <a:prstGeom prst="rect">
              <a:avLst/>
            </a:prstGeom>
            <a:solidFill>
              <a:srgbClr val="FFFFCC"/>
            </a:solidFill>
          </p:spPr>
          <p:txBody>
            <a:bodyPr wrap="none">
              <a:spAutoFit/>
            </a:bodyPr>
            <a:lstStyle/>
            <a:p>
              <a:pPr>
                <a:spcBef>
                  <a:spcPts val="0"/>
                </a:spcBef>
                <a:defRPr/>
              </a:pPr>
              <a:r>
                <a:rPr lang="zh-CN" altLang="en-US" sz="3200" b="0" dirty="0">
                  <a:solidFill>
                    <a:srgbClr val="FF0000"/>
                  </a:solidFill>
                  <a:latin typeface="+mn-lt"/>
                  <a:ea typeface="华文新魏" pitchFamily="2" charset="-122"/>
                  <a:cs typeface="Times New Roman" pitchFamily="18" charset="0"/>
                </a:rPr>
                <a:t>查找索引值</a:t>
              </a:r>
              <a:endParaRPr lang="en-US" altLang="zh-CN" sz="3200" b="0" dirty="0">
                <a:solidFill>
                  <a:srgbClr val="FF0000"/>
                </a:solidFill>
                <a:latin typeface="+mn-lt"/>
                <a:ea typeface="华文新魏" pitchFamily="2" charset="-122"/>
                <a:cs typeface="Times New Roman" pitchFamily="18" charset="0"/>
              </a:endParaRPr>
            </a:p>
            <a:p>
              <a:pPr>
                <a:spcBef>
                  <a:spcPts val="0"/>
                </a:spcBef>
                <a:defRPr/>
              </a:pPr>
              <a:r>
                <a:rPr lang="zh-CN" altLang="en-US" sz="3200" b="0" dirty="0">
                  <a:solidFill>
                    <a:srgbClr val="FF0000"/>
                  </a:solidFill>
                  <a:latin typeface="+mn-lt"/>
                  <a:ea typeface="华文新魏" pitchFamily="2" charset="-122"/>
                  <a:cs typeface="Times New Roman" pitchFamily="18" charset="0"/>
                </a:rPr>
                <a:t>为</a:t>
              </a:r>
              <a:r>
                <a:rPr lang="en-US" altLang="zh-CN" sz="3200" b="0" dirty="0">
                  <a:solidFill>
                    <a:srgbClr val="FF0000"/>
                  </a:solidFill>
                  <a:latin typeface="+mn-lt"/>
                  <a:ea typeface="华文新魏" pitchFamily="2" charset="-122"/>
                  <a:cs typeface="Times New Roman" pitchFamily="18" charset="0"/>
                </a:rPr>
                <a:t>65</a:t>
              </a:r>
              <a:r>
                <a:rPr lang="zh-CN" altLang="en-US" sz="3200" b="0" dirty="0">
                  <a:solidFill>
                    <a:srgbClr val="FF0000"/>
                  </a:solidFill>
                  <a:latin typeface="+mn-lt"/>
                  <a:ea typeface="华文新魏" pitchFamily="2" charset="-122"/>
                  <a:cs typeface="Times New Roman" pitchFamily="18" charset="0"/>
                </a:rPr>
                <a:t>的记录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E5518C33-08F1-4B48-A9D6-EDC70F5A7438}" type="slidenum">
              <a:rPr lang="zh-CN" altLang="en-US" smtClean="0"/>
              <a:pPr>
                <a:defRPr/>
              </a:pPr>
              <a:t>91</a:t>
            </a:fld>
            <a:endParaRPr lang="en-US" altLang="zh-CN"/>
          </a:p>
        </p:txBody>
      </p:sp>
      <p:sp>
        <p:nvSpPr>
          <p:cNvPr id="5" name="Rectangle 2"/>
          <p:cNvSpPr>
            <a:spLocks noChangeArrowheads="1"/>
          </p:cNvSpPr>
          <p:nvPr/>
        </p:nvSpPr>
        <p:spPr bwMode="auto">
          <a:xfrm>
            <a:off x="1143000" y="1571625"/>
            <a:ext cx="7010400" cy="3384550"/>
          </a:xfrm>
          <a:prstGeom prst="rect">
            <a:avLst/>
          </a:prstGeom>
          <a:noFill/>
          <a:ln w="9525">
            <a:noFill/>
            <a:miter lim="800000"/>
            <a:headEnd/>
            <a:tailEnd/>
          </a:ln>
          <a:effectLst/>
        </p:spPr>
        <p:txBody>
          <a:bodyPr lIns="92075" tIns="46038" rIns="92075" bIns="46038" anchor="ctr"/>
          <a:lstStyle/>
          <a:p>
            <a:pPr algn="just">
              <a:lnSpc>
                <a:spcPct val="70000"/>
              </a:lnSpc>
              <a:spcBef>
                <a:spcPct val="20000"/>
              </a:spcBef>
              <a:buSzPct val="50000"/>
              <a:buFont typeface="Wingdings" pitchFamily="2" charset="2"/>
              <a:buChar char="l"/>
              <a:defRPr/>
            </a:pPr>
            <a:r>
              <a:rPr kumimoji="1" lang="en-US" altLang="zh-CN" sz="3600" dirty="0">
                <a:latin typeface="+mn-lt"/>
                <a:ea typeface="华文新魏" pitchFamily="2" charset="-122"/>
                <a:cs typeface="Times New Roman" pitchFamily="18" charset="0"/>
              </a:rPr>
              <a:t> </a:t>
            </a:r>
            <a:r>
              <a:rPr kumimoji="1" lang="en-US" altLang="zh-CN" sz="3200" dirty="0">
                <a:latin typeface="+mn-lt"/>
                <a:ea typeface="华文新魏" pitchFamily="2" charset="-122"/>
                <a:cs typeface="Times New Roman" pitchFamily="18" charset="0"/>
              </a:rPr>
              <a:t>B-</a:t>
            </a:r>
            <a:r>
              <a:rPr kumimoji="1" lang="zh-CN" altLang="en-US" sz="3200" dirty="0">
                <a:latin typeface="+mn-lt"/>
                <a:ea typeface="华文新魏" pitchFamily="2" charset="-122"/>
                <a:cs typeface="Times New Roman" pitchFamily="18" charset="0"/>
              </a:rPr>
              <a:t>树的查找复杂性分析</a:t>
            </a:r>
            <a:endParaRPr kumimoji="1" lang="en-US" altLang="zh-CN" sz="3200" dirty="0">
              <a:latin typeface="+mn-lt"/>
              <a:ea typeface="华文新魏" pitchFamily="2" charset="-122"/>
              <a:cs typeface="Times New Roman" pitchFamily="18" charset="0"/>
            </a:endParaRPr>
          </a:p>
          <a:p>
            <a:pPr marL="800100" lvl="1" indent="-342900">
              <a:spcBef>
                <a:spcPct val="20000"/>
              </a:spcBef>
              <a:buClr>
                <a:srgbClr val="2929FF"/>
              </a:buClr>
              <a:buSzPct val="50000"/>
              <a:buFont typeface="Times New Roman" pitchFamily="18" charset="0"/>
              <a:buChar char="−"/>
              <a:defRPr/>
            </a:pPr>
            <a:r>
              <a:rPr lang="zh-CN" altLang="en-US" sz="2800" dirty="0">
                <a:solidFill>
                  <a:srgbClr val="2929FF"/>
                </a:solidFill>
                <a:latin typeface="+mn-lt"/>
                <a:ea typeface="华文新魏" pitchFamily="2" charset="-122"/>
                <a:cs typeface="Times New Roman" pitchFamily="18" charset="0"/>
              </a:rPr>
              <a:t>若查找成功，则所需时间取决于关键码所在的层次</a:t>
            </a:r>
            <a:r>
              <a:rPr lang="en-US" altLang="zh-CN" sz="2800" dirty="0">
                <a:solidFill>
                  <a:srgbClr val="2929FF"/>
                </a:solidFill>
                <a:latin typeface="+mn-lt"/>
                <a:ea typeface="华文新魏" pitchFamily="2" charset="-122"/>
                <a:cs typeface="Times New Roman" pitchFamily="18" charset="0"/>
              </a:rPr>
              <a:t>.</a:t>
            </a:r>
            <a:endParaRPr lang="zh-CN" altLang="en-US" sz="2800" dirty="0">
              <a:solidFill>
                <a:srgbClr val="2929FF"/>
              </a:solidFill>
              <a:latin typeface="+mn-lt"/>
              <a:ea typeface="华文新魏" pitchFamily="2" charset="-122"/>
              <a:cs typeface="Times New Roman" pitchFamily="18" charset="0"/>
            </a:endParaRPr>
          </a:p>
          <a:p>
            <a:pPr marL="800100" lvl="1" indent="-342900">
              <a:spcBef>
                <a:spcPct val="20000"/>
              </a:spcBef>
              <a:buClr>
                <a:srgbClr val="2929FF"/>
              </a:buClr>
              <a:buSzPct val="50000"/>
              <a:buFont typeface="Times New Roman" pitchFamily="18" charset="0"/>
              <a:buChar char="−"/>
              <a:defRPr/>
            </a:pPr>
            <a:r>
              <a:rPr lang="zh-CN" altLang="en-US" sz="2800" dirty="0">
                <a:solidFill>
                  <a:srgbClr val="2929FF"/>
                </a:solidFill>
                <a:latin typeface="+mn-lt"/>
                <a:ea typeface="华文新魏" pitchFamily="2" charset="-122"/>
                <a:cs typeface="Times New Roman" pitchFamily="18" charset="0"/>
              </a:rPr>
              <a:t>若查找不成功，则所需时间取决于树的高度</a:t>
            </a:r>
            <a:r>
              <a:rPr lang="en-US" altLang="zh-CN" sz="2800" dirty="0">
                <a:solidFill>
                  <a:srgbClr val="2929FF"/>
                </a:solidFill>
                <a:latin typeface="+mn-lt"/>
                <a:ea typeface="华文新魏" pitchFamily="2" charset="-122"/>
                <a:cs typeface="Times New Roman" pitchFamily="18" charset="0"/>
              </a:rPr>
              <a:t>,  </a:t>
            </a:r>
            <a:r>
              <a:rPr lang="en-US" altLang="zh-CN" sz="2800" i="1" dirty="0">
                <a:solidFill>
                  <a:srgbClr val="FF0000"/>
                </a:solidFill>
                <a:latin typeface="+mn-lt"/>
                <a:ea typeface="华文新魏" pitchFamily="2" charset="-122"/>
                <a:cs typeface="Times New Roman" pitchFamily="18" charset="0"/>
              </a:rPr>
              <a:t>O</a:t>
            </a:r>
            <a:r>
              <a:rPr lang="en-US" altLang="zh-CN" sz="2800" dirty="0">
                <a:solidFill>
                  <a:srgbClr val="FF0000"/>
                </a:solidFill>
                <a:latin typeface="+mn-lt"/>
                <a:ea typeface="华文新魏" pitchFamily="2" charset="-122"/>
                <a:cs typeface="Times New Roman" pitchFamily="18" charset="0"/>
              </a:rPr>
              <a:t>(</a:t>
            </a:r>
            <a:r>
              <a:rPr lang="en-US" altLang="zh-CN" sz="2800" dirty="0" err="1">
                <a:solidFill>
                  <a:srgbClr val="FF0000"/>
                </a:solidFill>
                <a:latin typeface="+mn-lt"/>
                <a:ea typeface="华文新魏" pitchFamily="2" charset="-122"/>
                <a:cs typeface="Times New Roman" pitchFamily="18" charset="0"/>
              </a:rPr>
              <a:t>log</a:t>
            </a:r>
            <a:r>
              <a:rPr lang="en-US" altLang="zh-CN" sz="2800" i="1" dirty="0" err="1">
                <a:solidFill>
                  <a:srgbClr val="FF0000"/>
                </a:solidFill>
                <a:latin typeface="+mn-lt"/>
                <a:ea typeface="华文新魏" pitchFamily="2" charset="-122"/>
                <a:cs typeface="Times New Roman" pitchFamily="18" charset="0"/>
              </a:rPr>
              <a:t>n</a:t>
            </a:r>
            <a:r>
              <a:rPr lang="en-US" altLang="zh-CN" sz="2800" dirty="0">
                <a:solidFill>
                  <a:srgbClr val="FF0000"/>
                </a:solidFill>
                <a:latin typeface="+mn-lt"/>
                <a:ea typeface="华文新魏" pitchFamily="2" charset="-122"/>
                <a:cs typeface="Times New Roman" pitchFamily="18" charset="0"/>
              </a:rPr>
              <a:t>).</a:t>
            </a:r>
            <a:endParaRPr lang="zh-CN" altLang="en-US" sz="2800" dirty="0">
              <a:solidFill>
                <a:srgbClr val="FF0000"/>
              </a:solidFill>
              <a:latin typeface="+mn-lt"/>
              <a:ea typeface="华文新魏"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9F774965-BCEE-41EE-845F-573A4EA42CDA}" type="slidenum">
              <a:rPr lang="zh-CN" altLang="en-US" smtClean="0"/>
              <a:pPr>
                <a:defRPr/>
              </a:pPr>
              <a:t>92</a:t>
            </a:fld>
            <a:endParaRPr lang="en-US" altLang="zh-CN"/>
          </a:p>
        </p:txBody>
      </p:sp>
      <p:sp>
        <p:nvSpPr>
          <p:cNvPr id="5" name="圆角矩形 4"/>
          <p:cNvSpPr/>
          <p:nvPr/>
        </p:nvSpPr>
        <p:spPr bwMode="auto">
          <a:xfrm>
            <a:off x="72570" y="1629668"/>
            <a:ext cx="9000000" cy="4752000"/>
          </a:xfrm>
          <a:prstGeom prst="roundRect">
            <a:avLst/>
          </a:prstGeom>
          <a:solidFill>
            <a:srgbClr val="FFFFCC"/>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6" name="TextBox 5"/>
          <p:cNvSpPr txBox="1"/>
          <p:nvPr/>
        </p:nvSpPr>
        <p:spPr>
          <a:xfrm>
            <a:off x="1112838" y="500063"/>
            <a:ext cx="6307137" cy="523875"/>
          </a:xfrm>
          <a:prstGeom prst="rect">
            <a:avLst/>
          </a:prstGeom>
          <a:noFill/>
        </p:spPr>
        <p:txBody>
          <a:bodyPr wrap="none">
            <a:spAutoFit/>
          </a:bodyPr>
          <a:lstStyle/>
          <a:p>
            <a:pPr>
              <a:spcBef>
                <a:spcPct val="20000"/>
              </a:spcBef>
              <a:buFont typeface="Wingdings" pitchFamily="2" charset="2"/>
              <a:buChar char="n"/>
              <a:defRPr/>
            </a:pPr>
            <a:r>
              <a:rPr lang="zh-CN" altLang="en-US" sz="2800" b="0" dirty="0">
                <a:latin typeface="+mn-lt"/>
                <a:ea typeface="华文新魏" pitchFamily="2" charset="-122"/>
                <a:cs typeface="Times New Roman" pitchFamily="18" charset="0"/>
              </a:rPr>
              <a:t> 向</a:t>
            </a:r>
            <a:r>
              <a:rPr lang="en-US" altLang="zh-CN" sz="2800" b="0" dirty="0">
                <a:latin typeface="+mn-lt"/>
                <a:ea typeface="华文新魏" pitchFamily="2" charset="-122"/>
                <a:cs typeface="Times New Roman" pitchFamily="18" charset="0"/>
              </a:rPr>
              <a:t>B-</a:t>
            </a:r>
            <a:r>
              <a:rPr lang="zh-CN" altLang="en-US" sz="2800" b="0" dirty="0">
                <a:latin typeface="+mn-lt"/>
                <a:ea typeface="华文新魏" pitchFamily="2" charset="-122"/>
                <a:cs typeface="Times New Roman" pitchFamily="18" charset="0"/>
              </a:rPr>
              <a:t>树插入一个索引域值为</a:t>
            </a:r>
            <a:r>
              <a:rPr lang="en-US" altLang="zh-CN" sz="2800" b="0" i="1" dirty="0">
                <a:latin typeface="+mn-lt"/>
                <a:ea typeface="华文新魏" pitchFamily="2" charset="-122"/>
                <a:cs typeface="Times New Roman" pitchFamily="18" charset="0"/>
              </a:rPr>
              <a:t>K</a:t>
            </a:r>
            <a:r>
              <a:rPr lang="zh-CN" altLang="en-US" sz="2800" b="0" dirty="0">
                <a:latin typeface="+mn-lt"/>
                <a:ea typeface="华文新魏" pitchFamily="2" charset="-122"/>
                <a:cs typeface="Times New Roman" pitchFamily="18" charset="0"/>
              </a:rPr>
              <a:t>的记录</a:t>
            </a:r>
            <a:r>
              <a:rPr lang="en-US" altLang="zh-CN" sz="2800" b="0" i="1" dirty="0">
                <a:latin typeface="+mn-lt"/>
                <a:ea typeface="华文新魏" pitchFamily="2" charset="-122"/>
                <a:cs typeface="Times New Roman" pitchFamily="18" charset="0"/>
              </a:rPr>
              <a:t>r</a:t>
            </a:r>
          </a:p>
        </p:txBody>
      </p:sp>
      <p:pic>
        <p:nvPicPr>
          <p:cNvPr id="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3077"/>
          <a:stretch>
            <a:fillRect/>
          </a:stretch>
        </p:blipFill>
        <p:spPr bwMode="auto">
          <a:xfrm>
            <a:off x="114300" y="2230438"/>
            <a:ext cx="171450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22388" y="971550"/>
            <a:ext cx="4105275" cy="523875"/>
          </a:xfrm>
          <a:prstGeom prst="rect">
            <a:avLst/>
          </a:prstGeom>
          <a:noFill/>
        </p:spPr>
        <p:txBody>
          <a:bodyPr wrap="none">
            <a:spAutoFit/>
          </a:bodyPr>
          <a:lstStyle/>
          <a:p>
            <a:pPr>
              <a:spcBef>
                <a:spcPct val="20000"/>
              </a:spcBef>
              <a:defRPr/>
            </a:pPr>
            <a:r>
              <a:rPr lang="zh-CN" altLang="en-US" sz="2800" b="0" dirty="0">
                <a:solidFill>
                  <a:srgbClr val="FF0000"/>
                </a:solidFill>
                <a:latin typeface="+mn-lt"/>
                <a:ea typeface="华文新魏" pitchFamily="2" charset="-122"/>
                <a:cs typeface="Times New Roman" pitchFamily="18" charset="0"/>
              </a:rPr>
              <a:t>例</a:t>
            </a:r>
            <a:r>
              <a:rPr lang="en-US" altLang="zh-CN" sz="2800" b="0" dirty="0">
                <a:solidFill>
                  <a:srgbClr val="FF0000"/>
                </a:solidFill>
                <a:latin typeface="+mn-lt"/>
                <a:ea typeface="华文新魏" pitchFamily="2" charset="-122"/>
                <a:cs typeface="Times New Roman" pitchFamily="18" charset="0"/>
              </a:rPr>
              <a:t>.</a:t>
            </a:r>
            <a:r>
              <a:rPr lang="zh-CN" altLang="en-US" sz="2800" b="0" dirty="0">
                <a:solidFill>
                  <a:srgbClr val="FF0000"/>
                </a:solidFill>
                <a:latin typeface="+mn-lt"/>
                <a:ea typeface="华文新魏" pitchFamily="2" charset="-122"/>
                <a:cs typeface="Times New Roman" pitchFamily="18" charset="0"/>
              </a:rPr>
              <a:t>秩为</a:t>
            </a:r>
            <a:r>
              <a:rPr lang="en-US" altLang="zh-CN" sz="2800" b="0" dirty="0">
                <a:solidFill>
                  <a:srgbClr val="FF0000"/>
                </a:solidFill>
                <a:latin typeface="+mn-lt"/>
                <a:ea typeface="华文新魏" pitchFamily="2" charset="-122"/>
                <a:cs typeface="Times New Roman" pitchFamily="18" charset="0"/>
              </a:rPr>
              <a:t>3</a:t>
            </a:r>
            <a:r>
              <a:rPr lang="zh-CN" altLang="en-US" sz="2800" b="0" dirty="0">
                <a:solidFill>
                  <a:srgbClr val="FF0000"/>
                </a:solidFill>
                <a:latin typeface="+mn-lt"/>
                <a:ea typeface="华文新魏" pitchFamily="2" charset="-122"/>
                <a:cs typeface="Times New Roman" pitchFamily="18" charset="0"/>
              </a:rPr>
              <a:t>的</a:t>
            </a:r>
            <a:r>
              <a:rPr lang="en-US" altLang="zh-CN" sz="2800" b="0" dirty="0">
                <a:solidFill>
                  <a:srgbClr val="FF0000"/>
                </a:solidFill>
                <a:latin typeface="+mn-lt"/>
                <a:ea typeface="华文新魏" pitchFamily="2" charset="-122"/>
                <a:cs typeface="Times New Roman" pitchFamily="18" charset="0"/>
              </a:rPr>
              <a:t>B-</a:t>
            </a:r>
            <a:r>
              <a:rPr lang="zh-CN" altLang="en-US" sz="2800" b="0" dirty="0">
                <a:solidFill>
                  <a:srgbClr val="FF0000"/>
                </a:solidFill>
                <a:latin typeface="+mn-lt"/>
                <a:ea typeface="华文新魏" pitchFamily="2" charset="-122"/>
                <a:cs typeface="Times New Roman" pitchFamily="18" charset="0"/>
              </a:rPr>
              <a:t>树插入过程</a:t>
            </a:r>
          </a:p>
        </p:txBody>
      </p:sp>
      <p:sp>
        <p:nvSpPr>
          <p:cNvPr id="9" name="TextBox 8"/>
          <p:cNvSpPr txBox="1">
            <a:spLocks noChangeArrowheads="1"/>
          </p:cNvSpPr>
          <p:nvPr/>
        </p:nvSpPr>
        <p:spPr bwMode="auto">
          <a:xfrm>
            <a:off x="1471613" y="2162175"/>
            <a:ext cx="1322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zh-CN" altLang="en-US" sz="2800" b="0">
                <a:solidFill>
                  <a:srgbClr val="0000CC"/>
                </a:solidFill>
                <a:ea typeface="华文行楷" panose="02010800040101010101" pitchFamily="2" charset="-122"/>
                <a:cs typeface="Times New Roman" panose="02020603050405020304" pitchFamily="18" charset="0"/>
              </a:rPr>
              <a:t>插入</a:t>
            </a:r>
            <a:r>
              <a:rPr lang="en-US" altLang="zh-CN" sz="2800" b="0">
                <a:solidFill>
                  <a:srgbClr val="0000CC"/>
                </a:solidFill>
                <a:ea typeface="华文行楷" panose="02010800040101010101" pitchFamily="2" charset="-122"/>
                <a:cs typeface="Times New Roman" panose="02020603050405020304" pitchFamily="18" charset="0"/>
              </a:rPr>
              <a:t>75</a:t>
            </a:r>
            <a:endParaRPr lang="zh-CN" altLang="en-US" sz="2800" b="0">
              <a:solidFill>
                <a:srgbClr val="0000CC"/>
              </a:solidFill>
              <a:ea typeface="华文行楷" panose="02010800040101010101" pitchFamily="2" charset="-122"/>
              <a:cs typeface="Times New Roman" panose="02020603050405020304" pitchFamily="18" charset="0"/>
            </a:endParaRPr>
          </a:p>
        </p:txBody>
      </p:sp>
      <p:grpSp>
        <p:nvGrpSpPr>
          <p:cNvPr id="10" name="组合 9"/>
          <p:cNvGrpSpPr>
            <a:grpSpLocks/>
          </p:cNvGrpSpPr>
          <p:nvPr/>
        </p:nvGrpSpPr>
        <p:grpSpPr bwMode="auto">
          <a:xfrm>
            <a:off x="1543050" y="2305050"/>
            <a:ext cx="3071813" cy="1143000"/>
            <a:chOff x="2500298" y="2428868"/>
            <a:chExt cx="3071833" cy="1143008"/>
          </a:xfrm>
        </p:grpSpPr>
        <p:pic>
          <p:nvPicPr>
            <p:cNvPr id="113692"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5000"/>
            <a:stretch>
              <a:fillRect/>
            </a:stretch>
          </p:blipFill>
          <p:spPr bwMode="auto">
            <a:xfrm>
              <a:off x="3714744" y="2428868"/>
              <a:ext cx="1857387" cy="114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右箭头 11"/>
            <p:cNvSpPr/>
            <p:nvPr/>
          </p:nvSpPr>
          <p:spPr bwMode="auto">
            <a:xfrm>
              <a:off x="2500298" y="2786059"/>
              <a:ext cx="1214446" cy="214313"/>
            </a:xfrm>
            <a:prstGeom prst="rightArrow">
              <a:avLst/>
            </a:prstGeom>
            <a:solidFill>
              <a:schemeClr val="bg2">
                <a:lumMod val="50000"/>
                <a:lumOff val="50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pSp>
      <p:sp>
        <p:nvSpPr>
          <p:cNvPr id="13" name="TextBox 12"/>
          <p:cNvSpPr txBox="1">
            <a:spLocks noChangeArrowheads="1"/>
          </p:cNvSpPr>
          <p:nvPr/>
        </p:nvSpPr>
        <p:spPr bwMode="auto">
          <a:xfrm>
            <a:off x="4438650" y="2162175"/>
            <a:ext cx="14414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r>
              <a:rPr lang="zh-CN" altLang="en-US" sz="2800" b="0">
                <a:solidFill>
                  <a:srgbClr val="0000CC"/>
                </a:solidFill>
                <a:ea typeface="华文行楷" panose="02010800040101010101" pitchFamily="2" charset="-122"/>
                <a:cs typeface="Times New Roman" panose="02020603050405020304" pitchFamily="18" charset="0"/>
              </a:rPr>
              <a:t>插入</a:t>
            </a:r>
            <a:r>
              <a:rPr lang="en-US" altLang="zh-CN" sz="2800" b="0">
                <a:solidFill>
                  <a:srgbClr val="0000CC"/>
                </a:solidFill>
                <a:ea typeface="华文行楷" panose="02010800040101010101" pitchFamily="2" charset="-122"/>
                <a:cs typeface="Times New Roman" panose="02020603050405020304" pitchFamily="18" charset="0"/>
              </a:rPr>
              <a:t>139</a:t>
            </a:r>
            <a:endParaRPr lang="zh-CN" altLang="en-US" sz="2800" b="0">
              <a:solidFill>
                <a:srgbClr val="0000CC"/>
              </a:solidFill>
              <a:ea typeface="华文行楷" panose="02010800040101010101" pitchFamily="2" charset="-122"/>
              <a:cs typeface="Times New Roman" panose="02020603050405020304" pitchFamily="18" charset="0"/>
            </a:endParaRPr>
          </a:p>
        </p:txBody>
      </p:sp>
      <p:grpSp>
        <p:nvGrpSpPr>
          <p:cNvPr id="14" name="组合 13"/>
          <p:cNvGrpSpPr>
            <a:grpSpLocks/>
          </p:cNvGrpSpPr>
          <p:nvPr/>
        </p:nvGrpSpPr>
        <p:grpSpPr bwMode="auto">
          <a:xfrm>
            <a:off x="4614863" y="1857375"/>
            <a:ext cx="4071937" cy="1804988"/>
            <a:chOff x="5000628" y="1981205"/>
            <a:chExt cx="4071966" cy="1804985"/>
          </a:xfrm>
        </p:grpSpPr>
        <p:pic>
          <p:nvPicPr>
            <p:cNvPr id="113690" name="Picture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6521"/>
            <a:stretch>
              <a:fillRect/>
            </a:stretch>
          </p:blipFill>
          <p:spPr bwMode="auto">
            <a:xfrm>
              <a:off x="6100794" y="1981205"/>
              <a:ext cx="2971800" cy="180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bwMode="auto">
            <a:xfrm>
              <a:off x="5000628" y="2786067"/>
              <a:ext cx="1214446" cy="214312"/>
            </a:xfrm>
            <a:prstGeom prst="rightArrow">
              <a:avLst/>
            </a:prstGeom>
            <a:solidFill>
              <a:schemeClr val="bg2">
                <a:lumMod val="50000"/>
                <a:lumOff val="50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pSp>
      <p:sp>
        <p:nvSpPr>
          <p:cNvPr id="17" name="TextBox 16"/>
          <p:cNvSpPr txBox="1">
            <a:spLocks noChangeArrowheads="1"/>
          </p:cNvSpPr>
          <p:nvPr/>
        </p:nvSpPr>
        <p:spPr bwMode="auto">
          <a:xfrm>
            <a:off x="7177088" y="3590925"/>
            <a:ext cx="2144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zh-CN" altLang="en-US" sz="2800" b="0">
                <a:solidFill>
                  <a:srgbClr val="0000CC"/>
                </a:solidFill>
                <a:ea typeface="华文行楷" panose="02010800040101010101" pitchFamily="2" charset="-122"/>
                <a:cs typeface="Times New Roman" panose="02020603050405020304" pitchFamily="18" charset="0"/>
              </a:rPr>
              <a:t>插入</a:t>
            </a:r>
            <a:r>
              <a:rPr lang="en-US" altLang="zh-CN" sz="2800" b="0">
                <a:solidFill>
                  <a:srgbClr val="0000CC"/>
                </a:solidFill>
                <a:ea typeface="华文行楷" panose="02010800040101010101" pitchFamily="2" charset="-122"/>
                <a:cs typeface="Times New Roman" panose="02020603050405020304" pitchFamily="18" charset="0"/>
              </a:rPr>
              <a:t>49, 145</a:t>
            </a:r>
            <a:endParaRPr lang="zh-CN" altLang="en-US" sz="2800" b="0">
              <a:solidFill>
                <a:srgbClr val="0000CC"/>
              </a:solidFill>
              <a:ea typeface="华文行楷" panose="02010800040101010101" pitchFamily="2" charset="-122"/>
              <a:cs typeface="Times New Roman" panose="02020603050405020304" pitchFamily="18" charset="0"/>
            </a:endParaRPr>
          </a:p>
        </p:txBody>
      </p:sp>
      <p:grpSp>
        <p:nvGrpSpPr>
          <p:cNvPr id="18" name="组合 17"/>
          <p:cNvGrpSpPr>
            <a:grpSpLocks/>
          </p:cNvGrpSpPr>
          <p:nvPr/>
        </p:nvGrpSpPr>
        <p:grpSpPr bwMode="auto">
          <a:xfrm>
            <a:off x="5386388" y="3519488"/>
            <a:ext cx="3714750" cy="2571750"/>
            <a:chOff x="5414742" y="3714752"/>
            <a:chExt cx="3714776" cy="2571768"/>
          </a:xfrm>
        </p:grpSpPr>
        <p:pic>
          <p:nvPicPr>
            <p:cNvPr id="113688" name="Picture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18066"/>
            <a:stretch>
              <a:fillRect/>
            </a:stretch>
          </p:blipFill>
          <p:spPr bwMode="auto">
            <a:xfrm>
              <a:off x="5414742" y="4429132"/>
              <a:ext cx="3714776" cy="1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下箭头 19"/>
            <p:cNvSpPr/>
            <p:nvPr/>
          </p:nvSpPr>
          <p:spPr bwMode="auto">
            <a:xfrm>
              <a:off x="7000665" y="3714752"/>
              <a:ext cx="285752" cy="714380"/>
            </a:xfrm>
            <a:prstGeom prst="downArrow">
              <a:avLst/>
            </a:prstGeom>
            <a:solidFill>
              <a:schemeClr val="bg2">
                <a:lumMod val="50000"/>
                <a:lumOff val="50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grpSp>
      <p:sp>
        <p:nvSpPr>
          <p:cNvPr id="21" name="TextBox 20"/>
          <p:cNvSpPr txBox="1">
            <a:spLocks noChangeArrowheads="1"/>
          </p:cNvSpPr>
          <p:nvPr/>
        </p:nvSpPr>
        <p:spPr bwMode="auto">
          <a:xfrm>
            <a:off x="4210050" y="4321175"/>
            <a:ext cx="1322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zh-CN" altLang="en-US" sz="2800" b="0">
                <a:solidFill>
                  <a:srgbClr val="0000CC"/>
                </a:solidFill>
                <a:ea typeface="华文行楷" panose="02010800040101010101" pitchFamily="2" charset="-122"/>
                <a:cs typeface="Times New Roman" panose="02020603050405020304" pitchFamily="18" charset="0"/>
              </a:rPr>
              <a:t>插入</a:t>
            </a:r>
            <a:r>
              <a:rPr lang="en-US" altLang="zh-CN" sz="2800" b="0">
                <a:solidFill>
                  <a:srgbClr val="0000CC"/>
                </a:solidFill>
                <a:ea typeface="华文行楷" panose="02010800040101010101" pitchFamily="2" charset="-122"/>
                <a:cs typeface="Times New Roman" panose="02020603050405020304" pitchFamily="18" charset="0"/>
              </a:rPr>
              <a:t>36</a:t>
            </a:r>
            <a:endParaRPr lang="zh-CN" altLang="en-US" sz="2800" b="0">
              <a:solidFill>
                <a:srgbClr val="0000CC"/>
              </a:solidFill>
              <a:ea typeface="华文行楷" panose="02010800040101010101" pitchFamily="2" charset="-122"/>
              <a:cs typeface="Times New Roman" panose="02020603050405020304" pitchFamily="18" charset="0"/>
            </a:endParaRPr>
          </a:p>
        </p:txBody>
      </p:sp>
      <p:pic>
        <p:nvPicPr>
          <p:cNvPr id="22" name="Picture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16129"/>
          <a:stretch>
            <a:fillRect/>
          </a:stretch>
        </p:blipFill>
        <p:spPr bwMode="auto">
          <a:xfrm>
            <a:off x="42863" y="4162425"/>
            <a:ext cx="43926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右箭头 22"/>
          <p:cNvSpPr/>
          <p:nvPr/>
        </p:nvSpPr>
        <p:spPr bwMode="auto">
          <a:xfrm rot="10800000">
            <a:off x="4221163" y="4805363"/>
            <a:ext cx="1214437" cy="214312"/>
          </a:xfrm>
          <a:prstGeom prst="rightArrow">
            <a:avLst/>
          </a:prstGeom>
          <a:solidFill>
            <a:schemeClr val="bg2">
              <a:lumMod val="50000"/>
              <a:lumOff val="50000"/>
            </a:schemeClr>
          </a:solidFill>
          <a:ln w="9525" cap="flat" cmpd="sng" algn="ctr">
            <a:solidFill>
              <a:srgbClr val="000000"/>
            </a:solidFill>
            <a:prstDash val="solid"/>
            <a:round/>
            <a:headEnd type="none" w="med" len="med"/>
            <a:tailEnd type="none" w="med" len="med"/>
          </a:ln>
          <a:effectLst/>
        </p:spPr>
        <p:txBody>
          <a:bodyPr/>
          <a:lstStyle/>
          <a:p>
            <a:pPr marL="342900" indent="-342900" algn="just" eaLnBrk="1" hangingPunct="1">
              <a:lnSpc>
                <a:spcPct val="110000"/>
              </a:lnSpc>
              <a:spcBef>
                <a:spcPct val="20000"/>
              </a:spcBef>
              <a:buClr>
                <a:schemeClr val="hlink"/>
              </a:buClr>
              <a:buSzPct val="50000"/>
              <a:buFont typeface="Monotype Sorts" pitchFamily="2" charset="2"/>
              <a:buNone/>
              <a:defRPr/>
            </a:pPr>
            <a:endParaRPr kumimoji="1" lang="zh-CN" altLang="en-US" sz="3000">
              <a:solidFill>
                <a:schemeClr val="bg2"/>
              </a:solidFill>
              <a:latin typeface="Times New Roman" pitchFamily="18" charset="0"/>
              <a:ea typeface="华文新魏" pitchFamily="2" charset="-122"/>
              <a:cs typeface="+mn-cs"/>
            </a:endParaRPr>
          </a:p>
        </p:txBody>
      </p:sp>
      <p:sp>
        <p:nvSpPr>
          <p:cNvPr id="24" name="TextBox 23"/>
          <p:cNvSpPr txBox="1">
            <a:spLocks noChangeArrowheads="1"/>
          </p:cNvSpPr>
          <p:nvPr/>
        </p:nvSpPr>
        <p:spPr bwMode="auto">
          <a:xfrm>
            <a:off x="1185863" y="3735388"/>
            <a:ext cx="15319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buFontTx/>
              <a:buNone/>
            </a:pPr>
            <a:r>
              <a:rPr lang="zh-CN" altLang="en-US" sz="2800" b="0">
                <a:solidFill>
                  <a:srgbClr val="0000CC"/>
                </a:solidFill>
                <a:ea typeface="华文行楷" panose="02010800040101010101" pitchFamily="2" charset="-122"/>
                <a:cs typeface="Times New Roman" panose="02020603050405020304" pitchFamily="18" charset="0"/>
              </a:rPr>
              <a:t>插入</a:t>
            </a:r>
            <a:r>
              <a:rPr lang="en-US" altLang="zh-CN" sz="2800" b="0">
                <a:solidFill>
                  <a:srgbClr val="0000CC"/>
                </a:solidFill>
                <a:ea typeface="华文行楷" panose="02010800040101010101" pitchFamily="2" charset="-122"/>
                <a:cs typeface="Times New Roman" panose="02020603050405020304" pitchFamily="18" charset="0"/>
              </a:rPr>
              <a:t>101</a:t>
            </a:r>
            <a:endParaRPr lang="zh-CN" altLang="en-US" sz="2800" b="0">
              <a:solidFill>
                <a:srgbClr val="0000CC"/>
              </a:solidFill>
              <a:ea typeface="华文行楷" panose="02010800040101010101" pitchFamily="2" charset="-122"/>
              <a:cs typeface="Times New Roman" panose="02020603050405020304" pitchFamily="18" charset="0"/>
            </a:endParaRPr>
          </a:p>
        </p:txBody>
      </p:sp>
      <p:grpSp>
        <p:nvGrpSpPr>
          <p:cNvPr id="25" name="组合 24"/>
          <p:cNvGrpSpPr>
            <a:grpSpLocks/>
          </p:cNvGrpSpPr>
          <p:nvPr/>
        </p:nvGrpSpPr>
        <p:grpSpPr bwMode="auto">
          <a:xfrm>
            <a:off x="2828925" y="1643063"/>
            <a:ext cx="6215063" cy="2771775"/>
            <a:chOff x="2857488" y="1643050"/>
            <a:chExt cx="6215106" cy="2771568"/>
          </a:xfrm>
        </p:grpSpPr>
        <p:pic>
          <p:nvPicPr>
            <p:cNvPr id="113686" name="Picture 8"/>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t="9921"/>
            <a:stretch>
              <a:fillRect/>
            </a:stretch>
          </p:blipFill>
          <p:spPr bwMode="auto">
            <a:xfrm>
              <a:off x="3276458" y="1643050"/>
              <a:ext cx="5796136" cy="259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3687" name="直接箭头连接符 26"/>
            <p:cNvCxnSpPr>
              <a:cxnSpLocks noChangeShapeType="1"/>
            </p:cNvCxnSpPr>
            <p:nvPr/>
          </p:nvCxnSpPr>
          <p:spPr bwMode="auto">
            <a:xfrm flipV="1">
              <a:off x="2857488" y="3985990"/>
              <a:ext cx="500066" cy="428628"/>
            </a:xfrm>
            <a:prstGeom prst="straightConnector1">
              <a:avLst/>
            </a:prstGeom>
            <a:noFill/>
            <a:ln w="76200" algn="ctr">
              <a:solidFill>
                <a:srgbClr val="FF0000"/>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Effect transition="in" filter="fade">
                                      <p:cBhvr>
                                        <p:cTn id="45" dur="500"/>
                                        <p:tgtEl>
                                          <p:spTgt spid="1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up)">
                                      <p:cBhvr>
                                        <p:cTn id="50" dur="5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right)">
                                      <p:cBhvr>
                                        <p:cTn id="62" dur="500"/>
                                        <p:tgtEl>
                                          <p:spTgt spid="23"/>
                                        </p:tgtEl>
                                      </p:cBhvr>
                                    </p:animEffect>
                                  </p:childTnLst>
                                </p:cTn>
                              </p:par>
                              <p:par>
                                <p:cTn id="63" presetID="22" presetClass="entr" presetSubtype="2"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500"/>
                                        <p:tgtEl>
                                          <p:spTgt spid="2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fltVal val="0"/>
                                          </p:val>
                                        </p:tav>
                                        <p:tav tm="100000">
                                          <p:val>
                                            <p:strVal val="#ppt_h"/>
                                          </p:val>
                                        </p:tav>
                                      </p:tavLst>
                                    </p:anim>
                                    <p:animEffect transition="in" filter="fade">
                                      <p:cBhvr>
                                        <p:cTn id="72" dur="500"/>
                                        <p:tgtEl>
                                          <p:spTgt spid="24"/>
                                        </p:tgtEl>
                                      </p:cBhvr>
                                    </p:animEffect>
                                  </p:childTnLst>
                                </p:cTn>
                              </p:par>
                              <p:par>
                                <p:cTn id="73" presetID="1" presetClass="exit" presetSubtype="0" fill="hold" nodeType="withEffect">
                                  <p:stCondLst>
                                    <p:cond delay="0"/>
                                  </p:stCondLst>
                                  <p:childTnLst>
                                    <p:set>
                                      <p:cBhvr>
                                        <p:cTn id="74" dur="1" fill="hold">
                                          <p:stCondLst>
                                            <p:cond delay="0"/>
                                          </p:stCondLst>
                                        </p:cTn>
                                        <p:tgtEl>
                                          <p:spTgt spid="7"/>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9"/>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left)">
                                      <p:cBhvr>
                                        <p:cTn id="9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3" grpId="0"/>
      <p:bldP spid="13" grpId="1"/>
      <p:bldP spid="17" grpId="0"/>
      <p:bldP spid="17" grpId="1"/>
      <p:bldP spid="21" grpId="0"/>
      <p:bldP spid="21" grpId="1"/>
      <p:bldP spid="23" grpId="0" animBg="1"/>
      <p:bldP spid="23" grpId="1" animBg="1"/>
      <p:bldP spid="2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7D479E51-29C2-456C-9F1C-68578484B148}" type="slidenum">
              <a:rPr lang="zh-CN" altLang="en-US" smtClean="0"/>
              <a:pPr>
                <a:defRPr/>
              </a:pPr>
              <a:t>93</a:t>
            </a:fld>
            <a:endParaRPr lang="en-US" altLang="zh-CN"/>
          </a:p>
        </p:txBody>
      </p:sp>
      <p:sp>
        <p:nvSpPr>
          <p:cNvPr id="5" name="Rectangle 2"/>
          <p:cNvSpPr txBox="1">
            <a:spLocks noChangeArrowheads="1"/>
          </p:cNvSpPr>
          <p:nvPr/>
        </p:nvSpPr>
        <p:spPr>
          <a:xfrm>
            <a:off x="815954" y="1228936"/>
            <a:ext cx="8042326" cy="5207570"/>
          </a:xfrm>
          <a:prstGeom prst="rect">
            <a:avLst/>
          </a:prstGeom>
          <a:solidFill>
            <a:srgbClr val="FFFFCC"/>
          </a:solidFill>
          <a:ln>
            <a:solidFill>
              <a:schemeClr val="bg2">
                <a:lumMod val="50000"/>
                <a:lumOff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342900" indent="-342900" algn="just">
              <a:lnSpc>
                <a:spcPct val="90000"/>
              </a:lnSpc>
              <a:spcBef>
                <a:spcPct val="200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首先把</a:t>
            </a:r>
            <a:r>
              <a:rPr lang="en-US" altLang="zh-CN" sz="2800" i="1" kern="0" dirty="0">
                <a:solidFill>
                  <a:srgbClr val="003399"/>
                </a:solidFill>
                <a:latin typeface="+mn-lt"/>
                <a:ea typeface="华文新魏" pitchFamily="2" charset="-122"/>
                <a:cs typeface="Times New Roman" pitchFamily="18" charset="0"/>
              </a:rPr>
              <a:t>r</a:t>
            </a:r>
            <a:r>
              <a:rPr lang="zh-CN" altLang="en-US" sz="2800" kern="0" dirty="0">
                <a:solidFill>
                  <a:srgbClr val="003399"/>
                </a:solidFill>
                <a:latin typeface="+mn-lt"/>
                <a:ea typeface="华文新魏" pitchFamily="2" charset="-122"/>
                <a:cs typeface="Times New Roman" pitchFamily="18" charset="0"/>
              </a:rPr>
              <a:t>插入数据文件的磁盘块</a:t>
            </a:r>
            <a:r>
              <a:rPr lang="en-US" altLang="zh-CN" sz="2800" i="1" kern="0" dirty="0">
                <a:solidFill>
                  <a:srgbClr val="003399"/>
                </a:solidFill>
                <a:latin typeface="+mn-lt"/>
                <a:ea typeface="华文新魏" pitchFamily="2" charset="-122"/>
                <a:cs typeface="Times New Roman" pitchFamily="18" charset="0"/>
              </a:rPr>
              <a:t>DP</a:t>
            </a:r>
            <a:r>
              <a:rPr lang="en-US" altLang="zh-CN" sz="2800" kern="0" dirty="0">
                <a:solidFill>
                  <a:srgbClr val="003399"/>
                </a:solidFill>
                <a:latin typeface="+mn-lt"/>
                <a:ea typeface="华文新魏" pitchFamily="2" charset="-122"/>
                <a:cs typeface="Times New Roman" pitchFamily="18" charset="0"/>
              </a:rPr>
              <a:t>；</a:t>
            </a:r>
          </a:p>
          <a:p>
            <a:pPr marL="342900" indent="-342900" algn="just">
              <a:lnSpc>
                <a:spcPct val="90000"/>
              </a:lnSpc>
              <a:spcBef>
                <a:spcPct val="200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然后执行一个类似于查找算法，找到&lt;</a:t>
            </a:r>
            <a:r>
              <a:rPr lang="en-US" altLang="zh-CN" sz="2800" i="1" kern="0" dirty="0">
                <a:solidFill>
                  <a:srgbClr val="003399"/>
                </a:solidFill>
                <a:latin typeface="+mn-lt"/>
                <a:ea typeface="华文新魏" pitchFamily="2" charset="-122"/>
                <a:cs typeface="Times New Roman" pitchFamily="18" charset="0"/>
              </a:rPr>
              <a:t>K, DP</a:t>
            </a:r>
            <a:r>
              <a:rPr lang="en-US" altLang="zh-CN" sz="2800" kern="0" dirty="0">
                <a:solidFill>
                  <a:srgbClr val="003399"/>
                </a:solidFill>
                <a:latin typeface="+mn-lt"/>
                <a:ea typeface="华文新魏" pitchFamily="2" charset="-122"/>
                <a:cs typeface="Times New Roman" pitchFamily="18" charset="0"/>
              </a:rPr>
              <a:t>&gt;</a:t>
            </a:r>
            <a:r>
              <a:rPr lang="zh-CN" altLang="en-US" sz="2800" kern="0" dirty="0">
                <a:solidFill>
                  <a:srgbClr val="003399"/>
                </a:solidFill>
                <a:latin typeface="+mn-lt"/>
                <a:ea typeface="华文新魏" pitchFamily="2" charset="-122"/>
                <a:cs typeface="Times New Roman" pitchFamily="18" charset="0"/>
              </a:rPr>
              <a:t>应该插入的节点</a:t>
            </a:r>
            <a:r>
              <a:rPr lang="en-US" altLang="zh-CN" sz="2800" kern="0" dirty="0">
                <a:solidFill>
                  <a:srgbClr val="003399"/>
                </a:solidFill>
                <a:latin typeface="+mn-lt"/>
                <a:ea typeface="华文新魏" pitchFamily="2" charset="-122"/>
                <a:cs typeface="Times New Roman" pitchFamily="18" charset="0"/>
              </a:rPr>
              <a:t>node；</a:t>
            </a:r>
          </a:p>
          <a:p>
            <a:pPr marL="342900" indent="-342900" algn="just">
              <a:lnSpc>
                <a:spcPct val="90000"/>
              </a:lnSpc>
              <a:spcBef>
                <a:spcPct val="200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如果</a:t>
            </a:r>
            <a:r>
              <a:rPr lang="en-US" altLang="zh-CN" sz="2800" kern="0" dirty="0">
                <a:solidFill>
                  <a:srgbClr val="003399"/>
                </a:solidFill>
                <a:latin typeface="+mn-lt"/>
                <a:ea typeface="华文新魏" pitchFamily="2" charset="-122"/>
                <a:cs typeface="Times New Roman" pitchFamily="18" charset="0"/>
              </a:rPr>
              <a:t>node</a:t>
            </a:r>
            <a:r>
              <a:rPr lang="zh-CN" altLang="en-US" sz="2800" kern="0" dirty="0">
                <a:solidFill>
                  <a:srgbClr val="003399"/>
                </a:solidFill>
                <a:latin typeface="+mn-lt"/>
                <a:ea typeface="华文新魏" pitchFamily="2" charset="-122"/>
                <a:cs typeface="Times New Roman" pitchFamily="18" charset="0"/>
              </a:rPr>
              <a:t>未满，把&lt;</a:t>
            </a:r>
            <a:r>
              <a:rPr lang="en-US" altLang="zh-CN" sz="2800" i="1" kern="0" dirty="0">
                <a:solidFill>
                  <a:srgbClr val="003399"/>
                </a:solidFill>
                <a:latin typeface="+mn-lt"/>
                <a:ea typeface="华文新魏" pitchFamily="2" charset="-122"/>
                <a:cs typeface="Times New Roman" pitchFamily="18" charset="0"/>
              </a:rPr>
              <a:t>K, DP</a:t>
            </a:r>
            <a:r>
              <a:rPr lang="en-US" altLang="zh-CN" sz="2800" kern="0" dirty="0">
                <a:solidFill>
                  <a:srgbClr val="003399"/>
                </a:solidFill>
                <a:latin typeface="+mn-lt"/>
                <a:ea typeface="华文新魏" pitchFamily="2" charset="-122"/>
                <a:cs typeface="Times New Roman" pitchFamily="18" charset="0"/>
              </a:rPr>
              <a:t>&gt;</a:t>
            </a:r>
            <a:r>
              <a:rPr lang="zh-CN" altLang="en-US" sz="2800" kern="0" dirty="0">
                <a:solidFill>
                  <a:srgbClr val="003399"/>
                </a:solidFill>
                <a:latin typeface="+mn-lt"/>
                <a:ea typeface="华文新魏" pitchFamily="2" charset="-122"/>
                <a:cs typeface="Times New Roman" pitchFamily="18" charset="0"/>
              </a:rPr>
              <a:t>插入</a:t>
            </a:r>
            <a:r>
              <a:rPr lang="en-US" altLang="zh-CN" sz="2800" kern="0" dirty="0">
                <a:solidFill>
                  <a:srgbClr val="003399"/>
                </a:solidFill>
                <a:latin typeface="+mn-lt"/>
                <a:ea typeface="华文新魏" pitchFamily="2" charset="-122"/>
                <a:cs typeface="Times New Roman" pitchFamily="18" charset="0"/>
              </a:rPr>
              <a:t>node；</a:t>
            </a:r>
          </a:p>
          <a:p>
            <a:pPr marL="342900" indent="-342900" algn="just">
              <a:lnSpc>
                <a:spcPct val="90000"/>
              </a:lnSpc>
              <a:spcBef>
                <a:spcPct val="20000"/>
              </a:spcBef>
              <a:buClr>
                <a:srgbClr val="003399"/>
              </a:buClr>
              <a:buFont typeface="Times New Roman" pitchFamily="18" charset="0"/>
              <a:buChar char="-"/>
              <a:defRPr/>
            </a:pPr>
            <a:r>
              <a:rPr lang="zh-CN" altLang="en-US" sz="2800" kern="0" dirty="0">
                <a:solidFill>
                  <a:srgbClr val="003399"/>
                </a:solidFill>
                <a:latin typeface="+mn-lt"/>
                <a:ea typeface="华文新魏" pitchFamily="2" charset="-122"/>
                <a:cs typeface="Times New Roman" pitchFamily="18" charset="0"/>
              </a:rPr>
              <a:t>如果</a:t>
            </a:r>
            <a:r>
              <a:rPr lang="en-US" altLang="zh-CN" sz="2800" kern="0" dirty="0">
                <a:solidFill>
                  <a:srgbClr val="003399"/>
                </a:solidFill>
                <a:latin typeface="+mn-lt"/>
                <a:ea typeface="华文新魏" pitchFamily="2" charset="-122"/>
                <a:cs typeface="Times New Roman" pitchFamily="18" charset="0"/>
              </a:rPr>
              <a:t>node</a:t>
            </a:r>
            <a:r>
              <a:rPr lang="zh-CN" altLang="en-US" sz="2800" kern="0" dirty="0">
                <a:solidFill>
                  <a:srgbClr val="003399"/>
                </a:solidFill>
                <a:latin typeface="+mn-lt"/>
                <a:ea typeface="华文新魏" pitchFamily="2" charset="-122"/>
                <a:cs typeface="Times New Roman" pitchFamily="18" charset="0"/>
              </a:rPr>
              <a:t>已满</a:t>
            </a:r>
            <a:endParaRPr lang="en-US" altLang="zh-CN" sz="2800" kern="0" dirty="0">
              <a:solidFill>
                <a:srgbClr val="003399"/>
              </a:solidFill>
              <a:latin typeface="+mn-lt"/>
              <a:ea typeface="华文新魏" pitchFamily="2" charset="-122"/>
              <a:cs typeface="Times New Roman" pitchFamily="18" charset="0"/>
            </a:endParaRPr>
          </a:p>
          <a:p>
            <a:pPr marL="742950" lvl="1" indent="-285750" algn="just">
              <a:spcBef>
                <a:spcPts val="12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按次序把</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的数据分放在两个磁盘块中</a:t>
            </a:r>
            <a:r>
              <a:rPr lang="en-US" altLang="zh-CN" sz="2400" kern="0" dirty="0">
                <a:solidFill>
                  <a:srgbClr val="800000"/>
                </a:solidFill>
                <a:latin typeface="+mn-lt"/>
                <a:ea typeface="华文新魏" pitchFamily="2" charset="-122"/>
                <a:cs typeface="Times New Roman" pitchFamily="18" charset="0"/>
              </a:rPr>
              <a:t>(</a:t>
            </a:r>
            <a:r>
              <a:rPr lang="zh-CN" altLang="en-US" sz="2400" kern="0" dirty="0">
                <a:solidFill>
                  <a:srgbClr val="800000"/>
                </a:solidFill>
                <a:latin typeface="+mn-lt"/>
                <a:ea typeface="华文新魏" pitchFamily="2" charset="-122"/>
                <a:cs typeface="Times New Roman" pitchFamily="18" charset="0"/>
              </a:rPr>
              <a:t>这个过程称为节点分裂</a:t>
            </a:r>
            <a:r>
              <a:rPr lang="en-US" altLang="zh-CN" sz="2400" kern="0" dirty="0">
                <a:solidFill>
                  <a:srgbClr val="800000"/>
                </a:solidFill>
                <a:latin typeface="+mn-lt"/>
                <a:ea typeface="华文新魏" pitchFamily="2" charset="-122"/>
                <a:cs typeface="Times New Roman" pitchFamily="18" charset="0"/>
              </a:rPr>
              <a:t>)</a:t>
            </a:r>
          </a:p>
          <a:p>
            <a:pPr marL="742950" lvl="1" indent="-285750" algn="just">
              <a:lnSpc>
                <a:spcPct val="90000"/>
              </a:lnSpc>
              <a:spcBef>
                <a:spcPct val="200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分裂后将中间的索引值</a:t>
            </a:r>
            <a:r>
              <a:rPr lang="en-US" altLang="zh-CN" sz="2400" i="1" kern="0" dirty="0">
                <a:solidFill>
                  <a:srgbClr val="800000"/>
                </a:solidFill>
                <a:latin typeface="+mn-lt"/>
                <a:ea typeface="华文新魏" pitchFamily="2" charset="-122"/>
                <a:cs typeface="Times New Roman" pitchFamily="18" charset="0"/>
              </a:rPr>
              <a:t>K’</a:t>
            </a:r>
            <a:r>
              <a:rPr lang="zh-CN" altLang="en-US" sz="2400" kern="0" dirty="0">
                <a:solidFill>
                  <a:srgbClr val="800000"/>
                </a:solidFill>
                <a:latin typeface="+mn-lt"/>
                <a:ea typeface="华文新魏" pitchFamily="2" charset="-122"/>
                <a:cs typeface="Times New Roman" pitchFamily="18" charset="0"/>
              </a:rPr>
              <a:t>所对应的&lt;</a:t>
            </a:r>
            <a:r>
              <a:rPr lang="en-US" altLang="zh-CN" sz="2400" i="1" kern="0" dirty="0">
                <a:solidFill>
                  <a:srgbClr val="800000"/>
                </a:solidFill>
                <a:latin typeface="+mn-lt"/>
                <a:ea typeface="华文新魏" pitchFamily="2" charset="-122"/>
                <a:cs typeface="Times New Roman" pitchFamily="18" charset="0"/>
              </a:rPr>
              <a:t>K’, DP’</a:t>
            </a:r>
            <a:r>
              <a:rPr lang="en-US" altLang="zh-CN" sz="2400" kern="0" dirty="0">
                <a:solidFill>
                  <a:srgbClr val="800000"/>
                </a:solidFill>
                <a:latin typeface="+mn-lt"/>
                <a:ea typeface="华文新魏" pitchFamily="2" charset="-122"/>
                <a:cs typeface="Times New Roman" pitchFamily="18" charset="0"/>
              </a:rPr>
              <a:t>&gt;</a:t>
            </a:r>
            <a:r>
              <a:rPr lang="zh-CN" altLang="en-US" sz="2400" kern="0" dirty="0">
                <a:solidFill>
                  <a:srgbClr val="800000"/>
                </a:solidFill>
                <a:latin typeface="+mn-lt"/>
                <a:ea typeface="华文新魏" pitchFamily="2" charset="-122"/>
                <a:cs typeface="Times New Roman" pitchFamily="18" charset="0"/>
              </a:rPr>
              <a:t>升到</a:t>
            </a:r>
            <a:r>
              <a:rPr lang="en-US" altLang="zh-CN" sz="2400" kern="0" dirty="0">
                <a:solidFill>
                  <a:srgbClr val="800000"/>
                </a:solidFill>
                <a:latin typeface="+mn-lt"/>
                <a:ea typeface="华文新魏" pitchFamily="2" charset="-122"/>
                <a:cs typeface="Times New Roman" pitchFamily="18" charset="0"/>
              </a:rPr>
              <a:t>node</a:t>
            </a:r>
            <a:r>
              <a:rPr lang="zh-CN" altLang="en-US" sz="2400" kern="0" dirty="0">
                <a:solidFill>
                  <a:srgbClr val="800000"/>
                </a:solidFill>
                <a:latin typeface="+mn-lt"/>
                <a:ea typeface="华文新魏" pitchFamily="2" charset="-122"/>
                <a:cs typeface="Times New Roman" pitchFamily="18" charset="0"/>
              </a:rPr>
              <a:t>的父节点中</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742950" lvl="1" indent="-285750" algn="just">
              <a:lnSpc>
                <a:spcPct val="90000"/>
              </a:lnSpc>
              <a:spcBef>
                <a:spcPct val="200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如果父节点也满，则又要分裂</a:t>
            </a:r>
            <a:r>
              <a:rPr lang="en-US" altLang="zh-CN" sz="2400" kern="0" dirty="0">
                <a:solidFill>
                  <a:srgbClr val="800000"/>
                </a:solidFill>
                <a:latin typeface="+mn-lt"/>
                <a:ea typeface="华文新魏" pitchFamily="2" charset="-122"/>
                <a:cs typeface="Times New Roman" pitchFamily="18" charset="0"/>
              </a:rPr>
              <a:t>;</a:t>
            </a:r>
            <a:endParaRPr lang="zh-CN" altLang="en-US" sz="2400" kern="0" dirty="0">
              <a:solidFill>
                <a:srgbClr val="800000"/>
              </a:solidFill>
              <a:latin typeface="+mn-lt"/>
              <a:ea typeface="华文新魏" pitchFamily="2" charset="-122"/>
              <a:cs typeface="Times New Roman" pitchFamily="18" charset="0"/>
            </a:endParaRPr>
          </a:p>
          <a:p>
            <a:pPr marL="742950" lvl="1" indent="-285750" algn="just">
              <a:lnSpc>
                <a:spcPct val="90000"/>
              </a:lnSpc>
              <a:spcBef>
                <a:spcPct val="20000"/>
              </a:spcBef>
              <a:buSzPct val="50000"/>
              <a:buFont typeface="Wingdings" pitchFamily="2" charset="2"/>
              <a:buChar char="l"/>
              <a:defRPr/>
            </a:pPr>
            <a:r>
              <a:rPr lang="zh-CN" altLang="en-US" sz="2400" kern="0" dirty="0">
                <a:solidFill>
                  <a:srgbClr val="800000"/>
                </a:solidFill>
                <a:latin typeface="+mn-lt"/>
                <a:ea typeface="华文新魏" pitchFamily="2" charset="-122"/>
                <a:cs typeface="Times New Roman" pitchFamily="18" charset="0"/>
              </a:rPr>
              <a:t>这种过程有可能一直持续进行到根节点</a:t>
            </a:r>
            <a:r>
              <a:rPr lang="en-US" altLang="zh-CN" sz="2400" kern="0" dirty="0">
                <a:solidFill>
                  <a:srgbClr val="800000"/>
                </a:solidFill>
                <a:latin typeface="+mn-lt"/>
                <a:ea typeface="华文新魏" pitchFamily="2" charset="-122"/>
                <a:cs typeface="Times New Roman" pitchFamily="18" charset="0"/>
              </a:rPr>
              <a:t>. </a:t>
            </a:r>
            <a:r>
              <a:rPr lang="zh-CN" altLang="en-US" sz="2400" kern="0" dirty="0">
                <a:solidFill>
                  <a:srgbClr val="800000"/>
                </a:solidFill>
                <a:latin typeface="+mn-lt"/>
                <a:ea typeface="华文新魏" pitchFamily="2" charset="-122"/>
                <a:cs typeface="Times New Roman" pitchFamily="18" charset="0"/>
              </a:rPr>
              <a:t>这时，树的高度增加一层。 </a:t>
            </a:r>
          </a:p>
        </p:txBody>
      </p:sp>
      <p:sp>
        <p:nvSpPr>
          <p:cNvPr id="6" name="TextBox 5"/>
          <p:cNvSpPr txBox="1"/>
          <p:nvPr/>
        </p:nvSpPr>
        <p:spPr>
          <a:xfrm>
            <a:off x="1214438" y="500063"/>
            <a:ext cx="6072187" cy="584200"/>
          </a:xfrm>
          <a:prstGeom prst="rect">
            <a:avLst/>
          </a:prstGeom>
          <a:noFill/>
        </p:spPr>
        <p:txBody>
          <a:bodyPr>
            <a:spAutoFit/>
          </a:bodyPr>
          <a:lstStyle/>
          <a:p>
            <a:pPr>
              <a:spcBef>
                <a:spcPct val="20000"/>
              </a:spcBef>
              <a:buFont typeface="Arial" pitchFamily="34" charset="0"/>
              <a:buChar char="•"/>
              <a:defRPr/>
            </a:pPr>
            <a:r>
              <a:rPr lang="zh-CN" altLang="en-US" sz="3200" dirty="0">
                <a:latin typeface="+mn-lt"/>
                <a:ea typeface="华文新魏" pitchFamily="2" charset="-122"/>
                <a:cs typeface="Times New Roman" pitchFamily="18" charset="0"/>
              </a:rPr>
              <a:t> 算法（插入记录</a:t>
            </a:r>
            <a:r>
              <a:rPr lang="en-US" altLang="zh-CN" sz="3200" i="1" dirty="0">
                <a:latin typeface="+mn-lt"/>
                <a:ea typeface="华文新魏" pitchFamily="2" charset="-122"/>
                <a:cs typeface="Times New Roman" pitchFamily="18" charset="0"/>
              </a:rPr>
              <a:t>r</a:t>
            </a:r>
            <a:r>
              <a:rPr lang="zh-CN" altLang="en-US" sz="3200" dirty="0">
                <a:latin typeface="+mn-lt"/>
                <a:ea typeface="华文新魏" pitchFamily="2" charset="-122"/>
                <a:cs typeface="Times New Roman" pitchFamily="18" charset="0"/>
              </a:rPr>
              <a:t>）</a:t>
            </a:r>
            <a:endParaRPr lang="en-US" altLang="zh-CN" sz="3200" dirty="0">
              <a:latin typeface="+mn-lt"/>
              <a:ea typeface="华文新魏"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F47F75A9-943A-4D41-82EF-BBD86AE30FA5}" type="slidenum">
              <a:rPr lang="zh-CN" altLang="en-US" smtClean="0"/>
              <a:pPr>
                <a:defRPr/>
              </a:pPr>
              <a:t>94</a:t>
            </a:fld>
            <a:endParaRPr lang="en-US" altLang="zh-CN"/>
          </a:p>
        </p:txBody>
      </p:sp>
      <p:pic>
        <p:nvPicPr>
          <p:cNvPr id="5"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0275" y="4478338"/>
            <a:ext cx="51038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4665663" y="3763963"/>
            <a:ext cx="1620837"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55</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简单删除</a:t>
            </a:r>
          </a:p>
        </p:txBody>
      </p:sp>
      <p:sp>
        <p:nvSpPr>
          <p:cNvPr id="7" name="下箭头 6"/>
          <p:cNvSpPr>
            <a:spLocks noChangeArrowheads="1"/>
          </p:cNvSpPr>
          <p:nvPr/>
        </p:nvSpPr>
        <p:spPr bwMode="auto">
          <a:xfrm>
            <a:off x="4286250" y="3763963"/>
            <a:ext cx="357188" cy="857250"/>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nvGrpSpPr>
          <p:cNvPr id="8" name="组合 7"/>
          <p:cNvGrpSpPr>
            <a:grpSpLocks/>
          </p:cNvGrpSpPr>
          <p:nvPr/>
        </p:nvGrpSpPr>
        <p:grpSpPr bwMode="auto">
          <a:xfrm>
            <a:off x="1857375" y="1379538"/>
            <a:ext cx="5715000" cy="2478087"/>
            <a:chOff x="1714520" y="571480"/>
            <a:chExt cx="5715000" cy="2478088"/>
          </a:xfrm>
        </p:grpSpPr>
        <p:pic>
          <p:nvPicPr>
            <p:cNvPr id="115723"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20" y="571480"/>
              <a:ext cx="571500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4" name="矩形 9"/>
            <p:cNvSpPr>
              <a:spLocks noChangeArrowheads="1"/>
            </p:cNvSpPr>
            <p:nvPr/>
          </p:nvSpPr>
          <p:spPr bwMode="auto">
            <a:xfrm>
              <a:off x="6000760" y="571480"/>
              <a:ext cx="1214446" cy="92869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
        <p:nvSpPr>
          <p:cNvPr id="11" name="TextBox 10"/>
          <p:cNvSpPr txBox="1"/>
          <p:nvPr/>
        </p:nvSpPr>
        <p:spPr>
          <a:xfrm>
            <a:off x="1112838" y="576263"/>
            <a:ext cx="6307137" cy="523875"/>
          </a:xfrm>
          <a:prstGeom prst="rect">
            <a:avLst/>
          </a:prstGeom>
          <a:noFill/>
        </p:spPr>
        <p:txBody>
          <a:bodyPr wrap="none">
            <a:spAutoFit/>
          </a:bodyPr>
          <a:lstStyle/>
          <a:p>
            <a:pPr>
              <a:spcBef>
                <a:spcPct val="20000"/>
              </a:spcBef>
              <a:buSzPct val="50000"/>
              <a:buFont typeface="Wingdings" pitchFamily="2" charset="2"/>
              <a:buChar char="l"/>
              <a:defRPr/>
            </a:pPr>
            <a:r>
              <a:rPr lang="zh-CN" altLang="en-US" sz="2800" b="0" dirty="0">
                <a:latin typeface="+mn-lt"/>
                <a:ea typeface="华文新魏" pitchFamily="2" charset="-122"/>
                <a:cs typeface="Times New Roman" pitchFamily="18" charset="0"/>
              </a:rPr>
              <a:t> 从</a:t>
            </a:r>
            <a:r>
              <a:rPr lang="en-US" altLang="zh-CN" sz="2800" b="0" dirty="0">
                <a:latin typeface="+mn-lt"/>
                <a:ea typeface="华文新魏" pitchFamily="2" charset="-122"/>
                <a:cs typeface="Times New Roman" pitchFamily="18" charset="0"/>
              </a:rPr>
              <a:t>B-</a:t>
            </a:r>
            <a:r>
              <a:rPr lang="zh-CN" altLang="en-US" sz="2800" b="0" dirty="0">
                <a:latin typeface="+mn-lt"/>
                <a:ea typeface="华文新魏" pitchFamily="2" charset="-122"/>
                <a:cs typeface="Times New Roman" pitchFamily="18" charset="0"/>
              </a:rPr>
              <a:t>树删除一个索引域值为</a:t>
            </a:r>
            <a:r>
              <a:rPr lang="en-US" altLang="zh-CN" sz="2800" b="0" i="1" dirty="0">
                <a:latin typeface="+mn-lt"/>
                <a:ea typeface="华文新魏" pitchFamily="2" charset="-122"/>
                <a:cs typeface="Times New Roman" pitchFamily="18" charset="0"/>
              </a:rPr>
              <a:t>K</a:t>
            </a:r>
            <a:r>
              <a:rPr lang="zh-CN" altLang="en-US" sz="2800" b="0" dirty="0">
                <a:latin typeface="+mn-lt"/>
                <a:ea typeface="华文新魏" pitchFamily="2" charset="-122"/>
                <a:cs typeface="Times New Roman" pitchFamily="18" charset="0"/>
              </a:rPr>
              <a:t>的记录</a:t>
            </a:r>
            <a:r>
              <a:rPr lang="en-US" altLang="zh-CN" sz="2800" b="0" i="1" dirty="0">
                <a:latin typeface="+mn-lt"/>
                <a:ea typeface="华文新魏" pitchFamily="2" charset="-122"/>
                <a:cs typeface="Times New Roman" pitchFamily="18" charset="0"/>
              </a:rPr>
              <a:t>r</a:t>
            </a:r>
          </a:p>
        </p:txBody>
      </p:sp>
      <p:sp>
        <p:nvSpPr>
          <p:cNvPr id="12" name="TextBox 11"/>
          <p:cNvSpPr txBox="1"/>
          <p:nvPr/>
        </p:nvSpPr>
        <p:spPr>
          <a:xfrm>
            <a:off x="1322388" y="971550"/>
            <a:ext cx="4105275" cy="523875"/>
          </a:xfrm>
          <a:prstGeom prst="rect">
            <a:avLst/>
          </a:prstGeom>
          <a:noFill/>
        </p:spPr>
        <p:txBody>
          <a:bodyPr wrap="none">
            <a:spAutoFit/>
          </a:bodyPr>
          <a:lstStyle/>
          <a:p>
            <a:pPr>
              <a:spcBef>
                <a:spcPct val="20000"/>
              </a:spcBef>
              <a:defRPr/>
            </a:pPr>
            <a:r>
              <a:rPr lang="zh-CN" altLang="en-US" sz="2800" b="0" dirty="0">
                <a:solidFill>
                  <a:srgbClr val="FF0000"/>
                </a:solidFill>
                <a:latin typeface="+mn-lt"/>
                <a:ea typeface="华文新魏" pitchFamily="2" charset="-122"/>
                <a:cs typeface="Times New Roman" pitchFamily="18" charset="0"/>
              </a:rPr>
              <a:t>例</a:t>
            </a:r>
            <a:r>
              <a:rPr lang="en-US" altLang="zh-CN" sz="2800" b="0" dirty="0">
                <a:solidFill>
                  <a:srgbClr val="FF0000"/>
                </a:solidFill>
                <a:latin typeface="+mn-lt"/>
                <a:ea typeface="华文新魏" pitchFamily="2" charset="-122"/>
                <a:cs typeface="Times New Roman" pitchFamily="18" charset="0"/>
              </a:rPr>
              <a:t>.</a:t>
            </a:r>
            <a:r>
              <a:rPr lang="zh-CN" altLang="en-US" sz="2800" b="0" dirty="0">
                <a:solidFill>
                  <a:srgbClr val="FF0000"/>
                </a:solidFill>
                <a:latin typeface="+mn-lt"/>
                <a:ea typeface="华文新魏" pitchFamily="2" charset="-122"/>
                <a:cs typeface="Times New Roman" pitchFamily="18" charset="0"/>
              </a:rPr>
              <a:t>秩为</a:t>
            </a:r>
            <a:r>
              <a:rPr lang="en-US" altLang="zh-CN" sz="2800" b="0" dirty="0">
                <a:solidFill>
                  <a:srgbClr val="FF0000"/>
                </a:solidFill>
                <a:latin typeface="+mn-lt"/>
                <a:ea typeface="华文新魏" pitchFamily="2" charset="-122"/>
                <a:cs typeface="Times New Roman" pitchFamily="18" charset="0"/>
              </a:rPr>
              <a:t>3</a:t>
            </a:r>
            <a:r>
              <a:rPr lang="zh-CN" altLang="en-US" sz="2800" b="0" dirty="0">
                <a:solidFill>
                  <a:srgbClr val="FF0000"/>
                </a:solidFill>
                <a:latin typeface="+mn-lt"/>
                <a:ea typeface="华文新魏" pitchFamily="2" charset="-122"/>
                <a:cs typeface="Times New Roman" pitchFamily="18" charset="0"/>
              </a:rPr>
              <a:t>的</a:t>
            </a:r>
            <a:r>
              <a:rPr lang="en-US" altLang="zh-CN" sz="2800" b="0" dirty="0">
                <a:solidFill>
                  <a:srgbClr val="FF0000"/>
                </a:solidFill>
                <a:latin typeface="+mn-lt"/>
                <a:ea typeface="华文新魏" pitchFamily="2" charset="-122"/>
                <a:cs typeface="Times New Roman" pitchFamily="18" charset="0"/>
              </a:rPr>
              <a:t>B-</a:t>
            </a:r>
            <a:r>
              <a:rPr lang="zh-CN" altLang="en-US" sz="2800" b="0" dirty="0">
                <a:solidFill>
                  <a:srgbClr val="FF0000"/>
                </a:solidFill>
                <a:latin typeface="+mn-lt"/>
                <a:ea typeface="华文新魏" pitchFamily="2" charset="-122"/>
                <a:cs typeface="Times New Roman" pitchFamily="18" charset="0"/>
              </a:rPr>
              <a:t>树删除过程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par>
                                <p:cTn id="29" presetID="22" presetClass="entr" presetSubtype="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EAD76FD0-88ED-432C-A7F8-718FA9933F09}" type="slidenum">
              <a:rPr lang="zh-CN" altLang="en-US" smtClean="0"/>
              <a:pPr>
                <a:defRPr/>
              </a:pPr>
              <a:t>95</a:t>
            </a:fld>
            <a:endParaRPr lang="en-US" altLang="zh-CN"/>
          </a:p>
        </p:txBody>
      </p:sp>
      <p:graphicFrame>
        <p:nvGraphicFramePr>
          <p:cNvPr id="5" name="Object 4"/>
          <p:cNvGraphicFramePr>
            <a:graphicFrameLocks noChangeAspect="1"/>
          </p:cNvGraphicFramePr>
          <p:nvPr/>
        </p:nvGraphicFramePr>
        <p:xfrm>
          <a:off x="1979613" y="3906838"/>
          <a:ext cx="5181600" cy="2379662"/>
        </p:xfrm>
        <a:graphic>
          <a:graphicData uri="http://schemas.openxmlformats.org/presentationml/2006/ole">
            <mc:AlternateContent xmlns:mc="http://schemas.openxmlformats.org/markup-compatibility/2006">
              <mc:Choice xmlns:v="urn:schemas-microsoft-com:vml" Requires="v">
                <p:oleObj spid="_x0000_s116889" name="BMP 图象" r:id="rId3" imgW="6533333" imgH="3000000" progId="PBrush">
                  <p:embed/>
                </p:oleObj>
              </mc:Choice>
              <mc:Fallback>
                <p:oleObj name="BMP 图象" r:id="rId3" imgW="6533333" imgH="300000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906838"/>
                        <a:ext cx="5181600"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 name="TextBox 5"/>
          <p:cNvSpPr txBox="1">
            <a:spLocks noChangeArrowheads="1"/>
          </p:cNvSpPr>
          <p:nvPr/>
        </p:nvSpPr>
        <p:spPr bwMode="auto">
          <a:xfrm>
            <a:off x="4791075" y="3159125"/>
            <a:ext cx="22510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65</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调整</a:t>
            </a:r>
            <a:r>
              <a:rPr lang="en-US" altLang="zh-CN" sz="2800" b="0">
                <a:solidFill>
                  <a:srgbClr val="0000CC"/>
                </a:solidFill>
                <a:ea typeface="华文行楷" panose="02010800040101010101" pitchFamily="2" charset="-122"/>
                <a:cs typeface="Times New Roman" panose="02020603050405020304" pitchFamily="18" charset="0"/>
              </a:rPr>
              <a:t>g</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c</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h</a:t>
            </a:r>
            <a:endParaRPr lang="zh-CN" altLang="en-US" sz="2800" b="0">
              <a:solidFill>
                <a:srgbClr val="0000CC"/>
              </a:solidFill>
              <a:ea typeface="华文行楷" panose="02010800040101010101" pitchFamily="2" charset="-122"/>
              <a:cs typeface="Times New Roman" panose="02020603050405020304" pitchFamily="18" charset="0"/>
            </a:endParaRPr>
          </a:p>
        </p:txBody>
      </p:sp>
      <p:sp>
        <p:nvSpPr>
          <p:cNvPr id="7" name="下箭头 6"/>
          <p:cNvSpPr>
            <a:spLocks noChangeArrowheads="1"/>
          </p:cNvSpPr>
          <p:nvPr/>
        </p:nvSpPr>
        <p:spPr bwMode="auto">
          <a:xfrm>
            <a:off x="4286250" y="3143250"/>
            <a:ext cx="357188" cy="857250"/>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nvGrpSpPr>
          <p:cNvPr id="116744" name="组合 7"/>
          <p:cNvGrpSpPr>
            <a:grpSpLocks/>
          </p:cNvGrpSpPr>
          <p:nvPr/>
        </p:nvGrpSpPr>
        <p:grpSpPr bwMode="auto">
          <a:xfrm>
            <a:off x="1857375" y="714375"/>
            <a:ext cx="5257800" cy="2286000"/>
            <a:chOff x="1857356" y="714356"/>
            <a:chExt cx="5257800" cy="2286016"/>
          </a:xfrm>
        </p:grpSpPr>
        <p:graphicFrame>
          <p:nvGraphicFramePr>
            <p:cNvPr id="116745" name="Object 3"/>
            <p:cNvGraphicFramePr>
              <a:graphicFrameLocks noChangeAspect="1"/>
            </p:cNvGraphicFramePr>
            <p:nvPr/>
          </p:nvGraphicFramePr>
          <p:xfrm>
            <a:off x="1857356" y="746122"/>
            <a:ext cx="5257800" cy="2254250"/>
          </p:xfrm>
          <a:graphic>
            <a:graphicData uri="http://schemas.openxmlformats.org/presentationml/2006/ole">
              <mc:AlternateContent xmlns:mc="http://schemas.openxmlformats.org/markup-compatibility/2006">
                <mc:Choice xmlns:v="urn:schemas-microsoft-com:vml" Requires="v">
                  <p:oleObj spid="_x0000_s116890" name="BMP 图象" r:id="rId5" imgW="7066667" imgH="3029373" progId="PBrush">
                    <p:embed/>
                  </p:oleObj>
                </mc:Choice>
                <mc:Fallback>
                  <p:oleObj name="BMP 图象" r:id="rId5" imgW="7066667" imgH="3029373"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56" y="746122"/>
                          <a:ext cx="5257800"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16746" name="矩形 9"/>
            <p:cNvSpPr>
              <a:spLocks noChangeArrowheads="1"/>
            </p:cNvSpPr>
            <p:nvPr/>
          </p:nvSpPr>
          <p:spPr bwMode="auto">
            <a:xfrm>
              <a:off x="5786446" y="714356"/>
              <a:ext cx="1214446" cy="92869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007DDDAC-4C5E-40F1-981B-570D9BEF7138}" type="slidenum">
              <a:rPr lang="zh-CN" altLang="en-US" smtClean="0"/>
              <a:pPr>
                <a:defRPr/>
              </a:pPr>
              <a:t>96</a:t>
            </a:fld>
            <a:endParaRPr lang="en-US" altLang="zh-CN"/>
          </a:p>
        </p:txBody>
      </p:sp>
      <p:graphicFrame>
        <p:nvGraphicFramePr>
          <p:cNvPr id="5" name="Object 3"/>
          <p:cNvGraphicFramePr>
            <a:graphicFrameLocks noChangeAspect="1"/>
          </p:cNvGraphicFramePr>
          <p:nvPr/>
        </p:nvGraphicFramePr>
        <p:xfrm>
          <a:off x="2062163" y="3857625"/>
          <a:ext cx="4867275" cy="2540000"/>
        </p:xfrm>
        <a:graphic>
          <a:graphicData uri="http://schemas.openxmlformats.org/presentationml/2006/ole">
            <mc:AlternateContent xmlns:mc="http://schemas.openxmlformats.org/markup-compatibility/2006">
              <mc:Choice xmlns:v="urn:schemas-microsoft-com:vml" Requires="v">
                <p:oleObj spid="_x0000_s117913" name="BMP 图象" r:id="rId3" imgW="6076190" imgH="3172268" progId="PBrush">
                  <p:embed/>
                </p:oleObj>
              </mc:Choice>
              <mc:Fallback>
                <p:oleObj name="BMP 图象" r:id="rId3" imgW="6076190" imgH="3172268"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3857625"/>
                        <a:ext cx="486727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 name="TextBox 5"/>
          <p:cNvSpPr txBox="1">
            <a:spLocks noChangeArrowheads="1"/>
          </p:cNvSpPr>
          <p:nvPr/>
        </p:nvSpPr>
        <p:spPr bwMode="auto">
          <a:xfrm>
            <a:off x="4791075" y="3159125"/>
            <a:ext cx="21542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70</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调整</a:t>
            </a:r>
            <a:r>
              <a:rPr lang="en-US" altLang="zh-CN" sz="2800" b="0">
                <a:solidFill>
                  <a:srgbClr val="0000CC"/>
                </a:solidFill>
                <a:ea typeface="华文行楷" panose="02010800040101010101" pitchFamily="2" charset="-122"/>
                <a:cs typeface="Times New Roman" panose="02020603050405020304" pitchFamily="18" charset="0"/>
              </a:rPr>
              <a:t>f</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c</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g</a:t>
            </a:r>
            <a:endParaRPr lang="zh-CN" altLang="en-US" sz="2800" b="0">
              <a:solidFill>
                <a:srgbClr val="0000CC"/>
              </a:solidFill>
              <a:ea typeface="华文行楷" panose="02010800040101010101" pitchFamily="2" charset="-122"/>
              <a:cs typeface="Times New Roman" panose="02020603050405020304" pitchFamily="18" charset="0"/>
            </a:endParaRPr>
          </a:p>
        </p:txBody>
      </p:sp>
      <p:sp>
        <p:nvSpPr>
          <p:cNvPr id="7" name="下箭头 6"/>
          <p:cNvSpPr>
            <a:spLocks noChangeArrowheads="1"/>
          </p:cNvSpPr>
          <p:nvPr/>
        </p:nvSpPr>
        <p:spPr bwMode="auto">
          <a:xfrm>
            <a:off x="4286250" y="3143250"/>
            <a:ext cx="357188" cy="857250"/>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nvGrpSpPr>
          <p:cNvPr id="117768" name="组合 7"/>
          <p:cNvGrpSpPr>
            <a:grpSpLocks/>
          </p:cNvGrpSpPr>
          <p:nvPr/>
        </p:nvGrpSpPr>
        <p:grpSpPr bwMode="auto">
          <a:xfrm>
            <a:off x="1746250" y="642938"/>
            <a:ext cx="5562600" cy="2490787"/>
            <a:chOff x="1745704" y="642918"/>
            <a:chExt cx="5562600" cy="2490787"/>
          </a:xfrm>
        </p:grpSpPr>
        <p:graphicFrame>
          <p:nvGraphicFramePr>
            <p:cNvPr id="117769" name="Object 2"/>
            <p:cNvGraphicFramePr>
              <a:graphicFrameLocks noChangeAspect="1"/>
            </p:cNvGraphicFramePr>
            <p:nvPr/>
          </p:nvGraphicFramePr>
          <p:xfrm>
            <a:off x="1745704" y="642918"/>
            <a:ext cx="5562600" cy="2490787"/>
          </p:xfrm>
          <a:graphic>
            <a:graphicData uri="http://schemas.openxmlformats.org/presentationml/2006/ole">
              <mc:AlternateContent xmlns:mc="http://schemas.openxmlformats.org/markup-compatibility/2006">
                <mc:Choice xmlns:v="urn:schemas-microsoft-com:vml" Requires="v">
                  <p:oleObj spid="_x0000_s117914" name="BMP 图象" r:id="rId5" imgW="6876190" imgH="3076190" progId="PBrush">
                    <p:embed/>
                  </p:oleObj>
                </mc:Choice>
                <mc:Fallback>
                  <p:oleObj name="BMP 图象" r:id="rId5" imgW="6876190" imgH="3076190" progId="PBrush">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5704" y="642918"/>
                          <a:ext cx="5562600"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17770" name="矩形 9"/>
            <p:cNvSpPr>
              <a:spLocks noChangeArrowheads="1"/>
            </p:cNvSpPr>
            <p:nvPr/>
          </p:nvSpPr>
          <p:spPr bwMode="auto">
            <a:xfrm>
              <a:off x="6000760" y="714356"/>
              <a:ext cx="1285884" cy="92869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FB740289-3811-4728-AFED-FC4BF736571A}" type="slidenum">
              <a:rPr lang="zh-CN" altLang="en-US" smtClean="0"/>
              <a:pPr>
                <a:defRPr/>
              </a:pPr>
              <a:t>97</a:t>
            </a:fld>
            <a:endParaRPr lang="en-US" altLang="zh-CN"/>
          </a:p>
        </p:txBody>
      </p:sp>
      <p:sp>
        <p:nvSpPr>
          <p:cNvPr id="5" name="TextBox 4"/>
          <p:cNvSpPr txBox="1">
            <a:spLocks noChangeArrowheads="1"/>
          </p:cNvSpPr>
          <p:nvPr/>
        </p:nvSpPr>
        <p:spPr bwMode="auto">
          <a:xfrm>
            <a:off x="4791075" y="3159125"/>
            <a:ext cx="16160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55</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调整</a:t>
            </a:r>
            <a:r>
              <a:rPr lang="en-US" altLang="zh-CN" sz="2800" b="0">
                <a:solidFill>
                  <a:srgbClr val="0000CC"/>
                </a:solidFill>
                <a:ea typeface="华文行楷" panose="02010800040101010101" pitchFamily="2" charset="-122"/>
                <a:cs typeface="Times New Roman" panose="02020603050405020304" pitchFamily="18" charset="0"/>
              </a:rPr>
              <a:t>f</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g</a:t>
            </a:r>
            <a:endParaRPr lang="zh-CN" altLang="en-US" sz="2800" b="0">
              <a:solidFill>
                <a:srgbClr val="0000CC"/>
              </a:solidFill>
              <a:ea typeface="华文行楷" panose="02010800040101010101" pitchFamily="2" charset="-122"/>
              <a:cs typeface="Times New Roman" panose="02020603050405020304" pitchFamily="18" charset="0"/>
            </a:endParaRPr>
          </a:p>
        </p:txBody>
      </p:sp>
      <p:grpSp>
        <p:nvGrpSpPr>
          <p:cNvPr id="6" name="组合 5"/>
          <p:cNvGrpSpPr>
            <a:grpSpLocks/>
          </p:cNvGrpSpPr>
          <p:nvPr/>
        </p:nvGrpSpPr>
        <p:grpSpPr bwMode="auto">
          <a:xfrm>
            <a:off x="2100263" y="3143250"/>
            <a:ext cx="4733925" cy="3370263"/>
            <a:chOff x="2100698" y="3143248"/>
            <a:chExt cx="4733925" cy="3370268"/>
          </a:xfrm>
        </p:grpSpPr>
        <p:graphicFrame>
          <p:nvGraphicFramePr>
            <p:cNvPr id="118794" name="Object 4"/>
            <p:cNvGraphicFramePr>
              <a:graphicFrameLocks noChangeAspect="1"/>
            </p:cNvGraphicFramePr>
            <p:nvPr/>
          </p:nvGraphicFramePr>
          <p:xfrm>
            <a:off x="2100698" y="3857628"/>
            <a:ext cx="4733925" cy="2655888"/>
          </p:xfrm>
          <a:graphic>
            <a:graphicData uri="http://schemas.openxmlformats.org/presentationml/2006/ole">
              <mc:AlternateContent xmlns:mc="http://schemas.openxmlformats.org/markup-compatibility/2006">
                <mc:Choice xmlns:v="urn:schemas-microsoft-com:vml" Requires="v">
                  <p:oleObj spid="_x0000_s118938" name="BMP 图象" r:id="rId3" imgW="7182853" imgH="4029637" progId="PBrush">
                    <p:embed/>
                  </p:oleObj>
                </mc:Choice>
                <mc:Fallback>
                  <p:oleObj name="BMP 图象" r:id="rId3" imgW="7182853" imgH="4029637"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698" y="3857628"/>
                          <a:ext cx="4733925"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18795" name="下箭头 7"/>
            <p:cNvSpPr>
              <a:spLocks noChangeArrowheads="1"/>
            </p:cNvSpPr>
            <p:nvPr/>
          </p:nvSpPr>
          <p:spPr bwMode="auto">
            <a:xfrm>
              <a:off x="4286248" y="3143248"/>
              <a:ext cx="357190" cy="857256"/>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grpSp>
        <p:nvGrpSpPr>
          <p:cNvPr id="118791" name="组合 8"/>
          <p:cNvGrpSpPr>
            <a:grpSpLocks/>
          </p:cNvGrpSpPr>
          <p:nvPr/>
        </p:nvGrpSpPr>
        <p:grpSpPr bwMode="auto">
          <a:xfrm>
            <a:off x="2000250" y="428625"/>
            <a:ext cx="5422900" cy="2697163"/>
            <a:chOff x="2000232" y="428604"/>
            <a:chExt cx="5422900" cy="2697162"/>
          </a:xfrm>
        </p:grpSpPr>
        <p:graphicFrame>
          <p:nvGraphicFramePr>
            <p:cNvPr id="118792" name="Object 3"/>
            <p:cNvGraphicFramePr>
              <a:graphicFrameLocks noChangeAspect="1"/>
            </p:cNvGraphicFramePr>
            <p:nvPr/>
          </p:nvGraphicFramePr>
          <p:xfrm>
            <a:off x="2000232" y="428604"/>
            <a:ext cx="5422900" cy="2697162"/>
          </p:xfrm>
          <a:graphic>
            <a:graphicData uri="http://schemas.openxmlformats.org/presentationml/2006/ole">
              <mc:AlternateContent xmlns:mc="http://schemas.openxmlformats.org/markup-compatibility/2006">
                <mc:Choice xmlns:v="urn:schemas-microsoft-com:vml" Requires="v">
                  <p:oleObj spid="_x0000_s118939" name="BMP 图象" r:id="rId5" imgW="8257143" imgH="4105848" progId="PBrush">
                    <p:embed/>
                  </p:oleObj>
                </mc:Choice>
                <mc:Fallback>
                  <p:oleObj name="BMP 图象" r:id="rId5" imgW="8257143" imgH="4105848"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32" y="428604"/>
                          <a:ext cx="542290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18793" name="矩形 10"/>
            <p:cNvSpPr>
              <a:spLocks noChangeArrowheads="1"/>
            </p:cNvSpPr>
            <p:nvPr/>
          </p:nvSpPr>
          <p:spPr bwMode="auto">
            <a:xfrm>
              <a:off x="6000760" y="500042"/>
              <a:ext cx="1214446" cy="100013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DEE7BB86-31DF-4BD4-BC0B-9F4A89F23CCE}" type="slidenum">
              <a:rPr lang="zh-CN" altLang="en-US" smtClean="0"/>
              <a:pPr>
                <a:defRPr/>
              </a:pPr>
              <a:t>98</a:t>
            </a:fld>
            <a:endParaRPr lang="en-US" altLang="zh-CN"/>
          </a:p>
        </p:txBody>
      </p:sp>
      <p:graphicFrame>
        <p:nvGraphicFramePr>
          <p:cNvPr id="5" name="Object 3"/>
          <p:cNvGraphicFramePr>
            <a:graphicFrameLocks noChangeAspect="1"/>
          </p:cNvGraphicFramePr>
          <p:nvPr/>
        </p:nvGraphicFramePr>
        <p:xfrm>
          <a:off x="2249488" y="3956050"/>
          <a:ext cx="4465637" cy="2544763"/>
        </p:xfrm>
        <a:graphic>
          <a:graphicData uri="http://schemas.openxmlformats.org/presentationml/2006/ole">
            <mc:AlternateContent xmlns:mc="http://schemas.openxmlformats.org/markup-compatibility/2006">
              <mc:Choice xmlns:v="urn:schemas-microsoft-com:vml" Requires="v">
                <p:oleObj spid="_x0000_s119961" name="BMP 图象" r:id="rId3" imgW="7104762" imgH="4048690" progId="PBrush">
                  <p:embed/>
                </p:oleObj>
              </mc:Choice>
              <mc:Fallback>
                <p:oleObj name="BMP 图象" r:id="rId3" imgW="7104762" imgH="4048690"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488" y="3956050"/>
                        <a:ext cx="4465637"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 name="TextBox 5"/>
          <p:cNvSpPr txBox="1">
            <a:spLocks noChangeArrowheads="1"/>
          </p:cNvSpPr>
          <p:nvPr/>
        </p:nvSpPr>
        <p:spPr bwMode="auto">
          <a:xfrm>
            <a:off x="4791075" y="3230563"/>
            <a:ext cx="17113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80</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调整</a:t>
            </a:r>
            <a:r>
              <a:rPr lang="en-US" altLang="zh-CN" sz="2800" b="0">
                <a:solidFill>
                  <a:srgbClr val="0000CC"/>
                </a:solidFill>
                <a:ea typeface="华文行楷" panose="02010800040101010101" pitchFamily="2" charset="-122"/>
                <a:cs typeface="Times New Roman" panose="02020603050405020304" pitchFamily="18" charset="0"/>
              </a:rPr>
              <a:t>g</a:t>
            </a:r>
            <a:r>
              <a:rPr lang="zh-CN" altLang="en-US" sz="2800" b="0">
                <a:solidFill>
                  <a:srgbClr val="0000CC"/>
                </a:solidFill>
                <a:ea typeface="华文行楷" panose="02010800040101010101" pitchFamily="2" charset="-122"/>
                <a:cs typeface="Times New Roman" panose="02020603050405020304" pitchFamily="18" charset="0"/>
              </a:rPr>
              <a:t>、</a:t>
            </a:r>
            <a:r>
              <a:rPr lang="en-US" altLang="zh-CN" sz="2800" b="0">
                <a:solidFill>
                  <a:srgbClr val="0000CC"/>
                </a:solidFill>
                <a:ea typeface="华文行楷" panose="02010800040101010101" pitchFamily="2" charset="-122"/>
                <a:cs typeface="Times New Roman" panose="02020603050405020304" pitchFamily="18" charset="0"/>
              </a:rPr>
              <a:t>h</a:t>
            </a:r>
            <a:endParaRPr lang="zh-CN" altLang="en-US" sz="2800" b="0">
              <a:solidFill>
                <a:srgbClr val="0000CC"/>
              </a:solidFill>
              <a:ea typeface="华文行楷" panose="02010800040101010101" pitchFamily="2" charset="-122"/>
              <a:cs typeface="Times New Roman" panose="02020603050405020304" pitchFamily="18" charset="0"/>
            </a:endParaRPr>
          </a:p>
        </p:txBody>
      </p:sp>
      <p:sp>
        <p:nvSpPr>
          <p:cNvPr id="7" name="下箭头 6"/>
          <p:cNvSpPr>
            <a:spLocks noChangeArrowheads="1"/>
          </p:cNvSpPr>
          <p:nvPr/>
        </p:nvSpPr>
        <p:spPr bwMode="auto">
          <a:xfrm>
            <a:off x="4286250" y="3214688"/>
            <a:ext cx="357188" cy="857250"/>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nvGrpSpPr>
          <p:cNvPr id="119816" name="组合 7"/>
          <p:cNvGrpSpPr>
            <a:grpSpLocks/>
          </p:cNvGrpSpPr>
          <p:nvPr/>
        </p:nvGrpSpPr>
        <p:grpSpPr bwMode="auto">
          <a:xfrm>
            <a:off x="1736725" y="428625"/>
            <a:ext cx="5715000" cy="2736850"/>
            <a:chOff x="1737320" y="428604"/>
            <a:chExt cx="5715000" cy="2736850"/>
          </a:xfrm>
        </p:grpSpPr>
        <p:graphicFrame>
          <p:nvGraphicFramePr>
            <p:cNvPr id="119817" name="Object 2"/>
            <p:cNvGraphicFramePr>
              <a:graphicFrameLocks noChangeAspect="1"/>
            </p:cNvGraphicFramePr>
            <p:nvPr/>
          </p:nvGraphicFramePr>
          <p:xfrm>
            <a:off x="1737320" y="428604"/>
            <a:ext cx="5715000" cy="2736850"/>
          </p:xfrm>
          <a:graphic>
            <a:graphicData uri="http://schemas.openxmlformats.org/presentationml/2006/ole">
              <mc:AlternateContent xmlns:mc="http://schemas.openxmlformats.org/markup-compatibility/2006">
                <mc:Choice xmlns:v="urn:schemas-microsoft-com:vml" Requires="v">
                  <p:oleObj spid="_x0000_s119962" name="BMP 图象" r:id="rId5" imgW="8295238" imgH="3971429" progId="PBrush">
                    <p:embed/>
                  </p:oleObj>
                </mc:Choice>
                <mc:Fallback>
                  <p:oleObj name="BMP 图象" r:id="rId5" imgW="8295238" imgH="3971429" progId="PBrush">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7320" y="428604"/>
                          <a:ext cx="57150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19818" name="矩形 9"/>
            <p:cNvSpPr>
              <a:spLocks noChangeArrowheads="1"/>
            </p:cNvSpPr>
            <p:nvPr/>
          </p:nvSpPr>
          <p:spPr bwMode="auto">
            <a:xfrm>
              <a:off x="6072198" y="428604"/>
              <a:ext cx="1357322" cy="107157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FC5A806-E62D-4361-9FA7-FFE670E8599B}" type="datetime1">
              <a:rPr lang="zh-CN" altLang="en-US" smtClean="0"/>
              <a:pPr>
                <a:defRPr/>
              </a:pPr>
              <a:t>2021/4/18</a:t>
            </a:fld>
            <a:endParaRPr lang="en-US" altLang="zh-CN"/>
          </a:p>
        </p:txBody>
      </p:sp>
      <p:sp>
        <p:nvSpPr>
          <p:cNvPr id="3" name="页脚占位符 2"/>
          <p:cNvSpPr>
            <a:spLocks noGrp="1"/>
          </p:cNvSpPr>
          <p:nvPr>
            <p:ph type="ftr" sz="quarter" idx="11"/>
          </p:nvPr>
        </p:nvSpPr>
        <p:spPr/>
        <p:txBody>
          <a:bodyPr/>
          <a:lstStyle/>
          <a:p>
            <a:pPr>
              <a:defRPr/>
            </a:pPr>
            <a:r>
              <a:rPr lang="en-US" altLang="zh-CN" smtClean="0"/>
              <a:t>HIT-DBLAB</a:t>
            </a:r>
            <a:endParaRPr lang="en-US" altLang="zh-CN"/>
          </a:p>
        </p:txBody>
      </p:sp>
      <p:sp>
        <p:nvSpPr>
          <p:cNvPr id="4" name="灯片编号占位符 3"/>
          <p:cNvSpPr>
            <a:spLocks noGrp="1"/>
          </p:cNvSpPr>
          <p:nvPr>
            <p:ph type="sldNum" sz="quarter" idx="12"/>
          </p:nvPr>
        </p:nvSpPr>
        <p:spPr/>
        <p:txBody>
          <a:bodyPr/>
          <a:lstStyle/>
          <a:p>
            <a:pPr>
              <a:defRPr/>
            </a:pPr>
            <a:fld id="{D9AC60D4-BFCF-435D-833B-CB053564E0C4}" type="slidenum">
              <a:rPr lang="zh-CN" altLang="en-US" smtClean="0"/>
              <a:pPr>
                <a:defRPr/>
              </a:pPr>
              <a:t>99</a:t>
            </a:fld>
            <a:endParaRPr lang="en-US" altLang="zh-CN"/>
          </a:p>
        </p:txBody>
      </p:sp>
      <p:graphicFrame>
        <p:nvGraphicFramePr>
          <p:cNvPr id="5" name="Object 4"/>
          <p:cNvGraphicFramePr>
            <a:graphicFrameLocks noChangeAspect="1"/>
          </p:cNvGraphicFramePr>
          <p:nvPr/>
        </p:nvGraphicFramePr>
        <p:xfrm>
          <a:off x="1620838" y="3929063"/>
          <a:ext cx="5380037" cy="2560637"/>
        </p:xfrm>
        <a:graphic>
          <a:graphicData uri="http://schemas.openxmlformats.org/presentationml/2006/ole">
            <mc:AlternateContent xmlns:mc="http://schemas.openxmlformats.org/markup-compatibility/2006">
              <mc:Choice xmlns:v="urn:schemas-microsoft-com:vml" Requires="v">
                <p:oleObj spid="_x0000_s120985" name="BMP 图象" r:id="rId3" imgW="8628571" imgH="4105848" progId="PBrush">
                  <p:embed/>
                </p:oleObj>
              </mc:Choice>
              <mc:Fallback>
                <p:oleObj name="BMP 图象" r:id="rId3" imgW="8628571" imgH="4105848"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3929063"/>
                        <a:ext cx="5380037"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 name="TextBox 5"/>
          <p:cNvSpPr txBox="1">
            <a:spLocks noChangeArrowheads="1"/>
          </p:cNvSpPr>
          <p:nvPr/>
        </p:nvSpPr>
        <p:spPr bwMode="auto">
          <a:xfrm>
            <a:off x="4362450" y="3159125"/>
            <a:ext cx="16811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删除</a:t>
            </a:r>
            <a:r>
              <a:rPr lang="en-US" altLang="zh-CN" sz="2800" b="0">
                <a:solidFill>
                  <a:srgbClr val="0000CC"/>
                </a:solidFill>
                <a:ea typeface="华文行楷" panose="02010800040101010101" pitchFamily="2" charset="-122"/>
                <a:cs typeface="Times New Roman" panose="02020603050405020304" pitchFamily="18" charset="0"/>
              </a:rPr>
              <a:t>50</a:t>
            </a:r>
          </a:p>
          <a:p>
            <a:pPr>
              <a:lnSpc>
                <a:spcPts val="2800"/>
              </a:lnSpc>
              <a:spcBef>
                <a:spcPct val="0"/>
              </a:spcBef>
              <a:buFontTx/>
              <a:buNone/>
            </a:pPr>
            <a:r>
              <a:rPr lang="zh-CN" altLang="en-US" sz="2800" b="0">
                <a:solidFill>
                  <a:srgbClr val="0000CC"/>
                </a:solidFill>
                <a:ea typeface="华文行楷" panose="02010800040101010101" pitchFamily="2" charset="-122"/>
                <a:cs typeface="Times New Roman" panose="02020603050405020304" pitchFamily="18" charset="0"/>
              </a:rPr>
              <a:t>用</a:t>
            </a:r>
            <a:r>
              <a:rPr lang="en-US" altLang="zh-CN" sz="2800" b="0">
                <a:solidFill>
                  <a:srgbClr val="0000CC"/>
                </a:solidFill>
                <a:ea typeface="华文行楷" panose="02010800040101010101" pitchFamily="2" charset="-122"/>
                <a:cs typeface="Times New Roman" panose="02020603050405020304" pitchFamily="18" charset="0"/>
              </a:rPr>
              <a:t>55</a:t>
            </a:r>
            <a:r>
              <a:rPr lang="zh-CN" altLang="en-US" sz="2800" b="0">
                <a:solidFill>
                  <a:srgbClr val="0000CC"/>
                </a:solidFill>
                <a:ea typeface="华文行楷" panose="02010800040101010101" pitchFamily="2" charset="-122"/>
                <a:cs typeface="Times New Roman" panose="02020603050405020304" pitchFamily="18" charset="0"/>
              </a:rPr>
              <a:t>取代</a:t>
            </a:r>
          </a:p>
        </p:txBody>
      </p:sp>
      <p:sp>
        <p:nvSpPr>
          <p:cNvPr id="7" name="下箭头 6"/>
          <p:cNvSpPr>
            <a:spLocks noChangeArrowheads="1"/>
          </p:cNvSpPr>
          <p:nvPr/>
        </p:nvSpPr>
        <p:spPr bwMode="auto">
          <a:xfrm>
            <a:off x="3857625" y="3143250"/>
            <a:ext cx="357188" cy="857250"/>
          </a:xfrm>
          <a:prstGeom prst="downArrow">
            <a:avLst>
              <a:gd name="adj1" fmla="val 50000"/>
              <a:gd name="adj2" fmla="val 50000"/>
            </a:avLst>
          </a:prstGeom>
          <a:solidFill>
            <a:srgbClr val="FF0000"/>
          </a:solidFill>
          <a:ln w="9525" algn="ctr">
            <a:solidFill>
              <a:srgbClr val="000000"/>
            </a:solidFill>
            <a:round/>
            <a:headEnd/>
            <a:tailEnd/>
          </a:ln>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nvGrpSpPr>
          <p:cNvPr id="120840" name="组合 7"/>
          <p:cNvGrpSpPr>
            <a:grpSpLocks/>
          </p:cNvGrpSpPr>
          <p:nvPr/>
        </p:nvGrpSpPr>
        <p:grpSpPr bwMode="auto">
          <a:xfrm>
            <a:off x="1500188" y="357188"/>
            <a:ext cx="6286500" cy="2667000"/>
            <a:chOff x="1500166" y="357166"/>
            <a:chExt cx="6286544" cy="2667000"/>
          </a:xfrm>
        </p:grpSpPr>
        <p:graphicFrame>
          <p:nvGraphicFramePr>
            <p:cNvPr id="120841" name="Object 3"/>
            <p:cNvGraphicFramePr>
              <a:graphicFrameLocks noChangeAspect="1"/>
            </p:cNvGraphicFramePr>
            <p:nvPr/>
          </p:nvGraphicFramePr>
          <p:xfrm>
            <a:off x="1500166" y="357166"/>
            <a:ext cx="6096000" cy="2667000"/>
          </p:xfrm>
          <a:graphic>
            <a:graphicData uri="http://schemas.openxmlformats.org/presentationml/2006/ole">
              <mc:AlternateContent xmlns:mc="http://schemas.openxmlformats.org/markup-compatibility/2006">
                <mc:Choice xmlns:v="urn:schemas-microsoft-com:vml" Requires="v">
                  <p:oleObj spid="_x0000_s120986" name="BMP 图象" r:id="rId5" imgW="9993120" imgH="4210638" progId="PBrush">
                    <p:embed/>
                  </p:oleObj>
                </mc:Choice>
                <mc:Fallback>
                  <p:oleObj name="BMP 图象" r:id="rId5" imgW="9993120" imgH="4210638"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357166"/>
                          <a:ext cx="6096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20842" name="矩形 9"/>
            <p:cNvSpPr>
              <a:spLocks noChangeArrowheads="1"/>
            </p:cNvSpPr>
            <p:nvPr/>
          </p:nvSpPr>
          <p:spPr bwMode="auto">
            <a:xfrm>
              <a:off x="6429388" y="714356"/>
              <a:ext cx="1357322" cy="121444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spcBef>
                  <a:spcPct val="20000"/>
                </a:spcBef>
                <a:buChar char="–"/>
                <a:defRPr sz="2000" b="1">
                  <a:solidFill>
                    <a:schemeClr val="tx1"/>
                  </a:solidFill>
                  <a:latin typeface="楷体_GB2312"/>
                  <a:ea typeface="楷体_GB2312"/>
                  <a:cs typeface="楷体_GB2312"/>
                </a:defRPr>
              </a:lvl1pPr>
              <a:lvl2pPr marL="742950" indent="-285750">
                <a:spcBef>
                  <a:spcPct val="20000"/>
                </a:spcBef>
                <a:buChar char="–"/>
                <a:defRPr sz="2000" b="1">
                  <a:solidFill>
                    <a:schemeClr val="tx1"/>
                  </a:solidFill>
                  <a:latin typeface="楷体_GB2312"/>
                  <a:ea typeface="楷体_GB2312"/>
                  <a:cs typeface="楷体_GB2312"/>
                </a:defRPr>
              </a:lvl2pPr>
              <a:lvl3pPr marL="1143000" indent="-228600">
                <a:spcBef>
                  <a:spcPct val="20000"/>
                </a:spcBef>
                <a:buChar char="–"/>
                <a:defRPr sz="2000" b="1">
                  <a:solidFill>
                    <a:schemeClr val="tx1"/>
                  </a:solidFill>
                  <a:latin typeface="楷体_GB2312"/>
                  <a:ea typeface="楷体_GB2312"/>
                  <a:cs typeface="楷体_GB2312"/>
                </a:defRPr>
              </a:lvl3pPr>
              <a:lvl4pPr marL="1600200" indent="-228600">
                <a:spcBef>
                  <a:spcPct val="20000"/>
                </a:spcBef>
                <a:buChar char="–"/>
                <a:defRPr sz="2000" b="1">
                  <a:solidFill>
                    <a:schemeClr val="tx1"/>
                  </a:solidFill>
                  <a:latin typeface="楷体_GB2312"/>
                  <a:ea typeface="楷体_GB2312"/>
                  <a:cs typeface="楷体_GB2312"/>
                </a:defRPr>
              </a:lvl4pPr>
              <a:lvl5pPr marL="2057400" indent="-228600">
                <a:spcBef>
                  <a:spcPct val="20000"/>
                </a:spcBef>
                <a:buChar char="–"/>
                <a:defRPr sz="2000" b="1">
                  <a:solidFill>
                    <a:schemeClr val="tx1"/>
                  </a:solidFill>
                  <a:latin typeface="楷体_GB2312"/>
                  <a:ea typeface="楷体_GB2312"/>
                  <a:cs typeface="楷体_GB2312"/>
                </a:defRPr>
              </a:lvl5pPr>
              <a:lvl6pPr marL="2514600" indent="-228600" eaLnBrk="0" fontAlgn="base" hangingPunct="0">
                <a:spcBef>
                  <a:spcPct val="20000"/>
                </a:spcBef>
                <a:spcAft>
                  <a:spcPct val="0"/>
                </a:spcAft>
                <a:buChar char="–"/>
                <a:defRPr sz="2000" b="1">
                  <a:solidFill>
                    <a:schemeClr val="tx1"/>
                  </a:solidFill>
                  <a:latin typeface="楷体_GB2312"/>
                  <a:ea typeface="楷体_GB2312"/>
                  <a:cs typeface="楷体_GB2312"/>
                </a:defRPr>
              </a:lvl6pPr>
              <a:lvl7pPr marL="2971800" indent="-228600" eaLnBrk="0" fontAlgn="base" hangingPunct="0">
                <a:spcBef>
                  <a:spcPct val="20000"/>
                </a:spcBef>
                <a:spcAft>
                  <a:spcPct val="0"/>
                </a:spcAft>
                <a:buChar char="–"/>
                <a:defRPr sz="2000" b="1">
                  <a:solidFill>
                    <a:schemeClr val="tx1"/>
                  </a:solidFill>
                  <a:latin typeface="楷体_GB2312"/>
                  <a:ea typeface="楷体_GB2312"/>
                  <a:cs typeface="楷体_GB2312"/>
                </a:defRPr>
              </a:lvl7pPr>
              <a:lvl8pPr marL="3429000" indent="-228600" eaLnBrk="0" fontAlgn="base" hangingPunct="0">
                <a:spcBef>
                  <a:spcPct val="20000"/>
                </a:spcBef>
                <a:spcAft>
                  <a:spcPct val="0"/>
                </a:spcAft>
                <a:buChar char="–"/>
                <a:defRPr sz="2000" b="1">
                  <a:solidFill>
                    <a:schemeClr val="tx1"/>
                  </a:solidFill>
                  <a:latin typeface="楷体_GB2312"/>
                  <a:ea typeface="楷体_GB2312"/>
                  <a:cs typeface="楷体_GB2312"/>
                </a:defRPr>
              </a:lvl8pPr>
              <a:lvl9pPr marL="3886200" indent="-228600" eaLnBrk="0" fontAlgn="base" hangingPunct="0">
                <a:spcBef>
                  <a:spcPct val="20000"/>
                </a:spcBef>
                <a:spcAft>
                  <a:spcPct val="0"/>
                </a:spcAft>
                <a:buChar char="–"/>
                <a:defRPr sz="2000" b="1">
                  <a:solidFill>
                    <a:schemeClr val="tx1"/>
                  </a:solidFill>
                  <a:latin typeface="楷体_GB2312"/>
                  <a:ea typeface="楷体_GB2312"/>
                  <a:cs typeface="楷体_GB2312"/>
                </a:defRPr>
              </a:lvl9pPr>
            </a:lstStyle>
            <a:p>
              <a:pPr algn="just" eaLnBrk="1" hangingPunct="1">
                <a:lnSpc>
                  <a:spcPct val="110000"/>
                </a:lnSpc>
                <a:buClr>
                  <a:schemeClr val="hlink"/>
                </a:buClr>
                <a:buSzPct val="50000"/>
                <a:buFont typeface="Monotype Sorts"/>
                <a:buNone/>
              </a:pPr>
              <a:endParaRPr kumimoji="1" lang="zh-CN" altLang="en-US" sz="3000">
                <a:solidFill>
                  <a:schemeClr val="bg2"/>
                </a:solidFill>
                <a:latin typeface="Times New Roman" panose="02020603050405020304" pitchFamily="18"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Designs\Autumn2003-4.pot</Template>
  <TotalTime>20394</TotalTime>
  <Words>11286</Words>
  <Application>Microsoft Office PowerPoint</Application>
  <PresentationFormat>全屏显示(4:3)</PresentationFormat>
  <Paragraphs>1904</Paragraphs>
  <Slides>144</Slides>
  <Notes>34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144</vt:i4>
      </vt:variant>
    </vt:vector>
  </HeadingPairs>
  <TitlesOfParts>
    <vt:vector size="164" baseType="lpstr">
      <vt:lpstr>Arial</vt:lpstr>
      <vt:lpstr>楷体_GB2312</vt:lpstr>
      <vt:lpstr>Monotype Sorts</vt:lpstr>
      <vt:lpstr>宋体</vt:lpstr>
      <vt:lpstr>LucidaGrande</vt:lpstr>
      <vt:lpstr>Comic Sans MS</vt:lpstr>
      <vt:lpstr>黑体</vt:lpstr>
      <vt:lpstr>华文新魏</vt:lpstr>
      <vt:lpstr>Times New Roman</vt:lpstr>
      <vt:lpstr>华文行楷</vt:lpstr>
      <vt:lpstr>Wingdings</vt:lpstr>
      <vt:lpstr>华文新魏</vt:lpstr>
      <vt:lpstr>Tahoma</vt:lpstr>
      <vt:lpstr>Symbol</vt:lpstr>
      <vt:lpstr>Autumn2003-4</vt:lpstr>
      <vt:lpstr>位图图像</vt:lpstr>
      <vt:lpstr>Microsoft Drawing</vt:lpstr>
      <vt:lpstr>BMP 图像</vt:lpstr>
      <vt:lpstr>BMP 图象</vt:lpstr>
      <vt:lpstr>Clip</vt:lpstr>
      <vt:lpstr>              实现篇      第五章 物理存储结构        第六章 查询处理与优化        第七章 事务处理与恢复</vt:lpstr>
      <vt:lpstr>实现篇 第五章 物理存储结构</vt:lpstr>
      <vt:lpstr>PowerPoint 演示文稿</vt:lpstr>
      <vt:lpstr>Outline </vt:lpstr>
      <vt:lpstr>PowerPoint 演示文稿</vt:lpstr>
      <vt:lpstr>PowerPoint 演示文稿</vt:lpstr>
      <vt:lpstr>Storage Hierarchy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磁盘缓冲处理技术</vt:lpstr>
      <vt:lpstr>磁盘缓冲处理技术</vt:lpstr>
      <vt:lpstr>PowerPoint 演示文稿</vt:lpstr>
      <vt:lpstr>PowerPoint 演示文稿</vt:lpstr>
      <vt:lpstr>磁盘容错技术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文件和关系</vt:lpstr>
      <vt:lpstr>文件记录</vt:lpstr>
      <vt:lpstr>文件块与磁盘文件</vt:lpstr>
      <vt:lpstr>顺序文件</vt:lpstr>
      <vt:lpstr>文件存储方法</vt:lpstr>
      <vt:lpstr>文件存储方法</vt:lpstr>
      <vt:lpstr>文件存储方法</vt:lpstr>
      <vt:lpstr>文件存储方法</vt:lpstr>
      <vt:lpstr>PowerPoint 演示文稿</vt:lpstr>
      <vt:lpstr>Hash概述</vt:lpstr>
      <vt:lpstr>PowerPoint 演示文稿</vt:lpstr>
      <vt:lpstr>Hash概述</vt:lpstr>
      <vt:lpstr>简单Hash方法</vt:lpstr>
      <vt:lpstr>桶溢出问题</vt:lpstr>
      <vt:lpstr>简单Hash文件的查找操作</vt:lpstr>
      <vt:lpstr>简单Hash文件的插入操作</vt:lpstr>
      <vt:lpstr>简单Hash文件的删除操作</vt:lpstr>
      <vt:lpstr>简单Hash文件的缺点</vt:lpstr>
      <vt:lpstr>一般动态Hash</vt:lpstr>
      <vt:lpstr>一般动态Hash</vt:lpstr>
      <vt:lpstr>一般动态Hash</vt:lpstr>
      <vt:lpstr>可扩展Hash</vt:lpstr>
      <vt:lpstr>可扩展Hash</vt:lpstr>
      <vt:lpstr>可扩展Hash</vt:lpstr>
      <vt:lpstr>可扩展Hash</vt:lpstr>
      <vt:lpstr>可扩展Hash</vt:lpstr>
      <vt:lpstr>可扩展Hash</vt:lpstr>
      <vt:lpstr>线性Hash</vt:lpstr>
      <vt:lpstr>线性Hash</vt:lpstr>
      <vt:lpstr>线性Hash</vt:lpstr>
      <vt:lpstr>线性Hash</vt:lpstr>
      <vt:lpstr>线性Hash的插入</vt:lpstr>
      <vt:lpstr>线性Hash的插入</vt:lpstr>
      <vt:lpstr>线性Hash的插入</vt:lpstr>
      <vt:lpstr>线性Hash的插入</vt:lpstr>
      <vt:lpstr>线性Hash的插入</vt:lpstr>
      <vt:lpstr>线性Hash的插入</vt:lpstr>
      <vt:lpstr>线性Hash的插入</vt:lpstr>
      <vt:lpstr>线性Hash的查询</vt:lpstr>
      <vt:lpstr>线性Hash的查询</vt:lpstr>
      <vt:lpstr>线性Hash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B+-树索引结构</vt:lpstr>
      <vt:lpstr>B+-树索引结构</vt:lpstr>
      <vt:lpstr>PowerPoint 演示文稿</vt:lpstr>
      <vt:lpstr>PowerPoint 演示文稿</vt:lpstr>
      <vt:lpstr>PowerPoint 演示文稿</vt:lpstr>
      <vt:lpstr>PowerPoint 演示文稿</vt:lpstr>
      <vt:lpstr>多维索引结构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磁盘存储器</vt:lpstr>
      <vt:lpstr>磁盘存储器的读写方式</vt:lpstr>
      <vt:lpstr>PowerPoint 演示文稿</vt:lpstr>
      <vt:lpstr>磁盘调度策略</vt:lpstr>
      <vt:lpstr>无序文件</vt:lpstr>
      <vt:lpstr>无序文件</vt:lpstr>
      <vt:lpstr>无序文件</vt:lpstr>
      <vt:lpstr>无序文件</vt:lpstr>
      <vt:lpstr>无序文件</vt:lpstr>
      <vt:lpstr>有序文件</vt:lpstr>
      <vt:lpstr>有序文件</vt:lpstr>
      <vt:lpstr>有序文件</vt:lpstr>
      <vt:lpstr>有序文件</vt:lpstr>
      <vt:lpstr>有序文件</vt:lpstr>
      <vt:lpstr>有序文件</vt:lpstr>
      <vt:lpstr>数据项</vt:lpstr>
      <vt:lpstr>文件记录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GaoH</dc:creator>
  <cp:lastModifiedBy>Gao</cp:lastModifiedBy>
  <cp:revision>1343</cp:revision>
  <dcterms:created xsi:type="dcterms:W3CDTF">1601-01-01T00:00:00Z</dcterms:created>
  <dcterms:modified xsi:type="dcterms:W3CDTF">2021-04-21T01:18:46Z</dcterms:modified>
</cp:coreProperties>
</file>