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39" r:id="rId4"/>
  </p:sldMasterIdLst>
  <p:notesMasterIdLst>
    <p:notesMasterId r:id="rId46"/>
  </p:notesMasterIdLst>
  <p:handoutMasterIdLst>
    <p:handoutMasterId r:id="rId47"/>
  </p:handoutMasterIdLst>
  <p:sldIdLst>
    <p:sldId id="575" r:id="rId5"/>
    <p:sldId id="595" r:id="rId6"/>
    <p:sldId id="596" r:id="rId7"/>
    <p:sldId id="597" r:id="rId8"/>
    <p:sldId id="599" r:id="rId9"/>
    <p:sldId id="600" r:id="rId10"/>
    <p:sldId id="598" r:id="rId11"/>
    <p:sldId id="601" r:id="rId12"/>
    <p:sldId id="602" r:id="rId13"/>
    <p:sldId id="611" r:id="rId14"/>
    <p:sldId id="612" r:id="rId15"/>
    <p:sldId id="613" r:id="rId16"/>
    <p:sldId id="603" r:id="rId17"/>
    <p:sldId id="604" r:id="rId18"/>
    <p:sldId id="605" r:id="rId19"/>
    <p:sldId id="606" r:id="rId20"/>
    <p:sldId id="607" r:id="rId21"/>
    <p:sldId id="608" r:id="rId22"/>
    <p:sldId id="609" r:id="rId23"/>
    <p:sldId id="610" r:id="rId24"/>
    <p:sldId id="614" r:id="rId25"/>
    <p:sldId id="581" r:id="rId26"/>
    <p:sldId id="576" r:id="rId27"/>
    <p:sldId id="577" r:id="rId28"/>
    <p:sldId id="578" r:id="rId29"/>
    <p:sldId id="579" r:id="rId30"/>
    <p:sldId id="580" r:id="rId31"/>
    <p:sldId id="594" r:id="rId32"/>
    <p:sldId id="584" r:id="rId33"/>
    <p:sldId id="583" r:id="rId34"/>
    <p:sldId id="582" r:id="rId35"/>
    <p:sldId id="585" r:id="rId36"/>
    <p:sldId id="587" r:id="rId37"/>
    <p:sldId id="586" r:id="rId38"/>
    <p:sldId id="588" r:id="rId39"/>
    <p:sldId id="589" r:id="rId40"/>
    <p:sldId id="590" r:id="rId41"/>
    <p:sldId id="591" r:id="rId42"/>
    <p:sldId id="592" r:id="rId43"/>
    <p:sldId id="593" r:id="rId44"/>
    <p:sldId id="441" r:id="rId45"/>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522"/>
    <a:srgbClr val="D8750D"/>
    <a:srgbClr val="B4E0EA"/>
    <a:srgbClr val="E1AD00"/>
    <a:srgbClr val="FFF4D1"/>
    <a:srgbClr val="3D96AC"/>
    <a:srgbClr val="BEE3EC"/>
    <a:srgbClr val="C9E8EF"/>
    <a:srgbClr val="492D16"/>
    <a:srgbClr val="5B7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343" autoAdjust="0"/>
  </p:normalViewPr>
  <p:slideViewPr>
    <p:cSldViewPr>
      <p:cViewPr varScale="1">
        <p:scale>
          <a:sx n="69" d="100"/>
          <a:sy n="69" d="100"/>
        </p:scale>
        <p:origin x="1380" y="66"/>
      </p:cViewPr>
      <p:guideLst>
        <p:guide orient="horz" pos="2160"/>
        <p:guide pos="2784"/>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1308"/>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3B2C888-D052-4D1D-9594-BED090C1EF19}" type="slidenum">
              <a:rPr lang="en-US"/>
              <a:pPr>
                <a:defRPr/>
              </a:pPr>
              <a:t>‹#›</a:t>
            </a:fld>
            <a:endParaRPr lang="en-US" dirty="0"/>
          </a:p>
        </p:txBody>
      </p:sp>
    </p:spTree>
    <p:extLst>
      <p:ext uri="{BB962C8B-B14F-4D97-AF65-F5344CB8AC3E}">
        <p14:creationId xmlns:p14="http://schemas.microsoft.com/office/powerpoint/2010/main" val="170314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4580"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955C3EE1-C031-4916-916A-6266527EB113}" type="slidenum">
              <a:rPr lang="en-US"/>
              <a:pPr>
                <a:defRPr/>
              </a:pPr>
              <a:t>‹#›</a:t>
            </a:fld>
            <a:endParaRPr lang="en-US" dirty="0"/>
          </a:p>
        </p:txBody>
      </p:sp>
    </p:spTree>
    <p:extLst>
      <p:ext uri="{BB962C8B-B14F-4D97-AF65-F5344CB8AC3E}">
        <p14:creationId xmlns:p14="http://schemas.microsoft.com/office/powerpoint/2010/main" val="964312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Named Entity Recognition (NER) addresses the problem of the identification</a:t>
            </a:r>
          </a:p>
          <a:p>
            <a:r>
              <a:rPr lang="en-US" dirty="0"/>
              <a:t>(detection) and classification of predefined types of named entities, such as</a:t>
            </a:r>
            <a:endParaRPr dirty="0"/>
          </a:p>
          <a:p>
            <a:r>
              <a:rPr lang="en-US" dirty="0"/>
              <a:t>organizations (e.g., ‘World Health Organisation’), persons (e.g., ‘Muammar</a:t>
            </a:r>
            <a:endParaRPr dirty="0"/>
          </a:p>
          <a:p>
            <a:r>
              <a:rPr lang="en-US" dirty="0"/>
              <a:t>Kaddafi’), place names (e.g., ‘the Baltic Sea’), temporal expressions (e.g.,</a:t>
            </a:r>
            <a:endParaRPr dirty="0"/>
          </a:p>
          <a:p>
            <a:r>
              <a:rPr lang="en-US" dirty="0"/>
              <a:t>‘1 September 2011’), numerical and currency expressions (e.g., ‘20 Million</a:t>
            </a:r>
            <a:endParaRPr dirty="0"/>
          </a:p>
          <a:p>
            <a:r>
              <a:rPr lang="en-US" dirty="0"/>
              <a:t>Euros’), etc. NER task can additionally include extracting descriptive information</a:t>
            </a:r>
            <a:endParaRPr dirty="0"/>
          </a:p>
          <a:p>
            <a:r>
              <a:rPr lang="en-US" dirty="0"/>
              <a:t>from the text about the detected entities through filling of a small-scale</a:t>
            </a:r>
            <a:endParaRPr dirty="0"/>
          </a:p>
          <a:p>
            <a:r>
              <a:rPr lang="en-US" dirty="0"/>
              <a:t>template. For example, in the case of persons, it may include extracting the</a:t>
            </a:r>
            <a:endParaRPr dirty="0"/>
          </a:p>
          <a:p>
            <a:r>
              <a:rPr lang="en-US" dirty="0"/>
              <a:t>title, position, nationality, sex, and other attributes of the person. It is important</a:t>
            </a:r>
            <a:endParaRPr dirty="0"/>
          </a:p>
          <a:p>
            <a:r>
              <a:rPr lang="en-US" dirty="0"/>
              <a:t>to note that NER also involves lemmatisation (</a:t>
            </a:r>
            <a:r>
              <a:rPr lang="en-US" dirty="0" err="1"/>
              <a:t>normalisation</a:t>
            </a:r>
            <a:r>
              <a:rPr lang="en-US" dirty="0"/>
              <a:t>) of the named</a:t>
            </a:r>
            <a:endParaRPr dirty="0"/>
          </a:p>
          <a:p>
            <a:r>
              <a:rPr lang="en-US" dirty="0"/>
              <a:t>entities, which is particularly crucial in highly </a:t>
            </a:r>
            <a:r>
              <a:rPr lang="en-US" dirty="0" err="1"/>
              <a:t>inflective</a:t>
            </a:r>
            <a:r>
              <a:rPr lang="en-US" dirty="0"/>
              <a:t> languages.</a:t>
            </a:r>
            <a:endParaRPr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a:pPr>
                <a:defRPr/>
              </a:pPr>
              <a:t>8</a:t>
            </a:fld>
            <a:endParaRPr lang="en-US" dirty="0"/>
          </a:p>
        </p:txBody>
      </p:sp>
    </p:spTree>
    <p:extLst>
      <p:ext uri="{BB962C8B-B14F-4D97-AF65-F5344CB8AC3E}">
        <p14:creationId xmlns:p14="http://schemas.microsoft.com/office/powerpoint/2010/main" val="351988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9</a:t>
            </a:fld>
            <a:endParaRPr lang="en-US" dirty="0"/>
          </a:p>
        </p:txBody>
      </p:sp>
    </p:spTree>
    <p:extLst>
      <p:ext uri="{BB962C8B-B14F-4D97-AF65-F5344CB8AC3E}">
        <p14:creationId xmlns:p14="http://schemas.microsoft.com/office/powerpoint/2010/main" val="280145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Hand-made Rule-based focuses on extracting names using lots of human-made rules set. Generally the systems consist of a set of patterns using grammatical (e.g. part of speech), syntactic (e.g. word precedence) and orthographic features (e.g. capitalization) in combination with dictionaries .</a:t>
            </a:r>
          </a:p>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10</a:t>
            </a:fld>
            <a:endParaRPr lang="en-US" dirty="0"/>
          </a:p>
        </p:txBody>
      </p:sp>
    </p:spTree>
    <p:extLst>
      <p:ext uri="{BB962C8B-B14F-4D97-AF65-F5344CB8AC3E}">
        <p14:creationId xmlns:p14="http://schemas.microsoft.com/office/powerpoint/2010/main" val="2681888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Co-reference Resolution (CO) requires the identification of multiple (coreferring)</a:t>
            </a:r>
          </a:p>
          <a:p>
            <a:r>
              <a:rPr lang="en-US" dirty="0"/>
              <a:t>mentions of the same entity in the text. Entity mentions can be:</a:t>
            </a:r>
            <a:endParaRPr dirty="0"/>
          </a:p>
          <a:p>
            <a:r>
              <a:rPr lang="en-US" dirty="0"/>
              <a:t>(a) Named, in case an entity is referred to by name; e.g., ‘General Electric’ and</a:t>
            </a:r>
            <a:endParaRPr dirty="0"/>
          </a:p>
          <a:p>
            <a:r>
              <a:rPr lang="en-US" dirty="0"/>
              <a:t>‘GE’ may refer to the same real-world entity,</a:t>
            </a:r>
            <a:endParaRPr dirty="0"/>
          </a:p>
          <a:p>
            <a:r>
              <a:rPr lang="en-US" dirty="0"/>
              <a:t>2 Information Extraction: Past, Present and Future 27</a:t>
            </a:r>
            <a:endParaRPr dirty="0"/>
          </a:p>
          <a:p>
            <a:r>
              <a:rPr lang="en-US" dirty="0"/>
              <a:t>(b) Pronominal, in case an entity is referred to with a pronoun; e.g., in ‘John</a:t>
            </a:r>
            <a:endParaRPr dirty="0"/>
          </a:p>
          <a:p>
            <a:r>
              <a:rPr lang="en-US" dirty="0"/>
              <a:t>bought food. But he forgot to buy drinks.’, the pronoun he refers to John,</a:t>
            </a:r>
            <a:endParaRPr dirty="0"/>
          </a:p>
          <a:p>
            <a:r>
              <a:rPr lang="en-US" dirty="0"/>
              <a:t>(c) nominal, in case an entity is referred to with a nominal phrase; e.g., in</a:t>
            </a:r>
            <a:endParaRPr dirty="0"/>
          </a:p>
          <a:p>
            <a:r>
              <a:rPr lang="en-US" dirty="0"/>
              <a:t>‘Microsoft revealed its earnings. The company also unveiled future plans.’</a:t>
            </a:r>
            <a:endParaRPr dirty="0"/>
          </a:p>
          <a:p>
            <a:r>
              <a:rPr lang="en-US" dirty="0"/>
              <a:t>the definite noun phrase The company refers to Microsoft, and</a:t>
            </a:r>
            <a:endParaRPr dirty="0"/>
          </a:p>
          <a:p>
            <a:r>
              <a:rPr lang="en-US" dirty="0"/>
              <a:t>(d) Implicit, as in case of using zero-</a:t>
            </a:r>
            <a:r>
              <a:rPr lang="en-US" dirty="0" err="1"/>
              <a:t>anaphora1</a:t>
            </a:r>
            <a:endParaRPr dirty="0" err="1"/>
          </a:p>
          <a:p>
            <a:r>
              <a:rPr lang="en-US" dirty="0"/>
              <a:t>; e.g., in the Italian text fragment</a:t>
            </a:r>
            <a:endParaRPr dirty="0"/>
          </a:p>
          <a:p>
            <a:r>
              <a:rPr lang="en-US" dirty="0"/>
              <a:t>‘</a:t>
            </a:r>
            <a:r>
              <a:rPr lang="en-US" dirty="0" err="1"/>
              <a:t>ŒBerlusconii</a:t>
            </a:r>
            <a:r>
              <a:rPr lang="en-US" dirty="0"/>
              <a:t> ha visitato il luogo del disastro. </a:t>
            </a:r>
            <a:r>
              <a:rPr lang="en-US" dirty="0" err="1"/>
              <a:t>i</a:t>
            </a:r>
            <a:r>
              <a:rPr lang="en-US" dirty="0"/>
              <a:t> Ha sorvolato, con</a:t>
            </a:r>
            <a:endParaRPr dirty="0"/>
          </a:p>
          <a:p>
            <a:r>
              <a:rPr lang="en-US" dirty="0"/>
              <a:t>l’elicottero.’ (Berlusconi has visited the place of disaster. [He] flew over with</a:t>
            </a:r>
            <a:endParaRPr dirty="0"/>
          </a:p>
          <a:p>
            <a:r>
              <a:rPr lang="en-US" dirty="0"/>
              <a:t>a helicopter.) the second sentence does not have an explicit </a:t>
            </a:r>
            <a:r>
              <a:rPr lang="en-US" dirty="0" err="1"/>
              <a:t>realisation</a:t>
            </a:r>
            <a:r>
              <a:rPr lang="en-US" dirty="0"/>
              <a:t> of the</a:t>
            </a:r>
            <a:endParaRPr dirty="0"/>
          </a:p>
          <a:p>
            <a:r>
              <a:rPr lang="en-US" dirty="0"/>
              <a:t>reference to Berlusconi.</a:t>
            </a:r>
            <a:endParaRPr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a:pPr>
                <a:defRPr/>
              </a:pPr>
              <a:t>12</a:t>
            </a:fld>
            <a:endParaRPr lang="en-US" dirty="0"/>
          </a:p>
        </p:txBody>
      </p:sp>
    </p:spTree>
    <p:extLst>
      <p:ext uri="{BB962C8B-B14F-4D97-AF65-F5344CB8AC3E}">
        <p14:creationId xmlns:p14="http://schemas.microsoft.com/office/powerpoint/2010/main" val="389374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extraction involves extraction of several entities and</a:t>
            </a:r>
          </a:p>
          <a:p>
            <a:r>
              <a:rPr lang="en-US" dirty="0"/>
              <a:t>relationships between them</a:t>
            </a:r>
            <a:r>
              <a:rPr lang="en-US" dirty="0">
                <a:cs typeface="Arial"/>
              </a:rPr>
              <a:t>.</a:t>
            </a:r>
            <a:endParaRPr dirty="0"/>
          </a:p>
          <a:p>
            <a:r>
              <a:rPr lang="en-US" dirty="0"/>
              <a:t>example is the</a:t>
            </a:r>
            <a:endParaRPr dirty="0"/>
          </a:p>
          <a:p>
            <a:r>
              <a:rPr lang="en-US" dirty="0"/>
              <a:t>extraction of information on new joint ventures, where the aim is to identify the</a:t>
            </a:r>
            <a:endParaRPr dirty="0"/>
          </a:p>
          <a:p>
            <a:r>
              <a:rPr lang="en-US" dirty="0"/>
              <a:t>partners, products, profits and capitalization of the joint venture. EE is considered</a:t>
            </a:r>
            <a:endParaRPr dirty="0"/>
          </a:p>
          <a:p>
            <a:r>
              <a:rPr lang="en-US" dirty="0"/>
              <a:t>to be the hardest of the four IE tasks.</a:t>
            </a:r>
            <a:endParaRPr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a:pPr>
                <a:defRPr/>
              </a:pPr>
              <a:t>14</a:t>
            </a:fld>
            <a:endParaRPr lang="en-US" dirty="0"/>
          </a:p>
        </p:txBody>
      </p:sp>
    </p:spTree>
    <p:extLst>
      <p:ext uri="{BB962C8B-B14F-4D97-AF65-F5344CB8AC3E}">
        <p14:creationId xmlns:p14="http://schemas.microsoft.com/office/powerpoint/2010/main" val="3979374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the documents can be achieved by a variety of modules, such as: text zoners (turning a text into a set of text zones), segmenters, also named splitters (segmenting zones into appropriate units, usually sentences), filters (selecting the relevant segments), tokenizers (to obtain lexical units), language guessers (making guesses on the language in which the text is written), lexical analyzers (including morphological analysis and NE recognition and </a:t>
            </a:r>
            <a:r>
              <a:rPr lang="en-US" dirty="0" err="1"/>
              <a:t>classifi- cation</a:t>
            </a:r>
            <a:r>
              <a:rPr lang="en-US" dirty="0"/>
              <a:t>), engines dealing with unknown words, disambiguators (POS taggers, semantic taggers, etc.), stemmers and lemmatizers, etc</a:t>
            </a:r>
          </a:p>
        </p:txBody>
      </p:sp>
      <p:sp>
        <p:nvSpPr>
          <p:cNvPr id="4" name="Slide Number Placeholder 3"/>
          <p:cNvSpPr>
            <a:spLocks noGrp="1"/>
          </p:cNvSpPr>
          <p:nvPr>
            <p:ph type="sldNum" sz="quarter" idx="10"/>
          </p:nvPr>
        </p:nvSpPr>
        <p:spPr/>
        <p:txBody>
          <a:bodyPr/>
          <a:lstStyle/>
          <a:p>
            <a:pPr>
              <a:defRPr/>
            </a:pPr>
            <a:fld id="{955C3EE1-C031-4916-916A-6266527EB113}" type="slidenum">
              <a:rPr lang="en-US"/>
              <a:pPr>
                <a:defRPr/>
              </a:pPr>
              <a:t>16</a:t>
            </a:fld>
            <a:endParaRPr lang="en-US" dirty="0"/>
          </a:p>
        </p:txBody>
      </p:sp>
    </p:spTree>
    <p:extLst>
      <p:ext uri="{BB962C8B-B14F-4D97-AF65-F5344CB8AC3E}">
        <p14:creationId xmlns:p14="http://schemas.microsoft.com/office/powerpoint/2010/main" val="128548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IE systems generally proceed by representing the information extracted from a sentence either as partially filled templates or as logical forms. Such information can be incomplete due to the occurrence of ellipsis, and sometimes, it can refer to the same entities in the presence of coreference</a:t>
            </a:r>
            <a:r>
              <a:rPr lang="en-US" dirty="0">
                <a:cs typeface="Arial"/>
              </a:rPr>
              <a:t>.</a:t>
            </a:r>
          </a:p>
          <a:p>
            <a:r>
              <a:rPr lang="en-US" dirty="0"/>
              <a:t>Some inferences can occur in this phase due to domain-specific restrictions in the output structure, like in the following cases: • Output slots that take values from a predefined set. • Output slots that are forced to be instantiated. • Extracted information that generate multiple output templates. For instance, in the MUC-6 financial domain, when a succession event is found that involves a person leaving and another person taking up the same job in an organization, two different output templates have to be generated: one for the person leaving and another for the person starting. • Output slots that have to be normalized. For instance, dates, products that have to be normalized with a code from a standard list, etc.</a:t>
            </a:r>
            <a:endParaRPr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a:pPr>
                <a:defRPr/>
              </a:pPr>
              <a:t>18</a:t>
            </a:fld>
            <a:endParaRPr lang="en-US" dirty="0"/>
          </a:p>
        </p:txBody>
      </p:sp>
    </p:spTree>
    <p:extLst>
      <p:ext uri="{BB962C8B-B14F-4D97-AF65-F5344CB8AC3E}">
        <p14:creationId xmlns:p14="http://schemas.microsoft.com/office/powerpoint/2010/main" val="2257285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Rectangle 8"/>
          <p:cNvSpPr/>
          <p:nvPr/>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p:nvSpPr>
        <p:spPr>
          <a:xfrm>
            <a:off x="419100" y="6259288"/>
            <a:ext cx="1923143" cy="230832"/>
          </a:xfrm>
          <a:prstGeom prst="rect">
            <a:avLst/>
          </a:prstGeom>
          <a:noFill/>
        </p:spPr>
        <p:txBody>
          <a:bodyPr wrap="square" rtlCol="0">
            <a:spAutoFit/>
          </a:bodyPr>
          <a:lstStyle/>
          <a:p>
            <a:r>
              <a:rPr lang="en-US" sz="900" dirty="0">
                <a:solidFill>
                  <a:schemeClr val="bg1"/>
                </a:solidFill>
                <a:latin typeface="Arial"/>
                <a:cs typeface="Arial"/>
              </a:rPr>
              <a:t>© 2017 Cognizant </a:t>
            </a:r>
          </a:p>
        </p:txBody>
      </p:sp>
      <p:pic>
        <p:nvPicPr>
          <p:cNvPr id="10" name="Picture 9"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Tree>
    <p:extLst>
      <p:ext uri="{BB962C8B-B14F-4D97-AF65-F5344CB8AC3E}">
        <p14:creationId xmlns:p14="http://schemas.microsoft.com/office/powerpoint/2010/main" val="8390972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920F72-E1A6-4A94-8A3F-841BF86CCDC4}" type="slidenum">
              <a:rPr lang="en-US" smtClean="0"/>
              <a:pPr>
                <a:defRPr/>
              </a:pPr>
              <a:t>‹#›</a:t>
            </a:fld>
            <a:endParaRPr lang="en-US" dirty="0"/>
          </a:p>
        </p:txBody>
      </p:sp>
      <p:sp>
        <p:nvSpPr>
          <p:cNvPr id="2" name="Title 1"/>
          <p:cNvSpPr>
            <a:spLocks noGrp="1"/>
          </p:cNvSpPr>
          <p:nvPr>
            <p:ph type="title" hasCustomPrompt="1"/>
          </p:nvPr>
        </p:nvSpPr>
        <p:spPr>
          <a:xfrm>
            <a:off x="304362" y="330261"/>
            <a:ext cx="8458638" cy="607258"/>
          </a:xfrm>
        </p:spPr>
        <p:txBody>
          <a:bodyPr/>
          <a:lstStyle/>
          <a:p>
            <a:r>
              <a:rPr lang="en-US" dirty="0"/>
              <a:t>Header</a:t>
            </a:r>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9512" y="6375970"/>
            <a:ext cx="440354" cy="433958"/>
          </a:xfrm>
        </p:spPr>
        <p:txBody>
          <a:bodyPr/>
          <a:lstStyle/>
          <a:p>
            <a:pPr>
              <a:defRPr/>
            </a:pPr>
            <a:fld id="{C2920F72-E1A6-4A94-8A3F-841BF86CCDC4}" type="slidenum">
              <a:rPr lang="en-US" smtClean="0"/>
              <a:pPr>
                <a:defRPr/>
              </a:pPr>
              <a:t>‹#›</a:t>
            </a:fld>
            <a:endParaRPr lang="en-US" dirty="0"/>
          </a:p>
        </p:txBody>
      </p:sp>
      <p:cxnSp>
        <p:nvCxnSpPr>
          <p:cNvPr id="5" name="Straight Connector 4"/>
          <p:cNvCxnSpPr/>
          <p:nvPr/>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132005921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a:t>
            </a:fld>
            <a:endParaRPr lang="en-US" dirty="0"/>
          </a:p>
        </p:txBody>
      </p:sp>
    </p:spTree>
    <p:extLst>
      <p:ext uri="{BB962C8B-B14F-4D97-AF65-F5344CB8AC3E}">
        <p14:creationId xmlns:p14="http://schemas.microsoft.com/office/powerpoint/2010/main" val="20457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pic>
        <p:nvPicPr>
          <p:cNvPr id="12" name="Picture 11" descr="4x3-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198244"/>
            <a:ext cx="2692784" cy="3659756"/>
          </a:xfrm>
          <a:prstGeom prst="rect">
            <a:avLst/>
          </a:prstGeom>
        </p:spPr>
      </p:pic>
      <p:pic>
        <p:nvPicPr>
          <p:cNvPr id="13" name="Picture 12" descr="4x3-01.png"/>
          <p:cNvPicPr>
            <a:picLocks noChangeAspect="1"/>
          </p:cNvPicPr>
          <p:nvPr/>
        </p:nvPicPr>
        <p:blipFill rotWithShape="1">
          <a:blip r:embed="rId4" cstate="screen">
            <a:extLst>
              <a:ext uri="{28A0092B-C50C-407E-A947-70E740481C1C}">
                <a14:useLocalDpi xmlns:a14="http://schemas.microsoft.com/office/drawing/2010/main"/>
              </a:ext>
            </a:extLst>
          </a:blip>
          <a:srcRect r="-4070"/>
          <a:stretch/>
        </p:blipFill>
        <p:spPr>
          <a:xfrm>
            <a:off x="2681024" y="2963079"/>
            <a:ext cx="6726081" cy="3894920"/>
          </a:xfrm>
          <a:prstGeom prst="rect">
            <a:avLst/>
          </a:prstGeom>
        </p:spPr>
      </p:pic>
      <p:pic>
        <p:nvPicPr>
          <p:cNvPr id="14" name="Picture 13" descr="4x3-01.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7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74640" y="1403368"/>
            <a:ext cx="8396287" cy="4525963"/>
          </a:xfrm>
          <a:prstGeom prst="rect">
            <a:avLst/>
          </a:prstGeom>
        </p:spPr>
        <p:txBody>
          <a:bodyPr lIns="0" tIns="0" rIns="0" bIns="0"/>
          <a:lstStyle>
            <a:lvl1pPr>
              <a:defRPr sz="2400"/>
            </a:lvl1pPr>
            <a:lvl2pPr>
              <a:defRPr sz="2400"/>
            </a:lvl2pPr>
            <a:lvl3pPr>
              <a:buFont typeface="Lucida Grande"/>
              <a:buChar char="−"/>
              <a:defRPr/>
            </a:lvl3pPr>
            <a:lvl4pPr>
              <a:defRPr baseline="0"/>
            </a:lvl4pPr>
            <a:lvl5pPr>
              <a:buFont typeface="Lucida Grande"/>
              <a:buChar char="−"/>
              <a:defRPr/>
            </a:lvl5pPr>
          </a:lstStyle>
          <a:p>
            <a:pPr lvl="0"/>
            <a:r>
              <a:rPr lang="en-US" dirty="0"/>
              <a:t>Slide copy uses this color (24pt)</a:t>
            </a:r>
          </a:p>
          <a:p>
            <a:pPr lvl="1"/>
            <a:r>
              <a:rPr lang="en-US" dirty="0"/>
              <a:t>Bullet point level 1 (24pt)</a:t>
            </a:r>
          </a:p>
          <a:p>
            <a:pPr lvl="2"/>
            <a:r>
              <a:rPr lang="en-US" dirty="0"/>
              <a:t>Bullet point level 2 (22pt)</a:t>
            </a:r>
          </a:p>
          <a:p>
            <a:pPr lvl="3"/>
            <a:r>
              <a:rPr lang="en-US" dirty="0"/>
              <a:t>Bullet point level 3 (20pt)</a:t>
            </a:r>
          </a:p>
          <a:p>
            <a:pPr lvl="4"/>
            <a:r>
              <a:rPr lang="en-US" dirty="0"/>
              <a:t>Bullet point level 4 (18pt)</a:t>
            </a:r>
            <a:endParaRPr lang="en-GB" dirty="0"/>
          </a:p>
        </p:txBody>
      </p:sp>
      <p:sp>
        <p:nvSpPr>
          <p:cNvPr id="5" name="Title 1"/>
          <p:cNvSpPr>
            <a:spLocks noGrp="1"/>
          </p:cNvSpPr>
          <p:nvPr>
            <p:ph type="title" hasCustomPrompt="1"/>
          </p:nvPr>
        </p:nvSpPr>
        <p:spPr>
          <a:xfrm>
            <a:off x="0" y="1"/>
            <a:ext cx="7721600" cy="1136612"/>
          </a:xfrm>
        </p:spPr>
        <p:txBody>
          <a:bodyPr>
            <a:noAutofit/>
          </a:bodyPr>
          <a:lstStyle>
            <a:lvl1pPr>
              <a:defRPr sz="2400">
                <a:solidFill>
                  <a:srgbClr val="FFDD99"/>
                </a:solidFill>
              </a:defRPr>
            </a:lvl1pPr>
          </a:lstStyle>
          <a:p>
            <a:r>
              <a:rPr lang="en-US" dirty="0"/>
              <a:t>Slide title: can span up to two lines and uses this font color (24pt)</a:t>
            </a:r>
            <a:endParaRPr lang="en-GB" dirty="0"/>
          </a:p>
        </p:txBody>
      </p:sp>
    </p:spTree>
    <p:extLst>
      <p:ext uri="{BB962C8B-B14F-4D97-AF65-F5344CB8AC3E}">
        <p14:creationId xmlns:p14="http://schemas.microsoft.com/office/powerpoint/2010/main" val="263729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hasCustomPrompt="1"/>
          </p:nvPr>
        </p:nvSpPr>
        <p:spPr>
          <a:xfrm>
            <a:off x="303299" y="330261"/>
            <a:ext cx="8459701" cy="607258"/>
          </a:xfrm>
        </p:spPr>
        <p:txBody>
          <a:bodyPr/>
          <a:lstStyle>
            <a:lvl1pPr>
              <a:defRPr>
                <a:solidFill>
                  <a:srgbClr val="0099CC"/>
                </a:solidFill>
              </a:defRPr>
            </a:lvl1pPr>
          </a:lstStyle>
          <a:p>
            <a:r>
              <a:rPr lang="en-US" dirty="0"/>
              <a:t>Header</a:t>
            </a:r>
          </a:p>
        </p:txBody>
      </p:sp>
      <p:sp>
        <p:nvSpPr>
          <p:cNvPr id="5" name="Text Placeholder 4"/>
          <p:cNvSpPr>
            <a:spLocks noGrp="1"/>
          </p:cNvSpPr>
          <p:nvPr>
            <p:ph type="body" sz="quarter" idx="13"/>
          </p:nvPr>
        </p:nvSpPr>
        <p:spPr>
          <a:xfrm>
            <a:off x="311028" y="1137831"/>
            <a:ext cx="8451972" cy="4622800"/>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28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Arial"/>
                  <a:cs typeface="Arial"/>
                </a:rPr>
                <a:t>© 2017 Cognizant </a:t>
              </a: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pPr>
              <a:defRPr/>
            </a:pPr>
            <a:fld id="{C2920F72-E1A6-4A94-8A3F-841BF86CCDC4}" type="slidenum">
              <a:rPr lang="en-US" smtClean="0"/>
              <a:pPr>
                <a:defRPr/>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a:t>Header text</a:t>
            </a:r>
          </a:p>
        </p:txBody>
      </p:sp>
      <p:pic>
        <p:nvPicPr>
          <p:cNvPr id="2" name="Picture 1" descr="Cognizant_LOGO_white.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620000" y="6400800"/>
            <a:ext cx="1295399" cy="39270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4240" r:id="rId1"/>
    <p:sldLayoutId id="2147484244" r:id="rId2"/>
    <p:sldLayoutId id="2147484251" r:id="rId3"/>
    <p:sldLayoutId id="2147484267" r:id="rId4"/>
    <p:sldLayoutId id="2147484258" r:id="rId5"/>
    <p:sldLayoutId id="2147484263" r:id="rId6"/>
    <p:sldLayoutId id="2147484264" r:id="rId7"/>
    <p:sldLayoutId id="2147484266" r:id="rId8"/>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Pipeline_(software)" TargetMode="External"/><Relationship Id="rId1" Type="http://schemas.openxmlformats.org/officeDocument/2006/relationships/slideLayout" Target="../slideLayouts/slideLayout7.xml"/><Relationship Id="rId4" Type="http://schemas.openxmlformats.org/officeDocument/2006/relationships/hyperlink" Target="https://en.wikipedia.org/wiki/X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extLst>
              <p:ext uri="{D42A27DB-BD31-4B8C-83A1-F6EECF244321}">
                <p14:modId xmlns:p14="http://schemas.microsoft.com/office/powerpoint/2010/main" val="2197485501"/>
              </p:ext>
            </p:extLst>
          </p:nvPr>
        </p:nvSpPr>
        <p:spPr>
          <a:xfrm>
            <a:off x="323528" y="2996952"/>
            <a:ext cx="7776864" cy="1311128"/>
          </a:xfrm>
        </p:spPr>
        <p:txBody>
          <a:bodyPr wrap="square" anchor="t">
            <a:spAutoFit/>
          </a:bodyPr>
          <a:lstStyle/>
          <a:p>
            <a:pPr algn="ctr"/>
            <a:r>
              <a:rPr lang="en-US" sz="3600" dirty="0">
                <a:solidFill>
                  <a:srgbClr val="50B3CF"/>
                </a:solidFill>
                <a:latin typeface="Interstate-Light" panose="02000606030000020004" pitchFamily="2" charset="0"/>
                <a:ea typeface="GulimChe" panose="020B0609000101010101" pitchFamily="49" charset="-127"/>
              </a:rPr>
              <a:t>Natural Language Processing</a:t>
            </a:r>
          </a:p>
          <a:p>
            <a:pPr algn="ctr"/>
            <a:r>
              <a:rPr lang="en-US" sz="3600" dirty="0">
                <a:solidFill>
                  <a:srgbClr val="50B3CF"/>
                </a:solidFill>
                <a:latin typeface="Interstate-Light" panose="02000606030000020004" pitchFamily="2" charset="0"/>
                <a:ea typeface="GulimChe" panose="020B0609000101010101" pitchFamily="49" charset="-127"/>
              </a:rPr>
              <a:t>Level 2</a:t>
            </a:r>
          </a:p>
        </p:txBody>
      </p:sp>
    </p:spTree>
    <p:extLst>
      <p:ext uri="{BB962C8B-B14F-4D97-AF65-F5344CB8AC3E}">
        <p14:creationId xmlns:p14="http://schemas.microsoft.com/office/powerpoint/2010/main" val="45288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dirty="0"/>
          </a:p>
        </p:txBody>
      </p:sp>
      <p:sp>
        <p:nvSpPr>
          <p:cNvPr id="3" name="Title 2"/>
          <p:cNvSpPr>
            <a:spLocks noGrp="1"/>
          </p:cNvSpPr>
          <p:nvPr>
            <p:ph type="title"/>
          </p:nvPr>
        </p:nvSpPr>
        <p:spPr/>
        <p:txBody>
          <a:bodyPr/>
          <a:lstStyle/>
          <a:p>
            <a:r>
              <a:rPr lang="en-US" dirty="0" smtClean="0"/>
              <a:t>Approaches to NER</a:t>
            </a:r>
            <a:endParaRPr lang="en-US" dirty="0"/>
          </a:p>
        </p:txBody>
      </p:sp>
      <p:sp>
        <p:nvSpPr>
          <p:cNvPr id="4" name="Text Placeholder 3"/>
          <p:cNvSpPr>
            <a:spLocks noGrp="1"/>
          </p:cNvSpPr>
          <p:nvPr>
            <p:ph type="body" sz="quarter" idx="13"/>
          </p:nvPr>
        </p:nvSpPr>
        <p:spPr/>
        <p:txBody>
          <a:bodyPr>
            <a:normAutofit/>
          </a:bodyPr>
          <a:lstStyle/>
          <a:p>
            <a:r>
              <a:rPr lang="en-US" sz="1400" dirty="0" smtClean="0"/>
              <a:t>On coarse level NER can be divided into two branches</a:t>
            </a:r>
          </a:p>
          <a:p>
            <a:pPr marL="285750" indent="-285750">
              <a:buFont typeface="Arial" panose="020B0604020202020204" pitchFamily="34" charset="0"/>
              <a:buChar char="•"/>
            </a:pPr>
            <a:r>
              <a:rPr lang="en-US" sz="1400" dirty="0" smtClean="0"/>
              <a:t>Hand-coded Rule based NER</a:t>
            </a:r>
          </a:p>
          <a:p>
            <a:pPr marL="285750" indent="-285750">
              <a:buFont typeface="Arial" panose="020B0604020202020204" pitchFamily="34" charset="0"/>
              <a:buChar char="•"/>
            </a:pPr>
            <a:r>
              <a:rPr lang="en-US" sz="1400" dirty="0" smtClean="0"/>
              <a:t>Machine Learning based NER</a:t>
            </a:r>
          </a:p>
          <a:p>
            <a:endParaRPr lang="en-US" sz="1400" dirty="0"/>
          </a:p>
          <a:p>
            <a:r>
              <a:rPr lang="en-US" sz="1400" dirty="0" smtClean="0"/>
              <a:t>To improve the efficiency and performance hybrid approach is implemented</a:t>
            </a:r>
            <a:endParaRPr lang="en-US" sz="1400" dirty="0"/>
          </a:p>
        </p:txBody>
      </p:sp>
    </p:spTree>
    <p:extLst>
      <p:ext uri="{BB962C8B-B14F-4D97-AF65-F5344CB8AC3E}">
        <p14:creationId xmlns:p14="http://schemas.microsoft.com/office/powerpoint/2010/main" val="129648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dirty="0"/>
          </a:p>
        </p:txBody>
      </p:sp>
      <p:sp>
        <p:nvSpPr>
          <p:cNvPr id="3" name="Title 2"/>
          <p:cNvSpPr>
            <a:spLocks noGrp="1"/>
          </p:cNvSpPr>
          <p:nvPr>
            <p:ph type="title"/>
          </p:nvPr>
        </p:nvSpPr>
        <p:spPr/>
        <p:txBody>
          <a:bodyPr/>
          <a:lstStyle/>
          <a:p>
            <a:r>
              <a:rPr lang="en-US" dirty="0" smtClean="0"/>
              <a:t>Rule based NER</a:t>
            </a:r>
            <a:endParaRPr lang="en-US" dirty="0"/>
          </a:p>
        </p:txBody>
      </p:sp>
      <p:sp>
        <p:nvSpPr>
          <p:cNvPr id="4" name="Text Placeholder 3"/>
          <p:cNvSpPr>
            <a:spLocks noGrp="1"/>
          </p:cNvSpPr>
          <p:nvPr>
            <p:ph type="body" sz="quarter" idx="13"/>
          </p:nvPr>
        </p:nvSpPr>
        <p:spPr/>
        <p:txBody>
          <a:bodyPr>
            <a:normAutofit/>
          </a:bodyPr>
          <a:lstStyle/>
          <a:p>
            <a:pPr marL="342900" indent="-342900">
              <a:lnSpc>
                <a:spcPct val="200000"/>
              </a:lnSpc>
              <a:buFont typeface="Arial" panose="020B0604020202020204" pitchFamily="34" charset="0"/>
              <a:buChar char="•"/>
            </a:pPr>
            <a:r>
              <a:rPr lang="en-US" sz="1400" dirty="0" smtClean="0"/>
              <a:t>Focus on extracting entities using lots of human-made rules set</a:t>
            </a:r>
          </a:p>
          <a:p>
            <a:pPr marL="342900" indent="-342900">
              <a:lnSpc>
                <a:spcPct val="200000"/>
              </a:lnSpc>
              <a:buFont typeface="Arial" panose="020B0604020202020204" pitchFamily="34" charset="0"/>
              <a:buChar char="•"/>
            </a:pPr>
            <a:r>
              <a:rPr lang="en-US" sz="1400" dirty="0"/>
              <a:t>Rules consists of patterns using</a:t>
            </a:r>
          </a:p>
          <a:p>
            <a:pPr marL="571500" lvl="1" indent="-342900">
              <a:buFont typeface="Arial" panose="020B0604020202020204" pitchFamily="34" charset="0"/>
              <a:buChar char="•"/>
            </a:pPr>
            <a:r>
              <a:rPr lang="en-US" sz="1200" dirty="0"/>
              <a:t>Grammatical (e.g. POS)</a:t>
            </a:r>
          </a:p>
          <a:p>
            <a:pPr marL="571500" lvl="1" indent="-342900">
              <a:buFont typeface="Arial" panose="020B0604020202020204" pitchFamily="34" charset="0"/>
              <a:buChar char="•"/>
            </a:pPr>
            <a:r>
              <a:rPr lang="en-US" sz="1200" dirty="0"/>
              <a:t>Syntactic (word precedence)</a:t>
            </a:r>
          </a:p>
          <a:p>
            <a:pPr marL="571500" lvl="1" indent="-342900">
              <a:buFont typeface="Arial" panose="020B0604020202020204" pitchFamily="34" charset="0"/>
              <a:buChar char="•"/>
            </a:pPr>
            <a:r>
              <a:rPr lang="en-US" sz="1200" dirty="0"/>
              <a:t>Orthographic features in combination with </a:t>
            </a:r>
            <a:r>
              <a:rPr lang="en-US" sz="1200" dirty="0" smtClean="0"/>
              <a:t>dictionaries</a:t>
            </a:r>
            <a:endParaRPr lang="en-US" sz="1400" dirty="0" smtClean="0"/>
          </a:p>
          <a:p>
            <a:pPr marL="342900" indent="-342900">
              <a:lnSpc>
                <a:spcPct val="200000"/>
              </a:lnSpc>
              <a:buFont typeface="Arial" panose="020B0604020202020204" pitchFamily="34" charset="0"/>
              <a:buChar char="•"/>
            </a:pPr>
            <a:r>
              <a:rPr lang="en-US" sz="1400" dirty="0" smtClean="0"/>
              <a:t>Domain and language specific</a:t>
            </a:r>
          </a:p>
          <a:p>
            <a:pPr marL="342900" indent="-342900">
              <a:lnSpc>
                <a:spcPct val="200000"/>
              </a:lnSpc>
              <a:buFont typeface="Arial" panose="020B0604020202020204" pitchFamily="34" charset="0"/>
              <a:buChar char="•"/>
            </a:pPr>
            <a:r>
              <a:rPr lang="en-US" sz="1400" dirty="0" smtClean="0"/>
              <a:t>Limitations</a:t>
            </a:r>
          </a:p>
          <a:p>
            <a:pPr marL="571500" lvl="1" indent="-342900">
              <a:buFont typeface="Arial" panose="020B0604020202020204" pitchFamily="34" charset="0"/>
              <a:buChar char="•"/>
            </a:pPr>
            <a:r>
              <a:rPr lang="en-US" sz="1200" dirty="0"/>
              <a:t>require significant expertise from the human </a:t>
            </a:r>
            <a:r>
              <a:rPr lang="en-US" sz="1200" dirty="0" smtClean="0"/>
              <a:t>developers</a:t>
            </a:r>
          </a:p>
          <a:p>
            <a:pPr marL="571500" lvl="1" indent="-342900">
              <a:buFont typeface="Arial" panose="020B0604020202020204" pitchFamily="34" charset="0"/>
              <a:buChar char="•"/>
            </a:pPr>
            <a:r>
              <a:rPr lang="en-US" sz="1200" dirty="0" smtClean="0"/>
              <a:t>lacks </a:t>
            </a:r>
            <a:r>
              <a:rPr lang="en-US" sz="1200" dirty="0"/>
              <a:t>the ability of portability and robustness</a:t>
            </a:r>
            <a:endParaRPr lang="en-US" sz="1200" dirty="0" smtClean="0"/>
          </a:p>
          <a:p>
            <a:pPr lvl="1" indent="0">
              <a:buNone/>
            </a:pPr>
            <a:endParaRPr lang="en-US" sz="1200" dirty="0" smtClean="0"/>
          </a:p>
          <a:p>
            <a:pPr marL="342900" indent="-342900">
              <a:buFont typeface="Arial" panose="020B0604020202020204" pitchFamily="34" charset="0"/>
              <a:buChar char="•"/>
            </a:pPr>
            <a:endParaRPr lang="en-US" sz="1400" dirty="0"/>
          </a:p>
        </p:txBody>
      </p:sp>
    </p:spTree>
    <p:extLst>
      <p:ext uri="{BB962C8B-B14F-4D97-AF65-F5344CB8AC3E}">
        <p14:creationId xmlns:p14="http://schemas.microsoft.com/office/powerpoint/2010/main" val="378473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dirty="0"/>
          </a:p>
        </p:txBody>
      </p:sp>
      <p:sp>
        <p:nvSpPr>
          <p:cNvPr id="3" name="Title 2"/>
          <p:cNvSpPr>
            <a:spLocks noGrp="1"/>
          </p:cNvSpPr>
          <p:nvPr>
            <p:ph type="title"/>
          </p:nvPr>
        </p:nvSpPr>
        <p:spPr/>
        <p:txBody>
          <a:bodyPr/>
          <a:lstStyle/>
          <a:p>
            <a:r>
              <a:rPr lang="en-US" dirty="0" smtClean="0"/>
              <a:t>Machine learning based NER</a:t>
            </a:r>
            <a:endParaRPr lang="en-US" dirty="0"/>
          </a:p>
        </p:txBody>
      </p:sp>
      <p:sp>
        <p:nvSpPr>
          <p:cNvPr id="4" name="Text Placeholder 3"/>
          <p:cNvSpPr>
            <a:spLocks noGrp="1"/>
          </p:cNvSpPr>
          <p:nvPr>
            <p:ph type="body" sz="quarter" idx="13"/>
          </p:nvPr>
        </p:nvSpPr>
        <p:spPr/>
        <p:txBody>
          <a:bodyPr>
            <a:normAutofit/>
          </a:bodyPr>
          <a:lstStyle/>
          <a:p>
            <a:pPr marL="285750" indent="-285750">
              <a:buFont typeface="Arial" panose="020B0604020202020204" pitchFamily="34" charset="0"/>
              <a:buChar char="•"/>
            </a:pPr>
            <a:r>
              <a:rPr lang="en-US" sz="1400" dirty="0" smtClean="0"/>
              <a:t>converts </a:t>
            </a:r>
            <a:r>
              <a:rPr lang="en-US" sz="1400" dirty="0"/>
              <a:t>identification problem into a classification problem and employs a classification statistical model to </a:t>
            </a:r>
            <a:r>
              <a:rPr lang="en-US" sz="1400" dirty="0" smtClean="0"/>
              <a:t>identify entity</a:t>
            </a:r>
          </a:p>
          <a:p>
            <a:pPr marL="285750" indent="-285750">
              <a:lnSpc>
                <a:spcPct val="200000"/>
              </a:lnSpc>
              <a:buFont typeface="Arial" panose="020B0604020202020204" pitchFamily="34" charset="0"/>
              <a:buChar char="•"/>
            </a:pPr>
            <a:r>
              <a:rPr lang="en-US" sz="1400" dirty="0" smtClean="0"/>
              <a:t>Implemented using</a:t>
            </a:r>
          </a:p>
          <a:p>
            <a:pPr marL="514350" lvl="1" indent="-285750">
              <a:buFont typeface="Arial" panose="020B0604020202020204" pitchFamily="34" charset="0"/>
              <a:buChar char="•"/>
            </a:pPr>
            <a:r>
              <a:rPr lang="en-US" sz="1200" dirty="0" smtClean="0"/>
              <a:t>Supervised machine learning model</a:t>
            </a:r>
          </a:p>
          <a:p>
            <a:pPr marL="514350" lvl="1" indent="-285750">
              <a:buFont typeface="Arial" panose="020B0604020202020204" pitchFamily="34" charset="0"/>
              <a:buChar char="•"/>
            </a:pPr>
            <a:r>
              <a:rPr lang="en-US" sz="1200" dirty="0" smtClean="0"/>
              <a:t>Unsupervised machine learning model</a:t>
            </a:r>
          </a:p>
          <a:p>
            <a:pPr lvl="1" indent="0">
              <a:buNone/>
            </a:pPr>
            <a:endParaRPr lang="en-US" sz="1200" dirty="0" smtClean="0"/>
          </a:p>
          <a:p>
            <a:pPr marL="285750" indent="-285750">
              <a:buFont typeface="Arial" panose="020B0604020202020204" pitchFamily="34" charset="0"/>
              <a:buChar char="•"/>
            </a:pPr>
            <a:r>
              <a:rPr lang="en-US" sz="1400" dirty="0"/>
              <a:t>Unlike the </a:t>
            </a:r>
            <a:r>
              <a:rPr lang="en-US" sz="1400" dirty="0" smtClean="0"/>
              <a:t>rule-based </a:t>
            </a:r>
            <a:r>
              <a:rPr lang="en-US" sz="1400" dirty="0"/>
              <a:t>method, these types of approaches can be easily port to different domain or </a:t>
            </a:r>
            <a:r>
              <a:rPr lang="en-US" sz="1400" dirty="0" smtClean="0"/>
              <a:t>languages</a:t>
            </a:r>
          </a:p>
          <a:p>
            <a:pPr marL="285750" indent="-285750">
              <a:lnSpc>
                <a:spcPct val="200000"/>
              </a:lnSpc>
              <a:buFont typeface="Arial" panose="020B0604020202020204" pitchFamily="34" charset="0"/>
              <a:buChar char="•"/>
            </a:pPr>
            <a:r>
              <a:rPr lang="en-US" sz="1400" dirty="0" smtClean="0"/>
              <a:t>Requires large amount of training data</a:t>
            </a: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28685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dirty="0"/>
          </a:p>
        </p:txBody>
      </p:sp>
      <p:sp>
        <p:nvSpPr>
          <p:cNvPr id="3" name="Title 2"/>
          <p:cNvSpPr>
            <a:spLocks noGrp="1"/>
          </p:cNvSpPr>
          <p:nvPr>
            <p:ph type="title"/>
            <p:extLst>
              <p:ext uri="{D42A27DB-BD31-4B8C-83A1-F6EECF244321}">
                <p14:modId xmlns:p14="http://schemas.microsoft.com/office/powerpoint/2010/main" val="2791643448"/>
              </p:ext>
            </p:extLst>
          </p:nvPr>
        </p:nvSpPr>
        <p:spPr/>
        <p:txBody>
          <a:bodyPr/>
          <a:lstStyle/>
          <a:p>
            <a:r>
              <a:rPr lang="en-US" dirty="0">
                <a:cs typeface="Arial"/>
              </a:rPr>
              <a:t>                   Co-reference resolution</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1291880019"/>
              </p:ext>
            </p:extLst>
          </p:nvPr>
        </p:nvSpPr>
        <p:spPr/>
        <p:txBody>
          <a:bodyPr vert="horz" anchor="t">
            <a:normAutofit/>
          </a:bodyPr>
          <a:lstStyle/>
          <a:p>
            <a:pPr marL="342900" indent="-342900">
              <a:buChar char="•"/>
            </a:pPr>
            <a:r>
              <a:rPr lang="en-US" sz="1400" dirty="0">
                <a:cs typeface="Arial"/>
              </a:rPr>
              <a:t>identification of multiple (coreferring) mentions of the same entity in the text</a:t>
            </a:r>
          </a:p>
          <a:p>
            <a:pPr marL="342900" indent="-342900">
              <a:lnSpc>
                <a:spcPct val="200000"/>
              </a:lnSpc>
              <a:buChar char="•"/>
            </a:pPr>
            <a:r>
              <a:rPr lang="en-US" sz="1400" dirty="0">
                <a:cs typeface="Arial"/>
              </a:rPr>
              <a:t>Example:   </a:t>
            </a:r>
          </a:p>
          <a:p>
            <a:pPr marL="511810" lvl="4" indent="-175895"/>
            <a:r>
              <a:rPr lang="en-US" sz="1400" dirty="0">
                <a:solidFill>
                  <a:srgbClr val="DF7A1C"/>
                </a:solidFill>
                <a:cs typeface="Arial"/>
              </a:rPr>
              <a:t>Information Extraction</a:t>
            </a:r>
            <a:r>
              <a:rPr lang="en-US" sz="1400" dirty="0">
                <a:cs typeface="Arial"/>
              </a:rPr>
              <a:t> extracts relevant parts of text. </a:t>
            </a:r>
            <a:r>
              <a:rPr lang="en-US" sz="1400" dirty="0">
                <a:solidFill>
                  <a:srgbClr val="DF7A1C"/>
                </a:solidFill>
                <a:cs typeface="Arial"/>
              </a:rPr>
              <a:t>It</a:t>
            </a:r>
            <a:r>
              <a:rPr lang="en-US" sz="1400" dirty="0">
                <a:cs typeface="Arial"/>
              </a:rPr>
              <a:t> merges different pieces of text to build knowledge base</a:t>
            </a:r>
          </a:p>
        </p:txBody>
      </p:sp>
    </p:spTree>
    <p:extLst>
      <p:ext uri="{BB962C8B-B14F-4D97-AF65-F5344CB8AC3E}">
        <p14:creationId xmlns:p14="http://schemas.microsoft.com/office/powerpoint/2010/main" val="174566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itle 2"/>
          <p:cNvSpPr>
            <a:spLocks noGrp="1"/>
          </p:cNvSpPr>
          <p:nvPr>
            <p:ph type="title"/>
            <p:extLst>
              <p:ext uri="{D42A27DB-BD31-4B8C-83A1-F6EECF244321}">
                <p14:modId xmlns:p14="http://schemas.microsoft.com/office/powerpoint/2010/main" val="3239924469"/>
              </p:ext>
            </p:extLst>
          </p:nvPr>
        </p:nvSpPr>
        <p:spPr/>
        <p:txBody>
          <a:bodyPr/>
          <a:lstStyle/>
          <a:p>
            <a:r>
              <a:rPr lang="en-US" dirty="0">
                <a:cs typeface="Arial"/>
              </a:rPr>
              <a:t>              Relation Extraction (RE)</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1925957806"/>
              </p:ext>
            </p:extLst>
          </p:nvPr>
        </p:nvSpPr>
        <p:spPr/>
        <p:txBody>
          <a:bodyPr vert="horz" anchor="t">
            <a:normAutofit/>
          </a:bodyPr>
          <a:lstStyle/>
          <a:p>
            <a:pPr marL="457200" indent="-457200">
              <a:lnSpc>
                <a:spcPct val="200000"/>
              </a:lnSpc>
              <a:buChar char="•"/>
            </a:pPr>
            <a:r>
              <a:rPr lang="en-US" sz="1400" dirty="0">
                <a:cs typeface="Arial"/>
              </a:rPr>
              <a:t>Detecting and classifying predefined relationships</a:t>
            </a:r>
          </a:p>
          <a:p>
            <a:pPr marL="342900" indent="-342900">
              <a:lnSpc>
                <a:spcPct val="200000"/>
              </a:lnSpc>
              <a:buChar char="•"/>
            </a:pPr>
            <a:r>
              <a:rPr lang="en-US" sz="1400" dirty="0">
                <a:cs typeface="Arial"/>
              </a:rPr>
              <a:t>Example :</a:t>
            </a:r>
          </a:p>
          <a:p>
            <a:pPr marL="511810" lvl="4" indent="-175895"/>
            <a:r>
              <a:rPr lang="en-US" sz="1400" dirty="0">
                <a:cs typeface="Arial"/>
              </a:rPr>
              <a:t>    </a:t>
            </a:r>
            <a:r>
              <a:rPr lang="en-US" sz="1400" dirty="0" err="1">
                <a:cs typeface="Arial"/>
              </a:rPr>
              <a:t>EmployeeOf</a:t>
            </a:r>
            <a:r>
              <a:rPr lang="en-US" sz="1400" dirty="0">
                <a:cs typeface="Arial"/>
              </a:rPr>
              <a:t>(Steve </a:t>
            </a:r>
            <a:r>
              <a:rPr lang="en-US" sz="1400" dirty="0" err="1">
                <a:cs typeface="Arial"/>
              </a:rPr>
              <a:t>Jobs,Apple</a:t>
            </a:r>
            <a:r>
              <a:rPr lang="en-US" sz="1400" dirty="0">
                <a:cs typeface="Arial"/>
              </a:rPr>
              <a:t>) : a relation between person and organization</a:t>
            </a:r>
          </a:p>
        </p:txBody>
      </p:sp>
    </p:spTree>
    <p:extLst>
      <p:ext uri="{BB962C8B-B14F-4D97-AF65-F5344CB8AC3E}">
        <p14:creationId xmlns:p14="http://schemas.microsoft.com/office/powerpoint/2010/main" val="150293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dirty="0"/>
          </a:p>
        </p:txBody>
      </p:sp>
      <p:sp>
        <p:nvSpPr>
          <p:cNvPr id="3" name="Title 2"/>
          <p:cNvSpPr>
            <a:spLocks noGrp="1"/>
          </p:cNvSpPr>
          <p:nvPr>
            <p:ph type="title"/>
            <p:extLst>
              <p:ext uri="{D42A27DB-BD31-4B8C-83A1-F6EECF244321}">
                <p14:modId xmlns:p14="http://schemas.microsoft.com/office/powerpoint/2010/main" val="1075235721"/>
              </p:ext>
            </p:extLst>
          </p:nvPr>
        </p:nvSpPr>
        <p:spPr/>
        <p:txBody>
          <a:bodyPr/>
          <a:lstStyle/>
          <a:p>
            <a:r>
              <a:rPr lang="en-US" dirty="0">
                <a:cs typeface="Arial"/>
              </a:rPr>
              <a:t>             Event Extraction (EE)</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1771330156"/>
              </p:ext>
            </p:extLst>
          </p:nvPr>
        </p:nvSpPr>
        <p:spPr/>
        <p:txBody>
          <a:bodyPr vert="horz" anchor="t">
            <a:normAutofit/>
          </a:bodyPr>
          <a:lstStyle/>
          <a:p>
            <a:pPr marL="342900" indent="-342900">
              <a:buChar char="•"/>
            </a:pPr>
            <a:r>
              <a:rPr lang="en-US" sz="1400" dirty="0">
                <a:cs typeface="Arial"/>
              </a:rPr>
              <a:t>Identifying events ( who did what to whom, when, where, through what methods, and why )</a:t>
            </a:r>
          </a:p>
          <a:p>
            <a:pPr marL="342900" indent="-342900">
              <a:lnSpc>
                <a:spcPct val="200000"/>
              </a:lnSpc>
              <a:buChar char="•"/>
            </a:pPr>
            <a:r>
              <a:rPr lang="en-US" sz="1400" dirty="0">
                <a:cs typeface="Arial"/>
              </a:rPr>
              <a:t>NER + RE</a:t>
            </a:r>
          </a:p>
        </p:txBody>
      </p:sp>
    </p:spTree>
    <p:extLst>
      <p:ext uri="{BB962C8B-B14F-4D97-AF65-F5344CB8AC3E}">
        <p14:creationId xmlns:p14="http://schemas.microsoft.com/office/powerpoint/2010/main" val="90090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3502029677"/>
              </p:ext>
            </p:extLst>
          </p:nvPr>
        </p:nvSpPr>
        <p:spPr/>
        <p:txBody>
          <a:bodyPr lIns="0" tIns="0" rIns="0" bIns="0" anchor="t"/>
          <a:lstStyle/>
          <a:p>
            <a:pPr>
              <a:lnSpc>
                <a:spcPct val="200000"/>
              </a:lnSpc>
            </a:pPr>
            <a:r>
              <a:rPr lang="en-US" sz="1400" dirty="0">
                <a:solidFill>
                  <a:srgbClr val="141414"/>
                </a:solidFill>
                <a:cs typeface="Arial"/>
              </a:rPr>
              <a:t>Document preprocessing</a:t>
            </a:r>
            <a:endParaRPr lang="en-US" sz="1400" dirty="0"/>
          </a:p>
          <a:p>
            <a:pPr>
              <a:lnSpc>
                <a:spcPct val="200000"/>
              </a:lnSpc>
            </a:pPr>
            <a:r>
              <a:rPr lang="en-US" sz="1400" dirty="0">
                <a:solidFill>
                  <a:srgbClr val="141414"/>
                </a:solidFill>
                <a:cs typeface="Arial"/>
              </a:rPr>
              <a:t>Syntactic parsing, deep or shallow</a:t>
            </a:r>
          </a:p>
          <a:p>
            <a:pPr>
              <a:lnSpc>
                <a:spcPct val="200000"/>
              </a:lnSpc>
            </a:pPr>
            <a:r>
              <a:rPr lang="en-US" sz="1400" dirty="0">
                <a:solidFill>
                  <a:srgbClr val="141414"/>
                </a:solidFill>
                <a:cs typeface="Arial"/>
              </a:rPr>
              <a:t>Semantic interpretation</a:t>
            </a:r>
          </a:p>
          <a:p>
            <a:pPr>
              <a:lnSpc>
                <a:spcPct val="200000"/>
              </a:lnSpc>
            </a:pPr>
            <a:r>
              <a:rPr lang="en-US" sz="1400" dirty="0">
                <a:solidFill>
                  <a:srgbClr val="141414"/>
                </a:solidFill>
                <a:cs typeface="Arial"/>
              </a:rPr>
              <a:t>Discourse analysis</a:t>
            </a:r>
          </a:p>
          <a:p>
            <a:pPr>
              <a:lnSpc>
                <a:spcPct val="200000"/>
              </a:lnSpc>
            </a:pPr>
            <a:r>
              <a:rPr lang="en-US" sz="1400" dirty="0">
                <a:solidFill>
                  <a:srgbClr val="141414"/>
                </a:solidFill>
                <a:cs typeface="Arial"/>
              </a:rPr>
              <a:t>Output template generation</a:t>
            </a:r>
          </a:p>
        </p:txBody>
      </p:sp>
      <p:sp>
        <p:nvSpPr>
          <p:cNvPr id="3" name="Title 2"/>
          <p:cNvSpPr>
            <a:spLocks noGrp="1"/>
          </p:cNvSpPr>
          <p:nvPr>
            <p:ph type="title"/>
            <p:extLst>
              <p:ext uri="{D42A27DB-BD31-4B8C-83A1-F6EECF244321}">
                <p14:modId xmlns:p14="http://schemas.microsoft.com/office/powerpoint/2010/main" val="1452360699"/>
              </p:ext>
            </p:extLst>
          </p:nvPr>
        </p:nvSpPr>
        <p:spPr/>
        <p:txBody>
          <a:bodyPr/>
          <a:lstStyle/>
          <a:p>
            <a:r>
              <a:rPr lang="en-US" sz="2800" dirty="0" err="1">
                <a:solidFill>
                  <a:srgbClr val="50B3CF"/>
                </a:solidFill>
                <a:cs typeface="Arial"/>
              </a:rPr>
              <a:t>Architecture : Components</a:t>
            </a:r>
            <a:r>
              <a:rPr lang="en-US" sz="2800" dirty="0">
                <a:solidFill>
                  <a:srgbClr val="50B3CF"/>
                </a:solidFill>
                <a:cs typeface="Arial"/>
              </a:rPr>
              <a:t> of IE systems</a:t>
            </a:r>
            <a:endParaRPr lang="en-US" dirty="0"/>
          </a:p>
        </p:txBody>
      </p:sp>
    </p:spTree>
    <p:extLst>
      <p:ext uri="{BB962C8B-B14F-4D97-AF65-F5344CB8AC3E}">
        <p14:creationId xmlns:p14="http://schemas.microsoft.com/office/powerpoint/2010/main" val="73835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Title 2"/>
          <p:cNvSpPr>
            <a:spLocks noGrp="1"/>
          </p:cNvSpPr>
          <p:nvPr>
            <p:ph type="title"/>
            <p:extLst>
              <p:ext uri="{D42A27DB-BD31-4B8C-83A1-F6EECF244321}">
                <p14:modId xmlns:p14="http://schemas.microsoft.com/office/powerpoint/2010/main" val="4007937316"/>
              </p:ext>
            </p:extLst>
          </p:nvPr>
        </p:nvSpPr>
        <p:spPr/>
        <p:txBody>
          <a:bodyPr/>
          <a:lstStyle/>
          <a:p>
            <a:r>
              <a:rPr lang="en-US" dirty="0">
                <a:cs typeface="Arial"/>
              </a:rPr>
              <a:t>Document Preprocessing</a:t>
            </a:r>
            <a:endParaRPr lang="en-US"/>
          </a:p>
        </p:txBody>
      </p:sp>
      <p:sp>
        <p:nvSpPr>
          <p:cNvPr id="4" name="Text Placeholder 3"/>
          <p:cNvSpPr>
            <a:spLocks noGrp="1"/>
          </p:cNvSpPr>
          <p:nvPr>
            <p:ph type="body" sz="quarter" idx="13"/>
            <p:extLst>
              <p:ext uri="{D42A27DB-BD31-4B8C-83A1-F6EECF244321}">
                <p14:modId xmlns:p14="http://schemas.microsoft.com/office/powerpoint/2010/main" val="90820754"/>
              </p:ext>
            </p:extLst>
          </p:nvPr>
        </p:nvSpPr>
        <p:spPr/>
        <p:txBody>
          <a:bodyPr vert="horz" anchor="t">
            <a:normAutofit/>
          </a:bodyPr>
          <a:lstStyle/>
          <a:p>
            <a:pPr marL="457200" indent="-457200">
              <a:lnSpc>
                <a:spcPct val="200000"/>
              </a:lnSpc>
              <a:buChar char="•"/>
            </a:pPr>
            <a:r>
              <a:rPr lang="en-US" sz="1400" dirty="0">
                <a:cs typeface="Arial"/>
              </a:rPr>
              <a:t>Segmentation</a:t>
            </a:r>
          </a:p>
          <a:p>
            <a:pPr marL="457200" indent="-457200">
              <a:lnSpc>
                <a:spcPct val="200000"/>
              </a:lnSpc>
              <a:buChar char="•"/>
            </a:pPr>
            <a:r>
              <a:rPr lang="en-US" sz="1400" dirty="0">
                <a:cs typeface="Arial"/>
              </a:rPr>
              <a:t>Tokenization</a:t>
            </a:r>
          </a:p>
          <a:p>
            <a:pPr marL="457200" indent="-457200">
              <a:lnSpc>
                <a:spcPct val="200000"/>
              </a:lnSpc>
              <a:buChar char="•"/>
            </a:pPr>
            <a:r>
              <a:rPr lang="en-US" sz="1400" dirty="0">
                <a:cs typeface="Arial"/>
              </a:rPr>
              <a:t>Morphological and Lexical analysis</a:t>
            </a:r>
          </a:p>
        </p:txBody>
      </p:sp>
    </p:spTree>
    <p:extLst>
      <p:ext uri="{BB962C8B-B14F-4D97-AF65-F5344CB8AC3E}">
        <p14:creationId xmlns:p14="http://schemas.microsoft.com/office/powerpoint/2010/main" val="354375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dirty="0"/>
          </a:p>
        </p:txBody>
      </p:sp>
      <p:sp>
        <p:nvSpPr>
          <p:cNvPr id="3" name="Title 2"/>
          <p:cNvSpPr>
            <a:spLocks noGrp="1"/>
          </p:cNvSpPr>
          <p:nvPr>
            <p:ph type="title"/>
            <p:extLst>
              <p:ext uri="{D42A27DB-BD31-4B8C-83A1-F6EECF244321}">
                <p14:modId xmlns:p14="http://schemas.microsoft.com/office/powerpoint/2010/main" val="3753339012"/>
              </p:ext>
            </p:extLst>
          </p:nvPr>
        </p:nvSpPr>
        <p:spPr/>
        <p:txBody>
          <a:bodyPr/>
          <a:lstStyle/>
          <a:p>
            <a:r>
              <a:rPr lang="en-US" dirty="0">
                <a:cs typeface="Arial"/>
              </a:rPr>
              <a:t>Syntactic Parsing</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1696355672"/>
              </p:ext>
            </p:extLst>
          </p:nvPr>
        </p:nvSpPr>
        <p:spPr/>
        <p:txBody>
          <a:bodyPr vert="horz" anchor="t">
            <a:normAutofit/>
          </a:bodyPr>
          <a:lstStyle/>
          <a:p>
            <a:pPr marL="457200" indent="-457200">
              <a:lnSpc>
                <a:spcPct val="200000"/>
              </a:lnSpc>
              <a:buChar char="•"/>
            </a:pPr>
            <a:r>
              <a:rPr lang="en-US" sz="1400" dirty="0">
                <a:cs typeface="Arial"/>
              </a:rPr>
              <a:t>Computation of dependency structure</a:t>
            </a:r>
          </a:p>
          <a:p>
            <a:pPr marL="457200" indent="-457200">
              <a:lnSpc>
                <a:spcPct val="200000"/>
              </a:lnSpc>
              <a:buChar char="•"/>
            </a:pPr>
            <a:r>
              <a:rPr lang="en-US" sz="1400" dirty="0">
                <a:cs typeface="Arial"/>
              </a:rPr>
              <a:t>Deep </a:t>
            </a:r>
            <a:r>
              <a:rPr lang="en-US" sz="1400" dirty="0" err="1">
                <a:cs typeface="Arial"/>
              </a:rPr>
              <a:t>parsing : computing</a:t>
            </a:r>
            <a:r>
              <a:rPr lang="en-US" sz="1400" dirty="0">
                <a:cs typeface="Arial"/>
              </a:rPr>
              <a:t> all possible interpretations (parse trees) and grammatical relations</a:t>
            </a:r>
          </a:p>
          <a:p>
            <a:pPr marL="457200" indent="-457200">
              <a:lnSpc>
                <a:spcPct val="200000"/>
              </a:lnSpc>
              <a:buChar char="•"/>
            </a:pPr>
            <a:r>
              <a:rPr lang="en-US" sz="1400" dirty="0">
                <a:cs typeface="Arial"/>
              </a:rPr>
              <a:t>Shallow </a:t>
            </a:r>
            <a:r>
              <a:rPr lang="en-US" sz="1400" dirty="0" err="1">
                <a:cs typeface="Arial"/>
              </a:rPr>
              <a:t>parsing :the</a:t>
            </a:r>
            <a:r>
              <a:rPr lang="en-US" sz="1400" dirty="0">
                <a:cs typeface="Arial"/>
              </a:rPr>
              <a:t> analysis is restricted to identification of non-recursive structures</a:t>
            </a:r>
          </a:p>
        </p:txBody>
      </p:sp>
    </p:spTree>
    <p:extLst>
      <p:ext uri="{BB962C8B-B14F-4D97-AF65-F5344CB8AC3E}">
        <p14:creationId xmlns:p14="http://schemas.microsoft.com/office/powerpoint/2010/main" val="221342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dirty="0"/>
          </a:p>
        </p:txBody>
      </p:sp>
      <p:sp>
        <p:nvSpPr>
          <p:cNvPr id="3" name="Title 2"/>
          <p:cNvSpPr>
            <a:spLocks noGrp="1"/>
          </p:cNvSpPr>
          <p:nvPr>
            <p:ph type="title"/>
            <p:extLst>
              <p:ext uri="{D42A27DB-BD31-4B8C-83A1-F6EECF244321}">
                <p14:modId xmlns:p14="http://schemas.microsoft.com/office/powerpoint/2010/main" val="3331226398"/>
              </p:ext>
            </p:extLst>
          </p:nvPr>
        </p:nvSpPr>
        <p:spPr/>
        <p:txBody>
          <a:bodyPr/>
          <a:lstStyle/>
          <a:p>
            <a:r>
              <a:rPr lang="en-US" dirty="0">
                <a:cs typeface="Arial"/>
              </a:rPr>
              <a:t>Discourse Analysis &amp; Output Template Generation</a:t>
            </a:r>
            <a:endParaRPr lang="en-US" dirty="0" err="1"/>
          </a:p>
        </p:txBody>
      </p:sp>
      <p:sp>
        <p:nvSpPr>
          <p:cNvPr id="4" name="Text Placeholder 3"/>
          <p:cNvSpPr>
            <a:spLocks noGrp="1"/>
          </p:cNvSpPr>
          <p:nvPr>
            <p:ph type="body" sz="quarter" idx="13"/>
            <p:extLst>
              <p:ext uri="{D42A27DB-BD31-4B8C-83A1-F6EECF244321}">
                <p14:modId xmlns:p14="http://schemas.microsoft.com/office/powerpoint/2010/main" val="3687382393"/>
              </p:ext>
            </p:extLst>
          </p:nvPr>
        </p:nvSpPr>
        <p:spPr/>
        <p:txBody>
          <a:bodyPr vert="horz" anchor="t">
            <a:normAutofit/>
          </a:bodyPr>
          <a:lstStyle/>
          <a:p>
            <a:r>
              <a:rPr lang="en-US" sz="1400" dirty="0">
                <a:cs typeface="Arial"/>
              </a:rPr>
              <a:t>Discourse Analysis</a:t>
            </a:r>
          </a:p>
          <a:p>
            <a:pPr marL="342900" indent="-342900">
              <a:buChar char="•"/>
            </a:pPr>
            <a:r>
              <a:rPr lang="en-US" sz="1400" dirty="0">
                <a:cs typeface="Arial"/>
              </a:rPr>
              <a:t>The main goal of the discourse analysis phase is the resolution of these aspects.</a:t>
            </a:r>
          </a:p>
          <a:p>
            <a:pPr marL="342900" indent="-342900">
              <a:buChar char="•"/>
            </a:pPr>
            <a:endParaRPr lang="en-US" sz="1400" dirty="0">
              <a:cs typeface="Arial"/>
            </a:endParaRPr>
          </a:p>
          <a:p>
            <a:r>
              <a:rPr lang="en-US" sz="1400" dirty="0">
                <a:cs typeface="Arial"/>
              </a:rPr>
              <a:t>Output Template Generation</a:t>
            </a:r>
          </a:p>
          <a:p>
            <a:pPr marL="342900" indent="-342900">
              <a:buChar char="•"/>
            </a:pPr>
            <a:r>
              <a:rPr lang="en-US" sz="1400" dirty="0">
                <a:cs typeface="Arial"/>
              </a:rPr>
              <a:t>Mainly aims at mapping extracted pieces of information on to desired output format</a:t>
            </a:r>
            <a:endParaRPr sz="1400" dirty="0">
              <a:solidFill>
                <a:schemeClr val="tx1"/>
              </a:solidFill>
              <a:cs typeface="Arial"/>
            </a:endParaRPr>
          </a:p>
          <a:p>
            <a:endParaRPr lang="en-US" sz="2400" dirty="0">
              <a:cs typeface="Arial"/>
            </a:endParaRPr>
          </a:p>
        </p:txBody>
      </p:sp>
    </p:spTree>
    <p:extLst>
      <p:ext uri="{BB962C8B-B14F-4D97-AF65-F5344CB8AC3E}">
        <p14:creationId xmlns:p14="http://schemas.microsoft.com/office/powerpoint/2010/main" val="25790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1</a:t>
            </a:fld>
            <a:endParaRPr lang="en-US" dirty="0"/>
          </a:p>
        </p:txBody>
      </p:sp>
      <p:sp>
        <p:nvSpPr>
          <p:cNvPr id="3" name="Content Placeholder 2"/>
          <p:cNvSpPr>
            <a:spLocks noGrp="1"/>
          </p:cNvSpPr>
          <p:nvPr>
            <p:ph idx="1"/>
            <p:extLst>
              <p:ext uri="{D42A27DB-BD31-4B8C-83A1-F6EECF244321}">
                <p14:modId xmlns:p14="http://schemas.microsoft.com/office/powerpoint/2010/main" val="3733865607"/>
              </p:ext>
            </p:extLst>
          </p:nvPr>
        </p:nvSpPr>
        <p:spPr/>
        <p:txBody>
          <a:bodyPr anchor="t">
            <a:normAutofit/>
          </a:bodyPr>
          <a:lstStyle/>
          <a:p>
            <a:r>
              <a:rPr lang="en-US" sz="3200" b="1" dirty="0">
                <a:solidFill>
                  <a:srgbClr val="50B3CF"/>
                </a:solidFill>
                <a:cs typeface="Arial"/>
              </a:rPr>
              <a:t>Information Extraction</a:t>
            </a:r>
            <a:endParaRPr lang="en-US" sz="3200" b="1" dirty="0">
              <a:solidFill>
                <a:srgbClr val="50B3CF"/>
              </a:solidFill>
            </a:endParaRPr>
          </a:p>
        </p:txBody>
      </p:sp>
    </p:spTree>
    <p:extLst>
      <p:ext uri="{BB962C8B-B14F-4D97-AF65-F5344CB8AC3E}">
        <p14:creationId xmlns:p14="http://schemas.microsoft.com/office/powerpoint/2010/main" val="3121352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764704"/>
            <a:ext cx="8491415" cy="5164627"/>
          </a:xfrm>
        </p:spPr>
        <p:txBody>
          <a:bodyPr/>
          <a:lstStyle/>
          <a:p>
            <a:pPr>
              <a:lnSpc>
                <a:spcPct val="150000"/>
              </a:lnSpc>
            </a:pPr>
            <a:r>
              <a:rPr lang="en-US" sz="1400" dirty="0" smtClean="0">
                <a:solidFill>
                  <a:schemeClr val="tx2"/>
                </a:solidFill>
              </a:rPr>
              <a:t>Apache </a:t>
            </a:r>
            <a:r>
              <a:rPr lang="en-US" sz="1400" dirty="0" err="1">
                <a:solidFill>
                  <a:schemeClr val="tx2"/>
                </a:solidFill>
              </a:rPr>
              <a:t>OpenNLP</a:t>
            </a:r>
            <a:r>
              <a:rPr lang="en-US" sz="1400" dirty="0">
                <a:solidFill>
                  <a:schemeClr val="tx2"/>
                </a:solidFill>
              </a:rPr>
              <a:t> is a Java machine learning toolkit for natural language processing</a:t>
            </a:r>
          </a:p>
          <a:p>
            <a:pPr>
              <a:lnSpc>
                <a:spcPct val="150000"/>
              </a:lnSpc>
            </a:pPr>
            <a:r>
              <a:rPr lang="en-US" sz="1400" dirty="0" smtClean="0">
                <a:solidFill>
                  <a:schemeClr val="tx2"/>
                </a:solidFill>
              </a:rPr>
              <a:t>Machine </a:t>
            </a:r>
            <a:r>
              <a:rPr lang="en-US" sz="1400" dirty="0">
                <a:solidFill>
                  <a:schemeClr val="tx2"/>
                </a:solidFill>
              </a:rPr>
              <a:t>Learning for Language Toolkit (Mallet) is a Java-based package for a variety of natural language processing tasks, including information extraction.</a:t>
            </a:r>
          </a:p>
          <a:p>
            <a:pPr>
              <a:lnSpc>
                <a:spcPct val="150000"/>
              </a:lnSpc>
            </a:pPr>
            <a:r>
              <a:rPr lang="en-US" sz="1400" dirty="0" smtClean="0">
                <a:solidFill>
                  <a:schemeClr val="tx2"/>
                </a:solidFill>
              </a:rPr>
              <a:t>Natural </a:t>
            </a:r>
            <a:r>
              <a:rPr lang="en-US" sz="1400" dirty="0">
                <a:solidFill>
                  <a:schemeClr val="tx2"/>
                </a:solidFill>
              </a:rPr>
              <a:t>Language Toolkit is a suite of libraries and programs for symbolic and statistical natural language processing (NLP) for the Python programming </a:t>
            </a:r>
            <a:r>
              <a:rPr lang="en-US" sz="1400" dirty="0" smtClean="0">
                <a:solidFill>
                  <a:schemeClr val="tx2"/>
                </a:solidFill>
              </a:rPr>
              <a:t>language</a:t>
            </a:r>
          </a:p>
          <a:p>
            <a:pPr>
              <a:lnSpc>
                <a:spcPct val="150000"/>
              </a:lnSpc>
            </a:pPr>
            <a:r>
              <a:rPr lang="en-US" sz="1400" dirty="0" smtClean="0">
                <a:solidFill>
                  <a:schemeClr val="tx2"/>
                </a:solidFill>
              </a:rPr>
              <a:t>Unstructured Information Management Architecture(UIMA)</a:t>
            </a:r>
            <a:endParaRPr lang="en-US" sz="1400" dirty="0">
              <a:solidFill>
                <a:schemeClr val="tx2"/>
              </a:solidFill>
            </a:endParaRPr>
          </a:p>
          <a:p>
            <a:pPr>
              <a:lnSpc>
                <a:spcPct val="150000"/>
              </a:lnSpc>
            </a:pPr>
            <a:r>
              <a:rPr lang="en-US" sz="1400" dirty="0">
                <a:solidFill>
                  <a:schemeClr val="tx2"/>
                </a:solidFill>
              </a:rPr>
              <a:t>General Architecture for Text Engineering (GATE) is bundled with a free Information Extraction system</a:t>
            </a:r>
          </a:p>
          <a:p>
            <a:pPr>
              <a:lnSpc>
                <a:spcPct val="150000"/>
              </a:lnSpc>
            </a:pPr>
            <a:endParaRPr lang="en-US" sz="1400" dirty="0" smtClean="0">
              <a:solidFill>
                <a:schemeClr val="tx2"/>
              </a:solidFill>
            </a:endParaRPr>
          </a:p>
        </p:txBody>
      </p:sp>
      <p:sp>
        <p:nvSpPr>
          <p:cNvPr id="3" name="Title 2"/>
          <p:cNvSpPr>
            <a:spLocks noGrp="1"/>
          </p:cNvSpPr>
          <p:nvPr>
            <p:ph type="title"/>
          </p:nvPr>
        </p:nvSpPr>
        <p:spPr/>
        <p:txBody>
          <a:bodyPr/>
          <a:lstStyle/>
          <a:p>
            <a:r>
              <a:rPr lang="en-US" sz="2800" dirty="0" smtClean="0">
                <a:solidFill>
                  <a:schemeClr val="tx1"/>
                </a:solidFill>
              </a:rPr>
              <a:t>Available tools</a:t>
            </a:r>
            <a:endParaRPr lang="en-US" sz="2800" dirty="0">
              <a:solidFill>
                <a:schemeClr val="tx1"/>
              </a:solidFill>
            </a:endParaRPr>
          </a:p>
        </p:txBody>
      </p:sp>
    </p:spTree>
    <p:extLst>
      <p:ext uri="{BB962C8B-B14F-4D97-AF65-F5344CB8AC3E}">
        <p14:creationId xmlns:p14="http://schemas.microsoft.com/office/powerpoint/2010/main" val="187235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20</a:t>
            </a:fld>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Apache </a:t>
            </a:r>
            <a:r>
              <a:rPr lang="en-US" smtClean="0">
                <a:solidFill>
                  <a:schemeClr val="tx1"/>
                </a:solidFill>
              </a:rPr>
              <a:t>OpenNLP</a:t>
            </a:r>
            <a:endParaRPr lang="en-US">
              <a:solidFill>
                <a:schemeClr val="tx1"/>
              </a:solidFill>
            </a:endParaRPr>
          </a:p>
        </p:txBody>
      </p:sp>
    </p:spTree>
    <p:extLst>
      <p:ext uri="{BB962C8B-B14F-4D97-AF65-F5344CB8AC3E}">
        <p14:creationId xmlns:p14="http://schemas.microsoft.com/office/powerpoint/2010/main" val="289320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21</a:t>
            </a:fld>
            <a:endParaRPr lang="en-US" dirty="0"/>
          </a:p>
        </p:txBody>
      </p:sp>
      <p:sp>
        <p:nvSpPr>
          <p:cNvPr id="3" name="Content Placeholder 2"/>
          <p:cNvSpPr>
            <a:spLocks noGrp="1"/>
          </p:cNvSpPr>
          <p:nvPr>
            <p:ph idx="1"/>
          </p:nvPr>
        </p:nvSpPr>
        <p:spPr/>
        <p:txBody>
          <a:bodyPr>
            <a:normAutofit/>
          </a:bodyPr>
          <a:lstStyle/>
          <a:p>
            <a:r>
              <a:rPr lang="en-US" sz="3200" b="1" dirty="0" smtClean="0">
                <a:solidFill>
                  <a:schemeClr val="tx1">
                    <a:lumMod val="75000"/>
                  </a:schemeClr>
                </a:solidFill>
              </a:rPr>
              <a:t>Apache </a:t>
            </a:r>
            <a:r>
              <a:rPr lang="en-US" sz="3200" b="1" dirty="0">
                <a:solidFill>
                  <a:schemeClr val="tx1">
                    <a:lumMod val="75000"/>
                  </a:schemeClr>
                </a:solidFill>
              </a:rPr>
              <a:t>UIMA</a:t>
            </a:r>
          </a:p>
        </p:txBody>
      </p:sp>
    </p:spTree>
    <p:extLst>
      <p:ext uri="{BB962C8B-B14F-4D97-AF65-F5344CB8AC3E}">
        <p14:creationId xmlns:p14="http://schemas.microsoft.com/office/powerpoint/2010/main" val="32897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22</a:t>
            </a:fld>
            <a:endParaRPr lang="en-US" dirty="0"/>
          </a:p>
        </p:txBody>
      </p:sp>
      <p:sp>
        <p:nvSpPr>
          <p:cNvPr id="3" name="Title 2"/>
          <p:cNvSpPr>
            <a:spLocks noGrp="1"/>
          </p:cNvSpPr>
          <p:nvPr>
            <p:ph type="title"/>
          </p:nvPr>
        </p:nvSpPr>
        <p:spPr/>
        <p:txBody>
          <a:bodyPr>
            <a:normAutofit/>
          </a:bodyPr>
          <a:lstStyle/>
          <a:p>
            <a:r>
              <a:rPr lang="en-US" sz="2400" dirty="0">
                <a:solidFill>
                  <a:schemeClr val="tx2"/>
                </a:solidFill>
                <a:latin typeface="Arial Black" panose="020B0A04020102020204" pitchFamily="34" charset="0"/>
              </a:rPr>
              <a:t>What is UIM ?</a:t>
            </a:r>
          </a:p>
        </p:txBody>
      </p:sp>
      <p:sp>
        <p:nvSpPr>
          <p:cNvPr id="4" name="Content Placeholder 3"/>
          <p:cNvSpPr>
            <a:spLocks noGrp="1"/>
          </p:cNvSpPr>
          <p:nvPr>
            <p:ph type="body" sz="quarter" idx="13"/>
          </p:nvPr>
        </p:nvSpPr>
        <p:spPr>
          <a:xfrm>
            <a:off x="311028" y="1137830"/>
            <a:ext cx="8451972" cy="4955465"/>
          </a:xfrm>
        </p:spPr>
        <p:txBody>
          <a:bodyPr>
            <a:normAutofit/>
          </a:bodyPr>
          <a:lstStyle/>
          <a:p>
            <a:endParaRPr lang="en-US" sz="1400" dirty="0">
              <a:solidFill>
                <a:schemeClr val="tx2"/>
              </a:solidFill>
              <a:latin typeface="+mj-lt"/>
            </a:endParaRPr>
          </a:p>
          <a:p>
            <a:pPr marL="285750" indent="-285750">
              <a:buFont typeface="Arial" panose="020B0604020202020204" pitchFamily="34" charset="0"/>
              <a:buChar char="•"/>
            </a:pPr>
            <a:r>
              <a:rPr lang="en-US" sz="1600" dirty="0">
                <a:solidFill>
                  <a:schemeClr val="tx2"/>
                </a:solidFill>
                <a:latin typeface="Interstate-Light" panose="02000606030000020004"/>
              </a:rPr>
              <a:t>Unstructured Information Management</a:t>
            </a:r>
          </a:p>
          <a:p>
            <a:pPr marL="285750" indent="-285750">
              <a:buFont typeface="Arial" panose="020B0604020202020204" pitchFamily="34" charset="0"/>
              <a:buChar char="•"/>
            </a:pPr>
            <a:endParaRPr lang="en-US" sz="1600" dirty="0">
              <a:solidFill>
                <a:schemeClr val="tx2"/>
              </a:solidFill>
              <a:latin typeface="Interstate-Light" panose="02000606030000020004"/>
            </a:endParaRPr>
          </a:p>
          <a:p>
            <a:pPr marL="285750" indent="-285750">
              <a:buFont typeface="Arial" panose="020B0604020202020204" pitchFamily="34" charset="0"/>
              <a:buChar char="•"/>
            </a:pPr>
            <a:r>
              <a:rPr lang="en-US" sz="1600" dirty="0">
                <a:solidFill>
                  <a:schemeClr val="tx2"/>
                </a:solidFill>
                <a:latin typeface="Interstate-Light" panose="02000606030000020004"/>
              </a:rPr>
              <a:t>A wide topic: text, audio, video Different (possibly mixed) approaches (NLP, Machine Learning, IR, Ontologies, Automated reasoning, Knowledge Sources)</a:t>
            </a:r>
          </a:p>
          <a:p>
            <a:pPr marL="285750" indent="-285750">
              <a:buFont typeface="Arial" panose="020B0604020202020204" pitchFamily="34" charset="0"/>
              <a:buChar char="•"/>
            </a:pPr>
            <a:endParaRPr lang="en-US" sz="1400" dirty="0">
              <a:solidFill>
                <a:schemeClr val="tx2"/>
              </a:solidFill>
              <a:latin typeface="Interstate-Light" panose="02000606030000020004"/>
            </a:endParaRPr>
          </a:p>
          <a:p>
            <a:pPr marL="285750" indent="-285750">
              <a:buFont typeface="Arial" panose="020B0604020202020204" pitchFamily="34" charset="0"/>
              <a:buChar char="•"/>
            </a:pPr>
            <a:r>
              <a:rPr lang="en-US" sz="1600" dirty="0">
                <a:solidFill>
                  <a:schemeClr val="tx2"/>
                </a:solidFill>
                <a:latin typeface="Interstate-Light" panose="02000606030000020004"/>
              </a:rPr>
              <a:t>Apache UIMA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3201929"/>
            <a:ext cx="5760640" cy="2867025"/>
          </a:xfrm>
          <a:prstGeom prst="rect">
            <a:avLst/>
          </a:prstGeom>
        </p:spPr>
      </p:pic>
    </p:spTree>
    <p:extLst>
      <p:ext uri="{BB962C8B-B14F-4D97-AF65-F5344CB8AC3E}">
        <p14:creationId xmlns:p14="http://schemas.microsoft.com/office/powerpoint/2010/main" val="386965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solidFill>
                  <a:schemeClr val="tx2"/>
                </a:solidFill>
              </a:rPr>
              <a:t>UIMA stands for Unstructured Information Management Architecture and is a component architecture and software framework implementation for the analysis of unstructured content like text, video and audio data</a:t>
            </a:r>
          </a:p>
          <a:p>
            <a:pPr marL="0" indent="0">
              <a:buNone/>
            </a:pPr>
            <a:endParaRPr lang="en-US" sz="1400" dirty="0">
              <a:solidFill>
                <a:schemeClr val="tx2"/>
              </a:solidFill>
            </a:endParaRPr>
          </a:p>
          <a:p>
            <a:r>
              <a:rPr lang="en-US" sz="1400" dirty="0">
                <a:solidFill>
                  <a:schemeClr val="tx2"/>
                </a:solidFill>
              </a:rPr>
              <a:t> The major goal of UIMA is to transform unstructured information to structured information by orchestrating analysis engines to detect entities or relations and thus to build the bridge between the unstructured and the structured world</a:t>
            </a:r>
          </a:p>
          <a:p>
            <a:pPr marL="0" indent="0">
              <a:buNone/>
            </a:pPr>
            <a:endParaRPr lang="en-US" sz="1400" dirty="0">
              <a:solidFill>
                <a:schemeClr val="tx2"/>
              </a:solidFill>
            </a:endParaRPr>
          </a:p>
          <a:p>
            <a:r>
              <a:rPr lang="en-US" sz="1400" dirty="0">
                <a:solidFill>
                  <a:schemeClr val="tx2"/>
                </a:solidFill>
              </a:rPr>
              <a:t>The UIMA architecture can be thought of in four dimensions:</a:t>
            </a:r>
          </a:p>
          <a:p>
            <a:pPr lvl="1" indent="-342900">
              <a:buFont typeface="+mj-lt"/>
              <a:buAutoNum type="arabicPeriod"/>
            </a:pPr>
            <a:r>
              <a:rPr lang="en-US" sz="1400" dirty="0">
                <a:solidFill>
                  <a:schemeClr val="tx2"/>
                </a:solidFill>
              </a:rPr>
              <a:t>It specifies component interfaces in an analytics </a:t>
            </a:r>
            <a:r>
              <a:rPr lang="en-US" sz="1400" dirty="0">
                <a:solidFill>
                  <a:schemeClr val="tx2"/>
                </a:solidFill>
                <a:hlinkClick r:id="rId2" tooltip="Pipeline (software)"/>
              </a:rPr>
              <a:t>pipeline</a:t>
            </a:r>
            <a:r>
              <a:rPr lang="en-US" sz="1400" dirty="0">
                <a:solidFill>
                  <a:schemeClr val="tx2"/>
                </a:solidFill>
              </a:rPr>
              <a:t>.</a:t>
            </a:r>
          </a:p>
          <a:p>
            <a:pPr lvl="1" indent="-342900">
              <a:buFont typeface="+mj-lt"/>
              <a:buAutoNum type="arabicPeriod"/>
            </a:pPr>
            <a:r>
              <a:rPr lang="en-US" sz="1400" dirty="0">
                <a:solidFill>
                  <a:schemeClr val="tx2"/>
                </a:solidFill>
              </a:rPr>
              <a:t>It describes a set of </a:t>
            </a:r>
            <a:r>
              <a:rPr lang="en-US" sz="1400" dirty="0">
                <a:solidFill>
                  <a:schemeClr val="tx2"/>
                </a:solidFill>
                <a:hlinkClick r:id="rId3" tooltip="Design pattern (computer science)"/>
              </a:rPr>
              <a:t>Design patterns</a:t>
            </a:r>
            <a:r>
              <a:rPr lang="en-US" sz="1400" dirty="0">
                <a:solidFill>
                  <a:schemeClr val="tx2"/>
                </a:solidFill>
              </a:rPr>
              <a:t>.</a:t>
            </a:r>
          </a:p>
          <a:p>
            <a:pPr lvl="1" indent="-342900">
              <a:buFont typeface="+mj-lt"/>
              <a:buAutoNum type="arabicPeriod"/>
            </a:pPr>
            <a:r>
              <a:rPr lang="en-US" sz="1400" dirty="0">
                <a:solidFill>
                  <a:schemeClr val="tx2"/>
                </a:solidFill>
              </a:rPr>
              <a:t>It suggests two data representations: an in-memory representation of annotations for high-performance analytics and an </a:t>
            </a:r>
            <a:r>
              <a:rPr lang="en-US" sz="1400" dirty="0">
                <a:solidFill>
                  <a:schemeClr val="tx2"/>
                </a:solidFill>
                <a:hlinkClick r:id="rId4" tooltip="XML"/>
              </a:rPr>
              <a:t>XML</a:t>
            </a:r>
            <a:r>
              <a:rPr lang="en-US" sz="1400" dirty="0">
                <a:solidFill>
                  <a:schemeClr val="tx2"/>
                </a:solidFill>
              </a:rPr>
              <a:t> representation of annotations for integration with remote web services.</a:t>
            </a:r>
          </a:p>
          <a:p>
            <a:pPr lvl="1" indent="-342900">
              <a:buFont typeface="+mj-lt"/>
              <a:buAutoNum type="arabicPeriod"/>
            </a:pPr>
            <a:r>
              <a:rPr lang="en-US" sz="1400" dirty="0">
                <a:solidFill>
                  <a:schemeClr val="tx2"/>
                </a:solidFill>
              </a:rPr>
              <a:t>It suggests development roles allowing tools to be used by users with diverse skills.</a:t>
            </a:r>
          </a:p>
          <a:p>
            <a:endParaRPr lang="en-US" sz="1600" dirty="0">
              <a:solidFill>
                <a:schemeClr val="tx2"/>
              </a:solidFill>
              <a:latin typeface="Interstate-Light" panose="02000606030000020004"/>
            </a:endParaRPr>
          </a:p>
        </p:txBody>
      </p:sp>
      <p:sp>
        <p:nvSpPr>
          <p:cNvPr id="3" name="Title 2"/>
          <p:cNvSpPr>
            <a:spLocks noGrp="1"/>
          </p:cNvSpPr>
          <p:nvPr>
            <p:ph type="title"/>
          </p:nvPr>
        </p:nvSpPr>
        <p:spPr>
          <a:xfrm>
            <a:off x="274640" y="260647"/>
            <a:ext cx="7446960" cy="875965"/>
          </a:xfrm>
        </p:spPr>
        <p:txBody>
          <a:bodyPr/>
          <a:lstStyle/>
          <a:p>
            <a:r>
              <a:rPr lang="en-US" sz="2800" dirty="0">
                <a:solidFill>
                  <a:schemeClr val="tx1"/>
                </a:solidFill>
              </a:rPr>
              <a:t>UIMA OVERVIEW :</a:t>
            </a:r>
          </a:p>
        </p:txBody>
      </p:sp>
    </p:spTree>
    <p:extLst>
      <p:ext uri="{BB962C8B-B14F-4D97-AF65-F5344CB8AC3E}">
        <p14:creationId xmlns:p14="http://schemas.microsoft.com/office/powerpoint/2010/main" val="3191128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a:t>UIMA Data Structures</a:t>
            </a:r>
          </a:p>
        </p:txBody>
      </p:sp>
      <p:sp>
        <p:nvSpPr>
          <p:cNvPr id="2" name="Slide Number Placeholder 1"/>
          <p:cNvSpPr>
            <a:spLocks noGrp="1"/>
          </p:cNvSpPr>
          <p:nvPr>
            <p:ph type="sldNum" sz="quarter" idx="10"/>
          </p:nvPr>
        </p:nvSpPr>
        <p:spPr/>
        <p:txBody>
          <a:bodyPr/>
          <a:lstStyle/>
          <a:p>
            <a:pPr>
              <a:defRPr/>
            </a:pPr>
            <a:fld id="{C2920F72-E1A6-4A94-8A3F-841BF86CCDC4}" type="slidenum">
              <a:rPr lang="en-US" smtClean="0"/>
              <a:pPr>
                <a:defRPr/>
              </a:pPr>
              <a:t>24</a:t>
            </a:fld>
            <a:endParaRPr lang="en-US" dirty="0"/>
          </a:p>
        </p:txBody>
      </p:sp>
    </p:spTree>
    <p:extLst>
      <p:ext uri="{BB962C8B-B14F-4D97-AF65-F5344CB8AC3E}">
        <p14:creationId xmlns:p14="http://schemas.microsoft.com/office/powerpoint/2010/main" val="3447221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dirty="0"/>
          </a:p>
        </p:txBody>
      </p:sp>
      <p:sp>
        <p:nvSpPr>
          <p:cNvPr id="3" name="Title 2"/>
          <p:cNvSpPr>
            <a:spLocks noGrp="1"/>
          </p:cNvSpPr>
          <p:nvPr>
            <p:ph type="title"/>
          </p:nvPr>
        </p:nvSpPr>
        <p:spPr/>
        <p:txBody>
          <a:bodyPr/>
          <a:lstStyle/>
          <a:p>
            <a:r>
              <a:rPr lang="en-US" dirty="0"/>
              <a:t>Common Analysis Structure (CAS)</a:t>
            </a:r>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Provides access to primary data</a:t>
            </a:r>
          </a:p>
          <a:p>
            <a:pPr marL="285750" indent="-285750">
              <a:lnSpc>
                <a:spcPct val="150000"/>
              </a:lnSpc>
              <a:buFont typeface="Arial" panose="020B0604020202020204" pitchFamily="34" charset="0"/>
              <a:buChar char="•"/>
            </a:pPr>
            <a:r>
              <a:rPr lang="en-US" sz="1400" dirty="0"/>
              <a:t> Stores secondary data aka annotations</a:t>
            </a:r>
          </a:p>
          <a:p>
            <a:pPr marL="285750" indent="-285750">
              <a:lnSpc>
                <a:spcPct val="150000"/>
              </a:lnSpc>
              <a:buFont typeface="Arial" panose="020B0604020202020204" pitchFamily="34" charset="0"/>
              <a:buChar char="•"/>
            </a:pPr>
            <a:r>
              <a:rPr lang="en-US" sz="1400" dirty="0"/>
              <a:t> Functions like an in-memory database</a:t>
            </a:r>
          </a:p>
          <a:p>
            <a:pPr marL="514350" lvl="1" indent="-285750">
              <a:lnSpc>
                <a:spcPct val="150000"/>
              </a:lnSpc>
              <a:buFont typeface="Arial" panose="020B0604020202020204" pitchFamily="34" charset="0"/>
              <a:buChar char="•"/>
            </a:pPr>
            <a:r>
              <a:rPr lang="en-US" sz="1400" dirty="0">
                <a:solidFill>
                  <a:schemeClr val="tx2"/>
                </a:solidFill>
              </a:rPr>
              <a:t>	 Annotation types are like “tables”</a:t>
            </a:r>
          </a:p>
          <a:p>
            <a:pPr marL="514350" lvl="1" indent="-285750">
              <a:lnSpc>
                <a:spcPct val="150000"/>
              </a:lnSpc>
              <a:buFont typeface="Arial" panose="020B0604020202020204" pitchFamily="34" charset="0"/>
              <a:buChar char="•"/>
            </a:pPr>
            <a:r>
              <a:rPr lang="en-US" sz="1400" dirty="0">
                <a:solidFill>
                  <a:schemeClr val="tx2"/>
                </a:solidFill>
              </a:rPr>
              <a:t>	 There are “indexes”</a:t>
            </a:r>
          </a:p>
        </p:txBody>
      </p:sp>
    </p:spTree>
    <p:extLst>
      <p:ext uri="{BB962C8B-B14F-4D97-AF65-F5344CB8AC3E}">
        <p14:creationId xmlns:p14="http://schemas.microsoft.com/office/powerpoint/2010/main" val="246134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dirty="0"/>
          </a:p>
        </p:txBody>
      </p:sp>
      <p:sp>
        <p:nvSpPr>
          <p:cNvPr id="3" name="Title 2"/>
          <p:cNvSpPr>
            <a:spLocks noGrp="1"/>
          </p:cNvSpPr>
          <p:nvPr>
            <p:ph type="title"/>
          </p:nvPr>
        </p:nvSpPr>
        <p:spPr/>
        <p:txBody>
          <a:bodyPr/>
          <a:lstStyle/>
          <a:p>
            <a:r>
              <a:rPr lang="en-US" dirty="0"/>
              <a:t>Type System</a:t>
            </a:r>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UIMA specification is platform-independent</a:t>
            </a:r>
          </a:p>
          <a:p>
            <a:pPr marL="285750" indent="-285750">
              <a:lnSpc>
                <a:spcPct val="150000"/>
              </a:lnSpc>
              <a:buFont typeface="Arial" panose="020B0604020202020204" pitchFamily="34" charset="0"/>
              <a:buChar char="•"/>
            </a:pPr>
            <a:r>
              <a:rPr lang="en-US" sz="1400" dirty="0"/>
              <a:t> Cannot rely on type system of implementation language (Java, C++)</a:t>
            </a:r>
          </a:p>
          <a:p>
            <a:pPr marL="285750" indent="-285750">
              <a:lnSpc>
                <a:spcPct val="150000"/>
              </a:lnSpc>
              <a:buFont typeface="Arial" panose="020B0604020202020204" pitchFamily="34" charset="0"/>
              <a:buChar char="•"/>
            </a:pPr>
            <a:r>
              <a:rPr lang="en-US" sz="1400" dirty="0"/>
              <a:t>UIMA provides an “Object-oriented” type-system with</a:t>
            </a:r>
          </a:p>
          <a:p>
            <a:pPr marL="514350" lvl="1" indent="-285750">
              <a:lnSpc>
                <a:spcPct val="150000"/>
              </a:lnSpc>
              <a:buFont typeface="Arial" panose="020B0604020202020204" pitchFamily="34" charset="0"/>
              <a:buChar char="•"/>
            </a:pPr>
            <a:r>
              <a:rPr lang="en-US" sz="1400" dirty="0"/>
              <a:t> Type -&gt; class</a:t>
            </a:r>
          </a:p>
          <a:p>
            <a:pPr marL="514350" lvl="1" indent="-285750">
              <a:lnSpc>
                <a:spcPct val="150000"/>
              </a:lnSpc>
              <a:buFont typeface="Arial" panose="020B0604020202020204" pitchFamily="34" charset="0"/>
              <a:buChar char="•"/>
            </a:pPr>
            <a:r>
              <a:rPr lang="en-US" sz="1400" dirty="0"/>
              <a:t> Feature -&gt; class member</a:t>
            </a:r>
          </a:p>
          <a:p>
            <a:pPr marL="514350" lvl="1" indent="-285750">
              <a:lnSpc>
                <a:spcPct val="150000"/>
              </a:lnSpc>
              <a:buFont typeface="Arial" panose="020B0604020202020204" pitchFamily="34" charset="0"/>
              <a:buChar char="•"/>
            </a:pPr>
            <a:r>
              <a:rPr lang="en-US" sz="1400" dirty="0"/>
              <a:t> Feature Structure -&gt; instance</a:t>
            </a:r>
          </a:p>
          <a:p>
            <a:pPr marL="514350" lvl="1" indent="-285750">
              <a:lnSpc>
                <a:spcPct val="150000"/>
              </a:lnSpc>
              <a:buFont typeface="Arial" panose="020B0604020202020204" pitchFamily="34" charset="0"/>
              <a:buChar char="•"/>
            </a:pPr>
            <a:r>
              <a:rPr lang="en-US" sz="1400" dirty="0"/>
              <a:t> Single inheritance</a:t>
            </a:r>
          </a:p>
          <a:p>
            <a:pPr marL="514350" lvl="1" indent="-285750">
              <a:lnSpc>
                <a:spcPct val="150000"/>
              </a:lnSpc>
              <a:buFont typeface="Arial" panose="020B0604020202020204" pitchFamily="34" charset="0"/>
              <a:buChar char="•"/>
            </a:pPr>
            <a:r>
              <a:rPr lang="en-US" sz="1400" dirty="0"/>
              <a:t> Sub-type polymorphism</a:t>
            </a:r>
          </a:p>
          <a:p>
            <a:pPr marL="514350" lvl="1" indent="-285750">
              <a:lnSpc>
                <a:spcPct val="150000"/>
              </a:lnSpc>
              <a:buFont typeface="Arial" panose="020B0604020202020204" pitchFamily="34" charset="0"/>
              <a:buChar char="•"/>
            </a:pPr>
            <a:r>
              <a:rPr lang="en-US" sz="1400" dirty="0"/>
              <a:t> no methods or encapsulation</a:t>
            </a:r>
          </a:p>
          <a:p>
            <a:pPr marL="285750" indent="-285750">
              <a:lnSpc>
                <a:spcPct val="150000"/>
              </a:lnSpc>
              <a:buFont typeface="Arial" panose="020B0604020202020204" pitchFamily="34" charset="0"/>
              <a:buChar char="•"/>
            </a:pPr>
            <a:r>
              <a:rPr lang="en-US" sz="1400" dirty="0"/>
              <a:t>Primitive types: integer, float, </a:t>
            </a:r>
            <a:r>
              <a:rPr lang="en-US" sz="1400" dirty="0" err="1"/>
              <a:t>boolean</a:t>
            </a:r>
            <a:r>
              <a:rPr lang="en-US" sz="1400" dirty="0"/>
              <a:t>, string</a:t>
            </a:r>
          </a:p>
          <a:p>
            <a:pPr marL="285750" indent="-285750">
              <a:lnSpc>
                <a:spcPct val="150000"/>
              </a:lnSpc>
              <a:buFont typeface="Arial" panose="020B0604020202020204" pitchFamily="34" charset="0"/>
              <a:buChar char="•"/>
            </a:pPr>
            <a:r>
              <a:rPr lang="en-US" sz="1400" dirty="0"/>
              <a:t>Built-in complex types: arrays, lists, Annotation</a:t>
            </a:r>
          </a:p>
          <a:p>
            <a:pPr marL="285750" indent="-285750">
              <a:lnSpc>
                <a:spcPct val="150000"/>
              </a:lnSpc>
              <a:buFont typeface="Arial" panose="020B0604020202020204" pitchFamily="34" charset="0"/>
              <a:buChar char="•"/>
            </a:pPr>
            <a:r>
              <a:rPr lang="en-US" sz="1400" dirty="0"/>
              <a:t>Type-system forms communication contract between components</a:t>
            </a:r>
          </a:p>
        </p:txBody>
      </p:sp>
    </p:spTree>
    <p:extLst>
      <p:ext uri="{BB962C8B-B14F-4D97-AF65-F5344CB8AC3E}">
        <p14:creationId xmlns:p14="http://schemas.microsoft.com/office/powerpoint/2010/main" val="2291446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37497" y="2204864"/>
            <a:ext cx="8396287" cy="1609067"/>
          </a:xfrm>
          <a:prstGeom prst="rect">
            <a:avLst/>
          </a:prstGeom>
        </p:spPr>
      </p:pic>
      <p:sp>
        <p:nvSpPr>
          <p:cNvPr id="4" name="Title 3"/>
          <p:cNvSpPr>
            <a:spLocks noGrp="1"/>
          </p:cNvSpPr>
          <p:nvPr>
            <p:ph type="title"/>
          </p:nvPr>
        </p:nvSpPr>
        <p:spPr>
          <a:xfrm>
            <a:off x="0" y="348172"/>
            <a:ext cx="7721600" cy="1136612"/>
          </a:xfrm>
        </p:spPr>
        <p:txBody>
          <a:bodyPr/>
          <a:lstStyle/>
          <a:p>
            <a:r>
              <a:rPr lang="en-US" dirty="0">
                <a:solidFill>
                  <a:schemeClr val="tx1"/>
                </a:solidFill>
              </a:rPr>
              <a:t>Typical NLP pipeline with Apache UIMA</a:t>
            </a:r>
          </a:p>
        </p:txBody>
      </p:sp>
      <p:sp>
        <p:nvSpPr>
          <p:cNvPr id="3" name="Slide Number Placeholder 2"/>
          <p:cNvSpPr>
            <a:spLocks noGrp="1"/>
          </p:cNvSpPr>
          <p:nvPr>
            <p:ph type="sldNum" sz="quarter" idx="4294967295"/>
          </p:nvPr>
        </p:nvSpPr>
        <p:spPr>
          <a:xfrm>
            <a:off x="0" y="6375400"/>
            <a:ext cx="441325" cy="434975"/>
          </a:xfrm>
        </p:spPr>
        <p:txBody>
          <a:bodyPr/>
          <a:lstStyle/>
          <a:p>
            <a:pPr>
              <a:defRPr/>
            </a:pPr>
            <a:fld id="{C2920F72-E1A6-4A94-8A3F-841BF86CCDC4}" type="slidenum">
              <a:rPr lang="en-US" smtClean="0"/>
              <a:pPr>
                <a:defRPr/>
              </a:pPr>
              <a:t>27</a:t>
            </a:fld>
            <a:endParaRPr lang="en-US" dirty="0"/>
          </a:p>
        </p:txBody>
      </p:sp>
    </p:spTree>
    <p:extLst>
      <p:ext uri="{BB962C8B-B14F-4D97-AF65-F5344CB8AC3E}">
        <p14:creationId xmlns:p14="http://schemas.microsoft.com/office/powerpoint/2010/main" val="29618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1400" dirty="0">
                <a:solidFill>
                  <a:schemeClr val="tx2"/>
                </a:solidFill>
              </a:rPr>
              <a:t>I have a dictionary of names (simple to find and/or build)</a:t>
            </a:r>
          </a:p>
          <a:p>
            <a:pPr>
              <a:lnSpc>
                <a:spcPct val="150000"/>
              </a:lnSpc>
            </a:pPr>
            <a:r>
              <a:rPr lang="en-US" sz="1400" dirty="0">
                <a:solidFill>
                  <a:schemeClr val="tx2"/>
                </a:solidFill>
              </a:rPr>
              <a:t>I use a dictionary based Annotator to extract annotations of first names (</a:t>
            </a:r>
            <a:r>
              <a:rPr lang="en-US" sz="1400" dirty="0" err="1">
                <a:solidFill>
                  <a:schemeClr val="tx2"/>
                </a:solidFill>
              </a:rPr>
              <a:t>NameAnnotation</a:t>
            </a:r>
            <a:r>
              <a:rPr lang="en-US" sz="1400" dirty="0">
                <a:solidFill>
                  <a:schemeClr val="tx2"/>
                </a:solidFill>
              </a:rPr>
              <a:t>)</a:t>
            </a:r>
          </a:p>
          <a:p>
            <a:pPr>
              <a:lnSpc>
                <a:spcPct val="150000"/>
              </a:lnSpc>
            </a:pPr>
            <a:r>
              <a:rPr lang="en-US" sz="1400" dirty="0">
                <a:solidFill>
                  <a:schemeClr val="tx2"/>
                </a:solidFill>
              </a:rPr>
              <a:t>I don’t have a dictionary of surnames</a:t>
            </a:r>
          </a:p>
          <a:p>
            <a:pPr>
              <a:lnSpc>
                <a:spcPct val="150000"/>
              </a:lnSpc>
            </a:pPr>
            <a:r>
              <a:rPr lang="en-US" sz="1400" dirty="0" err="1">
                <a:solidFill>
                  <a:schemeClr val="tx2"/>
                </a:solidFill>
              </a:rPr>
              <a:t>Everytime</a:t>
            </a:r>
            <a:r>
              <a:rPr lang="en-US" sz="1400" dirty="0">
                <a:solidFill>
                  <a:schemeClr val="tx2"/>
                </a:solidFill>
              </a:rPr>
              <a:t> a matching name (a </a:t>
            </a:r>
            <a:r>
              <a:rPr lang="en-US" sz="1400" dirty="0" err="1">
                <a:solidFill>
                  <a:schemeClr val="tx2"/>
                </a:solidFill>
              </a:rPr>
              <a:t>NameAnnotation</a:t>
            </a:r>
            <a:r>
              <a:rPr lang="en-US" sz="1400" dirty="0">
                <a:solidFill>
                  <a:schemeClr val="tx2"/>
                </a:solidFill>
              </a:rPr>
              <a:t>) is found we look for one or </a:t>
            </a:r>
            <a:r>
              <a:rPr lang="en-US" sz="1400" dirty="0" smtClean="0">
                <a:solidFill>
                  <a:schemeClr val="tx2"/>
                </a:solidFill>
              </a:rPr>
              <a:t>more </a:t>
            </a:r>
            <a:r>
              <a:rPr lang="en-US" sz="1400" dirty="0">
                <a:solidFill>
                  <a:schemeClr val="tx2"/>
                </a:solidFill>
              </a:rPr>
              <a:t>(</a:t>
            </a:r>
            <a:r>
              <a:rPr lang="en-US" sz="1400" dirty="0" smtClean="0">
                <a:solidFill>
                  <a:schemeClr val="tx2"/>
                </a:solidFill>
              </a:rPr>
              <a:t>considering persons </a:t>
            </a:r>
            <a:r>
              <a:rPr lang="en-US" sz="1400" dirty="0">
                <a:solidFill>
                  <a:schemeClr val="tx2"/>
                </a:solidFill>
              </a:rPr>
              <a:t>with double name or surname) subsequent tokens whose </a:t>
            </a:r>
            <a:r>
              <a:rPr lang="en-US" sz="1400" dirty="0" err="1">
                <a:solidFill>
                  <a:schemeClr val="tx2"/>
                </a:solidFill>
              </a:rPr>
              <a:t>PoS</a:t>
            </a:r>
            <a:r>
              <a:rPr lang="en-US" sz="1400" dirty="0">
                <a:solidFill>
                  <a:schemeClr val="tx2"/>
                </a:solidFill>
              </a:rPr>
              <a:t> is “undefined” or </a:t>
            </a:r>
            <a:r>
              <a:rPr lang="en-US" sz="1400" dirty="0" smtClean="0">
                <a:solidFill>
                  <a:schemeClr val="tx2"/>
                </a:solidFill>
              </a:rPr>
              <a:t>a noun </a:t>
            </a:r>
            <a:r>
              <a:rPr lang="en-US" sz="1400" dirty="0">
                <a:solidFill>
                  <a:schemeClr val="tx2"/>
                </a:solidFill>
              </a:rPr>
              <a:t>(but not a verb) and starts with Uppercase letter</a:t>
            </a:r>
          </a:p>
          <a:p>
            <a:pPr>
              <a:lnSpc>
                <a:spcPct val="150000"/>
              </a:lnSpc>
            </a:pPr>
            <a:r>
              <a:rPr lang="en-US" sz="1400" dirty="0">
                <a:solidFill>
                  <a:schemeClr val="tx2"/>
                </a:solidFill>
              </a:rPr>
              <a:t>If found then the name + token(s) sequence annotates a Person (i.e. “Michael J. Fox”)</a:t>
            </a:r>
          </a:p>
        </p:txBody>
      </p:sp>
      <p:sp>
        <p:nvSpPr>
          <p:cNvPr id="3" name="Title 2"/>
          <p:cNvSpPr>
            <a:spLocks noGrp="1"/>
          </p:cNvSpPr>
          <p:nvPr>
            <p:ph type="title"/>
          </p:nvPr>
        </p:nvSpPr>
        <p:spPr>
          <a:xfrm>
            <a:off x="0" y="44624"/>
            <a:ext cx="7721600" cy="1136612"/>
          </a:xfrm>
        </p:spPr>
        <p:txBody>
          <a:bodyPr/>
          <a:lstStyle/>
          <a:p>
            <a:r>
              <a:rPr lang="en-US" sz="2800" dirty="0">
                <a:solidFill>
                  <a:schemeClr val="tx1"/>
                </a:solidFill>
              </a:rPr>
              <a:t>Sample scenario – extract Persons</a:t>
            </a:r>
          </a:p>
        </p:txBody>
      </p:sp>
    </p:spTree>
    <p:extLst>
      <p:ext uri="{BB962C8B-B14F-4D97-AF65-F5344CB8AC3E}">
        <p14:creationId xmlns:p14="http://schemas.microsoft.com/office/powerpoint/2010/main" val="189399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dirty="0"/>
          </a:p>
        </p:txBody>
      </p:sp>
      <p:sp>
        <p:nvSpPr>
          <p:cNvPr id="3" name="Title 2"/>
          <p:cNvSpPr>
            <a:spLocks noGrp="1"/>
          </p:cNvSpPr>
          <p:nvPr>
            <p:ph type="title"/>
            <p:extLst>
              <p:ext uri="{D42A27DB-BD31-4B8C-83A1-F6EECF244321}">
                <p14:modId xmlns:p14="http://schemas.microsoft.com/office/powerpoint/2010/main" val="3937980045"/>
              </p:ext>
            </p:extLst>
          </p:nvPr>
        </p:nvSpPr>
        <p:spPr/>
        <p:txBody>
          <a:bodyPr/>
          <a:lstStyle/>
          <a:p>
            <a:r>
              <a:rPr lang="en-US" dirty="0">
                <a:cs typeface="Arial"/>
              </a:rPr>
              <a:t>            What is Information Extraction (IE) ?</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1824689401"/>
              </p:ext>
            </p:extLst>
          </p:nvPr>
        </p:nvSpPr>
        <p:spPr/>
        <p:txBody>
          <a:bodyPr vert="horz" anchor="t">
            <a:normAutofit/>
          </a:bodyPr>
          <a:lstStyle/>
          <a:p>
            <a:pPr marL="457200" indent="-457200">
              <a:lnSpc>
                <a:spcPct val="200000"/>
              </a:lnSpc>
              <a:buChar char="•"/>
            </a:pPr>
            <a:r>
              <a:rPr lang="en-US" sz="1400" dirty="0">
                <a:cs typeface="Arial"/>
              </a:rPr>
              <a:t>Information Extraction is not Information Retrieval</a:t>
            </a:r>
          </a:p>
          <a:p>
            <a:pPr marL="457200" indent="-457200">
              <a:lnSpc>
                <a:spcPct val="200000"/>
              </a:lnSpc>
              <a:buChar char="•"/>
            </a:pPr>
            <a:r>
              <a:rPr lang="en-US" sz="1400" dirty="0">
                <a:cs typeface="Arial"/>
              </a:rPr>
              <a:t>Search and extract automatically limited relevant parts of texts</a:t>
            </a:r>
          </a:p>
          <a:p>
            <a:pPr marL="457200" indent="-457200">
              <a:lnSpc>
                <a:spcPct val="200000"/>
              </a:lnSpc>
              <a:buChar char="•"/>
            </a:pPr>
            <a:r>
              <a:rPr lang="en-US" sz="1400" dirty="0">
                <a:cs typeface="Arial"/>
              </a:rPr>
              <a:t>Merge information from many pieces of texts</a:t>
            </a:r>
          </a:p>
        </p:txBody>
      </p:sp>
    </p:spTree>
    <p:extLst>
      <p:ext uri="{BB962C8B-B14F-4D97-AF65-F5344CB8AC3E}">
        <p14:creationId xmlns:p14="http://schemas.microsoft.com/office/powerpoint/2010/main" val="3664362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normAutofit/>
          </a:bodyPr>
          <a:lstStyle/>
          <a:p>
            <a:pPr marL="285750" indent="-285750">
              <a:lnSpc>
                <a:spcPct val="150000"/>
              </a:lnSpc>
              <a:buFont typeface="Arial" panose="020B0604020202020204" pitchFamily="34" charset="0"/>
              <a:buChar char="•"/>
            </a:pPr>
            <a:r>
              <a:rPr lang="en-US" sz="1400" dirty="0">
                <a:solidFill>
                  <a:schemeClr val="tx2"/>
                </a:solidFill>
              </a:rPr>
              <a:t>Tokenize article text</a:t>
            </a:r>
          </a:p>
          <a:p>
            <a:pPr marL="285750" indent="-285750">
              <a:lnSpc>
                <a:spcPct val="150000"/>
              </a:lnSpc>
              <a:buFont typeface="Arial" panose="020B0604020202020204" pitchFamily="34" charset="0"/>
              <a:buChar char="•"/>
            </a:pPr>
            <a:r>
              <a:rPr lang="en-US" sz="1400" dirty="0">
                <a:solidFill>
                  <a:schemeClr val="tx2"/>
                </a:solidFill>
              </a:rPr>
              <a:t>Identify sentences</a:t>
            </a:r>
          </a:p>
          <a:p>
            <a:pPr marL="285750" indent="-285750">
              <a:lnSpc>
                <a:spcPct val="150000"/>
              </a:lnSpc>
              <a:buFont typeface="Arial" panose="020B0604020202020204" pitchFamily="34" charset="0"/>
              <a:buChar char="•"/>
            </a:pPr>
            <a:r>
              <a:rPr lang="en-US" sz="1400" dirty="0">
                <a:solidFill>
                  <a:schemeClr val="tx2"/>
                </a:solidFill>
              </a:rPr>
              <a:t>Tag </a:t>
            </a:r>
            <a:r>
              <a:rPr lang="en-US" sz="1400" dirty="0" err="1">
                <a:solidFill>
                  <a:schemeClr val="tx2"/>
                </a:solidFill>
              </a:rPr>
              <a:t>PoS</a:t>
            </a:r>
            <a:endParaRPr lang="en-US" sz="1400" dirty="0">
              <a:solidFill>
                <a:schemeClr val="tx2"/>
              </a:solidFill>
            </a:endParaRPr>
          </a:p>
          <a:p>
            <a:pPr marL="285750" indent="-285750">
              <a:lnSpc>
                <a:spcPct val="150000"/>
              </a:lnSpc>
              <a:buFont typeface="Arial" panose="020B0604020202020204" pitchFamily="34" charset="0"/>
              <a:buChar char="•"/>
            </a:pPr>
            <a:r>
              <a:rPr lang="en-US" sz="1400" dirty="0">
                <a:solidFill>
                  <a:schemeClr val="tx2"/>
                </a:solidFill>
              </a:rPr>
              <a:t>Identify Persons using regular expressions and </a:t>
            </a:r>
            <a:r>
              <a:rPr lang="en-US" sz="1400" dirty="0" err="1">
                <a:solidFill>
                  <a:schemeClr val="tx2"/>
                </a:solidFill>
              </a:rPr>
              <a:t>PoS</a:t>
            </a:r>
            <a:endParaRPr lang="en-US" sz="1400" dirty="0">
              <a:solidFill>
                <a:schemeClr val="tx2"/>
              </a:solidFill>
            </a:endParaRPr>
          </a:p>
          <a:p>
            <a:pPr marL="285750" indent="-285750">
              <a:lnSpc>
                <a:spcPct val="150000"/>
              </a:lnSpc>
              <a:buFont typeface="Arial" panose="020B0604020202020204" pitchFamily="34" charset="0"/>
              <a:buChar char="•"/>
            </a:pPr>
            <a:r>
              <a:rPr lang="en-US" sz="1400" dirty="0">
                <a:solidFill>
                  <a:schemeClr val="tx2"/>
                </a:solidFill>
              </a:rPr>
              <a:t>Use Person annotations, Tokens’ </a:t>
            </a:r>
            <a:r>
              <a:rPr lang="en-US" sz="1400" dirty="0" err="1">
                <a:solidFill>
                  <a:schemeClr val="tx2"/>
                </a:solidFill>
              </a:rPr>
              <a:t>PoS</a:t>
            </a:r>
            <a:r>
              <a:rPr lang="en-US" sz="1400" dirty="0">
                <a:solidFill>
                  <a:schemeClr val="tx2"/>
                </a:solidFill>
              </a:rPr>
              <a:t> and Sentences to extract relations between terms to identify</a:t>
            </a:r>
          </a:p>
          <a:p>
            <a:pPr marL="0" indent="0">
              <a:lnSpc>
                <a:spcPct val="150000"/>
              </a:lnSpc>
              <a:buNone/>
            </a:pPr>
            <a:r>
              <a:rPr lang="en-US" sz="1400" dirty="0">
                <a:solidFill>
                  <a:schemeClr val="tx2"/>
                </a:solidFill>
              </a:rPr>
              <a:t>       Persons who are also Actors</a:t>
            </a:r>
          </a:p>
        </p:txBody>
      </p:sp>
      <p:sp>
        <p:nvSpPr>
          <p:cNvPr id="3" name="Title 2"/>
          <p:cNvSpPr>
            <a:spLocks noGrp="1"/>
          </p:cNvSpPr>
          <p:nvPr>
            <p:ph type="title"/>
          </p:nvPr>
        </p:nvSpPr>
        <p:spPr/>
        <p:txBody>
          <a:bodyPr/>
          <a:lstStyle/>
          <a:p>
            <a:r>
              <a:rPr lang="en-US" sz="2800" dirty="0">
                <a:solidFill>
                  <a:schemeClr val="tx1"/>
                </a:solidFill>
              </a:rPr>
              <a:t>Sample Scenario – extract Actors</a:t>
            </a:r>
          </a:p>
        </p:txBody>
      </p:sp>
      <p:sp>
        <p:nvSpPr>
          <p:cNvPr id="2" name="Slide Number Placeholder 1"/>
          <p:cNvSpPr>
            <a:spLocks noGrp="1"/>
          </p:cNvSpPr>
          <p:nvPr>
            <p:ph type="sldNum" sz="quarter" idx="4294967295"/>
          </p:nvPr>
        </p:nvSpPr>
        <p:spPr>
          <a:xfrm>
            <a:off x="0" y="6375400"/>
            <a:ext cx="441325" cy="434975"/>
          </a:xfrm>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403181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dirty="0"/>
          </a:p>
        </p:txBody>
      </p:sp>
      <p:sp>
        <p:nvSpPr>
          <p:cNvPr id="3" name="Title 2"/>
          <p:cNvSpPr>
            <a:spLocks noGrp="1"/>
          </p:cNvSpPr>
          <p:nvPr>
            <p:ph type="title"/>
          </p:nvPr>
        </p:nvSpPr>
        <p:spPr/>
        <p:txBody>
          <a:bodyPr/>
          <a:lstStyle/>
          <a:p>
            <a:r>
              <a:rPr lang="en-US" dirty="0"/>
              <a:t>Using UIMA</a:t>
            </a:r>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Define </a:t>
            </a:r>
            <a:r>
              <a:rPr lang="en-US" sz="1400" dirty="0" err="1"/>
              <a:t>TypeSystem</a:t>
            </a:r>
            <a:endParaRPr lang="en-US" sz="1400" dirty="0"/>
          </a:p>
          <a:p>
            <a:pPr marL="285750" indent="-285750">
              <a:lnSpc>
                <a:spcPct val="150000"/>
              </a:lnSpc>
              <a:buFont typeface="Arial" panose="020B0604020202020204" pitchFamily="34" charset="0"/>
              <a:buChar char="•"/>
            </a:pPr>
            <a:r>
              <a:rPr lang="en-US" sz="1400" dirty="0"/>
              <a:t>Define </a:t>
            </a:r>
            <a:r>
              <a:rPr lang="en-US" sz="1400" dirty="0" err="1"/>
              <a:t>AnalysisEngine</a:t>
            </a:r>
            <a:r>
              <a:rPr lang="en-US" sz="1400" dirty="0"/>
              <a:t> descriptor(s)</a:t>
            </a:r>
          </a:p>
          <a:p>
            <a:pPr marL="285750" indent="-285750">
              <a:lnSpc>
                <a:spcPct val="150000"/>
              </a:lnSpc>
              <a:buFont typeface="Arial" panose="020B0604020202020204" pitchFamily="34" charset="0"/>
              <a:buChar char="•"/>
            </a:pPr>
            <a:r>
              <a:rPr lang="en-US" sz="1400" dirty="0"/>
              <a:t>Implement Annotator(s)</a:t>
            </a:r>
          </a:p>
          <a:p>
            <a:pPr marL="285750" indent="-285750">
              <a:lnSpc>
                <a:spcPct val="150000"/>
              </a:lnSpc>
              <a:buFont typeface="Arial" panose="020B0604020202020204" pitchFamily="34" charset="0"/>
              <a:buChar char="•"/>
            </a:pPr>
            <a:r>
              <a:rPr lang="en-US" sz="1400" dirty="0"/>
              <a:t>Execute the UIMA pipeline</a:t>
            </a:r>
          </a:p>
        </p:txBody>
      </p:sp>
    </p:spTree>
    <p:extLst>
      <p:ext uri="{BB962C8B-B14F-4D97-AF65-F5344CB8AC3E}">
        <p14:creationId xmlns:p14="http://schemas.microsoft.com/office/powerpoint/2010/main" val="2686362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dirty="0"/>
          </a:p>
        </p:txBody>
      </p:sp>
      <p:sp>
        <p:nvSpPr>
          <p:cNvPr id="3" name="Title 2"/>
          <p:cNvSpPr>
            <a:spLocks noGrp="1"/>
          </p:cNvSpPr>
          <p:nvPr>
            <p:ph type="title"/>
          </p:nvPr>
        </p:nvSpPr>
        <p:spPr/>
        <p:txBody>
          <a:bodyPr/>
          <a:lstStyle/>
          <a:p>
            <a:r>
              <a:rPr lang="en-US" dirty="0"/>
              <a:t>1. Define </a:t>
            </a:r>
            <a:r>
              <a:rPr lang="en-US" dirty="0" err="1"/>
              <a:t>TypeSystem</a:t>
            </a:r>
            <a:endParaRPr lang="en-US"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Define at least a Type inside Type System for each object inside the domain model</a:t>
            </a:r>
          </a:p>
          <a:p>
            <a:pPr marL="285750" indent="-285750">
              <a:lnSpc>
                <a:spcPct val="150000"/>
              </a:lnSpc>
              <a:buFont typeface="Arial" panose="020B0604020202020204" pitchFamily="34" charset="0"/>
              <a:buChar char="•"/>
            </a:pPr>
            <a:r>
              <a:rPr lang="en-US" sz="1400" dirty="0"/>
              <a:t>Useful to define more fine grained Types (for values of type properties, called Features)</a:t>
            </a:r>
          </a:p>
          <a:p>
            <a:pPr marL="285750" indent="-285750">
              <a:lnSpc>
                <a:spcPct val="150000"/>
              </a:lnSpc>
              <a:buFont typeface="Arial" panose="020B0604020202020204" pitchFamily="34" charset="0"/>
              <a:buChar char="•"/>
            </a:pPr>
            <a:r>
              <a:rPr lang="en-US" sz="1400" dirty="0"/>
              <a:t>If we want to extract information about articles we create an Article type inside the Type System</a:t>
            </a:r>
          </a:p>
          <a:p>
            <a:pPr marL="285750" indent="-285750">
              <a:lnSpc>
                <a:spcPct val="150000"/>
              </a:lnSpc>
              <a:buFont typeface="Arial" panose="020B0604020202020204" pitchFamily="34" charset="0"/>
              <a:buChar char="•"/>
            </a:pPr>
            <a:r>
              <a:rPr lang="en-US" sz="1400" dirty="0"/>
              <a:t>Also we’ll need to create annotations/</a:t>
            </a:r>
            <a:r>
              <a:rPr lang="en-US" sz="1400" dirty="0" err="1"/>
              <a:t>entites</a:t>
            </a:r>
            <a:r>
              <a:rPr lang="en-US" sz="1400" dirty="0"/>
              <a:t> for </a:t>
            </a:r>
            <a:r>
              <a:rPr lang="en-US" sz="1400" dirty="0" err="1"/>
              <a:t>movies,actors</a:t>
            </a:r>
            <a:r>
              <a:rPr lang="en-US" sz="1400" dirty="0"/>
              <a:t>, directors, etc...</a:t>
            </a:r>
          </a:p>
        </p:txBody>
      </p:sp>
    </p:spTree>
    <p:extLst>
      <p:ext uri="{BB962C8B-B14F-4D97-AF65-F5344CB8AC3E}">
        <p14:creationId xmlns:p14="http://schemas.microsoft.com/office/powerpoint/2010/main" val="392795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TypeSystem</a:t>
            </a:r>
            <a:r>
              <a:rPr lang="en-US" dirty="0"/>
              <a:t> screenshot</a:t>
            </a:r>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32</a:t>
            </a:fld>
            <a:endParaRPr lang="en-US" dirty="0"/>
          </a:p>
        </p:txBody>
      </p:sp>
    </p:spTree>
    <p:extLst>
      <p:ext uri="{BB962C8B-B14F-4D97-AF65-F5344CB8AC3E}">
        <p14:creationId xmlns:p14="http://schemas.microsoft.com/office/powerpoint/2010/main" val="3807676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dirty="0"/>
          </a:p>
        </p:txBody>
      </p:sp>
      <p:sp>
        <p:nvSpPr>
          <p:cNvPr id="3" name="Title 2"/>
          <p:cNvSpPr>
            <a:spLocks noGrp="1"/>
          </p:cNvSpPr>
          <p:nvPr>
            <p:ph type="title"/>
          </p:nvPr>
        </p:nvSpPr>
        <p:spPr/>
        <p:txBody>
          <a:bodyPr/>
          <a:lstStyle/>
          <a:p>
            <a:r>
              <a:rPr lang="en-US" dirty="0"/>
              <a:t>2. Define </a:t>
            </a:r>
            <a:r>
              <a:rPr lang="en-US" dirty="0" err="1"/>
              <a:t>AnalysisEngine</a:t>
            </a:r>
            <a:r>
              <a:rPr lang="en-US" dirty="0"/>
              <a:t> descriptor</a:t>
            </a:r>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Define which type system it’s going to use</a:t>
            </a:r>
          </a:p>
          <a:p>
            <a:pPr marL="285750" indent="-285750">
              <a:buFont typeface="Arial" panose="020B0604020202020204" pitchFamily="34" charset="0"/>
              <a:buChar char="•"/>
            </a:pPr>
            <a:r>
              <a:rPr lang="en-US" sz="1400" dirty="0"/>
              <a:t>Define which capabilities the analysis engine has: which </a:t>
            </a:r>
            <a:r>
              <a:rPr lang="en-US" sz="1400" dirty="0" smtClean="0"/>
              <a:t>annotations need </a:t>
            </a:r>
            <a:r>
              <a:rPr lang="en-US" sz="1400" dirty="0"/>
              <a:t>to work and which annotations it’ll (eventually) generate</a:t>
            </a:r>
          </a:p>
          <a:p>
            <a:pPr marL="285750" indent="-285750">
              <a:lnSpc>
                <a:spcPct val="150000"/>
              </a:lnSpc>
              <a:buFont typeface="Arial" panose="020B0604020202020204" pitchFamily="34" charset="0"/>
              <a:buChar char="•"/>
            </a:pPr>
            <a:r>
              <a:rPr lang="en-US" sz="1400" dirty="0"/>
              <a:t>Define configuration </a:t>
            </a:r>
            <a:r>
              <a:rPr lang="en-US" sz="1400" dirty="0" err="1"/>
              <a:t>paramaters</a:t>
            </a:r>
            <a:r>
              <a:rPr lang="en-US" sz="1400" dirty="0"/>
              <a:t> for the underlying algorithm</a:t>
            </a:r>
          </a:p>
          <a:p>
            <a:pPr marL="285750" indent="-285750">
              <a:lnSpc>
                <a:spcPct val="150000"/>
              </a:lnSpc>
              <a:buFont typeface="Arial" panose="020B0604020202020204" pitchFamily="34" charset="0"/>
              <a:buChar char="•"/>
            </a:pPr>
            <a:r>
              <a:rPr lang="en-US" sz="1400" dirty="0"/>
              <a:t>Define resources needed by the analysis engine</a:t>
            </a:r>
          </a:p>
        </p:txBody>
      </p:sp>
    </p:spTree>
    <p:extLst>
      <p:ext uri="{BB962C8B-B14F-4D97-AF65-F5344CB8AC3E}">
        <p14:creationId xmlns:p14="http://schemas.microsoft.com/office/powerpoint/2010/main" val="1212455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Engine Descriptor file</a:t>
            </a:r>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34</a:t>
            </a:fld>
            <a:endParaRPr lang="en-US" dirty="0"/>
          </a:p>
        </p:txBody>
      </p:sp>
    </p:spTree>
    <p:extLst>
      <p:ext uri="{BB962C8B-B14F-4D97-AF65-F5344CB8AC3E}">
        <p14:creationId xmlns:p14="http://schemas.microsoft.com/office/powerpoint/2010/main" val="394964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dirty="0"/>
          </a:p>
        </p:txBody>
      </p:sp>
      <p:sp>
        <p:nvSpPr>
          <p:cNvPr id="3" name="Title 2"/>
          <p:cNvSpPr>
            <a:spLocks noGrp="1"/>
          </p:cNvSpPr>
          <p:nvPr>
            <p:ph type="title"/>
          </p:nvPr>
        </p:nvSpPr>
        <p:spPr/>
        <p:txBody>
          <a:bodyPr/>
          <a:lstStyle/>
          <a:p>
            <a:r>
              <a:rPr lang="en-US" dirty="0"/>
              <a:t>3. Implement </a:t>
            </a:r>
            <a:r>
              <a:rPr lang="en-US" dirty="0" err="1"/>
              <a:t>Annnotator</a:t>
            </a:r>
            <a:endParaRPr lang="en-US" dirty="0"/>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create a new class extending </a:t>
            </a:r>
            <a:r>
              <a:rPr lang="en-US" sz="1400" b="1" dirty="0" err="1"/>
              <a:t>JCasAnnotator_ImplBase</a:t>
            </a:r>
            <a:endParaRPr lang="en-US" sz="1400" b="1" dirty="0"/>
          </a:p>
          <a:p>
            <a:pPr marL="285750" indent="-285750">
              <a:lnSpc>
                <a:spcPct val="150000"/>
              </a:lnSpc>
              <a:buFont typeface="Arial" panose="020B0604020202020204" pitchFamily="34" charset="0"/>
              <a:buChar char="•"/>
            </a:pPr>
            <a:r>
              <a:rPr lang="en-US" sz="1400" dirty="0"/>
              <a:t>implement the </a:t>
            </a:r>
            <a:r>
              <a:rPr lang="en-US" sz="1400" b="1" dirty="0"/>
              <a:t>process() </a:t>
            </a:r>
            <a:r>
              <a:rPr lang="en-US" sz="1400" dirty="0"/>
              <a:t>method  that actually does the job</a:t>
            </a:r>
          </a:p>
          <a:p>
            <a:pPr marL="514350" lvl="1" indent="-285750">
              <a:lnSpc>
                <a:spcPct val="150000"/>
              </a:lnSpc>
              <a:buFont typeface="Arial" panose="020B0604020202020204" pitchFamily="34" charset="0"/>
              <a:buChar char="•"/>
            </a:pPr>
            <a:r>
              <a:rPr lang="en-US" sz="1400" dirty="0"/>
              <a:t>the algorithm implementation is (called) in the</a:t>
            </a:r>
          </a:p>
          <a:p>
            <a:pPr lvl="1" indent="0">
              <a:lnSpc>
                <a:spcPct val="150000"/>
              </a:lnSpc>
              <a:buNone/>
            </a:pPr>
            <a:r>
              <a:rPr lang="en-US" sz="1400" b="1" dirty="0"/>
              <a:t>          process() </a:t>
            </a:r>
            <a:r>
              <a:rPr lang="en-US" sz="1400" dirty="0"/>
              <a:t>method</a:t>
            </a:r>
          </a:p>
          <a:p>
            <a:pPr marL="285750" indent="-285750">
              <a:lnSpc>
                <a:spcPct val="150000"/>
              </a:lnSpc>
              <a:buFont typeface="Arial" panose="020B0604020202020204" pitchFamily="34" charset="0"/>
              <a:buChar char="•"/>
            </a:pPr>
            <a:r>
              <a:rPr lang="en-US" sz="1400" dirty="0"/>
              <a:t>you can use configuration parameters/resources defined in the descriptor</a:t>
            </a:r>
          </a:p>
          <a:p>
            <a:pPr marL="285750" indent="-285750">
              <a:lnSpc>
                <a:spcPct val="150000"/>
              </a:lnSpc>
              <a:buFont typeface="Arial" panose="020B0604020202020204" pitchFamily="34" charset="0"/>
              <a:buChar char="•"/>
            </a:pPr>
            <a:r>
              <a:rPr lang="en-US" sz="1400" dirty="0"/>
              <a:t>eventually override </a:t>
            </a:r>
            <a:r>
              <a:rPr lang="en-US" sz="1400" b="1" dirty="0"/>
              <a:t>initialize() </a:t>
            </a:r>
            <a:r>
              <a:rPr lang="en-US" sz="1400" dirty="0"/>
              <a:t>and </a:t>
            </a:r>
            <a:r>
              <a:rPr lang="en-US" sz="1400" b="1" dirty="0"/>
              <a:t>destroy() </a:t>
            </a:r>
            <a:r>
              <a:rPr lang="en-US" sz="1400" dirty="0"/>
              <a:t>methods</a:t>
            </a:r>
          </a:p>
        </p:txBody>
      </p:sp>
    </p:spTree>
    <p:extLst>
      <p:ext uri="{BB962C8B-B14F-4D97-AF65-F5344CB8AC3E}">
        <p14:creationId xmlns:p14="http://schemas.microsoft.com/office/powerpoint/2010/main" val="820469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 for Annotator</a:t>
            </a:r>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36</a:t>
            </a:fld>
            <a:endParaRPr lang="en-US" dirty="0"/>
          </a:p>
        </p:txBody>
      </p:sp>
    </p:spTree>
    <p:extLst>
      <p:ext uri="{BB962C8B-B14F-4D97-AF65-F5344CB8AC3E}">
        <p14:creationId xmlns:p14="http://schemas.microsoft.com/office/powerpoint/2010/main" val="1978783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dirty="0"/>
          </a:p>
        </p:txBody>
      </p:sp>
      <p:sp>
        <p:nvSpPr>
          <p:cNvPr id="3" name="Title 2"/>
          <p:cNvSpPr>
            <a:spLocks noGrp="1"/>
          </p:cNvSpPr>
          <p:nvPr>
            <p:ph type="title"/>
          </p:nvPr>
        </p:nvSpPr>
        <p:spPr/>
        <p:txBody>
          <a:bodyPr/>
          <a:lstStyle/>
          <a:p>
            <a:r>
              <a:rPr lang="en-US" dirty="0"/>
              <a:t>4. Execute UIMA pipeline</a:t>
            </a:r>
          </a:p>
        </p:txBody>
      </p:sp>
      <p:sp>
        <p:nvSpPr>
          <p:cNvPr id="4" name="Text Placeholder 3"/>
          <p:cNvSpPr>
            <a:spLocks noGrp="1"/>
          </p:cNvSpPr>
          <p:nvPr>
            <p:ph type="body" sz="quarter" idx="13"/>
          </p:nvPr>
        </p:nvSpPr>
        <p:spPr/>
        <p:txBody>
          <a:bodyPr>
            <a:normAutofit/>
          </a:bodyPr>
          <a:lstStyle/>
          <a:p>
            <a:pPr marL="285750" indent="-285750">
              <a:lnSpc>
                <a:spcPct val="150000"/>
              </a:lnSpc>
              <a:buFont typeface="Arial" panose="020B0604020202020204" pitchFamily="34" charset="0"/>
              <a:buChar char="•"/>
            </a:pPr>
            <a:r>
              <a:rPr lang="en-US" sz="1400" dirty="0"/>
              <a:t>Instantiate the </a:t>
            </a:r>
            <a:r>
              <a:rPr lang="en-US" sz="1400" dirty="0" err="1"/>
              <a:t>AnalysisEngine</a:t>
            </a:r>
            <a:r>
              <a:rPr lang="en-US" sz="1400" dirty="0"/>
              <a:t> with its descriptor as a parameter</a:t>
            </a:r>
          </a:p>
          <a:p>
            <a:pPr marL="285750" indent="-285750">
              <a:lnSpc>
                <a:spcPct val="150000"/>
              </a:lnSpc>
              <a:buFont typeface="Arial" panose="020B0604020202020204" pitchFamily="34" charset="0"/>
              <a:buChar char="•"/>
            </a:pPr>
            <a:r>
              <a:rPr lang="en-US" sz="1400" dirty="0"/>
              <a:t>Create a CAS which will contain the text to be analyzed and the annotations extracted</a:t>
            </a:r>
          </a:p>
          <a:p>
            <a:pPr marL="285750" indent="-285750">
              <a:lnSpc>
                <a:spcPct val="150000"/>
              </a:lnSpc>
              <a:buFont typeface="Arial" panose="020B0604020202020204" pitchFamily="34" charset="0"/>
              <a:buChar char="•"/>
            </a:pPr>
            <a:r>
              <a:rPr lang="en-US" sz="1400" dirty="0"/>
              <a:t>Run the </a:t>
            </a:r>
            <a:r>
              <a:rPr lang="en-US" sz="1400" dirty="0" err="1"/>
              <a:t>AnalysisEngine</a:t>
            </a:r>
            <a:r>
              <a:rPr lang="en-US" sz="1400" dirty="0"/>
              <a:t> on the given CAS</a:t>
            </a:r>
          </a:p>
          <a:p>
            <a:pPr marL="285750" indent="-285750">
              <a:lnSpc>
                <a:spcPct val="150000"/>
              </a:lnSpc>
              <a:buFont typeface="Arial" panose="020B0604020202020204" pitchFamily="34" charset="0"/>
              <a:buChar char="•"/>
            </a:pPr>
            <a:r>
              <a:rPr lang="en-US" sz="1400" dirty="0"/>
              <a:t>Browse results</a:t>
            </a:r>
          </a:p>
        </p:txBody>
      </p:sp>
    </p:spTree>
    <p:extLst>
      <p:ext uri="{BB962C8B-B14F-4D97-AF65-F5344CB8AC3E}">
        <p14:creationId xmlns:p14="http://schemas.microsoft.com/office/powerpoint/2010/main" val="3632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//UIMA pipeline code snippet</a:t>
            </a:r>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38</a:t>
            </a:fld>
            <a:endParaRPr lang="en-US" dirty="0"/>
          </a:p>
        </p:txBody>
      </p:sp>
    </p:spTree>
    <p:extLst>
      <p:ext uri="{BB962C8B-B14F-4D97-AF65-F5344CB8AC3E}">
        <p14:creationId xmlns:p14="http://schemas.microsoft.com/office/powerpoint/2010/main" val="163037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dirty="0"/>
          </a:p>
        </p:txBody>
      </p:sp>
      <p:sp>
        <p:nvSpPr>
          <p:cNvPr id="3" name="Title 2"/>
          <p:cNvSpPr>
            <a:spLocks noGrp="1"/>
          </p:cNvSpPr>
          <p:nvPr>
            <p:ph type="title"/>
            <p:extLst>
              <p:ext uri="{D42A27DB-BD31-4B8C-83A1-F6EECF244321}">
                <p14:modId xmlns:p14="http://schemas.microsoft.com/office/powerpoint/2010/main" val="1981646933"/>
              </p:ext>
            </p:extLst>
          </p:nvPr>
        </p:nvSpPr>
        <p:spPr/>
        <p:txBody>
          <a:bodyPr>
            <a:normAutofit/>
          </a:bodyPr>
          <a:lstStyle/>
          <a:p>
            <a:r>
              <a:rPr lang="en-US" dirty="0">
                <a:cs typeface="Arial"/>
              </a:rPr>
              <a:t>            What is Information Extraction (IE) </a:t>
            </a:r>
            <a:r>
              <a:rPr lang="en-US" dirty="0" smtClean="0">
                <a:cs typeface="Arial"/>
              </a:rPr>
              <a:t>?(cont..)</a:t>
            </a:r>
            <a:endParaRPr lang="en-US" dirty="0">
              <a:cs typeface="Arial"/>
            </a:endParaRPr>
          </a:p>
          <a:p>
            <a:endParaRPr lang="en-US" dirty="0">
              <a:cs typeface="Arial"/>
            </a:endParaRPr>
          </a:p>
        </p:txBody>
      </p:sp>
      <p:sp>
        <p:nvSpPr>
          <p:cNvPr id="4" name="Text Placeholder 3"/>
          <p:cNvSpPr>
            <a:spLocks noGrp="1"/>
          </p:cNvSpPr>
          <p:nvPr>
            <p:ph type="body" sz="quarter" idx="13"/>
            <p:extLst>
              <p:ext uri="{D42A27DB-BD31-4B8C-83A1-F6EECF244321}">
                <p14:modId xmlns:p14="http://schemas.microsoft.com/office/powerpoint/2010/main" val="2144780551"/>
              </p:ext>
            </p:extLst>
          </p:nvPr>
        </p:nvSpPr>
        <p:spPr/>
        <p:txBody>
          <a:bodyPr vert="horz" anchor="t">
            <a:normAutofit/>
          </a:bodyPr>
          <a:lstStyle/>
          <a:p>
            <a:pPr marL="457200" indent="-457200">
              <a:lnSpc>
                <a:spcPct val="200000"/>
              </a:lnSpc>
              <a:buChar char="•"/>
            </a:pPr>
            <a:r>
              <a:rPr lang="en-US" sz="1400" dirty="0">
                <a:cs typeface="Arial"/>
              </a:rPr>
              <a:t>Transform unstructured/semi-structured data to structured data</a:t>
            </a:r>
          </a:p>
          <a:p>
            <a:pPr marL="621030" lvl="4" indent="-285750">
              <a:buFont typeface="Courier New"/>
              <a:buChar char="o"/>
            </a:pPr>
            <a:r>
              <a:rPr lang="en-US" sz="1400" dirty="0">
                <a:cs typeface="Arial"/>
              </a:rPr>
              <a:t>relations (as in database)</a:t>
            </a:r>
          </a:p>
          <a:p>
            <a:pPr marL="621030" lvl="4" indent="-285750">
              <a:buFont typeface="Courier New"/>
              <a:buChar char="o"/>
            </a:pPr>
            <a:r>
              <a:rPr lang="en-US" sz="1400" dirty="0">
                <a:cs typeface="Arial"/>
              </a:rPr>
              <a:t>knowledge base</a:t>
            </a:r>
          </a:p>
          <a:p>
            <a:pPr marL="457200" indent="-457200">
              <a:lnSpc>
                <a:spcPct val="200000"/>
              </a:lnSpc>
              <a:buChar char="•"/>
            </a:pPr>
            <a:r>
              <a:rPr lang="en-US" sz="1400" dirty="0">
                <a:cs typeface="Arial"/>
              </a:rPr>
              <a:t>IE systems extract clear </a:t>
            </a:r>
            <a:r>
              <a:rPr lang="en-US" sz="1400">
                <a:cs typeface="Arial"/>
              </a:rPr>
              <a:t>factual </a:t>
            </a:r>
            <a:r>
              <a:rPr lang="en-US" sz="1400" smtClean="0">
                <a:cs typeface="Arial"/>
              </a:rPr>
              <a:t>information</a:t>
            </a:r>
            <a:endParaRPr lang="en-US" sz="2400" dirty="0">
              <a:cs typeface="Arial"/>
            </a:endParaRPr>
          </a:p>
          <a:p>
            <a:pPr marL="335280" lvl="4" indent="0">
              <a:buNone/>
            </a:pPr>
            <a:endParaRPr lang="en-US" sz="1600" dirty="0">
              <a:cs typeface="Arial"/>
            </a:endParaRPr>
          </a:p>
          <a:p>
            <a:pPr marL="335280" lvl="4" indent="0">
              <a:buNone/>
            </a:pPr>
            <a:endParaRPr lang="en-US" sz="1600" dirty="0">
              <a:cs typeface="Arial"/>
            </a:endParaRPr>
          </a:p>
        </p:txBody>
      </p:sp>
    </p:spTree>
    <p:extLst>
      <p:ext uri="{BB962C8B-B14F-4D97-AF65-F5344CB8AC3E}">
        <p14:creationId xmlns:p14="http://schemas.microsoft.com/office/powerpoint/2010/main" val="1780830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dirty="0"/>
          </a:p>
        </p:txBody>
      </p:sp>
      <p:sp>
        <p:nvSpPr>
          <p:cNvPr id="3" name="Title 2"/>
          <p:cNvSpPr>
            <a:spLocks noGrp="1"/>
          </p:cNvSpPr>
          <p:nvPr>
            <p:ph type="title"/>
          </p:nvPr>
        </p:nvSpPr>
        <p:spPr/>
        <p:txBody>
          <a:bodyPr/>
          <a:lstStyle/>
          <a:p>
            <a:r>
              <a:rPr lang="en-US" dirty="0"/>
              <a:t>						What’s next</a:t>
            </a:r>
          </a:p>
        </p:txBody>
      </p:sp>
      <p:sp>
        <p:nvSpPr>
          <p:cNvPr id="4" name="Text Placeholder 3"/>
          <p:cNvSpPr>
            <a:spLocks noGrp="1"/>
          </p:cNvSpPr>
          <p:nvPr>
            <p:ph type="body" sz="quarter" idx="13"/>
          </p:nvPr>
        </p:nvSpPr>
        <p:spPr/>
        <p:txBody>
          <a:bodyPr/>
          <a:lstStyle/>
          <a:p>
            <a:r>
              <a:rPr lang="en-US" dirty="0">
                <a:latin typeface="Interstate-Light"/>
              </a:rPr>
              <a:t>Hands on code (assignment)</a:t>
            </a:r>
          </a:p>
        </p:txBody>
      </p:sp>
    </p:spTree>
    <p:extLst>
      <p:ext uri="{BB962C8B-B14F-4D97-AF65-F5344CB8AC3E}">
        <p14:creationId xmlns:p14="http://schemas.microsoft.com/office/powerpoint/2010/main" val="4235623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a:t>Thank you</a:t>
            </a:r>
            <a:br>
              <a:rPr lang="en-US" dirty="0"/>
            </a:br>
            <a:r>
              <a:rPr lang="en-US" dirty="0"/>
              <a:t/>
            </a:r>
            <a:br>
              <a:rPr lang="en-US" dirty="0"/>
            </a:br>
            <a:endParaRPr lang="en-US" dirty="0"/>
          </a:p>
        </p:txBody>
      </p:sp>
    </p:spTree>
    <p:extLst>
      <p:ext uri="{BB962C8B-B14F-4D97-AF65-F5344CB8AC3E}">
        <p14:creationId xmlns:p14="http://schemas.microsoft.com/office/powerpoint/2010/main" val="34542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Title 2"/>
          <p:cNvSpPr>
            <a:spLocks noGrp="1"/>
          </p:cNvSpPr>
          <p:nvPr>
            <p:ph type="title"/>
            <p:extLst>
              <p:ext uri="{D42A27DB-BD31-4B8C-83A1-F6EECF244321}">
                <p14:modId xmlns:p14="http://schemas.microsoft.com/office/powerpoint/2010/main" val="295159691"/>
              </p:ext>
            </p:extLst>
          </p:nvPr>
        </p:nvSpPr>
        <p:spPr/>
        <p:txBody>
          <a:bodyPr/>
          <a:lstStyle/>
          <a:p>
            <a:r>
              <a:rPr lang="en-US" dirty="0">
                <a:cs typeface="Arial"/>
              </a:rPr>
              <a:t>Unstructured Data</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2896175308"/>
              </p:ext>
            </p:extLst>
          </p:nvPr>
        </p:nvSpPr>
        <p:spPr/>
        <p:txBody>
          <a:bodyPr vert="horz" anchor="t">
            <a:normAutofit/>
          </a:bodyPr>
          <a:lstStyle/>
          <a:p>
            <a:pPr marL="457200" indent="-457200">
              <a:lnSpc>
                <a:spcPct val="200000"/>
              </a:lnSpc>
              <a:buChar char="•"/>
            </a:pPr>
            <a:r>
              <a:rPr lang="en-US" sz="1400" dirty="0">
                <a:cs typeface="Arial"/>
              </a:rPr>
              <a:t>Natural language sentences</a:t>
            </a:r>
            <a:endParaRPr lang="en-US" sz="1400" dirty="0"/>
          </a:p>
          <a:p>
            <a:pPr marL="457200" indent="-457200">
              <a:lnSpc>
                <a:spcPct val="200000"/>
              </a:lnSpc>
              <a:buChar char="•"/>
            </a:pPr>
            <a:r>
              <a:rPr lang="en-US" sz="1400" dirty="0">
                <a:cs typeface="Arial"/>
              </a:rPr>
              <a:t>Historically NLP systems have been designed to process this type of data</a:t>
            </a:r>
          </a:p>
          <a:p>
            <a:pPr>
              <a:lnSpc>
                <a:spcPct val="200000"/>
              </a:lnSpc>
            </a:pPr>
            <a:endParaRPr lang="en-US" sz="2400" dirty="0">
              <a:cs typeface="Arial"/>
            </a:endParaRPr>
          </a:p>
        </p:txBody>
      </p:sp>
    </p:spTree>
    <p:extLst>
      <p:ext uri="{BB962C8B-B14F-4D97-AF65-F5344CB8AC3E}">
        <p14:creationId xmlns:p14="http://schemas.microsoft.com/office/powerpoint/2010/main" val="170086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dirty="0"/>
          </a:p>
        </p:txBody>
      </p:sp>
      <p:sp>
        <p:nvSpPr>
          <p:cNvPr id="3" name="Title 2"/>
          <p:cNvSpPr>
            <a:spLocks noGrp="1"/>
          </p:cNvSpPr>
          <p:nvPr>
            <p:ph type="title"/>
            <p:extLst>
              <p:ext uri="{D42A27DB-BD31-4B8C-83A1-F6EECF244321}">
                <p14:modId xmlns:p14="http://schemas.microsoft.com/office/powerpoint/2010/main" val="911652537"/>
              </p:ext>
            </p:extLst>
          </p:nvPr>
        </p:nvSpPr>
        <p:spPr/>
        <p:txBody>
          <a:bodyPr/>
          <a:lstStyle/>
          <a:p>
            <a:r>
              <a:rPr lang="en-US" dirty="0">
                <a:cs typeface="Arial"/>
              </a:rPr>
              <a:t>Semi-structured Data</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2699944315"/>
              </p:ext>
            </p:extLst>
          </p:nvPr>
        </p:nvSpPr>
        <p:spPr/>
        <p:txBody>
          <a:bodyPr vert="horz" anchor="t">
            <a:normAutofit/>
          </a:bodyPr>
          <a:lstStyle/>
          <a:p>
            <a:pPr marL="457200" indent="-457200">
              <a:lnSpc>
                <a:spcPct val="200000"/>
              </a:lnSpc>
              <a:buChar char="•"/>
            </a:pPr>
            <a:r>
              <a:rPr lang="en-US" sz="1400" dirty="0">
                <a:cs typeface="Arial"/>
              </a:rPr>
              <a:t>The physical layout helps to the interpretation</a:t>
            </a:r>
            <a:endParaRPr lang="en-US" sz="1400" dirty="0"/>
          </a:p>
          <a:p>
            <a:pPr marL="457200" indent="-457200">
              <a:lnSpc>
                <a:spcPct val="200000"/>
              </a:lnSpc>
              <a:buChar char="•"/>
            </a:pPr>
            <a:r>
              <a:rPr lang="en-US" sz="1400" dirty="0">
                <a:cs typeface="Arial"/>
              </a:rPr>
              <a:t>Processing </a:t>
            </a:r>
            <a:r>
              <a:rPr lang="en-US" sz="1400" dirty="0" smtClean="0">
                <a:cs typeface="Arial"/>
              </a:rPr>
              <a:t>halfway </a:t>
            </a:r>
            <a:r>
              <a:rPr lang="en-US" sz="1400" dirty="0">
                <a:cs typeface="Arial"/>
              </a:rPr>
              <a:t>linguistic features, positional features</a:t>
            </a:r>
          </a:p>
        </p:txBody>
      </p:sp>
    </p:spTree>
    <p:extLst>
      <p:ext uri="{BB962C8B-B14F-4D97-AF65-F5344CB8AC3E}">
        <p14:creationId xmlns:p14="http://schemas.microsoft.com/office/powerpoint/2010/main" val="118470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918636137"/>
              </p:ext>
            </p:extLst>
          </p:nvPr>
        </p:nvSpPr>
        <p:spPr/>
        <p:txBody>
          <a:bodyPr lIns="0" tIns="0" rIns="0" bIns="0" anchor="t"/>
          <a:lstStyle/>
          <a:p>
            <a:pPr>
              <a:lnSpc>
                <a:spcPct val="200000"/>
              </a:lnSpc>
            </a:pPr>
            <a:r>
              <a:rPr lang="en-US" sz="1400" dirty="0">
                <a:solidFill>
                  <a:srgbClr val="141414"/>
                </a:solidFill>
                <a:cs typeface="Arial"/>
              </a:rPr>
              <a:t>Organize information that is helpful to people</a:t>
            </a:r>
          </a:p>
          <a:p>
            <a:pPr>
              <a:lnSpc>
                <a:spcPct val="200000"/>
              </a:lnSpc>
            </a:pPr>
            <a:r>
              <a:rPr lang="en-US" sz="1400" dirty="0">
                <a:solidFill>
                  <a:srgbClr val="141414"/>
                </a:solidFill>
                <a:cs typeface="Arial"/>
              </a:rPr>
              <a:t>Put information in semantically precise form that allows further inferences to be made by computer algorithms</a:t>
            </a:r>
          </a:p>
          <a:p>
            <a:endParaRPr lang="en-US" dirty="0">
              <a:solidFill>
                <a:srgbClr val="141414"/>
              </a:solidFill>
              <a:cs typeface="Arial"/>
            </a:endParaRPr>
          </a:p>
        </p:txBody>
      </p:sp>
      <p:sp>
        <p:nvSpPr>
          <p:cNvPr id="3" name="Title 2"/>
          <p:cNvSpPr>
            <a:spLocks noGrp="1"/>
          </p:cNvSpPr>
          <p:nvPr>
            <p:ph type="title"/>
            <p:extLst>
              <p:ext uri="{D42A27DB-BD31-4B8C-83A1-F6EECF244321}">
                <p14:modId xmlns:p14="http://schemas.microsoft.com/office/powerpoint/2010/main" val="3481455278"/>
              </p:ext>
            </p:extLst>
          </p:nvPr>
        </p:nvSpPr>
        <p:spPr/>
        <p:txBody>
          <a:bodyPr/>
          <a:lstStyle/>
          <a:p>
            <a:r>
              <a:rPr lang="en-US" sz="2800" dirty="0">
                <a:solidFill>
                  <a:srgbClr val="50B3CF"/>
                </a:solidFill>
                <a:cs typeface="Arial"/>
              </a:rPr>
              <a:t>Goals of IE</a:t>
            </a:r>
          </a:p>
        </p:txBody>
      </p:sp>
    </p:spTree>
    <p:extLst>
      <p:ext uri="{BB962C8B-B14F-4D97-AF65-F5344CB8AC3E}">
        <p14:creationId xmlns:p14="http://schemas.microsoft.com/office/powerpoint/2010/main" val="329047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extLst>
              <p:ext uri="{D42A27DB-BD31-4B8C-83A1-F6EECF244321}">
                <p14:modId xmlns:p14="http://schemas.microsoft.com/office/powerpoint/2010/main" val="2329631321"/>
              </p:ext>
            </p:extLst>
          </p:nvPr>
        </p:nvSpPr>
        <p:spPr/>
        <p:txBody>
          <a:bodyPr lIns="0" tIns="0" rIns="0" bIns="0" anchor="t"/>
          <a:lstStyle/>
          <a:p>
            <a:pPr>
              <a:lnSpc>
                <a:spcPct val="200000"/>
              </a:lnSpc>
            </a:pPr>
            <a:r>
              <a:rPr lang="en-US" sz="1400" dirty="0">
                <a:solidFill>
                  <a:srgbClr val="141414"/>
                </a:solidFill>
                <a:cs typeface="Arial"/>
              </a:rPr>
              <a:t>Named Entity Recognition (NER)</a:t>
            </a:r>
            <a:endParaRPr lang="en-US" sz="1400" dirty="0"/>
          </a:p>
          <a:p>
            <a:pPr>
              <a:lnSpc>
                <a:spcPct val="200000"/>
              </a:lnSpc>
            </a:pPr>
            <a:r>
              <a:rPr lang="en-US" sz="1400" dirty="0">
                <a:solidFill>
                  <a:srgbClr val="141414"/>
                </a:solidFill>
                <a:cs typeface="Arial"/>
              </a:rPr>
              <a:t>Co-reference resolution</a:t>
            </a:r>
          </a:p>
          <a:p>
            <a:pPr>
              <a:lnSpc>
                <a:spcPct val="200000"/>
              </a:lnSpc>
            </a:pPr>
            <a:r>
              <a:rPr lang="en-US" sz="1400" dirty="0">
                <a:solidFill>
                  <a:srgbClr val="141414"/>
                </a:solidFill>
                <a:cs typeface="Arial"/>
              </a:rPr>
              <a:t>Relation Extraction (RE)</a:t>
            </a:r>
          </a:p>
          <a:p>
            <a:pPr>
              <a:lnSpc>
                <a:spcPct val="200000"/>
              </a:lnSpc>
            </a:pPr>
            <a:r>
              <a:rPr lang="en-US" sz="1400" dirty="0">
                <a:solidFill>
                  <a:srgbClr val="141414"/>
                </a:solidFill>
                <a:cs typeface="Arial"/>
              </a:rPr>
              <a:t>Event Extraction (EE)</a:t>
            </a:r>
          </a:p>
        </p:txBody>
      </p:sp>
      <p:sp>
        <p:nvSpPr>
          <p:cNvPr id="3" name="Title 2"/>
          <p:cNvSpPr>
            <a:spLocks noGrp="1"/>
          </p:cNvSpPr>
          <p:nvPr>
            <p:ph type="title"/>
            <p:extLst>
              <p:ext uri="{D42A27DB-BD31-4B8C-83A1-F6EECF244321}">
                <p14:modId xmlns:p14="http://schemas.microsoft.com/office/powerpoint/2010/main" val="2300307383"/>
              </p:ext>
            </p:extLst>
          </p:nvPr>
        </p:nvSpPr>
        <p:spPr/>
        <p:txBody>
          <a:bodyPr/>
          <a:lstStyle/>
          <a:p>
            <a:r>
              <a:rPr lang="en-US" sz="2800" dirty="0">
                <a:solidFill>
                  <a:srgbClr val="50B3CF"/>
                </a:solidFill>
                <a:cs typeface="Arial"/>
              </a:rPr>
              <a:t>Information Extraction Tasks</a:t>
            </a:r>
            <a:endParaRPr lang="en-US" dirty="0"/>
          </a:p>
        </p:txBody>
      </p:sp>
    </p:spTree>
    <p:extLst>
      <p:ext uri="{BB962C8B-B14F-4D97-AF65-F5344CB8AC3E}">
        <p14:creationId xmlns:p14="http://schemas.microsoft.com/office/powerpoint/2010/main" val="411876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dirty="0"/>
          </a:p>
        </p:txBody>
      </p:sp>
      <p:sp>
        <p:nvSpPr>
          <p:cNvPr id="3" name="Title 2"/>
          <p:cNvSpPr>
            <a:spLocks noGrp="1"/>
          </p:cNvSpPr>
          <p:nvPr>
            <p:ph type="title"/>
            <p:extLst>
              <p:ext uri="{D42A27DB-BD31-4B8C-83A1-F6EECF244321}">
                <p14:modId xmlns:p14="http://schemas.microsoft.com/office/powerpoint/2010/main" val="128776977"/>
              </p:ext>
            </p:extLst>
          </p:nvPr>
        </p:nvSpPr>
        <p:spPr/>
        <p:txBody>
          <a:bodyPr/>
          <a:lstStyle/>
          <a:p>
            <a:r>
              <a:rPr lang="en-US" dirty="0">
                <a:cs typeface="Arial"/>
              </a:rPr>
              <a:t>           Named Entity Recognition (NER)</a:t>
            </a:r>
            <a:endParaRPr lang="en-US" dirty="0"/>
          </a:p>
        </p:txBody>
      </p:sp>
      <p:sp>
        <p:nvSpPr>
          <p:cNvPr id="4" name="Text Placeholder 3"/>
          <p:cNvSpPr>
            <a:spLocks noGrp="1"/>
          </p:cNvSpPr>
          <p:nvPr>
            <p:ph type="body" sz="quarter" idx="13"/>
            <p:extLst>
              <p:ext uri="{D42A27DB-BD31-4B8C-83A1-F6EECF244321}">
                <p14:modId xmlns:p14="http://schemas.microsoft.com/office/powerpoint/2010/main" val="3174612219"/>
              </p:ext>
            </p:extLst>
          </p:nvPr>
        </p:nvSpPr>
        <p:spPr/>
        <p:txBody>
          <a:bodyPr vert="horz" anchor="t">
            <a:normAutofit/>
          </a:bodyPr>
          <a:lstStyle/>
          <a:p>
            <a:pPr marL="457200" indent="-457200">
              <a:buChar char="•"/>
            </a:pPr>
            <a:r>
              <a:rPr lang="en-US" sz="1400" dirty="0">
                <a:cs typeface="Arial"/>
              </a:rPr>
              <a:t>concerns the delimiting</a:t>
            </a:r>
            <a:r>
              <a:rPr lang="en-US" sz="1400" dirty="0" smtClean="0">
                <a:cs typeface="Arial"/>
              </a:rPr>
              <a:t>, in </a:t>
            </a:r>
            <a:r>
              <a:rPr lang="en-US" sz="1400" dirty="0">
                <a:cs typeface="Arial"/>
              </a:rPr>
              <a:t>unstructured text</a:t>
            </a:r>
            <a:r>
              <a:rPr lang="en-US" sz="1400" dirty="0" smtClean="0">
                <a:cs typeface="Arial"/>
              </a:rPr>
              <a:t>, of </a:t>
            </a:r>
            <a:r>
              <a:rPr lang="en-US" sz="1400" dirty="0">
                <a:cs typeface="Arial"/>
              </a:rPr>
              <a:t>the character strings that refer to entity names and classification of entity </a:t>
            </a:r>
            <a:r>
              <a:rPr lang="en-US" sz="1400" dirty="0" smtClean="0">
                <a:cs typeface="Arial"/>
              </a:rPr>
              <a:t>type</a:t>
            </a:r>
          </a:p>
          <a:p>
            <a:pPr marL="457200" indent="-457200">
              <a:lnSpc>
                <a:spcPct val="200000"/>
              </a:lnSpc>
              <a:buChar char="•"/>
            </a:pPr>
            <a:r>
              <a:rPr lang="en-US" sz="1400" dirty="0" smtClean="0">
                <a:cs typeface="Arial"/>
              </a:rPr>
              <a:t>Subtasks of NER</a:t>
            </a:r>
          </a:p>
          <a:p>
            <a:pPr marL="685800" lvl="1" indent="-457200"/>
            <a:r>
              <a:rPr lang="en-US" sz="1200" dirty="0"/>
              <a:t>name detection or </a:t>
            </a:r>
            <a:r>
              <a:rPr lang="en-US" sz="1200" dirty="0" smtClean="0"/>
              <a:t>identification</a:t>
            </a:r>
          </a:p>
          <a:p>
            <a:pPr marL="685800" lvl="1" indent="-457200"/>
            <a:r>
              <a:rPr lang="en-US" sz="1200" dirty="0"/>
              <a:t>semantic classification</a:t>
            </a:r>
            <a:endParaRPr lang="en-US" sz="1200" dirty="0" smtClean="0">
              <a:cs typeface="Arial"/>
            </a:endParaRPr>
          </a:p>
          <a:p>
            <a:pPr marL="457200" indent="-457200">
              <a:lnSpc>
                <a:spcPct val="200000"/>
              </a:lnSpc>
              <a:buChar char="•"/>
            </a:pPr>
            <a:r>
              <a:rPr lang="en-US" sz="1400" dirty="0">
                <a:cs typeface="Arial"/>
              </a:rPr>
              <a:t>extensively researched in area of natural language </a:t>
            </a:r>
            <a:r>
              <a:rPr lang="en-US" sz="1400" dirty="0" smtClean="0">
                <a:cs typeface="Arial"/>
              </a:rPr>
              <a:t>processing</a:t>
            </a:r>
          </a:p>
          <a:p>
            <a:pPr marL="685800" lvl="1" indent="-457200">
              <a:buFont typeface="Courier New" panose="02070309020205020404" pitchFamily="49" charset="0"/>
              <a:buChar char="o"/>
            </a:pPr>
            <a:r>
              <a:rPr lang="en-US" sz="1200" dirty="0">
                <a:cs typeface="Arial"/>
              </a:rPr>
              <a:t>text-tokenization</a:t>
            </a:r>
            <a:r>
              <a:rPr lang="en-US" sz="1200" dirty="0" smtClean="0">
                <a:cs typeface="Arial"/>
              </a:rPr>
              <a:t>, parts </a:t>
            </a:r>
            <a:r>
              <a:rPr lang="en-US" sz="1200" dirty="0">
                <a:cs typeface="Arial"/>
              </a:rPr>
              <a:t>of speech tagging</a:t>
            </a:r>
            <a:r>
              <a:rPr lang="en-US" sz="1200" dirty="0" smtClean="0">
                <a:cs typeface="Arial"/>
              </a:rPr>
              <a:t>, word </a:t>
            </a:r>
            <a:r>
              <a:rPr lang="en-US" sz="1200" dirty="0">
                <a:cs typeface="Arial"/>
              </a:rPr>
              <a:t>sequence analysis </a:t>
            </a:r>
            <a:r>
              <a:rPr lang="en-US" sz="1200" dirty="0" smtClean="0">
                <a:cs typeface="Arial"/>
              </a:rPr>
              <a:t>etc.</a:t>
            </a:r>
          </a:p>
          <a:p>
            <a:pPr marL="457200" indent="-457200">
              <a:lnSpc>
                <a:spcPct val="200000"/>
              </a:lnSpc>
              <a:buChar char="•"/>
            </a:pPr>
            <a:r>
              <a:rPr lang="en-US" sz="1400" dirty="0" smtClean="0">
                <a:cs typeface="Arial"/>
              </a:rPr>
              <a:t>entity </a:t>
            </a:r>
            <a:r>
              <a:rPr lang="en-US" sz="1400" dirty="0">
                <a:cs typeface="Arial"/>
              </a:rPr>
              <a:t>names are very relevant for information </a:t>
            </a:r>
            <a:r>
              <a:rPr lang="en-US" sz="1400" dirty="0" smtClean="0">
                <a:cs typeface="Arial"/>
              </a:rPr>
              <a:t>retrieval</a:t>
            </a:r>
          </a:p>
          <a:p>
            <a:pPr marL="685800" lvl="1" indent="-457200">
              <a:buFont typeface="Courier New" panose="02070309020205020404" pitchFamily="49" charset="0"/>
              <a:buChar char="o"/>
            </a:pPr>
            <a:r>
              <a:rPr lang="en-US" sz="1200" dirty="0">
                <a:cs typeface="Arial"/>
              </a:rPr>
              <a:t>70% of queries in internet search engines contains named </a:t>
            </a:r>
            <a:r>
              <a:rPr lang="en-US" sz="1200" dirty="0" smtClean="0">
                <a:cs typeface="Arial"/>
              </a:rPr>
              <a:t>entities</a:t>
            </a:r>
            <a:endParaRPr lang="en-US" sz="1200" dirty="0">
              <a:cs typeface="Arial"/>
            </a:endParaRPr>
          </a:p>
        </p:txBody>
      </p:sp>
    </p:spTree>
    <p:extLst>
      <p:ext uri="{BB962C8B-B14F-4D97-AF65-F5344CB8AC3E}">
        <p14:creationId xmlns:p14="http://schemas.microsoft.com/office/powerpoint/2010/main" val="1385425963"/>
      </p:ext>
    </p:extLst>
  </p:cSld>
  <p:clrMapOvr>
    <a:masterClrMapping/>
  </p:clrMapOvr>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61D52E-66FF-4E6A-8412-8CE388C48F6E}">
  <ds:schemaRefs>
    <ds:schemaRef ds:uri="http://schemas.microsoft.com/sharepoint/v3/contenttype/forms"/>
  </ds:schemaRefs>
</ds:datastoreItem>
</file>

<file path=customXml/itemProps2.xml><?xml version="1.0" encoding="utf-8"?>
<ds:datastoreItem xmlns:ds="http://schemas.openxmlformats.org/officeDocument/2006/customXml" ds:itemID="{CD37AB2D-89BC-4BF9-B933-8CFCD8B0008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8B14462-C997-4D88-88EC-CC038FB2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9958</TotalTime>
  <Words>1939</Words>
  <Application>Microsoft Office PowerPoint</Application>
  <PresentationFormat>On-screen Show (4:3)</PresentationFormat>
  <Paragraphs>260</Paragraphs>
  <Slides>41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ＭＳ Ｐゴシック</vt:lpstr>
      <vt:lpstr>Arial</vt:lpstr>
      <vt:lpstr>Arial Black</vt:lpstr>
      <vt:lpstr>Calibri</vt:lpstr>
      <vt:lpstr>Courier New</vt:lpstr>
      <vt:lpstr>GulimChe</vt:lpstr>
      <vt:lpstr>Interstate-Light</vt:lpstr>
      <vt:lpstr>Lucida Grande</vt:lpstr>
      <vt:lpstr>Cognizant_4x3</vt:lpstr>
      <vt:lpstr>PowerPoint Presentation</vt:lpstr>
      <vt:lpstr>PowerPoint Presentation</vt:lpstr>
      <vt:lpstr>            What is Information Extraction (IE) ?</vt:lpstr>
      <vt:lpstr>            What is Information Extraction (IE) ?(cont..) </vt:lpstr>
      <vt:lpstr>Unstructured Data</vt:lpstr>
      <vt:lpstr>Semi-structured Data</vt:lpstr>
      <vt:lpstr>Goals of IE</vt:lpstr>
      <vt:lpstr>Information Extraction Tasks</vt:lpstr>
      <vt:lpstr>           Named Entity Recognition (NER)</vt:lpstr>
      <vt:lpstr>Approaches to NER</vt:lpstr>
      <vt:lpstr>Rule based NER</vt:lpstr>
      <vt:lpstr>Machine learning based NER</vt:lpstr>
      <vt:lpstr>                   Co-reference resolution</vt:lpstr>
      <vt:lpstr>              Relation Extraction (RE)</vt:lpstr>
      <vt:lpstr>             Event Extraction (EE)</vt:lpstr>
      <vt:lpstr>Architecture : Components of IE systems</vt:lpstr>
      <vt:lpstr>Document Preprocessing</vt:lpstr>
      <vt:lpstr>Syntactic Parsing</vt:lpstr>
      <vt:lpstr>Discourse Analysis &amp; Output Template Generation</vt:lpstr>
      <vt:lpstr>Available tools</vt:lpstr>
      <vt:lpstr>PowerPoint Presentation</vt:lpstr>
      <vt:lpstr>PowerPoint Presentation</vt:lpstr>
      <vt:lpstr>What is UIM ?</vt:lpstr>
      <vt:lpstr>UIMA OVERVIEW :</vt:lpstr>
      <vt:lpstr>UIMA Data Structures</vt:lpstr>
      <vt:lpstr>Common Analysis Structure (CAS)</vt:lpstr>
      <vt:lpstr>Type System</vt:lpstr>
      <vt:lpstr>Typical NLP pipeline with Apache UIMA</vt:lpstr>
      <vt:lpstr>Sample scenario – extract Persons</vt:lpstr>
      <vt:lpstr>Sample Scenario – extract Actors</vt:lpstr>
      <vt:lpstr>Using UIMA</vt:lpstr>
      <vt:lpstr>1. Define TypeSystem</vt:lpstr>
      <vt:lpstr>//TypeSystem screenshot</vt:lpstr>
      <vt:lpstr>2. Define AnalysisEngine descriptor</vt:lpstr>
      <vt:lpstr>//Analysis Engine Descriptor file</vt:lpstr>
      <vt:lpstr>3. Implement Annnotator</vt:lpstr>
      <vt:lpstr>//Code snippet for Annotator</vt:lpstr>
      <vt:lpstr>4. Execute UIMA pipeline</vt:lpstr>
      <vt:lpstr>//UIMA pipeline code snippet</vt:lpstr>
      <vt:lpstr>      What’s next</vt:lpstr>
      <vt:lpstr>Thank you  </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Khan, Zafar (Cognizant)</cp:lastModifiedBy>
  <cp:revision>1222</cp:revision>
  <cp:lastPrinted>2010-08-26T20:44:14Z</cp:lastPrinted>
  <dcterms:created xsi:type="dcterms:W3CDTF">2010-09-13T14:16:27Z</dcterms:created>
  <dcterms:modified xsi:type="dcterms:W3CDTF">2017-08-14T05:49:17Z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