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4239" r:id="rId4"/>
  </p:sldMasterIdLst>
  <p:notesMasterIdLst>
    <p:notesMasterId r:id="rId26"/>
  </p:notesMasterIdLst>
  <p:handoutMasterIdLst>
    <p:handoutMasterId r:id="rId27"/>
  </p:handoutMasterIdLst>
  <p:sldIdLst>
    <p:sldId id="575" r:id="rId5"/>
    <p:sldId id="576" r:id="rId6"/>
    <p:sldId id="581" r:id="rId7"/>
    <p:sldId id="577" r:id="rId8"/>
    <p:sldId id="578" r:id="rId9"/>
    <p:sldId id="579" r:id="rId10"/>
    <p:sldId id="580" r:id="rId11"/>
    <p:sldId id="594" r:id="rId12"/>
    <p:sldId id="584" r:id="rId13"/>
    <p:sldId id="583" r:id="rId14"/>
    <p:sldId id="582" r:id="rId15"/>
    <p:sldId id="585" r:id="rId16"/>
    <p:sldId id="587" r:id="rId17"/>
    <p:sldId id="586" r:id="rId18"/>
    <p:sldId id="588" r:id="rId19"/>
    <p:sldId id="589" r:id="rId20"/>
    <p:sldId id="590" r:id="rId21"/>
    <p:sldId id="591" r:id="rId22"/>
    <p:sldId id="592" r:id="rId23"/>
    <p:sldId id="593" r:id="rId24"/>
    <p:sldId id="441" r:id="rId25"/>
  </p:sldIdLst>
  <p:sldSz cx="9144000" cy="6858000" type="screen4x3"/>
  <p:notesSz cx="6858000" cy="9144000"/>
  <p:defaultTextStyle>
    <a:defPPr>
      <a:defRPr lang="en-US"/>
    </a:defPPr>
    <a:lvl1pPr algn="l" rtl="0" fontAlgn="base">
      <a:spcBef>
        <a:spcPct val="0"/>
      </a:spcBef>
      <a:spcAft>
        <a:spcPct val="0"/>
      </a:spcAft>
      <a:defRPr sz="2400" b="1" kern="1200">
        <a:solidFill>
          <a:schemeClr val="tx1"/>
        </a:solidFill>
        <a:latin typeface="Arial" charset="0"/>
        <a:ea typeface="ＭＳ Ｐゴシック" charset="-128"/>
        <a:cs typeface="+mn-cs"/>
      </a:defRPr>
    </a:lvl1pPr>
    <a:lvl2pPr marL="457200" algn="l" rtl="0" fontAlgn="base">
      <a:spcBef>
        <a:spcPct val="0"/>
      </a:spcBef>
      <a:spcAft>
        <a:spcPct val="0"/>
      </a:spcAft>
      <a:defRPr sz="2400" b="1" kern="1200">
        <a:solidFill>
          <a:schemeClr val="tx1"/>
        </a:solidFill>
        <a:latin typeface="Arial" charset="0"/>
        <a:ea typeface="ＭＳ Ｐゴシック" charset="-128"/>
        <a:cs typeface="+mn-cs"/>
      </a:defRPr>
    </a:lvl2pPr>
    <a:lvl3pPr marL="914400" algn="l" rtl="0" fontAlgn="base">
      <a:spcBef>
        <a:spcPct val="0"/>
      </a:spcBef>
      <a:spcAft>
        <a:spcPct val="0"/>
      </a:spcAft>
      <a:defRPr sz="2400" b="1" kern="1200">
        <a:solidFill>
          <a:schemeClr val="tx1"/>
        </a:solidFill>
        <a:latin typeface="Arial" charset="0"/>
        <a:ea typeface="ＭＳ Ｐゴシック" charset="-128"/>
        <a:cs typeface="+mn-cs"/>
      </a:defRPr>
    </a:lvl3pPr>
    <a:lvl4pPr marL="1371600" algn="l" rtl="0" fontAlgn="base">
      <a:spcBef>
        <a:spcPct val="0"/>
      </a:spcBef>
      <a:spcAft>
        <a:spcPct val="0"/>
      </a:spcAft>
      <a:defRPr sz="2400" b="1" kern="1200">
        <a:solidFill>
          <a:schemeClr val="tx1"/>
        </a:solidFill>
        <a:latin typeface="Arial" charset="0"/>
        <a:ea typeface="ＭＳ Ｐゴシック" charset="-128"/>
        <a:cs typeface="+mn-cs"/>
      </a:defRPr>
    </a:lvl4pPr>
    <a:lvl5pPr marL="1828800" algn="l" rtl="0" fontAlgn="base">
      <a:spcBef>
        <a:spcPct val="0"/>
      </a:spcBef>
      <a:spcAft>
        <a:spcPct val="0"/>
      </a:spcAft>
      <a:defRPr sz="2400" b="1" kern="1200">
        <a:solidFill>
          <a:schemeClr val="tx1"/>
        </a:solidFill>
        <a:latin typeface="Arial" charset="0"/>
        <a:ea typeface="ＭＳ Ｐゴシック" charset="-128"/>
        <a:cs typeface="+mn-cs"/>
      </a:defRPr>
    </a:lvl5pPr>
    <a:lvl6pPr marL="2286000" algn="l" defTabSz="914400" rtl="0" eaLnBrk="1" latinLnBrk="0" hangingPunct="1">
      <a:defRPr sz="2400" b="1" kern="1200">
        <a:solidFill>
          <a:schemeClr val="tx1"/>
        </a:solidFill>
        <a:latin typeface="Arial" charset="0"/>
        <a:ea typeface="ＭＳ Ｐゴシック" charset="-128"/>
        <a:cs typeface="+mn-cs"/>
      </a:defRPr>
    </a:lvl6pPr>
    <a:lvl7pPr marL="2743200" algn="l" defTabSz="914400" rtl="0" eaLnBrk="1" latinLnBrk="0" hangingPunct="1">
      <a:defRPr sz="2400" b="1" kern="1200">
        <a:solidFill>
          <a:schemeClr val="tx1"/>
        </a:solidFill>
        <a:latin typeface="Arial" charset="0"/>
        <a:ea typeface="ＭＳ Ｐゴシック" charset="-128"/>
        <a:cs typeface="+mn-cs"/>
      </a:defRPr>
    </a:lvl7pPr>
    <a:lvl8pPr marL="3200400" algn="l" defTabSz="914400" rtl="0" eaLnBrk="1" latinLnBrk="0" hangingPunct="1">
      <a:defRPr sz="2400" b="1" kern="1200">
        <a:solidFill>
          <a:schemeClr val="tx1"/>
        </a:solidFill>
        <a:latin typeface="Arial" charset="0"/>
        <a:ea typeface="ＭＳ Ｐゴシック" charset="-128"/>
        <a:cs typeface="+mn-cs"/>
      </a:defRPr>
    </a:lvl8pPr>
    <a:lvl9pPr marL="3657600" algn="l" defTabSz="914400" rtl="0" eaLnBrk="1" latinLnBrk="0" hangingPunct="1">
      <a:defRPr sz="2400" b="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7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5522"/>
    <a:srgbClr val="D8750D"/>
    <a:srgbClr val="B4E0EA"/>
    <a:srgbClr val="E1AD00"/>
    <a:srgbClr val="FFF4D1"/>
    <a:srgbClr val="3D96AC"/>
    <a:srgbClr val="BEE3EC"/>
    <a:srgbClr val="C9E8EF"/>
    <a:srgbClr val="492D16"/>
    <a:srgbClr val="5B77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78" autoAdjust="0"/>
    <p:restoredTop sz="73179" autoAdjust="0"/>
  </p:normalViewPr>
  <p:slideViewPr>
    <p:cSldViewPr>
      <p:cViewPr varScale="1">
        <p:scale>
          <a:sx n="73" d="100"/>
          <a:sy n="73" d="100"/>
        </p:scale>
        <p:origin x="1260" y="72"/>
      </p:cViewPr>
      <p:guideLst>
        <p:guide orient="horz" pos="2160"/>
        <p:guide pos="2784"/>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308"/>
    </p:cViewPr>
  </p:sorterViewPr>
  <p:notesViewPr>
    <p:cSldViewPr>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256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256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0"/>
            </a:lvl1pPr>
          </a:lstStyle>
          <a:p>
            <a:pPr>
              <a:defRPr/>
            </a:pPr>
            <a:fld id="{C3B2C888-D052-4D1D-9594-BED090C1EF19}" type="slidenum">
              <a:rPr lang="en-US"/>
              <a:pPr>
                <a:defRPr/>
              </a:pPr>
              <a:t>‹#›</a:t>
            </a:fld>
            <a:endParaRPr lang="en-US" dirty="0"/>
          </a:p>
        </p:txBody>
      </p:sp>
    </p:spTree>
    <p:extLst>
      <p:ext uri="{BB962C8B-B14F-4D97-AF65-F5344CB8AC3E}">
        <p14:creationId xmlns:p14="http://schemas.microsoft.com/office/powerpoint/2010/main" val="17031411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24580" name="Placeholder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0"/>
            </a:lvl1pPr>
          </a:lstStyle>
          <a:p>
            <a:pPr>
              <a:defRPr/>
            </a:pPr>
            <a:fld id="{955C3EE1-C031-4916-916A-6266527EB113}" type="slidenum">
              <a:rPr lang="en-US"/>
              <a:pPr>
                <a:defRPr/>
              </a:pPr>
              <a:t>‹#›</a:t>
            </a:fld>
            <a:endParaRPr lang="en-US" dirty="0"/>
          </a:p>
        </p:txBody>
      </p:sp>
    </p:spTree>
    <p:extLst>
      <p:ext uri="{BB962C8B-B14F-4D97-AF65-F5344CB8AC3E}">
        <p14:creationId xmlns:p14="http://schemas.microsoft.com/office/powerpoint/2010/main" val="9643121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ＭＳ Ｐゴシック" pitchFamily="-12" charset="-128"/>
      </a:defRPr>
    </a:lvl1pPr>
    <a:lvl2pPr marL="4572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2pPr>
    <a:lvl3pPr marL="9144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3pPr>
    <a:lvl4pPr marL="13716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4pPr>
    <a:lvl5pPr marL="18288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 Slide - White">
    <p:spTree>
      <p:nvGrpSpPr>
        <p:cNvPr id="1" name=""/>
        <p:cNvGrpSpPr/>
        <p:nvPr/>
      </p:nvGrpSpPr>
      <p:grpSpPr>
        <a:xfrm>
          <a:off x="0" y="0"/>
          <a:ext cx="0" cy="0"/>
          <a:chOff x="0" y="0"/>
          <a:chExt cx="0" cy="0"/>
        </a:xfrm>
      </p:grpSpPr>
      <p:pic>
        <p:nvPicPr>
          <p:cNvPr id="2" name="Picture 1" descr="title 4x3.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9" name="Rectangle 8"/>
          <p:cNvSpPr/>
          <p:nvPr/>
        </p:nvSpPr>
        <p:spPr>
          <a:xfrm>
            <a:off x="0" y="2583542"/>
            <a:ext cx="9144000" cy="2177143"/>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1" name="TextBox 10"/>
          <p:cNvSpPr txBox="1"/>
          <p:nvPr/>
        </p:nvSpPr>
        <p:spPr>
          <a:xfrm>
            <a:off x="419100" y="6259288"/>
            <a:ext cx="1923143" cy="230832"/>
          </a:xfrm>
          <a:prstGeom prst="rect">
            <a:avLst/>
          </a:prstGeom>
          <a:noFill/>
        </p:spPr>
        <p:txBody>
          <a:bodyPr wrap="square" rtlCol="0">
            <a:spAutoFit/>
          </a:bodyPr>
          <a:lstStyle/>
          <a:p>
            <a:r>
              <a:rPr lang="en-US" sz="900" dirty="0" smtClean="0">
                <a:solidFill>
                  <a:schemeClr val="bg1"/>
                </a:solidFill>
                <a:latin typeface="Arial"/>
                <a:cs typeface="Arial"/>
              </a:rPr>
              <a:t>© 2017 Cognizant </a:t>
            </a:r>
            <a:endParaRPr lang="en-US" sz="900" dirty="0">
              <a:solidFill>
                <a:schemeClr val="bg1"/>
              </a:solidFill>
              <a:latin typeface="Arial"/>
              <a:cs typeface="Arial"/>
            </a:endParaRPr>
          </a:p>
        </p:txBody>
      </p:sp>
      <p:pic>
        <p:nvPicPr>
          <p:cNvPr id="10" name="Picture 9" descr="Cognizant_LOGO.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0601" y="337320"/>
            <a:ext cx="2258154" cy="684559"/>
          </a:xfrm>
          <a:prstGeom prst="rect">
            <a:avLst/>
          </a:prstGeom>
        </p:spPr>
      </p:pic>
      <p:sp>
        <p:nvSpPr>
          <p:cNvPr id="12" name="Text Placeholder 12"/>
          <p:cNvSpPr>
            <a:spLocks noGrp="1"/>
          </p:cNvSpPr>
          <p:nvPr>
            <p:ph type="body" sz="quarter" idx="13" hasCustomPrompt="1"/>
          </p:nvPr>
        </p:nvSpPr>
        <p:spPr>
          <a:xfrm>
            <a:off x="419100" y="2910428"/>
            <a:ext cx="8284633" cy="429229"/>
          </a:xfrm>
          <a:prstGeom prst="rect">
            <a:avLst/>
          </a:prstGeom>
        </p:spPr>
        <p:txBody>
          <a:bodyPr>
            <a:normAutofit/>
          </a:bodyPr>
          <a:lstStyle>
            <a:lvl1pPr marL="0" indent="0">
              <a:buNone/>
              <a:defRPr sz="1800">
                <a:solidFill>
                  <a:schemeClr val="bg1"/>
                </a:solidFill>
                <a:latin typeface="Arial"/>
                <a:cs typeface="Arial"/>
              </a:defRPr>
            </a:lvl1pPr>
          </a:lstStyle>
          <a:p>
            <a:pPr lvl="0"/>
            <a:r>
              <a:rPr lang="en-US" dirty="0" smtClean="0"/>
              <a:t>Date</a:t>
            </a:r>
            <a:endParaRPr lang="en-US" dirty="0"/>
          </a:p>
        </p:txBody>
      </p:sp>
      <p:sp>
        <p:nvSpPr>
          <p:cNvPr id="14" name="Text Placeholder 14"/>
          <p:cNvSpPr>
            <a:spLocks noGrp="1"/>
          </p:cNvSpPr>
          <p:nvPr>
            <p:ph type="body" sz="quarter" idx="14" hasCustomPrompt="1"/>
          </p:nvPr>
        </p:nvSpPr>
        <p:spPr>
          <a:xfrm>
            <a:off x="419100" y="3346210"/>
            <a:ext cx="8284633" cy="584776"/>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a:t>
            </a:r>
          </a:p>
        </p:txBody>
      </p:sp>
      <p:sp>
        <p:nvSpPr>
          <p:cNvPr id="17" name="Text Placeholder 12"/>
          <p:cNvSpPr>
            <a:spLocks noGrp="1"/>
          </p:cNvSpPr>
          <p:nvPr>
            <p:ph type="body" sz="quarter" idx="15" hasCustomPrompt="1"/>
          </p:nvPr>
        </p:nvSpPr>
        <p:spPr>
          <a:xfrm>
            <a:off x="419100" y="3936348"/>
            <a:ext cx="8284633" cy="446088"/>
          </a:xfrm>
          <a:prstGeom prst="rect">
            <a:avLst/>
          </a:prstGeom>
        </p:spPr>
        <p:txBody>
          <a:bodyPr>
            <a:normAutofit/>
          </a:bodyPr>
          <a:lstStyle>
            <a:lvl1pPr marL="0" indent="0">
              <a:buNone/>
              <a:defRPr sz="1800" baseline="0">
                <a:solidFill>
                  <a:srgbClr val="FFFFFF"/>
                </a:solidFill>
                <a:latin typeface="Arial"/>
                <a:cs typeface="Arial"/>
              </a:defRPr>
            </a:lvl1pPr>
          </a:lstStyle>
          <a:p>
            <a:pPr lvl="0"/>
            <a:r>
              <a:rPr lang="en-US" dirty="0" smtClean="0"/>
              <a:t>Speaker Name / Title</a:t>
            </a:r>
            <a:endParaRPr lang="en-US" dirty="0"/>
          </a:p>
        </p:txBody>
      </p:sp>
    </p:spTree>
    <p:extLst>
      <p:ext uri="{BB962C8B-B14F-4D97-AF65-F5344CB8AC3E}">
        <p14:creationId xmlns:p14="http://schemas.microsoft.com/office/powerpoint/2010/main" val="839097242"/>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2920F72-E1A6-4A94-8A3F-841BF86CCDC4}" type="slidenum">
              <a:rPr lang="en-US" smtClean="0"/>
              <a:pPr>
                <a:defRPr/>
              </a:pPr>
              <a:t>‹#›</a:t>
            </a:fld>
            <a:endParaRPr lang="en-US" dirty="0"/>
          </a:p>
        </p:txBody>
      </p:sp>
      <p:sp>
        <p:nvSpPr>
          <p:cNvPr id="2" name="Title 1"/>
          <p:cNvSpPr>
            <a:spLocks noGrp="1"/>
          </p:cNvSpPr>
          <p:nvPr>
            <p:ph type="title" hasCustomPrompt="1"/>
          </p:nvPr>
        </p:nvSpPr>
        <p:spPr>
          <a:xfrm>
            <a:off x="304362" y="330261"/>
            <a:ext cx="8458638" cy="607258"/>
          </a:xfrm>
        </p:spPr>
        <p:txBody>
          <a:bodyPr/>
          <a:lstStyle/>
          <a:p>
            <a:r>
              <a:rPr lang="en-US" dirty="0" smtClean="0"/>
              <a:t>Header</a:t>
            </a:r>
            <a:endParaRPr lang="en-US" dirty="0"/>
          </a:p>
        </p:txBody>
      </p:sp>
      <p:cxnSp>
        <p:nvCxnSpPr>
          <p:cNvPr id="9" name="Straight Connector 8"/>
          <p:cNvCxnSpPr/>
          <p:nvPr/>
        </p:nvCxnSpPr>
        <p:spPr>
          <a:xfrm>
            <a:off x="408215" y="317500"/>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5536155"/>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79512" y="6375970"/>
            <a:ext cx="440354" cy="433958"/>
          </a:xfrm>
        </p:spPr>
        <p:txBody>
          <a:bodyPr/>
          <a:lstStyle/>
          <a:p>
            <a:pPr>
              <a:defRPr/>
            </a:pPr>
            <a:fld id="{C2920F72-E1A6-4A94-8A3F-841BF86CCDC4}" type="slidenum">
              <a:rPr lang="en-US" smtClean="0"/>
              <a:pPr>
                <a:defRPr/>
              </a:pPr>
              <a:t>‹#›</a:t>
            </a:fld>
            <a:endParaRPr lang="en-US" dirty="0"/>
          </a:p>
        </p:txBody>
      </p:sp>
      <p:cxnSp>
        <p:nvCxnSpPr>
          <p:cNvPr id="5" name="Straight Connector 4"/>
          <p:cNvCxnSpPr/>
          <p:nvPr/>
        </p:nvCxnSpPr>
        <p:spPr>
          <a:xfrm>
            <a:off x="408215" y="2256353"/>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399747" y="3898886"/>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2633403"/>
            <a:ext cx="8333704" cy="627739"/>
          </a:xfrm>
          <a:prstGeom prst="rect">
            <a:avLst/>
          </a:prstGeom>
        </p:spPr>
        <p:txBody>
          <a:bodyPr>
            <a:normAutofit/>
          </a:bodyPr>
          <a:lstStyle>
            <a:lvl1pPr marL="0" indent="0">
              <a:buNone/>
              <a:defRPr sz="3600">
                <a:solidFill>
                  <a:srgbClr val="141414"/>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Transition Slide </a:t>
            </a:r>
            <a:endParaRPr lang="en-US" dirty="0"/>
          </a:p>
        </p:txBody>
      </p:sp>
    </p:spTree>
    <p:extLst>
      <p:ext uri="{BB962C8B-B14F-4D97-AF65-F5344CB8AC3E}">
        <p14:creationId xmlns:p14="http://schemas.microsoft.com/office/powerpoint/2010/main" val="1320059217"/>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C2920F72-E1A6-4A94-8A3F-841BF86CCDC4}" type="slidenum">
              <a:rPr lang="en-US" smtClean="0"/>
              <a:pPr>
                <a:defRPr/>
              </a:pPr>
              <a:t>‹#›</a:t>
            </a:fld>
            <a:endParaRPr lang="en-US" dirty="0"/>
          </a:p>
        </p:txBody>
      </p:sp>
    </p:spTree>
    <p:extLst>
      <p:ext uri="{BB962C8B-B14F-4D97-AF65-F5344CB8AC3E}">
        <p14:creationId xmlns:p14="http://schemas.microsoft.com/office/powerpoint/2010/main" val="204575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Keep Challenging w/ anima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327201" y="3629157"/>
            <a:ext cx="3616147" cy="607258"/>
          </a:xfrm>
        </p:spPr>
        <p:txBody>
          <a:bodyPr>
            <a:normAutofit/>
          </a:bodyPr>
          <a:lstStyle>
            <a:lvl1pPr>
              <a:defRPr sz="4000">
                <a:solidFill>
                  <a:schemeClr val="tx2">
                    <a:lumMod val="75000"/>
                    <a:lumOff val="25000"/>
                  </a:schemeClr>
                </a:solidFill>
              </a:defRPr>
            </a:lvl1pPr>
          </a:lstStyle>
          <a:p>
            <a:r>
              <a:rPr lang="en-US" dirty="0" smtClean="0"/>
              <a:t>Thank you</a:t>
            </a:r>
            <a:endParaRPr lang="en-US" dirty="0"/>
          </a:p>
        </p:txBody>
      </p:sp>
      <p:sp>
        <p:nvSpPr>
          <p:cNvPr id="8" name="Text Placeholder 7"/>
          <p:cNvSpPr>
            <a:spLocks noGrp="1"/>
          </p:cNvSpPr>
          <p:nvPr>
            <p:ph type="body" sz="quarter" idx="10" hasCustomPrompt="1"/>
          </p:nvPr>
        </p:nvSpPr>
        <p:spPr>
          <a:xfrm>
            <a:off x="5327650" y="4427538"/>
            <a:ext cx="3633788" cy="1924050"/>
          </a:xfrm>
          <a:prstGeom prst="rect">
            <a:avLst/>
          </a:prstGeom>
        </p:spPr>
        <p:txBody>
          <a:bodyPr vert="horz">
            <a:normAutofit/>
          </a:bodyPr>
          <a:lstStyle>
            <a:lvl1pPr marL="0" indent="0">
              <a:buNone/>
              <a:defRPr sz="24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br>
              <a:rPr lang="en-US" dirty="0" smtClean="0"/>
            </a:br>
            <a:r>
              <a:rPr lang="en-US" dirty="0" smtClean="0"/>
              <a:t>Email</a:t>
            </a:r>
          </a:p>
        </p:txBody>
      </p:sp>
      <p:pic>
        <p:nvPicPr>
          <p:cNvPr id="10" name="Picture 9" descr="Cognizant_LOGO.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62937" y="337320"/>
            <a:ext cx="2258154" cy="684559"/>
          </a:xfrm>
          <a:prstGeom prst="rect">
            <a:avLst/>
          </a:prstGeom>
        </p:spPr>
      </p:pic>
      <p:pic>
        <p:nvPicPr>
          <p:cNvPr id="12" name="Picture 11" descr="4x3-01.pn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3198244"/>
            <a:ext cx="2692784" cy="3659756"/>
          </a:xfrm>
          <a:prstGeom prst="rect">
            <a:avLst/>
          </a:prstGeom>
        </p:spPr>
      </p:pic>
      <p:pic>
        <p:nvPicPr>
          <p:cNvPr id="13" name="Picture 12" descr="4x3-01.png"/>
          <p:cNvPicPr>
            <a:picLocks noChangeAspect="1"/>
          </p:cNvPicPr>
          <p:nvPr/>
        </p:nvPicPr>
        <p:blipFill rotWithShape="1">
          <a:blip r:embed="rId4" cstate="screen">
            <a:extLst>
              <a:ext uri="{28A0092B-C50C-407E-A947-70E740481C1C}">
                <a14:useLocalDpi xmlns:a14="http://schemas.microsoft.com/office/drawing/2010/main"/>
              </a:ext>
            </a:extLst>
          </a:blip>
          <a:srcRect r="-4070"/>
          <a:stretch/>
        </p:blipFill>
        <p:spPr>
          <a:xfrm>
            <a:off x="2681024" y="2963079"/>
            <a:ext cx="6726081" cy="3894920"/>
          </a:xfrm>
          <a:prstGeom prst="rect">
            <a:avLst/>
          </a:prstGeom>
        </p:spPr>
      </p:pic>
      <p:pic>
        <p:nvPicPr>
          <p:cNvPr id="14" name="Picture 13" descr="4x3-01.png"/>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2728060" y="1751979"/>
            <a:ext cx="6415940" cy="1222860"/>
          </a:xfrm>
          <a:prstGeom prst="rect">
            <a:avLst/>
          </a:prstGeom>
        </p:spPr>
      </p:pic>
    </p:spTree>
    <p:extLst>
      <p:ext uri="{BB962C8B-B14F-4D97-AF65-F5344CB8AC3E}">
        <p14:creationId xmlns:p14="http://schemas.microsoft.com/office/powerpoint/2010/main" val="191809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734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Content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74640" y="1403368"/>
            <a:ext cx="8396287" cy="4525963"/>
          </a:xfrm>
          <a:prstGeom prst="rect">
            <a:avLst/>
          </a:prstGeom>
        </p:spPr>
        <p:txBody>
          <a:bodyPr lIns="0" tIns="0" rIns="0" bIns="0"/>
          <a:lstStyle>
            <a:lvl1pPr>
              <a:defRPr sz="2400"/>
            </a:lvl1pPr>
            <a:lvl2pPr>
              <a:defRPr sz="2400"/>
            </a:lvl2pPr>
            <a:lvl3pPr>
              <a:buFont typeface="Lucida Grande"/>
              <a:buChar char="−"/>
              <a:defRPr/>
            </a:lvl3pPr>
            <a:lvl4pPr>
              <a:defRPr baseline="0"/>
            </a:lvl4pPr>
            <a:lvl5pPr>
              <a:buFont typeface="Lucida Grande"/>
              <a:buChar char="−"/>
              <a:defRPr/>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sp>
        <p:nvSpPr>
          <p:cNvPr id="5" name="Title 1"/>
          <p:cNvSpPr>
            <a:spLocks noGrp="1"/>
          </p:cNvSpPr>
          <p:nvPr>
            <p:ph type="title" hasCustomPrompt="1"/>
          </p:nvPr>
        </p:nvSpPr>
        <p:spPr>
          <a:xfrm>
            <a:off x="0" y="1"/>
            <a:ext cx="7721600" cy="1136612"/>
          </a:xfrm>
        </p:spPr>
        <p:txBody>
          <a:bodyPr>
            <a:noAutofit/>
          </a:bodyPr>
          <a:lstStyle>
            <a:lvl1pPr>
              <a:defRPr sz="2400">
                <a:solidFill>
                  <a:srgbClr val="FFDD99"/>
                </a:solidFill>
              </a:defRPr>
            </a:lvl1pPr>
          </a:lstStyle>
          <a:p>
            <a:r>
              <a:rPr lang="en-US" dirty="0" smtClean="0"/>
              <a:t>Slide title: can span up to two lines and uses this font color (24pt)</a:t>
            </a:r>
            <a:endParaRPr lang="en-GB" dirty="0"/>
          </a:p>
        </p:txBody>
      </p:sp>
    </p:spTree>
    <p:extLst>
      <p:ext uri="{BB962C8B-B14F-4D97-AF65-F5344CB8AC3E}">
        <p14:creationId xmlns:p14="http://schemas.microsoft.com/office/powerpoint/2010/main" val="263729060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hasCustomPrompt="1"/>
          </p:nvPr>
        </p:nvSpPr>
        <p:spPr>
          <a:xfrm>
            <a:off x="303299" y="330261"/>
            <a:ext cx="8459701" cy="607258"/>
          </a:xfrm>
        </p:spPr>
        <p:txBody>
          <a:bodyPr/>
          <a:lstStyle>
            <a:lvl1pPr>
              <a:defRPr>
                <a:solidFill>
                  <a:srgbClr val="0099CC"/>
                </a:solidFill>
              </a:defRPr>
            </a:lvl1pPr>
          </a:lstStyle>
          <a:p>
            <a:r>
              <a:rPr lang="en-US" dirty="0" smtClean="0"/>
              <a:t>Header</a:t>
            </a:r>
            <a:endParaRPr lang="en-US" dirty="0"/>
          </a:p>
        </p:txBody>
      </p:sp>
      <p:sp>
        <p:nvSpPr>
          <p:cNvPr id="5" name="Text Placeholder 4"/>
          <p:cNvSpPr>
            <a:spLocks noGrp="1"/>
          </p:cNvSpPr>
          <p:nvPr>
            <p:ph type="body" sz="quarter" idx="13"/>
          </p:nvPr>
        </p:nvSpPr>
        <p:spPr>
          <a:xfrm>
            <a:off x="311028" y="1137831"/>
            <a:ext cx="8451972" cy="4622800"/>
          </a:xfrm>
          <a:prstGeom prst="rect">
            <a:avLst/>
          </a:prstGeom>
        </p:spPr>
        <p:txBody>
          <a:bodyPr vert="horz">
            <a:normAutofit/>
          </a:bodyPr>
          <a:lstStyle>
            <a:lvl1pPr marL="0" indent="0">
              <a:buNone/>
              <a:defRPr sz="2800">
                <a:solidFill>
                  <a:srgbClr val="141414"/>
                </a:solidFill>
              </a:defRPr>
            </a:lvl1pPr>
            <a:lvl2pPr marL="228600" indent="-227013">
              <a:buClr>
                <a:schemeClr val="accent2"/>
              </a:buClr>
              <a:buFont typeface="Arial"/>
              <a:buChar char="•"/>
              <a:defRPr sz="2400">
                <a:solidFill>
                  <a:srgbClr val="141414"/>
                </a:solidFill>
              </a:defRPr>
            </a:lvl2pPr>
            <a:lvl3pPr marL="287338" indent="-166688">
              <a:buClr>
                <a:schemeClr val="accent2"/>
              </a:buClr>
              <a:buFont typeface="Arial"/>
              <a:buChar char="•"/>
              <a:defRPr sz="2000">
                <a:solidFill>
                  <a:srgbClr val="141414"/>
                </a:solidFill>
              </a:defRPr>
            </a:lvl3pPr>
            <a:lvl4pPr marL="393700" indent="-176213">
              <a:buClr>
                <a:schemeClr val="accent2"/>
              </a:buClr>
              <a:buFont typeface="Arial"/>
              <a:buChar char="•"/>
              <a:defRPr sz="1800">
                <a:solidFill>
                  <a:srgbClr val="141414"/>
                </a:solidFill>
              </a:defRPr>
            </a:lvl4pPr>
            <a:lvl5pPr marL="512763" indent="-176213">
              <a:buClr>
                <a:schemeClr val="accent2"/>
              </a:buClr>
              <a:buFont typeface="Arial"/>
              <a:buChar char="•"/>
              <a:defRPr sz="1800">
                <a:solidFill>
                  <a:srgbClr val="14141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p:nvPr/>
        </p:nvCxnSpPr>
        <p:spPr>
          <a:xfrm>
            <a:off x="408215" y="317500"/>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2858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6" name="Group 25"/>
          <p:cNvGrpSpPr/>
          <p:nvPr/>
        </p:nvGrpSpPr>
        <p:grpSpPr>
          <a:xfrm>
            <a:off x="0" y="6319004"/>
            <a:ext cx="9144000" cy="548068"/>
            <a:chOff x="0" y="6319004"/>
            <a:chExt cx="9160968" cy="548068"/>
          </a:xfrm>
        </p:grpSpPr>
        <p:sp>
          <p:nvSpPr>
            <p:cNvPr id="27" name="Rectangle 26"/>
            <p:cNvSpPr/>
            <p:nvPr/>
          </p:nvSpPr>
          <p:spPr>
            <a:xfrm>
              <a:off x="0" y="6319004"/>
              <a:ext cx="9160968" cy="548068"/>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9" name="TextBox 28"/>
            <p:cNvSpPr txBox="1"/>
            <p:nvPr/>
          </p:nvSpPr>
          <p:spPr>
            <a:xfrm>
              <a:off x="781274" y="6476194"/>
              <a:ext cx="192314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Arial"/>
                  <a:cs typeface="Arial"/>
                </a:rPr>
                <a:t>© 2017 Cognizant </a:t>
              </a:r>
              <a:endParaRPr kumimoji="0" lang="en-US" sz="900" b="0" i="0" u="none" strike="noStrike" kern="0" cap="none" spc="0" normalizeH="0" baseline="0" noProof="0" dirty="0">
                <a:ln>
                  <a:noFill/>
                </a:ln>
                <a:solidFill>
                  <a:sysClr val="window" lastClr="FFFFFF"/>
                </a:solidFill>
                <a:effectLst/>
                <a:uLnTx/>
                <a:uFillTx/>
                <a:latin typeface="Arial"/>
                <a:cs typeface="Arial"/>
              </a:endParaRPr>
            </a:p>
          </p:txBody>
        </p:sp>
        <p:cxnSp>
          <p:nvCxnSpPr>
            <p:cNvPr id="30" name="Straight Connector 29"/>
            <p:cNvCxnSpPr/>
            <p:nvPr/>
          </p:nvCxnSpPr>
          <p:spPr>
            <a:xfrm>
              <a:off x="701986" y="6462581"/>
              <a:ext cx="0" cy="276195"/>
            </a:xfrm>
            <a:prstGeom prst="line">
              <a:avLst/>
            </a:prstGeom>
            <a:noFill/>
            <a:ln w="6350" cap="flat" cmpd="sng" algn="ctr">
              <a:solidFill>
                <a:sysClr val="window" lastClr="FFFFFF"/>
              </a:solidFill>
              <a:prstDash val="solid"/>
            </a:ln>
            <a:effectLst/>
          </p:spPr>
        </p:cxnSp>
      </p:grpSp>
      <p:sp>
        <p:nvSpPr>
          <p:cNvPr id="6" name="Slide Number Placeholder 5"/>
          <p:cNvSpPr>
            <a:spLocks noGrp="1"/>
          </p:cNvSpPr>
          <p:nvPr>
            <p:ph type="sldNum" sz="quarter" idx="4"/>
          </p:nvPr>
        </p:nvSpPr>
        <p:spPr>
          <a:xfrm>
            <a:off x="167090" y="6375970"/>
            <a:ext cx="440354" cy="433958"/>
          </a:xfrm>
          <a:prstGeom prst="rect">
            <a:avLst/>
          </a:prstGeom>
        </p:spPr>
        <p:txBody>
          <a:bodyPr vert="horz" lIns="91440" tIns="45720" rIns="91440" bIns="45720" rtlCol="0" anchor="ctr"/>
          <a:lstStyle>
            <a:lvl1pPr algn="r">
              <a:defRPr sz="1050">
                <a:solidFill>
                  <a:schemeClr val="bg1"/>
                </a:solidFill>
              </a:defRPr>
            </a:lvl1pPr>
          </a:lstStyle>
          <a:p>
            <a:pPr>
              <a:defRPr/>
            </a:pPr>
            <a:fld id="{C2920F72-E1A6-4A94-8A3F-841BF86CCDC4}" type="slidenum">
              <a:rPr lang="en-US" smtClean="0"/>
              <a:pPr>
                <a:defRPr/>
              </a:pPr>
              <a:t>‹#›</a:t>
            </a:fld>
            <a:endParaRPr lang="en-US" dirty="0"/>
          </a:p>
        </p:txBody>
      </p:sp>
      <p:sp>
        <p:nvSpPr>
          <p:cNvPr id="33" name="Title Placeholder 32"/>
          <p:cNvSpPr>
            <a:spLocks noGrp="1"/>
          </p:cNvSpPr>
          <p:nvPr>
            <p:ph type="title"/>
          </p:nvPr>
        </p:nvSpPr>
        <p:spPr>
          <a:xfrm>
            <a:off x="304363" y="330261"/>
            <a:ext cx="8382437" cy="607258"/>
          </a:xfrm>
          <a:prstGeom prst="rect">
            <a:avLst/>
          </a:prstGeom>
        </p:spPr>
        <p:txBody>
          <a:bodyPr vert="horz" lIns="91440" tIns="45720" rIns="91440" bIns="45720" rtlCol="0" anchor="t">
            <a:normAutofit/>
          </a:bodyPr>
          <a:lstStyle/>
          <a:p>
            <a:r>
              <a:rPr lang="en-US" dirty="0" smtClean="0"/>
              <a:t>Header text</a:t>
            </a:r>
            <a:endParaRPr lang="en-US" dirty="0"/>
          </a:p>
        </p:txBody>
      </p:sp>
      <p:pic>
        <p:nvPicPr>
          <p:cNvPr id="2" name="Picture 1" descr="Cognizant_LOGO_white.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620000" y="6400800"/>
            <a:ext cx="1295399" cy="392700"/>
          </a:xfrm>
          <a:prstGeom prst="rect">
            <a:avLst/>
          </a:prstGeom>
        </p:spPr>
      </p:pic>
    </p:spTree>
    <p:extLst>
      <p:ext uri="{BB962C8B-B14F-4D97-AF65-F5344CB8AC3E}">
        <p14:creationId xmlns:p14="http://schemas.microsoft.com/office/powerpoint/2010/main" val="1399670392"/>
      </p:ext>
    </p:extLst>
  </p:cSld>
  <p:clrMap bg1="lt1" tx1="dk1" bg2="lt2" tx2="dk2" accent1="accent1" accent2="accent2" accent3="accent3" accent4="accent4" accent5="accent5" accent6="accent6" hlink="hlink" folHlink="folHlink"/>
  <p:sldLayoutIdLst>
    <p:sldLayoutId id="2147484240" r:id="rId1"/>
    <p:sldLayoutId id="2147484244" r:id="rId2"/>
    <p:sldLayoutId id="2147484251" r:id="rId3"/>
    <p:sldLayoutId id="2147484267" r:id="rId4"/>
    <p:sldLayoutId id="2147484258" r:id="rId5"/>
    <p:sldLayoutId id="2147484263" r:id="rId6"/>
    <p:sldLayoutId id="2147484264" r:id="rId7"/>
    <p:sldLayoutId id="2147484266" r:id="rId8"/>
  </p:sldLayoutIdLst>
  <p:timing>
    <p:tnLst>
      <p:par>
        <p:cTn id="1" dur="indefinite" restart="never" nodeType="tmRoot"/>
      </p:par>
    </p:tnLst>
  </p:timing>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Design_pattern_(computer_science)" TargetMode="External"/><Relationship Id="rId2" Type="http://schemas.openxmlformats.org/officeDocument/2006/relationships/hyperlink" Target="https://en.wikipedia.org/wiki/Pipeline_(software)" TargetMode="External"/><Relationship Id="rId1" Type="http://schemas.openxmlformats.org/officeDocument/2006/relationships/slideLayout" Target="../slideLayouts/slideLayout7.xml"/><Relationship Id="rId4" Type="http://schemas.openxmlformats.org/officeDocument/2006/relationships/hyperlink" Target="https://en.wikipedia.org/wiki/X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a:xfrm>
            <a:off x="323528" y="2996952"/>
            <a:ext cx="7776864" cy="1311128"/>
          </a:xfrm>
        </p:spPr>
        <p:txBody>
          <a:bodyPr/>
          <a:lstStyle/>
          <a:p>
            <a:pPr algn="ctr"/>
            <a:r>
              <a:rPr lang="en-US" sz="3600" dirty="0" smtClean="0">
                <a:latin typeface="Interstate-Light" panose="02000606030000020004" pitchFamily="2" charset="0"/>
                <a:ea typeface="GulimChe" panose="020B0609000101010101" pitchFamily="49" charset="-127"/>
              </a:rPr>
              <a:t>Information Extraction</a:t>
            </a:r>
            <a:endParaRPr lang="en-US" sz="3600" dirty="0">
              <a:latin typeface="Interstate-Light" panose="02000606030000020004" pitchFamily="2" charset="0"/>
              <a:ea typeface="GulimChe" panose="020B0609000101010101" pitchFamily="49" charset="-127"/>
            </a:endParaRPr>
          </a:p>
          <a:p>
            <a:pPr algn="ctr"/>
            <a:r>
              <a:rPr lang="en-US" sz="3600" dirty="0" smtClean="0">
                <a:latin typeface="Interstate-Light" panose="02000606030000020004" pitchFamily="2" charset="0"/>
                <a:ea typeface="GulimChe" panose="020B0609000101010101" pitchFamily="49" charset="-127"/>
              </a:rPr>
              <a:t>Day 2</a:t>
            </a:r>
          </a:p>
        </p:txBody>
      </p:sp>
    </p:spTree>
    <p:extLst>
      <p:ext uri="{BB962C8B-B14F-4D97-AF65-F5344CB8AC3E}">
        <p14:creationId xmlns:p14="http://schemas.microsoft.com/office/powerpoint/2010/main" val="452887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normAutofit/>
          </a:bodyPr>
          <a:lstStyle/>
          <a:p>
            <a:pPr marL="285750" indent="-285750">
              <a:lnSpc>
                <a:spcPct val="150000"/>
              </a:lnSpc>
              <a:buFont typeface="Arial" panose="020B0604020202020204" pitchFamily="34" charset="0"/>
              <a:buChar char="•"/>
            </a:pPr>
            <a:r>
              <a:rPr lang="en-US" sz="1600" dirty="0">
                <a:solidFill>
                  <a:schemeClr val="tx2"/>
                </a:solidFill>
                <a:latin typeface="Interstate-Light"/>
              </a:rPr>
              <a:t>Tokenize article text</a:t>
            </a:r>
          </a:p>
          <a:p>
            <a:pPr marL="285750" indent="-285750">
              <a:lnSpc>
                <a:spcPct val="150000"/>
              </a:lnSpc>
              <a:buFont typeface="Arial" panose="020B0604020202020204" pitchFamily="34" charset="0"/>
              <a:buChar char="•"/>
            </a:pPr>
            <a:r>
              <a:rPr lang="en-US" sz="1600" dirty="0">
                <a:solidFill>
                  <a:schemeClr val="tx2"/>
                </a:solidFill>
                <a:latin typeface="Interstate-Light"/>
              </a:rPr>
              <a:t>Identify sentences</a:t>
            </a:r>
          </a:p>
          <a:p>
            <a:pPr marL="285750" indent="-285750">
              <a:lnSpc>
                <a:spcPct val="150000"/>
              </a:lnSpc>
              <a:buFont typeface="Arial" panose="020B0604020202020204" pitchFamily="34" charset="0"/>
              <a:buChar char="•"/>
            </a:pPr>
            <a:r>
              <a:rPr lang="en-US" sz="1600" dirty="0">
                <a:solidFill>
                  <a:schemeClr val="tx2"/>
                </a:solidFill>
                <a:latin typeface="Interstate-Light"/>
              </a:rPr>
              <a:t>Tag </a:t>
            </a:r>
            <a:r>
              <a:rPr lang="en-US" sz="1600" dirty="0" err="1">
                <a:solidFill>
                  <a:schemeClr val="tx2"/>
                </a:solidFill>
                <a:latin typeface="Interstate-Light"/>
              </a:rPr>
              <a:t>PoS</a:t>
            </a:r>
            <a:endParaRPr lang="en-US" sz="1600" dirty="0">
              <a:solidFill>
                <a:schemeClr val="tx2"/>
              </a:solidFill>
              <a:latin typeface="Interstate-Light"/>
            </a:endParaRPr>
          </a:p>
          <a:p>
            <a:pPr marL="285750" indent="-285750">
              <a:lnSpc>
                <a:spcPct val="150000"/>
              </a:lnSpc>
              <a:buFont typeface="Arial" panose="020B0604020202020204" pitchFamily="34" charset="0"/>
              <a:buChar char="•"/>
            </a:pPr>
            <a:r>
              <a:rPr lang="en-US" sz="1600" dirty="0">
                <a:solidFill>
                  <a:schemeClr val="tx2"/>
                </a:solidFill>
                <a:latin typeface="Interstate-Light"/>
              </a:rPr>
              <a:t>Identify Persons using regular expressions and </a:t>
            </a:r>
            <a:r>
              <a:rPr lang="en-US" sz="1600" dirty="0" err="1">
                <a:solidFill>
                  <a:schemeClr val="tx2"/>
                </a:solidFill>
                <a:latin typeface="Interstate-Light"/>
              </a:rPr>
              <a:t>PoS</a:t>
            </a:r>
            <a:endParaRPr lang="en-US" sz="1600" dirty="0">
              <a:solidFill>
                <a:schemeClr val="tx2"/>
              </a:solidFill>
              <a:latin typeface="Interstate-Light"/>
            </a:endParaRPr>
          </a:p>
          <a:p>
            <a:pPr marL="285750" indent="-285750">
              <a:lnSpc>
                <a:spcPct val="150000"/>
              </a:lnSpc>
              <a:buFont typeface="Arial" panose="020B0604020202020204" pitchFamily="34" charset="0"/>
              <a:buChar char="•"/>
            </a:pPr>
            <a:r>
              <a:rPr lang="en-US" sz="1600" dirty="0">
                <a:solidFill>
                  <a:schemeClr val="tx2"/>
                </a:solidFill>
                <a:latin typeface="Interstate-Light"/>
              </a:rPr>
              <a:t>Use Person annotations, Tokens’ </a:t>
            </a:r>
            <a:r>
              <a:rPr lang="en-US" sz="1600" dirty="0" err="1">
                <a:solidFill>
                  <a:schemeClr val="tx2"/>
                </a:solidFill>
                <a:latin typeface="Interstate-Light"/>
              </a:rPr>
              <a:t>PoS</a:t>
            </a:r>
            <a:r>
              <a:rPr lang="en-US" sz="1600" dirty="0">
                <a:solidFill>
                  <a:schemeClr val="tx2"/>
                </a:solidFill>
                <a:latin typeface="Interstate-Light"/>
              </a:rPr>
              <a:t> and </a:t>
            </a:r>
            <a:r>
              <a:rPr lang="en-US" sz="1600" dirty="0" smtClean="0">
                <a:solidFill>
                  <a:schemeClr val="tx2"/>
                </a:solidFill>
                <a:latin typeface="Interstate-Light"/>
              </a:rPr>
              <a:t>Sentences to </a:t>
            </a:r>
            <a:r>
              <a:rPr lang="en-US" sz="1600" dirty="0">
                <a:solidFill>
                  <a:schemeClr val="tx2"/>
                </a:solidFill>
                <a:latin typeface="Interstate-Light"/>
              </a:rPr>
              <a:t>extract relations between terms to identify</a:t>
            </a:r>
          </a:p>
          <a:p>
            <a:pPr marL="0" indent="0">
              <a:lnSpc>
                <a:spcPct val="150000"/>
              </a:lnSpc>
              <a:buNone/>
            </a:pPr>
            <a:r>
              <a:rPr lang="en-US" sz="1600" dirty="0" smtClean="0">
                <a:solidFill>
                  <a:schemeClr val="tx2"/>
                </a:solidFill>
                <a:latin typeface="Interstate-Light"/>
              </a:rPr>
              <a:t>       Persons </a:t>
            </a:r>
            <a:r>
              <a:rPr lang="en-US" sz="1600" dirty="0">
                <a:solidFill>
                  <a:schemeClr val="tx2"/>
                </a:solidFill>
                <a:latin typeface="Interstate-Light"/>
              </a:rPr>
              <a:t>who are also Actors</a:t>
            </a:r>
          </a:p>
        </p:txBody>
      </p:sp>
      <p:sp>
        <p:nvSpPr>
          <p:cNvPr id="3" name="Title 2"/>
          <p:cNvSpPr>
            <a:spLocks noGrp="1"/>
          </p:cNvSpPr>
          <p:nvPr>
            <p:ph type="title"/>
          </p:nvPr>
        </p:nvSpPr>
        <p:spPr/>
        <p:txBody>
          <a:bodyPr/>
          <a:lstStyle/>
          <a:p>
            <a:r>
              <a:rPr lang="en-US" b="1" dirty="0" smtClean="0">
                <a:solidFill>
                  <a:schemeClr val="tx1"/>
                </a:solidFill>
              </a:rPr>
              <a:t>Sample Scenario – extract Actors</a:t>
            </a:r>
            <a:endParaRPr lang="en-US" b="1" dirty="0">
              <a:solidFill>
                <a:schemeClr val="tx1"/>
              </a:solidFill>
            </a:endParaRPr>
          </a:p>
        </p:txBody>
      </p:sp>
      <p:sp>
        <p:nvSpPr>
          <p:cNvPr id="2" name="Slide Number Placeholder 1"/>
          <p:cNvSpPr>
            <a:spLocks noGrp="1"/>
          </p:cNvSpPr>
          <p:nvPr>
            <p:ph type="sldNum" sz="quarter" idx="4294967295"/>
          </p:nvPr>
        </p:nvSpPr>
        <p:spPr>
          <a:xfrm>
            <a:off x="0" y="6375400"/>
            <a:ext cx="441325" cy="434975"/>
          </a:xfrm>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4031817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dirty="0"/>
          </a:p>
        </p:txBody>
      </p:sp>
      <p:sp>
        <p:nvSpPr>
          <p:cNvPr id="3" name="Title 2"/>
          <p:cNvSpPr>
            <a:spLocks noGrp="1"/>
          </p:cNvSpPr>
          <p:nvPr>
            <p:ph type="title"/>
          </p:nvPr>
        </p:nvSpPr>
        <p:spPr/>
        <p:txBody>
          <a:bodyPr/>
          <a:lstStyle/>
          <a:p>
            <a:r>
              <a:rPr lang="en-US" b="1" dirty="0" smtClean="0"/>
              <a:t>Using UIMA</a:t>
            </a:r>
            <a:endParaRPr lang="en-US" b="1" dirty="0"/>
          </a:p>
        </p:txBody>
      </p:sp>
      <p:sp>
        <p:nvSpPr>
          <p:cNvPr id="4" name="Text Placeholder 3"/>
          <p:cNvSpPr>
            <a:spLocks noGrp="1"/>
          </p:cNvSpPr>
          <p:nvPr>
            <p:ph type="body" sz="quarter" idx="13"/>
          </p:nvPr>
        </p:nvSpPr>
        <p:spPr/>
        <p:txBody>
          <a:bodyPr>
            <a:normAutofit/>
          </a:bodyPr>
          <a:lstStyle/>
          <a:p>
            <a:pPr marL="285750" indent="-285750">
              <a:lnSpc>
                <a:spcPct val="150000"/>
              </a:lnSpc>
              <a:buFont typeface="Arial" panose="020B0604020202020204" pitchFamily="34" charset="0"/>
              <a:buChar char="•"/>
            </a:pPr>
            <a:r>
              <a:rPr lang="en-US" sz="1600" dirty="0">
                <a:latin typeface="Interstate-Light"/>
              </a:rPr>
              <a:t>Define </a:t>
            </a:r>
            <a:r>
              <a:rPr lang="en-US" sz="1600" dirty="0" err="1">
                <a:latin typeface="Interstate-Light"/>
              </a:rPr>
              <a:t>TypeSystem</a:t>
            </a:r>
            <a:endParaRPr lang="en-US" sz="1600" dirty="0">
              <a:latin typeface="Interstate-Light"/>
            </a:endParaRPr>
          </a:p>
          <a:p>
            <a:pPr marL="285750" indent="-285750">
              <a:lnSpc>
                <a:spcPct val="150000"/>
              </a:lnSpc>
              <a:buFont typeface="Arial" panose="020B0604020202020204" pitchFamily="34" charset="0"/>
              <a:buChar char="•"/>
            </a:pPr>
            <a:r>
              <a:rPr lang="en-US" sz="1600" dirty="0">
                <a:latin typeface="Interstate-Light"/>
              </a:rPr>
              <a:t>Define </a:t>
            </a:r>
            <a:r>
              <a:rPr lang="en-US" sz="1600" dirty="0" err="1">
                <a:latin typeface="Interstate-Light"/>
              </a:rPr>
              <a:t>AnalysisEngine</a:t>
            </a:r>
            <a:r>
              <a:rPr lang="en-US" sz="1600" dirty="0">
                <a:latin typeface="Interstate-Light"/>
              </a:rPr>
              <a:t> descriptor(s)</a:t>
            </a:r>
          </a:p>
          <a:p>
            <a:pPr marL="285750" indent="-285750">
              <a:lnSpc>
                <a:spcPct val="150000"/>
              </a:lnSpc>
              <a:buFont typeface="Arial" panose="020B0604020202020204" pitchFamily="34" charset="0"/>
              <a:buChar char="•"/>
            </a:pPr>
            <a:r>
              <a:rPr lang="en-US" sz="1600" dirty="0">
                <a:latin typeface="Interstate-Light"/>
              </a:rPr>
              <a:t>Implement Annotator(s)</a:t>
            </a:r>
          </a:p>
          <a:p>
            <a:pPr marL="285750" indent="-285750">
              <a:lnSpc>
                <a:spcPct val="150000"/>
              </a:lnSpc>
              <a:buFont typeface="Arial" panose="020B0604020202020204" pitchFamily="34" charset="0"/>
              <a:buChar char="•"/>
            </a:pPr>
            <a:r>
              <a:rPr lang="en-US" sz="1600" dirty="0">
                <a:latin typeface="Interstate-Light"/>
              </a:rPr>
              <a:t>Execute the UIMA pipeline</a:t>
            </a:r>
          </a:p>
        </p:txBody>
      </p:sp>
    </p:spTree>
    <p:extLst>
      <p:ext uri="{BB962C8B-B14F-4D97-AF65-F5344CB8AC3E}">
        <p14:creationId xmlns:p14="http://schemas.microsoft.com/office/powerpoint/2010/main" val="2686362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dirty="0"/>
          </a:p>
        </p:txBody>
      </p:sp>
      <p:sp>
        <p:nvSpPr>
          <p:cNvPr id="3" name="Title 2"/>
          <p:cNvSpPr>
            <a:spLocks noGrp="1"/>
          </p:cNvSpPr>
          <p:nvPr>
            <p:ph type="title"/>
          </p:nvPr>
        </p:nvSpPr>
        <p:spPr/>
        <p:txBody>
          <a:bodyPr/>
          <a:lstStyle/>
          <a:p>
            <a:r>
              <a:rPr lang="en-US" dirty="0" smtClean="0"/>
              <a:t>1. Define </a:t>
            </a:r>
            <a:r>
              <a:rPr lang="en-US" dirty="0" err="1" smtClean="0"/>
              <a:t>TypeSystem</a:t>
            </a:r>
            <a:endParaRPr lang="en-US" dirty="0"/>
          </a:p>
        </p:txBody>
      </p:sp>
      <p:sp>
        <p:nvSpPr>
          <p:cNvPr id="4" name="Text Placeholder 3"/>
          <p:cNvSpPr>
            <a:spLocks noGrp="1"/>
          </p:cNvSpPr>
          <p:nvPr>
            <p:ph type="body" sz="quarter" idx="13"/>
          </p:nvPr>
        </p:nvSpPr>
        <p:spPr/>
        <p:txBody>
          <a:bodyPr>
            <a:normAutofit/>
          </a:bodyPr>
          <a:lstStyle/>
          <a:p>
            <a:pPr marL="285750" indent="-285750">
              <a:lnSpc>
                <a:spcPct val="150000"/>
              </a:lnSpc>
              <a:buFont typeface="Arial" panose="020B0604020202020204" pitchFamily="34" charset="0"/>
              <a:buChar char="•"/>
            </a:pPr>
            <a:r>
              <a:rPr lang="en-US" sz="1600" dirty="0">
                <a:latin typeface="Interstate-Light"/>
              </a:rPr>
              <a:t>Define at least a Type inside Type System for </a:t>
            </a:r>
            <a:r>
              <a:rPr lang="en-US" sz="1600" dirty="0" smtClean="0">
                <a:latin typeface="Interstate-Light"/>
              </a:rPr>
              <a:t>each object </a:t>
            </a:r>
            <a:r>
              <a:rPr lang="en-US" sz="1600" dirty="0">
                <a:latin typeface="Interstate-Light"/>
              </a:rPr>
              <a:t>inside the domain model</a:t>
            </a:r>
          </a:p>
          <a:p>
            <a:pPr marL="285750" indent="-285750">
              <a:lnSpc>
                <a:spcPct val="150000"/>
              </a:lnSpc>
              <a:buFont typeface="Arial" panose="020B0604020202020204" pitchFamily="34" charset="0"/>
              <a:buChar char="•"/>
            </a:pPr>
            <a:r>
              <a:rPr lang="en-US" sz="1600" dirty="0">
                <a:latin typeface="Interstate-Light"/>
              </a:rPr>
              <a:t>Useful to define more fine grained Types (for values </a:t>
            </a:r>
            <a:r>
              <a:rPr lang="en-US" sz="1600" dirty="0" smtClean="0">
                <a:latin typeface="Interstate-Light"/>
              </a:rPr>
              <a:t>of type </a:t>
            </a:r>
            <a:r>
              <a:rPr lang="en-US" sz="1600" dirty="0">
                <a:latin typeface="Interstate-Light"/>
              </a:rPr>
              <a:t>properties, called Features)</a:t>
            </a:r>
          </a:p>
          <a:p>
            <a:pPr marL="285750" indent="-285750">
              <a:lnSpc>
                <a:spcPct val="150000"/>
              </a:lnSpc>
              <a:buFont typeface="Arial" panose="020B0604020202020204" pitchFamily="34" charset="0"/>
              <a:buChar char="•"/>
            </a:pPr>
            <a:r>
              <a:rPr lang="en-US" sz="1600" dirty="0">
                <a:latin typeface="Interstate-Light"/>
              </a:rPr>
              <a:t>If we want to extract information about articles </a:t>
            </a:r>
            <a:r>
              <a:rPr lang="en-US" sz="1600" dirty="0" smtClean="0">
                <a:latin typeface="Interstate-Light"/>
              </a:rPr>
              <a:t>we create </a:t>
            </a:r>
            <a:r>
              <a:rPr lang="en-US" sz="1600" dirty="0">
                <a:latin typeface="Interstate-Light"/>
              </a:rPr>
              <a:t>an Article type inside the Type System</a:t>
            </a:r>
          </a:p>
          <a:p>
            <a:pPr marL="285750" indent="-285750">
              <a:lnSpc>
                <a:spcPct val="150000"/>
              </a:lnSpc>
              <a:buFont typeface="Arial" panose="020B0604020202020204" pitchFamily="34" charset="0"/>
              <a:buChar char="•"/>
            </a:pPr>
            <a:r>
              <a:rPr lang="en-US" sz="1600" dirty="0">
                <a:latin typeface="Interstate-Light"/>
              </a:rPr>
              <a:t>Also we’ll need to create annotations/</a:t>
            </a:r>
            <a:r>
              <a:rPr lang="en-US" sz="1600" dirty="0" err="1">
                <a:latin typeface="Interstate-Light"/>
              </a:rPr>
              <a:t>entites</a:t>
            </a:r>
            <a:r>
              <a:rPr lang="en-US" sz="1600" dirty="0">
                <a:latin typeface="Interstate-Light"/>
              </a:rPr>
              <a:t> for </a:t>
            </a:r>
            <a:r>
              <a:rPr lang="en-US" sz="1600" dirty="0" err="1" smtClean="0">
                <a:latin typeface="Interstate-Light"/>
              </a:rPr>
              <a:t>movies,actors</a:t>
            </a:r>
            <a:r>
              <a:rPr lang="en-US" sz="1600" dirty="0">
                <a:latin typeface="Interstate-Light"/>
              </a:rPr>
              <a:t>, directors, etc...</a:t>
            </a:r>
          </a:p>
        </p:txBody>
      </p:sp>
    </p:spTree>
    <p:extLst>
      <p:ext uri="{BB962C8B-B14F-4D97-AF65-F5344CB8AC3E}">
        <p14:creationId xmlns:p14="http://schemas.microsoft.com/office/powerpoint/2010/main" val="3927955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TypeSystem</a:t>
            </a:r>
            <a:r>
              <a:rPr lang="en-US" dirty="0" smtClean="0"/>
              <a:t> screenshot</a:t>
            </a:r>
            <a:endParaRPr lang="en-US" dirty="0"/>
          </a:p>
        </p:txBody>
      </p:sp>
      <p:sp>
        <p:nvSpPr>
          <p:cNvPr id="3" name="Slide Number Placeholder 2"/>
          <p:cNvSpPr>
            <a:spLocks noGrp="1"/>
          </p:cNvSpPr>
          <p:nvPr>
            <p:ph type="sldNum" sz="quarter" idx="10"/>
          </p:nvPr>
        </p:nvSpPr>
        <p:spPr/>
        <p:txBody>
          <a:bodyPr/>
          <a:lstStyle/>
          <a:p>
            <a:pPr>
              <a:defRPr/>
            </a:pPr>
            <a:fld id="{C2920F72-E1A6-4A94-8A3F-841BF86CCDC4}" type="slidenum">
              <a:rPr lang="en-US" smtClean="0"/>
              <a:pPr>
                <a:defRPr/>
              </a:pPr>
              <a:t>12</a:t>
            </a:fld>
            <a:endParaRPr lang="en-US" dirty="0"/>
          </a:p>
        </p:txBody>
      </p:sp>
    </p:spTree>
    <p:extLst>
      <p:ext uri="{BB962C8B-B14F-4D97-AF65-F5344CB8AC3E}">
        <p14:creationId xmlns:p14="http://schemas.microsoft.com/office/powerpoint/2010/main" val="3807676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dirty="0"/>
          </a:p>
        </p:txBody>
      </p:sp>
      <p:sp>
        <p:nvSpPr>
          <p:cNvPr id="3" name="Title 2"/>
          <p:cNvSpPr>
            <a:spLocks noGrp="1"/>
          </p:cNvSpPr>
          <p:nvPr>
            <p:ph type="title"/>
          </p:nvPr>
        </p:nvSpPr>
        <p:spPr/>
        <p:txBody>
          <a:bodyPr/>
          <a:lstStyle/>
          <a:p>
            <a:r>
              <a:rPr lang="en-US" dirty="0" smtClean="0">
                <a:latin typeface="Interstate-Light"/>
              </a:rPr>
              <a:t>2. Define </a:t>
            </a:r>
            <a:r>
              <a:rPr lang="en-US" dirty="0" err="1">
                <a:latin typeface="Interstate-Light"/>
              </a:rPr>
              <a:t>AnalysisEngine</a:t>
            </a:r>
            <a:r>
              <a:rPr lang="en-US" dirty="0">
                <a:latin typeface="Interstate-Light"/>
              </a:rPr>
              <a:t> </a:t>
            </a:r>
            <a:r>
              <a:rPr lang="en-US" dirty="0" smtClean="0">
                <a:latin typeface="Interstate-Light"/>
              </a:rPr>
              <a:t>descriptor</a:t>
            </a:r>
            <a:endParaRPr lang="en-US" dirty="0"/>
          </a:p>
        </p:txBody>
      </p:sp>
      <p:sp>
        <p:nvSpPr>
          <p:cNvPr id="4" name="Text Placeholder 3"/>
          <p:cNvSpPr>
            <a:spLocks noGrp="1"/>
          </p:cNvSpPr>
          <p:nvPr>
            <p:ph type="body" sz="quarter" idx="13"/>
          </p:nvPr>
        </p:nvSpPr>
        <p:spPr/>
        <p:txBody>
          <a:bodyPr>
            <a:normAutofit/>
          </a:bodyPr>
          <a:lstStyle/>
          <a:p>
            <a:pPr marL="285750" indent="-285750">
              <a:lnSpc>
                <a:spcPct val="150000"/>
              </a:lnSpc>
              <a:buFont typeface="Arial" panose="020B0604020202020204" pitchFamily="34" charset="0"/>
              <a:buChar char="•"/>
            </a:pPr>
            <a:r>
              <a:rPr lang="en-US" sz="1600" dirty="0">
                <a:latin typeface="Interstate-Light"/>
              </a:rPr>
              <a:t>Define which type system it’s going to use</a:t>
            </a:r>
          </a:p>
          <a:p>
            <a:pPr marL="285750" indent="-285750">
              <a:buFont typeface="Arial" panose="020B0604020202020204" pitchFamily="34" charset="0"/>
              <a:buChar char="•"/>
            </a:pPr>
            <a:r>
              <a:rPr lang="en-US" sz="1600" dirty="0">
                <a:latin typeface="Interstate-Light"/>
              </a:rPr>
              <a:t>Define which capabilities the analysis </a:t>
            </a:r>
            <a:r>
              <a:rPr lang="en-US" sz="1600" dirty="0" smtClean="0">
                <a:latin typeface="Interstate-Light"/>
              </a:rPr>
              <a:t>engine has</a:t>
            </a:r>
            <a:r>
              <a:rPr lang="en-US" sz="1600" dirty="0">
                <a:latin typeface="Interstate-Light"/>
              </a:rPr>
              <a:t>: which </a:t>
            </a:r>
            <a:r>
              <a:rPr lang="en-US" sz="1600" dirty="0" smtClean="0">
                <a:latin typeface="Interstate-Light"/>
              </a:rPr>
              <a:t>annotations</a:t>
            </a:r>
          </a:p>
          <a:p>
            <a:r>
              <a:rPr lang="en-US" sz="1600" dirty="0" smtClean="0">
                <a:latin typeface="Interstate-Light"/>
              </a:rPr>
              <a:t>        </a:t>
            </a:r>
            <a:r>
              <a:rPr lang="en-US" sz="1600" dirty="0">
                <a:latin typeface="Interstate-Light"/>
              </a:rPr>
              <a:t>need to work </a:t>
            </a:r>
            <a:r>
              <a:rPr lang="en-US" sz="1600" dirty="0" smtClean="0">
                <a:latin typeface="Interstate-Light"/>
              </a:rPr>
              <a:t>and which </a:t>
            </a:r>
            <a:r>
              <a:rPr lang="en-US" sz="1600" dirty="0">
                <a:latin typeface="Interstate-Light"/>
              </a:rPr>
              <a:t>annotations it’ll (eventually) generate</a:t>
            </a:r>
          </a:p>
          <a:p>
            <a:pPr marL="285750" indent="-285750">
              <a:lnSpc>
                <a:spcPct val="150000"/>
              </a:lnSpc>
              <a:buFont typeface="Arial" panose="020B0604020202020204" pitchFamily="34" charset="0"/>
              <a:buChar char="•"/>
            </a:pPr>
            <a:r>
              <a:rPr lang="en-US" sz="1600" dirty="0">
                <a:latin typeface="Interstate-Light"/>
              </a:rPr>
              <a:t>Define configuration </a:t>
            </a:r>
            <a:r>
              <a:rPr lang="en-US" sz="1600" dirty="0" err="1">
                <a:latin typeface="Interstate-Light"/>
              </a:rPr>
              <a:t>paramaters</a:t>
            </a:r>
            <a:r>
              <a:rPr lang="en-US" sz="1600" dirty="0">
                <a:latin typeface="Interstate-Light"/>
              </a:rPr>
              <a:t> for </a:t>
            </a:r>
            <a:r>
              <a:rPr lang="en-US" sz="1600" dirty="0" smtClean="0">
                <a:latin typeface="Interstate-Light"/>
              </a:rPr>
              <a:t>the underlying </a:t>
            </a:r>
            <a:r>
              <a:rPr lang="en-US" sz="1600" dirty="0">
                <a:latin typeface="Interstate-Light"/>
              </a:rPr>
              <a:t>algorithm</a:t>
            </a:r>
          </a:p>
          <a:p>
            <a:pPr marL="285750" indent="-285750">
              <a:lnSpc>
                <a:spcPct val="150000"/>
              </a:lnSpc>
              <a:buFont typeface="Arial" panose="020B0604020202020204" pitchFamily="34" charset="0"/>
              <a:buChar char="•"/>
            </a:pPr>
            <a:r>
              <a:rPr lang="en-US" sz="1600" dirty="0">
                <a:latin typeface="Interstate-Light"/>
              </a:rPr>
              <a:t>Define resources needed by the </a:t>
            </a:r>
            <a:r>
              <a:rPr lang="en-US" sz="1600" dirty="0" smtClean="0">
                <a:latin typeface="Interstate-Light"/>
              </a:rPr>
              <a:t>analysis engine</a:t>
            </a:r>
            <a:endParaRPr lang="en-US" sz="1600" dirty="0">
              <a:latin typeface="Interstate-Light"/>
            </a:endParaRPr>
          </a:p>
        </p:txBody>
      </p:sp>
    </p:spTree>
    <p:extLst>
      <p:ext uri="{BB962C8B-B14F-4D97-AF65-F5344CB8AC3E}">
        <p14:creationId xmlns:p14="http://schemas.microsoft.com/office/powerpoint/2010/main" val="1212455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Engine Descriptor file</a:t>
            </a:r>
            <a:endParaRPr lang="en-US" dirty="0"/>
          </a:p>
        </p:txBody>
      </p:sp>
      <p:sp>
        <p:nvSpPr>
          <p:cNvPr id="3" name="Slide Number Placeholder 2"/>
          <p:cNvSpPr>
            <a:spLocks noGrp="1"/>
          </p:cNvSpPr>
          <p:nvPr>
            <p:ph type="sldNum" sz="quarter" idx="10"/>
          </p:nvPr>
        </p:nvSpPr>
        <p:spPr/>
        <p:txBody>
          <a:bodyPr/>
          <a:lstStyle/>
          <a:p>
            <a:pPr>
              <a:defRPr/>
            </a:pPr>
            <a:fld id="{C2920F72-E1A6-4A94-8A3F-841BF86CCDC4}" type="slidenum">
              <a:rPr lang="en-US" smtClean="0"/>
              <a:pPr>
                <a:defRPr/>
              </a:pPr>
              <a:t>14</a:t>
            </a:fld>
            <a:endParaRPr lang="en-US" dirty="0"/>
          </a:p>
        </p:txBody>
      </p:sp>
    </p:spTree>
    <p:extLst>
      <p:ext uri="{BB962C8B-B14F-4D97-AF65-F5344CB8AC3E}">
        <p14:creationId xmlns:p14="http://schemas.microsoft.com/office/powerpoint/2010/main" val="394964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dirty="0"/>
          </a:p>
        </p:txBody>
      </p:sp>
      <p:sp>
        <p:nvSpPr>
          <p:cNvPr id="3" name="Title 2"/>
          <p:cNvSpPr>
            <a:spLocks noGrp="1"/>
          </p:cNvSpPr>
          <p:nvPr>
            <p:ph type="title"/>
          </p:nvPr>
        </p:nvSpPr>
        <p:spPr/>
        <p:txBody>
          <a:bodyPr/>
          <a:lstStyle/>
          <a:p>
            <a:r>
              <a:rPr lang="en-US" b="1" dirty="0" smtClean="0"/>
              <a:t>3. Implement </a:t>
            </a:r>
            <a:r>
              <a:rPr lang="en-US" b="1" dirty="0" err="1" smtClean="0"/>
              <a:t>Annnotator</a:t>
            </a:r>
            <a:endParaRPr lang="en-US" b="1" dirty="0"/>
          </a:p>
        </p:txBody>
      </p:sp>
      <p:sp>
        <p:nvSpPr>
          <p:cNvPr id="4" name="Text Placeholder 3"/>
          <p:cNvSpPr>
            <a:spLocks noGrp="1"/>
          </p:cNvSpPr>
          <p:nvPr>
            <p:ph type="body" sz="quarter" idx="13"/>
          </p:nvPr>
        </p:nvSpPr>
        <p:spPr/>
        <p:txBody>
          <a:bodyPr>
            <a:normAutofit/>
          </a:bodyPr>
          <a:lstStyle/>
          <a:p>
            <a:pPr marL="285750" indent="-285750">
              <a:lnSpc>
                <a:spcPct val="150000"/>
              </a:lnSpc>
              <a:buFont typeface="Arial" panose="020B0604020202020204" pitchFamily="34" charset="0"/>
              <a:buChar char="•"/>
            </a:pPr>
            <a:r>
              <a:rPr lang="en-US" sz="1600" dirty="0">
                <a:latin typeface="Interstate-Light"/>
              </a:rPr>
              <a:t>create a new class extending </a:t>
            </a:r>
            <a:r>
              <a:rPr lang="en-US" sz="1600" b="1" dirty="0" err="1" smtClean="0">
                <a:latin typeface="Interstate-Light"/>
              </a:rPr>
              <a:t>JCasAnnotator_ImplBase</a:t>
            </a:r>
            <a:endParaRPr lang="en-US" sz="1600" b="1" dirty="0" smtClean="0">
              <a:latin typeface="Interstate-Light"/>
            </a:endParaRPr>
          </a:p>
          <a:p>
            <a:pPr marL="285750" indent="-285750">
              <a:lnSpc>
                <a:spcPct val="150000"/>
              </a:lnSpc>
              <a:buFont typeface="Arial" panose="020B0604020202020204" pitchFamily="34" charset="0"/>
              <a:buChar char="•"/>
            </a:pPr>
            <a:r>
              <a:rPr lang="en-US" sz="1600" dirty="0" smtClean="0">
                <a:latin typeface="Interstate-Light"/>
              </a:rPr>
              <a:t>implement </a:t>
            </a:r>
            <a:r>
              <a:rPr lang="en-US" sz="1600" dirty="0">
                <a:latin typeface="Interstate-Light"/>
              </a:rPr>
              <a:t>the </a:t>
            </a:r>
            <a:r>
              <a:rPr lang="en-US" sz="1600" b="1" dirty="0">
                <a:latin typeface="Interstate-Light"/>
              </a:rPr>
              <a:t>process() </a:t>
            </a:r>
            <a:r>
              <a:rPr lang="en-US" sz="1600" dirty="0">
                <a:latin typeface="Interstate-Light"/>
              </a:rPr>
              <a:t>method  </a:t>
            </a:r>
            <a:r>
              <a:rPr lang="en-US" sz="1600" dirty="0" smtClean="0">
                <a:latin typeface="Interstate-Light"/>
              </a:rPr>
              <a:t>that </a:t>
            </a:r>
            <a:r>
              <a:rPr lang="en-US" sz="1600" dirty="0">
                <a:latin typeface="Interstate-Light"/>
              </a:rPr>
              <a:t>actually does </a:t>
            </a:r>
            <a:r>
              <a:rPr lang="en-US" sz="1600" dirty="0" smtClean="0">
                <a:latin typeface="Interstate-Light"/>
              </a:rPr>
              <a:t>the job</a:t>
            </a:r>
            <a:endParaRPr lang="en-US" sz="1600" dirty="0">
              <a:latin typeface="Interstate-Light"/>
            </a:endParaRPr>
          </a:p>
          <a:p>
            <a:pPr marL="514350" lvl="1" indent="-285750">
              <a:lnSpc>
                <a:spcPct val="150000"/>
              </a:lnSpc>
              <a:buFont typeface="Arial" panose="020B0604020202020204" pitchFamily="34" charset="0"/>
              <a:buChar char="•"/>
            </a:pPr>
            <a:r>
              <a:rPr lang="en-US" sz="1400" dirty="0">
                <a:latin typeface="Interstate-Light"/>
              </a:rPr>
              <a:t>the algorithm implementation is (called) in the</a:t>
            </a:r>
          </a:p>
          <a:p>
            <a:pPr lvl="1" indent="0">
              <a:lnSpc>
                <a:spcPct val="150000"/>
              </a:lnSpc>
              <a:buNone/>
            </a:pPr>
            <a:r>
              <a:rPr lang="en-US" sz="1400" b="1" dirty="0" smtClean="0">
                <a:latin typeface="Interstate-Light"/>
              </a:rPr>
              <a:t>          process</a:t>
            </a:r>
            <a:r>
              <a:rPr lang="en-US" sz="1400" b="1" dirty="0">
                <a:latin typeface="Interstate-Light"/>
              </a:rPr>
              <a:t>() </a:t>
            </a:r>
            <a:r>
              <a:rPr lang="en-US" sz="1400" dirty="0">
                <a:latin typeface="Interstate-Light"/>
              </a:rPr>
              <a:t>method</a:t>
            </a:r>
          </a:p>
          <a:p>
            <a:pPr marL="285750" indent="-285750">
              <a:lnSpc>
                <a:spcPct val="150000"/>
              </a:lnSpc>
              <a:buFont typeface="Arial" panose="020B0604020202020204" pitchFamily="34" charset="0"/>
              <a:buChar char="•"/>
            </a:pPr>
            <a:r>
              <a:rPr lang="en-US" sz="1600" dirty="0">
                <a:latin typeface="Interstate-Light"/>
              </a:rPr>
              <a:t>you can use configuration parameters/resources </a:t>
            </a:r>
            <a:r>
              <a:rPr lang="en-US" sz="1600" dirty="0" smtClean="0">
                <a:latin typeface="Interstate-Light"/>
              </a:rPr>
              <a:t>defined in </a:t>
            </a:r>
            <a:r>
              <a:rPr lang="en-US" sz="1600" dirty="0">
                <a:latin typeface="Interstate-Light"/>
              </a:rPr>
              <a:t>the descriptor</a:t>
            </a:r>
          </a:p>
          <a:p>
            <a:pPr marL="285750" indent="-285750">
              <a:lnSpc>
                <a:spcPct val="150000"/>
              </a:lnSpc>
              <a:buFont typeface="Arial" panose="020B0604020202020204" pitchFamily="34" charset="0"/>
              <a:buChar char="•"/>
            </a:pPr>
            <a:r>
              <a:rPr lang="en-US" sz="1600" dirty="0">
                <a:latin typeface="Interstate-Light"/>
              </a:rPr>
              <a:t>eventually override </a:t>
            </a:r>
            <a:r>
              <a:rPr lang="en-US" sz="1600" b="1" dirty="0">
                <a:latin typeface="Interstate-Light"/>
              </a:rPr>
              <a:t>initialize() </a:t>
            </a:r>
            <a:r>
              <a:rPr lang="en-US" sz="1600" dirty="0">
                <a:latin typeface="Interstate-Light"/>
              </a:rPr>
              <a:t>and </a:t>
            </a:r>
            <a:r>
              <a:rPr lang="en-US" sz="1600" b="1" dirty="0">
                <a:latin typeface="Interstate-Light"/>
              </a:rPr>
              <a:t>destroy() </a:t>
            </a:r>
            <a:r>
              <a:rPr lang="en-US" sz="1600" dirty="0">
                <a:latin typeface="Interstate-Light"/>
              </a:rPr>
              <a:t>methods</a:t>
            </a:r>
          </a:p>
        </p:txBody>
      </p:sp>
    </p:spTree>
    <p:extLst>
      <p:ext uri="{BB962C8B-B14F-4D97-AF65-F5344CB8AC3E}">
        <p14:creationId xmlns:p14="http://schemas.microsoft.com/office/powerpoint/2010/main" val="820469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snippet for Annotator</a:t>
            </a:r>
            <a:endParaRPr lang="en-US" dirty="0"/>
          </a:p>
        </p:txBody>
      </p:sp>
      <p:sp>
        <p:nvSpPr>
          <p:cNvPr id="3" name="Slide Number Placeholder 2"/>
          <p:cNvSpPr>
            <a:spLocks noGrp="1"/>
          </p:cNvSpPr>
          <p:nvPr>
            <p:ph type="sldNum" sz="quarter" idx="10"/>
          </p:nvPr>
        </p:nvSpPr>
        <p:spPr/>
        <p:txBody>
          <a:bodyPr/>
          <a:lstStyle/>
          <a:p>
            <a:pPr>
              <a:defRPr/>
            </a:pPr>
            <a:fld id="{C2920F72-E1A6-4A94-8A3F-841BF86CCDC4}" type="slidenum">
              <a:rPr lang="en-US" smtClean="0"/>
              <a:pPr>
                <a:defRPr/>
              </a:pPr>
              <a:t>16</a:t>
            </a:fld>
            <a:endParaRPr lang="en-US" dirty="0"/>
          </a:p>
        </p:txBody>
      </p:sp>
    </p:spTree>
    <p:extLst>
      <p:ext uri="{BB962C8B-B14F-4D97-AF65-F5344CB8AC3E}">
        <p14:creationId xmlns:p14="http://schemas.microsoft.com/office/powerpoint/2010/main" val="1978783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dirty="0"/>
          </a:p>
        </p:txBody>
      </p:sp>
      <p:sp>
        <p:nvSpPr>
          <p:cNvPr id="3" name="Title 2"/>
          <p:cNvSpPr>
            <a:spLocks noGrp="1"/>
          </p:cNvSpPr>
          <p:nvPr>
            <p:ph type="title"/>
          </p:nvPr>
        </p:nvSpPr>
        <p:spPr/>
        <p:txBody>
          <a:bodyPr/>
          <a:lstStyle/>
          <a:p>
            <a:r>
              <a:rPr lang="en-US" b="1" dirty="0" smtClean="0"/>
              <a:t>4. Execute UIMA pipeline</a:t>
            </a:r>
            <a:endParaRPr lang="en-US" b="1" dirty="0"/>
          </a:p>
        </p:txBody>
      </p:sp>
      <p:sp>
        <p:nvSpPr>
          <p:cNvPr id="4" name="Text Placeholder 3"/>
          <p:cNvSpPr>
            <a:spLocks noGrp="1"/>
          </p:cNvSpPr>
          <p:nvPr>
            <p:ph type="body" sz="quarter" idx="13"/>
          </p:nvPr>
        </p:nvSpPr>
        <p:spPr/>
        <p:txBody>
          <a:bodyPr>
            <a:normAutofit/>
          </a:bodyPr>
          <a:lstStyle/>
          <a:p>
            <a:pPr marL="285750" indent="-285750">
              <a:lnSpc>
                <a:spcPct val="150000"/>
              </a:lnSpc>
              <a:buFont typeface="Arial" panose="020B0604020202020204" pitchFamily="34" charset="0"/>
              <a:buChar char="•"/>
            </a:pPr>
            <a:r>
              <a:rPr lang="en-US" sz="1600" dirty="0">
                <a:latin typeface="Interstate-Light"/>
              </a:rPr>
              <a:t>Instantiate the </a:t>
            </a:r>
            <a:r>
              <a:rPr lang="en-US" sz="1600" dirty="0" err="1">
                <a:latin typeface="Interstate-Light"/>
              </a:rPr>
              <a:t>AnalysisEngine</a:t>
            </a:r>
            <a:r>
              <a:rPr lang="en-US" sz="1600" dirty="0">
                <a:latin typeface="Interstate-Light"/>
              </a:rPr>
              <a:t> with </a:t>
            </a:r>
            <a:r>
              <a:rPr lang="en-US" sz="1600" dirty="0" smtClean="0">
                <a:latin typeface="Interstate-Light"/>
              </a:rPr>
              <a:t>its descriptor </a:t>
            </a:r>
            <a:r>
              <a:rPr lang="en-US" sz="1600" dirty="0">
                <a:latin typeface="Interstate-Light"/>
              </a:rPr>
              <a:t>as a parameter</a:t>
            </a:r>
          </a:p>
          <a:p>
            <a:pPr marL="285750" indent="-285750">
              <a:lnSpc>
                <a:spcPct val="150000"/>
              </a:lnSpc>
              <a:buFont typeface="Arial" panose="020B0604020202020204" pitchFamily="34" charset="0"/>
              <a:buChar char="•"/>
            </a:pPr>
            <a:r>
              <a:rPr lang="en-US" sz="1600" dirty="0">
                <a:latin typeface="Interstate-Light"/>
              </a:rPr>
              <a:t>Create a CAS which will contain the text </a:t>
            </a:r>
            <a:r>
              <a:rPr lang="en-US" sz="1600" dirty="0" smtClean="0">
                <a:latin typeface="Interstate-Light"/>
              </a:rPr>
              <a:t>to be </a:t>
            </a:r>
            <a:r>
              <a:rPr lang="en-US" sz="1600" dirty="0">
                <a:latin typeface="Interstate-Light"/>
              </a:rPr>
              <a:t>analyzed and the annotations extracted</a:t>
            </a:r>
          </a:p>
          <a:p>
            <a:pPr marL="285750" indent="-285750">
              <a:lnSpc>
                <a:spcPct val="150000"/>
              </a:lnSpc>
              <a:buFont typeface="Arial" panose="020B0604020202020204" pitchFamily="34" charset="0"/>
              <a:buChar char="•"/>
            </a:pPr>
            <a:r>
              <a:rPr lang="en-US" sz="1600" dirty="0">
                <a:latin typeface="Interstate-Light"/>
              </a:rPr>
              <a:t>Run the </a:t>
            </a:r>
            <a:r>
              <a:rPr lang="en-US" sz="1600" dirty="0" err="1">
                <a:latin typeface="Interstate-Light"/>
              </a:rPr>
              <a:t>AnalysisEngine</a:t>
            </a:r>
            <a:r>
              <a:rPr lang="en-US" sz="1600" dirty="0">
                <a:latin typeface="Interstate-Light"/>
              </a:rPr>
              <a:t> on the given CAS</a:t>
            </a:r>
          </a:p>
          <a:p>
            <a:pPr marL="285750" indent="-285750">
              <a:lnSpc>
                <a:spcPct val="150000"/>
              </a:lnSpc>
              <a:buFont typeface="Arial" panose="020B0604020202020204" pitchFamily="34" charset="0"/>
              <a:buChar char="•"/>
            </a:pPr>
            <a:r>
              <a:rPr lang="en-US" sz="1600" dirty="0">
                <a:latin typeface="Interstate-Light"/>
              </a:rPr>
              <a:t>Browse results</a:t>
            </a:r>
          </a:p>
        </p:txBody>
      </p:sp>
    </p:spTree>
    <p:extLst>
      <p:ext uri="{BB962C8B-B14F-4D97-AF65-F5344CB8AC3E}">
        <p14:creationId xmlns:p14="http://schemas.microsoft.com/office/powerpoint/2010/main" val="3632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//UIMA pipeline code snippet</a:t>
            </a:r>
            <a:endParaRPr lang="en-US" dirty="0"/>
          </a:p>
        </p:txBody>
      </p:sp>
      <p:sp>
        <p:nvSpPr>
          <p:cNvPr id="3" name="Slide Number Placeholder 2"/>
          <p:cNvSpPr>
            <a:spLocks noGrp="1"/>
          </p:cNvSpPr>
          <p:nvPr>
            <p:ph type="sldNum" sz="quarter" idx="10"/>
          </p:nvPr>
        </p:nvSpPr>
        <p:spPr/>
        <p:txBody>
          <a:bodyPr/>
          <a:lstStyle/>
          <a:p>
            <a:pPr>
              <a:defRPr/>
            </a:pPr>
            <a:fld id="{C2920F72-E1A6-4A94-8A3F-841BF86CCDC4}" type="slidenum">
              <a:rPr lang="en-US" smtClean="0"/>
              <a:pPr>
                <a:defRPr/>
              </a:pPr>
              <a:t>18</a:t>
            </a:fld>
            <a:endParaRPr lang="en-US" dirty="0"/>
          </a:p>
        </p:txBody>
      </p:sp>
    </p:spTree>
    <p:extLst>
      <p:ext uri="{BB962C8B-B14F-4D97-AF65-F5344CB8AC3E}">
        <p14:creationId xmlns:p14="http://schemas.microsoft.com/office/powerpoint/2010/main" val="1630377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2920F72-E1A6-4A94-8A3F-841BF86CCDC4}" type="slidenum">
              <a:rPr lang="en-US" smtClean="0"/>
              <a:pPr>
                <a:defRPr/>
              </a:pPr>
              <a:t>1</a:t>
            </a:fld>
            <a:endParaRPr lang="en-US" dirty="0"/>
          </a:p>
        </p:txBody>
      </p:sp>
      <p:sp>
        <p:nvSpPr>
          <p:cNvPr id="3" name="Title 2"/>
          <p:cNvSpPr>
            <a:spLocks noGrp="1"/>
          </p:cNvSpPr>
          <p:nvPr>
            <p:ph type="title"/>
          </p:nvPr>
        </p:nvSpPr>
        <p:spPr/>
        <p:txBody>
          <a:bodyPr>
            <a:normAutofit/>
          </a:bodyPr>
          <a:lstStyle/>
          <a:p>
            <a:r>
              <a:rPr lang="en-US" sz="2400" dirty="0" smtClean="0">
                <a:solidFill>
                  <a:schemeClr val="tx2"/>
                </a:solidFill>
                <a:latin typeface="Arial Black" panose="020B0A04020102020204" pitchFamily="34" charset="0"/>
              </a:rPr>
              <a:t>What is UIM ?</a:t>
            </a:r>
            <a:endParaRPr lang="en-US" sz="2400" dirty="0">
              <a:solidFill>
                <a:schemeClr val="tx2"/>
              </a:solidFill>
              <a:latin typeface="Arial Black" panose="020B0A04020102020204" pitchFamily="34" charset="0"/>
            </a:endParaRPr>
          </a:p>
        </p:txBody>
      </p:sp>
      <p:sp>
        <p:nvSpPr>
          <p:cNvPr id="4" name="Content Placeholder 3"/>
          <p:cNvSpPr>
            <a:spLocks noGrp="1"/>
          </p:cNvSpPr>
          <p:nvPr>
            <p:ph type="body" sz="quarter" idx="13"/>
          </p:nvPr>
        </p:nvSpPr>
        <p:spPr>
          <a:xfrm>
            <a:off x="311028" y="1137830"/>
            <a:ext cx="8451972" cy="4955465"/>
          </a:xfrm>
        </p:spPr>
        <p:txBody>
          <a:bodyPr>
            <a:normAutofit/>
          </a:bodyPr>
          <a:lstStyle/>
          <a:p>
            <a:endParaRPr lang="en-US" sz="1400" dirty="0">
              <a:solidFill>
                <a:schemeClr val="tx2"/>
              </a:solidFill>
              <a:latin typeface="+mj-lt"/>
            </a:endParaRPr>
          </a:p>
          <a:p>
            <a:pPr marL="285750" indent="-285750">
              <a:buFont typeface="Arial" panose="020B0604020202020204" pitchFamily="34" charset="0"/>
              <a:buChar char="•"/>
            </a:pPr>
            <a:r>
              <a:rPr lang="en-US" sz="1600" dirty="0" smtClean="0">
                <a:solidFill>
                  <a:schemeClr val="tx2"/>
                </a:solidFill>
                <a:latin typeface="Interstate-Light" panose="02000606030000020004"/>
              </a:rPr>
              <a:t>Unstructured </a:t>
            </a:r>
            <a:r>
              <a:rPr lang="en-US" sz="1600" dirty="0">
                <a:solidFill>
                  <a:schemeClr val="tx2"/>
                </a:solidFill>
                <a:latin typeface="Interstate-Light" panose="02000606030000020004"/>
              </a:rPr>
              <a:t>Information Management</a:t>
            </a:r>
          </a:p>
          <a:p>
            <a:pPr marL="285750" indent="-285750">
              <a:buFont typeface="Arial" panose="020B0604020202020204" pitchFamily="34" charset="0"/>
              <a:buChar char="•"/>
            </a:pPr>
            <a:endParaRPr lang="en-US" sz="1600" dirty="0">
              <a:solidFill>
                <a:schemeClr val="tx2"/>
              </a:solidFill>
              <a:latin typeface="Interstate-Light" panose="02000606030000020004"/>
            </a:endParaRPr>
          </a:p>
          <a:p>
            <a:pPr marL="285750" indent="-285750">
              <a:buFont typeface="Arial" panose="020B0604020202020204" pitchFamily="34" charset="0"/>
              <a:buChar char="•"/>
            </a:pPr>
            <a:r>
              <a:rPr lang="en-US" sz="1600" dirty="0">
                <a:solidFill>
                  <a:schemeClr val="tx2"/>
                </a:solidFill>
                <a:latin typeface="Interstate-Light" panose="02000606030000020004"/>
              </a:rPr>
              <a:t>A wide topic: text, audio, </a:t>
            </a:r>
            <a:r>
              <a:rPr lang="en-US" sz="1600" dirty="0" smtClean="0">
                <a:solidFill>
                  <a:schemeClr val="tx2"/>
                </a:solidFill>
                <a:latin typeface="Interstate-Light" panose="02000606030000020004"/>
              </a:rPr>
              <a:t>video Different </a:t>
            </a:r>
            <a:r>
              <a:rPr lang="en-US" sz="1600" dirty="0">
                <a:solidFill>
                  <a:schemeClr val="tx2"/>
                </a:solidFill>
                <a:latin typeface="Interstate-Light" panose="02000606030000020004"/>
              </a:rPr>
              <a:t>(possibly mixed) </a:t>
            </a:r>
            <a:r>
              <a:rPr lang="en-US" sz="1600" dirty="0" smtClean="0">
                <a:solidFill>
                  <a:schemeClr val="tx2"/>
                </a:solidFill>
                <a:latin typeface="Interstate-Light" panose="02000606030000020004"/>
              </a:rPr>
              <a:t>approaches (NLP</a:t>
            </a:r>
            <a:r>
              <a:rPr lang="en-US" sz="1600" dirty="0">
                <a:solidFill>
                  <a:schemeClr val="tx2"/>
                </a:solidFill>
                <a:latin typeface="Interstate-Light" panose="02000606030000020004"/>
              </a:rPr>
              <a:t>, Machine Learning, IR, </a:t>
            </a:r>
            <a:r>
              <a:rPr lang="en-US" sz="1600" dirty="0" smtClean="0">
                <a:solidFill>
                  <a:schemeClr val="tx2"/>
                </a:solidFill>
                <a:latin typeface="Interstate-Light" panose="02000606030000020004"/>
              </a:rPr>
              <a:t>Ontologies, Automated </a:t>
            </a:r>
            <a:r>
              <a:rPr lang="en-US" sz="1600" dirty="0">
                <a:solidFill>
                  <a:schemeClr val="tx2"/>
                </a:solidFill>
                <a:latin typeface="Interstate-Light" panose="02000606030000020004"/>
              </a:rPr>
              <a:t>reasoning, Knowledge Sources)</a:t>
            </a:r>
          </a:p>
          <a:p>
            <a:pPr marL="285750" indent="-285750">
              <a:buFont typeface="Arial" panose="020B0604020202020204" pitchFamily="34" charset="0"/>
              <a:buChar char="•"/>
            </a:pPr>
            <a:endParaRPr lang="en-US" sz="1400" dirty="0">
              <a:solidFill>
                <a:schemeClr val="tx2"/>
              </a:solidFill>
              <a:latin typeface="Interstate-Light" panose="02000606030000020004"/>
            </a:endParaRPr>
          </a:p>
          <a:p>
            <a:pPr marL="285750" indent="-285750">
              <a:buFont typeface="Arial" panose="020B0604020202020204" pitchFamily="34" charset="0"/>
              <a:buChar char="•"/>
            </a:pPr>
            <a:r>
              <a:rPr lang="en-US" sz="1600" dirty="0">
                <a:solidFill>
                  <a:schemeClr val="tx2"/>
                </a:solidFill>
                <a:latin typeface="Interstate-Light" panose="02000606030000020004"/>
              </a:rPr>
              <a:t>Apache UIMA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3201929"/>
            <a:ext cx="5760640" cy="2867025"/>
          </a:xfrm>
          <a:prstGeom prst="rect">
            <a:avLst/>
          </a:prstGeom>
        </p:spPr>
      </p:pic>
    </p:spTree>
    <p:extLst>
      <p:ext uri="{BB962C8B-B14F-4D97-AF65-F5344CB8AC3E}">
        <p14:creationId xmlns:p14="http://schemas.microsoft.com/office/powerpoint/2010/main" val="3869659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dirty="0"/>
          </a:p>
        </p:txBody>
      </p:sp>
      <p:sp>
        <p:nvSpPr>
          <p:cNvPr id="3" name="Title 2"/>
          <p:cNvSpPr>
            <a:spLocks noGrp="1"/>
          </p:cNvSpPr>
          <p:nvPr>
            <p:ph type="title"/>
          </p:nvPr>
        </p:nvSpPr>
        <p:spPr/>
        <p:txBody>
          <a:bodyPr/>
          <a:lstStyle/>
          <a:p>
            <a:r>
              <a:rPr lang="en-US" dirty="0" smtClean="0"/>
              <a:t>						What’s next</a:t>
            </a:r>
            <a:endParaRPr lang="en-US" dirty="0"/>
          </a:p>
        </p:txBody>
      </p:sp>
      <p:sp>
        <p:nvSpPr>
          <p:cNvPr id="4" name="Text Placeholder 3"/>
          <p:cNvSpPr>
            <a:spLocks noGrp="1"/>
          </p:cNvSpPr>
          <p:nvPr>
            <p:ph type="body" sz="quarter" idx="13"/>
          </p:nvPr>
        </p:nvSpPr>
        <p:spPr/>
        <p:txBody>
          <a:bodyPr/>
          <a:lstStyle/>
          <a:p>
            <a:r>
              <a:rPr lang="en-US" dirty="0">
                <a:latin typeface="Interstate-Light"/>
              </a:rPr>
              <a:t>Hands on code (assignment)</a:t>
            </a:r>
          </a:p>
        </p:txBody>
      </p:sp>
    </p:spTree>
    <p:extLst>
      <p:ext uri="{BB962C8B-B14F-4D97-AF65-F5344CB8AC3E}">
        <p14:creationId xmlns:p14="http://schemas.microsoft.com/office/powerpoint/2010/main" val="4235623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dirty="0" smtClean="0"/>
              <a:t>Thank you</a:t>
            </a:r>
            <a:br>
              <a:rPr lang="en-US" dirty="0" smtClean="0"/>
            </a:br>
            <a:r>
              <a:rPr lang="en-US" dirty="0"/>
              <a:t/>
            </a:r>
            <a:br>
              <a:rPr lang="en-US" dirty="0"/>
            </a:br>
            <a:endParaRPr lang="en-US" dirty="0" smtClean="0"/>
          </a:p>
        </p:txBody>
      </p:sp>
    </p:spTree>
    <p:extLst>
      <p:ext uri="{BB962C8B-B14F-4D97-AF65-F5344CB8AC3E}">
        <p14:creationId xmlns:p14="http://schemas.microsoft.com/office/powerpoint/2010/main" val="345423147"/>
      </p:ext>
    </p:extLst>
  </p:cSld>
  <p:clrMapOvr>
    <a:masterClrMapping/>
  </p:clrMapOvr>
  <p:timing>
    <p:tnLst>
      <p:par>
        <p:cTn id="1" dur="indefinite" restart="never" nodeType="tmRoot"/>
      </p:par>
    </p:tnLst>
    <p:bldLst>
      <p:bldP spid="235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2920F72-E1A6-4A94-8A3F-841BF86CCDC4}" type="slidenum">
              <a:rPr lang="en-US" smtClean="0"/>
              <a:pPr>
                <a:defRPr/>
              </a:pPr>
              <a:t>2</a:t>
            </a:fld>
            <a:endParaRPr lang="en-US" dirty="0"/>
          </a:p>
        </p:txBody>
      </p:sp>
      <p:sp>
        <p:nvSpPr>
          <p:cNvPr id="3" name="Content Placeholder 2"/>
          <p:cNvSpPr>
            <a:spLocks noGrp="1"/>
          </p:cNvSpPr>
          <p:nvPr>
            <p:ph idx="1"/>
          </p:nvPr>
        </p:nvSpPr>
        <p:spPr/>
        <p:txBody>
          <a:bodyPr>
            <a:normAutofit/>
          </a:bodyPr>
          <a:lstStyle/>
          <a:p>
            <a:r>
              <a:rPr lang="en-US" sz="3200" b="1" dirty="0" smtClean="0">
                <a:solidFill>
                  <a:schemeClr val="tx1">
                    <a:lumMod val="75000"/>
                  </a:schemeClr>
                </a:solidFill>
              </a:rPr>
              <a:t>NLP &amp; Apache UIMA</a:t>
            </a:r>
            <a:endParaRPr lang="en-US" sz="3200" b="1" dirty="0">
              <a:solidFill>
                <a:schemeClr val="tx1">
                  <a:lumMod val="75000"/>
                </a:schemeClr>
              </a:solidFill>
            </a:endParaRPr>
          </a:p>
        </p:txBody>
      </p:sp>
    </p:spTree>
    <p:extLst>
      <p:ext uri="{BB962C8B-B14F-4D97-AF65-F5344CB8AC3E}">
        <p14:creationId xmlns:p14="http://schemas.microsoft.com/office/powerpoint/2010/main" val="328970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solidFill>
                  <a:schemeClr val="tx2"/>
                </a:solidFill>
                <a:latin typeface="Interstate-Light"/>
              </a:rPr>
              <a:t>UIMA stands for Unstructured Information Management Architecture and is a component architecture and software framework implementation for the analysis of unstructured content like text, video and audio </a:t>
            </a:r>
            <a:r>
              <a:rPr lang="en-US" sz="1600" dirty="0" smtClean="0">
                <a:solidFill>
                  <a:schemeClr val="tx2"/>
                </a:solidFill>
                <a:latin typeface="Interstate-Light"/>
              </a:rPr>
              <a:t>data</a:t>
            </a:r>
          </a:p>
          <a:p>
            <a:pPr marL="0" indent="0">
              <a:buNone/>
            </a:pPr>
            <a:endParaRPr lang="en-US" sz="1600" dirty="0" smtClean="0">
              <a:solidFill>
                <a:schemeClr val="tx2"/>
              </a:solidFill>
              <a:latin typeface="Interstate-Light"/>
            </a:endParaRPr>
          </a:p>
          <a:p>
            <a:r>
              <a:rPr lang="en-US" sz="1600" dirty="0">
                <a:solidFill>
                  <a:schemeClr val="tx2"/>
                </a:solidFill>
                <a:latin typeface="Interstate-Light" panose="02000606030000020004"/>
              </a:rPr>
              <a:t> </a:t>
            </a:r>
            <a:r>
              <a:rPr lang="en-US" sz="1600" dirty="0" smtClean="0">
                <a:solidFill>
                  <a:schemeClr val="tx2"/>
                </a:solidFill>
                <a:latin typeface="Interstate-Light" panose="02000606030000020004"/>
              </a:rPr>
              <a:t>The </a:t>
            </a:r>
            <a:r>
              <a:rPr lang="en-US" sz="1600" dirty="0">
                <a:solidFill>
                  <a:schemeClr val="tx2"/>
                </a:solidFill>
                <a:latin typeface="Interstate-Light" panose="02000606030000020004"/>
              </a:rPr>
              <a:t>major goal of UIMA is to transform unstructured information to structured information by orchestrating analysis engines to detect entities or relations and thus to build the bridge between the unstructured and the structured </a:t>
            </a:r>
            <a:r>
              <a:rPr lang="en-US" sz="1600" dirty="0" smtClean="0">
                <a:solidFill>
                  <a:schemeClr val="tx2"/>
                </a:solidFill>
                <a:latin typeface="Interstate-Light" panose="02000606030000020004"/>
              </a:rPr>
              <a:t>world</a:t>
            </a:r>
          </a:p>
          <a:p>
            <a:pPr marL="0" indent="0">
              <a:buNone/>
            </a:pPr>
            <a:endParaRPr lang="en-US" sz="1600" dirty="0" smtClean="0">
              <a:solidFill>
                <a:schemeClr val="tx2"/>
              </a:solidFill>
              <a:latin typeface="Interstate-Light" panose="02000606030000020004"/>
            </a:endParaRPr>
          </a:p>
          <a:p>
            <a:r>
              <a:rPr lang="en-US" sz="1600" dirty="0">
                <a:solidFill>
                  <a:schemeClr val="tx2"/>
                </a:solidFill>
                <a:latin typeface="Interstate-Light" panose="02000606030000020004"/>
              </a:rPr>
              <a:t>The UIMA architecture can be thought of in four dimensions:</a:t>
            </a:r>
          </a:p>
          <a:p>
            <a:pPr lvl="1" indent="-342900">
              <a:buFont typeface="+mj-lt"/>
              <a:buAutoNum type="arabicPeriod"/>
            </a:pPr>
            <a:r>
              <a:rPr lang="en-US" sz="1600" dirty="0">
                <a:solidFill>
                  <a:schemeClr val="tx2"/>
                </a:solidFill>
                <a:latin typeface="Interstate-Light" panose="02000606030000020004"/>
              </a:rPr>
              <a:t>It specifies component interfaces in an analytics </a:t>
            </a:r>
            <a:r>
              <a:rPr lang="en-US" sz="1600" dirty="0">
                <a:solidFill>
                  <a:schemeClr val="tx2"/>
                </a:solidFill>
                <a:latin typeface="Interstate-Light" panose="02000606030000020004"/>
                <a:hlinkClick r:id="rId2" tooltip="Pipeline (software)"/>
              </a:rPr>
              <a:t>pipeline</a:t>
            </a:r>
            <a:r>
              <a:rPr lang="en-US" sz="1600" dirty="0">
                <a:solidFill>
                  <a:schemeClr val="tx2"/>
                </a:solidFill>
                <a:latin typeface="Interstate-Light" panose="02000606030000020004"/>
              </a:rPr>
              <a:t>.</a:t>
            </a:r>
          </a:p>
          <a:p>
            <a:pPr lvl="1" indent="-342900">
              <a:buFont typeface="+mj-lt"/>
              <a:buAutoNum type="arabicPeriod"/>
            </a:pPr>
            <a:r>
              <a:rPr lang="en-US" sz="1600" dirty="0">
                <a:solidFill>
                  <a:schemeClr val="tx2"/>
                </a:solidFill>
                <a:latin typeface="Interstate-Light" panose="02000606030000020004"/>
              </a:rPr>
              <a:t>It describes a set of </a:t>
            </a:r>
            <a:r>
              <a:rPr lang="en-US" sz="1600" dirty="0">
                <a:solidFill>
                  <a:schemeClr val="tx2"/>
                </a:solidFill>
                <a:latin typeface="Interstate-Light" panose="02000606030000020004"/>
                <a:hlinkClick r:id="rId3" tooltip="Design pattern (computer science)"/>
              </a:rPr>
              <a:t>Design patterns</a:t>
            </a:r>
            <a:r>
              <a:rPr lang="en-US" sz="1600" dirty="0">
                <a:solidFill>
                  <a:schemeClr val="tx2"/>
                </a:solidFill>
                <a:latin typeface="Interstate-Light" panose="02000606030000020004"/>
              </a:rPr>
              <a:t>.</a:t>
            </a:r>
          </a:p>
          <a:p>
            <a:pPr lvl="1" indent="-342900">
              <a:buFont typeface="+mj-lt"/>
              <a:buAutoNum type="arabicPeriod"/>
            </a:pPr>
            <a:r>
              <a:rPr lang="en-US" sz="1600" dirty="0">
                <a:solidFill>
                  <a:schemeClr val="tx2"/>
                </a:solidFill>
                <a:latin typeface="Interstate-Light" panose="02000606030000020004"/>
              </a:rPr>
              <a:t>It suggests two data representations: an in-memory representation of annotations for high-performance analytics and an </a:t>
            </a:r>
            <a:r>
              <a:rPr lang="en-US" sz="1600" dirty="0">
                <a:solidFill>
                  <a:schemeClr val="tx2"/>
                </a:solidFill>
                <a:latin typeface="Interstate-Light" panose="02000606030000020004"/>
                <a:hlinkClick r:id="rId4" tooltip="XML"/>
              </a:rPr>
              <a:t>XML</a:t>
            </a:r>
            <a:r>
              <a:rPr lang="en-US" sz="1600" dirty="0">
                <a:solidFill>
                  <a:schemeClr val="tx2"/>
                </a:solidFill>
                <a:latin typeface="Interstate-Light" panose="02000606030000020004"/>
              </a:rPr>
              <a:t> representation of annotations for integration with remote web services.</a:t>
            </a:r>
          </a:p>
          <a:p>
            <a:pPr lvl="1" indent="-342900">
              <a:buFont typeface="+mj-lt"/>
              <a:buAutoNum type="arabicPeriod"/>
            </a:pPr>
            <a:r>
              <a:rPr lang="en-US" sz="1600" dirty="0">
                <a:solidFill>
                  <a:schemeClr val="tx2"/>
                </a:solidFill>
                <a:latin typeface="Interstate-Light" panose="02000606030000020004"/>
              </a:rPr>
              <a:t>It suggests development roles allowing tools to be used by users with diverse skills.</a:t>
            </a:r>
          </a:p>
          <a:p>
            <a:endParaRPr lang="en-US" sz="1600" dirty="0">
              <a:solidFill>
                <a:schemeClr val="tx2"/>
              </a:solidFill>
              <a:latin typeface="Interstate-Light" panose="02000606030000020004"/>
            </a:endParaRPr>
          </a:p>
        </p:txBody>
      </p:sp>
      <p:sp>
        <p:nvSpPr>
          <p:cNvPr id="3" name="Title 2"/>
          <p:cNvSpPr>
            <a:spLocks noGrp="1"/>
          </p:cNvSpPr>
          <p:nvPr>
            <p:ph type="title"/>
          </p:nvPr>
        </p:nvSpPr>
        <p:spPr>
          <a:xfrm>
            <a:off x="274640" y="260647"/>
            <a:ext cx="7446960" cy="875965"/>
          </a:xfrm>
        </p:spPr>
        <p:txBody>
          <a:bodyPr/>
          <a:lstStyle/>
          <a:p>
            <a:r>
              <a:rPr lang="en-US" b="1" dirty="0" smtClean="0">
                <a:solidFill>
                  <a:schemeClr val="tx1"/>
                </a:solidFill>
              </a:rPr>
              <a:t>UIMA OVERVIEW :</a:t>
            </a:r>
            <a:endParaRPr lang="en-US" b="1" dirty="0">
              <a:solidFill>
                <a:schemeClr val="tx1"/>
              </a:solidFill>
            </a:endParaRPr>
          </a:p>
        </p:txBody>
      </p:sp>
    </p:spTree>
    <p:extLst>
      <p:ext uri="{BB962C8B-B14F-4D97-AF65-F5344CB8AC3E}">
        <p14:creationId xmlns:p14="http://schemas.microsoft.com/office/powerpoint/2010/main" val="319112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dirty="0" smtClean="0"/>
              <a:t>UIMA Data Structures</a:t>
            </a:r>
            <a:endParaRPr lang="en-US" sz="3200" b="1" dirty="0"/>
          </a:p>
        </p:txBody>
      </p:sp>
      <p:sp>
        <p:nvSpPr>
          <p:cNvPr id="2" name="Slide Number Placeholder 1"/>
          <p:cNvSpPr>
            <a:spLocks noGrp="1"/>
          </p:cNvSpPr>
          <p:nvPr>
            <p:ph type="sldNum" sz="quarter" idx="10"/>
          </p:nvPr>
        </p:nvSpPr>
        <p:spPr/>
        <p:txBody>
          <a:bodyPr/>
          <a:lstStyle/>
          <a:p>
            <a:pPr>
              <a:defRPr/>
            </a:pPr>
            <a:fld id="{C2920F72-E1A6-4A94-8A3F-841BF86CCDC4}" type="slidenum">
              <a:rPr lang="en-US" smtClean="0"/>
              <a:pPr>
                <a:defRPr/>
              </a:pPr>
              <a:t>4</a:t>
            </a:fld>
            <a:endParaRPr lang="en-US" dirty="0"/>
          </a:p>
        </p:txBody>
      </p:sp>
    </p:spTree>
    <p:extLst>
      <p:ext uri="{BB962C8B-B14F-4D97-AF65-F5344CB8AC3E}">
        <p14:creationId xmlns:p14="http://schemas.microsoft.com/office/powerpoint/2010/main" val="3447221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dirty="0"/>
          </a:p>
        </p:txBody>
      </p:sp>
      <p:sp>
        <p:nvSpPr>
          <p:cNvPr id="3" name="Title 2"/>
          <p:cNvSpPr>
            <a:spLocks noGrp="1"/>
          </p:cNvSpPr>
          <p:nvPr>
            <p:ph type="title"/>
          </p:nvPr>
        </p:nvSpPr>
        <p:spPr/>
        <p:txBody>
          <a:bodyPr/>
          <a:lstStyle/>
          <a:p>
            <a:r>
              <a:rPr lang="en-US" b="1" dirty="0" smtClean="0"/>
              <a:t>Common Analysis Structure (CAS)</a:t>
            </a:r>
            <a:endParaRPr lang="en-US" b="1" dirty="0"/>
          </a:p>
        </p:txBody>
      </p:sp>
      <p:sp>
        <p:nvSpPr>
          <p:cNvPr id="4" name="Text Placeholder 3"/>
          <p:cNvSpPr>
            <a:spLocks noGrp="1"/>
          </p:cNvSpPr>
          <p:nvPr>
            <p:ph type="body" sz="quarter" idx="13"/>
          </p:nvPr>
        </p:nvSpPr>
        <p:spPr/>
        <p:txBody>
          <a:bodyPr>
            <a:normAutofit/>
          </a:bodyPr>
          <a:lstStyle/>
          <a:p>
            <a:pPr marL="285750" indent="-285750">
              <a:lnSpc>
                <a:spcPct val="150000"/>
              </a:lnSpc>
              <a:buFont typeface="Arial" panose="020B0604020202020204" pitchFamily="34" charset="0"/>
              <a:buChar char="•"/>
            </a:pPr>
            <a:r>
              <a:rPr lang="en-US" sz="1600" dirty="0" smtClean="0">
                <a:latin typeface="Interstate-Light"/>
              </a:rPr>
              <a:t>Provides </a:t>
            </a:r>
            <a:r>
              <a:rPr lang="en-US" sz="1600" dirty="0">
                <a:latin typeface="Interstate-Light"/>
              </a:rPr>
              <a:t>access to primary data</a:t>
            </a:r>
          </a:p>
          <a:p>
            <a:pPr marL="285750" indent="-285750">
              <a:lnSpc>
                <a:spcPct val="150000"/>
              </a:lnSpc>
              <a:buFont typeface="Arial" panose="020B0604020202020204" pitchFamily="34" charset="0"/>
              <a:buChar char="•"/>
            </a:pPr>
            <a:r>
              <a:rPr lang="en-US" sz="1600" dirty="0" smtClean="0">
                <a:latin typeface="Interstate-Light"/>
              </a:rPr>
              <a:t> </a:t>
            </a:r>
            <a:r>
              <a:rPr lang="en-US" sz="1600" dirty="0">
                <a:latin typeface="Interstate-Light"/>
              </a:rPr>
              <a:t>Stores secondary data aka annotations</a:t>
            </a:r>
          </a:p>
          <a:p>
            <a:pPr marL="285750" indent="-285750">
              <a:lnSpc>
                <a:spcPct val="150000"/>
              </a:lnSpc>
              <a:buFont typeface="Arial" panose="020B0604020202020204" pitchFamily="34" charset="0"/>
              <a:buChar char="•"/>
            </a:pPr>
            <a:r>
              <a:rPr lang="en-US" sz="1600" dirty="0" smtClean="0">
                <a:latin typeface="Interstate-Light"/>
              </a:rPr>
              <a:t> </a:t>
            </a:r>
            <a:r>
              <a:rPr lang="en-US" sz="1600" dirty="0">
                <a:latin typeface="Interstate-Light"/>
              </a:rPr>
              <a:t>Functions like an in-memory </a:t>
            </a:r>
            <a:r>
              <a:rPr lang="en-US" sz="1600" dirty="0" smtClean="0">
                <a:latin typeface="Interstate-Light"/>
              </a:rPr>
              <a:t>database</a:t>
            </a:r>
            <a:endParaRPr lang="en-US" sz="1600" dirty="0">
              <a:latin typeface="Interstate-Light"/>
            </a:endParaRPr>
          </a:p>
          <a:p>
            <a:pPr marL="514350" lvl="1" indent="-285750">
              <a:lnSpc>
                <a:spcPct val="150000"/>
              </a:lnSpc>
              <a:buFont typeface="Arial" panose="020B0604020202020204" pitchFamily="34" charset="0"/>
              <a:buChar char="•"/>
            </a:pPr>
            <a:r>
              <a:rPr lang="en-US" sz="1400" dirty="0">
                <a:solidFill>
                  <a:schemeClr val="tx2"/>
                </a:solidFill>
                <a:latin typeface="Interstate-Light"/>
              </a:rPr>
              <a:t>	</a:t>
            </a:r>
            <a:r>
              <a:rPr lang="en-US" sz="1400" dirty="0" smtClean="0">
                <a:solidFill>
                  <a:schemeClr val="tx2"/>
                </a:solidFill>
                <a:latin typeface="Interstate-Light"/>
              </a:rPr>
              <a:t> </a:t>
            </a:r>
            <a:r>
              <a:rPr lang="en-US" sz="1400" dirty="0">
                <a:solidFill>
                  <a:schemeClr val="tx2"/>
                </a:solidFill>
                <a:latin typeface="Interstate-Light"/>
              </a:rPr>
              <a:t>Annotation types are like “tables”</a:t>
            </a:r>
          </a:p>
          <a:p>
            <a:pPr marL="514350" lvl="1" indent="-285750">
              <a:lnSpc>
                <a:spcPct val="150000"/>
              </a:lnSpc>
              <a:buFont typeface="Arial" panose="020B0604020202020204" pitchFamily="34" charset="0"/>
              <a:buChar char="•"/>
            </a:pPr>
            <a:r>
              <a:rPr lang="en-US" sz="1400" dirty="0">
                <a:solidFill>
                  <a:schemeClr val="tx2"/>
                </a:solidFill>
                <a:latin typeface="Interstate-Light"/>
              </a:rPr>
              <a:t>	</a:t>
            </a:r>
            <a:r>
              <a:rPr lang="en-US" sz="1400" dirty="0" smtClean="0">
                <a:solidFill>
                  <a:schemeClr val="tx2"/>
                </a:solidFill>
                <a:latin typeface="Interstate-Light"/>
              </a:rPr>
              <a:t> </a:t>
            </a:r>
            <a:r>
              <a:rPr lang="en-US" sz="1400" dirty="0">
                <a:solidFill>
                  <a:schemeClr val="tx2"/>
                </a:solidFill>
                <a:latin typeface="Interstate-Light"/>
              </a:rPr>
              <a:t>There are “indexes”</a:t>
            </a:r>
          </a:p>
        </p:txBody>
      </p:sp>
    </p:spTree>
    <p:extLst>
      <p:ext uri="{BB962C8B-B14F-4D97-AF65-F5344CB8AC3E}">
        <p14:creationId xmlns:p14="http://schemas.microsoft.com/office/powerpoint/2010/main" val="2461348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dirty="0"/>
          </a:p>
        </p:txBody>
      </p:sp>
      <p:sp>
        <p:nvSpPr>
          <p:cNvPr id="3" name="Title 2"/>
          <p:cNvSpPr>
            <a:spLocks noGrp="1"/>
          </p:cNvSpPr>
          <p:nvPr>
            <p:ph type="title"/>
          </p:nvPr>
        </p:nvSpPr>
        <p:spPr/>
        <p:txBody>
          <a:bodyPr/>
          <a:lstStyle/>
          <a:p>
            <a:r>
              <a:rPr lang="en-US" dirty="0" smtClean="0"/>
              <a:t>Type System</a:t>
            </a:r>
            <a:endParaRPr lang="en-US" dirty="0"/>
          </a:p>
        </p:txBody>
      </p:sp>
      <p:sp>
        <p:nvSpPr>
          <p:cNvPr id="4" name="Text Placeholder 3"/>
          <p:cNvSpPr>
            <a:spLocks noGrp="1"/>
          </p:cNvSpPr>
          <p:nvPr>
            <p:ph type="body" sz="quarter" idx="13"/>
          </p:nvPr>
        </p:nvSpPr>
        <p:spPr/>
        <p:txBody>
          <a:bodyPr>
            <a:normAutofit lnSpcReduction="10000"/>
          </a:bodyPr>
          <a:lstStyle/>
          <a:p>
            <a:pPr marL="285750" indent="-285750">
              <a:lnSpc>
                <a:spcPct val="150000"/>
              </a:lnSpc>
              <a:buFont typeface="Arial" panose="020B0604020202020204" pitchFamily="34" charset="0"/>
              <a:buChar char="•"/>
            </a:pPr>
            <a:r>
              <a:rPr lang="en-US" sz="1600" dirty="0">
                <a:latin typeface="Interstate-Light"/>
              </a:rPr>
              <a:t>UIMA specification is platform-independent</a:t>
            </a:r>
          </a:p>
          <a:p>
            <a:pPr marL="285750" indent="-285750">
              <a:lnSpc>
                <a:spcPct val="150000"/>
              </a:lnSpc>
              <a:buFont typeface="Arial" panose="020B0604020202020204" pitchFamily="34" charset="0"/>
              <a:buChar char="•"/>
            </a:pPr>
            <a:r>
              <a:rPr lang="en-US" sz="1600" dirty="0" smtClean="0">
                <a:latin typeface="Interstate-Light"/>
              </a:rPr>
              <a:t> </a:t>
            </a:r>
            <a:r>
              <a:rPr lang="en-US" sz="1600" dirty="0">
                <a:latin typeface="Interstate-Light"/>
              </a:rPr>
              <a:t>Cannot rely on type system of implementation language (Java, C++)</a:t>
            </a:r>
          </a:p>
          <a:p>
            <a:pPr marL="285750" indent="-285750">
              <a:lnSpc>
                <a:spcPct val="150000"/>
              </a:lnSpc>
              <a:buFont typeface="Arial" panose="020B0604020202020204" pitchFamily="34" charset="0"/>
              <a:buChar char="•"/>
            </a:pPr>
            <a:r>
              <a:rPr lang="en-US" sz="1600" dirty="0" smtClean="0">
                <a:latin typeface="Interstate-Light"/>
              </a:rPr>
              <a:t>UIMA </a:t>
            </a:r>
            <a:r>
              <a:rPr lang="en-US" sz="1600" dirty="0">
                <a:latin typeface="Interstate-Light"/>
              </a:rPr>
              <a:t>provides an “Object-oriented” type-system with</a:t>
            </a:r>
          </a:p>
          <a:p>
            <a:pPr marL="514350" lvl="1" indent="-285750">
              <a:lnSpc>
                <a:spcPct val="150000"/>
              </a:lnSpc>
              <a:buFont typeface="Arial" panose="020B0604020202020204" pitchFamily="34" charset="0"/>
              <a:buChar char="•"/>
            </a:pPr>
            <a:r>
              <a:rPr lang="en-US" sz="1400" dirty="0" smtClean="0">
                <a:latin typeface="Interstate-Light"/>
              </a:rPr>
              <a:t> </a:t>
            </a:r>
            <a:r>
              <a:rPr lang="en-US" sz="1400" dirty="0">
                <a:latin typeface="Interstate-Light"/>
              </a:rPr>
              <a:t>Type -&gt; class</a:t>
            </a:r>
          </a:p>
          <a:p>
            <a:pPr marL="514350" lvl="1" indent="-285750">
              <a:lnSpc>
                <a:spcPct val="150000"/>
              </a:lnSpc>
              <a:buFont typeface="Arial" panose="020B0604020202020204" pitchFamily="34" charset="0"/>
              <a:buChar char="•"/>
            </a:pPr>
            <a:r>
              <a:rPr lang="en-US" sz="1400" dirty="0" smtClean="0">
                <a:latin typeface="Interstate-Light"/>
              </a:rPr>
              <a:t> </a:t>
            </a:r>
            <a:r>
              <a:rPr lang="en-US" sz="1400" dirty="0">
                <a:latin typeface="Interstate-Light"/>
              </a:rPr>
              <a:t>Feature -&gt; class member</a:t>
            </a:r>
          </a:p>
          <a:p>
            <a:pPr marL="514350" lvl="1" indent="-285750">
              <a:lnSpc>
                <a:spcPct val="150000"/>
              </a:lnSpc>
              <a:buFont typeface="Arial" panose="020B0604020202020204" pitchFamily="34" charset="0"/>
              <a:buChar char="•"/>
            </a:pPr>
            <a:r>
              <a:rPr lang="en-US" sz="1400" dirty="0" smtClean="0">
                <a:latin typeface="Interstate-Light"/>
              </a:rPr>
              <a:t> </a:t>
            </a:r>
            <a:r>
              <a:rPr lang="en-US" sz="1400" dirty="0">
                <a:latin typeface="Interstate-Light"/>
              </a:rPr>
              <a:t>Feature Structure -&gt; instance</a:t>
            </a:r>
          </a:p>
          <a:p>
            <a:pPr marL="514350" lvl="1" indent="-285750">
              <a:lnSpc>
                <a:spcPct val="150000"/>
              </a:lnSpc>
              <a:buFont typeface="Arial" panose="020B0604020202020204" pitchFamily="34" charset="0"/>
              <a:buChar char="•"/>
            </a:pPr>
            <a:r>
              <a:rPr lang="en-US" sz="1400" dirty="0" smtClean="0">
                <a:latin typeface="Interstate-Light"/>
              </a:rPr>
              <a:t> </a:t>
            </a:r>
            <a:r>
              <a:rPr lang="en-US" sz="1400" dirty="0">
                <a:latin typeface="Interstate-Light"/>
              </a:rPr>
              <a:t>Single inheritance</a:t>
            </a:r>
          </a:p>
          <a:p>
            <a:pPr marL="514350" lvl="1" indent="-285750">
              <a:lnSpc>
                <a:spcPct val="150000"/>
              </a:lnSpc>
              <a:buFont typeface="Arial" panose="020B0604020202020204" pitchFamily="34" charset="0"/>
              <a:buChar char="•"/>
            </a:pPr>
            <a:r>
              <a:rPr lang="en-US" sz="1400" dirty="0" smtClean="0">
                <a:latin typeface="Interstate-Light"/>
              </a:rPr>
              <a:t> </a:t>
            </a:r>
            <a:r>
              <a:rPr lang="en-US" sz="1400" dirty="0">
                <a:latin typeface="Interstate-Light"/>
              </a:rPr>
              <a:t>Sub-type polymorphism</a:t>
            </a:r>
          </a:p>
          <a:p>
            <a:pPr marL="514350" lvl="1" indent="-285750">
              <a:lnSpc>
                <a:spcPct val="150000"/>
              </a:lnSpc>
              <a:buFont typeface="Arial" panose="020B0604020202020204" pitchFamily="34" charset="0"/>
              <a:buChar char="•"/>
            </a:pPr>
            <a:r>
              <a:rPr lang="en-US" sz="1400" dirty="0" smtClean="0">
                <a:latin typeface="Interstate-Light"/>
              </a:rPr>
              <a:t> </a:t>
            </a:r>
            <a:r>
              <a:rPr lang="en-US" sz="1400" dirty="0">
                <a:latin typeface="Interstate-Light"/>
              </a:rPr>
              <a:t>no methods or encapsulation</a:t>
            </a:r>
          </a:p>
          <a:p>
            <a:pPr marL="285750" indent="-285750">
              <a:lnSpc>
                <a:spcPct val="150000"/>
              </a:lnSpc>
              <a:buFont typeface="Arial" panose="020B0604020202020204" pitchFamily="34" charset="0"/>
              <a:buChar char="•"/>
            </a:pPr>
            <a:r>
              <a:rPr lang="en-US" sz="1600" dirty="0" smtClean="0">
                <a:latin typeface="Interstate-Light"/>
              </a:rPr>
              <a:t>Primitive </a:t>
            </a:r>
            <a:r>
              <a:rPr lang="en-US" sz="1600" dirty="0">
                <a:latin typeface="Interstate-Light"/>
              </a:rPr>
              <a:t>types: integer, float, </a:t>
            </a:r>
            <a:r>
              <a:rPr lang="en-US" sz="1600" dirty="0" err="1">
                <a:latin typeface="Interstate-Light"/>
              </a:rPr>
              <a:t>boolean</a:t>
            </a:r>
            <a:r>
              <a:rPr lang="en-US" sz="1600" dirty="0">
                <a:latin typeface="Interstate-Light"/>
              </a:rPr>
              <a:t>, string</a:t>
            </a:r>
          </a:p>
          <a:p>
            <a:pPr marL="285750" indent="-285750">
              <a:lnSpc>
                <a:spcPct val="150000"/>
              </a:lnSpc>
              <a:buFont typeface="Arial" panose="020B0604020202020204" pitchFamily="34" charset="0"/>
              <a:buChar char="•"/>
            </a:pPr>
            <a:r>
              <a:rPr lang="en-US" sz="1600" dirty="0" smtClean="0">
                <a:latin typeface="Interstate-Light"/>
              </a:rPr>
              <a:t>Built-in </a:t>
            </a:r>
            <a:r>
              <a:rPr lang="en-US" sz="1600" dirty="0">
                <a:latin typeface="Interstate-Light"/>
              </a:rPr>
              <a:t>complex types: arrays, lists, Annotation</a:t>
            </a:r>
          </a:p>
          <a:p>
            <a:pPr marL="285750" indent="-285750">
              <a:lnSpc>
                <a:spcPct val="150000"/>
              </a:lnSpc>
              <a:buFont typeface="Arial" panose="020B0604020202020204" pitchFamily="34" charset="0"/>
              <a:buChar char="•"/>
            </a:pPr>
            <a:r>
              <a:rPr lang="en-US" sz="1600" dirty="0" smtClean="0">
                <a:latin typeface="Interstate-Light"/>
              </a:rPr>
              <a:t>Type-system </a:t>
            </a:r>
            <a:r>
              <a:rPr lang="en-US" sz="1600" dirty="0">
                <a:latin typeface="Interstate-Light"/>
              </a:rPr>
              <a:t>forms communication contract between components</a:t>
            </a:r>
          </a:p>
        </p:txBody>
      </p:sp>
    </p:spTree>
    <p:extLst>
      <p:ext uri="{BB962C8B-B14F-4D97-AF65-F5344CB8AC3E}">
        <p14:creationId xmlns:p14="http://schemas.microsoft.com/office/powerpoint/2010/main" val="2291446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237497" y="2204864"/>
            <a:ext cx="8396287" cy="1609067"/>
          </a:xfrm>
          <a:prstGeom prst="rect">
            <a:avLst/>
          </a:prstGeom>
        </p:spPr>
      </p:pic>
      <p:sp>
        <p:nvSpPr>
          <p:cNvPr id="4" name="Title 3"/>
          <p:cNvSpPr>
            <a:spLocks noGrp="1"/>
          </p:cNvSpPr>
          <p:nvPr>
            <p:ph type="title"/>
          </p:nvPr>
        </p:nvSpPr>
        <p:spPr>
          <a:xfrm>
            <a:off x="0" y="348172"/>
            <a:ext cx="7721600" cy="1136612"/>
          </a:xfrm>
        </p:spPr>
        <p:txBody>
          <a:bodyPr/>
          <a:lstStyle/>
          <a:p>
            <a:r>
              <a:rPr lang="en-US" b="1" dirty="0" smtClean="0">
                <a:solidFill>
                  <a:schemeClr val="tx1"/>
                </a:solidFill>
              </a:rPr>
              <a:t>Typical NLP pipeline with Apache UIMA</a:t>
            </a:r>
            <a:endParaRPr lang="en-US" b="1" dirty="0">
              <a:solidFill>
                <a:schemeClr val="tx1"/>
              </a:solidFill>
            </a:endParaRPr>
          </a:p>
        </p:txBody>
      </p:sp>
      <p:sp>
        <p:nvSpPr>
          <p:cNvPr id="3" name="Slide Number Placeholder 2"/>
          <p:cNvSpPr>
            <a:spLocks noGrp="1"/>
          </p:cNvSpPr>
          <p:nvPr>
            <p:ph type="sldNum" sz="quarter" idx="4294967295"/>
          </p:nvPr>
        </p:nvSpPr>
        <p:spPr>
          <a:xfrm>
            <a:off x="0" y="6375400"/>
            <a:ext cx="441325" cy="434975"/>
          </a:xfrm>
        </p:spPr>
        <p:txBody>
          <a:bodyPr/>
          <a:lstStyle/>
          <a:p>
            <a:pPr>
              <a:defRPr/>
            </a:pPr>
            <a:fld id="{C2920F72-E1A6-4A94-8A3F-841BF86CCDC4}" type="slidenum">
              <a:rPr lang="en-US" smtClean="0"/>
              <a:pPr>
                <a:defRPr/>
              </a:pPr>
              <a:t>7</a:t>
            </a:fld>
            <a:endParaRPr lang="en-US" dirty="0"/>
          </a:p>
        </p:txBody>
      </p:sp>
    </p:spTree>
    <p:extLst>
      <p:ext uri="{BB962C8B-B14F-4D97-AF65-F5344CB8AC3E}">
        <p14:creationId xmlns:p14="http://schemas.microsoft.com/office/powerpoint/2010/main" val="296188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sz="1400" dirty="0">
                <a:solidFill>
                  <a:schemeClr val="tx2"/>
                </a:solidFill>
                <a:latin typeface="Interstate-Light"/>
              </a:rPr>
              <a:t>I have a dictionary of names (simple to find and/or build)</a:t>
            </a:r>
          </a:p>
          <a:p>
            <a:pPr>
              <a:lnSpc>
                <a:spcPct val="150000"/>
              </a:lnSpc>
            </a:pPr>
            <a:r>
              <a:rPr lang="en-US" sz="1400" dirty="0">
                <a:solidFill>
                  <a:schemeClr val="tx2"/>
                </a:solidFill>
                <a:latin typeface="Interstate-Light"/>
              </a:rPr>
              <a:t>I use a dictionary based Annotator to extract annotations </a:t>
            </a:r>
            <a:r>
              <a:rPr lang="en-US" sz="1400" dirty="0" smtClean="0">
                <a:solidFill>
                  <a:schemeClr val="tx2"/>
                </a:solidFill>
                <a:latin typeface="Interstate-Light"/>
              </a:rPr>
              <a:t>of first </a:t>
            </a:r>
            <a:r>
              <a:rPr lang="en-US" sz="1400" dirty="0">
                <a:solidFill>
                  <a:schemeClr val="tx2"/>
                </a:solidFill>
                <a:latin typeface="Interstate-Light"/>
              </a:rPr>
              <a:t>names (</a:t>
            </a:r>
            <a:r>
              <a:rPr lang="en-US" sz="1400" dirty="0" err="1">
                <a:solidFill>
                  <a:schemeClr val="tx2"/>
                </a:solidFill>
                <a:latin typeface="Interstate-Light"/>
              </a:rPr>
              <a:t>NameAnnotation</a:t>
            </a:r>
            <a:r>
              <a:rPr lang="en-US" sz="1400" dirty="0">
                <a:solidFill>
                  <a:schemeClr val="tx2"/>
                </a:solidFill>
                <a:latin typeface="Interstate-Light"/>
              </a:rPr>
              <a:t>)</a:t>
            </a:r>
          </a:p>
          <a:p>
            <a:pPr>
              <a:lnSpc>
                <a:spcPct val="150000"/>
              </a:lnSpc>
            </a:pPr>
            <a:r>
              <a:rPr lang="en-US" sz="1400" dirty="0">
                <a:solidFill>
                  <a:schemeClr val="tx2"/>
                </a:solidFill>
                <a:latin typeface="Interstate-Light"/>
              </a:rPr>
              <a:t>I don’t have a dictionary of surnames</a:t>
            </a:r>
          </a:p>
          <a:p>
            <a:pPr>
              <a:lnSpc>
                <a:spcPct val="150000"/>
              </a:lnSpc>
            </a:pPr>
            <a:r>
              <a:rPr lang="en-US" sz="1400" dirty="0" err="1">
                <a:solidFill>
                  <a:schemeClr val="tx2"/>
                </a:solidFill>
                <a:latin typeface="Interstate-Light"/>
              </a:rPr>
              <a:t>Everytime</a:t>
            </a:r>
            <a:r>
              <a:rPr lang="en-US" sz="1400" dirty="0">
                <a:solidFill>
                  <a:schemeClr val="tx2"/>
                </a:solidFill>
                <a:latin typeface="Interstate-Light"/>
              </a:rPr>
              <a:t> a matching name (a </a:t>
            </a:r>
            <a:r>
              <a:rPr lang="en-US" sz="1400" dirty="0" err="1">
                <a:solidFill>
                  <a:schemeClr val="tx2"/>
                </a:solidFill>
                <a:latin typeface="Interstate-Light"/>
              </a:rPr>
              <a:t>NameAnnotation</a:t>
            </a:r>
            <a:r>
              <a:rPr lang="en-US" sz="1400" dirty="0">
                <a:solidFill>
                  <a:schemeClr val="tx2"/>
                </a:solidFill>
                <a:latin typeface="Interstate-Light"/>
              </a:rPr>
              <a:t>) is found </a:t>
            </a:r>
            <a:r>
              <a:rPr lang="en-US" sz="1400" dirty="0" smtClean="0">
                <a:solidFill>
                  <a:schemeClr val="tx2"/>
                </a:solidFill>
                <a:latin typeface="Interstate-Light"/>
              </a:rPr>
              <a:t>we look </a:t>
            </a:r>
            <a:r>
              <a:rPr lang="en-US" sz="1400" dirty="0">
                <a:solidFill>
                  <a:schemeClr val="tx2"/>
                </a:solidFill>
                <a:latin typeface="Interstate-Light"/>
              </a:rPr>
              <a:t>for one or </a:t>
            </a:r>
            <a:endParaRPr lang="en-US" sz="1400" dirty="0" smtClean="0">
              <a:solidFill>
                <a:schemeClr val="tx2"/>
              </a:solidFill>
              <a:latin typeface="Interstate-Light"/>
            </a:endParaRPr>
          </a:p>
          <a:p>
            <a:pPr marL="0" indent="0">
              <a:lnSpc>
                <a:spcPct val="150000"/>
              </a:lnSpc>
              <a:buNone/>
            </a:pPr>
            <a:r>
              <a:rPr lang="en-US" sz="1400" dirty="0">
                <a:solidFill>
                  <a:schemeClr val="tx2"/>
                </a:solidFill>
                <a:latin typeface="Interstate-Light"/>
              </a:rPr>
              <a:t> </a:t>
            </a:r>
            <a:r>
              <a:rPr lang="en-US" sz="1400" dirty="0" smtClean="0">
                <a:solidFill>
                  <a:schemeClr val="tx2"/>
                </a:solidFill>
                <a:latin typeface="Interstate-Light"/>
              </a:rPr>
              <a:t>      </a:t>
            </a:r>
            <a:r>
              <a:rPr lang="en-US" sz="1400" dirty="0" smtClean="0">
                <a:solidFill>
                  <a:schemeClr val="tx2"/>
                </a:solidFill>
                <a:latin typeface="Interstate-Light"/>
              </a:rPr>
              <a:t>more </a:t>
            </a:r>
            <a:r>
              <a:rPr lang="en-US" sz="1400" dirty="0">
                <a:solidFill>
                  <a:schemeClr val="tx2"/>
                </a:solidFill>
                <a:latin typeface="Interstate-Light"/>
              </a:rPr>
              <a:t>(considering persons with double name </a:t>
            </a:r>
            <a:r>
              <a:rPr lang="en-US" sz="1400" dirty="0" smtClean="0">
                <a:solidFill>
                  <a:schemeClr val="tx2"/>
                </a:solidFill>
                <a:latin typeface="Interstate-Light"/>
              </a:rPr>
              <a:t>or surname</a:t>
            </a:r>
            <a:r>
              <a:rPr lang="en-US" sz="1400" dirty="0">
                <a:solidFill>
                  <a:schemeClr val="tx2"/>
                </a:solidFill>
                <a:latin typeface="Interstate-Light"/>
              </a:rPr>
              <a:t>) subsequent tokens whose </a:t>
            </a:r>
            <a:r>
              <a:rPr lang="en-US" sz="1400" dirty="0" err="1">
                <a:solidFill>
                  <a:schemeClr val="tx2"/>
                </a:solidFill>
                <a:latin typeface="Interstate-Light"/>
              </a:rPr>
              <a:t>PoS</a:t>
            </a:r>
            <a:r>
              <a:rPr lang="en-US" sz="1400" dirty="0">
                <a:solidFill>
                  <a:schemeClr val="tx2"/>
                </a:solidFill>
                <a:latin typeface="Interstate-Light"/>
              </a:rPr>
              <a:t> </a:t>
            </a:r>
            <a:r>
              <a:rPr lang="en-US" sz="1400">
                <a:solidFill>
                  <a:schemeClr val="tx2"/>
                </a:solidFill>
                <a:latin typeface="Interstate-Light"/>
              </a:rPr>
              <a:t>is </a:t>
            </a:r>
            <a:r>
              <a:rPr lang="en-US" sz="1400">
                <a:solidFill>
                  <a:schemeClr val="tx2"/>
                </a:solidFill>
                <a:latin typeface="Interstate-Light"/>
              </a:rPr>
              <a:t> </a:t>
            </a:r>
            <a:r>
              <a:rPr lang="en-US" sz="1400" smtClean="0">
                <a:solidFill>
                  <a:schemeClr val="tx2"/>
                </a:solidFill>
                <a:latin typeface="Interstate-Light"/>
              </a:rPr>
              <a:t>                     	</a:t>
            </a:r>
            <a:r>
              <a:rPr lang="en-US" sz="1400" smtClean="0">
                <a:solidFill>
                  <a:schemeClr val="tx2"/>
                </a:solidFill>
                <a:latin typeface="Interstate-Light"/>
              </a:rPr>
              <a:t>“</a:t>
            </a:r>
            <a:r>
              <a:rPr lang="en-US" sz="1400" dirty="0">
                <a:solidFill>
                  <a:schemeClr val="tx2"/>
                </a:solidFill>
                <a:latin typeface="Interstate-Light"/>
              </a:rPr>
              <a:t>undefined” or </a:t>
            </a:r>
            <a:r>
              <a:rPr lang="en-US" sz="1400" dirty="0" smtClean="0">
                <a:solidFill>
                  <a:schemeClr val="tx2"/>
                </a:solidFill>
                <a:latin typeface="Interstate-Light"/>
              </a:rPr>
              <a:t>a noun </a:t>
            </a:r>
            <a:r>
              <a:rPr lang="en-US" sz="1400" dirty="0">
                <a:solidFill>
                  <a:schemeClr val="tx2"/>
                </a:solidFill>
                <a:latin typeface="Interstate-Light"/>
              </a:rPr>
              <a:t>(but not a verb) and starts with Uppercase letter</a:t>
            </a:r>
          </a:p>
          <a:p>
            <a:pPr>
              <a:lnSpc>
                <a:spcPct val="150000"/>
              </a:lnSpc>
            </a:pPr>
            <a:r>
              <a:rPr lang="en-US" sz="1400" dirty="0">
                <a:solidFill>
                  <a:schemeClr val="tx2"/>
                </a:solidFill>
                <a:latin typeface="Interstate-Light"/>
              </a:rPr>
              <a:t>If found then the name + token(s) sequence annotates </a:t>
            </a:r>
            <a:r>
              <a:rPr lang="en-US" sz="1400" dirty="0" smtClean="0">
                <a:solidFill>
                  <a:schemeClr val="tx2"/>
                </a:solidFill>
                <a:latin typeface="Interstate-Light"/>
              </a:rPr>
              <a:t>a Person </a:t>
            </a:r>
            <a:r>
              <a:rPr lang="en-US" sz="1400" dirty="0">
                <a:solidFill>
                  <a:schemeClr val="tx2"/>
                </a:solidFill>
                <a:latin typeface="Interstate-Light"/>
              </a:rPr>
              <a:t>(i.e. “Michael J. Fox”)</a:t>
            </a:r>
          </a:p>
        </p:txBody>
      </p:sp>
      <p:sp>
        <p:nvSpPr>
          <p:cNvPr id="3" name="Title 2"/>
          <p:cNvSpPr>
            <a:spLocks noGrp="1"/>
          </p:cNvSpPr>
          <p:nvPr>
            <p:ph type="title"/>
          </p:nvPr>
        </p:nvSpPr>
        <p:spPr>
          <a:xfrm>
            <a:off x="0" y="44624"/>
            <a:ext cx="7721600" cy="1136612"/>
          </a:xfrm>
        </p:spPr>
        <p:txBody>
          <a:bodyPr/>
          <a:lstStyle/>
          <a:p>
            <a:r>
              <a:rPr lang="en-US" b="1" dirty="0" smtClean="0">
                <a:solidFill>
                  <a:schemeClr val="tx1"/>
                </a:solidFill>
              </a:rPr>
              <a:t>Sample scenario – extract Persons</a:t>
            </a:r>
            <a:endParaRPr lang="en-US" b="1" dirty="0">
              <a:solidFill>
                <a:schemeClr val="tx1"/>
              </a:solidFill>
            </a:endParaRPr>
          </a:p>
        </p:txBody>
      </p:sp>
    </p:spTree>
    <p:extLst>
      <p:ext uri="{BB962C8B-B14F-4D97-AF65-F5344CB8AC3E}">
        <p14:creationId xmlns:p14="http://schemas.microsoft.com/office/powerpoint/2010/main" val="1893992520"/>
      </p:ext>
    </p:extLst>
  </p:cSld>
  <p:clrMapOvr>
    <a:masterClrMapping/>
  </p:clrMapOvr>
</p:sld>
</file>

<file path=ppt/theme/theme1.xml><?xml version="1.0" encoding="utf-8"?>
<a:theme xmlns:a="http://schemas.openxmlformats.org/drawingml/2006/main" name="Cognizant_4x3">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66A670A8E974F46B99AA0555F6B17B1" ma:contentTypeVersion="0" ma:contentTypeDescription="Create a new document." ma:contentTypeScope="" ma:versionID="3ef76a5dcd748a9c393f864db0fc8430">
  <xsd:schema xmlns:xsd="http://www.w3.org/2001/XMLSchema" xmlns:xs="http://www.w3.org/2001/XMLSchema" xmlns:p="http://schemas.microsoft.com/office/2006/metadata/properties" targetNamespace="http://schemas.microsoft.com/office/2006/metadata/properties" ma:root="true" ma:fieldsID="d476e8e88a7ff487aa0f9596b7fbedd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61D52E-66FF-4E6A-8412-8CE388C48F6E}">
  <ds:schemaRefs>
    <ds:schemaRef ds:uri="http://schemas.microsoft.com/sharepoint/v3/contenttype/forms"/>
  </ds:schemaRefs>
</ds:datastoreItem>
</file>

<file path=customXml/itemProps2.xml><?xml version="1.0" encoding="utf-8"?>
<ds:datastoreItem xmlns:ds="http://schemas.openxmlformats.org/officeDocument/2006/customXml" ds:itemID="{28B14462-C997-4D88-88EC-CC038FB2B9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D37AB2D-89BC-4BF9-B933-8CFCD8B0008C}">
  <ds:schemaRefs>
    <ds:schemaRef ds:uri="http://www.w3.org/XML/1998/namespace"/>
    <ds:schemaRef ds:uri="http://schemas.openxmlformats.org/package/2006/metadata/core-properties"/>
    <ds:schemaRef ds:uri="http://schemas.microsoft.com/office/2006/metadata/properties"/>
    <ds:schemaRef ds:uri="http://purl.org/dc/dcmitype/"/>
    <ds:schemaRef ds:uri="http://purl.org/dc/elements/1.1/"/>
    <ds:schemaRef ds:uri="http://schemas.microsoft.com/office/2006/documentManagement/typ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9965</TotalTime>
  <Words>563</Words>
  <Application>Microsoft Office PowerPoint</Application>
  <PresentationFormat>On-screen Show (4:3)</PresentationFormat>
  <Paragraphs>107</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ＭＳ Ｐゴシック</vt:lpstr>
      <vt:lpstr>Arial</vt:lpstr>
      <vt:lpstr>Arial Black</vt:lpstr>
      <vt:lpstr>Calibri</vt:lpstr>
      <vt:lpstr>GulimChe</vt:lpstr>
      <vt:lpstr>Interstate-Light</vt:lpstr>
      <vt:lpstr>Lucida Grande</vt:lpstr>
      <vt:lpstr>Cognizant_4x3</vt:lpstr>
      <vt:lpstr>PowerPoint Presentation</vt:lpstr>
      <vt:lpstr>What is UIM ?</vt:lpstr>
      <vt:lpstr>PowerPoint Presentation</vt:lpstr>
      <vt:lpstr>UIMA OVERVIEW :</vt:lpstr>
      <vt:lpstr>UIMA Data Structures</vt:lpstr>
      <vt:lpstr>Common Analysis Structure (CAS)</vt:lpstr>
      <vt:lpstr>Type System</vt:lpstr>
      <vt:lpstr>Typical NLP pipeline with Apache UIMA</vt:lpstr>
      <vt:lpstr>Sample scenario – extract Persons</vt:lpstr>
      <vt:lpstr>Sample Scenario – extract Actors</vt:lpstr>
      <vt:lpstr>Using UIMA</vt:lpstr>
      <vt:lpstr>1. Define TypeSystem</vt:lpstr>
      <vt:lpstr>//TypeSystem screenshot</vt:lpstr>
      <vt:lpstr>2. Define AnalysisEngine descriptor</vt:lpstr>
      <vt:lpstr>//Analysis Engine Descriptor file</vt:lpstr>
      <vt:lpstr>3. Implement Annnotator</vt:lpstr>
      <vt:lpstr>//Code snippet for Annotator</vt:lpstr>
      <vt:lpstr>4. Execute UIMA pipeline</vt:lpstr>
      <vt:lpstr>//UIMA pipeline code snippet</vt:lpstr>
      <vt:lpstr>      What’s next</vt:lpstr>
      <vt:lpstr>Thank you  </vt:lpstr>
    </vt:vector>
  </TitlesOfParts>
  <Company>뿿배᠜��뿿촄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Good Practices</dc:title>
  <dc:creator>Randall Hensley</dc:creator>
  <cp:lastModifiedBy>Khan, Zafar (Cognizant)</cp:lastModifiedBy>
  <cp:revision>1158</cp:revision>
  <cp:lastPrinted>2010-08-26T20:44:14Z</cp:lastPrinted>
  <dcterms:created xsi:type="dcterms:W3CDTF">2010-09-13T14:16:27Z</dcterms:created>
  <dcterms:modified xsi:type="dcterms:W3CDTF">2017-08-09T06:59:28Z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0x010100166A670A8E974F46B99AA0555F6B17B1</vt:lpwstr>
  </property>
</Properties>
</file>