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239" r:id="rId4"/>
  </p:sldMasterIdLst>
  <p:notesMasterIdLst>
    <p:notesMasterId r:id="rId28"/>
  </p:notesMasterIdLst>
  <p:handoutMasterIdLst>
    <p:handoutMasterId r:id="rId29"/>
  </p:handoutMasterIdLst>
  <p:sldIdLst>
    <p:sldId id="347" r:id="rId5"/>
    <p:sldId id="572" r:id="rId6"/>
    <p:sldId id="575" r:id="rId7"/>
    <p:sldId id="573" r:id="rId8"/>
    <p:sldId id="574" r:id="rId9"/>
    <p:sldId id="580" r:id="rId10"/>
    <p:sldId id="576" r:id="rId11"/>
    <p:sldId id="577" r:id="rId12"/>
    <p:sldId id="578" r:id="rId13"/>
    <p:sldId id="583" r:id="rId14"/>
    <p:sldId id="587" r:id="rId15"/>
    <p:sldId id="586" r:id="rId16"/>
    <p:sldId id="585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6" r:id="rId25"/>
    <p:sldId id="595" r:id="rId26"/>
    <p:sldId id="44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6AC"/>
    <a:srgbClr val="565522"/>
    <a:srgbClr val="D8750D"/>
    <a:srgbClr val="B4E0EA"/>
    <a:srgbClr val="E1AD00"/>
    <a:srgbClr val="FFF4D1"/>
    <a:srgbClr val="BEE3EC"/>
    <a:srgbClr val="C9E8EF"/>
    <a:srgbClr val="492D16"/>
    <a:srgbClr val="5B7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8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C3B2C888-D052-4D1D-9594-BED090C1EF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955C3EE1-C031-4916-916A-6266527EB1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12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2017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375970"/>
            <a:ext cx="440354" cy="433958"/>
          </a:xfrm>
        </p:spPr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5" y="2256353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7" y="3898886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3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92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98244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70"/>
          <a:stretch/>
        </p:blipFill>
        <p:spPr>
          <a:xfrm>
            <a:off x="2681024" y="2963079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40" y="1403368"/>
            <a:ext cx="8396287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400"/>
            </a:lvl2pPr>
            <a:lvl3pPr>
              <a:buFont typeface="Lucida Grande"/>
              <a:buChar char="−"/>
              <a:defRPr/>
            </a:lvl3pPr>
            <a:lvl4pPr>
              <a:defRPr baseline="0"/>
            </a:lvl4pPr>
            <a:lvl5pPr>
              <a:buFont typeface="Lucida Grande"/>
              <a:buChar char="−"/>
              <a:defRPr/>
            </a:lvl5pPr>
          </a:lstStyle>
          <a:p>
            <a:pPr lvl="0"/>
            <a:r>
              <a:rPr lang="en-US" dirty="0" smtClean="0"/>
              <a:t>Slide copy uses this color (24pt)</a:t>
            </a:r>
          </a:p>
          <a:p>
            <a:pPr lvl="1"/>
            <a:r>
              <a:rPr lang="en-US" dirty="0" smtClean="0"/>
              <a:t>Bullet point level 1 (24pt)</a:t>
            </a:r>
          </a:p>
          <a:p>
            <a:pPr lvl="2"/>
            <a:r>
              <a:rPr lang="en-US" dirty="0" smtClean="0"/>
              <a:t>Bullet point level 2 (22pt)</a:t>
            </a:r>
          </a:p>
          <a:p>
            <a:pPr lvl="3"/>
            <a:r>
              <a:rPr lang="en-US" dirty="0" smtClean="0"/>
              <a:t>Bullet point level 3 (20pt)</a:t>
            </a:r>
          </a:p>
          <a:p>
            <a:pPr lvl="4"/>
            <a:r>
              <a:rPr lang="en-US" dirty="0" smtClean="0"/>
              <a:t>Bullet point level 4 (18pt)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721600" cy="1136612"/>
          </a:xfrm>
        </p:spPr>
        <p:txBody>
          <a:bodyPr>
            <a:noAutofit/>
          </a:bodyPr>
          <a:lstStyle>
            <a:lvl1pPr>
              <a:defRPr sz="2400">
                <a:solidFill>
                  <a:srgbClr val="FFDD99"/>
                </a:solidFill>
              </a:defRPr>
            </a:lvl1pPr>
          </a:lstStyle>
          <a:p>
            <a:r>
              <a:rPr lang="en-US" dirty="0" smtClean="0"/>
              <a:t>Slide title: can span up to two lines and uses this font color (24pt)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29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99" y="330261"/>
            <a:ext cx="845970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8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2017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4" r:id="rId2"/>
    <p:sldLayoutId id="2147484251" r:id="rId3"/>
    <p:sldLayoutId id="2147484267" r:id="rId4"/>
    <p:sldLayoutId id="2147484258" r:id="rId5"/>
    <p:sldLayoutId id="2147484263" r:id="rId6"/>
    <p:sldLayoutId id="2147484264" r:id="rId7"/>
    <p:sldLayoutId id="214748426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creek.com/2012/05/opennlp-tutorial/#tokenizer" TargetMode="External"/><Relationship Id="rId7" Type="http://schemas.openxmlformats.org/officeDocument/2006/relationships/hyperlink" Target="http://www.programcreek.com/2012/05/opennlp-tutorial/#parser" TargetMode="External"/><Relationship Id="rId2" Type="http://schemas.openxmlformats.org/officeDocument/2006/relationships/hyperlink" Target="http://www.programcreek.com/2012/05/opennlp-tutorial/#sentence detec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ogramcreek.com/2012/05/opennlp-tutorial/#chunker" TargetMode="External"/><Relationship Id="rId5" Type="http://schemas.openxmlformats.org/officeDocument/2006/relationships/hyperlink" Target="http://www.programcreek.com/2012/05/opennlp-tutorial/#tagger" TargetMode="External"/><Relationship Id="rId4" Type="http://schemas.openxmlformats.org/officeDocument/2006/relationships/hyperlink" Target="http://www.programcreek.com/2012/05/opennlp-tutorial/#name find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8724900" cy="1311128"/>
          </a:xfrm>
        </p:spPr>
        <p:txBody>
          <a:bodyPr/>
          <a:lstStyle/>
          <a:p>
            <a:pPr algn="ctr"/>
            <a:r>
              <a:rPr lang="en-US" sz="3600" dirty="0" smtClean="0">
                <a:latin typeface="Interstate-Light" panose="02000606030000020004" pitchFamily="2" charset="0"/>
                <a:ea typeface="GulimChe" panose="020B0609000101010101" pitchFamily="49" charset="-127"/>
              </a:rPr>
              <a:t>Natural Language Processing Introduction</a:t>
            </a:r>
            <a:endParaRPr lang="en-US" sz="3600" dirty="0">
              <a:latin typeface="Interstate-Light" panose="02000606030000020004" pitchFamily="2" charset="0"/>
              <a:ea typeface="GulimChe" panose="020B0609000101010101" pitchFamily="49" charset="-127"/>
            </a:endParaRPr>
          </a:p>
          <a:p>
            <a:pPr algn="ctr"/>
            <a:r>
              <a:rPr lang="en-US" sz="3600" dirty="0" smtClean="0">
                <a:latin typeface="Interstate-Light" panose="02000606030000020004" pitchFamily="2" charset="0"/>
                <a:ea typeface="GulimChe" panose="020B0609000101010101" pitchFamily="49" charset="-127"/>
              </a:rPr>
              <a:t>Executive 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Corpus - Body of text, singular. Corpora is the plural of this.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Example</a:t>
            </a:r>
            <a:r>
              <a:rPr lang="en-US" sz="1800" dirty="0"/>
              <a:t>: A collection of medical journals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Lexicon - Words and their meanings.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Example</a:t>
            </a:r>
            <a:r>
              <a:rPr lang="en-US" sz="1800" dirty="0"/>
              <a:t>: English </a:t>
            </a:r>
            <a:r>
              <a:rPr lang="en-US" sz="1800" dirty="0" smtClean="0"/>
              <a:t>dictionary. Consider, however, that various fields will have 	different lexicons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Token - Each "entity" that is a part of whatever was split up based on rules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10043"/>
            <a:ext cx="6192687" cy="52013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9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</a:t>
            </a:r>
            <a:r>
              <a:rPr lang="en-US" dirty="0"/>
              <a:t>to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Apache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OpenNLP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through a set of simple examples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1. Sentence </a:t>
            </a:r>
            <a:r>
              <a:rPr lang="en-US" dirty="0" smtClean="0">
                <a:hlinkClick r:id="rId2"/>
              </a:rPr>
              <a:t>Detector</a:t>
            </a:r>
            <a:endParaRPr lang="en-US" dirty="0"/>
          </a:p>
          <a:p>
            <a:r>
              <a:rPr lang="en-US" dirty="0">
                <a:hlinkClick r:id="rId3"/>
              </a:rPr>
              <a:t>2. </a:t>
            </a:r>
            <a:r>
              <a:rPr lang="en-US" dirty="0" err="1" smtClean="0">
                <a:hlinkClick r:id="rId3"/>
              </a:rPr>
              <a:t>Tokenizer</a:t>
            </a:r>
            <a:endParaRPr lang="en-US" dirty="0"/>
          </a:p>
          <a:p>
            <a:r>
              <a:rPr lang="en-US" dirty="0">
                <a:hlinkClick r:id="rId4"/>
              </a:rPr>
              <a:t>3. Name Finder</a:t>
            </a:r>
            <a:endParaRPr lang="en-US" dirty="0"/>
          </a:p>
          <a:p>
            <a:r>
              <a:rPr lang="en-US" dirty="0">
                <a:hlinkClick r:id="rId5"/>
              </a:rPr>
              <a:t>4. POS Tagger</a:t>
            </a:r>
            <a:endParaRPr lang="en-US" dirty="0"/>
          </a:p>
          <a:p>
            <a:r>
              <a:rPr lang="en-US" dirty="0">
                <a:hlinkClick r:id="rId6"/>
              </a:rPr>
              <a:t>5. </a:t>
            </a:r>
            <a:r>
              <a:rPr lang="en-US" dirty="0" err="1">
                <a:hlinkClick r:id="rId6"/>
              </a:rPr>
              <a:t>Chunker</a:t>
            </a:r>
            <a:endParaRPr lang="en-US" dirty="0"/>
          </a:p>
          <a:p>
            <a:r>
              <a:rPr lang="en-US" dirty="0">
                <a:hlinkClick r:id="rId7"/>
              </a:rPr>
              <a:t>6. Parser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pipeline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3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detector is for detecting sentence boundaries. Given the following </a:t>
            </a:r>
            <a:r>
              <a:rPr lang="en-US" dirty="0" smtClean="0"/>
              <a:t>paragraph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8" y="2345358"/>
            <a:ext cx="8059275" cy="79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0" y="4079436"/>
            <a:ext cx="812595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Code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//code snippet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</a:t>
            </a:r>
            <a:r>
              <a:rPr lang="en-US" dirty="0" smtClean="0"/>
              <a:t>detection (cont..)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0" y="692696"/>
            <a:ext cx="8396287" cy="523663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</a:t>
            </a:r>
            <a:r>
              <a:rPr lang="en-US" dirty="0" smtClean="0"/>
              <a:t>exceptions while tokenizing .</a:t>
            </a:r>
          </a:p>
          <a:p>
            <a:pPr marL="0" indent="0">
              <a:buNone/>
            </a:pPr>
            <a:r>
              <a:rPr lang="en-US" dirty="0" smtClean="0"/>
              <a:t>	For example, "isn't</a:t>
            </a:r>
            <a:r>
              <a:rPr lang="en-US" dirty="0"/>
              <a:t>" gets split into "is" and "</a:t>
            </a:r>
            <a:r>
              <a:rPr lang="en-US" dirty="0" err="1"/>
              <a:t>n't</a:t>
            </a:r>
            <a:r>
              <a:rPr lang="en-US" dirty="0"/>
              <a:t>, since it is </a:t>
            </a:r>
            <a:r>
              <a:rPr lang="en-US" dirty="0" smtClean="0"/>
              <a:t>	a </a:t>
            </a:r>
            <a:r>
              <a:rPr lang="en-US" dirty="0"/>
              <a:t>brief format of "is not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our case tokenized sentence be like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3" y="2924944"/>
            <a:ext cx="812595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//code snippet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Tokenizer</a:t>
            </a:r>
            <a:r>
              <a:rPr lang="en-US" dirty="0" smtClean="0"/>
              <a:t> (cont..)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3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0" y="908720"/>
            <a:ext cx="8396287" cy="5020611"/>
          </a:xfrm>
        </p:spPr>
        <p:txBody>
          <a:bodyPr/>
          <a:lstStyle/>
          <a:p>
            <a:r>
              <a:rPr lang="en-US" dirty="0" smtClean="0"/>
              <a:t>Name  </a:t>
            </a:r>
            <a:r>
              <a:rPr lang="en-US" dirty="0"/>
              <a:t>finder just finds names in the </a:t>
            </a:r>
            <a:r>
              <a:rPr lang="en-US" dirty="0" smtClean="0"/>
              <a:t>context</a:t>
            </a:r>
          </a:p>
          <a:p>
            <a:r>
              <a:rPr lang="en-US" dirty="0"/>
              <a:t>It accepts an array of strings, and find the names </a:t>
            </a:r>
            <a:r>
              <a:rPr lang="en-US" dirty="0" smtClean="0"/>
              <a:t>inside</a:t>
            </a:r>
          </a:p>
          <a:p>
            <a:r>
              <a:rPr lang="en-US" dirty="0" smtClean="0"/>
              <a:t>Example Code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Finder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7" y="2204864"/>
            <a:ext cx="8021192" cy="38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0" y="836712"/>
            <a:ext cx="8545832" cy="5328592"/>
          </a:xfrm>
        </p:spPr>
        <p:txBody>
          <a:bodyPr/>
          <a:lstStyle/>
          <a:p>
            <a:r>
              <a:rPr lang="en-US" dirty="0" smtClean="0"/>
              <a:t>Labeling </a:t>
            </a:r>
            <a:r>
              <a:rPr lang="en-US" dirty="0"/>
              <a:t>words in a sentence as nouns, adjectives, verbs...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 </a:t>
            </a:r>
            <a:r>
              <a:rPr lang="en-US" i="1" dirty="0" smtClean="0"/>
              <a:t>“Hi how are you ? This is Mike</a:t>
            </a:r>
            <a:r>
              <a:rPr lang="en-US" dirty="0" smtClean="0"/>
              <a:t>.” will tagged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smtClean="0"/>
              <a:t>Pierre , 27 years old, is a software Engineer joined xyz </a:t>
            </a:r>
            <a:r>
              <a:rPr lang="en-US" i="1" dirty="0" err="1" smtClean="0"/>
              <a:t>organization.Mr</a:t>
            </a:r>
            <a:r>
              <a:rPr lang="en-US" i="1" dirty="0" smtClean="0"/>
              <a:t> . </a:t>
            </a:r>
            <a:r>
              <a:rPr lang="en-US" i="1" dirty="0" err="1" smtClean="0"/>
              <a:t>Vinken</a:t>
            </a:r>
            <a:r>
              <a:rPr lang="en-US" i="1" dirty="0" smtClean="0"/>
              <a:t> is the project manager, team size 10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</a:t>
            </a:r>
            <a:r>
              <a:rPr lang="en-US" dirty="0" smtClean="0"/>
              <a:t>Tagger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36897"/>
            <a:ext cx="7816854" cy="809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53136"/>
            <a:ext cx="84249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2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code snippet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 tagger (cont..)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NLP Concepts – Level 1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7082" y="905364"/>
            <a:ext cx="8158689" cy="1715105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Objective: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Interstate-Light" panose="020006060300000200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Interstate-Light" panose="020006060300000200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267" y="3867575"/>
            <a:ext cx="43407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Target Audience: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2"/>
              </a:solidFill>
              <a:latin typeface="Interstate-Light" panose="020006060300000200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082" y="2184625"/>
            <a:ext cx="44414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Learning Outcomes:</a:t>
            </a:r>
          </a:p>
          <a:p>
            <a:endParaRPr lang="en-US" sz="1800" dirty="0" smtClean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141414"/>
              </a:solidFill>
              <a:latin typeface="Interstate-Light" panose="02000606030000020004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3085" y="2184625"/>
            <a:ext cx="386991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Topics Covered:</a:t>
            </a:r>
          </a:p>
          <a:p>
            <a:pPr marL="800100" lvl="1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dirty="0" smtClean="0">
              <a:solidFill>
                <a:schemeClr val="tx2"/>
              </a:solidFill>
              <a:latin typeface="Interstate-Light"/>
            </a:endParaRPr>
          </a:p>
          <a:p>
            <a:pPr lvl="1" algn="just"/>
            <a:endParaRPr lang="en-US" sz="1600" b="0" dirty="0" smtClean="0">
              <a:solidFill>
                <a:schemeClr val="tx2"/>
              </a:solidFill>
              <a:latin typeface="Interstate-Ligh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2"/>
              </a:solidFill>
              <a:latin typeface="Interstate-Light" panose="02000606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67" y="5226504"/>
            <a:ext cx="43407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Duration: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1 Hour webinar session</a:t>
            </a:r>
            <a:endParaRPr lang="en-US" sz="1600" b="0" dirty="0">
              <a:solidFill>
                <a:schemeClr val="tx2"/>
              </a:solidFill>
              <a:latin typeface="Interstate-Light" panose="02000606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73612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0" y="908720"/>
            <a:ext cx="8396287" cy="5020611"/>
          </a:xfrm>
        </p:spPr>
        <p:txBody>
          <a:bodyPr/>
          <a:lstStyle/>
          <a:p>
            <a:r>
              <a:rPr lang="en-US" dirty="0"/>
              <a:t>partition a sentence to a set of chunks by using the tokens generated by </a:t>
            </a:r>
            <a:r>
              <a:rPr lang="en-US" dirty="0" err="1" smtClean="0"/>
              <a:t>tokenizer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Breaks sentences into groups ( of words) containing sequential words of sentence that belong to a noun group, verb group etc.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Chunker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78" y="3645024"/>
            <a:ext cx="59730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//code snippet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Chunker</a:t>
            </a:r>
            <a:r>
              <a:rPr lang="en-US" dirty="0" smtClean="0"/>
              <a:t> (cont..)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7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692696"/>
            <a:ext cx="8491415" cy="5236635"/>
          </a:xfrm>
        </p:spPr>
        <p:txBody>
          <a:bodyPr/>
          <a:lstStyle/>
          <a:p>
            <a:r>
              <a:rPr lang="en-US" dirty="0"/>
              <a:t>Given this sentence: </a:t>
            </a:r>
            <a:r>
              <a:rPr lang="en-US" dirty="0" smtClean="0"/>
              <a:t>"</a:t>
            </a:r>
            <a:r>
              <a:rPr lang="en-US" dirty="0"/>
              <a:t>The sky is </a:t>
            </a:r>
            <a:r>
              <a:rPr lang="en-US" dirty="0" smtClean="0"/>
              <a:t>blue.", </a:t>
            </a:r>
            <a:r>
              <a:rPr lang="en-US" dirty="0"/>
              <a:t>parser can return the following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/>
              <a:t>S is Sentence, NP is Noun-phrase, and VP is </a:t>
            </a:r>
            <a:r>
              <a:rPr lang="en-US" dirty="0" smtClean="0"/>
              <a:t>Verb-	phrase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parenthesized string </a:t>
            </a:r>
            <a:r>
              <a:rPr lang="en-US" dirty="0" smtClean="0"/>
              <a:t>like –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S(NP(The sky) VP(is blue.))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7596336" cy="692695"/>
          </a:xfrm>
        </p:spPr>
        <p:txBody>
          <a:bodyPr/>
          <a:lstStyle/>
          <a:p>
            <a:r>
              <a:rPr lang="en-US" dirty="0"/>
              <a:t>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2088232" cy="14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2314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35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3528" y="2996952"/>
            <a:ext cx="7776864" cy="1311128"/>
          </a:xfrm>
        </p:spPr>
        <p:txBody>
          <a:bodyPr/>
          <a:lstStyle/>
          <a:p>
            <a:pPr algn="ctr"/>
            <a:r>
              <a:rPr lang="en-US" sz="3600" dirty="0" smtClean="0">
                <a:latin typeface="Interstate-Light" panose="02000606030000020004" pitchFamily="2" charset="0"/>
                <a:ea typeface="GulimChe" panose="020B0609000101010101" pitchFamily="49" charset="-127"/>
              </a:rPr>
              <a:t>Natural Language Processing</a:t>
            </a:r>
            <a:endParaRPr lang="en-US" sz="3600" dirty="0">
              <a:latin typeface="Interstate-Light" panose="02000606030000020004" pitchFamily="2" charset="0"/>
              <a:ea typeface="GulimChe" panose="020B0609000101010101" pitchFamily="49" charset="-127"/>
            </a:endParaRPr>
          </a:p>
          <a:p>
            <a:pPr algn="ctr"/>
            <a:r>
              <a:rPr lang="en-US" sz="3600" dirty="0" smtClean="0">
                <a:latin typeface="Interstate-Light" panose="02000606030000020004" pitchFamily="2" charset="0"/>
                <a:ea typeface="GulimChe" panose="020B0609000101010101" pitchFamily="49" charset="-127"/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4528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NLP Concepts – Level 2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1715" y="1132256"/>
            <a:ext cx="8284741" cy="1021174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Objective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:</a:t>
            </a:r>
            <a:endParaRPr lang="en-US" sz="1400" b="1" dirty="0" smtClean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algn="just"/>
            <a:r>
              <a:rPr lang="en-US" sz="1800" dirty="0" smtClean="0">
                <a:latin typeface="Interstate-Light" panose="02000606030000020004"/>
              </a:rPr>
              <a:t>Introduction to NLP and hands-on exercises for text mining, information extraction</a:t>
            </a:r>
            <a:endParaRPr lang="en-US" sz="1600" dirty="0">
              <a:latin typeface="Interstate-Light" panose="020006060300000200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51" y="3212976"/>
            <a:ext cx="4054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Target Audience: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2"/>
                </a:solidFill>
                <a:latin typeface="Interstate-Light" panose="02000606030000020004"/>
              </a:rPr>
              <a:t>Technical leads / Architects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2"/>
                </a:solidFill>
                <a:latin typeface="Interstate-Light" panose="02000606030000020004"/>
              </a:rPr>
              <a:t>Senior </a:t>
            </a: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Developers</a:t>
            </a:r>
            <a:endParaRPr lang="en-US" sz="1600" b="0" dirty="0">
              <a:solidFill>
                <a:schemeClr val="tx2"/>
              </a:solidFill>
              <a:latin typeface="Interstate-Light" panose="020006060300000200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5473" y="2348880"/>
            <a:ext cx="3976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Learning Outcomes:</a:t>
            </a:r>
          </a:p>
          <a:p>
            <a:endParaRPr lang="en-US" sz="1800" dirty="0" smtClean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Introduction to NLP, major tasks and applications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1600" b="0" dirty="0" smtClean="0">
              <a:solidFill>
                <a:srgbClr val="141414"/>
              </a:solidFill>
              <a:latin typeface="Interstate-Light" panose="02000606030000020004"/>
              <a:ea typeface="+mn-ea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Typical NLP pipeline and technology stack for Java, Python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1600" b="0" dirty="0" smtClean="0">
              <a:solidFill>
                <a:srgbClr val="141414"/>
              </a:solidFill>
              <a:latin typeface="Interstate-Light" panose="02000606030000020004"/>
              <a:ea typeface="+mn-ea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Hands-on exercises on text clustering, classification and information extraction using 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Java : Mallet, UIMA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Python : </a:t>
            </a:r>
            <a:r>
              <a:rPr lang="en-US" sz="1600" b="0" dirty="0" err="1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scikit</a:t>
            </a:r>
            <a:r>
              <a:rPr lang="en-US" sz="1600" b="0" dirty="0" smtClean="0">
                <a:solidFill>
                  <a:srgbClr val="141414"/>
                </a:solidFill>
                <a:latin typeface="Interstate-Light" panose="02000606030000020004"/>
                <a:ea typeface="+mn-ea"/>
              </a:rPr>
              <a:t>-learn, NLTK 3, Spacy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552" y="2340844"/>
            <a:ext cx="40542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Duration: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8 hours workshop (4+4, 2 Days)</a:t>
            </a:r>
            <a:endParaRPr lang="en-US" sz="1600" b="0" dirty="0">
              <a:solidFill>
                <a:schemeClr val="tx2"/>
              </a:solidFill>
              <a:latin typeface="Interstate-Light" panose="020006060300000200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652" y="4216439"/>
            <a:ext cx="40542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Software </a:t>
            </a:r>
            <a:r>
              <a:rPr lang="en-US" sz="1800" dirty="0"/>
              <a:t>Required: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Anaconda 4+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Python 2.7, 3.5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chemeClr val="tx2"/>
                </a:solidFill>
                <a:latin typeface="Interstate-Light" panose="02000606030000020004"/>
              </a:rPr>
              <a:t>Spyder</a:t>
            </a:r>
            <a:r>
              <a:rPr lang="en-US" sz="1600" b="0" dirty="0">
                <a:solidFill>
                  <a:schemeClr val="tx2"/>
                </a:solidFill>
                <a:latin typeface="Interstate-Light" panose="02000606030000020004"/>
              </a:rPr>
              <a:t> / IDLE python editors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Eclipse + UIMA Plugin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Maven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Spacy, NLTK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/>
              </a:rPr>
              <a:t>UIMA, </a:t>
            </a:r>
            <a:r>
              <a:rPr lang="en-US" sz="1600" b="0" dirty="0" err="1" smtClean="0">
                <a:solidFill>
                  <a:schemeClr val="tx2"/>
                </a:solidFill>
                <a:latin typeface="Interstate-Light" panose="02000606030000020004"/>
              </a:rPr>
              <a:t>Cleartk</a:t>
            </a:r>
            <a:endParaRPr lang="en-US" sz="1600" b="0" dirty="0" smtClean="0">
              <a:solidFill>
                <a:schemeClr val="tx2"/>
              </a:solidFill>
              <a:latin typeface="Interstate-Light" panose="02000606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46725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NLP Concepts – Level 2 (cont..)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143" y="1181291"/>
            <a:ext cx="424685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Topics Covered: Day 1 (4 hours)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Text Mining (90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Introduction to text processing, analytics and mining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Text normalization, feature extraction, 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Clustering and classification</a:t>
            </a:r>
          </a:p>
          <a:p>
            <a:endParaRPr lang="en-US" sz="1600" b="0" dirty="0">
              <a:solidFill>
                <a:schemeClr val="tx2"/>
              </a:solidFill>
              <a:latin typeface="Interstate-Light" panose="02000606030000020004" pitchFamily="2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Interstate-Light" panose="02000606030000020004"/>
                <a:cs typeface="Calibri" panose="020F0502020204030204" pitchFamily="34" charset="0"/>
              </a:rPr>
              <a:t>Hands-on Session (150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Text pre-processing, 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Naïve Bayes classification</a:t>
            </a:r>
          </a:p>
          <a:p>
            <a:endParaRPr lang="en-US" sz="1600" dirty="0" smtClean="0"/>
          </a:p>
          <a:p>
            <a:pPr algn="just"/>
            <a:r>
              <a:rPr lang="en-US" sz="1600" dirty="0" smtClean="0"/>
              <a:t>Prerequisites: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Java / Python basics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Regex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Evaluation metrics (Precision, Recall, ROC)</a:t>
            </a:r>
            <a:endParaRPr lang="en-US" sz="1600" b="0" dirty="0">
              <a:solidFill>
                <a:schemeClr val="tx2"/>
              </a:solidFill>
              <a:latin typeface="Interstate-Light" panose="0200060603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196679"/>
            <a:ext cx="4188885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Topics Covered: Day 2 (4 hours)</a:t>
            </a:r>
          </a:p>
          <a:p>
            <a:endParaRPr lang="en-US" sz="1600" dirty="0" smtClean="0">
              <a:solidFill>
                <a:schemeClr val="tx2"/>
              </a:solidFill>
              <a:latin typeface="Interstate-Light" panose="02000606030000020004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Interstate-Light" panose="02000606030000020004"/>
                <a:cs typeface="Calibri" panose="020F0502020204030204" pitchFamily="34" charset="0"/>
              </a:rPr>
              <a:t>Information Extraction (90 </a:t>
            </a:r>
            <a:r>
              <a:rPr lang="en-US" sz="1600" dirty="0">
                <a:solidFill>
                  <a:schemeClr val="tx2"/>
                </a:solidFill>
                <a:latin typeface="Interstate-Light" panose="02000606030000020004"/>
                <a:cs typeface="Calibri" panose="020F0502020204030204" pitchFamily="34" charset="0"/>
              </a:rPr>
              <a:t>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Typical NLP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Default entity extraction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Custom entity extraction using Regex, POS, Dependency Relations</a:t>
            </a:r>
            <a:endParaRPr lang="en-US" sz="1600" b="0" dirty="0">
              <a:solidFill>
                <a:schemeClr val="tx2"/>
              </a:solidFill>
              <a:latin typeface="Interstate-Light" panose="02000606030000020004" pitchFamily="2" charset="0"/>
              <a:cs typeface="Calibri" panose="020F0502020204030204" pitchFamily="34" charset="0"/>
            </a:endParaRPr>
          </a:p>
          <a:p>
            <a:endParaRPr lang="en-US" sz="1600" dirty="0" smtClean="0">
              <a:solidFill>
                <a:schemeClr val="tx2"/>
              </a:solidFill>
              <a:latin typeface="Interstate-Light" panose="02000606030000020004" pitchFamily="2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Hands-on Session (150 Minutes)</a:t>
            </a:r>
            <a:endParaRPr lang="en-US" sz="1600" dirty="0" smtClean="0">
              <a:solidFill>
                <a:schemeClr val="tx2"/>
              </a:solidFill>
              <a:latin typeface="Interstate-Light" panose="02000606030000020004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Setup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Default, Regex entity extraction</a:t>
            </a:r>
            <a:endParaRPr lang="en-GB" sz="1600" b="0" dirty="0">
              <a:solidFill>
                <a:schemeClr val="tx2"/>
              </a:solidFill>
              <a:latin typeface="Interstate-Light" panose="02000606030000020004" pitchFamily="2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Custom entity extraction exercise</a:t>
            </a:r>
            <a:endParaRPr lang="en-US" sz="1600" b="0" dirty="0">
              <a:solidFill>
                <a:schemeClr val="tx2"/>
              </a:solidFill>
              <a:latin typeface="Interstate-Light" panose="02000606030000020004" pitchFamily="2" charset="0"/>
              <a:cs typeface="Calibri" panose="020F0502020204030204" pitchFamily="34" charset="0"/>
            </a:endParaRPr>
          </a:p>
          <a:p>
            <a:pPr algn="just"/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Interstate-Light" panose="02000606030000020004"/>
            </a:endParaRPr>
          </a:p>
          <a:p>
            <a:pPr algn="just"/>
            <a:r>
              <a:rPr lang="en-US" sz="1600" dirty="0" smtClean="0"/>
              <a:t>Prerequisites: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Java / Python basics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Regex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Evaluation metrics (Precision, Recall, ROC</a:t>
            </a:r>
            <a:r>
              <a:rPr lang="en-US" sz="1600" b="0" dirty="0" smtClean="0">
                <a:solidFill>
                  <a:schemeClr val="tx2"/>
                </a:solidFill>
                <a:latin typeface="Interstate-Light" panose="02000606030000020004" pitchFamily="2" charset="0"/>
                <a:cs typeface="Calibri" panose="020F0502020204030204" pitchFamily="34" charset="0"/>
              </a:rPr>
              <a:t>)</a:t>
            </a:r>
            <a:endParaRPr lang="en-US" sz="1600" b="0" dirty="0" smtClean="0">
              <a:solidFill>
                <a:schemeClr val="tx2"/>
              </a:solidFill>
              <a:latin typeface="Interstate-Light" panose="02000606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10117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D96AC"/>
                </a:solidFill>
              </a:rPr>
              <a:t>A pipeline in NLP is a chain of independent </a:t>
            </a:r>
            <a:r>
              <a:rPr lang="en-US" sz="1800" dirty="0" smtClean="0">
                <a:solidFill>
                  <a:srgbClr val="3D96AC"/>
                </a:solidFill>
              </a:rPr>
              <a:t>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D96A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D96AC"/>
                </a:solidFill>
              </a:rPr>
              <a:t>pipeline isn't a technique only featured in </a:t>
            </a:r>
            <a:r>
              <a:rPr lang="en-US" sz="1800" dirty="0" smtClean="0">
                <a:solidFill>
                  <a:srgbClr val="3D96AC"/>
                </a:solidFill>
              </a:rPr>
              <a:t>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D96A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D96A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087" y="1136613"/>
            <a:ext cx="8396287" cy="4814681"/>
          </a:xfrm>
        </p:spPr>
        <p:txBody>
          <a:bodyPr/>
          <a:lstStyle/>
          <a:p>
            <a:r>
              <a:rPr lang="en-US" sz="1800" dirty="0" smtClean="0"/>
              <a:t>Break </a:t>
            </a:r>
            <a:r>
              <a:rPr lang="en-US" sz="1800" dirty="0"/>
              <a:t>text into sentences and </a:t>
            </a:r>
            <a:r>
              <a:rPr lang="en-US" sz="1800" dirty="0" smtClean="0"/>
              <a:t>words</a:t>
            </a:r>
          </a:p>
          <a:p>
            <a:endParaRPr lang="en-US" sz="1800" dirty="0" smtClean="0"/>
          </a:p>
          <a:p>
            <a:r>
              <a:rPr lang="en-US" sz="1800" dirty="0" smtClean="0"/>
              <a:t>lemmatize </a:t>
            </a:r>
            <a:r>
              <a:rPr lang="en-US" sz="1800" dirty="0"/>
              <a:t>Part of speech (POS) tagging, </a:t>
            </a:r>
            <a:r>
              <a:rPr lang="en-US" sz="1800" dirty="0" smtClean="0"/>
              <a:t>stemming</a:t>
            </a:r>
          </a:p>
          <a:p>
            <a:endParaRPr lang="en-US" sz="1800" dirty="0" smtClean="0"/>
          </a:p>
          <a:p>
            <a:r>
              <a:rPr lang="en-US" sz="1800" dirty="0" smtClean="0"/>
              <a:t>NER </a:t>
            </a:r>
            <a:r>
              <a:rPr lang="en-US" sz="1800" dirty="0"/>
              <a:t>Constituency/dependency parsing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Co-reference resolution</a:t>
            </a:r>
          </a:p>
          <a:p>
            <a:endParaRPr lang="en-US" sz="1800" dirty="0" smtClean="0"/>
          </a:p>
          <a:p>
            <a:r>
              <a:rPr lang="en-US" sz="1800" dirty="0" smtClean="0"/>
              <a:t>Word-sense </a:t>
            </a:r>
            <a:r>
              <a:rPr lang="en-US" sz="1800" dirty="0"/>
              <a:t>disambiguation Task-dependent (sentiment, </a:t>
            </a:r>
            <a:r>
              <a:rPr lang="en-US" sz="1800" dirty="0" smtClean="0"/>
              <a:t>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NLP pipeline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5553" y="4962784"/>
            <a:ext cx="141374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/>
              <a:t>Syntax</a:t>
            </a:r>
            <a:endParaRPr lang="en-US" sz="1800" b="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0749" y="4962784"/>
            <a:ext cx="165618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/>
              <a:t>Morphology</a:t>
            </a:r>
            <a:endParaRPr lang="en-US" sz="1800" b="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1605" y="4297450"/>
            <a:ext cx="1609129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Raw Text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704" y="4962784"/>
            <a:ext cx="155093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/>
              <a:t>Semantics</a:t>
            </a:r>
            <a:endParaRPr lang="en-US" sz="1800" b="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0704" y="5551184"/>
            <a:ext cx="156218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chemeClr val="accent6"/>
                </a:solidFill>
              </a:rPr>
              <a:t>Discourse</a:t>
            </a:r>
            <a:endParaRPr lang="en-US" sz="1800" b="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1606" y="4962784"/>
            <a:ext cx="160912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/>
              <a:t>Tokenization</a:t>
            </a:r>
            <a:endParaRPr lang="en-US" sz="1800" b="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6" idx="1"/>
          </p:cNvCxnSpPr>
          <p:nvPr/>
        </p:nvCxnSpPr>
        <p:spPr>
          <a:xfrm>
            <a:off x="2930735" y="5147450"/>
            <a:ext cx="280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66933" y="5179841"/>
            <a:ext cx="280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60690" y="5147837"/>
            <a:ext cx="280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7616173" y="5332116"/>
            <a:ext cx="5624" cy="21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2126170" y="4636004"/>
            <a:ext cx="1" cy="326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WordNet </a:t>
            </a:r>
            <a:r>
              <a:rPr lang="en-US" sz="1800" dirty="0"/>
              <a:t>(ontology, semantic similarity tree)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Penn </a:t>
            </a:r>
            <a:r>
              <a:rPr lang="en-US" sz="1800" dirty="0"/>
              <a:t>Treebank (POS, grammar rules)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PropBank</a:t>
            </a:r>
            <a:r>
              <a:rPr lang="en-US" sz="1800" dirty="0" smtClean="0"/>
              <a:t> </a:t>
            </a:r>
            <a:r>
              <a:rPr lang="en-US" sz="1800" dirty="0"/>
              <a:t>(semantic propositions)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…</a:t>
            </a:r>
            <a:r>
              <a:rPr lang="en-US" sz="1800" dirty="0"/>
              <a:t>Dozens of them!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relies on language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984" y="764704"/>
            <a:ext cx="8396287" cy="50926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D96AC"/>
                </a:solidFill>
              </a:rPr>
              <a:t>NLP pipeline to extract </a:t>
            </a:r>
            <a:r>
              <a:rPr lang="en-US" dirty="0">
                <a:solidFill>
                  <a:srgbClr val="3D96AC"/>
                </a:solidFill>
              </a:rPr>
              <a:t>semantic roles from a sentence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1441657"/>
            <a:ext cx="193867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Raw text</a:t>
            </a:r>
            <a:endParaRPr lang="en-US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2077744"/>
            <a:ext cx="193867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Tokenization </a:t>
            </a:r>
            <a:endParaRPr lang="en-US" sz="18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2737618"/>
            <a:ext cx="193867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Lemmatization </a:t>
            </a:r>
            <a:endParaRPr lang="en-US" sz="1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057558" y="3378610"/>
            <a:ext cx="193867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/>
              <a:t>Pos</a:t>
            </a:r>
            <a:r>
              <a:rPr lang="en-US" sz="1800" b="0" dirty="0" smtClean="0"/>
              <a:t>-tagging </a:t>
            </a:r>
            <a:endParaRPr lang="en-US" sz="1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4014697"/>
            <a:ext cx="1938672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/>
              <a:t>dependency parsing</a:t>
            </a:r>
            <a:endParaRPr lang="en-US" sz="1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073392" y="4939774"/>
            <a:ext cx="193867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Role labelling </a:t>
            </a:r>
            <a:endParaRPr lang="en-US" sz="1800" b="0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4029168" y="1810989"/>
            <a:ext cx="0" cy="26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29168" y="2470863"/>
            <a:ext cx="0" cy="26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25102" y="3106950"/>
            <a:ext cx="0" cy="26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21036" y="3747942"/>
            <a:ext cx="0" cy="26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2728" y="4661028"/>
            <a:ext cx="0" cy="26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04641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A670A8E974F46B99AA0555F6B17B1" ma:contentTypeVersion="0" ma:contentTypeDescription="Create a new document." ma:contentTypeScope="" ma:versionID="3ef76a5dcd748a9c393f864db0fc84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76e8e88a7ff487aa0f9596b7fbed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B14462-C997-4D88-88EC-CC038FB2B9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37AB2D-89BC-4BF9-B933-8CFCD8B0008C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61D52E-66FF-4E6A-8412-8CE388C48F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13091</TotalTime>
  <Words>634</Words>
  <Application>Microsoft Office PowerPoint</Application>
  <PresentationFormat>On-screen Show (4:3)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GulimChe</vt:lpstr>
      <vt:lpstr>MS PGothic</vt:lpstr>
      <vt:lpstr>Arial</vt:lpstr>
      <vt:lpstr>Arial Black</vt:lpstr>
      <vt:lpstr>Calibri</vt:lpstr>
      <vt:lpstr>Interstate-Light</vt:lpstr>
      <vt:lpstr>Lucida Grande</vt:lpstr>
      <vt:lpstr>Cognizant_4x3</vt:lpstr>
      <vt:lpstr>PowerPoint Presentation</vt:lpstr>
      <vt:lpstr>NLP Concepts – Level 1</vt:lpstr>
      <vt:lpstr>PowerPoint Presentation</vt:lpstr>
      <vt:lpstr>NLP Concepts – Level 2</vt:lpstr>
      <vt:lpstr>NLP Concepts – Level 2 (cont..)</vt:lpstr>
      <vt:lpstr>NLP pipeline</vt:lpstr>
      <vt:lpstr>Classical NLP pipeline</vt:lpstr>
      <vt:lpstr>Often relies on language banks</vt:lpstr>
      <vt:lpstr>NLP pipeline to extract semantic roles from a sentence</vt:lpstr>
      <vt:lpstr>Quick vocabulary</vt:lpstr>
      <vt:lpstr>POS Tag List</vt:lpstr>
      <vt:lpstr>NLP pipeline process</vt:lpstr>
      <vt:lpstr>Sentence detection</vt:lpstr>
      <vt:lpstr>Sentence detection (cont..)</vt:lpstr>
      <vt:lpstr>Tokenizer </vt:lpstr>
      <vt:lpstr>Tokenizer (cont..)</vt:lpstr>
      <vt:lpstr>Name Finder</vt:lpstr>
      <vt:lpstr>POS Tagger </vt:lpstr>
      <vt:lpstr>Pos tagger (cont..)</vt:lpstr>
      <vt:lpstr>Chunker</vt:lpstr>
      <vt:lpstr>Chunker (cont..)</vt:lpstr>
      <vt:lpstr>Parser</vt:lpstr>
      <vt:lpstr>Thank you  </vt:lpstr>
    </vt:vector>
  </TitlesOfParts>
  <Company>뿿배᠜��뿿촄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lastModifiedBy>PARAMSETTI, SIVA (Cognizant)</cp:lastModifiedBy>
  <cp:revision>1119</cp:revision>
  <cp:lastPrinted>2010-08-26T20:44:14Z</cp:lastPrinted>
  <dcterms:created xsi:type="dcterms:W3CDTF">2010-09-13T14:16:27Z</dcterms:created>
  <dcterms:modified xsi:type="dcterms:W3CDTF">2017-08-10T13:20:29Z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0x010100166A670A8E974F46B99AA0555F6B17B1</vt:lpwstr>
  </property>
</Properties>
</file>