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xls" ContentType="application/vnd.ms-exce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75"/>
  </p:notesMasterIdLst>
  <p:handoutMasterIdLst>
    <p:handoutMasterId r:id="rId76"/>
  </p:handoutMasterIdLst>
  <p:sldIdLst>
    <p:sldId id="662" r:id="rId2"/>
    <p:sldId id="717" r:id="rId3"/>
    <p:sldId id="718" r:id="rId4"/>
    <p:sldId id="713" r:id="rId5"/>
    <p:sldId id="719" r:id="rId6"/>
    <p:sldId id="712" r:id="rId7"/>
    <p:sldId id="714" r:id="rId8"/>
    <p:sldId id="715" r:id="rId9"/>
    <p:sldId id="716" r:id="rId10"/>
    <p:sldId id="700" r:id="rId11"/>
    <p:sldId id="709" r:id="rId12"/>
    <p:sldId id="710" r:id="rId13"/>
    <p:sldId id="701" r:id="rId14"/>
    <p:sldId id="698" r:id="rId15"/>
    <p:sldId id="720" r:id="rId16"/>
    <p:sldId id="722" r:id="rId17"/>
    <p:sldId id="727" r:id="rId18"/>
    <p:sldId id="723" r:id="rId19"/>
    <p:sldId id="724" r:id="rId20"/>
    <p:sldId id="728" r:id="rId21"/>
    <p:sldId id="721" r:id="rId22"/>
    <p:sldId id="725" r:id="rId23"/>
    <p:sldId id="726" r:id="rId24"/>
    <p:sldId id="734" r:id="rId25"/>
    <p:sldId id="735" r:id="rId26"/>
    <p:sldId id="736" r:id="rId27"/>
    <p:sldId id="738" r:id="rId28"/>
    <p:sldId id="739" r:id="rId29"/>
    <p:sldId id="737" r:id="rId30"/>
    <p:sldId id="742" r:id="rId31"/>
    <p:sldId id="756" r:id="rId32"/>
    <p:sldId id="743" r:id="rId33"/>
    <p:sldId id="755" r:id="rId34"/>
    <p:sldId id="759" r:id="rId35"/>
    <p:sldId id="744" r:id="rId36"/>
    <p:sldId id="745" r:id="rId37"/>
    <p:sldId id="746" r:id="rId38"/>
    <p:sldId id="747" r:id="rId39"/>
    <p:sldId id="760" r:id="rId40"/>
    <p:sldId id="761" r:id="rId41"/>
    <p:sldId id="812" r:id="rId42"/>
    <p:sldId id="813" r:id="rId43"/>
    <p:sldId id="814" r:id="rId44"/>
    <p:sldId id="764" r:id="rId45"/>
    <p:sldId id="765" r:id="rId46"/>
    <p:sldId id="798" r:id="rId47"/>
    <p:sldId id="799" r:id="rId48"/>
    <p:sldId id="800" r:id="rId49"/>
    <p:sldId id="801" r:id="rId50"/>
    <p:sldId id="802" r:id="rId51"/>
    <p:sldId id="803" r:id="rId52"/>
    <p:sldId id="804" r:id="rId53"/>
    <p:sldId id="805" r:id="rId54"/>
    <p:sldId id="806" r:id="rId55"/>
    <p:sldId id="807" r:id="rId56"/>
    <p:sldId id="808" r:id="rId57"/>
    <p:sldId id="809" r:id="rId58"/>
    <p:sldId id="810" r:id="rId59"/>
    <p:sldId id="811" r:id="rId60"/>
    <p:sldId id="766" r:id="rId61"/>
    <p:sldId id="768" r:id="rId62"/>
    <p:sldId id="816" r:id="rId63"/>
    <p:sldId id="770" r:id="rId64"/>
    <p:sldId id="771" r:id="rId65"/>
    <p:sldId id="772" r:id="rId66"/>
    <p:sldId id="773" r:id="rId67"/>
    <p:sldId id="787" r:id="rId68"/>
    <p:sldId id="785" r:id="rId69"/>
    <p:sldId id="786" r:id="rId70"/>
    <p:sldId id="790" r:id="rId71"/>
    <p:sldId id="794" r:id="rId72"/>
    <p:sldId id="792" r:id="rId73"/>
    <p:sldId id="815" r:id="rId74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522"/>
            <p14:sldId id="534"/>
            <p14:sldId id="523"/>
            <p14:sldId id="524"/>
            <p14:sldId id="525"/>
            <p14:sldId id="526"/>
            <p14:sldId id="527"/>
            <p14:sldId id="528"/>
            <p14:sldId id="529"/>
            <p14:sldId id="536"/>
            <p14:sldId id="531"/>
            <p14:sldId id="532"/>
            <p14:sldId id="533"/>
          </p14:sldIdLst>
        </p14:section>
        <p14:section name="Maxent Model estimation and smoothing" id="{6359BEAC-69BD-974C-9807-1D0E50EC7B2D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657"/>
            <p14:sldId id="662"/>
            <p14:sldId id="717"/>
            <p14:sldId id="718"/>
            <p14:sldId id="713"/>
            <p14:sldId id="719"/>
            <p14:sldId id="712"/>
            <p14:sldId id="714"/>
            <p14:sldId id="715"/>
            <p14:sldId id="716"/>
            <p14:sldId id="700"/>
            <p14:sldId id="709"/>
            <p14:sldId id="710"/>
            <p14:sldId id="701"/>
            <p14:sldId id="698"/>
            <p14:sldId id="720"/>
            <p14:sldId id="722"/>
            <p14:sldId id="727"/>
            <p14:sldId id="723"/>
            <p14:sldId id="724"/>
            <p14:sldId id="728"/>
            <p14:sldId id="721"/>
            <p14:sldId id="725"/>
            <p14:sldId id="726"/>
            <p14:sldId id="734"/>
            <p14:sldId id="735"/>
            <p14:sldId id="736"/>
            <p14:sldId id="738"/>
            <p14:sldId id="739"/>
            <p14:sldId id="737"/>
            <p14:sldId id="742"/>
            <p14:sldId id="756"/>
            <p14:sldId id="743"/>
            <p14:sldId id="755"/>
            <p14:sldId id="759"/>
            <p14:sldId id="744"/>
            <p14:sldId id="745"/>
            <p14:sldId id="746"/>
            <p14:sldId id="747"/>
            <p14:sldId id="760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766"/>
            <p14:sldId id="768"/>
            <p14:sldId id="816"/>
            <p14:sldId id="770"/>
            <p14:sldId id="771"/>
            <p14:sldId id="772"/>
            <p14:sldId id="773"/>
            <p14:sldId id="787"/>
            <p14:sldId id="785"/>
            <p14:sldId id="786"/>
            <p14:sldId id="790"/>
            <p14:sldId id="794"/>
            <p14:sldId id="792"/>
            <p14:sldId id="815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693"/>
            <p14:sldId id="694"/>
            <p14:sldId id="580"/>
            <p14:sldId id="581"/>
            <p14:sldId id="582"/>
            <p14:sldId id="583"/>
            <p14:sldId id="584"/>
            <p14:sldId id="585"/>
            <p14:sldId id="586"/>
            <p14:sldId id="695"/>
            <p14:sldId id="696"/>
            <p14:sldId id="587"/>
            <p14:sldId id="588"/>
            <p14:sldId id="589"/>
            <p14:sldId id="590"/>
            <p14:sldId id="697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406" autoAdjust="0"/>
    <p:restoredTop sz="88551" autoAdjust="0"/>
  </p:normalViewPr>
  <p:slideViewPr>
    <p:cSldViewPr>
      <p:cViewPr>
        <p:scale>
          <a:sx n="100" d="100"/>
          <a:sy n="100" d="100"/>
        </p:scale>
        <p:origin x="-1224" y="-6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4" y="4862263"/>
            <a:ext cx="5205934" cy="46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A22D606-CF3D-F04D-B2F8-D72DEE13B199}" type="slidenum">
              <a:rPr lang="en-US" sz="1300"/>
              <a:pPr eaLnBrk="1" hangingPunct="1"/>
              <a:t>2</a:t>
            </a:fld>
            <a:endParaRPr lang="en-US" sz="13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Now let's define information extraction!  a more general task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Goal: get semantic information out of documents, esp. web pages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Defined as a dumbing-down of more lofty goal of Natural Language Understanding -- more technologically manageable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we're often interested in learning about particular relations (in DB sense)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scouring financial news for movements of executives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[person] [assumes/loses] [role] at [company]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 want to scour through text, find relation instances, suck out, put in DB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you're allowed to do domain- and problem-specific customization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lots of potential applications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business/financial context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biomedical context, clinical medicine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all this unstructured text data about research and patients -- you'd like to be able to get structured information out of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could lead to other automated information finding: trends, correlations, drug interactions, impact of some protein on expression of a gene, ...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300"/>
              <a:pPr eaLnBrk="1" hangingPunct="1"/>
              <a:t>11</a:t>
            </a:fld>
            <a:endParaRPr lang="en-US" sz="13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dirty="0" smtClean="0">
                <a:latin typeface="Lucida Sans" charset="0"/>
                <a:ea typeface="ＭＳ Ｐゴシック" charset="0"/>
              </a:rPr>
              <a:t>An entity is a discrete thing like 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“IBM Corporation”</a:t>
            </a:r>
          </a:p>
          <a:p>
            <a:pPr lvl="3"/>
            <a:r>
              <a:rPr lang="en-US" dirty="0" smtClean="0">
                <a:latin typeface="Lucida Sans" charset="0"/>
                <a:ea typeface="ＭＳ Ｐゴシック" charset="0"/>
              </a:rPr>
              <a:t>But often extended in practice to things like dates, instances of products and chemical/biological substances that aren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’t really entities…</a:t>
            </a:r>
          </a:p>
          <a:p>
            <a:pPr lvl="2"/>
            <a:r>
              <a:rPr lang="en-US" altLang="ja-JP" dirty="0" smtClean="0">
                <a:latin typeface="Lucida Sans" charset="0"/>
                <a:ea typeface="ＭＳ Ｐゴシック" charset="0"/>
              </a:rPr>
              <a:t>“Named” means called “IBM” or “Big Blue” not </a:t>
            </a:r>
            <a:r>
              <a:rPr lang="ja-JP" altLang="en-US" dirty="0" smtClean="0">
                <a:latin typeface="Lucida Sans" charset="0"/>
                <a:ea typeface="ＭＳ Ｐゴシック" charset="0"/>
              </a:rPr>
              <a:t>“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it</a:t>
            </a:r>
            <a:r>
              <a:rPr lang="ja-JP" altLang="en-US" dirty="0" smtClean="0">
                <a:latin typeface="Lucida Sans" charset="0"/>
                <a:ea typeface="ＭＳ Ｐゴシック" charset="0"/>
              </a:rPr>
              <a:t>”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 or “the company”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But also used for times,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dates, proteins, etc., which aren’t entities – easy to recognize semantic classes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let's talk a bit more about NER and how it's evaluated, and then we'll talk about two approaches for doing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300"/>
              <a:pPr eaLnBrk="1" hangingPunct="1"/>
              <a:t>12</a:t>
            </a:fld>
            <a:endParaRPr lang="en-US" sz="13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Say how this is often a very large part of IE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– knowing entity types takes you a long way in IE.  Biomedical example. 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let's talk a bit more about NER and how it's evaluated, and then we'll talk about two approaches for doing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MacCartney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", "Stanford University"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100" i="1" dirty="0">
                <a:latin typeface="Arial" charset="0"/>
                <a:ea typeface="ＭＳ Ｐゴシック" charset="0"/>
                <a:cs typeface="ＭＳ Ｐゴシック" charset="0"/>
              </a:rPr>
              <a:t>Bill </a:t>
            </a:r>
            <a:r>
              <a:rPr lang="en-US" sz="1100" i="1" dirty="0" err="1">
                <a:latin typeface="Arial" charset="0"/>
                <a:ea typeface="ＭＳ Ｐゴシック" charset="0"/>
                <a:cs typeface="ＭＳ Ｐゴシック" charset="0"/>
              </a:rPr>
              <a:t>MacCartney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1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1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1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1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Kripke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-like sense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1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Reuters has web service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OpenCalais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300"/>
              <a:pPr eaLnBrk="1" hangingPunct="1"/>
              <a:t>13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300"/>
              <a:pPr eaLnBrk="1" hangingPunct="1"/>
              <a:t>16</a:t>
            </a:fld>
            <a:endParaRPr lang="en-US" sz="13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300"/>
              <a:pPr eaLnBrk="1" hangingPunct="1"/>
              <a:t>17</a:t>
            </a:fld>
            <a:endParaRPr lang="en-US" sz="13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7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7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7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sz="1300" dirty="0" smtClean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7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7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7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300"/>
              <a:pPr eaLnBrk="1" hangingPunct="1"/>
              <a:t>18</a:t>
            </a:fld>
            <a:endParaRPr lang="en-US" sz="13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 or geo mean]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[if P and R are far apart, F tends to be near lower value]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[in order to do well on F1, need to do well on BOTH P and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[this way, can't beat the system by being either too reluctant or too promiscuous]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Comment: when ppl say f-measure w/o specifying beta, they mean balanced, and this is by far the most common way of doing it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Which of the following combinations of precision and recall yields the highest F</a:t>
            </a:r>
            <a:r>
              <a:rPr lang="en-US" baseline="-25000" dirty="0" smtClean="0"/>
              <a:t>1</a:t>
            </a:r>
            <a:r>
              <a:rPr lang="en-US" dirty="0" smtClean="0"/>
              <a:t>?</a:t>
            </a:r>
          </a:p>
          <a:p>
            <a:pPr eaLnBrk="1" hangingPunct="1">
              <a:spcBef>
                <a:spcPts val="320"/>
              </a:spcBef>
            </a:pPr>
            <a:endParaRPr lang="en-US" sz="1100" dirty="0" smtClean="0"/>
          </a:p>
          <a:p>
            <a:pPr eaLnBrk="1" hangingPunct="1">
              <a:spcBef>
                <a:spcPts val="320"/>
              </a:spcBef>
            </a:pPr>
            <a:r>
              <a:rPr lang="en-US" sz="1100" i="1" dirty="0" smtClean="0"/>
              <a:t>	</a:t>
            </a:r>
            <a:r>
              <a:rPr lang="en-US" i="1" dirty="0" smtClean="0"/>
              <a:t>P</a:t>
            </a:r>
            <a:r>
              <a:rPr lang="en-US" dirty="0" smtClean="0"/>
              <a:t> = 35% 	</a:t>
            </a:r>
            <a:r>
              <a:rPr lang="en-US" i="1" dirty="0" smtClean="0"/>
              <a:t>R</a:t>
            </a:r>
            <a:r>
              <a:rPr lang="en-US" dirty="0" smtClean="0"/>
              <a:t> = 100%</a:t>
            </a:r>
          </a:p>
          <a:p>
            <a:pPr eaLnBrk="1" hangingPunct="1">
              <a:spcBef>
                <a:spcPts val="320"/>
              </a:spcBef>
            </a:pPr>
            <a:r>
              <a:rPr lang="en-US" dirty="0" smtClean="0"/>
              <a:t>	</a:t>
            </a:r>
            <a:r>
              <a:rPr lang="en-US" i="1" dirty="0" smtClean="0"/>
              <a:t>P</a:t>
            </a:r>
            <a:r>
              <a:rPr lang="en-US" dirty="0" smtClean="0"/>
              <a:t> = 45% 	</a:t>
            </a:r>
            <a:r>
              <a:rPr lang="en-US" i="1" dirty="0" smtClean="0"/>
              <a:t>R</a:t>
            </a:r>
            <a:r>
              <a:rPr lang="en-US" dirty="0" smtClean="0"/>
              <a:t> = 80%</a:t>
            </a:r>
          </a:p>
          <a:p>
            <a:pPr eaLnBrk="1" hangingPunct="1">
              <a:spcBef>
                <a:spcPts val="320"/>
              </a:spcBef>
            </a:pPr>
            <a:r>
              <a:rPr lang="en-US" i="1" dirty="0" smtClean="0"/>
              <a:t>	P</a:t>
            </a:r>
            <a:r>
              <a:rPr lang="en-US" dirty="0" smtClean="0"/>
              <a:t> = 55% 	</a:t>
            </a:r>
            <a:r>
              <a:rPr lang="en-US" i="1" dirty="0" smtClean="0"/>
              <a:t>R</a:t>
            </a:r>
            <a:r>
              <a:rPr lang="en-US" dirty="0" smtClean="0"/>
              <a:t> = 55%</a:t>
            </a:r>
          </a:p>
          <a:p>
            <a:pPr eaLnBrk="1" hangingPunct="1">
              <a:spcBef>
                <a:spcPts val="320"/>
              </a:spcBef>
            </a:pPr>
            <a:r>
              <a:rPr lang="en-US" dirty="0" smtClean="0"/>
              <a:t>	</a:t>
            </a:r>
            <a:r>
              <a:rPr lang="en-US" i="1" dirty="0" smtClean="0"/>
              <a:t>P</a:t>
            </a:r>
            <a:r>
              <a:rPr lang="en-US" dirty="0" smtClean="0"/>
              <a:t> = 65% 	</a:t>
            </a:r>
            <a:r>
              <a:rPr lang="en-US" i="1" dirty="0" smtClean="0"/>
              <a:t>R</a:t>
            </a:r>
            <a:r>
              <a:rPr lang="en-US" dirty="0" smtClean="0"/>
              <a:t> = 50%</a:t>
            </a:r>
          </a:p>
          <a:p>
            <a:pPr eaLnBrk="1" hangingPunct="1">
              <a:spcBef>
                <a:spcPts val="320"/>
              </a:spcBef>
            </a:pPr>
            <a:r>
              <a:rPr lang="en-US" i="1" dirty="0" smtClean="0"/>
              <a:t>	P</a:t>
            </a:r>
            <a:r>
              <a:rPr lang="en-US" dirty="0" smtClean="0"/>
              <a:t> = 75% 	</a:t>
            </a:r>
            <a:r>
              <a:rPr lang="en-US" i="1" dirty="0" smtClean="0"/>
              <a:t>R</a:t>
            </a:r>
            <a:r>
              <a:rPr lang="en-US" dirty="0" smtClean="0"/>
              <a:t> = 45%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140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Which of the following combinations of precision and recall yields the highest F</a:t>
            </a:r>
            <a:r>
              <a:rPr lang="en-US" baseline="-25000" dirty="0" smtClean="0"/>
              <a:t>1</a:t>
            </a:r>
            <a:r>
              <a:rPr lang="en-US" dirty="0" smtClean="0"/>
              <a:t>?</a:t>
            </a:r>
          </a:p>
          <a:p>
            <a:pPr eaLnBrk="1" hangingPunct="1">
              <a:spcBef>
                <a:spcPts val="320"/>
              </a:spcBef>
            </a:pPr>
            <a:endParaRPr lang="en-US" sz="1100" dirty="0" smtClean="0"/>
          </a:p>
          <a:p>
            <a:pPr eaLnBrk="1" hangingPunct="1">
              <a:spcBef>
                <a:spcPts val="320"/>
              </a:spcBef>
            </a:pPr>
            <a:r>
              <a:rPr lang="en-US" sz="1100" i="1" dirty="0" smtClean="0"/>
              <a:t>	</a:t>
            </a:r>
            <a:r>
              <a:rPr lang="en-US" i="1" dirty="0" smtClean="0"/>
              <a:t>P</a:t>
            </a:r>
            <a:r>
              <a:rPr lang="en-US" dirty="0" smtClean="0"/>
              <a:t> = 35% 	</a:t>
            </a:r>
            <a:r>
              <a:rPr lang="en-US" i="1" dirty="0" smtClean="0"/>
              <a:t>R</a:t>
            </a:r>
            <a:r>
              <a:rPr lang="en-US" dirty="0" smtClean="0"/>
              <a:t> = 100%</a:t>
            </a:r>
          </a:p>
          <a:p>
            <a:pPr eaLnBrk="1" hangingPunct="1">
              <a:spcBef>
                <a:spcPts val="320"/>
              </a:spcBef>
            </a:pPr>
            <a:r>
              <a:rPr lang="en-US" dirty="0" smtClean="0"/>
              <a:t>	</a:t>
            </a:r>
            <a:r>
              <a:rPr lang="en-US" i="1" dirty="0" smtClean="0"/>
              <a:t>P</a:t>
            </a:r>
            <a:r>
              <a:rPr lang="en-US" dirty="0" smtClean="0"/>
              <a:t> = 45% 	</a:t>
            </a:r>
            <a:r>
              <a:rPr lang="en-US" i="1" dirty="0" smtClean="0"/>
              <a:t>R</a:t>
            </a:r>
            <a:r>
              <a:rPr lang="en-US" dirty="0" smtClean="0"/>
              <a:t> = 80%</a:t>
            </a:r>
          </a:p>
          <a:p>
            <a:pPr eaLnBrk="1" hangingPunct="1">
              <a:spcBef>
                <a:spcPts val="320"/>
              </a:spcBef>
            </a:pPr>
            <a:r>
              <a:rPr lang="en-US" i="1" dirty="0" smtClean="0"/>
              <a:t>	P</a:t>
            </a:r>
            <a:r>
              <a:rPr lang="en-US" dirty="0" smtClean="0"/>
              <a:t> = 55% 	</a:t>
            </a:r>
            <a:r>
              <a:rPr lang="en-US" i="1" dirty="0" smtClean="0"/>
              <a:t>R</a:t>
            </a:r>
            <a:r>
              <a:rPr lang="en-US" dirty="0" smtClean="0"/>
              <a:t> = 55%</a:t>
            </a:r>
          </a:p>
          <a:p>
            <a:pPr eaLnBrk="1" hangingPunct="1">
              <a:spcBef>
                <a:spcPts val="320"/>
              </a:spcBef>
            </a:pPr>
            <a:r>
              <a:rPr lang="en-US" dirty="0" smtClean="0"/>
              <a:t>	</a:t>
            </a:r>
            <a:r>
              <a:rPr lang="en-US" i="1" dirty="0" smtClean="0"/>
              <a:t>P</a:t>
            </a:r>
            <a:r>
              <a:rPr lang="en-US" dirty="0" smtClean="0"/>
              <a:t> = 65% 	</a:t>
            </a:r>
            <a:r>
              <a:rPr lang="en-US" i="1" dirty="0" smtClean="0"/>
              <a:t>R</a:t>
            </a:r>
            <a:r>
              <a:rPr lang="en-US" dirty="0" smtClean="0"/>
              <a:t> = 50%</a:t>
            </a:r>
          </a:p>
          <a:p>
            <a:pPr eaLnBrk="1" hangingPunct="1">
              <a:spcBef>
                <a:spcPts val="320"/>
              </a:spcBef>
            </a:pPr>
            <a:r>
              <a:rPr lang="en-US" i="1" dirty="0" smtClean="0"/>
              <a:t>	P</a:t>
            </a:r>
            <a:r>
              <a:rPr lang="en-US" dirty="0" smtClean="0"/>
              <a:t> = 75% 	</a:t>
            </a:r>
            <a:r>
              <a:rPr lang="en-US" i="1" dirty="0" smtClean="0"/>
              <a:t>R</a:t>
            </a:r>
            <a:r>
              <a:rPr lang="en-US" dirty="0" smtClean="0"/>
              <a:t> = 45%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140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300"/>
              <a:pPr eaLnBrk="1" hangingPunct="1"/>
              <a:t>21</a:t>
            </a:fld>
            <a:endParaRPr lang="en-US" sz="13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to think of task: sequence labeling, label each token with ORG/PER/.../O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you could eval is per-token, but that's not satisfactory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standard eval is, you have subsequences of tokens and assess whether those are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we use the same eval metrics that are typical in IR: precision and recall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99C0CFA-50CC-6D4E-82A0-11165126AA9F}" type="slidenum">
              <a:rPr lang="en-US" sz="1300"/>
              <a:pPr eaLnBrk="1" hangingPunct="1"/>
              <a:t>22</a:t>
            </a:fld>
            <a:endParaRPr lang="en-US" sz="1300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you're familiar with P &amp; R from IR, it actually works differently &amp; weirdly for IE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IR, there's only one unit of scale: documents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here we're dealing with subsequences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NER/IE, most common mistake is getting boundaries wrong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"First [Bank of Chicago] ..." -- this is an easy mistake to make, because "First" is also regular word, and many banks are "Bank of X"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this mistake counts as BOTH FP and FN!  two demerits!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would have been better to guess nothing -- would have been just FN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have been attempts to devise systems for partial credit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A22D606-CF3D-F04D-B2F8-D72DEE13B199}" type="slidenum">
              <a:rPr lang="en-US" sz="1300"/>
              <a:pPr eaLnBrk="1" hangingPunct="1"/>
              <a:t>3</a:t>
            </a:fld>
            <a:endParaRPr lang="en-US" sz="13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Now let's define information extraction!  a more general task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Goal: get semantic information out of documents, esp. web pages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Defined as a dumbing-down of more lofty goal of Natural Language Understanding -- more technologically manageable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we're often interested in learning about particular relations (in DB sense)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scouring financial news for movements of executives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[person] [assumes/loses] [role] at [company]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 want to scour through text, find relation instances, suck out, put in DB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you're allowed to do domain- and problem-specific customization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lots of potential applications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business/financial context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biomedical context, clinical medicine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all this unstructured text data about research and patients -- you'd like to be able to get structured information out of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could lead to other automated information finding: trends, correlations, drug interactions, impact of some protein on expression of a gene, ...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Approaches to NER -- three standard approaches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1. hand-written regular expressions aka FSA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work in IE started here, still used today, e.g. for dates, phone numbers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2. classifiers: Naive Bayes, maxent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this can sometimes work -- I'll show you an example which will illustrate both the possibilities and the limitations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3. sequence models -- next time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D25DFB1-17CC-E647-9D80-FDE55326B3BA}" type="slidenum">
              <a:rPr lang="en-US" sz="1300"/>
              <a:pPr eaLnBrk="1" hangingPunct="1"/>
              <a:t>25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855E4F3C-3DDE-7A43-9D8C-B6F9848567E9}" type="slidenum">
              <a:rPr lang="en-US" sz="1300"/>
              <a:pPr eaLnBrk="1" hangingPunct="1"/>
              <a:t>26</a:t>
            </a:fld>
            <a:endParaRPr lang="en-US" sz="13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IE using hand-written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work in "wrapper induction" or "wrapper generation" for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snarfing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data from web pages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humans (or sometimes ML algorithms) construct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describing context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e.g. this pattern for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snarfing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 title of a book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will work, but there are some catches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first &amp; foremost, it breaks whenever they change their page! -- and they break regularly -- per some studies, 10% per month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well, this can keep a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writer employed long term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difference between two examples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the first, I define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for context, but target content is undefined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 could never write a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for book titles!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the second, I define a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for the target content itself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content is very rigidly defined -- doesn't depend on context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 UPS, FedEx tracking numbers, phone numbers, ...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this will just never work for person names, book titles, ...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Can push the idea up the stack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39F63A9-0D98-014C-8748-333AFDEBEF41}" type="slidenum">
              <a:rPr lang="en-US" sz="1300"/>
              <a:pPr eaLnBrk="1" hangingPunct="1"/>
              <a:t>27</a:t>
            </a:fld>
            <a:endParaRPr lang="en-US" sz="13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IE as name and field owes genesis to DARPA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provided much early funding, in 90s, to MUC conference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DARPA is interested in terrorists events, but also company mgmt changes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this was the work in the pre-web days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C71ECBF-F872-AA41-A89F-DF783033EA87}" type="slidenum">
              <a:rPr lang="en-US" sz="1300"/>
              <a:pPr eaLnBrk="1" hangingPunct="1"/>
              <a:t>28</a:t>
            </a:fld>
            <a:endParaRPr lang="en-US" sz="1300" dirty="0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much of the early MUC work used fancy regexps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over real natural language: Bridgestone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want to extract these highly structured events based on templates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6205625-DE47-134A-88A2-BB48448B2C6A}" type="slidenum">
              <a:rPr lang="en-US" sz="1300"/>
              <a:pPr eaLnBrk="1" hangingPunct="1"/>
              <a:t>29</a:t>
            </a:fld>
            <a:endParaRPr lang="en-US" sz="13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If extracting from more natural, unstructured, human-written text, some NLP may help.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 can push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further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 early work in IE which was much more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NLPish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was based on CASCADED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we do POS tagging, we can write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over POS tags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2864C8C-2312-7B4F-B840-DD8143E4011E}" type="slidenum">
              <a:rPr lang="en-US" sz="1300"/>
              <a:pPr eaLnBrk="1" hangingPunct="1"/>
              <a:t>30</a:t>
            </a:fld>
            <a:endParaRPr lang="en-US" sz="1300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FASTUS at SRI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kind of NLP it did was almost like parsing sentence structures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done in terms of base-level units from lexicons: currencies, companies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then build higher-level syntactic ones in terms of POS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here's an FSA for NPs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...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later in the course we'll talk about methods of doing full parsing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 probably know you can parse CFGs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why try to do it with FSAs?  efficiency -- linear time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esp. appealing for working a web scale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6205625-DE47-134A-88A2-BB48448B2C6A}" type="slidenum">
              <a:rPr lang="en-US" sz="1300"/>
              <a:pPr eaLnBrk="1" hangingPunct="1"/>
              <a:t>31</a:t>
            </a:fld>
            <a:endParaRPr lang="en-US" sz="13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If extracting from more natural, unstructured, human-written text, some NLP may help.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 can push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further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 early work in IE which was much more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NLPish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was based on CASCADED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we do POS tagging, we can write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over POS tags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300"/>
              <a:pPr eaLnBrk="1" hangingPunct="1"/>
              <a:t>32</a:t>
            </a:fld>
            <a:endParaRPr lang="en-US" sz="13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FASTUS at SRI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if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 can identify named entities, you can write patterns (FSAs) that work over them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you can recognize persons, organizations, etc., you can write relation extraction patterns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build up more complex things by layering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on top of them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a NB model lets us classify a piece of text into one of k classes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text categorization: sports, business, science, entertainment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you've seen classifiers before, you might think of IE as classification problem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look at this sequence of words and ask, ORG or PER or LOC?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it is like a classification problem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we just treat IE as classification problem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well, often it doesn't work so well -- but sometimes it does!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825D50E7-5245-8E40-90A2-8BF623584426}" type="slidenum">
              <a:rPr lang="en-US" sz="1300"/>
              <a:pPr eaLnBrk="1" hangingPunct="1"/>
              <a:t>35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C9744C4-83E5-3F4F-9681-B0F9B006B0FC}" type="slidenum">
              <a:rPr lang="en-US" sz="1300"/>
              <a:pPr eaLnBrk="1" hangingPunct="1"/>
              <a:t>36</a:t>
            </a:fld>
            <a:endParaRPr lang="en-US" sz="1300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from Nick Kushmerick, Irish guy, done lots of work in web IE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wrote a system to automatically handle COA emails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when someone sends you a COA email, rather than updating your address book manually, it should update it automatically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low-level information extraction: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mail programs extracting times, dates, phone numbers, events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these are specialized kinds of relations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done using regular expressions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DFA6D4-36EC-8F4A-863E-C450DF321629}" type="slidenum">
              <a:rPr lang="en-US" sz="1300"/>
              <a:pPr eaLnBrk="1" hangingPunct="1"/>
              <a:t>4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23EAB37-F94B-0C41-844D-17D4899232DF}" type="slidenum">
              <a:rPr lang="en-US" sz="1300"/>
              <a:pPr eaLnBrk="1" hangingPunct="1"/>
              <a:t>37</a:t>
            </a:fld>
            <a:endParaRPr lang="en-US" sz="13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the system worked like this: two NB text classifiers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1. global text classifier: is this email a COA email?  binary (like spam)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2. if so, which part is the new address?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ID email addresses using regexp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then apply NB classifier to each one to decide if new address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but can't feed whole doc into each NB prediction -- always same answer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  so, make mini-doc using window around email address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hand-labeled data to train classifiers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426DA12-F477-F74A-B83A-9852E214BB9E}" type="slidenum">
              <a:rPr lang="en-US" sz="1300"/>
              <a:pPr eaLnBrk="1" hangingPunct="1"/>
              <a:t>38</a:t>
            </a:fld>
            <a:endParaRPr lang="en-US" sz="13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results: worked pretty nicely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 versions: one had only word features, others had phrase-based feature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98% F-measure is pretty awesome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 address classification, performance is unbalanced: very high P, so-so 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that was deliberate: automatic additions to address book need to be high precision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overall, the performance is quite good!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nice example of how you can build a good IE system using a simple classifier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but: IMPORTANT: only works because of a very special property of this domain -- namely, you can write regexp for email addresses!  so you can define windows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this is NOT the case with picking out person names, book titles,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this leads to the more general problem: we want to find subsequences of some category no matter where they are, and we can't easily identify candidates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that leads to the kind of sequence model approaches we'll discuss next time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300"/>
              <a:pPr eaLnBrk="1" hangingPunct="1"/>
              <a:t>42</a:t>
            </a:fld>
            <a:endParaRPr lang="en-US" sz="13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classes: c + 1 labels vs. 2c + 1 labels.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Stanford NER uses IO encoding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way to think of task: sequence labeling, label each token with ORG/PER/.../O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way you could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per-token, but that's not satisfactory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is, you have subsequences of tokens and assess whether those are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we use the same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metrics that are typical in IR: precision and recall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C7F6B6-E150-074D-A81E-6809C746DE86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44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what we've been talking about so far is really only part of IE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1. segmentation -- finding NE spans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2. classification -- assigning NEs to PERS/ORG/LOC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3. association -- grouping NEs into tuples which are relation instances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4. clustering -- merging duplicate instances, "Bill Gates" and "Gates"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we're only really talked about 1 and 2, which are done jointly by sequence model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 haven't talked much about 3 and 4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D78426-4C4D-E84F-935A-94065B1E07B7}" type="datetime1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1/28/2012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167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32A719-AFF0-5D45-84CA-BBCF78E44307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61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75848">
              <a:defRPr/>
            </a:pPr>
            <a:r>
              <a:rPr lang="en-US" sz="1300" dirty="0" smtClean="0">
                <a:solidFill>
                  <a:schemeClr val="bg2"/>
                </a:solidFill>
              </a:rPr>
              <a:t>Up to now we have been focused on ML methods for segmentation and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82404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5BD5CE-FBE9-B449-981D-C3C5D3ECC1FC}" type="datetime1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1/28/2012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208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447B3-90D0-4749-AE84-B30470B0345C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63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Different families of features may be more or less useful in different data sets.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255DD4-4591-6F4C-942C-ED72CAC2BD4A}" type="datetime1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1/28/2012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228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270F27-3AF0-3441-A158-137FC98419C6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64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If you were going to use formatting to do extraction, how often (with what granularity) would you have to re-train your models?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8FD43E-10EC-CE46-A4F9-5378A120B222}" type="datetime1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1/28/2012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24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B82290-67C7-334E-BFD0-E61760035ACE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65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2493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How complicated a modeling technique will you have to use?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7BD625-11C1-EB4E-8759-8D1CDBD868B1}" type="datetime1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1/28/2012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47170B-346D-4B4C-B340-545259C1D16C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66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How many components of the output of your system?  Single entity…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It is more difficult to get high accuracy on the right than on the left, because each consituent has to be right, and errors compound. 90%^5=60%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low-level information extraction: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mail programs extracting times, dates, phone numbers, events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these are specialized kinds of relations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done using regular expressions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DFA6D4-36EC-8F4A-863E-C450DF321629}" type="slidenum">
              <a:rPr lang="en-US" sz="1300"/>
              <a:pPr eaLnBrk="1" hangingPunct="1"/>
              <a:t>5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E0A4DB-8289-7C40-AE4C-3CEA8C4677D0}" type="datetime1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1/28/2012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D5EA4-DDD1-8148-8ADE-396F32D0C272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68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930" y="4862142"/>
            <a:ext cx="5679440" cy="460522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9673" tIns="49836" rIns="99673" bIns="49836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5A7107-4BC3-6444-81DC-1BE3D17D25C7}" type="datetime1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1/28/2012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2D6D02-CDC6-AD48-A633-5A64872AEFB0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69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57238"/>
            <a:ext cx="6864350" cy="3862387"/>
          </a:xfrm>
          <a:solidFill>
            <a:srgbClr val="FFFFFF"/>
          </a:solidFill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986" y="4874376"/>
            <a:ext cx="5262116" cy="461920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9673" tIns="49836" rIns="99673" bIns="49836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F54061-C707-6A47-8FB7-58893B40AC65}" type="datetime1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1/28/2012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5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FEB9A3-CF9C-7345-8531-319803212270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71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57238"/>
            <a:ext cx="6864350" cy="3862387"/>
          </a:xfrm>
          <a:solidFill>
            <a:srgbClr val="FFFFFF"/>
          </a:solidFill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986" y="4874376"/>
            <a:ext cx="5262116" cy="461920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9673" tIns="49836" rIns="99673" bIns="49836"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Text and photos from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wikipedia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Important problem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Appears in numerous real-world contexts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Plagues many applications </a:t>
            </a:r>
          </a:p>
          <a:p>
            <a:pPr lvl="1"/>
            <a:r>
              <a:rPr lang="en-US" sz="28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Citeseer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DBLife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AliBaba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28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Rexa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, etc.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</a:t>
            </a:r>
            <a:endParaRPr lang="en-US" b="1" dirty="0" smtClean="0">
              <a:latin typeface="Arial" charset="0"/>
              <a:ea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B77BF6D-120D-E146-B046-DB1402EA11CE}" type="slidenum">
              <a:rPr lang="en-US" sz="1300"/>
              <a:pPr eaLnBrk="1" hangingPunct="1"/>
              <a:t>6</a:t>
            </a:fld>
            <a:endParaRPr lang="en-US" sz="1300" dirty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this task is actually a surprisingly difficult task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 might think, how hard can it be: you look at the web page, find out how much, … but there's actually a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lot of subtlety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getting it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here's a product web page -- it's probably pretty obvious to you guys that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this is a book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right?  but for the computer, it's sort of subtle to tell this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because although the top-level category is "English Books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it's </a:t>
            </a:r>
            <a:r>
              <a:rPr lang="en-US" altLang="ja-JP" b="1">
                <a:latin typeface="Arial" charset="0"/>
                <a:ea typeface="ＭＳ Ｐゴシック" charset="0"/>
                <a:cs typeface="ＭＳ Ｐゴシック" charset="0"/>
              </a:rPr>
              <a:t>inside subcategory "Toys"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-- you might think it's a toy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that's what's more common on shopping sites: if you're on a site that sells home furnishings, and you're in a subcategory "flatware", you assume that a product you see there is an instance of flatware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title isn't labeled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 a title, it's just bold and big font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and then prices -- very typically you see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multiple prices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here, prices for different countries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also: list price vs. our price, or previously vs. marked down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somehow you need to figure out that this is the price you want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to do this with accuracy over different websites is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quite tough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A3C7A7B-948B-F448-9DA5-AC0FEDE8D5C9}" type="slidenum">
              <a:rPr lang="en-US" sz="1300"/>
              <a:pPr eaLnBrk="1" hangingPunct="1"/>
              <a:t>7</a:t>
            </a:fld>
            <a:endParaRPr lang="en-US" sz="1300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classified ads (real estate): first IE system Chris worked on, 1997, early years of web, in Australia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working for Rupert Murdoch, president of News Corp, which owns many newspapers in Australia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classified ads were starting to move onto web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they wanted a system for putting ads from all their 70+ newspapers onto web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technology was available to get stuff out?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were 20+ backends with different structures, ontologies, so they decided the only way they could get data out was to go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plain text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they had text of all these classifieds, wanted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unified web front end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they already had a system, but it was plain old text web search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good example of how IE can give higher-level value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ads include both for sale and for rent (note how low prices are!)</a:t>
            </a:r>
          </a:p>
          <a:p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Maddington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is town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 price, an address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street address is separate from the town!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an open house time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it's a 3BR house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lots of useful relational information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IE aims to get all this information out, to deliver higher-level services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670D80C-2463-804F-87A6-41A0A246CCBF}" type="slidenum">
              <a:rPr lang="en-US" sz="1300"/>
              <a:pPr eaLnBrk="1" hangingPunct="1"/>
              <a:t>8</a:t>
            </a:fld>
            <a:endParaRPr lang="en-US" sz="1300" dirty="0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8113" y="768350"/>
            <a:ext cx="6818312" cy="3836988"/>
          </a:xfrm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330" y="4857076"/>
            <a:ext cx="5199348" cy="46011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516" tIns="48758" rIns="97516" bIns="48758"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example: get out address, plot on map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get out time of open house, 45m only, plan schedule of visits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delivering this functionality depends on understanding the text!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this is what IE is meant to let you do</a:t>
            </a:r>
          </a:p>
          <a:p>
            <a:endParaRPr lang="en-AU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EE6826E-2DC5-4B47-B99D-393ABFCA0D34}" type="slidenum">
              <a:rPr lang="en-US" sz="1300"/>
              <a:pPr eaLnBrk="1" hangingPunct="1"/>
              <a:t>9</a:t>
            </a:fld>
            <a:endParaRPr lang="en-US" sz="13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why did the text search engine work so badly?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 only does it not give you geocoding, open house planning</a:t>
            </a:r>
          </a:p>
          <a:p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couldn't even successfully deliver basic functionality of search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 want to search for property, what do you care about?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 probably care about size (# bedrooms), price range, location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none of those are well supported by basic text search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 might think town or suburb would work OK -- and it is the one that comes closest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still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lots of problems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mention location of real estate office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45 minuts from Parramatta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multiple locations in a single ad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prices -- people want to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search for price range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, and text search doesn't do that</a:t>
            </a:r>
          </a:p>
          <a:p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multiple prices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: was X, now 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rent vs buy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300"/>
              <a:pPr eaLnBrk="1" hangingPunct="1"/>
              <a:t>10</a:t>
            </a:fld>
            <a:endParaRPr lang="en-US" sz="13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let's talk a bit more about NER and how it's evaluated, and then we'll talk about two approaches for doing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fld id="{C85ED7E3-8B3C-C24B-85CC-234A3A02AD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5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Microsoft_Office_Excel_Char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Excel_Chart3.xls"/><Relationship Id="rId5" Type="http://schemas.openxmlformats.org/officeDocument/2006/relationships/oleObject" Target="../embeddings/Microsoft_Office_Excel_Chart2.xls"/><Relationship Id="rId4" Type="http://schemas.openxmlformats.org/officeDocument/2006/relationships/oleObject" Target="../embeddings/Microsoft_Office_Excel_Chart1.xls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438150"/>
            <a:ext cx="3967164" cy="1371600"/>
          </a:xfrm>
        </p:spPr>
        <p:txBody>
          <a:bodyPr/>
          <a:lstStyle/>
          <a:p>
            <a:r>
              <a:rPr lang="en-US" dirty="0" smtClean="0"/>
              <a:t>Information Extraction and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the tasks:</a:t>
            </a:r>
          </a:p>
          <a:p>
            <a:r>
              <a:rPr lang="en-US" dirty="0" smtClean="0"/>
              <a:t>Getting simple structured information out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67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Named Entity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Recognition (NER)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 very important sub-task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Andrew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 to withdraw his support for the minority Labor government sounded dramatic but it should not further threaten its stability. When, after the 2010 election,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Rob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Tony Windsor and the Greens agreed to support Labor, they gave just two guarantees: confidence and supply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1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038600" y="1352550"/>
            <a:ext cx="609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very important sub-task: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Andrew </a:t>
            </a:r>
            <a:r>
              <a:rPr lang="en-US" dirty="0" err="1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Rob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Named Entity Recognition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(NER)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2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105400" y="1352550"/>
            <a:ext cx="990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  <a:ln>
            <a:noFill/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very important sub-task: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Andrew 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Rob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Named Entity </a:t>
            </a:r>
            <a:r>
              <a:rPr lang="en-US" dirty="0">
                <a:ea typeface="ＭＳ Ｐゴシック" charset="0"/>
                <a:cs typeface="ＭＳ Ｐゴシック" charset="0"/>
              </a:rPr>
              <a:t>Recognition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(NER)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0" y="2495550"/>
            <a:ext cx="1219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2584BB"/>
                </a:solidFill>
                <a:latin typeface="+mn-lt"/>
              </a:rPr>
              <a:t>Person</a:t>
            </a:r>
          </a:p>
          <a:p>
            <a:r>
              <a:rPr lang="en-US" sz="2200" dirty="0" smtClean="0">
                <a:solidFill>
                  <a:schemeClr val="accent3"/>
                </a:solidFill>
                <a:latin typeface="+mn-lt"/>
              </a:rPr>
              <a:t>Date</a:t>
            </a:r>
          </a:p>
          <a:p>
            <a:r>
              <a:rPr lang="en-US" sz="2200" dirty="0" smtClean="0">
                <a:solidFill>
                  <a:schemeClr val="accent6"/>
                </a:solidFill>
                <a:latin typeface="+mn-lt"/>
              </a:rPr>
              <a:t>Location</a:t>
            </a:r>
          </a:p>
          <a:p>
            <a:pPr indent="-457200"/>
            <a:r>
              <a:rPr lang="en-US" sz="2200" dirty="0" err="1" smtClean="0">
                <a:solidFill>
                  <a:schemeClr val="accent1"/>
                </a:solidFill>
                <a:latin typeface="+mn-lt"/>
              </a:rPr>
              <a:t>Organi</a:t>
            </a: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-</a:t>
            </a:r>
          </a:p>
          <a:p>
            <a:pPr indent="-457200"/>
            <a:r>
              <a:rPr lang="en-US" sz="2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   </a:t>
            </a:r>
            <a:r>
              <a:rPr lang="en-US" sz="2200" dirty="0" err="1" smtClean="0">
                <a:solidFill>
                  <a:schemeClr val="accent1"/>
                </a:solidFill>
                <a:latin typeface="+mn-lt"/>
              </a:rPr>
              <a:t>zation</a:t>
            </a:r>
            <a:endParaRPr lang="en-US" sz="2200" dirty="0">
              <a:solidFill>
                <a:schemeClr val="accent1"/>
              </a:solidFill>
              <a:latin typeface="+mn-lt"/>
            </a:endParaRPr>
          </a:p>
          <a:p>
            <a:endParaRPr lang="en-US" sz="1800" dirty="0" smtClean="0">
              <a:solidFill>
                <a:srgbClr val="2584BB"/>
              </a:solidFill>
              <a:latin typeface="+mn-lt"/>
            </a:endParaRPr>
          </a:p>
          <a:p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696200" y="2495550"/>
            <a:ext cx="1219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8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 (NER)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uses:</a:t>
            </a:r>
          </a:p>
          <a:p>
            <a:pPr lvl="1"/>
            <a:r>
              <a:rPr lang="en-US" dirty="0" smtClean="0"/>
              <a:t>Named entities can be indexed, linked off, etc.</a:t>
            </a:r>
          </a:p>
          <a:p>
            <a:pPr lvl="1"/>
            <a:r>
              <a:rPr lang="en-US" dirty="0" smtClean="0"/>
              <a:t>Sentiment can be attributed to companies or products</a:t>
            </a:r>
          </a:p>
          <a:p>
            <a:pPr lvl="1"/>
            <a:r>
              <a:rPr lang="en-US" dirty="0" smtClean="0"/>
              <a:t>A lot of IE relations are associations between named entities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question answering, answers are often named entities.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Concretely:</a:t>
            </a:r>
          </a:p>
          <a:p>
            <a:pPr lvl="1"/>
            <a:r>
              <a:rPr lang="en-US" dirty="0" smtClean="0"/>
              <a:t>Many web pages tag various entities, with links to bio or topic pages, etc.</a:t>
            </a:r>
          </a:p>
          <a:p>
            <a:pPr lvl="2"/>
            <a:r>
              <a:rPr lang="en-US" dirty="0" smtClean="0"/>
              <a:t>Reuters</a:t>
            </a:r>
            <a:r>
              <a:rPr lang="en-US" altLang="ja-JP" dirty="0" smtClean="0"/>
              <a:t>’ </a:t>
            </a:r>
            <a:r>
              <a:rPr lang="en-US" altLang="ja-JP" dirty="0" err="1" smtClean="0"/>
              <a:t>OpenCalais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Evri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AlchemyAPI</a:t>
            </a:r>
            <a:r>
              <a:rPr lang="en-US" altLang="ja-JP" dirty="0" smtClean="0"/>
              <a:t>, Yahoo’s Term Extraction, …</a:t>
            </a:r>
            <a:endParaRPr lang="en-US" dirty="0" smtClean="0"/>
          </a:p>
          <a:p>
            <a:pPr lvl="1"/>
            <a:r>
              <a:rPr lang="en-US" altLang="ja-JP" dirty="0" smtClean="0"/>
              <a:t>Apple/Google/Microsoft/… smart recognizers for document content</a:t>
            </a:r>
          </a:p>
        </p:txBody>
      </p:sp>
    </p:spTree>
    <p:extLst>
      <p:ext uri="{BB962C8B-B14F-4D97-AF65-F5344CB8AC3E}">
        <p14:creationId xmlns:p14="http://schemas.microsoft.com/office/powerpoint/2010/main" xmlns="" val="40569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438150"/>
            <a:ext cx="3967164" cy="1371600"/>
          </a:xfrm>
        </p:spPr>
        <p:txBody>
          <a:bodyPr/>
          <a:lstStyle/>
          <a:p>
            <a:r>
              <a:rPr lang="en-US" dirty="0" smtClean="0"/>
              <a:t>Information Extraction and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the tasks:</a:t>
            </a:r>
          </a:p>
          <a:p>
            <a:r>
              <a:rPr lang="en-US" dirty="0" smtClean="0"/>
              <a:t>Getting simple structured information out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59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Precision, Recall, and the </a:t>
            </a:r>
            <a:r>
              <a:rPr lang="en-US" altLang="ja-JP" dirty="0" smtClean="0">
                <a:ea typeface="ＭＳ 明朝"/>
              </a:rPr>
              <a:t>F</a:t>
            </a:r>
            <a:r>
              <a:rPr lang="en-US" altLang="ja-JP" dirty="0">
                <a:ea typeface="ＭＳ 明朝"/>
              </a:rPr>
              <a:t> </a:t>
            </a:r>
            <a:r>
              <a:rPr lang="en-US" altLang="ja-JP" dirty="0" smtClean="0">
                <a:ea typeface="ＭＳ 明朝"/>
              </a:rPr>
              <a:t>measure;</a:t>
            </a:r>
          </a:p>
          <a:p>
            <a:r>
              <a:rPr lang="en-US" dirty="0" smtClean="0">
                <a:ea typeface="ＭＳ 明朝"/>
              </a:rPr>
              <a:t>their extension to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26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2-by-2 contingency table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0147040"/>
              </p:ext>
            </p:extLst>
          </p:nvPr>
        </p:nvGraphicFramePr>
        <p:xfrm>
          <a:off x="1447800" y="1504950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0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dirty="0" smtClean="0"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ea typeface="ＭＳ Ｐゴシック" charset="0"/>
                <a:cs typeface="ＭＳ Ｐゴシック" charset="0"/>
              </a:rPr>
              <a:t>: % of correct items that 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selected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1382613"/>
              </p:ext>
            </p:extLst>
          </p:nvPr>
        </p:nvGraphicFramePr>
        <p:xfrm>
          <a:off x="1447800" y="3695700"/>
          <a:ext cx="6172200" cy="11201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686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combined measure that assesses the P/R tradeoff is F measure (weighted harmonic mean):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harmonic mean is a very conservative average; see </a:t>
            </a:r>
            <a:r>
              <a:rPr lang="en-US" i="1" dirty="0" smtClean="0"/>
              <a:t>IIR</a:t>
            </a:r>
            <a:r>
              <a:rPr lang="en-US" dirty="0" smtClean="0"/>
              <a:t> § 8.3</a:t>
            </a:r>
          </a:p>
          <a:p>
            <a:r>
              <a:rPr lang="en-US" dirty="0" smtClean="0"/>
              <a:t>People usually use balanced F1 measure</a:t>
            </a:r>
          </a:p>
          <a:p>
            <a:pPr lvl="1"/>
            <a:r>
              <a:rPr lang="en-US" dirty="0" smtClean="0"/>
              <a:t>  i.e., with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dirty="0" smtClean="0"/>
              <a:t> = 1 (that is, </a:t>
            </a:r>
            <a:r>
              <a:rPr lang="en-US" dirty="0" smtClean="0">
                <a:sym typeface="Symbol" charset="0"/>
              </a:rPr>
              <a:t> = ½):   		     </a:t>
            </a:r>
            <a:r>
              <a:rPr lang="en-US" i="1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= 2</a:t>
            </a:r>
            <a:r>
              <a:rPr lang="en-US" i="1" dirty="0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/(</a:t>
            </a:r>
            <a:r>
              <a:rPr lang="en-US" i="1" dirty="0" smtClean="0">
                <a:sym typeface="Symbol" charset="0"/>
              </a:rPr>
              <a:t>P</a:t>
            </a:r>
            <a:r>
              <a:rPr lang="en-US" dirty="0" smtClean="0">
                <a:sym typeface="Symbol" charset="0"/>
              </a:rPr>
              <a:t>+</a:t>
            </a:r>
            <a:r>
              <a:rPr lang="en-US" i="1" dirty="0" smtClean="0">
                <a:sym typeface="Symbol" charset="0"/>
              </a:rPr>
              <a:t>R</a:t>
            </a:r>
            <a:r>
              <a:rPr lang="en-US" dirty="0" smtClean="0">
                <a:sym typeface="Symbol" charset="0"/>
              </a:rPr>
              <a:t>)</a:t>
            </a:r>
            <a:endParaRPr lang="en-US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533987"/>
              </p:ext>
            </p:extLst>
          </p:nvPr>
        </p:nvGraphicFramePr>
        <p:xfrm>
          <a:off x="2057400" y="2190750"/>
          <a:ext cx="4191000" cy="1219200"/>
        </p:xfrm>
        <a:graphic>
          <a:graphicData uri="http://schemas.openxmlformats.org/presentationml/2006/ole">
            <p:oleObj spid="_x0000_s148489" name="Equation" r:id="rId4" imgW="2084400" imgH="594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792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Quiz question</a:t>
            </a:r>
          </a:p>
        </p:txBody>
      </p:sp>
      <p:sp>
        <p:nvSpPr>
          <p:cNvPr id="69635" name="TextBox 7"/>
          <p:cNvSpPr txBox="1">
            <a:spLocks noChangeArrowheads="1"/>
          </p:cNvSpPr>
          <p:nvPr/>
        </p:nvSpPr>
        <p:spPr bwMode="auto">
          <a:xfrm>
            <a:off x="1073150" y="1668066"/>
            <a:ext cx="7156450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+mn-lt"/>
              </a:rPr>
              <a:t>What is the F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>
                <a:latin typeface="+mn-lt"/>
              </a:rPr>
              <a:t>?</a:t>
            </a:r>
          </a:p>
          <a:p>
            <a:pPr eaLnBrk="1" hangingPunct="1">
              <a:spcBef>
                <a:spcPts val="300"/>
              </a:spcBef>
            </a:pPr>
            <a:endParaRPr lang="en-US" sz="1800" dirty="0" smtClean="0">
              <a:latin typeface="+mn-lt"/>
            </a:endParaRPr>
          </a:p>
          <a:p>
            <a:pPr eaLnBrk="1" hangingPunct="1">
              <a:spcBef>
                <a:spcPts val="300"/>
              </a:spcBef>
            </a:pPr>
            <a:r>
              <a:rPr lang="en-US" sz="1800" i="1" dirty="0">
                <a:latin typeface="+mn-lt"/>
              </a:rPr>
              <a:t>	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dirty="0" smtClean="0">
                <a:latin typeface="+mn-lt"/>
              </a:rPr>
              <a:t>40% </a:t>
            </a:r>
            <a:r>
              <a:rPr lang="en-US" dirty="0">
                <a:latin typeface="+mn-lt"/>
              </a:rPr>
              <a:t>	</a:t>
            </a:r>
            <a:r>
              <a:rPr lang="en-US" i="1" dirty="0">
                <a:latin typeface="+mn-lt"/>
              </a:rPr>
              <a:t>R</a:t>
            </a:r>
            <a:r>
              <a:rPr lang="en-US" dirty="0">
                <a:latin typeface="+mn-lt"/>
              </a:rPr>
              <a:t> = </a:t>
            </a:r>
            <a:r>
              <a:rPr lang="en-US" dirty="0" smtClean="0">
                <a:latin typeface="+mn-lt"/>
              </a:rPr>
              <a:t>40%	F</a:t>
            </a:r>
            <a:r>
              <a:rPr lang="en-US" baseline="-25000" dirty="0" smtClean="0">
                <a:latin typeface="+mn-lt"/>
              </a:rPr>
              <a:t>1 </a:t>
            </a:r>
            <a:r>
              <a:rPr lang="en-US" dirty="0" smtClean="0">
                <a:latin typeface="+mn-lt"/>
              </a:rPr>
              <a:t>= </a:t>
            </a:r>
            <a:endParaRPr lang="en-US" dirty="0">
              <a:latin typeface="+mn-lt"/>
            </a:endParaRPr>
          </a:p>
          <a:p>
            <a:pPr eaLnBrk="1" hangingPunct="1">
              <a:spcBef>
                <a:spcPts val="300"/>
              </a:spcBef>
            </a:pPr>
            <a:r>
              <a:rPr lang="en-US" dirty="0" smtClean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18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Information Extraction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Information extraction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(IE) systems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Find and understand limited relevant parts of </a:t>
            </a:r>
            <a:r>
              <a:rPr lang="en-US" dirty="0" smtClean="0">
                <a:ea typeface="ＭＳ Ｐゴシック" charset="0"/>
              </a:rPr>
              <a:t>texts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Gather information from many pieces of text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Produce </a:t>
            </a:r>
            <a:r>
              <a:rPr lang="en-US" dirty="0">
                <a:ea typeface="ＭＳ Ｐゴシック" charset="0"/>
              </a:rPr>
              <a:t>a structured representation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>
                <a:ea typeface="ＭＳ Ｐゴシック" charset="0"/>
              </a:rPr>
              <a:t>relevant information: </a:t>
            </a:r>
            <a:endParaRPr lang="en-US" dirty="0" smtClean="0"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i="1" dirty="0" smtClean="0">
                <a:ea typeface="ＭＳ Ｐゴシック" charset="0"/>
              </a:rPr>
              <a:t>relations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(in </a:t>
            </a:r>
            <a:r>
              <a:rPr lang="en-US" dirty="0" smtClean="0">
                <a:ea typeface="ＭＳ Ｐゴシック" charset="0"/>
              </a:rPr>
              <a:t>the database sense), a.k.a.,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a </a:t>
            </a:r>
            <a:r>
              <a:rPr lang="en-US" i="1" dirty="0" smtClean="0">
                <a:ea typeface="ＭＳ Ｐゴシック" charset="0"/>
              </a:rPr>
              <a:t>knowledge base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Goals:</a:t>
            </a:r>
          </a:p>
          <a:p>
            <a:pPr marL="12573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ea typeface="ＭＳ Ｐゴシック" charset="0"/>
              </a:rPr>
              <a:t>Organize information so that it is useful to people</a:t>
            </a:r>
          </a:p>
          <a:p>
            <a:pPr marL="12573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ea typeface="ＭＳ Ｐゴシック" charset="0"/>
              </a:rPr>
              <a:t>Put information in a semantically precise form that allows further inferences to be made by computer algorithms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0841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Quiz question</a:t>
            </a:r>
          </a:p>
        </p:txBody>
      </p:sp>
      <p:sp>
        <p:nvSpPr>
          <p:cNvPr id="69635" name="TextBox 7"/>
          <p:cNvSpPr txBox="1">
            <a:spLocks noChangeArrowheads="1"/>
          </p:cNvSpPr>
          <p:nvPr/>
        </p:nvSpPr>
        <p:spPr bwMode="auto">
          <a:xfrm>
            <a:off x="1073150" y="1668066"/>
            <a:ext cx="7156450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+mn-lt"/>
              </a:rPr>
              <a:t>What is the F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>
                <a:latin typeface="+mn-lt"/>
              </a:rPr>
              <a:t>?</a:t>
            </a:r>
          </a:p>
          <a:p>
            <a:pPr eaLnBrk="1" hangingPunct="1">
              <a:spcBef>
                <a:spcPts val="300"/>
              </a:spcBef>
            </a:pPr>
            <a:endParaRPr lang="en-US" sz="1800" dirty="0" smtClean="0">
              <a:latin typeface="+mn-lt"/>
            </a:endParaRPr>
          </a:p>
          <a:p>
            <a:pPr eaLnBrk="1" hangingPunct="1">
              <a:spcBef>
                <a:spcPts val="300"/>
              </a:spcBef>
            </a:pPr>
            <a:r>
              <a:rPr lang="en-US" sz="1800" i="1" dirty="0">
                <a:latin typeface="+mn-lt"/>
              </a:rPr>
              <a:t>	</a:t>
            </a:r>
            <a:r>
              <a:rPr lang="en-US" i="1" dirty="0" smtClean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dirty="0" smtClean="0">
                <a:latin typeface="+mn-lt"/>
              </a:rPr>
              <a:t>75% </a:t>
            </a:r>
            <a:r>
              <a:rPr lang="en-US" dirty="0">
                <a:latin typeface="+mn-lt"/>
              </a:rPr>
              <a:t>	</a:t>
            </a:r>
            <a:r>
              <a:rPr lang="en-US" i="1" dirty="0">
                <a:latin typeface="+mn-lt"/>
              </a:rPr>
              <a:t>R</a:t>
            </a:r>
            <a:r>
              <a:rPr lang="en-US" dirty="0">
                <a:latin typeface="+mn-lt"/>
              </a:rPr>
              <a:t> = </a:t>
            </a:r>
            <a:r>
              <a:rPr lang="en-US" dirty="0" smtClean="0">
                <a:latin typeface="+mn-lt"/>
              </a:rPr>
              <a:t>25%	F</a:t>
            </a:r>
            <a:r>
              <a:rPr lang="en-US" baseline="-25000" dirty="0" smtClean="0">
                <a:latin typeface="+mn-lt"/>
              </a:rPr>
              <a:t>1 </a:t>
            </a:r>
            <a:r>
              <a:rPr lang="en-US" dirty="0" smtClean="0">
                <a:latin typeface="+mn-lt"/>
              </a:rPr>
              <a:t>= </a:t>
            </a:r>
            <a:endParaRPr lang="en-US" dirty="0">
              <a:latin typeface="+mn-lt"/>
            </a:endParaRPr>
          </a:p>
          <a:p>
            <a:pPr eaLnBrk="1" hangingPunct="1">
              <a:spcBef>
                <a:spcPts val="300"/>
              </a:spcBef>
            </a:pPr>
            <a:r>
              <a:rPr lang="en-US" dirty="0" smtClean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5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Named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Entity Recognition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Task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200" dirty="0">
                <a:ea typeface="ＭＳ Ｐゴシック" charset="0"/>
                <a:cs typeface="ＭＳ Ｐゴシック" charset="0"/>
              </a:rPr>
              <a:t>Task: </a:t>
            </a:r>
            <a:r>
              <a:rPr lang="en-US" sz="2200" dirty="0" smtClean="0">
                <a:ea typeface="ＭＳ Ｐゴシック" charset="0"/>
                <a:cs typeface="ＭＳ Ｐゴシック" charset="0"/>
              </a:rPr>
              <a:t>Predict entities in a text</a:t>
            </a:r>
            <a:endParaRPr lang="en-US" sz="22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Foreign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Ministry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spokesman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Shen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Guofang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told 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Reuters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: 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: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2895600" y="2927687"/>
            <a:ext cx="4266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A000"/>
                </a:solidFill>
                <a:latin typeface="+mn-lt"/>
              </a:rPr>
              <a:t>}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3352800" y="2800350"/>
            <a:ext cx="16494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A000"/>
                </a:solidFill>
                <a:latin typeface="+mn-lt"/>
              </a:rPr>
              <a:t>Standard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>
                <a:solidFill>
                  <a:srgbClr val="00A000"/>
                </a:solidFill>
                <a:latin typeface="+mn-lt"/>
              </a:rPr>
              <a:t>evaluation</a:t>
            </a:r>
          </a:p>
          <a:p>
            <a:pPr eaLnBrk="1" hangingPunct="1"/>
            <a:r>
              <a:rPr lang="en-US" sz="2000" dirty="0">
                <a:solidFill>
                  <a:srgbClr val="00A000"/>
                </a:solidFill>
                <a:latin typeface="+mn-lt"/>
              </a:rPr>
              <a:t>is per entity, </a:t>
            </a:r>
            <a:r>
              <a:rPr lang="en-US" sz="2000" i="1" dirty="0">
                <a:solidFill>
                  <a:srgbClr val="00A000"/>
                </a:solidFill>
                <a:latin typeface="+mn-lt"/>
              </a:rPr>
              <a:t>not</a:t>
            </a:r>
            <a:r>
              <a:rPr lang="en-US" sz="2000" dirty="0">
                <a:solidFill>
                  <a:srgbClr val="00A000"/>
                </a:solidFill>
                <a:latin typeface="+mn-lt"/>
              </a:rPr>
              <a:t> per token</a:t>
            </a:r>
          </a:p>
        </p:txBody>
      </p:sp>
    </p:spTree>
    <p:extLst>
      <p:ext uri="{BB962C8B-B14F-4D97-AF65-F5344CB8AC3E}">
        <p14:creationId xmlns:p14="http://schemas.microsoft.com/office/powerpoint/2010/main" xmlns="" val="3675443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Precision/Recall/F1 for IE/NER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Recall and precision are straightforward for tasks like IR and text categorization, where there is only one grain size (documents)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measure behaves a bit funnily for IE/NER when there are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boundary errors </a:t>
            </a:r>
            <a:r>
              <a:rPr lang="en-US" dirty="0">
                <a:ea typeface="ＭＳ Ｐゴシック" charset="0"/>
                <a:cs typeface="ＭＳ Ｐゴシック" charset="0"/>
              </a:rPr>
              <a:t>(which are </a:t>
            </a:r>
            <a:r>
              <a:rPr lang="en-US" i="1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common</a:t>
            </a:r>
            <a:r>
              <a:rPr lang="en-US" dirty="0">
                <a:ea typeface="ＭＳ Ｐゴシック" charset="0"/>
                <a:cs typeface="ＭＳ Ｐゴシック" charset="0"/>
              </a:rPr>
              <a:t>):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First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Bank of Chicago </a:t>
            </a:r>
            <a:r>
              <a:rPr lang="en-US" dirty="0">
                <a:ea typeface="ＭＳ Ｐゴシック" charset="0"/>
              </a:rPr>
              <a:t>announced earnings …</a:t>
            </a:r>
            <a:endParaRPr lang="en-US" dirty="0">
              <a:solidFill>
                <a:schemeClr val="hlink"/>
              </a:solidFill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This counts as both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fp</a:t>
            </a:r>
            <a:r>
              <a:rPr lang="en-US" dirty="0">
                <a:ea typeface="ＭＳ Ｐゴシック" charset="0"/>
                <a:cs typeface="ＭＳ Ｐゴシック" charset="0"/>
              </a:rPr>
              <a:t> and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Selecting </a:t>
            </a:r>
            <a:r>
              <a:rPr lang="en-US" i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nothing</a:t>
            </a:r>
            <a:r>
              <a:rPr lang="en-US" dirty="0">
                <a:ea typeface="ＭＳ Ｐゴシック" charset="0"/>
                <a:cs typeface="ＭＳ Ｐゴシック" charset="0"/>
              </a:rPr>
              <a:t> would have been better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Some other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metrics </a:t>
            </a:r>
            <a:r>
              <a:rPr lang="en-US" dirty="0">
                <a:ea typeface="ＭＳ Ｐゴシック" charset="0"/>
                <a:cs typeface="ＭＳ Ｐゴシック" charset="0"/>
              </a:rPr>
              <a:t>(e.g., MUC scorer) give partial credit (according to complex rules)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066800" y="3333750"/>
            <a:ext cx="2209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4219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Precision, Recall, and the </a:t>
            </a:r>
            <a:r>
              <a:rPr lang="en-US" altLang="ja-JP" dirty="0" smtClean="0">
                <a:ea typeface="ＭＳ 明朝"/>
              </a:rPr>
              <a:t>F</a:t>
            </a:r>
            <a:r>
              <a:rPr lang="en-US" altLang="ja-JP" dirty="0">
                <a:ea typeface="ＭＳ 明朝"/>
              </a:rPr>
              <a:t> </a:t>
            </a:r>
            <a:r>
              <a:rPr lang="en-US" altLang="ja-JP" dirty="0" smtClean="0">
                <a:ea typeface="ＭＳ 明朝"/>
              </a:rPr>
              <a:t>measure;</a:t>
            </a:r>
          </a:p>
          <a:p>
            <a:r>
              <a:rPr lang="en-US" dirty="0" smtClean="0">
                <a:ea typeface="ＭＳ 明朝"/>
              </a:rPr>
              <a:t>their extension to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96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for doing NER and IE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space;</a:t>
            </a:r>
          </a:p>
          <a:p>
            <a:r>
              <a:rPr lang="en-US" dirty="0" smtClean="0"/>
              <a:t>hand-written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6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Three standard approaches to NER (and IE)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>
                <a:ea typeface="ＭＳ Ｐゴシック" charset="0"/>
              </a:rPr>
              <a:t>Hand</a:t>
            </a:r>
            <a:r>
              <a:rPr lang="en-US" dirty="0">
                <a:ea typeface="ＭＳ Ｐゴシック" charset="0"/>
              </a:rPr>
              <a:t>-written regular expressions</a:t>
            </a:r>
          </a:p>
          <a:p>
            <a:pPr lvl="1"/>
            <a:r>
              <a:rPr lang="en-US" dirty="0">
                <a:ea typeface="ＭＳ Ｐゴシック" charset="0"/>
              </a:rPr>
              <a:t>Perhaps stacked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ea typeface="ＭＳ Ｐゴシック" charset="0"/>
              </a:rPr>
              <a:t>Using classifiers</a:t>
            </a:r>
          </a:p>
          <a:p>
            <a:pPr lvl="1"/>
            <a:r>
              <a:rPr lang="en-US" dirty="0">
                <a:ea typeface="ＭＳ Ｐゴシック" charset="0"/>
              </a:rPr>
              <a:t>Generative: Naïve Bayes</a:t>
            </a:r>
          </a:p>
          <a:p>
            <a:pPr lvl="1"/>
            <a:r>
              <a:rPr lang="en-US" dirty="0">
                <a:ea typeface="ＭＳ Ｐゴシック" charset="0"/>
              </a:rPr>
              <a:t>Discriminative: </a:t>
            </a:r>
            <a:r>
              <a:rPr lang="en-US" dirty="0" err="1">
                <a:ea typeface="ＭＳ Ｐゴシック" charset="0"/>
              </a:rPr>
              <a:t>Maxent</a:t>
            </a:r>
            <a:r>
              <a:rPr lang="en-US" dirty="0">
                <a:ea typeface="ＭＳ Ｐゴシック" charset="0"/>
              </a:rPr>
              <a:t> models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ea typeface="ＭＳ Ｐゴシック" charset="0"/>
              </a:rPr>
              <a:t>Sequence </a:t>
            </a:r>
            <a:r>
              <a:rPr lang="en-US" dirty="0" smtClean="0">
                <a:ea typeface="ＭＳ Ｐゴシック" charset="0"/>
              </a:rPr>
              <a:t>models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HMMs</a:t>
            </a:r>
          </a:p>
          <a:p>
            <a:pPr lvl="1"/>
            <a:r>
              <a:rPr lang="en-US" dirty="0">
                <a:ea typeface="ＭＳ Ｐゴシック" charset="0"/>
              </a:rPr>
              <a:t>CMMs/MEMMs</a:t>
            </a:r>
          </a:p>
          <a:p>
            <a:pPr lvl="1"/>
            <a:r>
              <a:rPr lang="en-US" dirty="0">
                <a:ea typeface="ＭＳ Ｐゴシック" charset="0"/>
              </a:rPr>
              <a:t>CRFs</a:t>
            </a:r>
          </a:p>
        </p:txBody>
      </p:sp>
    </p:spTree>
    <p:extLst>
      <p:ext uri="{BB962C8B-B14F-4D97-AF65-F5344CB8AC3E}">
        <p14:creationId xmlns:p14="http://schemas.microsoft.com/office/powerpoint/2010/main" xmlns="" val="184630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Hand-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written Patterns for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Information </a:t>
            </a:r>
            <a:r>
              <a:rPr lang="en-US" dirty="0">
                <a:ea typeface="ＭＳ Ｐゴシック" charset="0"/>
                <a:cs typeface="ＭＳ Ｐゴシック" charset="0"/>
              </a:rPr>
              <a:t>Extraction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If extracting from automatically generated web pages, simple regex patterns usually work.</a:t>
            </a:r>
          </a:p>
          <a:p>
            <a:pPr lvl="1"/>
            <a:r>
              <a:rPr lang="en-US" dirty="0">
                <a:ea typeface="ＭＳ Ｐゴシック" charset="0"/>
              </a:rPr>
              <a:t>Amazon page</a:t>
            </a:r>
          </a:p>
          <a:p>
            <a:pPr lvl="1"/>
            <a:r>
              <a:rPr lang="en-US" dirty="0">
                <a:ea typeface="ＭＳ Ｐゴシック" charset="0"/>
              </a:rPr>
              <a:t>&lt;div class="buying"&gt;&lt;h1 class="</a:t>
            </a:r>
            <a:r>
              <a:rPr lang="en-US" dirty="0" err="1">
                <a:ea typeface="ＭＳ Ｐゴシック" charset="0"/>
              </a:rPr>
              <a:t>parseasinTitle</a:t>
            </a:r>
            <a:r>
              <a:rPr lang="en-US" dirty="0">
                <a:ea typeface="ＭＳ Ｐゴシック" charset="0"/>
              </a:rPr>
              <a:t>"&gt;&lt;span id="</a:t>
            </a:r>
            <a:r>
              <a:rPr lang="en-US" dirty="0" err="1">
                <a:ea typeface="ＭＳ Ｐゴシック" charset="0"/>
              </a:rPr>
              <a:t>btAsinTitle</a:t>
            </a:r>
            <a:r>
              <a:rPr lang="en-US" dirty="0">
                <a:ea typeface="ＭＳ Ｐゴシック" charset="0"/>
              </a:rPr>
              <a:t>" style=""&gt;(.*?)&lt;/span&gt;&lt;/h1&gt;</a:t>
            </a:r>
          </a:p>
          <a:p>
            <a:pPr lvl="1"/>
            <a:endParaRPr lang="en-US" sz="1000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For certain restricted, common types 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entities in unstructured text, </a:t>
            </a:r>
            <a:r>
              <a:rPr lang="en-US" dirty="0">
                <a:ea typeface="ＭＳ Ｐゴシック" charset="0"/>
                <a:cs typeface="ＭＳ Ｐゴシック" charset="0"/>
              </a:rPr>
              <a:t>simple regex patterns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also usually </a:t>
            </a:r>
            <a:r>
              <a:rPr lang="en-US" dirty="0">
                <a:ea typeface="ＭＳ Ｐゴシック" charset="0"/>
                <a:cs typeface="ＭＳ Ｐゴシック" charset="0"/>
              </a:rPr>
              <a:t>work.</a:t>
            </a:r>
          </a:p>
          <a:p>
            <a:pPr lvl="1"/>
            <a:r>
              <a:rPr lang="en-US" dirty="0">
                <a:ea typeface="ＭＳ Ｐゴシック" charset="0"/>
              </a:rPr>
              <a:t>Finding (US) phone numbers</a:t>
            </a:r>
          </a:p>
          <a:p>
            <a:pPr lvl="1"/>
            <a:r>
              <a:rPr lang="en-US" dirty="0">
                <a:ea typeface="ＭＳ Ｐゴシック" charset="0"/>
              </a:rPr>
              <a:t>(?:\(?[0-9]{3}\)?[ -.])?[0-9]{3}[ -.]?[0-9]{4}</a:t>
            </a:r>
          </a:p>
        </p:txBody>
      </p:sp>
    </p:spTree>
    <p:extLst>
      <p:ext uri="{BB962C8B-B14F-4D97-AF65-F5344CB8AC3E}">
        <p14:creationId xmlns:p14="http://schemas.microsoft.com/office/powerpoint/2010/main" xmlns="" val="17786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MUC: the NLP genesis of IE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DARPA funded significant efforts in IE in the early to mid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1990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s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Message Understanding Conference (MUC) was an annual event/competition where results were presented.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Focused on extracting information from news articles: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Terrorist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A4001D"/>
                </a:solidFill>
                <a:ea typeface="ＭＳ Ｐゴシック" charset="0"/>
              </a:rPr>
              <a:t>Industrial joint ventures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Company management </a:t>
            </a:r>
            <a:r>
              <a:rPr lang="en-US" sz="2400" dirty="0" smtClean="0">
                <a:ea typeface="ＭＳ Ｐゴシック" charset="0"/>
              </a:rPr>
              <a:t>changes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Starting off, all rule-based, gradually moved to ML</a:t>
            </a:r>
            <a:endParaRPr lang="en-US" dirty="0"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68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3" name="Text Box 4"/>
          <p:cNvSpPr txBox="1">
            <a:spLocks noChangeArrowheads="1"/>
          </p:cNvSpPr>
          <p:nvPr/>
        </p:nvSpPr>
        <p:spPr bwMode="auto">
          <a:xfrm>
            <a:off x="457200" y="1391840"/>
            <a:ext cx="8401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endParaRPr kumimoji="1" lang="en-US" altLang="ja-JP" dirty="0"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 Information Extraction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000" dirty="0">
                <a:solidFill>
                  <a:schemeClr val="accent1"/>
                </a:solidFill>
              </a:rPr>
              <a:t>Bridgestone Sports Co</a:t>
            </a:r>
            <a:r>
              <a:rPr kumimoji="1" lang="en-US" altLang="ja-JP" sz="2000" dirty="0"/>
              <a:t>. said Friday it had </a:t>
            </a:r>
            <a:r>
              <a:rPr kumimoji="1" lang="en-US" altLang="ja-JP" sz="2000" dirty="0">
                <a:solidFill>
                  <a:srgbClr val="A4001D"/>
                </a:solidFill>
              </a:rPr>
              <a:t>set up </a:t>
            </a:r>
            <a:r>
              <a:rPr kumimoji="1" lang="en-US" altLang="ja-JP" sz="2000" dirty="0"/>
              <a:t>a </a:t>
            </a:r>
            <a:r>
              <a:rPr kumimoji="1" lang="en-US" altLang="ja-JP" sz="2000" dirty="0">
                <a:solidFill>
                  <a:srgbClr val="A4001D"/>
                </a:solidFill>
              </a:rPr>
              <a:t>joint </a:t>
            </a:r>
            <a:r>
              <a:rPr kumimoji="1" lang="en-US" altLang="ja-JP" sz="2000" dirty="0" smtClean="0">
                <a:solidFill>
                  <a:srgbClr val="A4001D"/>
                </a:solidFill>
              </a:rPr>
              <a:t>venture  </a:t>
            </a:r>
            <a:r>
              <a:rPr kumimoji="1" lang="en-US" altLang="ja-JP" sz="2000" dirty="0"/>
              <a:t>in Taiwan with </a:t>
            </a:r>
            <a:r>
              <a:rPr kumimoji="1" lang="en-US" altLang="ja-JP" sz="2000" dirty="0">
                <a:solidFill>
                  <a:srgbClr val="A4001D"/>
                </a:solidFill>
              </a:rPr>
              <a:t>a local concern </a:t>
            </a:r>
            <a:r>
              <a:rPr kumimoji="1" lang="en-US" altLang="ja-JP" sz="2000" dirty="0"/>
              <a:t>and </a:t>
            </a:r>
            <a:r>
              <a:rPr kumimoji="1" lang="en-US" altLang="ja-JP" sz="2000" dirty="0">
                <a:solidFill>
                  <a:schemeClr val="accent1"/>
                </a:solidFill>
              </a:rPr>
              <a:t>a Japanese trading house </a:t>
            </a:r>
            <a:r>
              <a:rPr kumimoji="1" lang="en-US" altLang="ja-JP" sz="2000" dirty="0" smtClean="0"/>
              <a:t>to produce </a:t>
            </a:r>
            <a:r>
              <a:rPr kumimoji="1" lang="en-US" altLang="ja-JP" sz="2000" dirty="0"/>
              <a:t>golf clubs to be supplied to Japan. The joint venture, Bridgestone Sports Taiwan Co., capitalized at </a:t>
            </a:r>
            <a:r>
              <a:rPr kumimoji="1" lang="en-US" altLang="ja-JP" sz="2000" dirty="0" smtClean="0"/>
              <a:t>20 million </a:t>
            </a:r>
            <a:r>
              <a:rPr kumimoji="1" lang="en-US" altLang="ja-JP" sz="2000" dirty="0"/>
              <a:t>new Taiwan dollars, will start production in January </a:t>
            </a:r>
            <a:r>
              <a:rPr kumimoji="1" lang="en-US" altLang="ja-JP" sz="2000" dirty="0" smtClean="0"/>
              <a:t>1990 with </a:t>
            </a:r>
            <a:r>
              <a:rPr kumimoji="1" lang="en-US" altLang="ja-JP" sz="2000" dirty="0"/>
              <a:t>production of 20,000  iron and “metal wood” clubs a month.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314450"/>
            <a:ext cx="4572000" cy="33718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177245"/>
                </a:solidFill>
              </a:rPr>
              <a:t>JOINT-VENTURE-1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177245"/>
                </a:solidFill>
              </a:rPr>
              <a:t>Relationship: </a:t>
            </a:r>
            <a:r>
              <a:rPr lang="en-US" sz="1800" dirty="0" smtClean="0">
                <a:solidFill>
                  <a:srgbClr val="000000"/>
                </a:solidFill>
              </a:rPr>
              <a:t>TIE-UP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177245"/>
                </a:solidFill>
              </a:rPr>
              <a:t>Entities: </a:t>
            </a:r>
            <a:r>
              <a:rPr lang="en-US" sz="1800" dirty="0" smtClean="0">
                <a:solidFill>
                  <a:srgbClr val="000000"/>
                </a:solidFill>
              </a:rPr>
              <a:t>“Bridgestone Sport Co.”</a:t>
            </a:r>
            <a:r>
              <a:rPr lang="en-US" sz="1800" dirty="0">
                <a:solidFill>
                  <a:srgbClr val="000000"/>
                </a:solidFill>
              </a:rPr>
              <a:t> , “a local concern”, “a Japanese trading house</a:t>
            </a:r>
            <a:r>
              <a:rPr lang="en-US" sz="1800" dirty="0" smtClean="0">
                <a:solidFill>
                  <a:srgbClr val="000000"/>
                </a:solidFill>
              </a:rPr>
              <a:t>”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177245"/>
                </a:solidFill>
              </a:rPr>
              <a:t>Joint </a:t>
            </a:r>
            <a:r>
              <a:rPr lang="en-US" sz="1800" dirty="0" err="1" smtClean="0">
                <a:solidFill>
                  <a:srgbClr val="177245"/>
                </a:solidFill>
              </a:rPr>
              <a:t>Ent</a:t>
            </a:r>
            <a:r>
              <a:rPr lang="en-US" sz="1800" dirty="0" smtClean="0">
                <a:solidFill>
                  <a:srgbClr val="177245"/>
                </a:solidFill>
              </a:rPr>
              <a:t>: </a:t>
            </a:r>
            <a:r>
              <a:rPr lang="en-US" sz="1800" dirty="0" smtClean="0">
                <a:solidFill>
                  <a:srgbClr val="000000"/>
                </a:solidFill>
              </a:rPr>
              <a:t>“Bridgestone Sports Taiwan Co.”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177245"/>
                </a:solidFill>
              </a:rPr>
              <a:t>Activity: </a:t>
            </a:r>
            <a:r>
              <a:rPr lang="en-US" sz="1800" dirty="0" smtClean="0"/>
              <a:t>ACTIVITY-1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177245"/>
                </a:solidFill>
              </a:rPr>
              <a:t>Amount: </a:t>
            </a:r>
            <a:r>
              <a:rPr lang="en-US" sz="1800" dirty="0" smtClean="0"/>
              <a:t>NT$20 000 000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2584BB"/>
                </a:solidFill>
              </a:rPr>
              <a:t>ACTIVITY-1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177245"/>
                </a:solidFill>
              </a:rPr>
              <a:t>Activity:</a:t>
            </a:r>
            <a:r>
              <a:rPr lang="en-US" sz="1800" dirty="0" smtClean="0"/>
              <a:t> PRODUCTION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177245"/>
                </a:solidFill>
              </a:rPr>
              <a:t>Company: </a:t>
            </a:r>
            <a:r>
              <a:rPr lang="en-US" sz="1800" dirty="0" smtClean="0"/>
              <a:t>“Bridgestone Sports Taiwan Co.”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177245"/>
                </a:solidFill>
              </a:rPr>
              <a:t>Product:</a:t>
            </a:r>
            <a:r>
              <a:rPr lang="en-US" sz="1800" dirty="0" smtClean="0"/>
              <a:t> “iron and ‘metal wood’ clubs”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177245"/>
                </a:solidFill>
              </a:rPr>
              <a:t>Start date: </a:t>
            </a:r>
            <a:r>
              <a:rPr lang="en-US" sz="1800" dirty="0" smtClean="0"/>
              <a:t>DURING: January 1990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887917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Language Processing-based </a:t>
            </a:r>
            <a:br>
              <a:rPr lang="en-US" smtClean="0"/>
            </a:br>
            <a:r>
              <a:rPr lang="en-US" smtClean="0"/>
              <a:t>Hand-written Information Extraction</a:t>
            </a:r>
            <a:endParaRPr lang="en-US" dirty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unstructured human-written text, some NLP may help</a:t>
            </a:r>
          </a:p>
          <a:p>
            <a:pPr lvl="1"/>
            <a:r>
              <a:rPr lang="en-US" dirty="0" smtClean="0"/>
              <a:t>Part-of-speech (POS) tagging</a:t>
            </a:r>
          </a:p>
          <a:p>
            <a:pPr lvl="2"/>
            <a:r>
              <a:rPr lang="en-US" dirty="0" smtClean="0"/>
              <a:t>Mark each word as a noun, verb, preposition, etc.</a:t>
            </a:r>
          </a:p>
          <a:p>
            <a:pPr lvl="1"/>
            <a:r>
              <a:rPr lang="en-US" dirty="0" smtClean="0"/>
              <a:t>Syntactic parsing</a:t>
            </a:r>
          </a:p>
          <a:p>
            <a:pPr lvl="2"/>
            <a:r>
              <a:rPr lang="en-US" dirty="0" smtClean="0"/>
              <a:t>Identify phrases: NP, VP, PP</a:t>
            </a:r>
          </a:p>
          <a:p>
            <a:pPr lvl="1"/>
            <a:r>
              <a:rPr lang="en-US" dirty="0" smtClean="0"/>
              <a:t>Semantic word categories (e.g. from WordNet)</a:t>
            </a:r>
          </a:p>
          <a:p>
            <a:pPr lvl="2"/>
            <a:r>
              <a:rPr lang="en-US" dirty="0" smtClean="0"/>
              <a:t>KILL: kill, murder, assassinate, strangle, suffocate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6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Information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Extraction (IE)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IE systems extract clear, factual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Roughly: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Who did what to whom when?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E.g.,</a:t>
            </a:r>
            <a:endParaRPr lang="en-US" sz="1800" dirty="0" smtClean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AU" dirty="0" smtClean="0">
                <a:ea typeface="ＭＳ Ｐゴシック" charset="0"/>
              </a:rPr>
              <a:t>Gathering earnings, profits, board members, headquarters, etc. from company reports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>
                <a:ea typeface="ＭＳ Ｐゴシック" charset="0"/>
              </a:rPr>
              <a:t>headquarters of BHP Billiton Limited, and the global headquarters of the combined BHP Billiton Group, are located in Melbourne, Australia. </a:t>
            </a:r>
            <a:endParaRPr lang="en-US" dirty="0" smtClean="0"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</a:rPr>
              <a:t>headquarters(“BHP </a:t>
            </a:r>
            <a:r>
              <a:rPr lang="en-US" dirty="0" err="1" smtClean="0">
                <a:solidFill>
                  <a:schemeClr val="accent3"/>
                </a:solidFill>
                <a:ea typeface="ＭＳ Ｐゴシック" charset="0"/>
              </a:rPr>
              <a:t>Biliton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</a:rPr>
              <a:t> Limited”, “Melbourne, Australia”)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Learn </a:t>
            </a:r>
            <a:r>
              <a:rPr lang="en-US" dirty="0">
                <a:ea typeface="ＭＳ Ｐゴシック" charset="0"/>
              </a:rPr>
              <a:t>drug-gene product interactions from medical research </a:t>
            </a:r>
            <a:r>
              <a:rPr lang="en-US" dirty="0" smtClean="0">
                <a:ea typeface="ＭＳ Ｐゴシック" charset="0"/>
              </a:rPr>
              <a:t>literature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652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Oval 2"/>
          <p:cNvSpPr>
            <a:spLocks noChangeArrowheads="1"/>
          </p:cNvSpPr>
          <p:nvPr/>
        </p:nvSpPr>
        <p:spPr bwMode="auto">
          <a:xfrm>
            <a:off x="1666976" y="2076450"/>
            <a:ext cx="914400" cy="6858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Oval 3"/>
          <p:cNvSpPr>
            <a:spLocks noChangeArrowheads="1"/>
          </p:cNvSpPr>
          <p:nvPr/>
        </p:nvSpPr>
        <p:spPr bwMode="auto">
          <a:xfrm>
            <a:off x="4181576" y="1276350"/>
            <a:ext cx="9144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Oval 4"/>
          <p:cNvSpPr>
            <a:spLocks noChangeArrowheads="1"/>
          </p:cNvSpPr>
          <p:nvPr/>
        </p:nvSpPr>
        <p:spPr bwMode="auto">
          <a:xfrm>
            <a:off x="3876776" y="3048000"/>
            <a:ext cx="9144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Oval 5"/>
          <p:cNvSpPr>
            <a:spLocks noChangeArrowheads="1"/>
          </p:cNvSpPr>
          <p:nvPr/>
        </p:nvSpPr>
        <p:spPr bwMode="auto">
          <a:xfrm>
            <a:off x="6391376" y="2076450"/>
            <a:ext cx="9144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Text Box 6"/>
          <p:cNvSpPr txBox="1">
            <a:spLocks noChangeArrowheads="1"/>
          </p:cNvSpPr>
          <p:nvPr/>
        </p:nvSpPr>
        <p:spPr bwMode="auto">
          <a:xfrm>
            <a:off x="1970774" y="218851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0</a:t>
            </a:r>
          </a:p>
        </p:txBody>
      </p: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4529824" y="13312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1</a:t>
            </a:r>
          </a:p>
        </p:txBody>
      </p:sp>
      <p:sp>
        <p:nvSpPr>
          <p:cNvPr id="87047" name="Text Box 8"/>
          <p:cNvSpPr txBox="1">
            <a:spLocks noChangeArrowheads="1"/>
          </p:cNvSpPr>
          <p:nvPr/>
        </p:nvSpPr>
        <p:spPr bwMode="auto">
          <a:xfrm>
            <a:off x="6663424" y="213136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2</a:t>
            </a:r>
          </a:p>
        </p:txBody>
      </p:sp>
      <p:sp>
        <p:nvSpPr>
          <p:cNvPr id="87048" name="Text Box 9"/>
          <p:cNvSpPr txBox="1">
            <a:spLocks noChangeArrowheads="1"/>
          </p:cNvSpPr>
          <p:nvPr/>
        </p:nvSpPr>
        <p:spPr bwMode="auto">
          <a:xfrm>
            <a:off x="4225024" y="310291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3</a:t>
            </a:r>
          </a:p>
        </p:txBody>
      </p:sp>
      <p:sp>
        <p:nvSpPr>
          <p:cNvPr id="87049" name="Oval 10"/>
          <p:cNvSpPr>
            <a:spLocks noChangeArrowheads="1"/>
          </p:cNvSpPr>
          <p:nvPr/>
        </p:nvSpPr>
        <p:spPr bwMode="auto">
          <a:xfrm>
            <a:off x="6391376" y="3790950"/>
            <a:ext cx="9144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Text Box 11"/>
          <p:cNvSpPr txBox="1">
            <a:spLocks noChangeArrowheads="1"/>
          </p:cNvSpPr>
          <p:nvPr/>
        </p:nvSpPr>
        <p:spPr bwMode="auto">
          <a:xfrm>
            <a:off x="6663424" y="390301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4</a:t>
            </a:r>
          </a:p>
        </p:txBody>
      </p:sp>
      <p:cxnSp>
        <p:nvCxnSpPr>
          <p:cNvPr id="87051" name="AutoShape 12"/>
          <p:cNvCxnSpPr>
            <a:cxnSpLocks noChangeShapeType="1"/>
            <a:stCxn id="87041" idx="6"/>
            <a:endCxn id="87044" idx="2"/>
          </p:cNvCxnSpPr>
          <p:nvPr/>
        </p:nvCxnSpPr>
        <p:spPr bwMode="auto">
          <a:xfrm>
            <a:off x="2609952" y="2419350"/>
            <a:ext cx="3762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2" name="AutoShape 13"/>
          <p:cNvCxnSpPr>
            <a:cxnSpLocks noChangeShapeType="1"/>
          </p:cNvCxnSpPr>
          <p:nvPr/>
        </p:nvCxnSpPr>
        <p:spPr bwMode="auto">
          <a:xfrm flipV="1">
            <a:off x="2448026" y="1612106"/>
            <a:ext cx="1733550" cy="542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3" name="AutoShape 14"/>
          <p:cNvCxnSpPr>
            <a:cxnSpLocks noChangeShapeType="1"/>
            <a:stCxn id="87042" idx="6"/>
            <a:endCxn id="87044" idx="1"/>
          </p:cNvCxnSpPr>
          <p:nvPr/>
        </p:nvCxnSpPr>
        <p:spPr bwMode="auto">
          <a:xfrm>
            <a:off x="5115026" y="1619250"/>
            <a:ext cx="1409700" cy="542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4" name="AutoShape 15"/>
          <p:cNvCxnSpPr>
            <a:cxnSpLocks noChangeShapeType="1"/>
            <a:stCxn id="87044" idx="3"/>
            <a:endCxn id="87043" idx="7"/>
          </p:cNvCxnSpPr>
          <p:nvPr/>
        </p:nvCxnSpPr>
        <p:spPr bwMode="auto">
          <a:xfrm flipH="1">
            <a:off x="4657826" y="2676525"/>
            <a:ext cx="18669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5" name="AutoShape 16"/>
          <p:cNvCxnSpPr>
            <a:cxnSpLocks noChangeShapeType="1"/>
            <a:stCxn id="87043" idx="5"/>
            <a:endCxn id="87049" idx="1"/>
          </p:cNvCxnSpPr>
          <p:nvPr/>
        </p:nvCxnSpPr>
        <p:spPr bwMode="auto">
          <a:xfrm>
            <a:off x="4657826" y="3648075"/>
            <a:ext cx="18669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6" name="AutoShape 17"/>
          <p:cNvCxnSpPr>
            <a:cxnSpLocks noChangeShapeType="1"/>
            <a:stCxn id="87049" idx="0"/>
            <a:endCxn id="87044" idx="4"/>
          </p:cNvCxnSpPr>
          <p:nvPr/>
        </p:nvCxnSpPr>
        <p:spPr bwMode="auto">
          <a:xfrm flipV="1">
            <a:off x="6848576" y="2776538"/>
            <a:ext cx="0" cy="1000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7" name="AutoShape 18"/>
          <p:cNvCxnSpPr>
            <a:cxnSpLocks noChangeShapeType="1"/>
            <a:stCxn id="87043" idx="6"/>
            <a:endCxn id="87044" idx="3"/>
          </p:cNvCxnSpPr>
          <p:nvPr/>
        </p:nvCxnSpPr>
        <p:spPr bwMode="auto">
          <a:xfrm flipV="1">
            <a:off x="4810226" y="2676525"/>
            <a:ext cx="1714500" cy="7143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8" name="AutoShape 19"/>
          <p:cNvCxnSpPr>
            <a:cxnSpLocks noChangeShapeType="1"/>
            <a:stCxn id="87049" idx="3"/>
            <a:endCxn id="87043" idx="4"/>
          </p:cNvCxnSpPr>
          <p:nvPr/>
        </p:nvCxnSpPr>
        <p:spPr bwMode="auto">
          <a:xfrm rot="16200000" flipV="1">
            <a:off x="5107882" y="2974181"/>
            <a:ext cx="642938" cy="2190750"/>
          </a:xfrm>
          <a:prstGeom prst="curvedConnector3">
            <a:avLst>
              <a:gd name="adj1" fmla="val -4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59" name="Text Box 20"/>
          <p:cNvSpPr txBox="1">
            <a:spLocks noChangeArrowheads="1"/>
          </p:cNvSpPr>
          <p:nvPr/>
        </p:nvSpPr>
        <p:spPr bwMode="auto">
          <a:xfrm>
            <a:off x="2691582" y="1559868"/>
            <a:ext cx="578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PN</a:t>
            </a:r>
          </a:p>
        </p:txBody>
      </p:sp>
      <p:sp>
        <p:nvSpPr>
          <p:cNvPr id="87060" name="Text Box 21"/>
          <p:cNvSpPr txBox="1">
            <a:spLocks noChangeArrowheads="1"/>
          </p:cNvSpPr>
          <p:nvPr/>
        </p:nvSpPr>
        <p:spPr bwMode="auto">
          <a:xfrm>
            <a:off x="5765394" y="1502718"/>
            <a:ext cx="389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’s</a:t>
            </a:r>
          </a:p>
        </p:txBody>
      </p:sp>
      <p:cxnSp>
        <p:nvCxnSpPr>
          <p:cNvPr id="87061" name="AutoShape 22"/>
          <p:cNvCxnSpPr>
            <a:cxnSpLocks noChangeShapeType="1"/>
            <a:stCxn id="87044" idx="5"/>
            <a:endCxn id="87044" idx="7"/>
          </p:cNvCxnSpPr>
          <p:nvPr/>
        </p:nvCxnSpPr>
        <p:spPr bwMode="auto">
          <a:xfrm rot="5400000" flipH="1" flipV="1">
            <a:off x="6916045" y="2418556"/>
            <a:ext cx="514350" cy="1588"/>
          </a:xfrm>
          <a:prstGeom prst="curvedConnector5">
            <a:avLst>
              <a:gd name="adj1" fmla="val -50000"/>
              <a:gd name="adj2" fmla="val 50699995"/>
              <a:gd name="adj3" fmla="val 1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62" name="Text Box 23"/>
          <p:cNvSpPr txBox="1">
            <a:spLocks noChangeArrowheads="1"/>
          </p:cNvSpPr>
          <p:nvPr/>
        </p:nvSpPr>
        <p:spPr bwMode="auto">
          <a:xfrm>
            <a:off x="8001203" y="2188518"/>
            <a:ext cx="761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ADJ</a:t>
            </a:r>
          </a:p>
        </p:txBody>
      </p:sp>
      <p:sp>
        <p:nvSpPr>
          <p:cNvPr id="87063" name="Text Box 24"/>
          <p:cNvSpPr txBox="1">
            <a:spLocks noChangeArrowheads="1"/>
          </p:cNvSpPr>
          <p:nvPr/>
        </p:nvSpPr>
        <p:spPr bwMode="auto">
          <a:xfrm>
            <a:off x="6935172" y="3045768"/>
            <a:ext cx="607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Art</a:t>
            </a:r>
          </a:p>
        </p:txBody>
      </p:sp>
      <p:sp>
        <p:nvSpPr>
          <p:cNvPr id="87064" name="Text Box 25"/>
          <p:cNvSpPr txBox="1">
            <a:spLocks noChangeArrowheads="1"/>
          </p:cNvSpPr>
          <p:nvPr/>
        </p:nvSpPr>
        <p:spPr bwMode="auto">
          <a:xfrm>
            <a:off x="5293292" y="2531418"/>
            <a:ext cx="419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N</a:t>
            </a:r>
          </a:p>
        </p:txBody>
      </p:sp>
      <p:sp>
        <p:nvSpPr>
          <p:cNvPr id="87065" name="Text Box 26"/>
          <p:cNvSpPr txBox="1">
            <a:spLocks noChangeArrowheads="1"/>
          </p:cNvSpPr>
          <p:nvPr/>
        </p:nvSpPr>
        <p:spPr bwMode="auto">
          <a:xfrm>
            <a:off x="3910782" y="4074468"/>
            <a:ext cx="578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PN</a:t>
            </a:r>
          </a:p>
        </p:txBody>
      </p:sp>
      <p:sp>
        <p:nvSpPr>
          <p:cNvPr id="87066" name="Text Box 27"/>
          <p:cNvSpPr txBox="1">
            <a:spLocks noChangeArrowheads="1"/>
          </p:cNvSpPr>
          <p:nvPr/>
        </p:nvSpPr>
        <p:spPr bwMode="auto">
          <a:xfrm>
            <a:off x="5276681" y="3674418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P</a:t>
            </a:r>
          </a:p>
        </p:txBody>
      </p:sp>
      <p:sp>
        <p:nvSpPr>
          <p:cNvPr id="87067" name="Text Box 28"/>
          <p:cNvSpPr txBox="1">
            <a:spLocks noChangeArrowheads="1"/>
          </p:cNvSpPr>
          <p:nvPr/>
        </p:nvSpPr>
        <p:spPr bwMode="auto">
          <a:xfrm>
            <a:off x="5917794" y="3045768"/>
            <a:ext cx="389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’s</a:t>
            </a:r>
          </a:p>
        </p:txBody>
      </p:sp>
      <p:sp>
        <p:nvSpPr>
          <p:cNvPr id="87068" name="Text Box 29"/>
          <p:cNvSpPr txBox="1">
            <a:spLocks noChangeArrowheads="1"/>
          </p:cNvSpPr>
          <p:nvPr/>
        </p:nvSpPr>
        <p:spPr bwMode="auto">
          <a:xfrm>
            <a:off x="4268172" y="2017068"/>
            <a:ext cx="607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ja-JP">
                <a:latin typeface="Times New Roman" charset="0"/>
              </a:rPr>
              <a:t>Art</a:t>
            </a:r>
          </a:p>
        </p:txBody>
      </p:sp>
      <p:sp>
        <p:nvSpPr>
          <p:cNvPr id="87069" name="Oval 30"/>
          <p:cNvSpPr>
            <a:spLocks noChangeArrowheads="1"/>
          </p:cNvSpPr>
          <p:nvPr/>
        </p:nvSpPr>
        <p:spPr bwMode="auto">
          <a:xfrm>
            <a:off x="3994252" y="3133725"/>
            <a:ext cx="720725" cy="5429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0" name="Oval 31"/>
          <p:cNvSpPr>
            <a:spLocks noChangeArrowheads="1"/>
          </p:cNvSpPr>
          <p:nvPr/>
        </p:nvSpPr>
        <p:spPr bwMode="auto">
          <a:xfrm>
            <a:off x="4299052" y="1333500"/>
            <a:ext cx="720725" cy="5429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1" name="Text Box 32"/>
          <p:cNvSpPr txBox="1">
            <a:spLocks noChangeArrowheads="1"/>
          </p:cNvSpPr>
          <p:nvPr/>
        </p:nvSpPr>
        <p:spPr bwMode="auto">
          <a:xfrm>
            <a:off x="241300" y="2801334"/>
            <a:ext cx="30354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kumimoji="1" lang="en-US" altLang="ja-JP" b="1" dirty="0">
                <a:latin typeface="+mn-lt"/>
              </a:rPr>
              <a:t>Finite Automaton for</a:t>
            </a:r>
          </a:p>
          <a:p>
            <a:pPr eaLnBrk="1" hangingPunct="1"/>
            <a:r>
              <a:rPr kumimoji="1" lang="en-US" altLang="ja-JP" b="1" dirty="0">
                <a:latin typeface="+mn-lt"/>
              </a:rPr>
              <a:t>Noun groups:</a:t>
            </a:r>
          </a:p>
          <a:p>
            <a:pPr eaLnBrk="1" hangingPunct="1"/>
            <a:r>
              <a:rPr kumimoji="1" lang="en-US" altLang="ja-JP" i="1" dirty="0">
                <a:latin typeface="+mn-lt"/>
              </a:rPr>
              <a:t>John’s interesting</a:t>
            </a:r>
          </a:p>
          <a:p>
            <a:pPr eaLnBrk="1" hangingPunct="1"/>
            <a:r>
              <a:rPr kumimoji="1" lang="en-US" altLang="ja-JP" i="1" dirty="0">
                <a:latin typeface="+mn-lt"/>
              </a:rPr>
              <a:t>book with a nice cover</a:t>
            </a:r>
          </a:p>
        </p:txBody>
      </p:sp>
      <p:sp>
        <p:nvSpPr>
          <p:cNvPr id="87072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Grep</a:t>
            </a:r>
            <a:r>
              <a:rPr lang="en-US" dirty="0">
                <a:ea typeface="ＭＳ Ｐゴシック" charset="0"/>
                <a:cs typeface="ＭＳ Ｐゴシック" charset="0"/>
              </a:rPr>
              <a:t>++ = Cascaded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grepping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57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Language Processing-based </a:t>
            </a:r>
            <a:br>
              <a:rPr lang="en-US" smtClean="0"/>
            </a:br>
            <a:r>
              <a:rPr lang="en-US" smtClean="0"/>
              <a:t>Hand-written Information Extraction</a:t>
            </a:r>
            <a:endParaRPr lang="en-US" dirty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We use a cascaded regular expressions to match relations</a:t>
            </a:r>
          </a:p>
          <a:p>
            <a:pPr lvl="1"/>
            <a:r>
              <a:rPr lang="en-US" dirty="0" smtClean="0"/>
              <a:t>Higher-level regular expressions can use categories matched by lower-level expressions</a:t>
            </a:r>
          </a:p>
          <a:p>
            <a:pPr lvl="1"/>
            <a:r>
              <a:rPr lang="en-US" dirty="0" smtClean="0"/>
              <a:t>E.g. the CRIME-VICTIM pattern can use things matching NOUN-GROUP</a:t>
            </a:r>
          </a:p>
          <a:p>
            <a:r>
              <a:rPr lang="en-US" dirty="0" smtClean="0"/>
              <a:t>This was the basis of the SRI FASTUS system in later MUCs</a:t>
            </a:r>
          </a:p>
          <a:p>
            <a:r>
              <a:rPr lang="en-US" dirty="0" smtClean="0"/>
              <a:t>Example extraction pattern</a:t>
            </a:r>
          </a:p>
          <a:p>
            <a:pPr lvl="1"/>
            <a:r>
              <a:rPr lang="en-US" dirty="0" smtClean="0"/>
              <a:t>Crime victim:</a:t>
            </a:r>
          </a:p>
          <a:p>
            <a:pPr lvl="2"/>
            <a:r>
              <a:rPr lang="en-US" dirty="0" err="1" smtClean="0"/>
              <a:t>Prefiller</a:t>
            </a:r>
            <a:r>
              <a:rPr lang="en-US" dirty="0" smtClean="0"/>
              <a:t>: [POS: V, Hypernym: KILL]</a:t>
            </a:r>
          </a:p>
          <a:p>
            <a:pPr lvl="2"/>
            <a:r>
              <a:rPr lang="en-US" dirty="0" smtClean="0"/>
              <a:t>Filler: [Phrase: NOUN-GROUP]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26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0050"/>
            <a:ext cx="7543800" cy="6286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Rule-based Extraction Examples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Determining which person holds what office in what organization</a:t>
            </a:r>
          </a:p>
          <a:p>
            <a:pPr marL="742950" lvl="1" indent="-285750" eaLnBrk="1" hangingPunct="1"/>
            <a:r>
              <a:rPr lang="en-US" sz="1800" dirty="0">
                <a:ea typeface="ＭＳ Ｐゴシック" charset="0"/>
              </a:rPr>
              <a:t>[person] , [office] </a:t>
            </a:r>
            <a:r>
              <a:rPr lang="en-US" sz="1800" i="1" dirty="0">
                <a:ea typeface="ＭＳ Ｐゴシック" charset="0"/>
              </a:rPr>
              <a:t>of</a:t>
            </a:r>
            <a:r>
              <a:rPr lang="en-US" sz="1800" dirty="0">
                <a:ea typeface="ＭＳ Ｐゴシック" charset="0"/>
              </a:rPr>
              <a:t>  [org] </a:t>
            </a:r>
          </a:p>
          <a:p>
            <a:pPr marL="1143000" lvl="2" eaLnBrk="1" hangingPunct="1"/>
            <a:r>
              <a:rPr lang="en-US" sz="1600" dirty="0" err="1">
                <a:ea typeface="ＭＳ Ｐゴシック" charset="0"/>
              </a:rPr>
              <a:t>Vuk</a:t>
            </a:r>
            <a:r>
              <a:rPr lang="en-US" sz="1600" dirty="0">
                <a:ea typeface="ＭＳ Ｐゴシック" charset="0"/>
              </a:rPr>
              <a:t> </a:t>
            </a:r>
            <a:r>
              <a:rPr lang="en-US" sz="1600" dirty="0" err="1">
                <a:ea typeface="ＭＳ Ｐゴシック" charset="0"/>
              </a:rPr>
              <a:t>Draskovic</a:t>
            </a:r>
            <a:r>
              <a:rPr lang="en-US" sz="1600" dirty="0">
                <a:ea typeface="ＭＳ Ｐゴシック" charset="0"/>
              </a:rPr>
              <a:t>, leader of the Serbian Renewal Movement </a:t>
            </a:r>
          </a:p>
          <a:p>
            <a:pPr marL="742950" lvl="1" indent="-285750" eaLnBrk="1" hangingPunct="1"/>
            <a:r>
              <a:rPr lang="en-US" sz="1800" dirty="0">
                <a:ea typeface="ＭＳ Ｐゴシック" charset="0"/>
              </a:rPr>
              <a:t>[org] (</a:t>
            </a:r>
            <a:r>
              <a:rPr lang="en-US" sz="1800" i="1" dirty="0">
                <a:ea typeface="ＭＳ Ｐゴシック" charset="0"/>
              </a:rPr>
              <a:t>named</a:t>
            </a:r>
            <a:r>
              <a:rPr lang="en-US" sz="1800" dirty="0">
                <a:ea typeface="ＭＳ Ｐゴシック" charset="0"/>
              </a:rPr>
              <a:t>, </a:t>
            </a:r>
            <a:r>
              <a:rPr lang="en-US" sz="1800" i="1" dirty="0">
                <a:ea typeface="ＭＳ Ｐゴシック" charset="0"/>
              </a:rPr>
              <a:t>appointed</a:t>
            </a:r>
            <a:r>
              <a:rPr lang="en-US" sz="1800" dirty="0">
                <a:ea typeface="ＭＳ Ｐゴシック" charset="0"/>
              </a:rPr>
              <a:t>, etc.) [person] </a:t>
            </a:r>
            <a:r>
              <a:rPr lang="en-US" sz="1800" dirty="0" smtClean="0">
                <a:ea typeface="ＭＳ Ｐゴシック" charset="0"/>
              </a:rPr>
              <a:t>Prep </a:t>
            </a:r>
            <a:r>
              <a:rPr lang="en-US" sz="1800" dirty="0">
                <a:ea typeface="ＭＳ Ｐゴシック" charset="0"/>
              </a:rPr>
              <a:t>[office]</a:t>
            </a:r>
          </a:p>
          <a:p>
            <a:pPr marL="1143000" lvl="2" eaLnBrk="1" hangingPunct="1"/>
            <a:r>
              <a:rPr lang="en-US" sz="1600" dirty="0">
                <a:ea typeface="ＭＳ Ｐゴシック" charset="0"/>
              </a:rPr>
              <a:t>NATO appointed Wesley Clark as Commander in Chief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Determining where an organization is located</a:t>
            </a:r>
          </a:p>
          <a:p>
            <a:pPr marL="742950" lvl="1" indent="-285750" eaLnBrk="1" hangingPunct="1"/>
            <a:r>
              <a:rPr lang="en-US" sz="1800" dirty="0">
                <a:ea typeface="ＭＳ Ｐゴシック" charset="0"/>
              </a:rPr>
              <a:t>[org] </a:t>
            </a:r>
            <a:r>
              <a:rPr lang="en-US" sz="1800" i="1" dirty="0">
                <a:ea typeface="ＭＳ Ｐゴシック" charset="0"/>
              </a:rPr>
              <a:t>in</a:t>
            </a:r>
            <a:r>
              <a:rPr lang="en-US" sz="1800" dirty="0">
                <a:ea typeface="ＭＳ Ｐゴシック" charset="0"/>
              </a:rPr>
              <a:t> [</a:t>
            </a:r>
            <a:r>
              <a:rPr lang="en-US" sz="1800" dirty="0" err="1">
                <a:ea typeface="ＭＳ Ｐゴシック" charset="0"/>
              </a:rPr>
              <a:t>loc</a:t>
            </a:r>
            <a:r>
              <a:rPr lang="en-US" sz="1800" dirty="0">
                <a:ea typeface="ＭＳ Ｐゴシック" charset="0"/>
              </a:rPr>
              <a:t>]</a:t>
            </a:r>
          </a:p>
          <a:p>
            <a:pPr marL="1143000" lvl="2" eaLnBrk="1" hangingPunct="1"/>
            <a:r>
              <a:rPr lang="en-US" sz="1600" dirty="0">
                <a:ea typeface="ＭＳ Ｐゴシック" charset="0"/>
              </a:rPr>
              <a:t>NATO headquarters in Brussels</a:t>
            </a:r>
          </a:p>
          <a:p>
            <a:pPr marL="742950" lvl="1" indent="-285750" eaLnBrk="1" hangingPunct="1"/>
            <a:r>
              <a:rPr lang="en-US" sz="1800" dirty="0">
                <a:ea typeface="ＭＳ Ｐゴシック" charset="0"/>
              </a:rPr>
              <a:t>[org] [</a:t>
            </a:r>
            <a:r>
              <a:rPr lang="en-US" sz="1800" dirty="0" err="1">
                <a:ea typeface="ＭＳ Ｐゴシック" charset="0"/>
              </a:rPr>
              <a:t>loc</a:t>
            </a:r>
            <a:r>
              <a:rPr lang="en-US" sz="1800" dirty="0">
                <a:ea typeface="ＭＳ Ｐゴシック" charset="0"/>
              </a:rPr>
              <a:t>] (</a:t>
            </a:r>
            <a:r>
              <a:rPr lang="en-US" sz="1800" i="1" dirty="0">
                <a:ea typeface="ＭＳ Ｐゴシック" charset="0"/>
              </a:rPr>
              <a:t>division</a:t>
            </a:r>
            <a:r>
              <a:rPr lang="en-US" sz="1800" dirty="0">
                <a:ea typeface="ＭＳ Ｐゴシック" charset="0"/>
              </a:rPr>
              <a:t>, </a:t>
            </a:r>
            <a:r>
              <a:rPr lang="en-US" sz="1800" i="1" dirty="0">
                <a:ea typeface="ＭＳ Ｐゴシック" charset="0"/>
              </a:rPr>
              <a:t>branch</a:t>
            </a:r>
            <a:r>
              <a:rPr lang="en-US" sz="1800" dirty="0">
                <a:ea typeface="ＭＳ Ｐゴシック" charset="0"/>
              </a:rPr>
              <a:t>, </a:t>
            </a:r>
            <a:r>
              <a:rPr lang="en-US" sz="1800" i="1" dirty="0">
                <a:ea typeface="ＭＳ Ｐゴシック" charset="0"/>
              </a:rPr>
              <a:t>headquarters</a:t>
            </a:r>
            <a:r>
              <a:rPr lang="en-US" sz="1800" dirty="0">
                <a:ea typeface="ＭＳ Ｐゴシック" charset="0"/>
              </a:rPr>
              <a:t>, etc.)</a:t>
            </a:r>
          </a:p>
          <a:p>
            <a:pPr marL="1143000" lvl="2" eaLnBrk="1" hangingPunct="1"/>
            <a:r>
              <a:rPr lang="en-US" sz="1600" dirty="0">
                <a:ea typeface="ＭＳ Ｐゴシック" charset="0"/>
              </a:rPr>
              <a:t>KFOR Kosovo headquarters</a:t>
            </a:r>
          </a:p>
        </p:txBody>
      </p:sp>
    </p:spTree>
    <p:extLst>
      <p:ext uri="{BB962C8B-B14F-4D97-AF65-F5344CB8AC3E}">
        <p14:creationId xmlns:p14="http://schemas.microsoft.com/office/powerpoint/2010/main" xmlns="" val="1911232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for doing NER and IE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space;</a:t>
            </a:r>
          </a:p>
          <a:p>
            <a:r>
              <a:rPr lang="en-US" dirty="0" smtClean="0"/>
              <a:t>hand-written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58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extraction as text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0668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ea typeface="ＭＳ Ｐゴシック" charset="0"/>
                <a:cs typeface="ＭＳ Ｐゴシック" charset="0"/>
              </a:rPr>
              <a:t>Naïve use of text classification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 for IE</a:t>
            </a:r>
            <a:endParaRPr lang="en-GB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57300"/>
            <a:ext cx="8839200" cy="3543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sz="2800" dirty="0">
                <a:ea typeface="ＭＳ Ｐゴシック" charset="0"/>
                <a:cs typeface="ＭＳ Ｐゴシック" charset="0"/>
              </a:rPr>
              <a:t>Use conventional classification algorithms to classify substrings of document as “</a:t>
            </a:r>
            <a:r>
              <a:rPr lang="en-IE" altLang="ja-JP" sz="2800" i="1" dirty="0">
                <a:ea typeface="ＭＳ Ｐゴシック" charset="0"/>
                <a:cs typeface="ＭＳ Ｐゴシック" charset="0"/>
              </a:rPr>
              <a:t>to be extracted</a:t>
            </a:r>
            <a:r>
              <a:rPr lang="en-IE" sz="2800" dirty="0">
                <a:ea typeface="ＭＳ Ｐゴシック" charset="0"/>
                <a:cs typeface="ＭＳ Ｐゴシック" charset="0"/>
              </a:rPr>
              <a:t>”</a:t>
            </a:r>
            <a:r>
              <a:rPr lang="en-IE" altLang="ja-JP" sz="2800" dirty="0">
                <a:ea typeface="ＭＳ Ｐゴシック" charset="0"/>
                <a:cs typeface="ＭＳ Ｐゴシック" charset="0"/>
              </a:rPr>
              <a:t> or not.</a:t>
            </a:r>
          </a:p>
          <a:p>
            <a:pPr>
              <a:lnSpc>
                <a:spcPct val="90000"/>
              </a:lnSpc>
            </a:pPr>
            <a:endParaRPr lang="en-IE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IE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E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IE" sz="2800" dirty="0">
                <a:ea typeface="ＭＳ Ｐゴシック" charset="0"/>
                <a:cs typeface="ＭＳ Ｐゴシック" charset="0"/>
              </a:rPr>
              <a:t>In some simple but compelling domains, this naive technique is remarkably effective.</a:t>
            </a:r>
          </a:p>
          <a:p>
            <a:pPr lvl="1">
              <a:lnSpc>
                <a:spcPct val="90000"/>
              </a:lnSpc>
            </a:pPr>
            <a:r>
              <a:rPr lang="en-IE" dirty="0">
                <a:ea typeface="ＭＳ Ｐゴシック" charset="0"/>
              </a:rPr>
              <a:t>But </a:t>
            </a:r>
            <a:r>
              <a:rPr lang="en-IE" dirty="0" smtClean="0">
                <a:ea typeface="ＭＳ Ｐゴシック" charset="0"/>
              </a:rPr>
              <a:t>do think </a:t>
            </a:r>
            <a:r>
              <a:rPr lang="en-IE" dirty="0">
                <a:ea typeface="ＭＳ Ｐゴシック" charset="0"/>
              </a:rPr>
              <a:t>about when it would and wouldn’t work!</a:t>
            </a:r>
            <a:endParaRPr lang="en-GB" dirty="0">
              <a:ea typeface="ＭＳ Ｐゴシック" charset="0"/>
            </a:endParaRP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6019800" y="2190750"/>
            <a:ext cx="1524000" cy="1314450"/>
            <a:chOff x="3600" y="2592"/>
            <a:chExt cx="768" cy="960"/>
          </a:xfrm>
        </p:grpSpPr>
        <p:sp>
          <p:nvSpPr>
            <p:cNvPr id="97336" name="AutoShape 5"/>
            <p:cNvSpPr>
              <a:spLocks noChangeArrowheads="1"/>
            </p:cNvSpPr>
            <p:nvPr/>
          </p:nvSpPr>
          <p:spPr bwMode="auto">
            <a:xfrm>
              <a:off x="3600" y="2592"/>
              <a:ext cx="768" cy="960"/>
            </a:xfrm>
            <a:prstGeom prst="foldedCorner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7" name="Rectangle 6"/>
            <p:cNvSpPr>
              <a:spLocks noChangeArrowheads="1"/>
            </p:cNvSpPr>
            <p:nvPr/>
          </p:nvSpPr>
          <p:spPr bwMode="auto">
            <a:xfrm>
              <a:off x="3696" y="2688"/>
              <a:ext cx="28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8" name="Rectangle 7"/>
            <p:cNvSpPr>
              <a:spLocks noChangeArrowheads="1"/>
            </p:cNvSpPr>
            <p:nvPr/>
          </p:nvSpPr>
          <p:spPr bwMode="auto">
            <a:xfrm>
              <a:off x="3888" y="2928"/>
              <a:ext cx="336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9" name="Rectangle 8"/>
            <p:cNvSpPr>
              <a:spLocks noChangeArrowheads="1"/>
            </p:cNvSpPr>
            <p:nvPr/>
          </p:nvSpPr>
          <p:spPr bwMode="auto">
            <a:xfrm>
              <a:off x="3744" y="3120"/>
              <a:ext cx="432" cy="48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0" name="Rectangle 9"/>
            <p:cNvSpPr>
              <a:spLocks noChangeArrowheads="1"/>
            </p:cNvSpPr>
            <p:nvPr/>
          </p:nvSpPr>
          <p:spPr bwMode="auto">
            <a:xfrm>
              <a:off x="3984" y="3360"/>
              <a:ext cx="96" cy="48"/>
            </a:xfrm>
            <a:prstGeom prst="rect">
              <a:avLst/>
            </a:prstGeom>
            <a:solidFill>
              <a:srgbClr val="FFB7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1" name="Rectangle 10"/>
            <p:cNvSpPr>
              <a:spLocks noChangeArrowheads="1"/>
            </p:cNvSpPr>
            <p:nvPr/>
          </p:nvSpPr>
          <p:spPr bwMode="auto">
            <a:xfrm>
              <a:off x="3696" y="3264"/>
              <a:ext cx="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2" name="Rectangle 11"/>
            <p:cNvSpPr>
              <a:spLocks noChangeArrowheads="1"/>
            </p:cNvSpPr>
            <p:nvPr/>
          </p:nvSpPr>
          <p:spPr bwMode="auto">
            <a:xfrm>
              <a:off x="4080" y="2640"/>
              <a:ext cx="48" cy="192"/>
            </a:xfrm>
            <a:prstGeom prst="rect">
              <a:avLst/>
            </a:prstGeom>
            <a:solidFill>
              <a:srgbClr val="FFB7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285" name="AutoShape 13"/>
          <p:cNvSpPr>
            <a:spLocks noChangeArrowheads="1"/>
          </p:cNvSpPr>
          <p:nvPr/>
        </p:nvSpPr>
        <p:spPr bwMode="auto">
          <a:xfrm>
            <a:off x="3657600" y="2190750"/>
            <a:ext cx="1524000" cy="131445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Rectangle 14"/>
          <p:cNvSpPr>
            <a:spLocks noChangeArrowheads="1"/>
          </p:cNvSpPr>
          <p:nvPr/>
        </p:nvSpPr>
        <p:spPr bwMode="auto">
          <a:xfrm>
            <a:off x="3848100" y="2321719"/>
            <a:ext cx="571500" cy="6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Rectangle 15"/>
          <p:cNvSpPr>
            <a:spLocks noChangeArrowheads="1"/>
          </p:cNvSpPr>
          <p:nvPr/>
        </p:nvSpPr>
        <p:spPr bwMode="auto">
          <a:xfrm>
            <a:off x="4229100" y="2650331"/>
            <a:ext cx="666750" cy="6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Rectangle 16"/>
          <p:cNvSpPr>
            <a:spLocks noChangeArrowheads="1"/>
          </p:cNvSpPr>
          <p:nvPr/>
        </p:nvSpPr>
        <p:spPr bwMode="auto">
          <a:xfrm>
            <a:off x="3943350" y="2913460"/>
            <a:ext cx="857250" cy="65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Rectangle 17"/>
          <p:cNvSpPr>
            <a:spLocks noChangeArrowheads="1"/>
          </p:cNvSpPr>
          <p:nvPr/>
        </p:nvSpPr>
        <p:spPr bwMode="auto">
          <a:xfrm>
            <a:off x="4343400" y="3242072"/>
            <a:ext cx="190500" cy="65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8"/>
          <p:cNvSpPr>
            <a:spLocks noChangeArrowheads="1"/>
          </p:cNvSpPr>
          <p:nvPr/>
        </p:nvSpPr>
        <p:spPr bwMode="auto">
          <a:xfrm>
            <a:off x="3683000" y="3092053"/>
            <a:ext cx="95250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Rectangle 19"/>
          <p:cNvSpPr>
            <a:spLocks noChangeArrowheads="1"/>
          </p:cNvSpPr>
          <p:nvPr/>
        </p:nvSpPr>
        <p:spPr bwMode="auto">
          <a:xfrm>
            <a:off x="4610100" y="2256235"/>
            <a:ext cx="95250" cy="263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AutoShape 21"/>
          <p:cNvSpPr>
            <a:spLocks noChangeArrowheads="1"/>
          </p:cNvSpPr>
          <p:nvPr/>
        </p:nvSpPr>
        <p:spPr bwMode="auto">
          <a:xfrm>
            <a:off x="1295400" y="2190750"/>
            <a:ext cx="1524000" cy="1314450"/>
          </a:xfrm>
          <a:prstGeom prst="foldedCorner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Rectangle 28"/>
          <p:cNvSpPr>
            <a:spLocks noChangeArrowheads="1"/>
          </p:cNvSpPr>
          <p:nvPr/>
        </p:nvSpPr>
        <p:spPr bwMode="auto">
          <a:xfrm>
            <a:off x="4095750" y="3027760"/>
            <a:ext cx="857250" cy="65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Rectangle 29"/>
          <p:cNvSpPr>
            <a:spLocks noChangeArrowheads="1"/>
          </p:cNvSpPr>
          <p:nvPr/>
        </p:nvSpPr>
        <p:spPr bwMode="auto">
          <a:xfrm>
            <a:off x="4019550" y="3142060"/>
            <a:ext cx="857250" cy="65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Rectangle 30"/>
          <p:cNvSpPr>
            <a:spLocks noChangeArrowheads="1"/>
          </p:cNvSpPr>
          <p:nvPr/>
        </p:nvSpPr>
        <p:spPr bwMode="auto">
          <a:xfrm>
            <a:off x="4038600" y="3353991"/>
            <a:ext cx="857250" cy="65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Rectangle 31"/>
          <p:cNvSpPr>
            <a:spLocks noChangeArrowheads="1"/>
          </p:cNvSpPr>
          <p:nvPr/>
        </p:nvSpPr>
        <p:spPr bwMode="auto">
          <a:xfrm>
            <a:off x="4095750" y="2619375"/>
            <a:ext cx="95250" cy="263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Rectangle 33"/>
          <p:cNvSpPr>
            <a:spLocks noChangeArrowheads="1"/>
          </p:cNvSpPr>
          <p:nvPr/>
        </p:nvSpPr>
        <p:spPr bwMode="auto">
          <a:xfrm>
            <a:off x="4229100" y="279082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Rectangle 34"/>
          <p:cNvSpPr>
            <a:spLocks noChangeArrowheads="1"/>
          </p:cNvSpPr>
          <p:nvPr/>
        </p:nvSpPr>
        <p:spPr bwMode="auto">
          <a:xfrm>
            <a:off x="4457700" y="279082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Rectangle 35"/>
          <p:cNvSpPr>
            <a:spLocks noChangeArrowheads="1"/>
          </p:cNvSpPr>
          <p:nvPr/>
        </p:nvSpPr>
        <p:spPr bwMode="auto">
          <a:xfrm>
            <a:off x="4724400" y="279082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Rectangle 36"/>
          <p:cNvSpPr>
            <a:spLocks noChangeArrowheads="1"/>
          </p:cNvSpPr>
          <p:nvPr/>
        </p:nvSpPr>
        <p:spPr bwMode="auto">
          <a:xfrm>
            <a:off x="4946650" y="2652712"/>
            <a:ext cx="95250" cy="32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1" name="Rectangle 37"/>
          <p:cNvSpPr>
            <a:spLocks noChangeArrowheads="1"/>
          </p:cNvSpPr>
          <p:nvPr/>
        </p:nvSpPr>
        <p:spPr bwMode="auto">
          <a:xfrm>
            <a:off x="4267200" y="2552700"/>
            <a:ext cx="571500" cy="6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2" name="Rectangle 38"/>
          <p:cNvSpPr>
            <a:spLocks noChangeArrowheads="1"/>
          </p:cNvSpPr>
          <p:nvPr/>
        </p:nvSpPr>
        <p:spPr bwMode="auto">
          <a:xfrm>
            <a:off x="3962400" y="2505075"/>
            <a:ext cx="95250" cy="263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3" name="Rectangle 39"/>
          <p:cNvSpPr>
            <a:spLocks noChangeArrowheads="1"/>
          </p:cNvSpPr>
          <p:nvPr/>
        </p:nvSpPr>
        <p:spPr bwMode="auto">
          <a:xfrm>
            <a:off x="3873500" y="280987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Rectangle 40"/>
          <p:cNvSpPr>
            <a:spLocks noChangeArrowheads="1"/>
          </p:cNvSpPr>
          <p:nvPr/>
        </p:nvSpPr>
        <p:spPr bwMode="auto">
          <a:xfrm>
            <a:off x="5029200" y="3019425"/>
            <a:ext cx="95250" cy="263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Rectangle 41"/>
          <p:cNvSpPr>
            <a:spLocks noChangeArrowheads="1"/>
          </p:cNvSpPr>
          <p:nvPr/>
        </p:nvSpPr>
        <p:spPr bwMode="auto">
          <a:xfrm>
            <a:off x="4737100" y="2266950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6" name="Rectangle 42"/>
          <p:cNvSpPr>
            <a:spLocks noChangeArrowheads="1"/>
          </p:cNvSpPr>
          <p:nvPr/>
        </p:nvSpPr>
        <p:spPr bwMode="auto">
          <a:xfrm>
            <a:off x="4737100" y="2381250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7" name="Rectangle 43"/>
          <p:cNvSpPr>
            <a:spLocks noChangeArrowheads="1"/>
          </p:cNvSpPr>
          <p:nvPr/>
        </p:nvSpPr>
        <p:spPr bwMode="auto">
          <a:xfrm>
            <a:off x="4876800" y="250507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8" name="Rectangle 44"/>
          <p:cNvSpPr>
            <a:spLocks noChangeArrowheads="1"/>
          </p:cNvSpPr>
          <p:nvPr/>
        </p:nvSpPr>
        <p:spPr bwMode="auto">
          <a:xfrm>
            <a:off x="4229100" y="244792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9" name="Rectangle 45"/>
          <p:cNvSpPr>
            <a:spLocks noChangeArrowheads="1"/>
          </p:cNvSpPr>
          <p:nvPr/>
        </p:nvSpPr>
        <p:spPr bwMode="auto">
          <a:xfrm>
            <a:off x="3733800" y="250507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0" name="Rectangle 46"/>
          <p:cNvSpPr>
            <a:spLocks noChangeArrowheads="1"/>
          </p:cNvSpPr>
          <p:nvPr/>
        </p:nvSpPr>
        <p:spPr bwMode="auto">
          <a:xfrm>
            <a:off x="3733800" y="261937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1" name="Rectangle 47"/>
          <p:cNvSpPr>
            <a:spLocks noChangeArrowheads="1"/>
          </p:cNvSpPr>
          <p:nvPr/>
        </p:nvSpPr>
        <p:spPr bwMode="auto">
          <a:xfrm>
            <a:off x="3733800" y="2724150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2" name="Rectangle 48"/>
          <p:cNvSpPr>
            <a:spLocks noChangeArrowheads="1"/>
          </p:cNvSpPr>
          <p:nvPr/>
        </p:nvSpPr>
        <p:spPr bwMode="auto">
          <a:xfrm>
            <a:off x="3733800" y="221932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3" name="Rectangle 49"/>
          <p:cNvSpPr>
            <a:spLocks noChangeArrowheads="1"/>
          </p:cNvSpPr>
          <p:nvPr/>
        </p:nvSpPr>
        <p:spPr bwMode="auto">
          <a:xfrm>
            <a:off x="4000500" y="2219325"/>
            <a:ext cx="571500" cy="6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4" name="Rectangle 50"/>
          <p:cNvSpPr>
            <a:spLocks noChangeArrowheads="1"/>
          </p:cNvSpPr>
          <p:nvPr/>
        </p:nvSpPr>
        <p:spPr bwMode="auto">
          <a:xfrm>
            <a:off x="3810000" y="3105150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5" name="Rectangle 51"/>
          <p:cNvSpPr>
            <a:spLocks noChangeArrowheads="1"/>
          </p:cNvSpPr>
          <p:nvPr/>
        </p:nvSpPr>
        <p:spPr bwMode="auto">
          <a:xfrm>
            <a:off x="3810000" y="3219450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6" name="Rectangle 52"/>
          <p:cNvSpPr>
            <a:spLocks noChangeArrowheads="1"/>
          </p:cNvSpPr>
          <p:nvPr/>
        </p:nvSpPr>
        <p:spPr bwMode="auto">
          <a:xfrm>
            <a:off x="3810000" y="332422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7" name="Rectangle 53"/>
          <p:cNvSpPr>
            <a:spLocks noChangeArrowheads="1"/>
          </p:cNvSpPr>
          <p:nvPr/>
        </p:nvSpPr>
        <p:spPr bwMode="auto">
          <a:xfrm>
            <a:off x="4972050" y="2219325"/>
            <a:ext cx="95250" cy="263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8" name="Rectangle 54"/>
          <p:cNvSpPr>
            <a:spLocks noChangeArrowheads="1"/>
          </p:cNvSpPr>
          <p:nvPr/>
        </p:nvSpPr>
        <p:spPr bwMode="auto">
          <a:xfrm>
            <a:off x="3708400" y="2905125"/>
            <a:ext cx="190500" cy="6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19" name="Rectangle 55"/>
          <p:cNvSpPr>
            <a:spLocks noChangeArrowheads="1"/>
          </p:cNvSpPr>
          <p:nvPr/>
        </p:nvSpPr>
        <p:spPr bwMode="auto">
          <a:xfrm>
            <a:off x="3733800" y="3019425"/>
            <a:ext cx="304800" cy="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0" name="Rectangle 56"/>
          <p:cNvSpPr>
            <a:spLocks noChangeArrowheads="1"/>
          </p:cNvSpPr>
          <p:nvPr/>
        </p:nvSpPr>
        <p:spPr bwMode="auto">
          <a:xfrm>
            <a:off x="4152900" y="3267075"/>
            <a:ext cx="304800" cy="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1" name="Rectangle 57"/>
          <p:cNvSpPr>
            <a:spLocks noChangeArrowheads="1"/>
          </p:cNvSpPr>
          <p:nvPr/>
        </p:nvSpPr>
        <p:spPr bwMode="auto">
          <a:xfrm>
            <a:off x="4483100" y="3219450"/>
            <a:ext cx="304800" cy="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2" name="Rectangle 58"/>
          <p:cNvSpPr>
            <a:spLocks noChangeArrowheads="1"/>
          </p:cNvSpPr>
          <p:nvPr/>
        </p:nvSpPr>
        <p:spPr bwMode="auto">
          <a:xfrm>
            <a:off x="4038600" y="2447925"/>
            <a:ext cx="7620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3" name="Rectangle 59"/>
          <p:cNvSpPr>
            <a:spLocks noChangeArrowheads="1"/>
          </p:cNvSpPr>
          <p:nvPr/>
        </p:nvSpPr>
        <p:spPr bwMode="auto">
          <a:xfrm>
            <a:off x="4343400" y="2390775"/>
            <a:ext cx="95250" cy="263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4" name="Rectangle 60"/>
          <p:cNvSpPr>
            <a:spLocks noChangeArrowheads="1"/>
          </p:cNvSpPr>
          <p:nvPr/>
        </p:nvSpPr>
        <p:spPr bwMode="auto">
          <a:xfrm>
            <a:off x="4495800" y="2870598"/>
            <a:ext cx="95250" cy="263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5" name="Rectangle 61"/>
          <p:cNvSpPr>
            <a:spLocks noChangeArrowheads="1"/>
          </p:cNvSpPr>
          <p:nvPr/>
        </p:nvSpPr>
        <p:spPr bwMode="auto">
          <a:xfrm>
            <a:off x="4191000" y="3042048"/>
            <a:ext cx="95250" cy="263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6" name="Rectangle 62"/>
          <p:cNvSpPr>
            <a:spLocks noChangeArrowheads="1"/>
          </p:cNvSpPr>
          <p:nvPr/>
        </p:nvSpPr>
        <p:spPr bwMode="auto">
          <a:xfrm>
            <a:off x="4800600" y="2676525"/>
            <a:ext cx="304800" cy="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7" name="Rectangle 63"/>
          <p:cNvSpPr>
            <a:spLocks noChangeArrowheads="1"/>
          </p:cNvSpPr>
          <p:nvPr/>
        </p:nvSpPr>
        <p:spPr bwMode="auto">
          <a:xfrm>
            <a:off x="4762500" y="3171825"/>
            <a:ext cx="304800" cy="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8" name="Rectangle 64"/>
          <p:cNvSpPr>
            <a:spLocks noChangeArrowheads="1"/>
          </p:cNvSpPr>
          <p:nvPr/>
        </p:nvSpPr>
        <p:spPr bwMode="auto">
          <a:xfrm>
            <a:off x="4660900" y="3390900"/>
            <a:ext cx="304800" cy="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29" name="Rectangle 65"/>
          <p:cNvSpPr>
            <a:spLocks noChangeArrowheads="1"/>
          </p:cNvSpPr>
          <p:nvPr/>
        </p:nvSpPr>
        <p:spPr bwMode="auto">
          <a:xfrm>
            <a:off x="3860800" y="3194448"/>
            <a:ext cx="95250" cy="263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30" name="Rectangle 66"/>
          <p:cNvSpPr>
            <a:spLocks noChangeArrowheads="1"/>
          </p:cNvSpPr>
          <p:nvPr/>
        </p:nvSpPr>
        <p:spPr bwMode="auto">
          <a:xfrm>
            <a:off x="4483100" y="2419350"/>
            <a:ext cx="304800" cy="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31" name="Rectangle 67"/>
          <p:cNvSpPr>
            <a:spLocks noChangeArrowheads="1"/>
          </p:cNvSpPr>
          <p:nvPr/>
        </p:nvSpPr>
        <p:spPr bwMode="auto">
          <a:xfrm>
            <a:off x="4508500" y="2305050"/>
            <a:ext cx="304800" cy="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32" name="Rectangle 68"/>
          <p:cNvSpPr>
            <a:spLocks noChangeArrowheads="1"/>
          </p:cNvSpPr>
          <p:nvPr/>
        </p:nvSpPr>
        <p:spPr bwMode="auto">
          <a:xfrm>
            <a:off x="3810000" y="2276475"/>
            <a:ext cx="76200" cy="17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33" name="Rectangle 69"/>
          <p:cNvSpPr>
            <a:spLocks noChangeArrowheads="1"/>
          </p:cNvSpPr>
          <p:nvPr/>
        </p:nvSpPr>
        <p:spPr bwMode="auto">
          <a:xfrm>
            <a:off x="4089400" y="2238375"/>
            <a:ext cx="95250" cy="263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34" name="Line 70"/>
          <p:cNvSpPr>
            <a:spLocks noChangeShapeType="1"/>
          </p:cNvSpPr>
          <p:nvPr/>
        </p:nvSpPr>
        <p:spPr bwMode="auto">
          <a:xfrm>
            <a:off x="2921000" y="2847975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35" name="Line 71"/>
          <p:cNvSpPr>
            <a:spLocks noChangeShapeType="1"/>
          </p:cNvSpPr>
          <p:nvPr/>
        </p:nvSpPr>
        <p:spPr bwMode="auto">
          <a:xfrm>
            <a:off x="5308600" y="2847975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62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‘Change of Address’ email</a:t>
            </a:r>
          </a:p>
        </p:txBody>
      </p:sp>
      <p:pic>
        <p:nvPicPr>
          <p:cNvPr id="993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73" t="14606" r="18115" b="55511"/>
          <a:stretch>
            <a:fillRect/>
          </a:stretch>
        </p:blipFill>
        <p:spPr bwMode="auto">
          <a:xfrm>
            <a:off x="846427" y="1733550"/>
            <a:ext cx="6476711" cy="190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3886200" y="2876550"/>
            <a:ext cx="2674938" cy="381000"/>
          </a:xfrm>
          <a:prstGeom prst="rect">
            <a:avLst/>
          </a:prstGeom>
          <a:noFill/>
          <a:ln w="3810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Line 7"/>
          <p:cNvSpPr>
            <a:spLocks noChangeShapeType="1"/>
          </p:cNvSpPr>
          <p:nvPr/>
        </p:nvSpPr>
        <p:spPr bwMode="auto">
          <a:xfrm>
            <a:off x="6561138" y="2571750"/>
            <a:ext cx="5334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552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Change-of-Address detection</a:t>
            </a:r>
            <a:br>
              <a:rPr lang="en-IE" dirty="0" smtClean="0"/>
            </a:br>
            <a:r>
              <a:rPr lang="en-IE" sz="2800" dirty="0" smtClean="0">
                <a:solidFill>
                  <a:schemeClr val="accent4"/>
                </a:solidFill>
              </a:rPr>
              <a:t>[Kushmerick et al., ATEM 2001]</a:t>
            </a:r>
            <a:endParaRPr lang="en-GB" sz="2800" dirty="0">
              <a:solidFill>
                <a:schemeClr val="accent4"/>
              </a:solidFill>
            </a:endParaRPr>
          </a:p>
        </p:txBody>
      </p:sp>
      <p:pic>
        <p:nvPicPr>
          <p:cNvPr id="1013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73" t="14606" r="18115" b="55511"/>
          <a:stretch>
            <a:fillRect/>
          </a:stretch>
        </p:blipFill>
        <p:spPr bwMode="auto">
          <a:xfrm>
            <a:off x="304800" y="1700212"/>
            <a:ext cx="4419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Line 4"/>
          <p:cNvSpPr>
            <a:spLocks noChangeShapeType="1"/>
          </p:cNvSpPr>
          <p:nvPr/>
        </p:nvSpPr>
        <p:spPr bwMode="auto">
          <a:xfrm>
            <a:off x="6859588" y="1952625"/>
            <a:ext cx="722312" cy="0"/>
          </a:xfrm>
          <a:prstGeom prst="line">
            <a:avLst/>
          </a:prstGeom>
          <a:noFill/>
          <a:ln w="57150">
            <a:solidFill>
              <a:srgbClr val="43708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7557304" y="1657350"/>
            <a:ext cx="1185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IE" dirty="0">
                <a:latin typeface="+mn-lt"/>
              </a:rPr>
              <a:t>not CoA</a:t>
            </a:r>
            <a:endParaRPr lang="en-GB" dirty="0">
              <a:latin typeface="+mn-lt"/>
            </a:endParaRPr>
          </a:p>
        </p:txBody>
      </p:sp>
      <p:sp>
        <p:nvSpPr>
          <p:cNvPr id="101381" name="Line 6"/>
          <p:cNvSpPr>
            <a:spLocks noChangeShapeType="1"/>
          </p:cNvSpPr>
          <p:nvPr/>
        </p:nvSpPr>
        <p:spPr bwMode="auto">
          <a:xfrm flipH="1" flipV="1">
            <a:off x="4787900" y="1943101"/>
            <a:ext cx="495300" cy="11906"/>
          </a:xfrm>
          <a:prstGeom prst="line">
            <a:avLst/>
          </a:prstGeom>
          <a:noFill/>
          <a:ln w="57150">
            <a:solidFill>
              <a:srgbClr val="437085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AutoShape 7"/>
          <p:cNvSpPr>
            <a:spLocks noChangeArrowheads="1"/>
          </p:cNvSpPr>
          <p:nvPr/>
        </p:nvSpPr>
        <p:spPr bwMode="auto">
          <a:xfrm>
            <a:off x="1701800" y="4267200"/>
            <a:ext cx="1473200" cy="704850"/>
          </a:xfrm>
          <a:prstGeom prst="can">
            <a:avLst>
              <a:gd name="adj" fmla="val 13440"/>
            </a:avLst>
          </a:prstGeom>
          <a:noFill/>
          <a:ln w="9525">
            <a:solidFill>
              <a:srgbClr val="43708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GB" sz="2000" dirty="0">
                <a:latin typeface="+mn-lt"/>
              </a:rPr>
              <a:t>“address”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</a:rPr>
              <a:t>naïve-Bayes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</a:rPr>
              <a:t>model</a:t>
            </a:r>
          </a:p>
        </p:txBody>
      </p:sp>
      <p:sp>
        <p:nvSpPr>
          <p:cNvPr id="101383" name="Line 8"/>
          <p:cNvSpPr>
            <a:spLocks noChangeShapeType="1"/>
          </p:cNvSpPr>
          <p:nvPr/>
        </p:nvSpPr>
        <p:spPr bwMode="auto">
          <a:xfrm flipH="1">
            <a:off x="2438400" y="3756423"/>
            <a:ext cx="0" cy="472678"/>
          </a:xfrm>
          <a:prstGeom prst="line">
            <a:avLst/>
          </a:prstGeom>
          <a:noFill/>
          <a:ln w="57150">
            <a:solidFill>
              <a:srgbClr val="43708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Line 9"/>
          <p:cNvSpPr>
            <a:spLocks noChangeShapeType="1"/>
          </p:cNvSpPr>
          <p:nvPr/>
        </p:nvSpPr>
        <p:spPr bwMode="auto">
          <a:xfrm>
            <a:off x="3352800" y="4629150"/>
            <a:ext cx="533400" cy="0"/>
          </a:xfrm>
          <a:prstGeom prst="line">
            <a:avLst/>
          </a:prstGeom>
          <a:noFill/>
          <a:ln w="57150">
            <a:solidFill>
              <a:srgbClr val="43708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Text Box 10"/>
          <p:cNvSpPr txBox="1">
            <a:spLocks noChangeArrowheads="1"/>
          </p:cNvSpPr>
          <p:nvPr/>
        </p:nvSpPr>
        <p:spPr bwMode="auto">
          <a:xfrm>
            <a:off x="3873264" y="4171950"/>
            <a:ext cx="44788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IE" i="1" dirty="0">
                <a:latin typeface="+mn-lt"/>
              </a:rPr>
              <a:t>  </a:t>
            </a:r>
            <a:r>
              <a:rPr lang="en-GB" i="1" dirty="0">
                <a:latin typeface="+mn-lt"/>
              </a:rPr>
              <a:t>P</a:t>
            </a:r>
            <a:r>
              <a:rPr lang="en-GB" dirty="0">
                <a:latin typeface="+mn-lt"/>
              </a:rPr>
              <a:t>[</a:t>
            </a:r>
            <a:r>
              <a:rPr lang="en-IE" dirty="0">
                <a:latin typeface="+mn-lt"/>
              </a:rPr>
              <a:t>robert@lousycorp.com</a:t>
            </a:r>
            <a:r>
              <a:rPr lang="en-GB" dirty="0">
                <a:latin typeface="+mn-lt"/>
              </a:rPr>
              <a:t>]</a:t>
            </a:r>
            <a:r>
              <a:rPr lang="en-IE" dirty="0">
                <a:latin typeface="+mn-lt"/>
              </a:rPr>
              <a:t> = 0.28</a:t>
            </a:r>
            <a:br>
              <a:rPr lang="en-IE" dirty="0">
                <a:latin typeface="+mn-lt"/>
              </a:rPr>
            </a:br>
            <a:r>
              <a:rPr lang="en-IE" dirty="0">
                <a:latin typeface="+mn-lt"/>
              </a:rPr>
              <a:t> </a:t>
            </a:r>
            <a:r>
              <a:rPr lang="en-GB" i="1" dirty="0">
                <a:latin typeface="+mn-lt"/>
              </a:rPr>
              <a:t>P</a:t>
            </a:r>
            <a:r>
              <a:rPr lang="en-GB" dirty="0">
                <a:latin typeface="+mn-lt"/>
              </a:rPr>
              <a:t>[</a:t>
            </a:r>
            <a:r>
              <a:rPr lang="en-IE" dirty="0">
                <a:latin typeface="+mn-lt"/>
              </a:rPr>
              <a:t>robert@cubemedia.com</a:t>
            </a:r>
            <a:r>
              <a:rPr lang="en-GB" dirty="0">
                <a:latin typeface="+mn-lt"/>
              </a:rPr>
              <a:t>]</a:t>
            </a:r>
            <a:r>
              <a:rPr lang="en-IE" dirty="0">
                <a:latin typeface="+mn-lt"/>
              </a:rPr>
              <a:t> = 0.72</a:t>
            </a:r>
            <a:endParaRPr lang="en-GB" dirty="0">
              <a:latin typeface="+mn-lt"/>
            </a:endParaRPr>
          </a:p>
        </p:txBody>
      </p:sp>
      <p:sp>
        <p:nvSpPr>
          <p:cNvPr id="101386" name="Rectangle 11"/>
          <p:cNvSpPr>
            <a:spLocks noChangeArrowheads="1"/>
          </p:cNvSpPr>
          <p:nvPr/>
        </p:nvSpPr>
        <p:spPr bwMode="auto">
          <a:xfrm>
            <a:off x="533400" y="3143251"/>
            <a:ext cx="8458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IE" sz="1800" dirty="0">
                <a:latin typeface="Times New Roman" charset="0"/>
              </a:rPr>
              <a:t>everyone so.... </a:t>
            </a:r>
            <a:r>
              <a:rPr lang="en-GB" sz="1800" dirty="0">
                <a:latin typeface="Times New Roman" charset="0"/>
              </a:rPr>
              <a:t>My new email address is: </a:t>
            </a:r>
            <a:r>
              <a:rPr lang="en-IE" sz="1800" dirty="0">
                <a:latin typeface="Times New Roman" charset="0"/>
                <a:cs typeface="Times New Roman" charset="0"/>
              </a:rPr>
              <a:t>robert@cubemedia.com </a:t>
            </a:r>
            <a:r>
              <a:rPr lang="en-GB" sz="1800" dirty="0">
                <a:latin typeface="Times New Roman" charset="0"/>
                <a:cs typeface="Times New Roman" charset="0"/>
              </a:rPr>
              <a:t>Hope all is well :)</a:t>
            </a:r>
            <a:r>
              <a:rPr lang="en-IE" sz="1800" dirty="0">
                <a:latin typeface="Times New Roman" charset="0"/>
                <a:cs typeface="Times New Roman" charset="0"/>
              </a:rPr>
              <a:t> &gt;</a:t>
            </a:r>
            <a:endParaRPr lang="en-GB" sz="1800" dirty="0">
              <a:latin typeface="Times New Roman" charset="0"/>
              <a:cs typeface="Times New Roman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GB" sz="1800" dirty="0">
                <a:latin typeface="Times New Roman" charset="0"/>
                <a:cs typeface="Times New Roman" charset="0"/>
              </a:rPr>
              <a:t>From: Robert </a:t>
            </a:r>
            <a:r>
              <a:rPr lang="en-GB" sz="1800" dirty="0" err="1">
                <a:latin typeface="Times New Roman" charset="0"/>
                <a:cs typeface="Times New Roman" charset="0"/>
              </a:rPr>
              <a:t>Kubinsky</a:t>
            </a:r>
            <a:r>
              <a:rPr lang="en-GB" sz="1800" dirty="0">
                <a:latin typeface="Times New Roman" charset="0"/>
                <a:cs typeface="Times New Roman" charset="0"/>
              </a:rPr>
              <a:t> </a:t>
            </a:r>
            <a:r>
              <a:rPr lang="en-IE" sz="1800" dirty="0">
                <a:latin typeface="Times New Roman" charset="0"/>
                <a:cs typeface="Times New Roman" charset="0"/>
              </a:rPr>
              <a:t>&lt;robert@lousycorp.com&gt;</a:t>
            </a:r>
            <a:r>
              <a:rPr lang="en-GB" sz="1800" dirty="0">
                <a:latin typeface="Times New Roman" charset="0"/>
                <a:cs typeface="Times New Roman" charset="0"/>
              </a:rPr>
              <a:t> Subject: Email update</a:t>
            </a:r>
            <a:r>
              <a:rPr lang="en-IE" sz="1800" dirty="0">
                <a:latin typeface="Times New Roman" charset="0"/>
                <a:cs typeface="Times New Roman" charset="0"/>
              </a:rPr>
              <a:t> Hi all - I’m</a:t>
            </a:r>
            <a:endParaRPr lang="en-GB" sz="1800" dirty="0">
              <a:latin typeface="Times New Roman" charset="0"/>
              <a:cs typeface="Times New Roman" charset="0"/>
            </a:endParaRPr>
          </a:p>
        </p:txBody>
      </p:sp>
      <p:sp>
        <p:nvSpPr>
          <p:cNvPr id="101387" name="Line 12"/>
          <p:cNvSpPr>
            <a:spLocks noChangeShapeType="1"/>
          </p:cNvSpPr>
          <p:nvPr/>
        </p:nvSpPr>
        <p:spPr bwMode="auto">
          <a:xfrm flipH="1">
            <a:off x="381000" y="1733550"/>
            <a:ext cx="0" cy="638175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8" name="Line 13"/>
          <p:cNvSpPr>
            <a:spLocks noChangeShapeType="1"/>
          </p:cNvSpPr>
          <p:nvPr/>
        </p:nvSpPr>
        <p:spPr bwMode="auto">
          <a:xfrm>
            <a:off x="374650" y="1743075"/>
            <a:ext cx="396875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9" name="Line 14"/>
          <p:cNvSpPr>
            <a:spLocks noChangeShapeType="1"/>
          </p:cNvSpPr>
          <p:nvPr/>
        </p:nvSpPr>
        <p:spPr bwMode="auto">
          <a:xfrm>
            <a:off x="374650" y="2357438"/>
            <a:ext cx="92075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0" name="Line 15"/>
          <p:cNvSpPr>
            <a:spLocks noChangeShapeType="1"/>
          </p:cNvSpPr>
          <p:nvPr/>
        </p:nvSpPr>
        <p:spPr bwMode="auto">
          <a:xfrm flipV="1">
            <a:off x="1282700" y="2076450"/>
            <a:ext cx="0" cy="28575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1" name="Line 16"/>
          <p:cNvSpPr>
            <a:spLocks noChangeShapeType="1"/>
          </p:cNvSpPr>
          <p:nvPr/>
        </p:nvSpPr>
        <p:spPr bwMode="auto">
          <a:xfrm>
            <a:off x="1295400" y="2085975"/>
            <a:ext cx="30480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2" name="Line 17"/>
          <p:cNvSpPr>
            <a:spLocks noChangeShapeType="1"/>
          </p:cNvSpPr>
          <p:nvPr/>
        </p:nvSpPr>
        <p:spPr bwMode="auto">
          <a:xfrm>
            <a:off x="4343400" y="1743075"/>
            <a:ext cx="0" cy="3429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3" name="Line 18"/>
          <p:cNvSpPr>
            <a:spLocks noChangeShapeType="1"/>
          </p:cNvSpPr>
          <p:nvPr/>
        </p:nvSpPr>
        <p:spPr bwMode="auto">
          <a:xfrm flipV="1">
            <a:off x="1473200" y="2376488"/>
            <a:ext cx="0" cy="142875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4" name="Line 19"/>
          <p:cNvSpPr>
            <a:spLocks noChangeShapeType="1"/>
          </p:cNvSpPr>
          <p:nvPr/>
        </p:nvSpPr>
        <p:spPr bwMode="auto">
          <a:xfrm>
            <a:off x="381000" y="2971800"/>
            <a:ext cx="13716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5" name="Line 20"/>
          <p:cNvSpPr>
            <a:spLocks noChangeShapeType="1"/>
          </p:cNvSpPr>
          <p:nvPr/>
        </p:nvSpPr>
        <p:spPr bwMode="auto">
          <a:xfrm>
            <a:off x="1866900" y="2509838"/>
            <a:ext cx="22479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6" name="Line 21"/>
          <p:cNvSpPr>
            <a:spLocks noChangeShapeType="1"/>
          </p:cNvSpPr>
          <p:nvPr/>
        </p:nvSpPr>
        <p:spPr bwMode="auto">
          <a:xfrm>
            <a:off x="1752600" y="2714625"/>
            <a:ext cx="23622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7" name="Line 22"/>
          <p:cNvSpPr>
            <a:spLocks noChangeShapeType="1"/>
          </p:cNvSpPr>
          <p:nvPr/>
        </p:nvSpPr>
        <p:spPr bwMode="auto">
          <a:xfrm>
            <a:off x="1447800" y="2381250"/>
            <a:ext cx="4572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8" name="Line 23"/>
          <p:cNvSpPr>
            <a:spLocks noChangeShapeType="1"/>
          </p:cNvSpPr>
          <p:nvPr/>
        </p:nvSpPr>
        <p:spPr bwMode="auto">
          <a:xfrm flipV="1">
            <a:off x="1879600" y="2390775"/>
            <a:ext cx="0" cy="109538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9" name="Line 24"/>
          <p:cNvSpPr>
            <a:spLocks noChangeShapeType="1"/>
          </p:cNvSpPr>
          <p:nvPr/>
        </p:nvSpPr>
        <p:spPr bwMode="auto">
          <a:xfrm flipV="1">
            <a:off x="400050" y="2505075"/>
            <a:ext cx="0" cy="461963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0" name="Line 25"/>
          <p:cNvSpPr>
            <a:spLocks noChangeShapeType="1"/>
          </p:cNvSpPr>
          <p:nvPr/>
        </p:nvSpPr>
        <p:spPr bwMode="auto">
          <a:xfrm>
            <a:off x="406400" y="2509838"/>
            <a:ext cx="1054100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26"/>
          <p:cNvSpPr>
            <a:spLocks noChangeShapeType="1"/>
          </p:cNvSpPr>
          <p:nvPr/>
        </p:nvSpPr>
        <p:spPr bwMode="auto">
          <a:xfrm flipV="1">
            <a:off x="1765300" y="2714625"/>
            <a:ext cx="0" cy="24765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27"/>
          <p:cNvSpPr>
            <a:spLocks noChangeShapeType="1"/>
          </p:cNvSpPr>
          <p:nvPr/>
        </p:nvSpPr>
        <p:spPr bwMode="auto">
          <a:xfrm>
            <a:off x="2362200" y="2724150"/>
            <a:ext cx="17526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Line 28"/>
          <p:cNvSpPr>
            <a:spLocks noChangeShapeType="1"/>
          </p:cNvSpPr>
          <p:nvPr/>
        </p:nvSpPr>
        <p:spPr bwMode="auto">
          <a:xfrm>
            <a:off x="2514600" y="1962150"/>
            <a:ext cx="17526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4" name="Line 29"/>
          <p:cNvSpPr>
            <a:spLocks noChangeShapeType="1"/>
          </p:cNvSpPr>
          <p:nvPr/>
        </p:nvSpPr>
        <p:spPr bwMode="auto">
          <a:xfrm flipV="1">
            <a:off x="4102100" y="2509837"/>
            <a:ext cx="0" cy="214313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5" name="Freeform 30"/>
          <p:cNvSpPr>
            <a:spLocks/>
          </p:cNvSpPr>
          <p:nvPr/>
        </p:nvSpPr>
        <p:spPr bwMode="auto">
          <a:xfrm>
            <a:off x="139700" y="1924050"/>
            <a:ext cx="419100" cy="1866900"/>
          </a:xfrm>
          <a:custGeom>
            <a:avLst/>
            <a:gdLst>
              <a:gd name="T0" fmla="*/ 2147483647 w 343"/>
              <a:gd name="T1" fmla="*/ 0 h 1456"/>
              <a:gd name="T2" fmla="*/ 2147483647 w 343"/>
              <a:gd name="T3" fmla="*/ 2147483647 h 1456"/>
              <a:gd name="T4" fmla="*/ 2147483647 w 343"/>
              <a:gd name="T5" fmla="*/ 2147483647 h 1456"/>
              <a:gd name="T6" fmla="*/ 2147483647 w 343"/>
              <a:gd name="T7" fmla="*/ 2147483647 h 1456"/>
              <a:gd name="T8" fmla="*/ 0 60000 65536"/>
              <a:gd name="T9" fmla="*/ 0 60000 65536"/>
              <a:gd name="T10" fmla="*/ 0 60000 65536"/>
              <a:gd name="T11" fmla="*/ 0 60000 65536"/>
              <a:gd name="T12" fmla="*/ 0 w 343"/>
              <a:gd name="T13" fmla="*/ 0 h 1456"/>
              <a:gd name="T14" fmla="*/ 343 w 343"/>
              <a:gd name="T15" fmla="*/ 1456 h 1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3" h="1456">
                <a:moveTo>
                  <a:pt x="159" y="0"/>
                </a:moveTo>
                <a:cubicBezTo>
                  <a:pt x="135" y="33"/>
                  <a:pt x="30" y="16"/>
                  <a:pt x="15" y="200"/>
                </a:cubicBezTo>
                <a:cubicBezTo>
                  <a:pt x="0" y="384"/>
                  <a:pt x="16" y="895"/>
                  <a:pt x="71" y="1104"/>
                </a:cubicBezTo>
                <a:cubicBezTo>
                  <a:pt x="126" y="1313"/>
                  <a:pt x="286" y="1383"/>
                  <a:pt x="343" y="1456"/>
                </a:cubicBezTo>
              </a:path>
            </a:pathLst>
          </a:custGeom>
          <a:noFill/>
          <a:ln w="57150">
            <a:solidFill>
              <a:srgbClr val="43708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177245"/>
              </a:solidFill>
            </a:endParaRPr>
          </a:p>
        </p:txBody>
      </p:sp>
      <p:sp>
        <p:nvSpPr>
          <p:cNvPr id="101406" name="Freeform 31"/>
          <p:cNvSpPr>
            <a:spLocks/>
          </p:cNvSpPr>
          <p:nvPr/>
        </p:nvSpPr>
        <p:spPr bwMode="auto">
          <a:xfrm rot="20481075" flipH="1">
            <a:off x="4292600" y="2475851"/>
            <a:ext cx="177800" cy="695325"/>
          </a:xfrm>
          <a:custGeom>
            <a:avLst/>
            <a:gdLst>
              <a:gd name="T0" fmla="*/ 2147483647 w 192"/>
              <a:gd name="T1" fmla="*/ 0 h 1200"/>
              <a:gd name="T2" fmla="*/ 0 w 192"/>
              <a:gd name="T3" fmla="*/ 2147483647 h 1200"/>
              <a:gd name="T4" fmla="*/ 2147483647 w 192"/>
              <a:gd name="T5" fmla="*/ 2147483647 h 1200"/>
              <a:gd name="T6" fmla="*/ 0 60000 65536"/>
              <a:gd name="T7" fmla="*/ 0 60000 65536"/>
              <a:gd name="T8" fmla="*/ 0 60000 65536"/>
              <a:gd name="T9" fmla="*/ 0 w 192"/>
              <a:gd name="T10" fmla="*/ 0 h 1200"/>
              <a:gd name="T11" fmla="*/ 192 w 192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200">
                <a:moveTo>
                  <a:pt x="192" y="0"/>
                </a:moveTo>
                <a:cubicBezTo>
                  <a:pt x="96" y="68"/>
                  <a:pt x="0" y="136"/>
                  <a:pt x="0" y="336"/>
                </a:cubicBezTo>
                <a:cubicBezTo>
                  <a:pt x="0" y="536"/>
                  <a:pt x="96" y="868"/>
                  <a:pt x="192" y="1200"/>
                </a:cubicBezTo>
              </a:path>
            </a:pathLst>
          </a:custGeom>
          <a:noFill/>
          <a:ln w="57150">
            <a:solidFill>
              <a:srgbClr val="43708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7" name="Rectangle 32"/>
          <p:cNvSpPr>
            <a:spLocks noChangeArrowheads="1"/>
          </p:cNvSpPr>
          <p:nvPr/>
        </p:nvSpPr>
        <p:spPr bwMode="auto">
          <a:xfrm>
            <a:off x="584200" y="3257550"/>
            <a:ext cx="7950200" cy="228600"/>
          </a:xfrm>
          <a:prstGeom prst="rect">
            <a:avLst/>
          </a:prstGeom>
          <a:noFill/>
          <a:ln w="9525">
            <a:solidFill>
              <a:srgbClr val="43708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8" name="Rectangle 33"/>
          <p:cNvSpPr>
            <a:spLocks noChangeArrowheads="1"/>
          </p:cNvSpPr>
          <p:nvPr/>
        </p:nvSpPr>
        <p:spPr bwMode="auto">
          <a:xfrm>
            <a:off x="584200" y="3638550"/>
            <a:ext cx="7950200" cy="228600"/>
          </a:xfrm>
          <a:prstGeom prst="rect">
            <a:avLst/>
          </a:prstGeom>
          <a:noFill/>
          <a:ln w="9525">
            <a:solidFill>
              <a:srgbClr val="43708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9" name="AutoShape 34"/>
          <p:cNvSpPr>
            <a:spLocks noChangeArrowheads="1"/>
          </p:cNvSpPr>
          <p:nvPr/>
        </p:nvSpPr>
        <p:spPr bwMode="auto">
          <a:xfrm>
            <a:off x="5334000" y="1626394"/>
            <a:ext cx="1473200" cy="659606"/>
          </a:xfrm>
          <a:prstGeom prst="can">
            <a:avLst>
              <a:gd name="adj" fmla="val 13440"/>
            </a:avLst>
          </a:prstGeom>
          <a:solidFill>
            <a:schemeClr val="tx1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GB" sz="2000" dirty="0">
                <a:solidFill>
                  <a:schemeClr val="bg1"/>
                </a:solidFill>
                <a:latin typeface="+mn-lt"/>
              </a:rPr>
              <a:t>“message”</a:t>
            </a:r>
            <a:br>
              <a:rPr lang="en-GB" sz="2000" dirty="0">
                <a:solidFill>
                  <a:schemeClr val="bg1"/>
                </a:solidFill>
                <a:latin typeface="+mn-lt"/>
              </a:rPr>
            </a:br>
            <a:r>
              <a:rPr lang="en-GB" sz="2000" dirty="0">
                <a:solidFill>
                  <a:schemeClr val="bg1"/>
                </a:solidFill>
                <a:latin typeface="+mn-lt"/>
              </a:rPr>
              <a:t>naïve</a:t>
            </a:r>
            <a:r>
              <a:rPr lang="en-IE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Bayes</a:t>
            </a:r>
            <a:br>
              <a:rPr lang="en-GB" sz="2000" dirty="0">
                <a:solidFill>
                  <a:schemeClr val="bg1"/>
                </a:solidFill>
                <a:latin typeface="+mn-lt"/>
              </a:rPr>
            </a:br>
            <a:r>
              <a:rPr lang="en-GB" sz="2000" dirty="0">
                <a:solidFill>
                  <a:schemeClr val="bg1"/>
                </a:solidFill>
                <a:latin typeface="+mn-lt"/>
              </a:rPr>
              <a:t>model</a:t>
            </a:r>
          </a:p>
        </p:txBody>
      </p:sp>
      <p:sp>
        <p:nvSpPr>
          <p:cNvPr id="101410" name="Line 35"/>
          <p:cNvSpPr>
            <a:spLocks noChangeShapeType="1"/>
          </p:cNvSpPr>
          <p:nvPr/>
        </p:nvSpPr>
        <p:spPr bwMode="auto">
          <a:xfrm>
            <a:off x="6096000" y="2343150"/>
            <a:ext cx="0" cy="600075"/>
          </a:xfrm>
          <a:prstGeom prst="line">
            <a:avLst/>
          </a:prstGeom>
          <a:noFill/>
          <a:ln w="57150">
            <a:solidFill>
              <a:srgbClr val="43708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11" name="Text Box 36"/>
          <p:cNvSpPr txBox="1">
            <a:spLocks noChangeArrowheads="1"/>
          </p:cNvSpPr>
          <p:nvPr/>
        </p:nvSpPr>
        <p:spPr bwMode="auto">
          <a:xfrm>
            <a:off x="6235559" y="2343150"/>
            <a:ext cx="586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IE" dirty="0">
                <a:latin typeface="+mn-lt"/>
              </a:rPr>
              <a:t>Yes</a:t>
            </a:r>
            <a:endParaRPr lang="en-GB" dirty="0">
              <a:latin typeface="+mn-lt"/>
            </a:endParaRPr>
          </a:p>
        </p:txBody>
      </p:sp>
      <p:sp>
        <p:nvSpPr>
          <p:cNvPr id="101412" name="Text Box 37"/>
          <p:cNvSpPr txBox="1">
            <a:spLocks noChangeArrowheads="1"/>
          </p:cNvSpPr>
          <p:nvPr/>
        </p:nvSpPr>
        <p:spPr bwMode="auto">
          <a:xfrm>
            <a:off x="381000" y="3886200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IE" dirty="0">
                <a:solidFill>
                  <a:schemeClr val="hlink"/>
                </a:solidFill>
                <a:latin typeface="+mn-lt"/>
              </a:rPr>
              <a:t>2. Extraction</a:t>
            </a:r>
            <a:endParaRPr lang="en-GB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01413" name="Text Box 38"/>
          <p:cNvSpPr txBox="1">
            <a:spLocks noChangeArrowheads="1"/>
          </p:cNvSpPr>
          <p:nvPr/>
        </p:nvSpPr>
        <p:spPr bwMode="auto">
          <a:xfrm>
            <a:off x="457200" y="125730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IE" dirty="0">
                <a:solidFill>
                  <a:schemeClr val="hlink"/>
                </a:solidFill>
                <a:latin typeface="+mn-lt"/>
              </a:rPr>
              <a:t>1. Classification</a:t>
            </a:r>
            <a:endParaRPr lang="en-GB" dirty="0">
              <a:solidFill>
                <a:schemeClr val="hlin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076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Change-of-Address detection results</a:t>
            </a:r>
            <a:br>
              <a:rPr lang="en-IE" dirty="0" smtClean="0"/>
            </a:br>
            <a:r>
              <a:rPr lang="en-IE" sz="2800" dirty="0" smtClean="0">
                <a:solidFill>
                  <a:srgbClr val="177245"/>
                </a:solidFill>
              </a:rPr>
              <a:t> [Kushmerick et al., ATEM 2001]</a:t>
            </a:r>
            <a:endParaRPr lang="en-GB" sz="2800" dirty="0">
              <a:solidFill>
                <a:srgbClr val="17724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Corpus of 36 CoA emails and 5720 non-CoA emails</a:t>
            </a:r>
          </a:p>
          <a:p>
            <a:pPr lvl="1"/>
            <a:r>
              <a:rPr lang="en-US" dirty="0" smtClean="0"/>
              <a:t>Results from 2-fold cross validations (train on half, test on other half)</a:t>
            </a:r>
          </a:p>
          <a:p>
            <a:pPr lvl="1"/>
            <a:r>
              <a:rPr lang="en-US" dirty="0" smtClean="0"/>
              <a:t>Very skewed distribution intended to be realistic</a:t>
            </a:r>
          </a:p>
          <a:p>
            <a:pPr lvl="1"/>
            <a:r>
              <a:rPr lang="en-US" dirty="0" smtClean="0"/>
              <a:t>Note very limited training data: only 18 training CoA messages per fold</a:t>
            </a:r>
          </a:p>
          <a:p>
            <a:pPr lvl="1"/>
            <a:r>
              <a:rPr lang="en-US" dirty="0" smtClean="0"/>
              <a:t>36 CoA messages have 86 email addresses; old, new, and miscellaneous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5122888"/>
              </p:ext>
            </p:extLst>
          </p:nvPr>
        </p:nvGraphicFramePr>
        <p:xfrm>
          <a:off x="1676400" y="3486150"/>
          <a:ext cx="5562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914400"/>
                <a:gridCol w="9906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263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extraction as text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Low-level information extraction</a:t>
            </a:r>
          </a:p>
        </p:txBody>
      </p:sp>
      <p:sp>
        <p:nvSpPr>
          <p:cNvPr id="4301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Is now available – and I think popular – in applications like Apple or Google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mail, and web indexing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sz="3200" dirty="0" smtClean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Often seems </a:t>
            </a:r>
            <a:r>
              <a:rPr lang="en-US" dirty="0">
                <a:ea typeface="ＭＳ Ｐゴシック" charset="0"/>
                <a:cs typeface="ＭＳ Ｐゴシック" charset="0"/>
              </a:rPr>
              <a:t>to be based on regular expressions and name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2902"/>
          <a:stretch/>
        </p:blipFill>
        <p:spPr>
          <a:xfrm>
            <a:off x="533400" y="2266950"/>
            <a:ext cx="8268551" cy="17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7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Models for Named Entity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2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ML sequence model approach to 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Collect a set of representative training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Label each token for its entity class or other (O)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Design feature extractors appropriate to the text and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Train a sequence classifier to predict the labels from the data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2584BB"/>
                </a:solidFill>
              </a:rPr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Receive a set of testing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Run sequence model inference to label each token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Appropriately output the recognized entities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0280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Encoding classes for sequence labeling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			IO encoding	IOB encoding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Fred	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PER		B-PER</a:t>
            </a:r>
            <a:endParaRPr lang="en-US" sz="2000" dirty="0">
              <a:solidFill>
                <a:schemeClr val="accent1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showed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Sue	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Mengqiu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Huang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I-PER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‘s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new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painting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353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sequence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Current word (essentially like a learned dictionary)</a:t>
            </a:r>
          </a:p>
          <a:p>
            <a:pPr lvl="1"/>
            <a:r>
              <a:rPr lang="en-US" dirty="0" smtClean="0"/>
              <a:t>Previous/next word (context)</a:t>
            </a:r>
          </a:p>
          <a:p>
            <a:r>
              <a:rPr lang="en-US" dirty="0" smtClean="0"/>
              <a:t>Other kinds of inferred linguistic classification</a:t>
            </a:r>
          </a:p>
          <a:p>
            <a:pPr lvl="1"/>
            <a:r>
              <a:rPr lang="en-US" dirty="0" smtClean="0"/>
              <a:t>Part-of-speech tags</a:t>
            </a:r>
          </a:p>
          <a:p>
            <a:r>
              <a:rPr lang="en-US" dirty="0" smtClean="0"/>
              <a:t>Label context</a:t>
            </a:r>
          </a:p>
          <a:p>
            <a:pPr lvl="1"/>
            <a:r>
              <a:rPr lang="en-US" dirty="0" smtClean="0"/>
              <a:t>Previous (and perhaps next)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972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Features: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Word substrings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584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1344082"/>
              </p:ext>
            </p:extLst>
          </p:nvPr>
        </p:nvGraphicFramePr>
        <p:xfrm>
          <a:off x="338139" y="3168253"/>
          <a:ext cx="1690687" cy="1689497"/>
        </p:xfrm>
        <a:graphic>
          <a:graphicData uri="http://schemas.openxmlformats.org/presentationml/2006/ole">
            <p:oleObj spid="_x0000_s206869" name="Chart" r:id="rId4" imgW="84223800" imgH="61165440" progId="Excel.Chart.8">
              <p:embed/>
            </p:oleObj>
          </a:graphicData>
        </a:graphic>
      </p:graphicFrame>
      <p:sp>
        <p:nvSpPr>
          <p:cNvPr id="358413" name="Rectangle 13"/>
          <p:cNvSpPr>
            <a:spLocks noChangeArrowheads="1"/>
          </p:cNvSpPr>
          <p:nvPr/>
        </p:nvSpPr>
        <p:spPr bwMode="auto">
          <a:xfrm>
            <a:off x="2619376" y="3657601"/>
            <a:ext cx="2267919" cy="5232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 err="1">
                <a:latin typeface="+mn-lt"/>
              </a:rPr>
              <a:t>Cotrimoxazole</a:t>
            </a:r>
            <a:endParaRPr lang="en-US" sz="3200" dirty="0">
              <a:latin typeface="+mn-lt"/>
            </a:endParaRPr>
          </a:p>
        </p:txBody>
      </p:sp>
      <p:sp>
        <p:nvSpPr>
          <p:cNvPr id="358414" name="Rectangle 14"/>
          <p:cNvSpPr>
            <a:spLocks noChangeArrowheads="1"/>
          </p:cNvSpPr>
          <p:nvPr/>
        </p:nvSpPr>
        <p:spPr bwMode="auto">
          <a:xfrm>
            <a:off x="5715000" y="3657601"/>
            <a:ext cx="2051213" cy="5232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Wethersfield</a:t>
            </a:r>
          </a:p>
        </p:txBody>
      </p:sp>
      <p:sp>
        <p:nvSpPr>
          <p:cNvPr id="358415" name="Rectangle 15"/>
          <p:cNvSpPr>
            <a:spLocks noChangeArrowheads="1"/>
          </p:cNvSpPr>
          <p:nvPr/>
        </p:nvSpPr>
        <p:spPr bwMode="auto">
          <a:xfrm>
            <a:off x="2590800" y="4244579"/>
            <a:ext cx="5190468" cy="52322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Alien Fury: Countdown to Invasion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990600" y="1123950"/>
            <a:ext cx="1828800" cy="2973388"/>
            <a:chOff x="96" y="864"/>
            <a:chExt cx="1152" cy="1873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96" y="1079"/>
            <a:ext cx="1152" cy="1658"/>
          </p:xfrm>
          <a:graphic>
            <a:graphicData uri="http://schemas.openxmlformats.org/presentationml/2006/ole">
              <p:oleObj spid="_x0000_s206870" name="Chart" r:id="rId5" imgW="3282120" imgH="3291120" progId="Excel.Chart.8">
                <p:embed/>
              </p:oleObj>
            </a:graphicData>
          </a:graphic>
        </p:graphicFrame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24" y="864"/>
              <a:ext cx="45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oxa</a:t>
              </a:r>
            </a:p>
          </p:txBody>
        </p:sp>
      </p:grp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3810000" y="1123950"/>
            <a:ext cx="1828800" cy="3048000"/>
            <a:chOff x="2304" y="864"/>
            <a:chExt cx="1152" cy="1920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2304" y="1079"/>
            <a:ext cx="1152" cy="1705"/>
          </p:xfrm>
          <a:graphic>
            <a:graphicData uri="http://schemas.openxmlformats.org/presentationml/2006/ole">
              <p:oleObj spid="_x0000_s206871" name="Chart" r:id="rId6" imgW="3282120" imgH="3291120" progId="Excel.Chart.8">
                <p:embed/>
              </p:oleObj>
            </a:graphicData>
          </a:graphic>
        </p:graphicFrame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781" y="864"/>
              <a:ext cx="18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:</a:t>
              </a:r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6705600" y="1123950"/>
            <a:ext cx="1828800" cy="2970213"/>
            <a:chOff x="3456" y="2352"/>
            <a:chExt cx="1152" cy="1871"/>
          </a:xfrm>
        </p:grpSpPr>
        <p:graphicFrame>
          <p:nvGraphicFramePr>
            <p:cNvPr id="24" name="Object 3"/>
            <p:cNvGraphicFramePr>
              <a:graphicFrameLocks noChangeAspect="1"/>
            </p:cNvGraphicFramePr>
            <p:nvPr/>
          </p:nvGraphicFramePr>
          <p:xfrm>
            <a:off x="3456" y="2518"/>
            <a:ext cx="1152" cy="1705"/>
          </p:xfrm>
          <a:graphic>
            <a:graphicData uri="http://schemas.openxmlformats.org/presentationml/2006/ole">
              <p:oleObj spid="_x0000_s206872" name="Chart" r:id="rId7" imgW="3282120" imgH="3291120" progId="Excel.Chart.8">
                <p:embed/>
              </p:oleObj>
            </a:graphicData>
          </a:graphic>
        </p:graphicFrame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27" y="2352"/>
              <a:ext cx="51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871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3" grpId="0" animBg="1" autoUpdateAnimBg="0"/>
      <p:bldP spid="358414" grpId="0" animBg="1" autoUpdateAnimBg="0"/>
      <p:bldP spid="35841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Features: Word shapes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1" y="1314450"/>
            <a:ext cx="7980363" cy="36576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Word </a:t>
            </a:r>
            <a:r>
              <a:rPr lang="en-US" dirty="0">
                <a:latin typeface="Arial" charset="0"/>
                <a:ea typeface="ＭＳ Ｐゴシック" charset="0"/>
              </a:rPr>
              <a:t>Shapes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Map words to simplified representation that encodes attributes such as length, capitalization, numerals, Greek letters, internal punctuation, etc.</a:t>
            </a:r>
          </a:p>
          <a:p>
            <a:pPr lvl="1">
              <a:buClr>
                <a:srgbClr val="CC0000"/>
              </a:buCl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>
              <a:buClr>
                <a:srgbClr val="CC0000"/>
              </a:buClr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457200" lvl="1" indent="0">
              <a:buClr>
                <a:srgbClr val="CC0000"/>
              </a:buClr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endParaRPr lang="en-US" sz="2400" dirty="0">
              <a:latin typeface="Arial" charset="0"/>
              <a:ea typeface="ＭＳ Ｐゴシック" charset="0"/>
            </a:endParaRPr>
          </a:p>
          <a:p>
            <a:pPr lvl="2"/>
            <a:endParaRPr lang="en-US" sz="1800" dirty="0">
              <a:latin typeface="Arial" charset="0"/>
              <a:ea typeface="ＭＳ Ｐゴシック" charset="0"/>
            </a:endParaRPr>
          </a:p>
          <a:p>
            <a:pPr lvl="2"/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56008" name="Group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547837761"/>
              </p:ext>
            </p:extLst>
          </p:nvPr>
        </p:nvGraphicFramePr>
        <p:xfrm>
          <a:off x="2740026" y="3145629"/>
          <a:ext cx="3440113" cy="1120140"/>
        </p:xfrm>
        <a:graphic>
          <a:graphicData uri="http://schemas.openxmlformats.org/drawingml/2006/table">
            <a:tbl>
              <a:tblPr/>
              <a:tblGrid>
                <a:gridCol w="2193925"/>
                <a:gridCol w="1246188"/>
              </a:tblGrid>
              <a:tr h="291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Varicella-zoster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Xx-xxx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mRNA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91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CPA1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XXXd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93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Models for Named Entity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6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entropy sequence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Maximum entropy Markov models (MEMMs) or Conditional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71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in NLP have data which is a sequence of characters, words, phrases, lines, or sentences …</a:t>
            </a:r>
          </a:p>
          <a:p>
            <a:r>
              <a:rPr lang="en-US" dirty="0" smtClean="0"/>
              <a:t>We can think of our task as one of labeling each item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4292466"/>
              </p:ext>
            </p:extLst>
          </p:nvPr>
        </p:nvGraphicFramePr>
        <p:xfrm>
          <a:off x="533400" y="2647950"/>
          <a:ext cx="4343401" cy="6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8"/>
                <a:gridCol w="892232"/>
                <a:gridCol w="457200"/>
                <a:gridCol w="500744"/>
                <a:gridCol w="620486"/>
                <a:gridCol w="530235"/>
                <a:gridCol w="710736"/>
              </a:tblGrid>
              <a:tr h="353961">
                <a:tc>
                  <a:txBody>
                    <a:bodyPr/>
                    <a:lstStyle/>
                    <a:p>
                      <a:r>
                        <a:rPr lang="en-US" dirty="0" smtClean="0"/>
                        <a:t>VBG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3183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Chasing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opportunity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upheaval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3333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POS tagging</a:t>
            </a:r>
            <a:endParaRPr lang="en-US" sz="1800" b="1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3857429"/>
              </p:ext>
            </p:extLst>
          </p:nvPr>
        </p:nvGraphicFramePr>
        <p:xfrm>
          <a:off x="5486400" y="2647950"/>
          <a:ext cx="3200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zh-Hant" altLang="en-US" smtClean="0">
                          <a:latin typeface="新細明體"/>
                          <a:ea typeface="新細明體"/>
                          <a:cs typeface="新細明體"/>
                        </a:rPr>
                        <a:t>而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新細明體"/>
                          <a:ea typeface="新細明體"/>
                          <a:cs typeface="新細明體"/>
                        </a:rPr>
                        <a:t>相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对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于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这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些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新細明體"/>
                          <a:ea typeface="新細明體"/>
                          <a:cs typeface="新細明體"/>
                        </a:rPr>
                        <a:t>品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新細明體"/>
                          <a:ea typeface="新細明體"/>
                          <a:cs typeface="新細明體"/>
                        </a:rPr>
                        <a:t>牌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的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新細明體"/>
                          <a:ea typeface="新細明體"/>
                          <a:cs typeface="新細明體"/>
                        </a:rPr>
                        <a:t>价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00" y="3409950"/>
            <a:ext cx="208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Word segmentation</a:t>
            </a:r>
            <a:endParaRPr lang="en-US" sz="18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9400457"/>
              </p:ext>
            </p:extLst>
          </p:nvPr>
        </p:nvGraphicFramePr>
        <p:xfrm>
          <a:off x="533400" y="3867150"/>
          <a:ext cx="4343400" cy="6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685800"/>
                <a:gridCol w="452939"/>
                <a:gridCol w="741885"/>
                <a:gridCol w="633976"/>
              </a:tblGrid>
              <a:tr h="353961">
                <a:tc>
                  <a:txBody>
                    <a:bodyPr/>
                    <a:lstStyle/>
                    <a:p>
                      <a:r>
                        <a:rPr lang="en-US" dirty="0" smtClean="0"/>
                        <a:t>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</a:tr>
              <a:tr h="3318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Murdoch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Corp.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552950"/>
            <a:ext cx="26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Named entity recognition</a:t>
            </a:r>
            <a:endParaRPr lang="en-US" sz="18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386715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Text </a:t>
            </a:r>
            <a:r>
              <a:rPr lang="en-US" sz="1800" b="1" dirty="0" err="1" smtClean="0">
                <a:latin typeface="+mn-lt"/>
              </a:rPr>
              <a:t>segmen-tation</a:t>
            </a:r>
            <a:endParaRPr lang="en-US" sz="1800" b="1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562600" y="38671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562600" y="40195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562600" y="41719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562600" y="43243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44767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562600" y="46291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562600" y="47815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315200" y="371475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Q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Q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Q</a:t>
            </a:r>
          </a:p>
          <a:p>
            <a:r>
              <a:rPr lang="en-US" sz="1000" dirty="0">
                <a:latin typeface="+mn-lt"/>
              </a:rPr>
              <a:t>A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562600" y="49339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2514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MEMM inference in systems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For a Conditional Markov Model (CMM) a.k.a. a Maximum Entropy Markov Model (MEMM), the classifier makes a single decision at a time, conditioned on evidence from observations </a:t>
            </a:r>
            <a:r>
              <a:rPr lang="en-US" sz="2000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and previous decisions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A larger space of sequences is usually explored via search</a:t>
            </a:r>
            <a:endParaRPr lang="en-US" sz="2000" dirty="0">
              <a:ea typeface="ＭＳ Ｐゴシック" charset="0"/>
            </a:endParaRP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1562314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445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Low-level information extraction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6937117" cy="340995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 bwMode="auto">
          <a:xfrm>
            <a:off x="7467600" y="2876550"/>
            <a:ext cx="1295400" cy="609600"/>
          </a:xfrm>
          <a:prstGeom prst="left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Scoring individual labeling decisions is no more complex than standard classification decisions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We have some assumed labels to use for prior positions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We use features of those and the observed data (which can include current, previous, and next words) to predict the current label</a:t>
            </a:r>
            <a:endParaRPr lang="en-US" sz="1600" dirty="0" smtClean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1913821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</p:spTree>
    <p:extLst>
      <p:ext uri="{BB962C8B-B14F-4D97-AF65-F5344CB8AC3E}">
        <p14:creationId xmlns:p14="http://schemas.microsoft.com/office/powerpoint/2010/main" xmlns="" val="11455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POS tagging Features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can include:</a:t>
            </a:r>
          </a:p>
          <a:p>
            <a:pPr lvl="1"/>
            <a:r>
              <a:rPr lang="en-US" dirty="0">
                <a:ea typeface="ＭＳ Ｐゴシック" charset="0"/>
              </a:rPr>
              <a:t>Current, previous, next words in isolation or together.</a:t>
            </a:r>
          </a:p>
          <a:p>
            <a:pPr lvl="1" eaLnBrk="1" hangingPunct="1"/>
            <a:r>
              <a:rPr lang="en-US" sz="2000" dirty="0" smtClean="0">
                <a:ea typeface="ＭＳ Ｐゴシック" charset="0"/>
              </a:rPr>
              <a:t>Previous </a:t>
            </a:r>
            <a:r>
              <a:rPr lang="en-US" sz="2000" dirty="0">
                <a:ea typeface="ＭＳ Ｐゴシック" charset="0"/>
              </a:rPr>
              <a:t>one, two, three tags.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Word-internal features: word types, suffixes, dashes, etc.</a:t>
            </a: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789790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503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304800" y="2571750"/>
            <a:ext cx="8458200" cy="0"/>
          </a:xfrm>
          <a:prstGeom prst="line">
            <a:avLst/>
          </a:prstGeom>
          <a:noFill/>
          <a:ln w="38100" cmpd="sng">
            <a:solidFill>
              <a:srgbClr val="BB57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Inference in Systems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971800" y="1200150"/>
            <a:ext cx="28194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Sequence Level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352800" y="2686050"/>
            <a:ext cx="1981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Local Level</a:t>
            </a: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 rot="-5400000">
            <a:off x="288925" y="3252788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11430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600200" y="3257550"/>
            <a:ext cx="1066800" cy="628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Feature</a:t>
            </a:r>
          </a:p>
          <a:p>
            <a:r>
              <a:rPr lang="en-US" sz="1200"/>
              <a:t>Extraction</a:t>
            </a:r>
          </a:p>
        </p:txBody>
      </p:sp>
      <p:sp>
        <p:nvSpPr>
          <p:cNvPr id="85001" name="AutoShape 9"/>
          <p:cNvSpPr>
            <a:spLocks noChangeArrowheads="1"/>
          </p:cNvSpPr>
          <p:nvPr/>
        </p:nvSpPr>
        <p:spPr bwMode="auto">
          <a:xfrm>
            <a:off x="3200400" y="3657600"/>
            <a:ext cx="990600" cy="457200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Features</a:t>
            </a:r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3200400" y="3086100"/>
            <a:ext cx="990600" cy="457200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Label</a:t>
            </a:r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4724400" y="3086101"/>
            <a:ext cx="2286000" cy="965597"/>
          </a:xfrm>
          <a:custGeom>
            <a:avLst/>
            <a:gdLst>
              <a:gd name="T0" fmla="*/ 0 w 1392"/>
              <a:gd name="T1" fmla="*/ 2147483647 h 811"/>
              <a:gd name="T2" fmla="*/ 2147483647 w 1392"/>
              <a:gd name="T3" fmla="*/ 2147483647 h 811"/>
              <a:gd name="T4" fmla="*/ 2147483647 w 1392"/>
              <a:gd name="T5" fmla="*/ 2147483647 h 811"/>
              <a:gd name="T6" fmla="*/ 2147483647 w 1392"/>
              <a:gd name="T7" fmla="*/ 2147483647 h 811"/>
              <a:gd name="T8" fmla="*/ 2147483647 w 1392"/>
              <a:gd name="T9" fmla="*/ 2147483647 h 811"/>
              <a:gd name="T10" fmla="*/ 2147483647 w 1392"/>
              <a:gd name="T11" fmla="*/ 2147483647 h 811"/>
              <a:gd name="T12" fmla="*/ 2147483647 w 1392"/>
              <a:gd name="T13" fmla="*/ 0 h 811"/>
              <a:gd name="T14" fmla="*/ 0 w 1392"/>
              <a:gd name="T15" fmla="*/ 0 h 811"/>
              <a:gd name="T16" fmla="*/ 0 w 1392"/>
              <a:gd name="T17" fmla="*/ 2147483647 h 8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2"/>
              <a:gd name="T28" fmla="*/ 0 h 811"/>
              <a:gd name="T29" fmla="*/ 1392 w 1392"/>
              <a:gd name="T30" fmla="*/ 811 h 8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2" h="811">
                <a:moveTo>
                  <a:pt x="0" y="811"/>
                </a:moveTo>
                <a:lnTo>
                  <a:pt x="150" y="810"/>
                </a:lnTo>
                <a:lnTo>
                  <a:pt x="150" y="227"/>
                </a:lnTo>
                <a:lnTo>
                  <a:pt x="1239" y="227"/>
                </a:lnTo>
                <a:lnTo>
                  <a:pt x="1239" y="810"/>
                </a:lnTo>
                <a:lnTo>
                  <a:pt x="1392" y="811"/>
                </a:lnTo>
                <a:lnTo>
                  <a:pt x="1392" y="0"/>
                </a:lnTo>
                <a:lnTo>
                  <a:pt x="0" y="0"/>
                </a:lnTo>
                <a:lnTo>
                  <a:pt x="0" y="81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5105400" y="3429000"/>
            <a:ext cx="15240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Optimization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5105400" y="3771900"/>
            <a:ext cx="15240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Smoothing</a:t>
            </a: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>
            <a:off x="27432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auto">
          <a:xfrm>
            <a:off x="42672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4848225" y="3086101"/>
            <a:ext cx="2124075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Classifier Type</a:t>
            </a:r>
          </a:p>
        </p:txBody>
      </p: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7772400" y="3086100"/>
            <a:ext cx="685800" cy="1028700"/>
            <a:chOff x="4848" y="2160"/>
            <a:chExt cx="624" cy="1248"/>
          </a:xfrm>
        </p:grpSpPr>
        <p:sp>
          <p:nvSpPr>
            <p:cNvPr id="85049" name="Oval 18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50" name="AutoShape 19"/>
            <p:cNvCxnSpPr>
              <a:cxnSpLocks noChangeShapeType="1"/>
              <a:endCxn id="85049" idx="3"/>
            </p:cNvCxnSpPr>
            <p:nvPr/>
          </p:nvCxnSpPr>
          <p:spPr bwMode="auto">
            <a:xfrm flipV="1">
              <a:off x="4903" y="2886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51" name="AutoShape 20"/>
            <p:cNvCxnSpPr>
              <a:cxnSpLocks noChangeShapeType="1"/>
              <a:endCxn id="85049" idx="4"/>
            </p:cNvCxnSpPr>
            <p:nvPr/>
          </p:nvCxnSpPr>
          <p:spPr bwMode="auto">
            <a:xfrm flipV="1">
              <a:off x="5112" y="2928"/>
              <a:ext cx="2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52" name="AutoShape 21"/>
            <p:cNvCxnSpPr>
              <a:cxnSpLocks noChangeShapeType="1"/>
              <a:endCxn id="85049" idx="5"/>
            </p:cNvCxnSpPr>
            <p:nvPr/>
          </p:nvCxnSpPr>
          <p:spPr bwMode="auto">
            <a:xfrm flipH="1" flipV="1">
              <a:off x="5238" y="2886"/>
              <a:ext cx="83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53" name="AutoShape 22"/>
            <p:cNvCxnSpPr>
              <a:cxnSpLocks noChangeShapeType="1"/>
              <a:stCxn id="85049" idx="0"/>
            </p:cNvCxnSpPr>
            <p:nvPr/>
          </p:nvCxnSpPr>
          <p:spPr bwMode="auto">
            <a:xfrm flipV="1">
              <a:off x="5136" y="2496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054" name="AutoShape 23"/>
            <p:cNvSpPr>
              <a:spLocks noChangeArrowheads="1"/>
            </p:cNvSpPr>
            <p:nvPr/>
          </p:nvSpPr>
          <p:spPr bwMode="auto">
            <a:xfrm>
              <a:off x="4848" y="3024"/>
              <a:ext cx="624" cy="384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900"/>
                <a:t>Features</a:t>
              </a:r>
            </a:p>
          </p:txBody>
        </p:sp>
        <p:sp>
          <p:nvSpPr>
            <p:cNvPr id="85055" name="AutoShape 24"/>
            <p:cNvSpPr>
              <a:spLocks noChangeArrowheads="1"/>
            </p:cNvSpPr>
            <p:nvPr/>
          </p:nvSpPr>
          <p:spPr bwMode="auto">
            <a:xfrm>
              <a:off x="4848" y="2160"/>
              <a:ext cx="624" cy="384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900"/>
                <a:t>Label</a:t>
              </a:r>
            </a:p>
          </p:txBody>
        </p:sp>
      </p:grpSp>
      <p:sp>
        <p:nvSpPr>
          <p:cNvPr id="85010" name="AutoShape 25"/>
          <p:cNvSpPr>
            <a:spLocks noChangeArrowheads="1"/>
          </p:cNvSpPr>
          <p:nvPr/>
        </p:nvSpPr>
        <p:spPr bwMode="auto">
          <a:xfrm>
            <a:off x="7162800" y="337185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1" name="AutoShape 26"/>
          <p:cNvSpPr>
            <a:spLocks noChangeArrowheads="1"/>
          </p:cNvSpPr>
          <p:nvPr/>
        </p:nvSpPr>
        <p:spPr bwMode="auto">
          <a:xfrm rot="-5400000">
            <a:off x="1028700" y="914401"/>
            <a:ext cx="685800" cy="18288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Sequence</a:t>
            </a:r>
          </a:p>
          <a:p>
            <a:r>
              <a:rPr lang="en-US" sz="1400"/>
              <a:t>Data</a:t>
            </a:r>
          </a:p>
        </p:txBody>
      </p:sp>
      <p:sp>
        <p:nvSpPr>
          <p:cNvPr id="85012" name="AutoShape 27"/>
          <p:cNvSpPr>
            <a:spLocks noChangeArrowheads="1"/>
          </p:cNvSpPr>
          <p:nvPr/>
        </p:nvSpPr>
        <p:spPr bwMode="auto">
          <a:xfrm rot="7200000">
            <a:off x="671513" y="2452687"/>
            <a:ext cx="714375" cy="381000"/>
          </a:xfrm>
          <a:prstGeom prst="rightArrow">
            <a:avLst>
              <a:gd name="adj1" fmla="val 33000"/>
              <a:gd name="adj2" fmla="val 66065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3" name="AutoShape 28"/>
          <p:cNvSpPr>
            <a:spLocks noChangeArrowheads="1"/>
          </p:cNvSpPr>
          <p:nvPr/>
        </p:nvSpPr>
        <p:spPr bwMode="auto">
          <a:xfrm rot="14400000" flipV="1">
            <a:off x="7658100" y="2438400"/>
            <a:ext cx="457200" cy="381000"/>
          </a:xfrm>
          <a:prstGeom prst="rightArrow">
            <a:avLst>
              <a:gd name="adj1" fmla="val 44167"/>
              <a:gd name="adj2" fmla="val 6333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5014" name="Group 29"/>
          <p:cNvGrpSpPr>
            <a:grpSpLocks/>
          </p:cNvGrpSpPr>
          <p:nvPr/>
        </p:nvGrpSpPr>
        <p:grpSpPr bwMode="auto">
          <a:xfrm>
            <a:off x="5867400" y="1543051"/>
            <a:ext cx="1752600" cy="879872"/>
            <a:chOff x="4080" y="864"/>
            <a:chExt cx="1296" cy="868"/>
          </a:xfrm>
        </p:grpSpPr>
        <p:sp>
          <p:nvSpPr>
            <p:cNvPr id="85026" name="Oval 30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Oval 31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Oval 32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9" name="Oval 33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30" name="AutoShape 34"/>
            <p:cNvCxnSpPr>
              <a:cxnSpLocks noChangeShapeType="1"/>
              <a:stCxn id="85029" idx="6"/>
              <a:endCxn id="85026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1" name="AutoShape 35"/>
            <p:cNvCxnSpPr>
              <a:cxnSpLocks noChangeShapeType="1"/>
              <a:stCxn id="85026" idx="6"/>
              <a:endCxn id="85027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2" name="AutoShape 36"/>
            <p:cNvCxnSpPr>
              <a:cxnSpLocks noChangeShapeType="1"/>
              <a:stCxn id="85027" idx="6"/>
              <a:endCxn id="85028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033" name="AutoShape 37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4" name="AutoShape 38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5" name="AutoShape 39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6" name="AutoShape 40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5037" name="AutoShape 41"/>
            <p:cNvCxnSpPr>
              <a:cxnSpLocks noChangeShapeType="1"/>
              <a:stCxn id="85033" idx="0"/>
              <a:endCxn id="85029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8" name="AutoShape 42"/>
            <p:cNvCxnSpPr>
              <a:cxnSpLocks noChangeShapeType="1"/>
              <a:stCxn id="85034" idx="0"/>
              <a:endCxn id="85026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9" name="AutoShape 43"/>
            <p:cNvCxnSpPr>
              <a:cxnSpLocks noChangeShapeType="1"/>
              <a:stCxn id="85035" idx="0"/>
              <a:endCxn id="85027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0" name="AutoShape 44"/>
            <p:cNvCxnSpPr>
              <a:cxnSpLocks noChangeShapeType="1"/>
              <a:stCxn id="85036" idx="0"/>
              <a:endCxn id="85028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041" name="AutoShape 45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2" name="AutoShape 46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3" name="AutoShape 47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4" name="AutoShape 48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5045" name="AutoShape 49"/>
            <p:cNvCxnSpPr>
              <a:cxnSpLocks noChangeShapeType="1"/>
              <a:stCxn id="85029" idx="0"/>
              <a:endCxn id="85041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6" name="AutoShape 50"/>
            <p:cNvCxnSpPr>
              <a:cxnSpLocks noChangeShapeType="1"/>
              <a:stCxn id="85026" idx="0"/>
              <a:endCxn id="85042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7" name="AutoShape 51"/>
            <p:cNvCxnSpPr>
              <a:cxnSpLocks noChangeShapeType="1"/>
              <a:stCxn id="85027" idx="0"/>
              <a:endCxn id="85043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8" name="AutoShape 52"/>
            <p:cNvCxnSpPr>
              <a:cxnSpLocks noChangeShapeType="1"/>
              <a:stCxn id="85028" idx="0"/>
              <a:endCxn id="85044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5015" name="AutoShape 53"/>
          <p:cNvSpPr>
            <a:spLocks/>
          </p:cNvSpPr>
          <p:nvPr/>
        </p:nvSpPr>
        <p:spPr bwMode="auto">
          <a:xfrm>
            <a:off x="609600" y="4400550"/>
            <a:ext cx="2133600" cy="514350"/>
          </a:xfrm>
          <a:prstGeom prst="borderCallout2">
            <a:avLst>
              <a:gd name="adj1" fmla="val 16667"/>
              <a:gd name="adj2" fmla="val 103569"/>
              <a:gd name="adj3" fmla="val 16667"/>
              <a:gd name="adj4" fmla="val 103569"/>
              <a:gd name="adj5" fmla="val -84722"/>
              <a:gd name="adj6" fmla="val 195389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9" tIns="34295" rIns="68589" bIns="34295" anchor="ctr"/>
          <a:lstStyle/>
          <a:p>
            <a:r>
              <a:rPr lang="en-US" sz="1400"/>
              <a:t>Maximum Entropy Models</a:t>
            </a:r>
          </a:p>
        </p:txBody>
      </p:sp>
      <p:sp>
        <p:nvSpPr>
          <p:cNvPr id="85016" name="AutoShape 54"/>
          <p:cNvSpPr>
            <a:spLocks/>
          </p:cNvSpPr>
          <p:nvPr/>
        </p:nvSpPr>
        <p:spPr bwMode="auto">
          <a:xfrm>
            <a:off x="5029200" y="4457700"/>
            <a:ext cx="1295400" cy="457200"/>
          </a:xfrm>
          <a:prstGeom prst="borderCallout2">
            <a:avLst>
              <a:gd name="adj1" fmla="val 18750"/>
              <a:gd name="adj2" fmla="val 105884"/>
              <a:gd name="adj3" fmla="val 18750"/>
              <a:gd name="adj4" fmla="val 105884"/>
              <a:gd name="adj5" fmla="val -92190"/>
              <a:gd name="adj6" fmla="val 11752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9" tIns="34295" rIns="68589" bIns="34295" anchor="ctr"/>
          <a:lstStyle/>
          <a:p>
            <a:r>
              <a:rPr lang="en-US" sz="1400"/>
              <a:t>Quadratic</a:t>
            </a:r>
          </a:p>
          <a:p>
            <a:r>
              <a:rPr lang="en-US" sz="1400"/>
              <a:t>Penalties</a:t>
            </a:r>
          </a:p>
        </p:txBody>
      </p:sp>
      <p:sp>
        <p:nvSpPr>
          <p:cNvPr id="85017" name="Rectangle 55"/>
          <p:cNvSpPr>
            <a:spLocks noChangeArrowheads="1"/>
          </p:cNvSpPr>
          <p:nvPr/>
        </p:nvSpPr>
        <p:spPr bwMode="auto">
          <a:xfrm>
            <a:off x="3505200" y="4457700"/>
            <a:ext cx="1447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Conjugate</a:t>
            </a:r>
          </a:p>
          <a:p>
            <a:r>
              <a:rPr lang="en-US" sz="1400"/>
              <a:t>Gradient</a:t>
            </a:r>
          </a:p>
        </p:txBody>
      </p:sp>
      <p:sp>
        <p:nvSpPr>
          <p:cNvPr id="85018" name="Line 56"/>
          <p:cNvSpPr>
            <a:spLocks noChangeShapeType="1"/>
          </p:cNvSpPr>
          <p:nvPr/>
        </p:nvSpPr>
        <p:spPr bwMode="auto">
          <a:xfrm flipH="1">
            <a:off x="4876800" y="3657600"/>
            <a:ext cx="30480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9" name="AutoShape 57"/>
          <p:cNvSpPr>
            <a:spLocks noChangeArrowheads="1"/>
          </p:cNvSpPr>
          <p:nvPr/>
        </p:nvSpPr>
        <p:spPr bwMode="auto">
          <a:xfrm>
            <a:off x="2514600" y="1714500"/>
            <a:ext cx="2971800" cy="285750"/>
          </a:xfrm>
          <a:prstGeom prst="rightArrow">
            <a:avLst>
              <a:gd name="adj1" fmla="val 50000"/>
              <a:gd name="adj2" fmla="val 92083"/>
            </a:avLst>
          </a:prstGeom>
          <a:solidFill>
            <a:srgbClr val="80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20" name="Text Box 58"/>
          <p:cNvSpPr txBox="1">
            <a:spLocks noChangeArrowheads="1"/>
          </p:cNvSpPr>
          <p:nvPr/>
        </p:nvSpPr>
        <p:spPr bwMode="auto">
          <a:xfrm>
            <a:off x="5791200" y="125730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5023" name="Rectangle 61"/>
          <p:cNvSpPr>
            <a:spLocks noChangeArrowheads="1"/>
          </p:cNvSpPr>
          <p:nvPr/>
        </p:nvSpPr>
        <p:spPr bwMode="auto">
          <a:xfrm>
            <a:off x="7773989" y="1272779"/>
            <a:ext cx="1101725" cy="36075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 dirty="0"/>
              <a:t>Inference</a:t>
            </a:r>
          </a:p>
        </p:txBody>
      </p:sp>
      <p:sp>
        <p:nvSpPr>
          <p:cNvPr id="85024" name="AutoShape 62"/>
          <p:cNvSpPr>
            <a:spLocks noChangeArrowheads="1"/>
          </p:cNvSpPr>
          <p:nvPr/>
        </p:nvSpPr>
        <p:spPr bwMode="auto">
          <a:xfrm rot="-5400000">
            <a:off x="230188" y="3293270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  <p:sp>
        <p:nvSpPr>
          <p:cNvPr id="85025" name="AutoShape 63"/>
          <p:cNvSpPr>
            <a:spLocks noChangeArrowheads="1"/>
          </p:cNvSpPr>
          <p:nvPr/>
        </p:nvSpPr>
        <p:spPr bwMode="auto">
          <a:xfrm rot="-5400000">
            <a:off x="171450" y="3325417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xmlns="" val="18354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Greedy </a:t>
            </a:r>
            <a:r>
              <a:rPr lang="en-US" dirty="0">
                <a:ea typeface="ＭＳ Ｐゴシック" charset="0"/>
                <a:cs typeface="ＭＳ Ｐゴシック" charset="0"/>
              </a:rPr>
              <a:t>Inference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0030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Greedy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We just start at the left, and use our classifier at each position to assign a label</a:t>
            </a:r>
            <a:endParaRPr lang="en-US" sz="1500" dirty="0">
              <a:latin typeface="Lucida Sans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The classifier can depend on previous labeling decisions as well as observed data</a:t>
            </a:r>
            <a:endParaRPr lang="en-US" sz="1500" dirty="0">
              <a:latin typeface="Lucida Sans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Fast, no extra memory requirements</a:t>
            </a:r>
            <a:endParaRPr lang="en-US" sz="1500" dirty="0">
              <a:latin typeface="Lucida Sans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Very easy </a:t>
            </a:r>
            <a:r>
              <a:rPr lang="en-US" sz="1500" dirty="0">
                <a:latin typeface="Lucida Sans" charset="0"/>
                <a:ea typeface="ＭＳ Ｐゴシック" charset="0"/>
              </a:rPr>
              <a:t>to </a:t>
            </a:r>
            <a:r>
              <a:rPr lang="en-US" sz="1500" dirty="0" smtClean="0">
                <a:latin typeface="Lucida Sans" charset="0"/>
                <a:ea typeface="ＭＳ Ｐゴシック" charset="0"/>
              </a:rPr>
              <a:t>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With rich features including observations to the right, it may perform quite well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Disadvantage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Greedy. We make commit errors we cannot recover from</a:t>
            </a:r>
            <a:endParaRPr lang="en-US" sz="1500" dirty="0">
              <a:latin typeface="Lucida Sans" charset="0"/>
              <a:ea typeface="ＭＳ Ｐゴシック" charset="0"/>
            </a:endParaRP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7072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76" name="AutoShape 10"/>
            <p:cNvCxnSpPr>
              <a:cxnSpLocks noChangeShapeType="1"/>
              <a:stCxn id="87075" idx="6"/>
              <a:endCxn id="87072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7" name="AutoShape 11"/>
            <p:cNvCxnSpPr>
              <a:cxnSpLocks noChangeShapeType="1"/>
              <a:stCxn id="87072" idx="6"/>
              <a:endCxn id="87073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8" name="AutoShape 12"/>
            <p:cNvCxnSpPr>
              <a:cxnSpLocks noChangeShapeType="1"/>
              <a:stCxn id="87073" idx="6"/>
              <a:endCxn id="87074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79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0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1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2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83" name="AutoShape 17"/>
            <p:cNvCxnSpPr>
              <a:cxnSpLocks noChangeShapeType="1"/>
              <a:stCxn id="87079" idx="0"/>
              <a:endCxn id="87075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4" name="AutoShape 18"/>
            <p:cNvCxnSpPr>
              <a:cxnSpLocks noChangeShapeType="1"/>
              <a:stCxn id="87080" idx="0"/>
              <a:endCxn id="87072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5" name="AutoShape 19"/>
            <p:cNvCxnSpPr>
              <a:cxnSpLocks noChangeShapeType="1"/>
              <a:stCxn id="87081" idx="0"/>
              <a:endCxn id="87073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6" name="AutoShape 20"/>
            <p:cNvCxnSpPr>
              <a:cxnSpLocks noChangeShapeType="1"/>
              <a:stCxn id="87082" idx="0"/>
              <a:endCxn id="87074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87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8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9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90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91" name="AutoShape 25"/>
            <p:cNvCxnSpPr>
              <a:cxnSpLocks noChangeShapeType="1"/>
              <a:stCxn id="87075" idx="0"/>
              <a:endCxn id="87087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2" name="AutoShape 26"/>
            <p:cNvCxnSpPr>
              <a:cxnSpLocks noChangeShapeType="1"/>
              <a:stCxn id="87072" idx="0"/>
              <a:endCxn id="87088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3" name="AutoShape 27"/>
            <p:cNvCxnSpPr>
              <a:cxnSpLocks noChangeShapeType="1"/>
              <a:stCxn id="87073" idx="0"/>
              <a:endCxn id="87089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4" name="AutoShape 28"/>
            <p:cNvCxnSpPr>
              <a:cxnSpLocks noChangeShapeType="1"/>
              <a:stCxn id="87074" idx="0"/>
              <a:endCxn id="87090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7046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7047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7048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49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0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1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7052" name="AutoShape 35"/>
          <p:cNvCxnSpPr>
            <a:cxnSpLocks noChangeShapeType="1"/>
            <a:stCxn id="87051" idx="6"/>
            <a:endCxn id="87048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3" name="AutoShape 36"/>
          <p:cNvCxnSpPr>
            <a:cxnSpLocks noChangeShapeType="1"/>
            <a:stCxn id="87048" idx="6"/>
            <a:endCxn id="87049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4" name="AutoShape 37"/>
          <p:cNvCxnSpPr>
            <a:cxnSpLocks noChangeShapeType="1"/>
            <a:stCxn id="87049" idx="6"/>
            <a:endCxn id="87050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55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6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7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8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7059" name="AutoShape 42"/>
          <p:cNvCxnSpPr>
            <a:cxnSpLocks noChangeShapeType="1"/>
            <a:stCxn id="87055" idx="0"/>
            <a:endCxn id="87051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0" name="AutoShape 43"/>
          <p:cNvCxnSpPr>
            <a:cxnSpLocks noChangeShapeType="1"/>
            <a:stCxn id="87056" idx="0"/>
            <a:endCxn id="87048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1" name="AutoShape 44"/>
          <p:cNvCxnSpPr>
            <a:cxnSpLocks noChangeShapeType="1"/>
            <a:stCxn id="87057" idx="0"/>
            <a:endCxn id="87049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2" name="AutoShape 45"/>
          <p:cNvCxnSpPr>
            <a:cxnSpLocks noChangeShapeType="1"/>
            <a:stCxn id="87058" idx="0"/>
            <a:endCxn id="87050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63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4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5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6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7067" name="AutoShape 50"/>
          <p:cNvCxnSpPr>
            <a:cxnSpLocks noChangeShapeType="1"/>
            <a:stCxn id="87051" idx="0"/>
            <a:endCxn id="87063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8" name="AutoShape 51"/>
          <p:cNvCxnSpPr>
            <a:cxnSpLocks noChangeShapeType="1"/>
            <a:stCxn id="87048" idx="0"/>
            <a:endCxn id="87064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9" name="AutoShape 52"/>
          <p:cNvCxnSpPr>
            <a:cxnSpLocks noChangeShapeType="1"/>
            <a:stCxn id="87049" idx="0"/>
            <a:endCxn id="87065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0" name="AutoShape 53"/>
          <p:cNvCxnSpPr>
            <a:cxnSpLocks noChangeShapeType="1"/>
            <a:stCxn id="87050" idx="0"/>
            <a:endCxn id="87066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71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32837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Beam Inference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0030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Beam 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At each position keep the top </a:t>
            </a:r>
            <a:r>
              <a:rPr lang="en-US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1500" dirty="0">
                <a:latin typeface="Lucida Sans" charset="0"/>
                <a:ea typeface="ＭＳ Ｐゴシック" charset="0"/>
              </a:rPr>
              <a:t> complete sequences.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Extend each sequence in each local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The extensions compete for the </a:t>
            </a:r>
            <a:r>
              <a:rPr lang="en-US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1500" dirty="0">
                <a:latin typeface="Lucida Sans" charset="0"/>
                <a:ea typeface="ＭＳ Ｐゴシック" charset="0"/>
              </a:rPr>
              <a:t> slots at the next position.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Fast; </a:t>
            </a:r>
            <a:r>
              <a:rPr lang="en-US" sz="1500" dirty="0" smtClean="0">
                <a:latin typeface="Lucida Sans" charset="0"/>
                <a:ea typeface="ＭＳ Ｐゴシック" charset="0"/>
              </a:rPr>
              <a:t>beam </a:t>
            </a:r>
            <a:r>
              <a:rPr lang="en-US" sz="1500" dirty="0">
                <a:latin typeface="Lucida Sans" charset="0"/>
                <a:ea typeface="ＭＳ Ｐゴシック" charset="0"/>
              </a:rPr>
              <a:t>sizes of 3–5 are </a:t>
            </a:r>
            <a:r>
              <a:rPr lang="en-US" sz="1500" dirty="0" smtClean="0">
                <a:latin typeface="Lucida Sans" charset="0"/>
                <a:ea typeface="ＭＳ Ｐゴシック" charset="0"/>
              </a:rPr>
              <a:t>almost </a:t>
            </a:r>
            <a:r>
              <a:rPr lang="en-US" sz="1500" dirty="0">
                <a:latin typeface="Lucida Sans" charset="0"/>
                <a:ea typeface="ＭＳ Ｐゴシック" charset="0"/>
              </a:rPr>
              <a:t>as good as exact inference in many cases.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Easy to implement (no dynamic programming required).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Disadvantage: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Inexact: the globally best sequence can fall off the beam.</a:t>
            </a: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7072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76" name="AutoShape 10"/>
            <p:cNvCxnSpPr>
              <a:cxnSpLocks noChangeShapeType="1"/>
              <a:stCxn id="87075" idx="6"/>
              <a:endCxn id="87072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7" name="AutoShape 11"/>
            <p:cNvCxnSpPr>
              <a:cxnSpLocks noChangeShapeType="1"/>
              <a:stCxn id="87072" idx="6"/>
              <a:endCxn id="87073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8" name="AutoShape 12"/>
            <p:cNvCxnSpPr>
              <a:cxnSpLocks noChangeShapeType="1"/>
              <a:stCxn id="87073" idx="6"/>
              <a:endCxn id="87074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79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0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1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2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83" name="AutoShape 17"/>
            <p:cNvCxnSpPr>
              <a:cxnSpLocks noChangeShapeType="1"/>
              <a:stCxn id="87079" idx="0"/>
              <a:endCxn id="87075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4" name="AutoShape 18"/>
            <p:cNvCxnSpPr>
              <a:cxnSpLocks noChangeShapeType="1"/>
              <a:stCxn id="87080" idx="0"/>
              <a:endCxn id="87072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5" name="AutoShape 19"/>
            <p:cNvCxnSpPr>
              <a:cxnSpLocks noChangeShapeType="1"/>
              <a:stCxn id="87081" idx="0"/>
              <a:endCxn id="87073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6" name="AutoShape 20"/>
            <p:cNvCxnSpPr>
              <a:cxnSpLocks noChangeShapeType="1"/>
              <a:stCxn id="87082" idx="0"/>
              <a:endCxn id="87074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87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8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9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90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91" name="AutoShape 25"/>
            <p:cNvCxnSpPr>
              <a:cxnSpLocks noChangeShapeType="1"/>
              <a:stCxn id="87075" idx="0"/>
              <a:endCxn id="87087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2" name="AutoShape 26"/>
            <p:cNvCxnSpPr>
              <a:cxnSpLocks noChangeShapeType="1"/>
              <a:stCxn id="87072" idx="0"/>
              <a:endCxn id="87088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3" name="AutoShape 27"/>
            <p:cNvCxnSpPr>
              <a:cxnSpLocks noChangeShapeType="1"/>
              <a:stCxn id="87073" idx="0"/>
              <a:endCxn id="87089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4" name="AutoShape 28"/>
            <p:cNvCxnSpPr>
              <a:cxnSpLocks noChangeShapeType="1"/>
              <a:stCxn id="87074" idx="0"/>
              <a:endCxn id="87090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7046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7047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7048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49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0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1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7052" name="AutoShape 35"/>
          <p:cNvCxnSpPr>
            <a:cxnSpLocks noChangeShapeType="1"/>
            <a:stCxn id="87051" idx="6"/>
            <a:endCxn id="87048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3" name="AutoShape 36"/>
          <p:cNvCxnSpPr>
            <a:cxnSpLocks noChangeShapeType="1"/>
            <a:stCxn id="87048" idx="6"/>
            <a:endCxn id="87049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4" name="AutoShape 37"/>
          <p:cNvCxnSpPr>
            <a:cxnSpLocks noChangeShapeType="1"/>
            <a:stCxn id="87049" idx="6"/>
            <a:endCxn id="87050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55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6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7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8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7059" name="AutoShape 42"/>
          <p:cNvCxnSpPr>
            <a:cxnSpLocks noChangeShapeType="1"/>
            <a:stCxn id="87055" idx="0"/>
            <a:endCxn id="87051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0" name="AutoShape 43"/>
          <p:cNvCxnSpPr>
            <a:cxnSpLocks noChangeShapeType="1"/>
            <a:stCxn id="87056" idx="0"/>
            <a:endCxn id="87048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1" name="AutoShape 44"/>
          <p:cNvCxnSpPr>
            <a:cxnSpLocks noChangeShapeType="1"/>
            <a:stCxn id="87057" idx="0"/>
            <a:endCxn id="87049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2" name="AutoShape 45"/>
          <p:cNvCxnSpPr>
            <a:cxnSpLocks noChangeShapeType="1"/>
            <a:stCxn id="87058" idx="0"/>
            <a:endCxn id="87050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63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4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5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6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7067" name="AutoShape 50"/>
          <p:cNvCxnSpPr>
            <a:cxnSpLocks noChangeShapeType="1"/>
            <a:stCxn id="87051" idx="0"/>
            <a:endCxn id="87063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8" name="AutoShape 51"/>
          <p:cNvCxnSpPr>
            <a:cxnSpLocks noChangeShapeType="1"/>
            <a:stCxn id="87048" idx="0"/>
            <a:endCxn id="87064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9" name="AutoShape 52"/>
          <p:cNvCxnSpPr>
            <a:cxnSpLocks noChangeShapeType="1"/>
            <a:stCxn id="87049" idx="0"/>
            <a:endCxn id="87065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0" name="AutoShape 53"/>
          <p:cNvCxnSpPr>
            <a:cxnSpLocks noChangeShapeType="1"/>
            <a:stCxn id="87050" idx="0"/>
            <a:endCxn id="87066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71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3418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Viterbi Inference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5745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Viterbi 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Dynamic programming or memoization.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Requires small window of state influence (e.g., past two states are relevant).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Exact: the global best sequence is returned.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Disadvantage: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Harder to implement long-distance state-state interactions (but beam inference tends not to allow long-distance resurrection of sequences anyway).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8096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7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8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9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8100" name="AutoShape 10"/>
            <p:cNvCxnSpPr>
              <a:cxnSpLocks noChangeShapeType="1"/>
              <a:stCxn id="88099" idx="6"/>
              <a:endCxn id="88096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1" name="AutoShape 11"/>
            <p:cNvCxnSpPr>
              <a:cxnSpLocks noChangeShapeType="1"/>
              <a:stCxn id="88096" idx="6"/>
              <a:endCxn id="88097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2" name="AutoShape 12"/>
            <p:cNvCxnSpPr>
              <a:cxnSpLocks noChangeShapeType="1"/>
              <a:stCxn id="88097" idx="6"/>
              <a:endCxn id="88098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8103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4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5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6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8107" name="AutoShape 17"/>
            <p:cNvCxnSpPr>
              <a:cxnSpLocks noChangeShapeType="1"/>
              <a:stCxn id="88103" idx="0"/>
              <a:endCxn id="88099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8" name="AutoShape 18"/>
            <p:cNvCxnSpPr>
              <a:cxnSpLocks noChangeShapeType="1"/>
              <a:stCxn id="88104" idx="0"/>
              <a:endCxn id="88096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9" name="AutoShape 19"/>
            <p:cNvCxnSpPr>
              <a:cxnSpLocks noChangeShapeType="1"/>
              <a:stCxn id="88105" idx="0"/>
              <a:endCxn id="88097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0" name="AutoShape 20"/>
            <p:cNvCxnSpPr>
              <a:cxnSpLocks noChangeShapeType="1"/>
              <a:stCxn id="88106" idx="0"/>
              <a:endCxn id="88098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8111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2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3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4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8115" name="AutoShape 25"/>
            <p:cNvCxnSpPr>
              <a:cxnSpLocks noChangeShapeType="1"/>
              <a:stCxn id="88099" idx="0"/>
              <a:endCxn id="88111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6" name="AutoShape 26"/>
            <p:cNvCxnSpPr>
              <a:cxnSpLocks noChangeShapeType="1"/>
              <a:stCxn id="88096" idx="0"/>
              <a:endCxn id="88112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7" name="AutoShape 27"/>
            <p:cNvCxnSpPr>
              <a:cxnSpLocks noChangeShapeType="1"/>
              <a:stCxn id="88097" idx="0"/>
              <a:endCxn id="88113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8" name="AutoShape 28"/>
            <p:cNvCxnSpPr>
              <a:cxnSpLocks noChangeShapeType="1"/>
              <a:stCxn id="88098" idx="0"/>
              <a:endCxn id="88114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8070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8071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8072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3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4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5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8076" name="AutoShape 35"/>
          <p:cNvCxnSpPr>
            <a:cxnSpLocks noChangeShapeType="1"/>
            <a:stCxn id="88075" idx="6"/>
            <a:endCxn id="88072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77" name="AutoShape 36"/>
          <p:cNvCxnSpPr>
            <a:cxnSpLocks noChangeShapeType="1"/>
            <a:stCxn id="88072" idx="6"/>
            <a:endCxn id="88073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78" name="AutoShape 37"/>
          <p:cNvCxnSpPr>
            <a:cxnSpLocks noChangeShapeType="1"/>
            <a:stCxn id="88073" idx="6"/>
            <a:endCxn id="88074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079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0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1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2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8083" name="AutoShape 42"/>
          <p:cNvCxnSpPr>
            <a:cxnSpLocks noChangeShapeType="1"/>
            <a:stCxn id="88079" idx="0"/>
            <a:endCxn id="88075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84" name="AutoShape 43"/>
          <p:cNvCxnSpPr>
            <a:cxnSpLocks noChangeShapeType="1"/>
            <a:stCxn id="88080" idx="0"/>
            <a:endCxn id="88072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85" name="AutoShape 44"/>
          <p:cNvCxnSpPr>
            <a:cxnSpLocks noChangeShapeType="1"/>
            <a:stCxn id="88081" idx="0"/>
            <a:endCxn id="88073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86" name="AutoShape 45"/>
          <p:cNvCxnSpPr>
            <a:cxnSpLocks noChangeShapeType="1"/>
            <a:stCxn id="88082" idx="0"/>
            <a:endCxn id="88074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087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88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89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90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8091" name="AutoShape 50"/>
          <p:cNvCxnSpPr>
            <a:cxnSpLocks noChangeShapeType="1"/>
            <a:stCxn id="88075" idx="0"/>
            <a:endCxn id="88087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92" name="AutoShape 51"/>
          <p:cNvCxnSpPr>
            <a:cxnSpLocks noChangeShapeType="1"/>
            <a:stCxn id="88072" idx="0"/>
            <a:endCxn id="88088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93" name="AutoShape 52"/>
          <p:cNvCxnSpPr>
            <a:cxnSpLocks noChangeShapeType="1"/>
            <a:stCxn id="88073" idx="0"/>
            <a:endCxn id="88089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94" name="AutoShape 53"/>
          <p:cNvCxnSpPr>
            <a:cxnSpLocks noChangeShapeType="1"/>
            <a:stCxn id="88074" idx="0"/>
            <a:endCxn id="88090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095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41266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Viterbi Inference: J&amp;M Ch. 6</a:t>
            </a:r>
            <a:endParaRPr lang="en-US" dirty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punting on this … read J&amp;M Ch. 5/6.</a:t>
            </a:r>
          </a:p>
          <a:p>
            <a:pPr lvl="1"/>
            <a:r>
              <a:rPr lang="en-US" dirty="0" smtClean="0"/>
              <a:t>I’ll do dynamic programming for parsing</a:t>
            </a:r>
          </a:p>
          <a:p>
            <a:endParaRPr lang="en-US" dirty="0" smtClean="0"/>
          </a:p>
          <a:p>
            <a:r>
              <a:rPr lang="en-US" dirty="0" smtClean="0"/>
              <a:t>Basically, providing you only look at neighboring states, you can dynamic program a search for the optimal state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14937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Viterbi Inference: J&amp;M Ch.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5/6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01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250" y="1160860"/>
            <a:ext cx="8788400" cy="387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262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CRFs</a:t>
            </a:r>
            <a:r>
              <a:rPr lang="en-US" sz="1800">
                <a:solidFill>
                  <a:srgbClr val="0000FF"/>
                </a:solidFill>
                <a:latin typeface="Lucida Sans" charset="0"/>
                <a:ea typeface="ＭＳ Ｐゴシック" charset="0"/>
                <a:cs typeface="ＭＳ Ｐゴシック" charset="0"/>
              </a:rPr>
              <a:t> [Lafferty, Pereira, and McCallum 2001]</a:t>
            </a:r>
            <a:endParaRPr lang="en-US">
              <a:solidFill>
                <a:srgbClr val="0000FF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389460"/>
            <a:ext cx="8686800" cy="3657600"/>
          </a:xfrm>
        </p:spPr>
        <p:txBody>
          <a:bodyPr/>
          <a:lstStyle/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Another sequence model: Conditional Random Fields (CRFs)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 whole-sequence conditional model rather than a chaining of local models.</a:t>
            </a: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The space of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ja-JP" altLang="en-US" sz="1700" dirty="0">
                <a:latin typeface="Lucida Sans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s is now the space of sequences</a:t>
            </a:r>
          </a:p>
          <a:p>
            <a:pPr lvl="1" eaLnBrk="1" hangingPunct="1"/>
            <a:r>
              <a:rPr lang="en-US" sz="1400" dirty="0">
                <a:latin typeface="Lucida Sans" charset="0"/>
                <a:ea typeface="ＭＳ Ｐゴシック" charset="0"/>
              </a:rPr>
              <a:t>But if the features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f</a:t>
            </a:r>
            <a:r>
              <a:rPr lang="en-US" sz="1400" i="1" baseline="-25000" dirty="0">
                <a:latin typeface="Lucida Sans" charset="0"/>
                <a:ea typeface="ＭＳ Ｐゴシック" charset="0"/>
              </a:rPr>
              <a:t>i</a:t>
            </a:r>
            <a:r>
              <a:rPr lang="en-US" sz="1400" i="1" dirty="0">
                <a:latin typeface="Lucida Sans" charset="0"/>
                <a:ea typeface="ＭＳ Ｐゴシック" charset="0"/>
              </a:rPr>
              <a:t> </a:t>
            </a:r>
            <a:r>
              <a:rPr lang="en-US" sz="1400" dirty="0">
                <a:latin typeface="Lucida Sans" charset="0"/>
                <a:ea typeface="ＭＳ Ｐゴシック" charset="0"/>
              </a:rPr>
              <a:t>remain local, the conditional sequence likelihood can be calculated exactly using dynamic programming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Training is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slower,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but CRFs avoid causal-competition biases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These (or a variant using a max margin criterion) are seen as the state-of-the-art these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days … but in practice usually work much the same as MEMMs.</a:t>
            </a: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1143" name="Group 4"/>
          <p:cNvGrpSpPr>
            <a:grpSpLocks/>
          </p:cNvGrpSpPr>
          <p:nvPr/>
        </p:nvGrpSpPr>
        <p:grpSpPr bwMode="auto">
          <a:xfrm>
            <a:off x="1727200" y="2084786"/>
            <a:ext cx="4876800" cy="1082278"/>
            <a:chOff x="1453" y="3024"/>
            <a:chExt cx="2227" cy="659"/>
          </a:xfrm>
        </p:grpSpPr>
        <p:graphicFrame>
          <p:nvGraphicFramePr>
            <p:cNvPr id="91138" name="Object 2"/>
            <p:cNvGraphicFramePr>
              <a:graphicFrameLocks noChangeAspect="1"/>
            </p:cNvGraphicFramePr>
            <p:nvPr/>
          </p:nvGraphicFramePr>
          <p:xfrm>
            <a:off x="2303" y="3312"/>
            <a:ext cx="1347" cy="371"/>
          </p:xfrm>
          <a:graphic>
            <a:graphicData uri="http://schemas.openxmlformats.org/presentationml/2006/ole">
              <p:oleObj spid="_x0000_s221194" name="Equation" r:id="rId3" imgW="1234080" imgH="329040" progId="Equation.3">
                <p:embed/>
              </p:oleObj>
            </a:graphicData>
          </a:graphic>
        </p:graphicFrame>
        <p:graphicFrame>
          <p:nvGraphicFramePr>
            <p:cNvPr id="91139" name="Object 3"/>
            <p:cNvGraphicFramePr>
              <a:graphicFrameLocks noChangeAspect="1"/>
            </p:cNvGraphicFramePr>
            <p:nvPr/>
          </p:nvGraphicFramePr>
          <p:xfrm>
            <a:off x="1453" y="3072"/>
            <a:ext cx="2227" cy="468"/>
          </p:xfrm>
          <a:graphic>
            <a:graphicData uri="http://schemas.openxmlformats.org/presentationml/2006/ole">
              <p:oleObj spid="_x0000_s221195" name="Equation" r:id="rId4" imgW="2047680" imgH="420480" progId="Equation.3">
                <p:embed/>
              </p:oleObj>
            </a:graphicData>
          </a:graphic>
        </p:graphicFrame>
        <p:graphicFrame>
          <p:nvGraphicFramePr>
            <p:cNvPr id="91140" name="Object 4"/>
            <p:cNvGraphicFramePr>
              <a:graphicFrameLocks noChangeAspect="1"/>
            </p:cNvGraphicFramePr>
            <p:nvPr/>
          </p:nvGraphicFramePr>
          <p:xfrm>
            <a:off x="2516" y="3024"/>
            <a:ext cx="1099" cy="371"/>
          </p:xfrm>
          <a:graphic>
            <a:graphicData uri="http://schemas.openxmlformats.org/presentationml/2006/ole">
              <p:oleObj spid="_x0000_s221196" name="Equation" r:id="rId5" imgW="1005480" imgH="32904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5384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entropy sequence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Maximum entropy Markov models (MEMMs) or Conditional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17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Why is IE hard on the web?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096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4" t="17413" r="3327" b="4260"/>
          <a:stretch/>
        </p:blipFill>
        <p:spPr bwMode="auto">
          <a:xfrm>
            <a:off x="2133600" y="1352550"/>
            <a:ext cx="6039502" cy="357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AutoShape 4"/>
          <p:cNvSpPr>
            <a:spLocks noChangeArrowheads="1"/>
          </p:cNvSpPr>
          <p:nvPr/>
        </p:nvSpPr>
        <p:spPr bwMode="auto">
          <a:xfrm>
            <a:off x="555625" y="3943350"/>
            <a:ext cx="1349375" cy="762000"/>
          </a:xfrm>
          <a:prstGeom prst="rightArrow">
            <a:avLst>
              <a:gd name="adj1" fmla="val 72333"/>
              <a:gd name="adj2" fmla="val 3952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Need this</a:t>
            </a:r>
          </a:p>
          <a:p>
            <a:pPr algn="ctr"/>
            <a:r>
              <a:rPr lang="en-US" sz="1800" dirty="0"/>
              <a:t>price</a:t>
            </a:r>
          </a:p>
        </p:txBody>
      </p:sp>
      <p:sp>
        <p:nvSpPr>
          <p:cNvPr id="40964" name="AutoShape 5"/>
          <p:cNvSpPr>
            <a:spLocks noChangeArrowheads="1"/>
          </p:cNvSpPr>
          <p:nvPr/>
        </p:nvSpPr>
        <p:spPr bwMode="auto">
          <a:xfrm>
            <a:off x="566737" y="2724150"/>
            <a:ext cx="1338263" cy="685800"/>
          </a:xfrm>
          <a:prstGeom prst="rightArrow">
            <a:avLst>
              <a:gd name="adj1" fmla="val 50000"/>
              <a:gd name="adj2" fmla="val 406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Title</a:t>
            </a:r>
          </a:p>
        </p:txBody>
      </p:sp>
      <p:sp>
        <p:nvSpPr>
          <p:cNvPr id="40965" name="AutoShape 6"/>
          <p:cNvSpPr>
            <a:spLocks noChangeArrowheads="1"/>
          </p:cNvSpPr>
          <p:nvPr/>
        </p:nvSpPr>
        <p:spPr bwMode="auto">
          <a:xfrm>
            <a:off x="603250" y="1849041"/>
            <a:ext cx="1301750" cy="798909"/>
          </a:xfrm>
          <a:prstGeom prst="rightArrow">
            <a:avLst>
              <a:gd name="adj1" fmla="val 68370"/>
              <a:gd name="adj2" fmla="val 34923"/>
            </a:avLst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A book,</a:t>
            </a:r>
          </a:p>
          <a:p>
            <a:pPr algn="ctr"/>
            <a:r>
              <a:rPr lang="en-US" sz="1800" dirty="0"/>
              <a:t>Not a toy</a:t>
            </a:r>
          </a:p>
        </p:txBody>
      </p:sp>
    </p:spTree>
    <p:extLst>
      <p:ext uri="{BB962C8B-B14F-4D97-AF65-F5344CB8AC3E}">
        <p14:creationId xmlns:p14="http://schemas.microsoft.com/office/powerpoint/2010/main" xmlns="" val="21715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Full Task of Information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4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Full Task </a:t>
            </a:r>
            <a:r>
              <a:rPr lang="en-US" dirty="0"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Information Extraction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505200" y="1123950"/>
            <a:ext cx="5506636" cy="64633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+mn-lt"/>
              </a:rPr>
              <a:t>Information Extraction =</a:t>
            </a:r>
          </a:p>
          <a:p>
            <a:r>
              <a:rPr lang="en-US" sz="1800" dirty="0">
                <a:latin typeface="+mn-lt"/>
              </a:rPr>
              <a:t>  segmentation + classification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+ association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+ clustering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28600" y="1181040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latin typeface="+mn-lt"/>
              </a:rPr>
              <a:t>As a </a:t>
            </a:r>
            <a:r>
              <a:rPr lang="en-US" sz="2000" dirty="0" smtClean="0">
                <a:latin typeface="+mn-lt"/>
              </a:rPr>
              <a:t>family of </a:t>
            </a:r>
            <a:r>
              <a:rPr lang="en-US" sz="2000" dirty="0">
                <a:latin typeface="+mn-lt"/>
              </a:rPr>
              <a:t>techniques: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28600" y="1854696"/>
            <a:ext cx="3581400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/>
              <a:t>For </a:t>
            </a:r>
            <a:r>
              <a:rPr lang="en-US" sz="1200" dirty="0"/>
              <a:t>years, </a:t>
            </a:r>
            <a:r>
              <a:rPr lang="en-US" sz="1200" u="sng" dirty="0">
                <a:solidFill>
                  <a:schemeClr val="accent1"/>
                </a:solidFill>
              </a:rPr>
              <a:t>Microsoft Corporation</a:t>
            </a:r>
            <a:r>
              <a:rPr lang="en-US" sz="1200" dirty="0"/>
              <a:t> </a:t>
            </a:r>
            <a:r>
              <a:rPr lang="en-US" sz="1200" u="sng" dirty="0">
                <a:solidFill>
                  <a:schemeClr val="hlink"/>
                </a:solidFill>
              </a:rPr>
              <a:t>CEO</a:t>
            </a:r>
            <a:r>
              <a:rPr lang="en-US" sz="1200" dirty="0"/>
              <a:t> </a:t>
            </a:r>
            <a:r>
              <a:rPr lang="en-US" sz="1200" u="sng" dirty="0">
                <a:solidFill>
                  <a:schemeClr val="accent2"/>
                </a:solidFill>
              </a:rPr>
              <a:t>Bill Gates</a:t>
            </a:r>
            <a:r>
              <a:rPr lang="en-US" sz="1200" dirty="0"/>
              <a:t> railed against the economic philosophy of open-source software with Orwellian fervor, denouncing its communal licensing as a "cancer" that stifled technological innovation.</a:t>
            </a:r>
          </a:p>
          <a:p>
            <a:endParaRPr lang="en-US" sz="800" dirty="0"/>
          </a:p>
          <a:p>
            <a:r>
              <a:rPr lang="en-US" sz="1200" dirty="0" smtClean="0"/>
              <a:t>Now </a:t>
            </a:r>
            <a:r>
              <a:rPr lang="en-US" sz="1200" u="sng" dirty="0" smtClean="0">
                <a:solidFill>
                  <a:schemeClr val="accent2"/>
                </a:solidFill>
              </a:rPr>
              <a:t>Gates</a:t>
            </a:r>
            <a:r>
              <a:rPr lang="en-US" sz="1200" dirty="0" smtClean="0"/>
              <a:t> </a:t>
            </a:r>
            <a:r>
              <a:rPr lang="en-US" sz="1200" dirty="0"/>
              <a:t>himself says </a:t>
            </a:r>
            <a:r>
              <a:rPr lang="en-US" sz="1200" u="sng" dirty="0">
                <a:solidFill>
                  <a:schemeClr val="accent1"/>
                </a:solidFill>
              </a:rPr>
              <a:t>Microsoft</a:t>
            </a:r>
            <a:r>
              <a:rPr lang="en-US" sz="1200" dirty="0"/>
              <a:t> will gladly disclose its crown jewels--the coveted code behind the Windows operating system--to select customers.</a:t>
            </a:r>
          </a:p>
          <a:p>
            <a:endParaRPr lang="en-US" sz="800" dirty="0"/>
          </a:p>
          <a:p>
            <a:r>
              <a:rPr lang="en-US" sz="1200" dirty="0"/>
              <a:t>"We can be open source. We love the concept of shared source," said </a:t>
            </a:r>
            <a:r>
              <a:rPr lang="en-US" sz="1200" u="sng" dirty="0">
                <a:solidFill>
                  <a:schemeClr val="accent2"/>
                </a:solidFill>
              </a:rPr>
              <a:t>Bill </a:t>
            </a:r>
            <a:r>
              <a:rPr lang="en-US" sz="1200" u="sng" dirty="0" err="1">
                <a:solidFill>
                  <a:schemeClr val="accent2"/>
                </a:solidFill>
              </a:rPr>
              <a:t>Veghte</a:t>
            </a:r>
            <a:r>
              <a:rPr lang="en-US" sz="1200" dirty="0"/>
              <a:t>, a </a:t>
            </a:r>
            <a:r>
              <a:rPr lang="en-US" sz="1200" u="sng" dirty="0">
                <a:solidFill>
                  <a:schemeClr val="accent1"/>
                </a:solidFill>
              </a:rPr>
              <a:t>Microsoft</a:t>
            </a:r>
            <a:r>
              <a:rPr lang="en-US" sz="1200" dirty="0"/>
              <a:t> </a:t>
            </a:r>
            <a:r>
              <a:rPr lang="en-US" sz="1200" u="sng" dirty="0">
                <a:solidFill>
                  <a:schemeClr val="hlink"/>
                </a:solidFill>
              </a:rPr>
              <a:t>VP</a:t>
            </a:r>
            <a:r>
              <a:rPr lang="en-US" sz="1200" dirty="0"/>
              <a:t>. "That's a super-important shift for us in terms of code access.</a:t>
            </a:r>
            <a:r>
              <a:rPr lang="ja-JP" altLang="en-US" sz="1200" dirty="0"/>
              <a:t>“</a:t>
            </a:r>
            <a:endParaRPr lang="en-US" sz="1200" dirty="0"/>
          </a:p>
          <a:p>
            <a:endParaRPr lang="en-US" sz="800" dirty="0"/>
          </a:p>
          <a:p>
            <a:r>
              <a:rPr lang="en-US" sz="1200" u="sng" dirty="0">
                <a:solidFill>
                  <a:schemeClr val="accent2"/>
                </a:solidFill>
              </a:rPr>
              <a:t>Richard Stallman</a:t>
            </a:r>
            <a:r>
              <a:rPr lang="en-US" sz="1200" dirty="0"/>
              <a:t>, </a:t>
            </a:r>
            <a:r>
              <a:rPr lang="en-US" sz="1200" u="sng" dirty="0">
                <a:solidFill>
                  <a:schemeClr val="hlink"/>
                </a:solidFill>
              </a:rPr>
              <a:t>founder</a:t>
            </a:r>
            <a:r>
              <a:rPr lang="en-US" sz="1200" dirty="0"/>
              <a:t> of the </a:t>
            </a:r>
            <a:r>
              <a:rPr lang="en-US" sz="1200" u="sng" dirty="0">
                <a:solidFill>
                  <a:schemeClr val="accent1"/>
                </a:solidFill>
              </a:rPr>
              <a:t>Free Software Foundation</a:t>
            </a:r>
            <a:r>
              <a:rPr lang="en-US" sz="1200" dirty="0"/>
              <a:t>, countered saying…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8600" y="2051149"/>
            <a:ext cx="2971800" cy="2708433"/>
            <a:chOff x="4038600" y="2051149"/>
            <a:chExt cx="2971800" cy="2708433"/>
          </a:xfrm>
        </p:grpSpPr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4130675" y="2051149"/>
              <a:ext cx="2154135" cy="270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  <a:latin typeface="+mn-lt"/>
                </a:rPr>
                <a:t>Microsoft Corporation</a:t>
              </a:r>
            </a:p>
            <a:p>
              <a:r>
                <a:rPr lang="en-US" sz="1600" dirty="0">
                  <a:solidFill>
                    <a:schemeClr val="hlink"/>
                  </a:solidFill>
                  <a:latin typeface="+mn-lt"/>
                </a:rPr>
                <a:t>CEO</a:t>
              </a:r>
            </a:p>
            <a:p>
              <a:r>
                <a:rPr lang="en-US" sz="1600" dirty="0">
                  <a:solidFill>
                    <a:schemeClr val="accent2"/>
                  </a:solidFill>
                  <a:latin typeface="+mn-lt"/>
                </a:rPr>
                <a:t>Bill Gates</a:t>
              </a:r>
            </a:p>
            <a:p>
              <a:r>
                <a:rPr lang="en-US" sz="1600" dirty="0" smtClean="0">
                  <a:solidFill>
                    <a:schemeClr val="accent2"/>
                  </a:solidFill>
                  <a:latin typeface="+mn-lt"/>
                </a:rPr>
                <a:t>Gates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latin typeface="+mn-lt"/>
                </a:rPr>
                <a:t>Microsoft</a:t>
              </a:r>
            </a:p>
            <a:p>
              <a:r>
                <a:rPr lang="en-US" sz="1600" dirty="0">
                  <a:solidFill>
                    <a:schemeClr val="accent2"/>
                  </a:solidFill>
                  <a:latin typeface="+mn-lt"/>
                </a:rPr>
                <a:t>Bill </a:t>
              </a:r>
              <a:r>
                <a:rPr lang="en-US" sz="1600" dirty="0" err="1">
                  <a:solidFill>
                    <a:schemeClr val="accent2"/>
                  </a:solidFill>
                  <a:latin typeface="+mn-lt"/>
                </a:rPr>
                <a:t>Veghte</a:t>
              </a:r>
              <a:endParaRPr lang="en-US" sz="1600" dirty="0">
                <a:solidFill>
                  <a:schemeClr val="accent2"/>
                </a:solidFill>
                <a:latin typeface="+mn-lt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latin typeface="+mn-lt"/>
                </a:rPr>
                <a:t>Microsoft</a:t>
              </a:r>
            </a:p>
            <a:p>
              <a:r>
                <a:rPr lang="en-US" sz="1600" dirty="0">
                  <a:solidFill>
                    <a:schemeClr val="hlink"/>
                  </a:solidFill>
                  <a:latin typeface="+mn-lt"/>
                </a:rPr>
                <a:t>VP</a:t>
              </a:r>
            </a:p>
            <a:p>
              <a:r>
                <a:rPr lang="en-US" sz="1600" dirty="0">
                  <a:solidFill>
                    <a:schemeClr val="accent2"/>
                  </a:solidFill>
                  <a:latin typeface="+mn-lt"/>
                </a:rPr>
                <a:t>Richard Stallman</a:t>
              </a:r>
            </a:p>
            <a:p>
              <a:r>
                <a:rPr lang="en-US" sz="1600" dirty="0">
                  <a:solidFill>
                    <a:schemeClr val="hlink"/>
                  </a:solidFill>
                  <a:latin typeface="+mn-lt"/>
                </a:rPr>
                <a:t>founder</a:t>
              </a:r>
            </a:p>
            <a:p>
              <a:r>
                <a:rPr lang="en-US" sz="1600" dirty="0">
                  <a:solidFill>
                    <a:schemeClr val="accent1"/>
                  </a:solidFill>
                  <a:latin typeface="+mn-lt"/>
                </a:rPr>
                <a:t>Free Software Foundation</a:t>
              </a:r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4038600" y="2064246"/>
              <a:ext cx="2971800" cy="704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4038600" y="2769096"/>
              <a:ext cx="29718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4038600" y="3302496"/>
              <a:ext cx="2971800" cy="704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4038600" y="3988296"/>
              <a:ext cx="2971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62800" y="1962151"/>
            <a:ext cx="1905000" cy="2819400"/>
            <a:chOff x="7162800" y="1962151"/>
            <a:chExt cx="1905000" cy="2819400"/>
          </a:xfrm>
        </p:grpSpPr>
        <p:sp>
          <p:nvSpPr>
            <p:cNvPr id="115724" name="AutoShape 12"/>
            <p:cNvSpPr>
              <a:spLocks/>
            </p:cNvSpPr>
            <p:nvPr/>
          </p:nvSpPr>
          <p:spPr bwMode="auto">
            <a:xfrm>
              <a:off x="7162800" y="2045196"/>
              <a:ext cx="228600" cy="10287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5" name="AutoShape 13"/>
            <p:cNvSpPr>
              <a:spLocks/>
            </p:cNvSpPr>
            <p:nvPr/>
          </p:nvSpPr>
          <p:spPr bwMode="auto">
            <a:xfrm>
              <a:off x="7162800" y="3359646"/>
              <a:ext cx="228600" cy="628650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AutoShape 14"/>
            <p:cNvSpPr>
              <a:spLocks/>
            </p:cNvSpPr>
            <p:nvPr/>
          </p:nvSpPr>
          <p:spPr bwMode="auto">
            <a:xfrm>
              <a:off x="7162800" y="4045446"/>
              <a:ext cx="228600" cy="628650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727" name="Group 40"/>
            <p:cNvGrpSpPr>
              <a:grpSpLocks/>
            </p:cNvGrpSpPr>
            <p:nvPr/>
          </p:nvGrpSpPr>
          <p:grpSpPr bwMode="auto">
            <a:xfrm>
              <a:off x="7543800" y="1962151"/>
              <a:ext cx="1524000" cy="2819400"/>
              <a:chOff x="7543723" y="2412336"/>
              <a:chExt cx="1524000" cy="3759865"/>
            </a:xfrm>
          </p:grpSpPr>
          <p:grpSp>
            <p:nvGrpSpPr>
              <p:cNvPr id="115732" name="Group 21"/>
              <p:cNvGrpSpPr>
                <a:grpSpLocks/>
              </p:cNvGrpSpPr>
              <p:nvPr/>
            </p:nvGrpSpPr>
            <p:grpSpPr bwMode="auto">
              <a:xfrm rot="-5380525">
                <a:off x="6438823" y="3543301"/>
                <a:ext cx="3733800" cy="1524000"/>
                <a:chOff x="3219" y="1731"/>
                <a:chExt cx="2352" cy="960"/>
              </a:xfrm>
            </p:grpSpPr>
            <p:sp>
              <p:nvSpPr>
                <p:cNvPr id="115749" name="Freeform 17"/>
                <p:cNvSpPr>
                  <a:spLocks/>
                </p:cNvSpPr>
                <p:nvPr/>
              </p:nvSpPr>
              <p:spPr bwMode="auto">
                <a:xfrm>
                  <a:off x="3219" y="1731"/>
                  <a:ext cx="2352" cy="960"/>
                </a:xfrm>
                <a:custGeom>
                  <a:avLst/>
                  <a:gdLst>
                    <a:gd name="T0" fmla="*/ 1056 w 2352"/>
                    <a:gd name="T1" fmla="*/ 1 h 960"/>
                    <a:gd name="T2" fmla="*/ 939 w 2352"/>
                    <a:gd name="T3" fmla="*/ 3 h 960"/>
                    <a:gd name="T4" fmla="*/ 826 w 2352"/>
                    <a:gd name="T5" fmla="*/ 6 h 960"/>
                    <a:gd name="T6" fmla="*/ 718 w 2352"/>
                    <a:gd name="T7" fmla="*/ 10 h 960"/>
                    <a:gd name="T8" fmla="*/ 615 w 2352"/>
                    <a:gd name="T9" fmla="*/ 15 h 960"/>
                    <a:gd name="T10" fmla="*/ 518 w 2352"/>
                    <a:gd name="T11" fmla="*/ 21 h 960"/>
                    <a:gd name="T12" fmla="*/ 428 w 2352"/>
                    <a:gd name="T13" fmla="*/ 28 h 960"/>
                    <a:gd name="T14" fmla="*/ 344 w 2352"/>
                    <a:gd name="T15" fmla="*/ 35 h 960"/>
                    <a:gd name="T16" fmla="*/ 268 w 2352"/>
                    <a:gd name="T17" fmla="*/ 44 h 960"/>
                    <a:gd name="T18" fmla="*/ 201 w 2352"/>
                    <a:gd name="T19" fmla="*/ 53 h 960"/>
                    <a:gd name="T20" fmla="*/ 142 w 2352"/>
                    <a:gd name="T21" fmla="*/ 63 h 960"/>
                    <a:gd name="T22" fmla="*/ 92 w 2352"/>
                    <a:gd name="T23" fmla="*/ 73 h 960"/>
                    <a:gd name="T24" fmla="*/ 53 w 2352"/>
                    <a:gd name="T25" fmla="*/ 85 h 960"/>
                    <a:gd name="T26" fmla="*/ 24 w 2352"/>
                    <a:gd name="T27" fmla="*/ 96 h 960"/>
                    <a:gd name="T28" fmla="*/ 6 w 2352"/>
                    <a:gd name="T29" fmla="*/ 108 h 960"/>
                    <a:gd name="T30" fmla="*/ 0 w 2352"/>
                    <a:gd name="T31" fmla="*/ 120 h 960"/>
                    <a:gd name="T32" fmla="*/ 2 w 2352"/>
                    <a:gd name="T33" fmla="*/ 846 h 960"/>
                    <a:gd name="T34" fmla="*/ 14 w 2352"/>
                    <a:gd name="T35" fmla="*/ 858 h 960"/>
                    <a:gd name="T36" fmla="*/ 37 w 2352"/>
                    <a:gd name="T37" fmla="*/ 870 h 960"/>
                    <a:gd name="T38" fmla="*/ 71 w 2352"/>
                    <a:gd name="T39" fmla="*/ 881 h 960"/>
                    <a:gd name="T40" fmla="*/ 116 w 2352"/>
                    <a:gd name="T41" fmla="*/ 892 h 960"/>
                    <a:gd name="T42" fmla="*/ 170 w 2352"/>
                    <a:gd name="T43" fmla="*/ 902 h 960"/>
                    <a:gd name="T44" fmla="*/ 234 w 2352"/>
                    <a:gd name="T45" fmla="*/ 912 h 960"/>
                    <a:gd name="T46" fmla="*/ 305 w 2352"/>
                    <a:gd name="T47" fmla="*/ 921 h 960"/>
                    <a:gd name="T48" fmla="*/ 385 w 2352"/>
                    <a:gd name="T49" fmla="*/ 929 h 960"/>
                    <a:gd name="T50" fmla="*/ 472 w 2352"/>
                    <a:gd name="T51" fmla="*/ 936 h 960"/>
                    <a:gd name="T52" fmla="*/ 566 w 2352"/>
                    <a:gd name="T53" fmla="*/ 943 h 960"/>
                    <a:gd name="T54" fmla="*/ 666 w 2352"/>
                    <a:gd name="T55" fmla="*/ 948 h 960"/>
                    <a:gd name="T56" fmla="*/ 772 w 2352"/>
                    <a:gd name="T57" fmla="*/ 953 h 960"/>
                    <a:gd name="T58" fmla="*/ 882 w 2352"/>
                    <a:gd name="T59" fmla="*/ 956 h 960"/>
                    <a:gd name="T60" fmla="*/ 997 w 2352"/>
                    <a:gd name="T61" fmla="*/ 959 h 960"/>
                    <a:gd name="T62" fmla="*/ 1176 w 2352"/>
                    <a:gd name="T63" fmla="*/ 960 h 960"/>
                    <a:gd name="T64" fmla="*/ 1355 w 2352"/>
                    <a:gd name="T65" fmla="*/ 959 h 960"/>
                    <a:gd name="T66" fmla="*/ 1470 w 2352"/>
                    <a:gd name="T67" fmla="*/ 956 h 960"/>
                    <a:gd name="T68" fmla="*/ 1581 w 2352"/>
                    <a:gd name="T69" fmla="*/ 953 h 960"/>
                    <a:gd name="T70" fmla="*/ 1686 w 2352"/>
                    <a:gd name="T71" fmla="*/ 948 h 960"/>
                    <a:gd name="T72" fmla="*/ 1786 w 2352"/>
                    <a:gd name="T73" fmla="*/ 943 h 960"/>
                    <a:gd name="T74" fmla="*/ 1880 w 2352"/>
                    <a:gd name="T75" fmla="*/ 936 h 960"/>
                    <a:gd name="T76" fmla="*/ 1967 w 2352"/>
                    <a:gd name="T77" fmla="*/ 929 h 960"/>
                    <a:gd name="T78" fmla="*/ 2047 w 2352"/>
                    <a:gd name="T79" fmla="*/ 921 h 960"/>
                    <a:gd name="T80" fmla="*/ 2119 w 2352"/>
                    <a:gd name="T81" fmla="*/ 912 h 960"/>
                    <a:gd name="T82" fmla="*/ 2182 w 2352"/>
                    <a:gd name="T83" fmla="*/ 902 h 960"/>
                    <a:gd name="T84" fmla="*/ 2236 w 2352"/>
                    <a:gd name="T85" fmla="*/ 892 h 960"/>
                    <a:gd name="T86" fmla="*/ 2281 w 2352"/>
                    <a:gd name="T87" fmla="*/ 881 h 960"/>
                    <a:gd name="T88" fmla="*/ 2315 w 2352"/>
                    <a:gd name="T89" fmla="*/ 870 h 960"/>
                    <a:gd name="T90" fmla="*/ 2339 w 2352"/>
                    <a:gd name="T91" fmla="*/ 858 h 960"/>
                    <a:gd name="T92" fmla="*/ 2351 w 2352"/>
                    <a:gd name="T93" fmla="*/ 846 h 960"/>
                    <a:gd name="T94" fmla="*/ 2352 w 2352"/>
                    <a:gd name="T95" fmla="*/ 120 h 960"/>
                    <a:gd name="T96" fmla="*/ 2346 w 2352"/>
                    <a:gd name="T97" fmla="*/ 108 h 960"/>
                    <a:gd name="T98" fmla="*/ 2328 w 2352"/>
                    <a:gd name="T99" fmla="*/ 96 h 960"/>
                    <a:gd name="T100" fmla="*/ 2299 w 2352"/>
                    <a:gd name="T101" fmla="*/ 85 h 960"/>
                    <a:gd name="T102" fmla="*/ 2260 w 2352"/>
                    <a:gd name="T103" fmla="*/ 73 h 960"/>
                    <a:gd name="T104" fmla="*/ 2210 w 2352"/>
                    <a:gd name="T105" fmla="*/ 63 h 960"/>
                    <a:gd name="T106" fmla="*/ 2151 w 2352"/>
                    <a:gd name="T107" fmla="*/ 53 h 960"/>
                    <a:gd name="T108" fmla="*/ 2084 w 2352"/>
                    <a:gd name="T109" fmla="*/ 44 h 960"/>
                    <a:gd name="T110" fmla="*/ 2008 w 2352"/>
                    <a:gd name="T111" fmla="*/ 35 h 960"/>
                    <a:gd name="T112" fmla="*/ 1924 w 2352"/>
                    <a:gd name="T113" fmla="*/ 28 h 960"/>
                    <a:gd name="T114" fmla="*/ 1834 w 2352"/>
                    <a:gd name="T115" fmla="*/ 21 h 960"/>
                    <a:gd name="T116" fmla="*/ 1737 w 2352"/>
                    <a:gd name="T117" fmla="*/ 15 h 960"/>
                    <a:gd name="T118" fmla="*/ 1634 w 2352"/>
                    <a:gd name="T119" fmla="*/ 10 h 960"/>
                    <a:gd name="T120" fmla="*/ 1526 w 2352"/>
                    <a:gd name="T121" fmla="*/ 6 h 960"/>
                    <a:gd name="T122" fmla="*/ 1413 w 2352"/>
                    <a:gd name="T123" fmla="*/ 3 h 960"/>
                    <a:gd name="T124" fmla="*/ 1296 w 2352"/>
                    <a:gd name="T125" fmla="*/ 1 h 96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2352"/>
                    <a:gd name="T190" fmla="*/ 0 h 960"/>
                    <a:gd name="T191" fmla="*/ 2352 w 2352"/>
                    <a:gd name="T192" fmla="*/ 960 h 96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2352" h="960">
                      <a:moveTo>
                        <a:pt x="1176" y="0"/>
                      </a:moveTo>
                      <a:lnTo>
                        <a:pt x="1056" y="1"/>
                      </a:lnTo>
                      <a:lnTo>
                        <a:pt x="997" y="1"/>
                      </a:lnTo>
                      <a:lnTo>
                        <a:pt x="939" y="3"/>
                      </a:lnTo>
                      <a:lnTo>
                        <a:pt x="882" y="4"/>
                      </a:lnTo>
                      <a:lnTo>
                        <a:pt x="826" y="6"/>
                      </a:lnTo>
                      <a:lnTo>
                        <a:pt x="772" y="7"/>
                      </a:lnTo>
                      <a:lnTo>
                        <a:pt x="718" y="10"/>
                      </a:lnTo>
                      <a:lnTo>
                        <a:pt x="666" y="12"/>
                      </a:lnTo>
                      <a:lnTo>
                        <a:pt x="615" y="15"/>
                      </a:lnTo>
                      <a:lnTo>
                        <a:pt x="566" y="18"/>
                      </a:lnTo>
                      <a:lnTo>
                        <a:pt x="518" y="21"/>
                      </a:lnTo>
                      <a:lnTo>
                        <a:pt x="472" y="24"/>
                      </a:lnTo>
                      <a:lnTo>
                        <a:pt x="428" y="28"/>
                      </a:lnTo>
                      <a:lnTo>
                        <a:pt x="385" y="31"/>
                      </a:lnTo>
                      <a:lnTo>
                        <a:pt x="344" y="35"/>
                      </a:lnTo>
                      <a:lnTo>
                        <a:pt x="305" y="40"/>
                      </a:lnTo>
                      <a:lnTo>
                        <a:pt x="268" y="44"/>
                      </a:lnTo>
                      <a:lnTo>
                        <a:pt x="234" y="48"/>
                      </a:lnTo>
                      <a:lnTo>
                        <a:pt x="201" y="53"/>
                      </a:lnTo>
                      <a:lnTo>
                        <a:pt x="170" y="58"/>
                      </a:lnTo>
                      <a:lnTo>
                        <a:pt x="142" y="63"/>
                      </a:lnTo>
                      <a:lnTo>
                        <a:pt x="116" y="68"/>
                      </a:lnTo>
                      <a:lnTo>
                        <a:pt x="92" y="73"/>
                      </a:lnTo>
                      <a:lnTo>
                        <a:pt x="71" y="79"/>
                      </a:lnTo>
                      <a:lnTo>
                        <a:pt x="53" y="85"/>
                      </a:lnTo>
                      <a:lnTo>
                        <a:pt x="37" y="90"/>
                      </a:lnTo>
                      <a:lnTo>
                        <a:pt x="24" y="96"/>
                      </a:lnTo>
                      <a:lnTo>
                        <a:pt x="14" y="102"/>
                      </a:lnTo>
                      <a:lnTo>
                        <a:pt x="6" y="108"/>
                      </a:lnTo>
                      <a:lnTo>
                        <a:pt x="2" y="114"/>
                      </a:lnTo>
                      <a:lnTo>
                        <a:pt x="0" y="120"/>
                      </a:lnTo>
                      <a:lnTo>
                        <a:pt x="0" y="840"/>
                      </a:lnTo>
                      <a:lnTo>
                        <a:pt x="2" y="846"/>
                      </a:lnTo>
                      <a:lnTo>
                        <a:pt x="6" y="852"/>
                      </a:lnTo>
                      <a:lnTo>
                        <a:pt x="14" y="858"/>
                      </a:lnTo>
                      <a:lnTo>
                        <a:pt x="24" y="864"/>
                      </a:lnTo>
                      <a:lnTo>
                        <a:pt x="37" y="870"/>
                      </a:lnTo>
                      <a:lnTo>
                        <a:pt x="53" y="876"/>
                      </a:lnTo>
                      <a:lnTo>
                        <a:pt x="71" y="881"/>
                      </a:lnTo>
                      <a:lnTo>
                        <a:pt x="92" y="887"/>
                      </a:lnTo>
                      <a:lnTo>
                        <a:pt x="116" y="892"/>
                      </a:lnTo>
                      <a:lnTo>
                        <a:pt x="142" y="897"/>
                      </a:lnTo>
                      <a:lnTo>
                        <a:pt x="170" y="902"/>
                      </a:lnTo>
                      <a:lnTo>
                        <a:pt x="201" y="907"/>
                      </a:lnTo>
                      <a:lnTo>
                        <a:pt x="234" y="912"/>
                      </a:lnTo>
                      <a:lnTo>
                        <a:pt x="268" y="916"/>
                      </a:lnTo>
                      <a:lnTo>
                        <a:pt x="305" y="921"/>
                      </a:lnTo>
                      <a:lnTo>
                        <a:pt x="344" y="925"/>
                      </a:lnTo>
                      <a:lnTo>
                        <a:pt x="385" y="929"/>
                      </a:lnTo>
                      <a:lnTo>
                        <a:pt x="428" y="933"/>
                      </a:lnTo>
                      <a:lnTo>
                        <a:pt x="472" y="936"/>
                      </a:lnTo>
                      <a:lnTo>
                        <a:pt x="518" y="940"/>
                      </a:lnTo>
                      <a:lnTo>
                        <a:pt x="566" y="943"/>
                      </a:lnTo>
                      <a:lnTo>
                        <a:pt x="615" y="946"/>
                      </a:lnTo>
                      <a:lnTo>
                        <a:pt x="666" y="948"/>
                      </a:lnTo>
                      <a:lnTo>
                        <a:pt x="718" y="951"/>
                      </a:lnTo>
                      <a:lnTo>
                        <a:pt x="772" y="953"/>
                      </a:lnTo>
                      <a:lnTo>
                        <a:pt x="826" y="955"/>
                      </a:lnTo>
                      <a:lnTo>
                        <a:pt x="882" y="956"/>
                      </a:lnTo>
                      <a:lnTo>
                        <a:pt x="939" y="958"/>
                      </a:lnTo>
                      <a:lnTo>
                        <a:pt x="997" y="959"/>
                      </a:lnTo>
                      <a:lnTo>
                        <a:pt x="1056" y="959"/>
                      </a:lnTo>
                      <a:lnTo>
                        <a:pt x="1176" y="960"/>
                      </a:lnTo>
                      <a:lnTo>
                        <a:pt x="1296" y="959"/>
                      </a:lnTo>
                      <a:lnTo>
                        <a:pt x="1355" y="959"/>
                      </a:lnTo>
                      <a:lnTo>
                        <a:pt x="1413" y="958"/>
                      </a:lnTo>
                      <a:lnTo>
                        <a:pt x="1470" y="956"/>
                      </a:lnTo>
                      <a:lnTo>
                        <a:pt x="1526" y="955"/>
                      </a:lnTo>
                      <a:lnTo>
                        <a:pt x="1581" y="953"/>
                      </a:lnTo>
                      <a:lnTo>
                        <a:pt x="1634" y="951"/>
                      </a:lnTo>
                      <a:lnTo>
                        <a:pt x="1686" y="948"/>
                      </a:lnTo>
                      <a:lnTo>
                        <a:pt x="1737" y="946"/>
                      </a:lnTo>
                      <a:lnTo>
                        <a:pt x="1786" y="943"/>
                      </a:lnTo>
                      <a:lnTo>
                        <a:pt x="1834" y="940"/>
                      </a:lnTo>
                      <a:lnTo>
                        <a:pt x="1880" y="936"/>
                      </a:lnTo>
                      <a:lnTo>
                        <a:pt x="1924" y="933"/>
                      </a:lnTo>
                      <a:lnTo>
                        <a:pt x="1967" y="929"/>
                      </a:lnTo>
                      <a:lnTo>
                        <a:pt x="2008" y="925"/>
                      </a:lnTo>
                      <a:lnTo>
                        <a:pt x="2047" y="921"/>
                      </a:lnTo>
                      <a:lnTo>
                        <a:pt x="2084" y="916"/>
                      </a:lnTo>
                      <a:lnTo>
                        <a:pt x="2119" y="912"/>
                      </a:lnTo>
                      <a:lnTo>
                        <a:pt x="2151" y="907"/>
                      </a:lnTo>
                      <a:lnTo>
                        <a:pt x="2182" y="902"/>
                      </a:lnTo>
                      <a:lnTo>
                        <a:pt x="2210" y="897"/>
                      </a:lnTo>
                      <a:lnTo>
                        <a:pt x="2236" y="892"/>
                      </a:lnTo>
                      <a:lnTo>
                        <a:pt x="2260" y="887"/>
                      </a:lnTo>
                      <a:lnTo>
                        <a:pt x="2281" y="881"/>
                      </a:lnTo>
                      <a:lnTo>
                        <a:pt x="2299" y="876"/>
                      </a:lnTo>
                      <a:lnTo>
                        <a:pt x="2315" y="870"/>
                      </a:lnTo>
                      <a:lnTo>
                        <a:pt x="2328" y="864"/>
                      </a:lnTo>
                      <a:lnTo>
                        <a:pt x="2339" y="858"/>
                      </a:lnTo>
                      <a:lnTo>
                        <a:pt x="2346" y="852"/>
                      </a:lnTo>
                      <a:lnTo>
                        <a:pt x="2351" y="846"/>
                      </a:lnTo>
                      <a:lnTo>
                        <a:pt x="2352" y="840"/>
                      </a:lnTo>
                      <a:lnTo>
                        <a:pt x="2352" y="120"/>
                      </a:lnTo>
                      <a:lnTo>
                        <a:pt x="2351" y="114"/>
                      </a:lnTo>
                      <a:lnTo>
                        <a:pt x="2346" y="108"/>
                      </a:lnTo>
                      <a:lnTo>
                        <a:pt x="2339" y="102"/>
                      </a:lnTo>
                      <a:lnTo>
                        <a:pt x="2328" y="96"/>
                      </a:lnTo>
                      <a:lnTo>
                        <a:pt x="2315" y="90"/>
                      </a:lnTo>
                      <a:lnTo>
                        <a:pt x="2299" y="85"/>
                      </a:lnTo>
                      <a:lnTo>
                        <a:pt x="2281" y="79"/>
                      </a:lnTo>
                      <a:lnTo>
                        <a:pt x="2260" y="73"/>
                      </a:lnTo>
                      <a:lnTo>
                        <a:pt x="2236" y="68"/>
                      </a:lnTo>
                      <a:lnTo>
                        <a:pt x="2210" y="63"/>
                      </a:lnTo>
                      <a:lnTo>
                        <a:pt x="2182" y="58"/>
                      </a:lnTo>
                      <a:lnTo>
                        <a:pt x="2151" y="53"/>
                      </a:lnTo>
                      <a:lnTo>
                        <a:pt x="2119" y="48"/>
                      </a:lnTo>
                      <a:lnTo>
                        <a:pt x="2084" y="44"/>
                      </a:lnTo>
                      <a:lnTo>
                        <a:pt x="2047" y="40"/>
                      </a:lnTo>
                      <a:lnTo>
                        <a:pt x="2008" y="35"/>
                      </a:lnTo>
                      <a:lnTo>
                        <a:pt x="1967" y="31"/>
                      </a:lnTo>
                      <a:lnTo>
                        <a:pt x="1924" y="28"/>
                      </a:lnTo>
                      <a:lnTo>
                        <a:pt x="1880" y="24"/>
                      </a:lnTo>
                      <a:lnTo>
                        <a:pt x="1834" y="21"/>
                      </a:lnTo>
                      <a:lnTo>
                        <a:pt x="1786" y="18"/>
                      </a:lnTo>
                      <a:lnTo>
                        <a:pt x="1737" y="15"/>
                      </a:lnTo>
                      <a:lnTo>
                        <a:pt x="1686" y="12"/>
                      </a:lnTo>
                      <a:lnTo>
                        <a:pt x="1634" y="10"/>
                      </a:lnTo>
                      <a:lnTo>
                        <a:pt x="1581" y="7"/>
                      </a:lnTo>
                      <a:lnTo>
                        <a:pt x="1526" y="6"/>
                      </a:lnTo>
                      <a:lnTo>
                        <a:pt x="1470" y="4"/>
                      </a:lnTo>
                      <a:lnTo>
                        <a:pt x="1413" y="3"/>
                      </a:lnTo>
                      <a:lnTo>
                        <a:pt x="1355" y="1"/>
                      </a:lnTo>
                      <a:lnTo>
                        <a:pt x="1296" y="1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750" name="Freeform 18"/>
                <p:cNvSpPr>
                  <a:spLocks/>
                </p:cNvSpPr>
                <p:nvPr/>
              </p:nvSpPr>
              <p:spPr bwMode="auto">
                <a:xfrm>
                  <a:off x="3219" y="1731"/>
                  <a:ext cx="2352" cy="240"/>
                </a:xfrm>
                <a:custGeom>
                  <a:avLst/>
                  <a:gdLst>
                    <a:gd name="T0" fmla="*/ 2 w 2352"/>
                    <a:gd name="T1" fmla="*/ 126 h 240"/>
                    <a:gd name="T2" fmla="*/ 14 w 2352"/>
                    <a:gd name="T3" fmla="*/ 138 h 240"/>
                    <a:gd name="T4" fmla="*/ 37 w 2352"/>
                    <a:gd name="T5" fmla="*/ 150 h 240"/>
                    <a:gd name="T6" fmla="*/ 71 w 2352"/>
                    <a:gd name="T7" fmla="*/ 161 h 240"/>
                    <a:gd name="T8" fmla="*/ 116 w 2352"/>
                    <a:gd name="T9" fmla="*/ 172 h 240"/>
                    <a:gd name="T10" fmla="*/ 170 w 2352"/>
                    <a:gd name="T11" fmla="*/ 182 h 240"/>
                    <a:gd name="T12" fmla="*/ 234 w 2352"/>
                    <a:gd name="T13" fmla="*/ 192 h 240"/>
                    <a:gd name="T14" fmla="*/ 305 w 2352"/>
                    <a:gd name="T15" fmla="*/ 201 h 240"/>
                    <a:gd name="T16" fmla="*/ 385 w 2352"/>
                    <a:gd name="T17" fmla="*/ 209 h 240"/>
                    <a:gd name="T18" fmla="*/ 472 w 2352"/>
                    <a:gd name="T19" fmla="*/ 216 h 240"/>
                    <a:gd name="T20" fmla="*/ 566 w 2352"/>
                    <a:gd name="T21" fmla="*/ 223 h 240"/>
                    <a:gd name="T22" fmla="*/ 666 w 2352"/>
                    <a:gd name="T23" fmla="*/ 228 h 240"/>
                    <a:gd name="T24" fmla="*/ 772 w 2352"/>
                    <a:gd name="T25" fmla="*/ 233 h 240"/>
                    <a:gd name="T26" fmla="*/ 882 w 2352"/>
                    <a:gd name="T27" fmla="*/ 236 h 240"/>
                    <a:gd name="T28" fmla="*/ 997 w 2352"/>
                    <a:gd name="T29" fmla="*/ 239 h 240"/>
                    <a:gd name="T30" fmla="*/ 1176 w 2352"/>
                    <a:gd name="T31" fmla="*/ 240 h 240"/>
                    <a:gd name="T32" fmla="*/ 1355 w 2352"/>
                    <a:gd name="T33" fmla="*/ 239 h 240"/>
                    <a:gd name="T34" fmla="*/ 1470 w 2352"/>
                    <a:gd name="T35" fmla="*/ 236 h 240"/>
                    <a:gd name="T36" fmla="*/ 1581 w 2352"/>
                    <a:gd name="T37" fmla="*/ 233 h 240"/>
                    <a:gd name="T38" fmla="*/ 1686 w 2352"/>
                    <a:gd name="T39" fmla="*/ 228 h 240"/>
                    <a:gd name="T40" fmla="*/ 1786 w 2352"/>
                    <a:gd name="T41" fmla="*/ 223 h 240"/>
                    <a:gd name="T42" fmla="*/ 1880 w 2352"/>
                    <a:gd name="T43" fmla="*/ 216 h 240"/>
                    <a:gd name="T44" fmla="*/ 1967 w 2352"/>
                    <a:gd name="T45" fmla="*/ 209 h 240"/>
                    <a:gd name="T46" fmla="*/ 2047 w 2352"/>
                    <a:gd name="T47" fmla="*/ 201 h 240"/>
                    <a:gd name="T48" fmla="*/ 2119 w 2352"/>
                    <a:gd name="T49" fmla="*/ 192 h 240"/>
                    <a:gd name="T50" fmla="*/ 2182 w 2352"/>
                    <a:gd name="T51" fmla="*/ 182 h 240"/>
                    <a:gd name="T52" fmla="*/ 2236 w 2352"/>
                    <a:gd name="T53" fmla="*/ 172 h 240"/>
                    <a:gd name="T54" fmla="*/ 2281 w 2352"/>
                    <a:gd name="T55" fmla="*/ 161 h 240"/>
                    <a:gd name="T56" fmla="*/ 2315 w 2352"/>
                    <a:gd name="T57" fmla="*/ 150 h 240"/>
                    <a:gd name="T58" fmla="*/ 2339 w 2352"/>
                    <a:gd name="T59" fmla="*/ 138 h 240"/>
                    <a:gd name="T60" fmla="*/ 2351 w 2352"/>
                    <a:gd name="T61" fmla="*/ 126 h 240"/>
                    <a:gd name="T62" fmla="*/ 2351 w 2352"/>
                    <a:gd name="T63" fmla="*/ 114 h 240"/>
                    <a:gd name="T64" fmla="*/ 2339 w 2352"/>
                    <a:gd name="T65" fmla="*/ 102 h 240"/>
                    <a:gd name="T66" fmla="*/ 2315 w 2352"/>
                    <a:gd name="T67" fmla="*/ 90 h 240"/>
                    <a:gd name="T68" fmla="*/ 2281 w 2352"/>
                    <a:gd name="T69" fmla="*/ 79 h 240"/>
                    <a:gd name="T70" fmla="*/ 2236 w 2352"/>
                    <a:gd name="T71" fmla="*/ 68 h 240"/>
                    <a:gd name="T72" fmla="*/ 2182 w 2352"/>
                    <a:gd name="T73" fmla="*/ 58 h 240"/>
                    <a:gd name="T74" fmla="*/ 2119 w 2352"/>
                    <a:gd name="T75" fmla="*/ 48 h 240"/>
                    <a:gd name="T76" fmla="*/ 2047 w 2352"/>
                    <a:gd name="T77" fmla="*/ 40 h 240"/>
                    <a:gd name="T78" fmla="*/ 1967 w 2352"/>
                    <a:gd name="T79" fmla="*/ 31 h 240"/>
                    <a:gd name="T80" fmla="*/ 1880 w 2352"/>
                    <a:gd name="T81" fmla="*/ 24 h 240"/>
                    <a:gd name="T82" fmla="*/ 1786 w 2352"/>
                    <a:gd name="T83" fmla="*/ 18 h 240"/>
                    <a:gd name="T84" fmla="*/ 1686 w 2352"/>
                    <a:gd name="T85" fmla="*/ 12 h 240"/>
                    <a:gd name="T86" fmla="*/ 1581 w 2352"/>
                    <a:gd name="T87" fmla="*/ 7 h 240"/>
                    <a:gd name="T88" fmla="*/ 1470 w 2352"/>
                    <a:gd name="T89" fmla="*/ 4 h 240"/>
                    <a:gd name="T90" fmla="*/ 1355 w 2352"/>
                    <a:gd name="T91" fmla="*/ 1 h 240"/>
                    <a:gd name="T92" fmla="*/ 1176 w 2352"/>
                    <a:gd name="T93" fmla="*/ 0 h 240"/>
                    <a:gd name="T94" fmla="*/ 997 w 2352"/>
                    <a:gd name="T95" fmla="*/ 1 h 240"/>
                    <a:gd name="T96" fmla="*/ 882 w 2352"/>
                    <a:gd name="T97" fmla="*/ 4 h 240"/>
                    <a:gd name="T98" fmla="*/ 772 w 2352"/>
                    <a:gd name="T99" fmla="*/ 7 h 240"/>
                    <a:gd name="T100" fmla="*/ 666 w 2352"/>
                    <a:gd name="T101" fmla="*/ 12 h 240"/>
                    <a:gd name="T102" fmla="*/ 566 w 2352"/>
                    <a:gd name="T103" fmla="*/ 18 h 240"/>
                    <a:gd name="T104" fmla="*/ 472 w 2352"/>
                    <a:gd name="T105" fmla="*/ 24 h 240"/>
                    <a:gd name="T106" fmla="*/ 385 w 2352"/>
                    <a:gd name="T107" fmla="*/ 31 h 240"/>
                    <a:gd name="T108" fmla="*/ 305 w 2352"/>
                    <a:gd name="T109" fmla="*/ 40 h 240"/>
                    <a:gd name="T110" fmla="*/ 234 w 2352"/>
                    <a:gd name="T111" fmla="*/ 48 h 240"/>
                    <a:gd name="T112" fmla="*/ 170 w 2352"/>
                    <a:gd name="T113" fmla="*/ 58 h 240"/>
                    <a:gd name="T114" fmla="*/ 116 w 2352"/>
                    <a:gd name="T115" fmla="*/ 68 h 240"/>
                    <a:gd name="T116" fmla="*/ 71 w 2352"/>
                    <a:gd name="T117" fmla="*/ 79 h 240"/>
                    <a:gd name="T118" fmla="*/ 37 w 2352"/>
                    <a:gd name="T119" fmla="*/ 90 h 240"/>
                    <a:gd name="T120" fmla="*/ 14 w 2352"/>
                    <a:gd name="T121" fmla="*/ 102 h 240"/>
                    <a:gd name="T122" fmla="*/ 2 w 2352"/>
                    <a:gd name="T123" fmla="*/ 114 h 24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352"/>
                    <a:gd name="T187" fmla="*/ 0 h 240"/>
                    <a:gd name="T188" fmla="*/ 2352 w 2352"/>
                    <a:gd name="T189" fmla="*/ 240 h 24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352" h="240">
                      <a:moveTo>
                        <a:pt x="0" y="120"/>
                      </a:moveTo>
                      <a:lnTo>
                        <a:pt x="2" y="126"/>
                      </a:lnTo>
                      <a:lnTo>
                        <a:pt x="6" y="132"/>
                      </a:lnTo>
                      <a:lnTo>
                        <a:pt x="14" y="138"/>
                      </a:lnTo>
                      <a:lnTo>
                        <a:pt x="24" y="144"/>
                      </a:lnTo>
                      <a:lnTo>
                        <a:pt x="37" y="150"/>
                      </a:lnTo>
                      <a:lnTo>
                        <a:pt x="53" y="156"/>
                      </a:lnTo>
                      <a:lnTo>
                        <a:pt x="71" y="161"/>
                      </a:lnTo>
                      <a:lnTo>
                        <a:pt x="92" y="167"/>
                      </a:lnTo>
                      <a:lnTo>
                        <a:pt x="116" y="172"/>
                      </a:lnTo>
                      <a:lnTo>
                        <a:pt x="142" y="177"/>
                      </a:lnTo>
                      <a:lnTo>
                        <a:pt x="170" y="182"/>
                      </a:lnTo>
                      <a:lnTo>
                        <a:pt x="201" y="187"/>
                      </a:lnTo>
                      <a:lnTo>
                        <a:pt x="234" y="192"/>
                      </a:lnTo>
                      <a:lnTo>
                        <a:pt x="268" y="196"/>
                      </a:lnTo>
                      <a:lnTo>
                        <a:pt x="305" y="201"/>
                      </a:lnTo>
                      <a:lnTo>
                        <a:pt x="344" y="205"/>
                      </a:lnTo>
                      <a:lnTo>
                        <a:pt x="385" y="209"/>
                      </a:lnTo>
                      <a:lnTo>
                        <a:pt x="428" y="213"/>
                      </a:lnTo>
                      <a:lnTo>
                        <a:pt x="472" y="216"/>
                      </a:lnTo>
                      <a:lnTo>
                        <a:pt x="518" y="220"/>
                      </a:lnTo>
                      <a:lnTo>
                        <a:pt x="566" y="223"/>
                      </a:lnTo>
                      <a:lnTo>
                        <a:pt x="615" y="226"/>
                      </a:lnTo>
                      <a:lnTo>
                        <a:pt x="666" y="228"/>
                      </a:lnTo>
                      <a:lnTo>
                        <a:pt x="718" y="231"/>
                      </a:lnTo>
                      <a:lnTo>
                        <a:pt x="772" y="233"/>
                      </a:lnTo>
                      <a:lnTo>
                        <a:pt x="826" y="235"/>
                      </a:lnTo>
                      <a:lnTo>
                        <a:pt x="882" y="236"/>
                      </a:lnTo>
                      <a:lnTo>
                        <a:pt x="939" y="238"/>
                      </a:lnTo>
                      <a:lnTo>
                        <a:pt x="997" y="239"/>
                      </a:lnTo>
                      <a:lnTo>
                        <a:pt x="1056" y="239"/>
                      </a:lnTo>
                      <a:lnTo>
                        <a:pt x="1176" y="240"/>
                      </a:lnTo>
                      <a:lnTo>
                        <a:pt x="1296" y="239"/>
                      </a:lnTo>
                      <a:lnTo>
                        <a:pt x="1355" y="239"/>
                      </a:lnTo>
                      <a:lnTo>
                        <a:pt x="1413" y="238"/>
                      </a:lnTo>
                      <a:lnTo>
                        <a:pt x="1470" y="236"/>
                      </a:lnTo>
                      <a:lnTo>
                        <a:pt x="1526" y="235"/>
                      </a:lnTo>
                      <a:lnTo>
                        <a:pt x="1581" y="233"/>
                      </a:lnTo>
                      <a:lnTo>
                        <a:pt x="1634" y="231"/>
                      </a:lnTo>
                      <a:lnTo>
                        <a:pt x="1686" y="228"/>
                      </a:lnTo>
                      <a:lnTo>
                        <a:pt x="1737" y="226"/>
                      </a:lnTo>
                      <a:lnTo>
                        <a:pt x="1786" y="223"/>
                      </a:lnTo>
                      <a:lnTo>
                        <a:pt x="1834" y="220"/>
                      </a:lnTo>
                      <a:lnTo>
                        <a:pt x="1880" y="216"/>
                      </a:lnTo>
                      <a:lnTo>
                        <a:pt x="1924" y="213"/>
                      </a:lnTo>
                      <a:lnTo>
                        <a:pt x="1967" y="209"/>
                      </a:lnTo>
                      <a:lnTo>
                        <a:pt x="2008" y="205"/>
                      </a:lnTo>
                      <a:lnTo>
                        <a:pt x="2047" y="201"/>
                      </a:lnTo>
                      <a:lnTo>
                        <a:pt x="2084" y="196"/>
                      </a:lnTo>
                      <a:lnTo>
                        <a:pt x="2119" y="192"/>
                      </a:lnTo>
                      <a:lnTo>
                        <a:pt x="2151" y="187"/>
                      </a:lnTo>
                      <a:lnTo>
                        <a:pt x="2182" y="182"/>
                      </a:lnTo>
                      <a:lnTo>
                        <a:pt x="2210" y="177"/>
                      </a:lnTo>
                      <a:lnTo>
                        <a:pt x="2236" y="172"/>
                      </a:lnTo>
                      <a:lnTo>
                        <a:pt x="2260" y="167"/>
                      </a:lnTo>
                      <a:lnTo>
                        <a:pt x="2281" y="161"/>
                      </a:lnTo>
                      <a:lnTo>
                        <a:pt x="2299" y="156"/>
                      </a:lnTo>
                      <a:lnTo>
                        <a:pt x="2315" y="150"/>
                      </a:lnTo>
                      <a:lnTo>
                        <a:pt x="2328" y="144"/>
                      </a:lnTo>
                      <a:lnTo>
                        <a:pt x="2339" y="138"/>
                      </a:lnTo>
                      <a:lnTo>
                        <a:pt x="2346" y="132"/>
                      </a:lnTo>
                      <a:lnTo>
                        <a:pt x="2351" y="126"/>
                      </a:lnTo>
                      <a:lnTo>
                        <a:pt x="2352" y="120"/>
                      </a:lnTo>
                      <a:lnTo>
                        <a:pt x="2351" y="114"/>
                      </a:lnTo>
                      <a:lnTo>
                        <a:pt x="2346" y="108"/>
                      </a:lnTo>
                      <a:lnTo>
                        <a:pt x="2339" y="102"/>
                      </a:lnTo>
                      <a:lnTo>
                        <a:pt x="2328" y="96"/>
                      </a:lnTo>
                      <a:lnTo>
                        <a:pt x="2315" y="90"/>
                      </a:lnTo>
                      <a:lnTo>
                        <a:pt x="2299" y="85"/>
                      </a:lnTo>
                      <a:lnTo>
                        <a:pt x="2281" y="79"/>
                      </a:lnTo>
                      <a:lnTo>
                        <a:pt x="2260" y="73"/>
                      </a:lnTo>
                      <a:lnTo>
                        <a:pt x="2236" y="68"/>
                      </a:lnTo>
                      <a:lnTo>
                        <a:pt x="2210" y="63"/>
                      </a:lnTo>
                      <a:lnTo>
                        <a:pt x="2182" y="58"/>
                      </a:lnTo>
                      <a:lnTo>
                        <a:pt x="2151" y="53"/>
                      </a:lnTo>
                      <a:lnTo>
                        <a:pt x="2119" y="48"/>
                      </a:lnTo>
                      <a:lnTo>
                        <a:pt x="2084" y="44"/>
                      </a:lnTo>
                      <a:lnTo>
                        <a:pt x="2047" y="40"/>
                      </a:lnTo>
                      <a:lnTo>
                        <a:pt x="2008" y="35"/>
                      </a:lnTo>
                      <a:lnTo>
                        <a:pt x="1967" y="31"/>
                      </a:lnTo>
                      <a:lnTo>
                        <a:pt x="1924" y="28"/>
                      </a:lnTo>
                      <a:lnTo>
                        <a:pt x="1880" y="24"/>
                      </a:lnTo>
                      <a:lnTo>
                        <a:pt x="1834" y="21"/>
                      </a:lnTo>
                      <a:lnTo>
                        <a:pt x="1786" y="18"/>
                      </a:lnTo>
                      <a:lnTo>
                        <a:pt x="1737" y="15"/>
                      </a:lnTo>
                      <a:lnTo>
                        <a:pt x="1686" y="12"/>
                      </a:lnTo>
                      <a:lnTo>
                        <a:pt x="1634" y="10"/>
                      </a:lnTo>
                      <a:lnTo>
                        <a:pt x="1581" y="7"/>
                      </a:lnTo>
                      <a:lnTo>
                        <a:pt x="1526" y="6"/>
                      </a:lnTo>
                      <a:lnTo>
                        <a:pt x="1470" y="4"/>
                      </a:lnTo>
                      <a:lnTo>
                        <a:pt x="1413" y="3"/>
                      </a:lnTo>
                      <a:lnTo>
                        <a:pt x="1355" y="1"/>
                      </a:lnTo>
                      <a:lnTo>
                        <a:pt x="1296" y="1"/>
                      </a:lnTo>
                      <a:lnTo>
                        <a:pt x="1176" y="0"/>
                      </a:lnTo>
                      <a:lnTo>
                        <a:pt x="1056" y="1"/>
                      </a:lnTo>
                      <a:lnTo>
                        <a:pt x="997" y="1"/>
                      </a:lnTo>
                      <a:lnTo>
                        <a:pt x="939" y="3"/>
                      </a:lnTo>
                      <a:lnTo>
                        <a:pt x="882" y="4"/>
                      </a:lnTo>
                      <a:lnTo>
                        <a:pt x="826" y="6"/>
                      </a:lnTo>
                      <a:lnTo>
                        <a:pt x="772" y="7"/>
                      </a:lnTo>
                      <a:lnTo>
                        <a:pt x="718" y="10"/>
                      </a:lnTo>
                      <a:lnTo>
                        <a:pt x="666" y="12"/>
                      </a:lnTo>
                      <a:lnTo>
                        <a:pt x="615" y="15"/>
                      </a:lnTo>
                      <a:lnTo>
                        <a:pt x="566" y="18"/>
                      </a:lnTo>
                      <a:lnTo>
                        <a:pt x="518" y="21"/>
                      </a:lnTo>
                      <a:lnTo>
                        <a:pt x="472" y="24"/>
                      </a:lnTo>
                      <a:lnTo>
                        <a:pt x="428" y="28"/>
                      </a:lnTo>
                      <a:lnTo>
                        <a:pt x="385" y="31"/>
                      </a:lnTo>
                      <a:lnTo>
                        <a:pt x="344" y="35"/>
                      </a:lnTo>
                      <a:lnTo>
                        <a:pt x="305" y="40"/>
                      </a:lnTo>
                      <a:lnTo>
                        <a:pt x="268" y="44"/>
                      </a:lnTo>
                      <a:lnTo>
                        <a:pt x="234" y="48"/>
                      </a:lnTo>
                      <a:lnTo>
                        <a:pt x="201" y="53"/>
                      </a:lnTo>
                      <a:lnTo>
                        <a:pt x="170" y="58"/>
                      </a:lnTo>
                      <a:lnTo>
                        <a:pt x="142" y="63"/>
                      </a:lnTo>
                      <a:lnTo>
                        <a:pt x="116" y="68"/>
                      </a:lnTo>
                      <a:lnTo>
                        <a:pt x="92" y="73"/>
                      </a:lnTo>
                      <a:lnTo>
                        <a:pt x="71" y="79"/>
                      </a:lnTo>
                      <a:lnTo>
                        <a:pt x="53" y="85"/>
                      </a:lnTo>
                      <a:lnTo>
                        <a:pt x="37" y="90"/>
                      </a:lnTo>
                      <a:lnTo>
                        <a:pt x="24" y="96"/>
                      </a:lnTo>
                      <a:lnTo>
                        <a:pt x="14" y="102"/>
                      </a:lnTo>
                      <a:lnTo>
                        <a:pt x="6" y="108"/>
                      </a:lnTo>
                      <a:lnTo>
                        <a:pt x="2" y="114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751" name="Freeform 19"/>
                <p:cNvSpPr>
                  <a:spLocks/>
                </p:cNvSpPr>
                <p:nvPr/>
              </p:nvSpPr>
              <p:spPr bwMode="auto">
                <a:xfrm>
                  <a:off x="3219" y="1731"/>
                  <a:ext cx="2352" cy="960"/>
                </a:xfrm>
                <a:custGeom>
                  <a:avLst/>
                  <a:gdLst>
                    <a:gd name="T0" fmla="*/ 1056 w 2352"/>
                    <a:gd name="T1" fmla="*/ 1 h 960"/>
                    <a:gd name="T2" fmla="*/ 939 w 2352"/>
                    <a:gd name="T3" fmla="*/ 3 h 960"/>
                    <a:gd name="T4" fmla="*/ 826 w 2352"/>
                    <a:gd name="T5" fmla="*/ 6 h 960"/>
                    <a:gd name="T6" fmla="*/ 718 w 2352"/>
                    <a:gd name="T7" fmla="*/ 10 h 960"/>
                    <a:gd name="T8" fmla="*/ 615 w 2352"/>
                    <a:gd name="T9" fmla="*/ 15 h 960"/>
                    <a:gd name="T10" fmla="*/ 518 w 2352"/>
                    <a:gd name="T11" fmla="*/ 21 h 960"/>
                    <a:gd name="T12" fmla="*/ 428 w 2352"/>
                    <a:gd name="T13" fmla="*/ 28 h 960"/>
                    <a:gd name="T14" fmla="*/ 344 w 2352"/>
                    <a:gd name="T15" fmla="*/ 35 h 960"/>
                    <a:gd name="T16" fmla="*/ 268 w 2352"/>
                    <a:gd name="T17" fmla="*/ 44 h 960"/>
                    <a:gd name="T18" fmla="*/ 201 w 2352"/>
                    <a:gd name="T19" fmla="*/ 53 h 960"/>
                    <a:gd name="T20" fmla="*/ 142 w 2352"/>
                    <a:gd name="T21" fmla="*/ 63 h 960"/>
                    <a:gd name="T22" fmla="*/ 92 w 2352"/>
                    <a:gd name="T23" fmla="*/ 73 h 960"/>
                    <a:gd name="T24" fmla="*/ 53 w 2352"/>
                    <a:gd name="T25" fmla="*/ 85 h 960"/>
                    <a:gd name="T26" fmla="*/ 24 w 2352"/>
                    <a:gd name="T27" fmla="*/ 96 h 960"/>
                    <a:gd name="T28" fmla="*/ 6 w 2352"/>
                    <a:gd name="T29" fmla="*/ 108 h 960"/>
                    <a:gd name="T30" fmla="*/ 0 w 2352"/>
                    <a:gd name="T31" fmla="*/ 120 h 960"/>
                    <a:gd name="T32" fmla="*/ 2 w 2352"/>
                    <a:gd name="T33" fmla="*/ 846 h 960"/>
                    <a:gd name="T34" fmla="*/ 14 w 2352"/>
                    <a:gd name="T35" fmla="*/ 858 h 960"/>
                    <a:gd name="T36" fmla="*/ 37 w 2352"/>
                    <a:gd name="T37" fmla="*/ 870 h 960"/>
                    <a:gd name="T38" fmla="*/ 71 w 2352"/>
                    <a:gd name="T39" fmla="*/ 881 h 960"/>
                    <a:gd name="T40" fmla="*/ 116 w 2352"/>
                    <a:gd name="T41" fmla="*/ 892 h 960"/>
                    <a:gd name="T42" fmla="*/ 170 w 2352"/>
                    <a:gd name="T43" fmla="*/ 902 h 960"/>
                    <a:gd name="T44" fmla="*/ 234 w 2352"/>
                    <a:gd name="T45" fmla="*/ 912 h 960"/>
                    <a:gd name="T46" fmla="*/ 305 w 2352"/>
                    <a:gd name="T47" fmla="*/ 921 h 960"/>
                    <a:gd name="T48" fmla="*/ 385 w 2352"/>
                    <a:gd name="T49" fmla="*/ 929 h 960"/>
                    <a:gd name="T50" fmla="*/ 472 w 2352"/>
                    <a:gd name="T51" fmla="*/ 936 h 960"/>
                    <a:gd name="T52" fmla="*/ 566 w 2352"/>
                    <a:gd name="T53" fmla="*/ 943 h 960"/>
                    <a:gd name="T54" fmla="*/ 666 w 2352"/>
                    <a:gd name="T55" fmla="*/ 948 h 960"/>
                    <a:gd name="T56" fmla="*/ 772 w 2352"/>
                    <a:gd name="T57" fmla="*/ 953 h 960"/>
                    <a:gd name="T58" fmla="*/ 882 w 2352"/>
                    <a:gd name="T59" fmla="*/ 956 h 960"/>
                    <a:gd name="T60" fmla="*/ 997 w 2352"/>
                    <a:gd name="T61" fmla="*/ 959 h 960"/>
                    <a:gd name="T62" fmla="*/ 1176 w 2352"/>
                    <a:gd name="T63" fmla="*/ 960 h 960"/>
                    <a:gd name="T64" fmla="*/ 1355 w 2352"/>
                    <a:gd name="T65" fmla="*/ 959 h 960"/>
                    <a:gd name="T66" fmla="*/ 1470 w 2352"/>
                    <a:gd name="T67" fmla="*/ 956 h 960"/>
                    <a:gd name="T68" fmla="*/ 1581 w 2352"/>
                    <a:gd name="T69" fmla="*/ 953 h 960"/>
                    <a:gd name="T70" fmla="*/ 1686 w 2352"/>
                    <a:gd name="T71" fmla="*/ 948 h 960"/>
                    <a:gd name="T72" fmla="*/ 1786 w 2352"/>
                    <a:gd name="T73" fmla="*/ 943 h 960"/>
                    <a:gd name="T74" fmla="*/ 1880 w 2352"/>
                    <a:gd name="T75" fmla="*/ 936 h 960"/>
                    <a:gd name="T76" fmla="*/ 1967 w 2352"/>
                    <a:gd name="T77" fmla="*/ 929 h 960"/>
                    <a:gd name="T78" fmla="*/ 2047 w 2352"/>
                    <a:gd name="T79" fmla="*/ 921 h 960"/>
                    <a:gd name="T80" fmla="*/ 2119 w 2352"/>
                    <a:gd name="T81" fmla="*/ 912 h 960"/>
                    <a:gd name="T82" fmla="*/ 2182 w 2352"/>
                    <a:gd name="T83" fmla="*/ 902 h 960"/>
                    <a:gd name="T84" fmla="*/ 2236 w 2352"/>
                    <a:gd name="T85" fmla="*/ 892 h 960"/>
                    <a:gd name="T86" fmla="*/ 2281 w 2352"/>
                    <a:gd name="T87" fmla="*/ 881 h 960"/>
                    <a:gd name="T88" fmla="*/ 2315 w 2352"/>
                    <a:gd name="T89" fmla="*/ 870 h 960"/>
                    <a:gd name="T90" fmla="*/ 2339 w 2352"/>
                    <a:gd name="T91" fmla="*/ 858 h 960"/>
                    <a:gd name="T92" fmla="*/ 2351 w 2352"/>
                    <a:gd name="T93" fmla="*/ 846 h 960"/>
                    <a:gd name="T94" fmla="*/ 2352 w 2352"/>
                    <a:gd name="T95" fmla="*/ 120 h 960"/>
                    <a:gd name="T96" fmla="*/ 2346 w 2352"/>
                    <a:gd name="T97" fmla="*/ 108 h 960"/>
                    <a:gd name="T98" fmla="*/ 2328 w 2352"/>
                    <a:gd name="T99" fmla="*/ 96 h 960"/>
                    <a:gd name="T100" fmla="*/ 2299 w 2352"/>
                    <a:gd name="T101" fmla="*/ 85 h 960"/>
                    <a:gd name="T102" fmla="*/ 2260 w 2352"/>
                    <a:gd name="T103" fmla="*/ 73 h 960"/>
                    <a:gd name="T104" fmla="*/ 2210 w 2352"/>
                    <a:gd name="T105" fmla="*/ 63 h 960"/>
                    <a:gd name="T106" fmla="*/ 2151 w 2352"/>
                    <a:gd name="T107" fmla="*/ 53 h 960"/>
                    <a:gd name="T108" fmla="*/ 2084 w 2352"/>
                    <a:gd name="T109" fmla="*/ 44 h 960"/>
                    <a:gd name="T110" fmla="*/ 2008 w 2352"/>
                    <a:gd name="T111" fmla="*/ 35 h 960"/>
                    <a:gd name="T112" fmla="*/ 1924 w 2352"/>
                    <a:gd name="T113" fmla="*/ 28 h 960"/>
                    <a:gd name="T114" fmla="*/ 1834 w 2352"/>
                    <a:gd name="T115" fmla="*/ 21 h 960"/>
                    <a:gd name="T116" fmla="*/ 1737 w 2352"/>
                    <a:gd name="T117" fmla="*/ 15 h 960"/>
                    <a:gd name="T118" fmla="*/ 1634 w 2352"/>
                    <a:gd name="T119" fmla="*/ 10 h 960"/>
                    <a:gd name="T120" fmla="*/ 1526 w 2352"/>
                    <a:gd name="T121" fmla="*/ 6 h 960"/>
                    <a:gd name="T122" fmla="*/ 1413 w 2352"/>
                    <a:gd name="T123" fmla="*/ 3 h 960"/>
                    <a:gd name="T124" fmla="*/ 1296 w 2352"/>
                    <a:gd name="T125" fmla="*/ 1 h 96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2352"/>
                    <a:gd name="T190" fmla="*/ 0 h 960"/>
                    <a:gd name="T191" fmla="*/ 2352 w 2352"/>
                    <a:gd name="T192" fmla="*/ 960 h 96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2352" h="960">
                      <a:moveTo>
                        <a:pt x="1176" y="0"/>
                      </a:moveTo>
                      <a:lnTo>
                        <a:pt x="1056" y="1"/>
                      </a:lnTo>
                      <a:lnTo>
                        <a:pt x="997" y="1"/>
                      </a:lnTo>
                      <a:lnTo>
                        <a:pt x="939" y="3"/>
                      </a:lnTo>
                      <a:lnTo>
                        <a:pt x="882" y="4"/>
                      </a:lnTo>
                      <a:lnTo>
                        <a:pt x="826" y="6"/>
                      </a:lnTo>
                      <a:lnTo>
                        <a:pt x="772" y="7"/>
                      </a:lnTo>
                      <a:lnTo>
                        <a:pt x="718" y="10"/>
                      </a:lnTo>
                      <a:lnTo>
                        <a:pt x="666" y="12"/>
                      </a:lnTo>
                      <a:lnTo>
                        <a:pt x="615" y="15"/>
                      </a:lnTo>
                      <a:lnTo>
                        <a:pt x="566" y="18"/>
                      </a:lnTo>
                      <a:lnTo>
                        <a:pt x="518" y="21"/>
                      </a:lnTo>
                      <a:lnTo>
                        <a:pt x="472" y="24"/>
                      </a:lnTo>
                      <a:lnTo>
                        <a:pt x="428" y="28"/>
                      </a:lnTo>
                      <a:lnTo>
                        <a:pt x="385" y="31"/>
                      </a:lnTo>
                      <a:lnTo>
                        <a:pt x="344" y="35"/>
                      </a:lnTo>
                      <a:lnTo>
                        <a:pt x="305" y="40"/>
                      </a:lnTo>
                      <a:lnTo>
                        <a:pt x="268" y="44"/>
                      </a:lnTo>
                      <a:lnTo>
                        <a:pt x="234" y="48"/>
                      </a:lnTo>
                      <a:lnTo>
                        <a:pt x="201" y="53"/>
                      </a:lnTo>
                      <a:lnTo>
                        <a:pt x="170" y="58"/>
                      </a:lnTo>
                      <a:lnTo>
                        <a:pt x="142" y="63"/>
                      </a:lnTo>
                      <a:lnTo>
                        <a:pt x="116" y="68"/>
                      </a:lnTo>
                      <a:lnTo>
                        <a:pt x="92" y="73"/>
                      </a:lnTo>
                      <a:lnTo>
                        <a:pt x="71" y="79"/>
                      </a:lnTo>
                      <a:lnTo>
                        <a:pt x="53" y="85"/>
                      </a:lnTo>
                      <a:lnTo>
                        <a:pt x="37" y="90"/>
                      </a:lnTo>
                      <a:lnTo>
                        <a:pt x="24" y="96"/>
                      </a:lnTo>
                      <a:lnTo>
                        <a:pt x="14" y="102"/>
                      </a:lnTo>
                      <a:lnTo>
                        <a:pt x="6" y="108"/>
                      </a:lnTo>
                      <a:lnTo>
                        <a:pt x="2" y="114"/>
                      </a:lnTo>
                      <a:lnTo>
                        <a:pt x="0" y="120"/>
                      </a:lnTo>
                      <a:lnTo>
                        <a:pt x="0" y="840"/>
                      </a:lnTo>
                      <a:lnTo>
                        <a:pt x="2" y="846"/>
                      </a:lnTo>
                      <a:lnTo>
                        <a:pt x="6" y="852"/>
                      </a:lnTo>
                      <a:lnTo>
                        <a:pt x="14" y="858"/>
                      </a:lnTo>
                      <a:lnTo>
                        <a:pt x="24" y="864"/>
                      </a:lnTo>
                      <a:lnTo>
                        <a:pt x="37" y="870"/>
                      </a:lnTo>
                      <a:lnTo>
                        <a:pt x="53" y="876"/>
                      </a:lnTo>
                      <a:lnTo>
                        <a:pt x="71" y="881"/>
                      </a:lnTo>
                      <a:lnTo>
                        <a:pt x="92" y="887"/>
                      </a:lnTo>
                      <a:lnTo>
                        <a:pt x="116" y="892"/>
                      </a:lnTo>
                      <a:lnTo>
                        <a:pt x="142" y="897"/>
                      </a:lnTo>
                      <a:lnTo>
                        <a:pt x="170" y="902"/>
                      </a:lnTo>
                      <a:lnTo>
                        <a:pt x="201" y="907"/>
                      </a:lnTo>
                      <a:lnTo>
                        <a:pt x="234" y="912"/>
                      </a:lnTo>
                      <a:lnTo>
                        <a:pt x="268" y="916"/>
                      </a:lnTo>
                      <a:lnTo>
                        <a:pt x="305" y="921"/>
                      </a:lnTo>
                      <a:lnTo>
                        <a:pt x="344" y="925"/>
                      </a:lnTo>
                      <a:lnTo>
                        <a:pt x="385" y="929"/>
                      </a:lnTo>
                      <a:lnTo>
                        <a:pt x="428" y="933"/>
                      </a:lnTo>
                      <a:lnTo>
                        <a:pt x="472" y="936"/>
                      </a:lnTo>
                      <a:lnTo>
                        <a:pt x="518" y="940"/>
                      </a:lnTo>
                      <a:lnTo>
                        <a:pt x="566" y="943"/>
                      </a:lnTo>
                      <a:lnTo>
                        <a:pt x="615" y="946"/>
                      </a:lnTo>
                      <a:lnTo>
                        <a:pt x="666" y="948"/>
                      </a:lnTo>
                      <a:lnTo>
                        <a:pt x="718" y="951"/>
                      </a:lnTo>
                      <a:lnTo>
                        <a:pt x="772" y="953"/>
                      </a:lnTo>
                      <a:lnTo>
                        <a:pt x="826" y="955"/>
                      </a:lnTo>
                      <a:lnTo>
                        <a:pt x="882" y="956"/>
                      </a:lnTo>
                      <a:lnTo>
                        <a:pt x="939" y="958"/>
                      </a:lnTo>
                      <a:lnTo>
                        <a:pt x="997" y="959"/>
                      </a:lnTo>
                      <a:lnTo>
                        <a:pt x="1056" y="959"/>
                      </a:lnTo>
                      <a:lnTo>
                        <a:pt x="1176" y="960"/>
                      </a:lnTo>
                      <a:lnTo>
                        <a:pt x="1296" y="959"/>
                      </a:lnTo>
                      <a:lnTo>
                        <a:pt x="1355" y="959"/>
                      </a:lnTo>
                      <a:lnTo>
                        <a:pt x="1413" y="958"/>
                      </a:lnTo>
                      <a:lnTo>
                        <a:pt x="1470" y="956"/>
                      </a:lnTo>
                      <a:lnTo>
                        <a:pt x="1526" y="955"/>
                      </a:lnTo>
                      <a:lnTo>
                        <a:pt x="1581" y="953"/>
                      </a:lnTo>
                      <a:lnTo>
                        <a:pt x="1634" y="951"/>
                      </a:lnTo>
                      <a:lnTo>
                        <a:pt x="1686" y="948"/>
                      </a:lnTo>
                      <a:lnTo>
                        <a:pt x="1737" y="946"/>
                      </a:lnTo>
                      <a:lnTo>
                        <a:pt x="1786" y="943"/>
                      </a:lnTo>
                      <a:lnTo>
                        <a:pt x="1834" y="940"/>
                      </a:lnTo>
                      <a:lnTo>
                        <a:pt x="1880" y="936"/>
                      </a:lnTo>
                      <a:lnTo>
                        <a:pt x="1924" y="933"/>
                      </a:lnTo>
                      <a:lnTo>
                        <a:pt x="1967" y="929"/>
                      </a:lnTo>
                      <a:lnTo>
                        <a:pt x="2008" y="925"/>
                      </a:lnTo>
                      <a:lnTo>
                        <a:pt x="2047" y="921"/>
                      </a:lnTo>
                      <a:lnTo>
                        <a:pt x="2084" y="916"/>
                      </a:lnTo>
                      <a:lnTo>
                        <a:pt x="2119" y="912"/>
                      </a:lnTo>
                      <a:lnTo>
                        <a:pt x="2151" y="907"/>
                      </a:lnTo>
                      <a:lnTo>
                        <a:pt x="2182" y="902"/>
                      </a:lnTo>
                      <a:lnTo>
                        <a:pt x="2210" y="897"/>
                      </a:lnTo>
                      <a:lnTo>
                        <a:pt x="2236" y="892"/>
                      </a:lnTo>
                      <a:lnTo>
                        <a:pt x="2260" y="887"/>
                      </a:lnTo>
                      <a:lnTo>
                        <a:pt x="2281" y="881"/>
                      </a:lnTo>
                      <a:lnTo>
                        <a:pt x="2299" y="876"/>
                      </a:lnTo>
                      <a:lnTo>
                        <a:pt x="2315" y="870"/>
                      </a:lnTo>
                      <a:lnTo>
                        <a:pt x="2328" y="864"/>
                      </a:lnTo>
                      <a:lnTo>
                        <a:pt x="2339" y="858"/>
                      </a:lnTo>
                      <a:lnTo>
                        <a:pt x="2346" y="852"/>
                      </a:lnTo>
                      <a:lnTo>
                        <a:pt x="2351" y="846"/>
                      </a:lnTo>
                      <a:lnTo>
                        <a:pt x="2352" y="840"/>
                      </a:lnTo>
                      <a:lnTo>
                        <a:pt x="2352" y="120"/>
                      </a:lnTo>
                      <a:lnTo>
                        <a:pt x="2351" y="114"/>
                      </a:lnTo>
                      <a:lnTo>
                        <a:pt x="2346" y="108"/>
                      </a:lnTo>
                      <a:lnTo>
                        <a:pt x="2339" y="102"/>
                      </a:lnTo>
                      <a:lnTo>
                        <a:pt x="2328" y="96"/>
                      </a:lnTo>
                      <a:lnTo>
                        <a:pt x="2315" y="90"/>
                      </a:lnTo>
                      <a:lnTo>
                        <a:pt x="2299" y="85"/>
                      </a:lnTo>
                      <a:lnTo>
                        <a:pt x="2281" y="79"/>
                      </a:lnTo>
                      <a:lnTo>
                        <a:pt x="2260" y="73"/>
                      </a:lnTo>
                      <a:lnTo>
                        <a:pt x="2236" y="68"/>
                      </a:lnTo>
                      <a:lnTo>
                        <a:pt x="2210" y="63"/>
                      </a:lnTo>
                      <a:lnTo>
                        <a:pt x="2182" y="58"/>
                      </a:lnTo>
                      <a:lnTo>
                        <a:pt x="2151" y="53"/>
                      </a:lnTo>
                      <a:lnTo>
                        <a:pt x="2119" y="48"/>
                      </a:lnTo>
                      <a:lnTo>
                        <a:pt x="2084" y="44"/>
                      </a:lnTo>
                      <a:lnTo>
                        <a:pt x="2047" y="40"/>
                      </a:lnTo>
                      <a:lnTo>
                        <a:pt x="2008" y="35"/>
                      </a:lnTo>
                      <a:lnTo>
                        <a:pt x="1967" y="31"/>
                      </a:lnTo>
                      <a:lnTo>
                        <a:pt x="1924" y="28"/>
                      </a:lnTo>
                      <a:lnTo>
                        <a:pt x="1880" y="24"/>
                      </a:lnTo>
                      <a:lnTo>
                        <a:pt x="1834" y="21"/>
                      </a:lnTo>
                      <a:lnTo>
                        <a:pt x="1786" y="18"/>
                      </a:lnTo>
                      <a:lnTo>
                        <a:pt x="1737" y="15"/>
                      </a:lnTo>
                      <a:lnTo>
                        <a:pt x="1686" y="12"/>
                      </a:lnTo>
                      <a:lnTo>
                        <a:pt x="1634" y="10"/>
                      </a:lnTo>
                      <a:lnTo>
                        <a:pt x="1581" y="7"/>
                      </a:lnTo>
                      <a:lnTo>
                        <a:pt x="1526" y="6"/>
                      </a:lnTo>
                      <a:lnTo>
                        <a:pt x="1470" y="4"/>
                      </a:lnTo>
                      <a:lnTo>
                        <a:pt x="1413" y="3"/>
                      </a:lnTo>
                      <a:lnTo>
                        <a:pt x="1355" y="1"/>
                      </a:lnTo>
                      <a:lnTo>
                        <a:pt x="1296" y="1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752" name="Freeform 20"/>
                <p:cNvSpPr>
                  <a:spLocks/>
                </p:cNvSpPr>
                <p:nvPr/>
              </p:nvSpPr>
              <p:spPr bwMode="auto">
                <a:xfrm>
                  <a:off x="3219" y="1851"/>
                  <a:ext cx="2352" cy="120"/>
                </a:xfrm>
                <a:custGeom>
                  <a:avLst/>
                  <a:gdLst>
                    <a:gd name="T0" fmla="*/ 0 w 2352"/>
                    <a:gd name="T1" fmla="*/ 0 h 120"/>
                    <a:gd name="T2" fmla="*/ 2 w 2352"/>
                    <a:gd name="T3" fmla="*/ 6 h 120"/>
                    <a:gd name="T4" fmla="*/ 6 w 2352"/>
                    <a:gd name="T5" fmla="*/ 12 h 120"/>
                    <a:gd name="T6" fmla="*/ 14 w 2352"/>
                    <a:gd name="T7" fmla="*/ 18 h 120"/>
                    <a:gd name="T8" fmla="*/ 24 w 2352"/>
                    <a:gd name="T9" fmla="*/ 24 h 120"/>
                    <a:gd name="T10" fmla="*/ 37 w 2352"/>
                    <a:gd name="T11" fmla="*/ 30 h 120"/>
                    <a:gd name="T12" fmla="*/ 53 w 2352"/>
                    <a:gd name="T13" fmla="*/ 36 h 120"/>
                    <a:gd name="T14" fmla="*/ 71 w 2352"/>
                    <a:gd name="T15" fmla="*/ 41 h 120"/>
                    <a:gd name="T16" fmla="*/ 92 w 2352"/>
                    <a:gd name="T17" fmla="*/ 47 h 120"/>
                    <a:gd name="T18" fmla="*/ 116 w 2352"/>
                    <a:gd name="T19" fmla="*/ 52 h 120"/>
                    <a:gd name="T20" fmla="*/ 142 w 2352"/>
                    <a:gd name="T21" fmla="*/ 57 h 120"/>
                    <a:gd name="T22" fmla="*/ 170 w 2352"/>
                    <a:gd name="T23" fmla="*/ 62 h 120"/>
                    <a:gd name="T24" fmla="*/ 201 w 2352"/>
                    <a:gd name="T25" fmla="*/ 67 h 120"/>
                    <a:gd name="T26" fmla="*/ 234 w 2352"/>
                    <a:gd name="T27" fmla="*/ 72 h 120"/>
                    <a:gd name="T28" fmla="*/ 268 w 2352"/>
                    <a:gd name="T29" fmla="*/ 76 h 120"/>
                    <a:gd name="T30" fmla="*/ 305 w 2352"/>
                    <a:gd name="T31" fmla="*/ 81 h 120"/>
                    <a:gd name="T32" fmla="*/ 344 w 2352"/>
                    <a:gd name="T33" fmla="*/ 85 h 120"/>
                    <a:gd name="T34" fmla="*/ 385 w 2352"/>
                    <a:gd name="T35" fmla="*/ 89 h 120"/>
                    <a:gd name="T36" fmla="*/ 428 w 2352"/>
                    <a:gd name="T37" fmla="*/ 93 h 120"/>
                    <a:gd name="T38" fmla="*/ 472 w 2352"/>
                    <a:gd name="T39" fmla="*/ 96 h 120"/>
                    <a:gd name="T40" fmla="*/ 518 w 2352"/>
                    <a:gd name="T41" fmla="*/ 100 h 120"/>
                    <a:gd name="T42" fmla="*/ 566 w 2352"/>
                    <a:gd name="T43" fmla="*/ 103 h 120"/>
                    <a:gd name="T44" fmla="*/ 615 w 2352"/>
                    <a:gd name="T45" fmla="*/ 106 h 120"/>
                    <a:gd name="T46" fmla="*/ 666 w 2352"/>
                    <a:gd name="T47" fmla="*/ 108 h 120"/>
                    <a:gd name="T48" fmla="*/ 718 w 2352"/>
                    <a:gd name="T49" fmla="*/ 111 h 120"/>
                    <a:gd name="T50" fmla="*/ 772 w 2352"/>
                    <a:gd name="T51" fmla="*/ 113 h 120"/>
                    <a:gd name="T52" fmla="*/ 826 w 2352"/>
                    <a:gd name="T53" fmla="*/ 115 h 120"/>
                    <a:gd name="T54" fmla="*/ 882 w 2352"/>
                    <a:gd name="T55" fmla="*/ 116 h 120"/>
                    <a:gd name="T56" fmla="*/ 939 w 2352"/>
                    <a:gd name="T57" fmla="*/ 118 h 120"/>
                    <a:gd name="T58" fmla="*/ 997 w 2352"/>
                    <a:gd name="T59" fmla="*/ 119 h 120"/>
                    <a:gd name="T60" fmla="*/ 1056 w 2352"/>
                    <a:gd name="T61" fmla="*/ 119 h 120"/>
                    <a:gd name="T62" fmla="*/ 1176 w 2352"/>
                    <a:gd name="T63" fmla="*/ 120 h 120"/>
                    <a:gd name="T64" fmla="*/ 1296 w 2352"/>
                    <a:gd name="T65" fmla="*/ 119 h 120"/>
                    <a:gd name="T66" fmla="*/ 1355 w 2352"/>
                    <a:gd name="T67" fmla="*/ 119 h 120"/>
                    <a:gd name="T68" fmla="*/ 1413 w 2352"/>
                    <a:gd name="T69" fmla="*/ 118 h 120"/>
                    <a:gd name="T70" fmla="*/ 1470 w 2352"/>
                    <a:gd name="T71" fmla="*/ 116 h 120"/>
                    <a:gd name="T72" fmla="*/ 1526 w 2352"/>
                    <a:gd name="T73" fmla="*/ 115 h 120"/>
                    <a:gd name="T74" fmla="*/ 1581 w 2352"/>
                    <a:gd name="T75" fmla="*/ 113 h 120"/>
                    <a:gd name="T76" fmla="*/ 1634 w 2352"/>
                    <a:gd name="T77" fmla="*/ 111 h 120"/>
                    <a:gd name="T78" fmla="*/ 1686 w 2352"/>
                    <a:gd name="T79" fmla="*/ 108 h 120"/>
                    <a:gd name="T80" fmla="*/ 1737 w 2352"/>
                    <a:gd name="T81" fmla="*/ 106 h 120"/>
                    <a:gd name="T82" fmla="*/ 1786 w 2352"/>
                    <a:gd name="T83" fmla="*/ 103 h 120"/>
                    <a:gd name="T84" fmla="*/ 1834 w 2352"/>
                    <a:gd name="T85" fmla="*/ 100 h 120"/>
                    <a:gd name="T86" fmla="*/ 1880 w 2352"/>
                    <a:gd name="T87" fmla="*/ 96 h 120"/>
                    <a:gd name="T88" fmla="*/ 1924 w 2352"/>
                    <a:gd name="T89" fmla="*/ 93 h 120"/>
                    <a:gd name="T90" fmla="*/ 1967 w 2352"/>
                    <a:gd name="T91" fmla="*/ 89 h 120"/>
                    <a:gd name="T92" fmla="*/ 2008 w 2352"/>
                    <a:gd name="T93" fmla="*/ 85 h 120"/>
                    <a:gd name="T94" fmla="*/ 2047 w 2352"/>
                    <a:gd name="T95" fmla="*/ 81 h 120"/>
                    <a:gd name="T96" fmla="*/ 2084 w 2352"/>
                    <a:gd name="T97" fmla="*/ 76 h 120"/>
                    <a:gd name="T98" fmla="*/ 2119 w 2352"/>
                    <a:gd name="T99" fmla="*/ 72 h 120"/>
                    <a:gd name="T100" fmla="*/ 2151 w 2352"/>
                    <a:gd name="T101" fmla="*/ 67 h 120"/>
                    <a:gd name="T102" fmla="*/ 2182 w 2352"/>
                    <a:gd name="T103" fmla="*/ 62 h 120"/>
                    <a:gd name="T104" fmla="*/ 2210 w 2352"/>
                    <a:gd name="T105" fmla="*/ 57 h 120"/>
                    <a:gd name="T106" fmla="*/ 2236 w 2352"/>
                    <a:gd name="T107" fmla="*/ 52 h 120"/>
                    <a:gd name="T108" fmla="*/ 2260 w 2352"/>
                    <a:gd name="T109" fmla="*/ 47 h 120"/>
                    <a:gd name="T110" fmla="*/ 2281 w 2352"/>
                    <a:gd name="T111" fmla="*/ 41 h 120"/>
                    <a:gd name="T112" fmla="*/ 2299 w 2352"/>
                    <a:gd name="T113" fmla="*/ 36 h 120"/>
                    <a:gd name="T114" fmla="*/ 2315 w 2352"/>
                    <a:gd name="T115" fmla="*/ 30 h 120"/>
                    <a:gd name="T116" fmla="*/ 2328 w 2352"/>
                    <a:gd name="T117" fmla="*/ 24 h 120"/>
                    <a:gd name="T118" fmla="*/ 2339 w 2352"/>
                    <a:gd name="T119" fmla="*/ 18 h 120"/>
                    <a:gd name="T120" fmla="*/ 2346 w 2352"/>
                    <a:gd name="T121" fmla="*/ 12 h 120"/>
                    <a:gd name="T122" fmla="*/ 2351 w 2352"/>
                    <a:gd name="T123" fmla="*/ 6 h 120"/>
                    <a:gd name="T124" fmla="*/ 2352 w 2352"/>
                    <a:gd name="T125" fmla="*/ 0 h 12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2352"/>
                    <a:gd name="T190" fmla="*/ 0 h 120"/>
                    <a:gd name="T191" fmla="*/ 2352 w 2352"/>
                    <a:gd name="T192" fmla="*/ 120 h 12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2352" h="120">
                      <a:moveTo>
                        <a:pt x="0" y="0"/>
                      </a:moveTo>
                      <a:lnTo>
                        <a:pt x="2" y="6"/>
                      </a:lnTo>
                      <a:lnTo>
                        <a:pt x="6" y="12"/>
                      </a:lnTo>
                      <a:lnTo>
                        <a:pt x="14" y="18"/>
                      </a:lnTo>
                      <a:lnTo>
                        <a:pt x="24" y="24"/>
                      </a:lnTo>
                      <a:lnTo>
                        <a:pt x="37" y="30"/>
                      </a:lnTo>
                      <a:lnTo>
                        <a:pt x="53" y="36"/>
                      </a:lnTo>
                      <a:lnTo>
                        <a:pt x="71" y="41"/>
                      </a:lnTo>
                      <a:lnTo>
                        <a:pt x="92" y="47"/>
                      </a:lnTo>
                      <a:lnTo>
                        <a:pt x="116" y="52"/>
                      </a:lnTo>
                      <a:lnTo>
                        <a:pt x="142" y="57"/>
                      </a:lnTo>
                      <a:lnTo>
                        <a:pt x="170" y="62"/>
                      </a:lnTo>
                      <a:lnTo>
                        <a:pt x="201" y="67"/>
                      </a:lnTo>
                      <a:lnTo>
                        <a:pt x="234" y="72"/>
                      </a:lnTo>
                      <a:lnTo>
                        <a:pt x="268" y="76"/>
                      </a:lnTo>
                      <a:lnTo>
                        <a:pt x="305" y="81"/>
                      </a:lnTo>
                      <a:lnTo>
                        <a:pt x="344" y="85"/>
                      </a:lnTo>
                      <a:lnTo>
                        <a:pt x="385" y="89"/>
                      </a:lnTo>
                      <a:lnTo>
                        <a:pt x="428" y="93"/>
                      </a:lnTo>
                      <a:lnTo>
                        <a:pt x="472" y="96"/>
                      </a:lnTo>
                      <a:lnTo>
                        <a:pt x="518" y="100"/>
                      </a:lnTo>
                      <a:lnTo>
                        <a:pt x="566" y="103"/>
                      </a:lnTo>
                      <a:lnTo>
                        <a:pt x="615" y="106"/>
                      </a:lnTo>
                      <a:lnTo>
                        <a:pt x="666" y="108"/>
                      </a:lnTo>
                      <a:lnTo>
                        <a:pt x="718" y="111"/>
                      </a:lnTo>
                      <a:lnTo>
                        <a:pt x="772" y="113"/>
                      </a:lnTo>
                      <a:lnTo>
                        <a:pt x="826" y="115"/>
                      </a:lnTo>
                      <a:lnTo>
                        <a:pt x="882" y="116"/>
                      </a:lnTo>
                      <a:lnTo>
                        <a:pt x="939" y="118"/>
                      </a:lnTo>
                      <a:lnTo>
                        <a:pt x="997" y="119"/>
                      </a:lnTo>
                      <a:lnTo>
                        <a:pt x="1056" y="119"/>
                      </a:lnTo>
                      <a:lnTo>
                        <a:pt x="1176" y="120"/>
                      </a:lnTo>
                      <a:lnTo>
                        <a:pt x="1296" y="119"/>
                      </a:lnTo>
                      <a:lnTo>
                        <a:pt x="1355" y="119"/>
                      </a:lnTo>
                      <a:lnTo>
                        <a:pt x="1413" y="118"/>
                      </a:lnTo>
                      <a:lnTo>
                        <a:pt x="1470" y="116"/>
                      </a:lnTo>
                      <a:lnTo>
                        <a:pt x="1526" y="115"/>
                      </a:lnTo>
                      <a:lnTo>
                        <a:pt x="1581" y="113"/>
                      </a:lnTo>
                      <a:lnTo>
                        <a:pt x="1634" y="111"/>
                      </a:lnTo>
                      <a:lnTo>
                        <a:pt x="1686" y="108"/>
                      </a:lnTo>
                      <a:lnTo>
                        <a:pt x="1737" y="106"/>
                      </a:lnTo>
                      <a:lnTo>
                        <a:pt x="1786" y="103"/>
                      </a:lnTo>
                      <a:lnTo>
                        <a:pt x="1834" y="100"/>
                      </a:lnTo>
                      <a:lnTo>
                        <a:pt x="1880" y="96"/>
                      </a:lnTo>
                      <a:lnTo>
                        <a:pt x="1924" y="93"/>
                      </a:lnTo>
                      <a:lnTo>
                        <a:pt x="1967" y="89"/>
                      </a:lnTo>
                      <a:lnTo>
                        <a:pt x="2008" y="85"/>
                      </a:lnTo>
                      <a:lnTo>
                        <a:pt x="2047" y="81"/>
                      </a:lnTo>
                      <a:lnTo>
                        <a:pt x="2084" y="76"/>
                      </a:lnTo>
                      <a:lnTo>
                        <a:pt x="2119" y="72"/>
                      </a:lnTo>
                      <a:lnTo>
                        <a:pt x="2151" y="67"/>
                      </a:lnTo>
                      <a:lnTo>
                        <a:pt x="2182" y="62"/>
                      </a:lnTo>
                      <a:lnTo>
                        <a:pt x="2210" y="57"/>
                      </a:lnTo>
                      <a:lnTo>
                        <a:pt x="2236" y="52"/>
                      </a:lnTo>
                      <a:lnTo>
                        <a:pt x="2260" y="47"/>
                      </a:lnTo>
                      <a:lnTo>
                        <a:pt x="2281" y="41"/>
                      </a:lnTo>
                      <a:lnTo>
                        <a:pt x="2299" y="36"/>
                      </a:lnTo>
                      <a:lnTo>
                        <a:pt x="2315" y="30"/>
                      </a:lnTo>
                      <a:lnTo>
                        <a:pt x="2328" y="24"/>
                      </a:lnTo>
                      <a:lnTo>
                        <a:pt x="2339" y="18"/>
                      </a:lnTo>
                      <a:lnTo>
                        <a:pt x="2346" y="12"/>
                      </a:lnTo>
                      <a:lnTo>
                        <a:pt x="2351" y="6"/>
                      </a:lnTo>
                      <a:lnTo>
                        <a:pt x="235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733" name="Rectangle 22"/>
              <p:cNvSpPr>
                <a:spLocks noChangeArrowheads="1"/>
              </p:cNvSpPr>
              <p:nvPr/>
            </p:nvSpPr>
            <p:spPr bwMode="auto">
              <a:xfrm rot="-5380525">
                <a:off x="6626438" y="3842673"/>
                <a:ext cx="3684587" cy="823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34" name="Rectangle 23"/>
              <p:cNvSpPr>
                <a:spLocks noChangeArrowheads="1"/>
              </p:cNvSpPr>
              <p:nvPr/>
            </p:nvSpPr>
            <p:spPr bwMode="auto">
              <a:xfrm rot="16219475">
                <a:off x="7907134" y="5377559"/>
                <a:ext cx="526880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n-lt"/>
                  </a:rPr>
                  <a:t>NAME      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35" name="Rectangle 24"/>
              <p:cNvSpPr>
                <a:spLocks noChangeArrowheads="1"/>
              </p:cNvSpPr>
              <p:nvPr/>
            </p:nvSpPr>
            <p:spPr bwMode="auto">
              <a:xfrm rot="16219475">
                <a:off x="7190766" y="3470432"/>
                <a:ext cx="196572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+mn-lt"/>
                  </a:rPr>
                  <a:t>TITLE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+mn-lt"/>
                  </a:rPr>
                  <a:t>    </a:t>
                </a:r>
                <a:r>
                  <a:rPr lang="en-US" sz="1200" dirty="0">
                    <a:solidFill>
                      <a:srgbClr val="000000"/>
                    </a:solidFill>
                    <a:latin typeface="+mn-lt"/>
                  </a:rPr>
                  <a:t>ORGANIZATION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36" name="Line 25"/>
              <p:cNvSpPr>
                <a:spLocks noChangeShapeType="1"/>
              </p:cNvSpPr>
              <p:nvPr/>
            </p:nvSpPr>
            <p:spPr bwMode="auto">
              <a:xfrm rot="-5380525">
                <a:off x="6512931" y="4253451"/>
                <a:ext cx="3495675" cy="158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37" name="Rectangle 26"/>
              <p:cNvSpPr>
                <a:spLocks noChangeArrowheads="1"/>
              </p:cNvSpPr>
              <p:nvPr/>
            </p:nvSpPr>
            <p:spPr bwMode="auto">
              <a:xfrm rot="-5380525">
                <a:off x="6536935" y="4244720"/>
                <a:ext cx="3500437" cy="174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38" name="Rectangle 27"/>
              <p:cNvSpPr>
                <a:spLocks noChangeArrowheads="1"/>
              </p:cNvSpPr>
              <p:nvPr/>
            </p:nvSpPr>
            <p:spPr bwMode="auto">
              <a:xfrm rot="16219475">
                <a:off x="7977600" y="5451608"/>
                <a:ext cx="78667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D20000"/>
                    </a:solidFill>
                    <a:latin typeface="+mn-lt"/>
                  </a:rPr>
                  <a:t>Bill Gates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39" name="Rectangle 28"/>
              <p:cNvSpPr>
                <a:spLocks noChangeArrowheads="1"/>
              </p:cNvSpPr>
              <p:nvPr/>
            </p:nvSpPr>
            <p:spPr bwMode="auto">
              <a:xfrm rot="16219475">
                <a:off x="8210530" y="4115766"/>
                <a:ext cx="34230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3D6BFF"/>
                    </a:solidFill>
                    <a:latin typeface="+mn-lt"/>
                  </a:rPr>
                  <a:t>CEO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40" name="Rectangle 29"/>
              <p:cNvSpPr>
                <a:spLocks noChangeArrowheads="1"/>
              </p:cNvSpPr>
              <p:nvPr/>
            </p:nvSpPr>
            <p:spPr bwMode="auto">
              <a:xfrm rot="16219475">
                <a:off x="7987616" y="3011677"/>
                <a:ext cx="80064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3AAE3A"/>
                    </a:solidFill>
                    <a:latin typeface="+mn-lt"/>
                  </a:rPr>
                  <a:t>Microsoft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41" name="Rectangle 30"/>
              <p:cNvSpPr>
                <a:spLocks noChangeArrowheads="1"/>
              </p:cNvSpPr>
              <p:nvPr/>
            </p:nvSpPr>
            <p:spPr bwMode="auto">
              <a:xfrm rot="16219475">
                <a:off x="8425761" y="5678064"/>
                <a:ext cx="25291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D20000"/>
                    </a:solidFill>
                    <a:latin typeface="+mn-lt"/>
                  </a:rPr>
                  <a:t>Bill 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42" name="Rectangle 31"/>
              <p:cNvSpPr>
                <a:spLocks noChangeArrowheads="1"/>
              </p:cNvSpPr>
              <p:nvPr/>
            </p:nvSpPr>
            <p:spPr bwMode="auto">
              <a:xfrm rot="16219475">
                <a:off x="8265930" y="5174843"/>
                <a:ext cx="58145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 err="1">
                    <a:solidFill>
                      <a:srgbClr val="D20000"/>
                    </a:solidFill>
                    <a:latin typeface="+mn-lt"/>
                  </a:rPr>
                  <a:t>Veghte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43" name="Rectangle 32"/>
              <p:cNvSpPr>
                <a:spLocks noChangeArrowheads="1"/>
              </p:cNvSpPr>
              <p:nvPr/>
            </p:nvSpPr>
            <p:spPr bwMode="auto">
              <a:xfrm rot="16219475">
                <a:off x="8452770" y="4159662"/>
                <a:ext cx="222455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3D6BFF"/>
                    </a:solidFill>
                    <a:latin typeface="+mn-lt"/>
                  </a:rPr>
                  <a:t>VP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44" name="Rectangle 33"/>
              <p:cNvSpPr>
                <a:spLocks noChangeArrowheads="1"/>
              </p:cNvSpPr>
              <p:nvPr/>
            </p:nvSpPr>
            <p:spPr bwMode="auto">
              <a:xfrm rot="16219475">
                <a:off x="8170184" y="3011124"/>
                <a:ext cx="80064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3AAE3A"/>
                    </a:solidFill>
                    <a:latin typeface="+mn-lt"/>
                  </a:rPr>
                  <a:t>Microsoft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45" name="Rectangle 34"/>
              <p:cNvSpPr>
                <a:spLocks noChangeArrowheads="1"/>
              </p:cNvSpPr>
              <p:nvPr/>
            </p:nvSpPr>
            <p:spPr bwMode="auto">
              <a:xfrm rot="16219475">
                <a:off x="8424731" y="5543386"/>
                <a:ext cx="627987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D20000"/>
                    </a:solidFill>
                    <a:latin typeface="+mn-lt"/>
                  </a:rPr>
                  <a:t>Richard 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46" name="Rectangle 35"/>
              <p:cNvSpPr>
                <a:spLocks noChangeArrowheads="1"/>
              </p:cNvSpPr>
              <p:nvPr/>
            </p:nvSpPr>
            <p:spPr bwMode="auto">
              <a:xfrm rot="16219475">
                <a:off x="8379751" y="4809965"/>
                <a:ext cx="723083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D20000"/>
                    </a:solidFill>
                    <a:latin typeface="+mn-lt"/>
                  </a:rPr>
                  <a:t>Stallman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47" name="Rectangle 36"/>
              <p:cNvSpPr>
                <a:spLocks noChangeArrowheads="1"/>
              </p:cNvSpPr>
              <p:nvPr/>
            </p:nvSpPr>
            <p:spPr bwMode="auto">
              <a:xfrm rot="16219475">
                <a:off x="8412782" y="3932091"/>
                <a:ext cx="666967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3D6BFF"/>
                    </a:solidFill>
                    <a:latin typeface="+mn-lt"/>
                  </a:rPr>
                  <a:t>founder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5748" name="Rectangle 37"/>
              <p:cNvSpPr>
                <a:spLocks noChangeArrowheads="1"/>
              </p:cNvSpPr>
              <p:nvPr/>
            </p:nvSpPr>
            <p:spPr bwMode="auto">
              <a:xfrm rot="16219475">
                <a:off x="8327302" y="2918478"/>
                <a:ext cx="846235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3AAE3A"/>
                    </a:solidFill>
                    <a:latin typeface="+mn-lt"/>
                  </a:rPr>
                  <a:t>Free Soft..</a:t>
                </a: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 bwMode="auto">
          <a:xfrm>
            <a:off x="4343400" y="4857750"/>
            <a:ext cx="48006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Slide by Andrew McCallum. Used with permission.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89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 Even Broader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View</a:t>
            </a:r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762000" y="2171700"/>
            <a:ext cx="304800" cy="285750"/>
          </a:xfrm>
          <a:prstGeom prst="foldedCorner">
            <a:avLst>
              <a:gd name="adj" fmla="val 265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838200" y="2571750"/>
            <a:ext cx="304800" cy="285750"/>
          </a:xfrm>
          <a:prstGeom prst="foldedCorner">
            <a:avLst>
              <a:gd name="adj" fmla="val 265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auto">
          <a:xfrm>
            <a:off x="1295400" y="2286000"/>
            <a:ext cx="304800" cy="285750"/>
          </a:xfrm>
          <a:prstGeom prst="foldedCorner">
            <a:avLst>
              <a:gd name="adj" fmla="val 265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1295400" y="2686050"/>
            <a:ext cx="304800" cy="285750"/>
          </a:xfrm>
          <a:prstGeom prst="foldedCorner">
            <a:avLst>
              <a:gd name="adj" fmla="val 265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auto">
          <a:xfrm>
            <a:off x="381000" y="2628900"/>
            <a:ext cx="304800" cy="285750"/>
          </a:xfrm>
          <a:prstGeom prst="foldedCorner">
            <a:avLst>
              <a:gd name="adj" fmla="val 265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533400" y="2971800"/>
            <a:ext cx="304800" cy="285750"/>
          </a:xfrm>
          <a:prstGeom prst="foldedCorner">
            <a:avLst>
              <a:gd name="adj" fmla="val 265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990600" y="3028950"/>
            <a:ext cx="304800" cy="285750"/>
          </a:xfrm>
          <a:prstGeom prst="foldedCorner">
            <a:avLst>
              <a:gd name="adj" fmla="val 265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304800" y="2114550"/>
            <a:ext cx="304800" cy="285750"/>
          </a:xfrm>
          <a:prstGeom prst="foldedCorner">
            <a:avLst>
              <a:gd name="adj" fmla="val 265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914400" y="1771650"/>
            <a:ext cx="304800" cy="285750"/>
          </a:xfrm>
          <a:prstGeom prst="foldedCorner">
            <a:avLst>
              <a:gd name="adj" fmla="val 265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9988" y="2228851"/>
            <a:ext cx="1344612" cy="69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7467600" y="2114550"/>
            <a:ext cx="1524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7239000" y="2286000"/>
            <a:ext cx="152400" cy="1143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Oval 15"/>
          <p:cNvSpPr>
            <a:spLocks noChangeArrowheads="1"/>
          </p:cNvSpPr>
          <p:nvPr/>
        </p:nvSpPr>
        <p:spPr bwMode="auto">
          <a:xfrm>
            <a:off x="7696200" y="22860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Oval 16"/>
          <p:cNvSpPr>
            <a:spLocks noChangeArrowheads="1"/>
          </p:cNvSpPr>
          <p:nvPr/>
        </p:nvSpPr>
        <p:spPr bwMode="auto">
          <a:xfrm>
            <a:off x="7467600" y="2800350"/>
            <a:ext cx="1524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Oval 17"/>
          <p:cNvSpPr>
            <a:spLocks noChangeArrowheads="1"/>
          </p:cNvSpPr>
          <p:nvPr/>
        </p:nvSpPr>
        <p:spPr bwMode="auto">
          <a:xfrm>
            <a:off x="7239000" y="2971800"/>
            <a:ext cx="152400" cy="1143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Oval 18"/>
          <p:cNvSpPr>
            <a:spLocks noChangeArrowheads="1"/>
          </p:cNvSpPr>
          <p:nvPr/>
        </p:nvSpPr>
        <p:spPr bwMode="auto">
          <a:xfrm>
            <a:off x="7696200" y="29718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Oval 19"/>
          <p:cNvSpPr>
            <a:spLocks noChangeArrowheads="1"/>
          </p:cNvSpPr>
          <p:nvPr/>
        </p:nvSpPr>
        <p:spPr bwMode="auto">
          <a:xfrm>
            <a:off x="8229600" y="2228850"/>
            <a:ext cx="1524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Oval 20"/>
          <p:cNvSpPr>
            <a:spLocks noChangeArrowheads="1"/>
          </p:cNvSpPr>
          <p:nvPr/>
        </p:nvSpPr>
        <p:spPr bwMode="auto">
          <a:xfrm>
            <a:off x="8001000" y="2400300"/>
            <a:ext cx="152400" cy="1143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Oval 21"/>
          <p:cNvSpPr>
            <a:spLocks noChangeArrowheads="1"/>
          </p:cNvSpPr>
          <p:nvPr/>
        </p:nvSpPr>
        <p:spPr bwMode="auto">
          <a:xfrm>
            <a:off x="8458200" y="240030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Oval 22"/>
          <p:cNvSpPr>
            <a:spLocks noChangeArrowheads="1"/>
          </p:cNvSpPr>
          <p:nvPr/>
        </p:nvSpPr>
        <p:spPr bwMode="auto">
          <a:xfrm>
            <a:off x="7783513" y="1697831"/>
            <a:ext cx="1524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Oval 23"/>
          <p:cNvSpPr>
            <a:spLocks noChangeArrowheads="1"/>
          </p:cNvSpPr>
          <p:nvPr/>
        </p:nvSpPr>
        <p:spPr bwMode="auto">
          <a:xfrm>
            <a:off x="7554913" y="1869281"/>
            <a:ext cx="152400" cy="1143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4" name="Oval 24"/>
          <p:cNvSpPr>
            <a:spLocks noChangeArrowheads="1"/>
          </p:cNvSpPr>
          <p:nvPr/>
        </p:nvSpPr>
        <p:spPr bwMode="auto">
          <a:xfrm>
            <a:off x="8012113" y="1869281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Oval 25"/>
          <p:cNvSpPr>
            <a:spLocks noChangeArrowheads="1"/>
          </p:cNvSpPr>
          <p:nvPr/>
        </p:nvSpPr>
        <p:spPr bwMode="auto">
          <a:xfrm>
            <a:off x="8153400" y="3086100"/>
            <a:ext cx="1524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6" name="Oval 26"/>
          <p:cNvSpPr>
            <a:spLocks noChangeArrowheads="1"/>
          </p:cNvSpPr>
          <p:nvPr/>
        </p:nvSpPr>
        <p:spPr bwMode="auto">
          <a:xfrm>
            <a:off x="7924800" y="3257550"/>
            <a:ext cx="152400" cy="1143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7" name="Oval 27"/>
          <p:cNvSpPr>
            <a:spLocks noChangeArrowheads="1"/>
          </p:cNvSpPr>
          <p:nvPr/>
        </p:nvSpPr>
        <p:spPr bwMode="auto">
          <a:xfrm>
            <a:off x="8382000" y="3257550"/>
            <a:ext cx="1524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7068" name="AutoShape 28"/>
          <p:cNvCxnSpPr>
            <a:cxnSpLocks noChangeShapeType="1"/>
            <a:stCxn id="87053" idx="3"/>
            <a:endCxn id="87054" idx="7"/>
          </p:cNvCxnSpPr>
          <p:nvPr/>
        </p:nvCxnSpPr>
        <p:spPr bwMode="auto">
          <a:xfrm flipH="1">
            <a:off x="7369175" y="2212181"/>
            <a:ext cx="120650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9" name="AutoShape 29"/>
          <p:cNvCxnSpPr>
            <a:cxnSpLocks noChangeShapeType="1"/>
            <a:stCxn id="87053" idx="5"/>
            <a:endCxn id="87055" idx="1"/>
          </p:cNvCxnSpPr>
          <p:nvPr/>
        </p:nvCxnSpPr>
        <p:spPr bwMode="auto">
          <a:xfrm>
            <a:off x="7597775" y="2212181"/>
            <a:ext cx="120650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0" name="AutoShape 30"/>
          <p:cNvCxnSpPr>
            <a:cxnSpLocks noChangeShapeType="1"/>
            <a:stCxn id="87056" idx="3"/>
            <a:endCxn id="87057" idx="7"/>
          </p:cNvCxnSpPr>
          <p:nvPr/>
        </p:nvCxnSpPr>
        <p:spPr bwMode="auto">
          <a:xfrm flipH="1">
            <a:off x="7369175" y="2897981"/>
            <a:ext cx="120650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1" name="AutoShape 31"/>
          <p:cNvCxnSpPr>
            <a:cxnSpLocks noChangeShapeType="1"/>
            <a:stCxn id="87056" idx="5"/>
            <a:endCxn id="87058" idx="1"/>
          </p:cNvCxnSpPr>
          <p:nvPr/>
        </p:nvCxnSpPr>
        <p:spPr bwMode="auto">
          <a:xfrm>
            <a:off x="7597775" y="2897981"/>
            <a:ext cx="120650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2" name="AutoShape 32"/>
          <p:cNvCxnSpPr>
            <a:cxnSpLocks noChangeShapeType="1"/>
            <a:stCxn id="87059" idx="3"/>
            <a:endCxn id="87060" idx="0"/>
          </p:cNvCxnSpPr>
          <p:nvPr/>
        </p:nvCxnSpPr>
        <p:spPr bwMode="auto">
          <a:xfrm flipH="1">
            <a:off x="8077201" y="2326482"/>
            <a:ext cx="174625" cy="738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3" name="AutoShape 33"/>
          <p:cNvCxnSpPr>
            <a:cxnSpLocks noChangeShapeType="1"/>
            <a:stCxn id="87059" idx="5"/>
            <a:endCxn id="87061" idx="1"/>
          </p:cNvCxnSpPr>
          <p:nvPr/>
        </p:nvCxnSpPr>
        <p:spPr bwMode="auto">
          <a:xfrm>
            <a:off x="8359775" y="2326481"/>
            <a:ext cx="120650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4" name="AutoShape 34"/>
          <p:cNvCxnSpPr>
            <a:cxnSpLocks noChangeShapeType="1"/>
            <a:stCxn id="87062" idx="3"/>
            <a:endCxn id="87063" idx="7"/>
          </p:cNvCxnSpPr>
          <p:nvPr/>
        </p:nvCxnSpPr>
        <p:spPr bwMode="auto">
          <a:xfrm flipH="1">
            <a:off x="7685088" y="1795462"/>
            <a:ext cx="120650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5" name="AutoShape 35"/>
          <p:cNvCxnSpPr>
            <a:cxnSpLocks noChangeShapeType="1"/>
            <a:stCxn id="87062" idx="5"/>
            <a:endCxn id="87064" idx="1"/>
          </p:cNvCxnSpPr>
          <p:nvPr/>
        </p:nvCxnSpPr>
        <p:spPr bwMode="auto">
          <a:xfrm>
            <a:off x="7913688" y="1795462"/>
            <a:ext cx="120650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6" name="AutoShape 36"/>
          <p:cNvCxnSpPr>
            <a:cxnSpLocks noChangeShapeType="1"/>
            <a:stCxn id="87065" idx="3"/>
            <a:endCxn id="87066" idx="7"/>
          </p:cNvCxnSpPr>
          <p:nvPr/>
        </p:nvCxnSpPr>
        <p:spPr bwMode="auto">
          <a:xfrm flipH="1">
            <a:off x="8054975" y="3183731"/>
            <a:ext cx="120650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7" name="AutoShape 37"/>
          <p:cNvCxnSpPr>
            <a:cxnSpLocks noChangeShapeType="1"/>
            <a:stCxn id="87065" idx="5"/>
            <a:endCxn id="87067" idx="1"/>
          </p:cNvCxnSpPr>
          <p:nvPr/>
        </p:nvCxnSpPr>
        <p:spPr bwMode="auto">
          <a:xfrm>
            <a:off x="8283575" y="3183731"/>
            <a:ext cx="120650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8" name="AutoShape 38"/>
          <p:cNvCxnSpPr>
            <a:cxnSpLocks noChangeShapeType="1"/>
            <a:stCxn id="87056" idx="6"/>
            <a:endCxn id="87065" idx="1"/>
          </p:cNvCxnSpPr>
          <p:nvPr/>
        </p:nvCxnSpPr>
        <p:spPr bwMode="auto">
          <a:xfrm>
            <a:off x="7620001" y="2857500"/>
            <a:ext cx="555625" cy="2452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9" name="AutoShape 39"/>
          <p:cNvCxnSpPr>
            <a:cxnSpLocks noChangeShapeType="1"/>
            <a:stCxn id="87056" idx="7"/>
            <a:endCxn id="87053" idx="4"/>
          </p:cNvCxnSpPr>
          <p:nvPr/>
        </p:nvCxnSpPr>
        <p:spPr bwMode="auto">
          <a:xfrm flipH="1" flipV="1">
            <a:off x="7543801" y="2228850"/>
            <a:ext cx="53975" cy="588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80" name="AutoShape 40"/>
          <p:cNvCxnSpPr>
            <a:cxnSpLocks noChangeShapeType="1"/>
            <a:stCxn id="87059" idx="1"/>
            <a:endCxn id="87062" idx="4"/>
          </p:cNvCxnSpPr>
          <p:nvPr/>
        </p:nvCxnSpPr>
        <p:spPr bwMode="auto">
          <a:xfrm flipH="1" flipV="1">
            <a:off x="7859713" y="1812131"/>
            <a:ext cx="392112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81" name="AutoShape 41"/>
          <p:cNvCxnSpPr>
            <a:cxnSpLocks noChangeShapeType="1"/>
            <a:stCxn id="87053" idx="7"/>
            <a:endCxn id="87059" idx="2"/>
          </p:cNvCxnSpPr>
          <p:nvPr/>
        </p:nvCxnSpPr>
        <p:spPr bwMode="auto">
          <a:xfrm>
            <a:off x="7597776" y="2131219"/>
            <a:ext cx="631825" cy="154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82" name="AutoShape 42"/>
          <p:cNvCxnSpPr>
            <a:cxnSpLocks noChangeShapeType="1"/>
            <a:stCxn id="87053" idx="7"/>
            <a:endCxn id="87062" idx="4"/>
          </p:cNvCxnSpPr>
          <p:nvPr/>
        </p:nvCxnSpPr>
        <p:spPr bwMode="auto">
          <a:xfrm flipV="1">
            <a:off x="7597775" y="1812131"/>
            <a:ext cx="261938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83" name="Oval 43"/>
          <p:cNvSpPr>
            <a:spLocks noChangeArrowheads="1"/>
          </p:cNvSpPr>
          <p:nvPr/>
        </p:nvSpPr>
        <p:spPr bwMode="auto">
          <a:xfrm>
            <a:off x="6934200" y="2686050"/>
            <a:ext cx="1828800" cy="91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84" name="Oval 44"/>
          <p:cNvSpPr>
            <a:spLocks noChangeArrowheads="1"/>
          </p:cNvSpPr>
          <p:nvPr/>
        </p:nvSpPr>
        <p:spPr bwMode="auto">
          <a:xfrm>
            <a:off x="7010400" y="1657350"/>
            <a:ext cx="1828800" cy="10858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85" name="AutoShape 45"/>
          <p:cNvSpPr>
            <a:spLocks noChangeArrowheads="1"/>
          </p:cNvSpPr>
          <p:nvPr/>
        </p:nvSpPr>
        <p:spPr bwMode="auto">
          <a:xfrm>
            <a:off x="2514600" y="2190750"/>
            <a:ext cx="1752600" cy="1562100"/>
          </a:xfrm>
          <a:prstGeom prst="rightArrow">
            <a:avLst>
              <a:gd name="adj1" fmla="val 55019"/>
              <a:gd name="adj2" fmla="val 15125"/>
            </a:avLst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381000" y="1257300"/>
            <a:ext cx="15512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Create ontology</a:t>
            </a:r>
          </a:p>
        </p:txBody>
      </p: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2590800" y="2495550"/>
            <a:ext cx="103290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Segment</a:t>
            </a:r>
          </a:p>
          <a:p>
            <a:r>
              <a:rPr lang="en-US" sz="1400">
                <a:solidFill>
                  <a:schemeClr val="accent2"/>
                </a:solidFill>
              </a:rPr>
              <a:t>Classify</a:t>
            </a:r>
          </a:p>
          <a:p>
            <a:r>
              <a:rPr lang="en-US" sz="1400"/>
              <a:t>Associate</a:t>
            </a:r>
          </a:p>
          <a:p>
            <a:r>
              <a:rPr lang="en-US" sz="1400"/>
              <a:t>Cluster</a:t>
            </a:r>
          </a:p>
        </p:txBody>
      </p:sp>
      <p:sp>
        <p:nvSpPr>
          <p:cNvPr id="87088" name="Text Box 48"/>
          <p:cNvSpPr txBox="1">
            <a:spLocks noChangeArrowheads="1"/>
          </p:cNvSpPr>
          <p:nvPr/>
        </p:nvSpPr>
        <p:spPr bwMode="auto">
          <a:xfrm>
            <a:off x="4192588" y="3028950"/>
            <a:ext cx="922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Load DB</a:t>
            </a:r>
          </a:p>
        </p:txBody>
      </p:sp>
      <p:sp>
        <p:nvSpPr>
          <p:cNvPr id="87089" name="Text Box 49"/>
          <p:cNvSpPr txBox="1">
            <a:spLocks noChangeArrowheads="1"/>
          </p:cNvSpPr>
          <p:nvPr/>
        </p:nvSpPr>
        <p:spPr bwMode="auto">
          <a:xfrm>
            <a:off x="990600" y="1543050"/>
            <a:ext cx="7489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Spider</a:t>
            </a:r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6019800" y="3314700"/>
            <a:ext cx="783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Query,</a:t>
            </a:r>
          </a:p>
          <a:p>
            <a:r>
              <a:rPr lang="en-US" sz="1400"/>
              <a:t>Search</a:t>
            </a:r>
          </a:p>
        </p:txBody>
      </p:sp>
      <p:sp>
        <p:nvSpPr>
          <p:cNvPr id="87091" name="Text Box 51"/>
          <p:cNvSpPr txBox="1">
            <a:spLocks noChangeArrowheads="1"/>
          </p:cNvSpPr>
          <p:nvPr/>
        </p:nvSpPr>
        <p:spPr bwMode="auto">
          <a:xfrm>
            <a:off x="7391401" y="3771900"/>
            <a:ext cx="1043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Data mine</a:t>
            </a:r>
          </a:p>
        </p:txBody>
      </p:sp>
      <p:sp>
        <p:nvSpPr>
          <p:cNvPr id="87092" name="Text Box 52"/>
          <p:cNvSpPr txBox="1">
            <a:spLocks noChangeArrowheads="1"/>
          </p:cNvSpPr>
          <p:nvPr/>
        </p:nvSpPr>
        <p:spPr bwMode="auto">
          <a:xfrm>
            <a:off x="2971800" y="1896666"/>
            <a:ext cx="402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</a:rPr>
              <a:t>IE</a:t>
            </a:r>
          </a:p>
        </p:txBody>
      </p:sp>
      <p:sp>
        <p:nvSpPr>
          <p:cNvPr id="87093" name="Text Box 54"/>
          <p:cNvSpPr txBox="1">
            <a:spLocks noChangeArrowheads="1"/>
          </p:cNvSpPr>
          <p:nvPr/>
        </p:nvSpPr>
        <p:spPr bwMode="auto">
          <a:xfrm>
            <a:off x="311376" y="3314700"/>
            <a:ext cx="10695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C0C0C0"/>
                </a:solidFill>
              </a:rPr>
              <a:t>Document</a:t>
            </a:r>
            <a:br>
              <a:rPr lang="en-US" sz="1400" dirty="0">
                <a:solidFill>
                  <a:srgbClr val="C0C0C0"/>
                </a:solidFill>
              </a:rPr>
            </a:br>
            <a:r>
              <a:rPr lang="en-US" sz="1400" dirty="0">
                <a:solidFill>
                  <a:srgbClr val="C0C0C0"/>
                </a:solidFill>
              </a:rPr>
              <a:t>collection</a:t>
            </a:r>
          </a:p>
        </p:txBody>
      </p:sp>
      <p:sp>
        <p:nvSpPr>
          <p:cNvPr id="87094" name="Text Box 55"/>
          <p:cNvSpPr txBox="1">
            <a:spLocks noChangeArrowheads="1"/>
          </p:cNvSpPr>
          <p:nvPr/>
        </p:nvSpPr>
        <p:spPr bwMode="auto">
          <a:xfrm>
            <a:off x="5175865" y="2914650"/>
            <a:ext cx="9830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rgbClr val="C0C0C0"/>
                </a:solidFill>
              </a:rPr>
              <a:t>Database</a:t>
            </a:r>
          </a:p>
        </p:txBody>
      </p:sp>
      <p:sp>
        <p:nvSpPr>
          <p:cNvPr id="87095" name="Text Box 56"/>
          <p:cNvSpPr txBox="1">
            <a:spLocks noChangeArrowheads="1"/>
          </p:cNvSpPr>
          <p:nvPr/>
        </p:nvSpPr>
        <p:spPr bwMode="auto">
          <a:xfrm>
            <a:off x="1322388" y="1796654"/>
            <a:ext cx="17620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Filter by relevance</a:t>
            </a:r>
          </a:p>
        </p:txBody>
      </p:sp>
      <p:sp>
        <p:nvSpPr>
          <p:cNvPr id="87096" name="Text Box 57"/>
          <p:cNvSpPr txBox="1">
            <a:spLocks noChangeArrowheads="1"/>
          </p:cNvSpPr>
          <p:nvPr/>
        </p:nvSpPr>
        <p:spPr bwMode="auto">
          <a:xfrm>
            <a:off x="1143000" y="3829050"/>
            <a:ext cx="17876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Label training data</a:t>
            </a:r>
          </a:p>
        </p:txBody>
      </p:sp>
      <p:sp>
        <p:nvSpPr>
          <p:cNvPr id="87097" name="Text Box 58"/>
          <p:cNvSpPr txBox="1">
            <a:spLocks noChangeArrowheads="1"/>
          </p:cNvSpPr>
          <p:nvPr/>
        </p:nvSpPr>
        <p:spPr bwMode="auto">
          <a:xfrm>
            <a:off x="1752601" y="3406973"/>
            <a:ext cx="22000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Train extraction models</a:t>
            </a:r>
          </a:p>
        </p:txBody>
      </p:sp>
      <p:sp>
        <p:nvSpPr>
          <p:cNvPr id="87098" name="Text Box 59"/>
          <p:cNvSpPr txBox="1">
            <a:spLocks noChangeArrowheads="1"/>
          </p:cNvSpPr>
          <p:nvPr/>
        </p:nvSpPr>
        <p:spPr bwMode="auto">
          <a:xfrm>
            <a:off x="1203325" y="770335"/>
            <a:ext cx="184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60" name="Rectangle 59"/>
          <p:cNvSpPr/>
          <p:nvPr/>
        </p:nvSpPr>
        <p:spPr bwMode="auto">
          <a:xfrm>
            <a:off x="4343400" y="4857750"/>
            <a:ext cx="48006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Slide by Andrew McCallum. Used with permission.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181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Landscape of IE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Tasks: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Document Formatting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152214" y="1028700"/>
            <a:ext cx="22104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u="sng" dirty="0"/>
              <a:t>Text paragraphs</a:t>
            </a:r>
          </a:p>
          <a:p>
            <a:pPr algn="ctr"/>
            <a:r>
              <a:rPr lang="en-US" sz="1800" u="sng" dirty="0"/>
              <a:t>without formatting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591448" y="1028700"/>
            <a:ext cx="32885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u="sng"/>
              <a:t>Grammatical sentences</a:t>
            </a:r>
            <a:br>
              <a:rPr lang="en-US" sz="1800" u="sng"/>
            </a:br>
            <a:r>
              <a:rPr lang="en-US" sz="1800" u="sng"/>
              <a:t>and some formatting &amp; links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807442" y="2942035"/>
            <a:ext cx="3147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u="sng" dirty="0"/>
              <a:t>Non-grammatical snippets,</a:t>
            </a:r>
            <a:br>
              <a:rPr lang="en-US" sz="1800" u="sng" dirty="0"/>
            </a:br>
            <a:r>
              <a:rPr lang="en-US" sz="1800" u="sng" dirty="0"/>
              <a:t>rich formatting &amp; links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5872023" y="2876550"/>
            <a:ext cx="898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u="sng"/>
              <a:t>Tables</a:t>
            </a:r>
          </a:p>
        </p:txBody>
      </p:sp>
      <p:pic>
        <p:nvPicPr>
          <p:cNvPr id="119815" name="Picture 8" descr="2002_10_16_095400_sh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754"/>
          <a:stretch/>
        </p:blipFill>
        <p:spPr bwMode="auto">
          <a:xfrm>
            <a:off x="4876800" y="1775028"/>
            <a:ext cx="2667000" cy="1120572"/>
          </a:xfrm>
          <a:prstGeom prst="rect">
            <a:avLst/>
          </a:prstGeom>
          <a:noFill/>
          <a:ln w="381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9816" name="Text Box 9"/>
          <p:cNvSpPr txBox="1">
            <a:spLocks noChangeArrowheads="1"/>
          </p:cNvSpPr>
          <p:nvPr/>
        </p:nvSpPr>
        <p:spPr bwMode="auto">
          <a:xfrm>
            <a:off x="762000" y="1657350"/>
            <a:ext cx="31242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0" dirty="0" err="1">
                <a:latin typeface="Times New Roman" charset="0"/>
              </a:rPr>
              <a:t>Astro</a:t>
            </a:r>
            <a:r>
              <a:rPr lang="en-US" sz="1200" b="0" dirty="0">
                <a:latin typeface="Times New Roman" charset="0"/>
              </a:rPr>
              <a:t> Teller is the CEO and co-founder of </a:t>
            </a:r>
            <a:r>
              <a:rPr lang="en-US" sz="1200" b="0" dirty="0" err="1">
                <a:latin typeface="Times New Roman" charset="0"/>
              </a:rPr>
              <a:t>BodyMedia</a:t>
            </a:r>
            <a:r>
              <a:rPr lang="en-US" sz="1200" b="0" dirty="0">
                <a:latin typeface="Times New Roman" charset="0"/>
              </a:rPr>
              <a:t>. </a:t>
            </a:r>
            <a:r>
              <a:rPr lang="en-US" sz="1200" b="0" dirty="0" err="1">
                <a:latin typeface="Times New Roman" charset="0"/>
              </a:rPr>
              <a:t>Astro</a:t>
            </a:r>
            <a:r>
              <a:rPr lang="en-US" sz="1200" b="0" dirty="0">
                <a:latin typeface="Times New Roman" charset="0"/>
              </a:rPr>
              <a:t> holds a Ph.D. in Artificial Intelligence from Carnegie Mellon University, where he was inducted as a national Hertz fellow. His M.S. in symbolic and heuristic computation and B.S. in computer science are from Stanford University. </a:t>
            </a:r>
          </a:p>
        </p:txBody>
      </p:sp>
      <p:pic>
        <p:nvPicPr>
          <p:cNvPr id="119817" name="Picture 11" descr="2002_10_16_101227_sho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1672"/>
          <a:stretch/>
        </p:blipFill>
        <p:spPr bwMode="auto">
          <a:xfrm>
            <a:off x="609601" y="3638550"/>
            <a:ext cx="3762375" cy="1354138"/>
          </a:xfrm>
          <a:prstGeom prst="rect">
            <a:avLst/>
          </a:prstGeom>
          <a:noFill/>
          <a:ln w="381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9818" name="Picture 14" descr="2002_10_16_102205_sh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0588" y="3192067"/>
            <a:ext cx="4062412" cy="185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4343400" y="4857750"/>
            <a:ext cx="48006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Slide by Andrew McCallum. Used with permission.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28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Landscape of IE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Tasks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Intended Breadth of Coverage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669925" y="1200150"/>
            <a:ext cx="20534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Web site specific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565525" y="1200150"/>
            <a:ext cx="1775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Genre specific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6232525" y="1200150"/>
            <a:ext cx="2221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Wide, non-specific</a:t>
            </a:r>
          </a:p>
        </p:txBody>
      </p:sp>
      <p:pic>
        <p:nvPicPr>
          <p:cNvPr id="121862" name="Picture 6" descr="2002_10_15_180717_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0750"/>
            <a:ext cx="2109788" cy="2457450"/>
          </a:xfrm>
          <a:prstGeom prst="rect">
            <a:avLst/>
          </a:prstGeom>
          <a:noFill/>
          <a:ln w="762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1863" name="Picture 7" descr="2002_10_15_181426_sh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90750"/>
            <a:ext cx="2522538" cy="20002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1864" name="Picture 8" descr="2002_10_15_181803_sh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1" y="2864644"/>
            <a:ext cx="2549525" cy="2050256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92559" y="1770460"/>
            <a:ext cx="27311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bg2"/>
                </a:solidFill>
              </a:rPr>
              <a:t>Amazon.com Book Pages</a:t>
            </a:r>
            <a:endParaRPr lang="en-US" sz="1600" i="1">
              <a:solidFill>
                <a:schemeClr val="bg2"/>
              </a:solidFill>
            </a:endParaRP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4046482" y="1770460"/>
            <a:ext cx="1097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bg2"/>
                </a:solidFill>
              </a:rPr>
              <a:t>Resumes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6560243" y="1770460"/>
            <a:ext cx="19067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bg2"/>
                </a:solidFill>
              </a:rPr>
              <a:t>University Names</a:t>
            </a:r>
          </a:p>
        </p:txBody>
      </p:sp>
      <p:pic>
        <p:nvPicPr>
          <p:cNvPr id="121868" name="Picture 12" descr="2002_10_15_180658_sh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9800" y="2508647"/>
            <a:ext cx="2184400" cy="2400300"/>
          </a:xfrm>
          <a:prstGeom prst="rect">
            <a:avLst/>
          </a:prstGeom>
          <a:noFill/>
          <a:ln w="7620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650875" y="1522810"/>
            <a:ext cx="12560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</a:rPr>
              <a:t>Formatting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4192588" y="1522810"/>
            <a:ext cx="8572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</a:rPr>
              <a:t>Layout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6858000" y="1522810"/>
            <a:ext cx="11536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</a:rPr>
              <a:t>Language</a:t>
            </a:r>
          </a:p>
        </p:txBody>
      </p:sp>
      <p:pic>
        <p:nvPicPr>
          <p:cNvPr id="121872" name="Picture 16" descr="2002_10_16_102205_sho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2738"/>
          <a:stretch/>
        </p:blipFill>
        <p:spPr bwMode="auto">
          <a:xfrm>
            <a:off x="6172201" y="2190750"/>
            <a:ext cx="2870199" cy="19633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1873" name="Picture 17" descr="2002_10_16_095400_sho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33555"/>
            <a:ext cx="2667000" cy="133012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4343400" y="4857750"/>
            <a:ext cx="48006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Slide by Andrew McCallum. Used with permission.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63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Landscape of IE Tasks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Complexity of entities/relations</a:t>
            </a:r>
            <a:endParaRPr lang="en-US" sz="2800" u="sng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346200" y="1257300"/>
            <a:ext cx="1352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Closed set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057276" y="1812131"/>
            <a:ext cx="291757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/>
              <a:t>He was born in </a:t>
            </a:r>
            <a:r>
              <a:rPr lang="en-US" sz="1800" b="0" u="sng" dirty="0"/>
              <a:t>Alabama</a:t>
            </a:r>
            <a:r>
              <a:rPr lang="en-US" sz="1800" b="0" dirty="0"/>
              <a:t>…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775325" y="1226344"/>
            <a:ext cx="14418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Regular set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105401" y="1832134"/>
            <a:ext cx="255892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/>
              <a:t>Phone: </a:t>
            </a:r>
            <a:r>
              <a:rPr lang="en-US" sz="1800" b="0" u="sng"/>
              <a:t>(413) 545-1323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346200" y="2872979"/>
            <a:ext cx="2005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Complex pattern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75006" y="3507582"/>
            <a:ext cx="246819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/>
              <a:t>University of Arkansas</a:t>
            </a:r>
          </a:p>
          <a:p>
            <a:r>
              <a:rPr lang="en-US" sz="1800" b="0" u="sng"/>
              <a:t>P.O. Box 140</a:t>
            </a:r>
          </a:p>
          <a:p>
            <a:r>
              <a:rPr lang="en-US" sz="1800" b="0" u="sng"/>
              <a:t>Hope, AR  71802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029200" y="3638550"/>
            <a:ext cx="3581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/>
              <a:t>…was among the six houses sold by </a:t>
            </a:r>
            <a:r>
              <a:rPr lang="en-US" sz="1800" b="0" u="sng"/>
              <a:t>Hope Feldman</a:t>
            </a:r>
            <a:r>
              <a:rPr lang="en-US" sz="1800" b="0"/>
              <a:t> that year.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4572000" y="2763619"/>
            <a:ext cx="434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 dirty="0"/>
              <a:t>Ambiguous patterns</a:t>
            </a:r>
            <a:r>
              <a:rPr lang="en-US" sz="1800" u="sng" dirty="0" smtClean="0"/>
              <a:t>, needing </a:t>
            </a:r>
            <a:r>
              <a:rPr lang="en-US" sz="1800" u="sng" dirty="0"/>
              <a:t>context </a:t>
            </a:r>
            <a:r>
              <a:rPr lang="en-US" sz="1800" u="sng" dirty="0" smtClean="0"/>
              <a:t>and many </a:t>
            </a:r>
            <a:r>
              <a:rPr lang="en-US" sz="1800" u="sng" dirty="0"/>
              <a:t>sources of evidence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4343400" y="2202418"/>
            <a:ext cx="41910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/>
              <a:t>The CALD main office </a:t>
            </a:r>
            <a:r>
              <a:rPr lang="en-US" sz="1800" b="0" dirty="0" smtClean="0"/>
              <a:t>is  </a:t>
            </a:r>
            <a:r>
              <a:rPr lang="en-US" sz="1800" b="0" u="sng" dirty="0"/>
              <a:t>412-268-1299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1057276" y="2175273"/>
            <a:ext cx="261990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/>
              <a:t>The big </a:t>
            </a:r>
            <a:r>
              <a:rPr lang="en-US" sz="1800" b="0" u="sng"/>
              <a:t>Wyoming</a:t>
            </a:r>
            <a:r>
              <a:rPr lang="en-US" sz="1800" b="0"/>
              <a:t> sky…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057275" y="1543050"/>
            <a:ext cx="1102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</a:rPr>
              <a:t>U.S. states</a:t>
            </a: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5105400" y="1504950"/>
            <a:ext cx="1930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2584BB"/>
                </a:solidFill>
              </a:rPr>
              <a:t>U.S. phone numbers</a:t>
            </a:r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1076325" y="3221831"/>
            <a:ext cx="20505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2584BB"/>
                </a:solidFill>
              </a:rPr>
              <a:t>U.S. postal addresses</a:t>
            </a: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4953001" y="3330773"/>
            <a:ext cx="141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2584BB"/>
                </a:solidFill>
              </a:rPr>
              <a:t>Person names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1223521" y="4095750"/>
            <a:ext cx="2967479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/>
              <a:t>Headquarters:</a:t>
            </a:r>
          </a:p>
          <a:p>
            <a:r>
              <a:rPr lang="en-US" sz="1800" b="0" u="sng"/>
              <a:t>1128 Main Street, 4th Floor</a:t>
            </a:r>
          </a:p>
          <a:p>
            <a:r>
              <a:rPr lang="en-US" sz="1800" b="0" u="sng"/>
              <a:t>Cincinnati, Ohio 45210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5029200" y="4261248"/>
            <a:ext cx="3581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u="sng"/>
              <a:t>Pawel Opalinski</a:t>
            </a:r>
            <a:r>
              <a:rPr lang="en-US" sz="1800" b="0"/>
              <a:t>, Software</a:t>
            </a:r>
            <a:br>
              <a:rPr lang="en-US" sz="1800" b="0"/>
            </a:br>
            <a:r>
              <a:rPr lang="en-US" sz="1800" b="0"/>
              <a:t>Engineer at WhizBang Labs.</a:t>
            </a:r>
            <a:endParaRPr lang="en-US" sz="1800" b="0" u="sng"/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4857750"/>
            <a:ext cx="48006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Slide by Andrew McCallum. Used with permission.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61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Landscape of IE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Tasks: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Arity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of relation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822325" y="2171700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Single entity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57200" y="2628900"/>
            <a:ext cx="2187478" cy="338554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i="1"/>
              <a:t>Person: </a:t>
            </a:r>
            <a:r>
              <a:rPr lang="en-US" sz="1600"/>
              <a:t> Jack Welch</a:t>
            </a:r>
          </a:p>
        </p:txBody>
      </p:sp>
      <p:sp>
        <p:nvSpPr>
          <p:cNvPr id="125957" name="Text Box 6"/>
          <p:cNvSpPr txBox="1">
            <a:spLocks noChangeArrowheads="1"/>
          </p:cNvSpPr>
          <p:nvPr/>
        </p:nvSpPr>
        <p:spPr bwMode="auto">
          <a:xfrm>
            <a:off x="3295650" y="2171700"/>
            <a:ext cx="2275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Binary relationship</a:t>
            </a:r>
          </a:p>
        </p:txBody>
      </p:sp>
      <p:sp>
        <p:nvSpPr>
          <p:cNvPr id="125958" name="Text Box 7"/>
          <p:cNvSpPr txBox="1">
            <a:spLocks noChangeArrowheads="1"/>
          </p:cNvSpPr>
          <p:nvPr/>
        </p:nvSpPr>
        <p:spPr bwMode="auto">
          <a:xfrm>
            <a:off x="3219450" y="2628901"/>
            <a:ext cx="2369319" cy="83099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i="1"/>
              <a:t>Relation:</a:t>
            </a:r>
            <a:r>
              <a:rPr lang="en-US" sz="1600"/>
              <a:t>  Person-Title</a:t>
            </a:r>
          </a:p>
          <a:p>
            <a:r>
              <a:rPr lang="en-US" sz="1600" i="1"/>
              <a:t>Person:</a:t>
            </a:r>
            <a:r>
              <a:rPr lang="en-US" sz="1600"/>
              <a:t> 	 Jack Welch</a:t>
            </a:r>
          </a:p>
          <a:p>
            <a:r>
              <a:rPr lang="en-US" sz="1600" i="1"/>
              <a:t>Title:</a:t>
            </a:r>
            <a:r>
              <a:rPr lang="en-US" sz="1600"/>
              <a:t> 	 CEO</a:t>
            </a:r>
          </a:p>
        </p:txBody>
      </p:sp>
      <p:sp>
        <p:nvSpPr>
          <p:cNvPr id="125959" name="Text Box 9"/>
          <p:cNvSpPr txBox="1">
            <a:spLocks noChangeArrowheads="1"/>
          </p:cNvSpPr>
          <p:nvPr/>
        </p:nvSpPr>
        <p:spPr bwMode="auto">
          <a:xfrm>
            <a:off x="6613525" y="2171700"/>
            <a:ext cx="1557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N-ary record</a:t>
            </a:r>
          </a:p>
        </p:txBody>
      </p:sp>
      <p:sp>
        <p:nvSpPr>
          <p:cNvPr id="125960" name="Text Box 12"/>
          <p:cNvSpPr txBox="1">
            <a:spLocks noChangeArrowheads="1"/>
          </p:cNvSpPr>
          <p:nvPr/>
        </p:nvSpPr>
        <p:spPr bwMode="auto">
          <a:xfrm>
            <a:off x="304800" y="4514850"/>
            <a:ext cx="2896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sz="1800" b="0" i="1"/>
              <a:t>“</a:t>
            </a:r>
            <a:r>
              <a:rPr lang="en-US" sz="1800" b="0" i="1"/>
              <a:t>Named entity</a:t>
            </a:r>
            <a:r>
              <a:rPr lang="ja-JP" altLang="en-US" sz="1800" b="0" i="1"/>
              <a:t>”</a:t>
            </a:r>
            <a:r>
              <a:rPr lang="en-US" sz="1800" b="0" i="1"/>
              <a:t> extraction</a:t>
            </a:r>
          </a:p>
        </p:txBody>
      </p:sp>
      <p:sp>
        <p:nvSpPr>
          <p:cNvPr id="125961" name="Text Box 13"/>
          <p:cNvSpPr txBox="1">
            <a:spLocks noChangeArrowheads="1"/>
          </p:cNvSpPr>
          <p:nvPr/>
        </p:nvSpPr>
        <p:spPr bwMode="auto">
          <a:xfrm>
            <a:off x="603251" y="1233488"/>
            <a:ext cx="8137902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Jack Welch will retire as CEO of General Electric tomorrow.  The top role </a:t>
            </a:r>
            <a:br>
              <a:rPr lang="en-US" sz="1800"/>
            </a:br>
            <a:r>
              <a:rPr lang="en-US" sz="1800"/>
              <a:t>at the Connecticut company will be filled by Jeffrey Immelt.</a:t>
            </a:r>
          </a:p>
        </p:txBody>
      </p:sp>
      <p:sp>
        <p:nvSpPr>
          <p:cNvPr id="125962" name="Text Box 14"/>
          <p:cNvSpPr txBox="1">
            <a:spLocks noChangeArrowheads="1"/>
          </p:cNvSpPr>
          <p:nvPr/>
        </p:nvSpPr>
        <p:spPr bwMode="auto">
          <a:xfrm>
            <a:off x="2971800" y="3543300"/>
            <a:ext cx="3102392" cy="83099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i="1"/>
              <a:t>Relation:</a:t>
            </a:r>
            <a:r>
              <a:rPr lang="en-US" sz="1600"/>
              <a:t>   Company-Location</a:t>
            </a:r>
          </a:p>
          <a:p>
            <a:r>
              <a:rPr lang="en-US" sz="1600" i="1"/>
              <a:t>Company: </a:t>
            </a:r>
            <a:r>
              <a:rPr lang="en-US" sz="1600"/>
              <a:t>General Electric</a:t>
            </a:r>
          </a:p>
          <a:p>
            <a:r>
              <a:rPr lang="en-US" sz="1600" i="1"/>
              <a:t>Location:</a:t>
            </a:r>
            <a:r>
              <a:rPr lang="en-US" sz="1600"/>
              <a:t>   Connecticut</a:t>
            </a:r>
          </a:p>
        </p:txBody>
      </p:sp>
      <p:sp>
        <p:nvSpPr>
          <p:cNvPr id="125963" name="Text Box 15"/>
          <p:cNvSpPr txBox="1">
            <a:spLocks noChangeArrowheads="1"/>
          </p:cNvSpPr>
          <p:nvPr/>
        </p:nvSpPr>
        <p:spPr bwMode="auto">
          <a:xfrm>
            <a:off x="6172200" y="2628900"/>
            <a:ext cx="2875267" cy="132343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i="1"/>
              <a:t>Relation:</a:t>
            </a:r>
            <a:r>
              <a:rPr lang="en-US" sz="1600"/>
              <a:t>    Succession</a:t>
            </a:r>
          </a:p>
          <a:p>
            <a:r>
              <a:rPr lang="en-US" sz="1600" i="1"/>
              <a:t>Company:</a:t>
            </a:r>
            <a:r>
              <a:rPr lang="en-US" sz="1600"/>
              <a:t>  General Electric</a:t>
            </a:r>
          </a:p>
          <a:p>
            <a:r>
              <a:rPr lang="en-US" sz="1600" i="1"/>
              <a:t>Title:</a:t>
            </a:r>
            <a:r>
              <a:rPr lang="en-US" sz="1600"/>
              <a:t>           CEO</a:t>
            </a:r>
          </a:p>
          <a:p>
            <a:r>
              <a:rPr lang="en-US" sz="1600" i="1"/>
              <a:t>Out:</a:t>
            </a:r>
            <a:r>
              <a:rPr lang="en-US" sz="1600"/>
              <a:t>            Jack Welsh</a:t>
            </a:r>
          </a:p>
          <a:p>
            <a:r>
              <a:rPr lang="en-US" sz="1600" i="1"/>
              <a:t>In:</a:t>
            </a:r>
            <a:r>
              <a:rPr lang="en-US" sz="1600"/>
              <a:t>               Jeffrey Immelt</a:t>
            </a:r>
          </a:p>
        </p:txBody>
      </p:sp>
      <p:sp>
        <p:nvSpPr>
          <p:cNvPr id="125964" name="Text Box 16"/>
          <p:cNvSpPr txBox="1">
            <a:spLocks noChangeArrowheads="1"/>
          </p:cNvSpPr>
          <p:nvPr/>
        </p:nvSpPr>
        <p:spPr bwMode="auto">
          <a:xfrm>
            <a:off x="304800" y="3086100"/>
            <a:ext cx="2465399" cy="338554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i="1"/>
              <a:t>Person:</a:t>
            </a:r>
            <a:r>
              <a:rPr lang="en-US" sz="1600"/>
              <a:t>  Jeffrey Immelt</a:t>
            </a:r>
          </a:p>
        </p:txBody>
      </p:sp>
      <p:sp>
        <p:nvSpPr>
          <p:cNvPr id="125965" name="Text Box 17"/>
          <p:cNvSpPr txBox="1">
            <a:spLocks noChangeArrowheads="1"/>
          </p:cNvSpPr>
          <p:nvPr/>
        </p:nvSpPr>
        <p:spPr bwMode="auto">
          <a:xfrm>
            <a:off x="381001" y="3633787"/>
            <a:ext cx="2418311" cy="338554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i="1"/>
              <a:t>Location:</a:t>
            </a:r>
            <a:r>
              <a:rPr lang="en-US" sz="1600"/>
              <a:t>  Connecticut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43400" y="4857750"/>
            <a:ext cx="4800600" cy="2857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Slide by Andrew McCallum. Used with permission.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650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task = Relation Extraction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Checking if groupings of entities are instances of a relation</a:t>
            </a:r>
          </a:p>
          <a:p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Manually engineered rules</a:t>
            </a:r>
          </a:p>
          <a:p>
            <a:pPr lvl="1"/>
            <a:r>
              <a:rPr lang="en-US" dirty="0" smtClean="0"/>
              <a:t>Rules defined over words/</a:t>
            </a:r>
            <a:r>
              <a:rPr lang="en-US" dirty="0" err="1" smtClean="0"/>
              <a:t>entites</a:t>
            </a:r>
            <a:r>
              <a:rPr lang="en-US" dirty="0" smtClean="0"/>
              <a:t>: </a:t>
            </a:r>
            <a:r>
              <a:rPr lang="ja-JP" altLang="en-US" dirty="0" smtClean="0"/>
              <a:t>“</a:t>
            </a:r>
            <a:r>
              <a:rPr lang="en-US" dirty="0" smtClean="0"/>
              <a:t>&lt;company&gt; located in &lt;location&gt;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Rules defined over parsed text: </a:t>
            </a:r>
          </a:p>
          <a:p>
            <a:pPr lvl="2"/>
            <a:r>
              <a:rPr lang="ja-JP" altLang="en-US" dirty="0" smtClean="0"/>
              <a:t>“</a:t>
            </a:r>
            <a:r>
              <a:rPr lang="en-US" dirty="0" smtClean="0"/>
              <a:t>((</a:t>
            </a:r>
            <a:r>
              <a:rPr lang="en-US" dirty="0" err="1" smtClean="0"/>
              <a:t>Obj</a:t>
            </a:r>
            <a:r>
              <a:rPr lang="en-US" dirty="0" smtClean="0"/>
              <a:t> &lt;company&gt;) (Verb located) (*) (</a:t>
            </a:r>
            <a:r>
              <a:rPr lang="en-US" dirty="0" err="1" smtClean="0"/>
              <a:t>Subj</a:t>
            </a:r>
            <a:r>
              <a:rPr lang="en-US" dirty="0" smtClean="0"/>
              <a:t> &lt;location&gt;))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 Learning-based</a:t>
            </a:r>
          </a:p>
          <a:p>
            <a:pPr lvl="1"/>
            <a:r>
              <a:rPr lang="en-US" dirty="0" smtClean="0"/>
              <a:t>Supervised: Learn relation classifier from examples</a:t>
            </a:r>
          </a:p>
          <a:p>
            <a:pPr lvl="1"/>
            <a:r>
              <a:rPr lang="en-US" dirty="0" smtClean="0"/>
              <a:t>Partially-supervised: bootstrap rules/patterns from </a:t>
            </a:r>
            <a:r>
              <a:rPr lang="ja-JP" altLang="en-US" dirty="0" smtClean="0"/>
              <a:t>“</a:t>
            </a:r>
            <a:r>
              <a:rPr lang="en-US" dirty="0" smtClean="0"/>
              <a:t>seed</a:t>
            </a:r>
            <a:r>
              <a:rPr lang="ja-JP" altLang="en-US" dirty="0" smtClean="0"/>
              <a:t>”</a:t>
            </a:r>
            <a:r>
              <a:rPr lang="en-US" dirty="0" smtClean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xmlns="" val="18418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Extraction: Disease Outbreaks</a:t>
            </a:r>
            <a:endParaRPr lang="el-GR" dirty="0"/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381001" y="1733550"/>
            <a:ext cx="6248399" cy="1269206"/>
          </a:xfrm>
          <a:prstGeom prst="flowChartDocumen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+mn-lt"/>
                <a:cs typeface="Arial" charset="0"/>
              </a:rPr>
              <a:t>May 19 1995</a:t>
            </a:r>
            <a:r>
              <a:rPr lang="en-US" sz="2000" b="0" dirty="0">
                <a:latin typeface="+mn-lt"/>
                <a:cs typeface="Arial" charset="0"/>
              </a:rPr>
              <a:t>, Atlanta -- The Centers for Disease Control </a:t>
            </a:r>
            <a:br>
              <a:rPr lang="en-US" sz="2000" b="0" dirty="0">
                <a:latin typeface="+mn-lt"/>
                <a:cs typeface="Arial" charset="0"/>
              </a:rPr>
            </a:br>
            <a:r>
              <a:rPr lang="en-US" sz="2000" b="0" dirty="0">
                <a:latin typeface="+mn-lt"/>
                <a:cs typeface="Arial" charset="0"/>
              </a:rPr>
              <a:t>and Prevention, which is in the front line of the world's </a:t>
            </a:r>
            <a:br>
              <a:rPr lang="en-US" sz="2000" b="0" dirty="0">
                <a:latin typeface="+mn-lt"/>
                <a:cs typeface="Arial" charset="0"/>
              </a:rPr>
            </a:br>
            <a:r>
              <a:rPr lang="en-US" sz="2000" b="0" dirty="0">
                <a:latin typeface="+mn-lt"/>
                <a:cs typeface="Arial" charset="0"/>
              </a:rPr>
              <a:t>response to the deadly </a:t>
            </a:r>
            <a:r>
              <a:rPr lang="en-US" sz="2000" dirty="0">
                <a:latin typeface="+mn-lt"/>
                <a:cs typeface="Arial" charset="0"/>
              </a:rPr>
              <a:t>Ebola </a:t>
            </a:r>
            <a:r>
              <a:rPr lang="en-US" sz="2000" b="0" dirty="0">
                <a:latin typeface="+mn-lt"/>
                <a:cs typeface="Arial" charset="0"/>
              </a:rPr>
              <a:t>epidemic in </a:t>
            </a:r>
            <a:r>
              <a:rPr lang="en-US" sz="2000" dirty="0">
                <a:latin typeface="+mn-lt"/>
                <a:cs typeface="Arial" charset="0"/>
              </a:rPr>
              <a:t>Zaire </a:t>
            </a:r>
            <a:r>
              <a:rPr lang="en-US" sz="2000" b="0" dirty="0">
                <a:latin typeface="+mn-lt"/>
                <a:cs typeface="Arial" charset="0"/>
              </a:rPr>
              <a:t>, </a:t>
            </a:r>
            <a:br>
              <a:rPr lang="en-US" sz="2000" b="0" dirty="0">
                <a:latin typeface="+mn-lt"/>
                <a:cs typeface="Arial" charset="0"/>
              </a:rPr>
            </a:br>
            <a:r>
              <a:rPr lang="en-US" sz="2000" b="0" dirty="0">
                <a:latin typeface="+mn-lt"/>
                <a:cs typeface="Arial" charset="0"/>
              </a:rPr>
              <a:t>is finding itself hard pressed to cope with the crisis… </a:t>
            </a:r>
          </a:p>
        </p:txBody>
      </p:sp>
      <p:graphicFrame>
        <p:nvGraphicFramePr>
          <p:cNvPr id="1437701" name="Group 5"/>
          <p:cNvGraphicFramePr>
            <a:graphicFrameLocks noGrp="1"/>
          </p:cNvGraphicFramePr>
          <p:nvPr/>
        </p:nvGraphicFramePr>
        <p:xfrm>
          <a:off x="4418013" y="3119437"/>
          <a:ext cx="4608512" cy="1383404"/>
        </p:xfrm>
        <a:graphic>
          <a:graphicData uri="http://schemas.openxmlformats.org/drawingml/2006/table">
            <a:tbl>
              <a:tblPr/>
              <a:tblGrid>
                <a:gridCol w="1373187"/>
                <a:gridCol w="2044700"/>
                <a:gridCol w="1190625"/>
              </a:tblGrid>
              <a:tr h="2628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Disease Name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2628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Jan. 1995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Malaria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Ethiopia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July 1995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Mad Cow Disease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U.K.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Feb. 1995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Pneumonia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U.S.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May 1995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Ebola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Zaire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727" name="Rectangle 31"/>
          <p:cNvSpPr>
            <a:spLocks noChangeArrowheads="1"/>
          </p:cNvSpPr>
          <p:nvPr/>
        </p:nvSpPr>
        <p:spPr bwMode="auto">
          <a:xfrm>
            <a:off x="547688" y="3748087"/>
            <a:ext cx="2957512" cy="823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28" name="Rectangle 32"/>
          <p:cNvSpPr>
            <a:spLocks noChangeArrowheads="1"/>
          </p:cNvSpPr>
          <p:nvPr/>
        </p:nvSpPr>
        <p:spPr bwMode="auto">
          <a:xfrm>
            <a:off x="381000" y="1733550"/>
            <a:ext cx="1524000" cy="2286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29" name="Rectangle 33"/>
          <p:cNvSpPr>
            <a:spLocks noChangeArrowheads="1"/>
          </p:cNvSpPr>
          <p:nvPr/>
        </p:nvSpPr>
        <p:spPr bwMode="auto">
          <a:xfrm>
            <a:off x="3200400" y="2266950"/>
            <a:ext cx="609600" cy="2286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30" name="Rectangle 34"/>
          <p:cNvSpPr>
            <a:spLocks noChangeArrowheads="1"/>
          </p:cNvSpPr>
          <p:nvPr/>
        </p:nvSpPr>
        <p:spPr bwMode="auto">
          <a:xfrm>
            <a:off x="5105400" y="2266950"/>
            <a:ext cx="533400" cy="2286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31" name="Text Box 35"/>
          <p:cNvSpPr txBox="1">
            <a:spLocks noChangeArrowheads="1"/>
          </p:cNvSpPr>
          <p:nvPr/>
        </p:nvSpPr>
        <p:spPr bwMode="auto">
          <a:xfrm>
            <a:off x="395288" y="3829050"/>
            <a:ext cx="3033712" cy="5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charset="0"/>
              <a:buNone/>
            </a:pPr>
            <a:r>
              <a:rPr lang="en-US" sz="1800" dirty="0">
                <a:latin typeface="Tahoma" charset="0"/>
                <a:cs typeface="Arial" charset="0"/>
              </a:rPr>
              <a:t>Information </a:t>
            </a:r>
            <a:br>
              <a:rPr lang="en-US" sz="1800" dirty="0">
                <a:latin typeface="Tahoma" charset="0"/>
                <a:cs typeface="Arial" charset="0"/>
              </a:rPr>
            </a:br>
            <a:r>
              <a:rPr lang="en-US" sz="1800" dirty="0">
                <a:latin typeface="Tahoma" charset="0"/>
                <a:cs typeface="Arial" charset="0"/>
              </a:rPr>
              <a:t>Extraction System </a:t>
            </a:r>
          </a:p>
        </p:txBody>
      </p:sp>
      <p:sp>
        <p:nvSpPr>
          <p:cNvPr id="1437732" name="Rectangle 36"/>
          <p:cNvSpPr>
            <a:spLocks noChangeArrowheads="1"/>
          </p:cNvSpPr>
          <p:nvPr/>
        </p:nvSpPr>
        <p:spPr bwMode="auto">
          <a:xfrm>
            <a:off x="4379914" y="4229101"/>
            <a:ext cx="4764087" cy="31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33" name="AutoShape 37"/>
          <p:cNvSpPr>
            <a:spLocks noChangeArrowheads="1"/>
          </p:cNvSpPr>
          <p:nvPr/>
        </p:nvSpPr>
        <p:spPr bwMode="auto">
          <a:xfrm>
            <a:off x="1971675" y="2999185"/>
            <a:ext cx="381000" cy="715565"/>
          </a:xfrm>
          <a:prstGeom prst="downArrow">
            <a:avLst>
              <a:gd name="adj1" fmla="val 50000"/>
              <a:gd name="adj2" fmla="val 6260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34" name="AutoShape 38"/>
          <p:cNvSpPr>
            <a:spLocks noChangeArrowheads="1"/>
          </p:cNvSpPr>
          <p:nvPr/>
        </p:nvSpPr>
        <p:spPr bwMode="auto">
          <a:xfrm rot="-5400000">
            <a:off x="3810000" y="3924300"/>
            <a:ext cx="285750" cy="895350"/>
          </a:xfrm>
          <a:prstGeom prst="downArrow">
            <a:avLst>
              <a:gd name="adj1" fmla="val 50000"/>
              <a:gd name="adj2" fmla="val 5875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5733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437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727" grpId="0" animBg="1"/>
      <p:bldP spid="1437728" grpId="0" animBg="1"/>
      <p:bldP spid="1437729" grpId="0" animBg="1"/>
      <p:bldP spid="1437730" grpId="0" animBg="1"/>
      <p:bldP spid="1437731" grpId="0"/>
      <p:bldP spid="1437732" grpId="0" animBg="1"/>
      <p:bldP spid="1437733" grpId="0" animBg="1"/>
      <p:bldP spid="14377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914400" y="1504950"/>
            <a:ext cx="7239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  <a:cs typeface="Arial" charset="0"/>
              </a:rPr>
              <a:t>“We show that CBF-A and CBF-C interact </a:t>
            </a:r>
          </a:p>
          <a:p>
            <a:pPr eaLnBrk="1" hangingPunct="1"/>
            <a:r>
              <a:rPr lang="en-US" b="0" dirty="0" smtClean="0">
                <a:latin typeface="+mn-lt"/>
                <a:cs typeface="Arial" charset="0"/>
              </a:rPr>
              <a:t>with each other to form a CBF-A-CBF-C complex</a:t>
            </a:r>
          </a:p>
          <a:p>
            <a:pPr eaLnBrk="1" hangingPunct="1"/>
            <a:r>
              <a:rPr lang="en-US" b="0" dirty="0" smtClean="0">
                <a:latin typeface="+mn-lt"/>
                <a:cs typeface="Arial" charset="0"/>
              </a:rPr>
              <a:t>and that CBF-B does not interact with CBF-A or </a:t>
            </a:r>
          </a:p>
          <a:p>
            <a:pPr eaLnBrk="1" hangingPunct="1"/>
            <a:r>
              <a:rPr lang="en-US" b="0" dirty="0" smtClean="0">
                <a:latin typeface="+mn-lt"/>
                <a:cs typeface="Arial" charset="0"/>
              </a:rPr>
              <a:t>CBF-C individually but that it associates with the </a:t>
            </a:r>
          </a:p>
          <a:p>
            <a:pPr eaLnBrk="1" hangingPunct="1"/>
            <a:r>
              <a:rPr lang="en-US" b="0" dirty="0" smtClean="0">
                <a:latin typeface="+mn-lt"/>
                <a:cs typeface="Arial" charset="0"/>
              </a:rPr>
              <a:t>CBF-A-CBF-C complex.“</a:t>
            </a:r>
            <a:endParaRPr lang="en-US" b="0" dirty="0">
              <a:latin typeface="+mn-lt"/>
              <a:cs typeface="Arial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Relation Extraction: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Protein Interactions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1092201" y="3524249"/>
            <a:ext cx="6003926" cy="1333501"/>
            <a:chOff x="784" y="2832"/>
            <a:chExt cx="3782" cy="1120"/>
          </a:xfrm>
        </p:grpSpPr>
        <p:sp>
          <p:nvSpPr>
            <p:cNvPr id="95247" name="Text Box 5"/>
            <p:cNvSpPr txBox="1">
              <a:spLocks noChangeArrowheads="1"/>
            </p:cNvSpPr>
            <p:nvPr/>
          </p:nvSpPr>
          <p:spPr bwMode="auto">
            <a:xfrm>
              <a:off x="784" y="2900"/>
              <a:ext cx="3782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b="0">
                  <a:latin typeface="Verdana" charset="0"/>
                  <a:cs typeface="Arial" charset="0"/>
                </a:rPr>
                <a:t>CBF-A       </a:t>
              </a:r>
              <a:r>
                <a:rPr lang="de-DE" sz="1800" b="0">
                  <a:latin typeface="Verdana" charset="0"/>
                  <a:cs typeface="Arial" charset="0"/>
                </a:rPr>
                <a:t>        </a:t>
              </a:r>
              <a:r>
                <a:rPr lang="de-DE" b="0">
                  <a:latin typeface="Verdana" charset="0"/>
                  <a:cs typeface="Arial" charset="0"/>
                </a:rPr>
                <a:t>CBF-C</a:t>
              </a:r>
            </a:p>
            <a:p>
              <a:pPr eaLnBrk="1" hangingPunct="1"/>
              <a:endParaRPr lang="de-DE" b="0">
                <a:latin typeface="Verdana" charset="0"/>
                <a:cs typeface="Arial" charset="0"/>
              </a:endParaRPr>
            </a:p>
            <a:p>
              <a:pPr eaLnBrk="1" hangingPunct="1"/>
              <a:r>
                <a:rPr lang="de-DE" b="0">
                  <a:latin typeface="Verdana" charset="0"/>
                  <a:cs typeface="Arial" charset="0"/>
                </a:rPr>
                <a:t>CBF-B	     CBF-A-CBF-C complex</a:t>
              </a:r>
            </a:p>
          </p:txBody>
        </p:sp>
        <p:sp>
          <p:nvSpPr>
            <p:cNvPr id="95248" name="Line 6"/>
            <p:cNvSpPr>
              <a:spLocks noChangeShapeType="1"/>
            </p:cNvSpPr>
            <p:nvPr/>
          </p:nvSpPr>
          <p:spPr bwMode="auto">
            <a:xfrm>
              <a:off x="1488" y="369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49" name="Text Box 7"/>
            <p:cNvSpPr txBox="1">
              <a:spLocks noChangeArrowheads="1"/>
            </p:cNvSpPr>
            <p:nvPr/>
          </p:nvSpPr>
          <p:spPr bwMode="auto">
            <a:xfrm>
              <a:off x="1555" y="2832"/>
              <a:ext cx="653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sz="1600" b="0">
                  <a:latin typeface="Verdana" charset="0"/>
                  <a:cs typeface="Arial" charset="0"/>
                </a:rPr>
                <a:t>interact</a:t>
              </a:r>
            </a:p>
            <a:p>
              <a:pPr eaLnBrk="1" hangingPunct="1"/>
              <a:r>
                <a:rPr lang="de-DE" sz="1600" b="0">
                  <a:latin typeface="Verdana" charset="0"/>
                  <a:cs typeface="Arial" charset="0"/>
                </a:rPr>
                <a:t>complex</a:t>
              </a:r>
            </a:p>
          </p:txBody>
        </p:sp>
        <p:sp>
          <p:nvSpPr>
            <p:cNvPr id="95250" name="Text Box 8"/>
            <p:cNvSpPr txBox="1">
              <a:spLocks noChangeArrowheads="1"/>
            </p:cNvSpPr>
            <p:nvPr/>
          </p:nvSpPr>
          <p:spPr bwMode="auto">
            <a:xfrm>
              <a:off x="1479" y="3668"/>
              <a:ext cx="78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sz="1600" b="0" dirty="0" err="1">
                  <a:latin typeface="Verdana" charset="0"/>
                  <a:cs typeface="Arial" charset="0"/>
                </a:rPr>
                <a:t>associates</a:t>
              </a:r>
              <a:endParaRPr lang="de-DE" sz="1600" b="0" dirty="0">
                <a:latin typeface="Verdana" charset="0"/>
                <a:cs typeface="Arial" charset="0"/>
              </a:endParaRPr>
            </a:p>
          </p:txBody>
        </p:sp>
        <p:sp>
          <p:nvSpPr>
            <p:cNvPr id="95251" name="Line 9"/>
            <p:cNvSpPr>
              <a:spLocks noChangeShapeType="1"/>
            </p:cNvSpPr>
            <p:nvPr/>
          </p:nvSpPr>
          <p:spPr bwMode="auto">
            <a:xfrm>
              <a:off x="1440" y="3120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5238" name="AutoShape 11"/>
          <p:cNvSpPr>
            <a:spLocks noChangeArrowheads="1"/>
          </p:cNvSpPr>
          <p:nvPr/>
        </p:nvSpPr>
        <p:spPr bwMode="auto">
          <a:xfrm>
            <a:off x="914400" y="3105150"/>
            <a:ext cx="2819400" cy="22860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AutoShape 12"/>
          <p:cNvSpPr>
            <a:spLocks noChangeArrowheads="1"/>
          </p:cNvSpPr>
          <p:nvPr/>
        </p:nvSpPr>
        <p:spPr bwMode="auto">
          <a:xfrm>
            <a:off x="4191000" y="1981200"/>
            <a:ext cx="2743200" cy="285750"/>
          </a:xfrm>
          <a:prstGeom prst="roundRect">
            <a:avLst>
              <a:gd name="adj" fmla="val 16667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AutoShape 13"/>
          <p:cNvSpPr>
            <a:spLocks noChangeArrowheads="1"/>
          </p:cNvSpPr>
          <p:nvPr/>
        </p:nvSpPr>
        <p:spPr bwMode="auto">
          <a:xfrm>
            <a:off x="5638800" y="2343150"/>
            <a:ext cx="914400" cy="304800"/>
          </a:xfrm>
          <a:prstGeom prst="roundRect">
            <a:avLst>
              <a:gd name="adj" fmla="val 16667"/>
            </a:avLst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AutoShape 14"/>
          <p:cNvSpPr>
            <a:spLocks noChangeArrowheads="1"/>
          </p:cNvSpPr>
          <p:nvPr/>
        </p:nvSpPr>
        <p:spPr bwMode="auto">
          <a:xfrm>
            <a:off x="2895600" y="1657350"/>
            <a:ext cx="838200" cy="228600"/>
          </a:xfrm>
          <a:prstGeom prst="roundRect">
            <a:avLst>
              <a:gd name="adj" fmla="val 16667"/>
            </a:avLst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AutoShape 15"/>
          <p:cNvSpPr>
            <a:spLocks noChangeArrowheads="1"/>
          </p:cNvSpPr>
          <p:nvPr/>
        </p:nvSpPr>
        <p:spPr bwMode="auto">
          <a:xfrm>
            <a:off x="2057400" y="2343150"/>
            <a:ext cx="990600" cy="285750"/>
          </a:xfrm>
          <a:prstGeom prst="roundRect">
            <a:avLst>
              <a:gd name="adj" fmla="val 16667"/>
            </a:avLst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AutoShape 16"/>
          <p:cNvSpPr>
            <a:spLocks noChangeArrowheads="1"/>
          </p:cNvSpPr>
          <p:nvPr/>
        </p:nvSpPr>
        <p:spPr bwMode="auto">
          <a:xfrm>
            <a:off x="4191000" y="1581150"/>
            <a:ext cx="838200" cy="304800"/>
          </a:xfrm>
          <a:prstGeom prst="roundRect">
            <a:avLst>
              <a:gd name="adj" fmla="val 16667"/>
            </a:avLst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4" name="AutoShape 17"/>
          <p:cNvSpPr>
            <a:spLocks noChangeArrowheads="1"/>
          </p:cNvSpPr>
          <p:nvPr/>
        </p:nvSpPr>
        <p:spPr bwMode="auto">
          <a:xfrm>
            <a:off x="1600200" y="1962150"/>
            <a:ext cx="1371600" cy="30480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AutoShape 18"/>
          <p:cNvSpPr>
            <a:spLocks noChangeArrowheads="1"/>
          </p:cNvSpPr>
          <p:nvPr/>
        </p:nvSpPr>
        <p:spPr bwMode="auto">
          <a:xfrm>
            <a:off x="5029200" y="1581150"/>
            <a:ext cx="1066800" cy="28575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AutoShape 19"/>
          <p:cNvSpPr>
            <a:spLocks noChangeArrowheads="1"/>
          </p:cNvSpPr>
          <p:nvPr/>
        </p:nvSpPr>
        <p:spPr bwMode="auto">
          <a:xfrm>
            <a:off x="3505200" y="2343150"/>
            <a:ext cx="1524000" cy="28575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914400" y="2724150"/>
            <a:ext cx="914400" cy="304800"/>
          </a:xfrm>
          <a:prstGeom prst="roundRect">
            <a:avLst>
              <a:gd name="adj" fmla="val 16667"/>
            </a:avLst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4572000" y="2743200"/>
            <a:ext cx="1295400" cy="28575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520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200" dirty="0" smtClean="0">
                <a:ea typeface="ＭＳ Ｐゴシック" charset="0"/>
                <a:cs typeface="ＭＳ Ｐゴシック" charset="0"/>
              </a:rPr>
              <a:t>How is IE useful? </a:t>
            </a:r>
            <a:br>
              <a:rPr lang="en-AU" sz="3200" dirty="0" smtClean="0">
                <a:ea typeface="ＭＳ Ｐゴシック" charset="0"/>
                <a:cs typeface="ＭＳ Ｐゴシック" charset="0"/>
              </a:rPr>
            </a:br>
            <a:r>
              <a:rPr lang="en-AU" sz="2800" dirty="0" smtClean="0">
                <a:ea typeface="ＭＳ Ｐゴシック" charset="0"/>
                <a:cs typeface="ＭＳ Ｐゴシック" charset="0"/>
              </a:rPr>
              <a:t>Classified </a:t>
            </a:r>
            <a:r>
              <a:rPr lang="en-AU" sz="2800" dirty="0">
                <a:ea typeface="ＭＳ Ｐゴシック" charset="0"/>
                <a:cs typeface="ＭＳ Ｐゴシック" charset="0"/>
              </a:rPr>
              <a:t>Advertisements (Real Estate)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3124200" cy="337185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AU" sz="20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Background:</a:t>
            </a:r>
          </a:p>
          <a:p>
            <a:pPr eaLnBrk="1" hangingPunct="1"/>
            <a:r>
              <a:rPr lang="en-AU" sz="2000" dirty="0" smtClean="0">
                <a:ea typeface="ＭＳ Ｐゴシック" charset="0"/>
                <a:cs typeface="ＭＳ Ｐゴシック" charset="0"/>
              </a:rPr>
              <a:t>Plain text advertisements</a:t>
            </a:r>
            <a:endParaRPr lang="en-AU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AU" sz="2000" dirty="0">
                <a:ea typeface="ＭＳ Ｐゴシック" charset="0"/>
                <a:cs typeface="ＭＳ Ｐゴシック" charset="0"/>
              </a:rPr>
              <a:t>Lowest common denominator: only thing that 70+ newspapers </a:t>
            </a:r>
            <a:r>
              <a:rPr lang="en-AU" sz="2000" dirty="0" smtClean="0">
                <a:ea typeface="ＭＳ Ｐゴシック" charset="0"/>
                <a:cs typeface="ＭＳ Ｐゴシック" charset="0"/>
              </a:rPr>
              <a:t>using many different publishing </a:t>
            </a:r>
            <a:r>
              <a:rPr lang="en-AU" sz="2000" dirty="0">
                <a:ea typeface="ＭＳ Ｐゴシック" charset="0"/>
                <a:cs typeface="ＭＳ Ｐゴシック" charset="0"/>
              </a:rPr>
              <a:t>systems can all handle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4114800" y="1257300"/>
            <a:ext cx="4800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&lt;ADNUM&gt;2067206v1&lt;/ADNUM&gt;</a:t>
            </a:r>
          </a:p>
          <a:p>
            <a:pPr marL="342900" indent="-342900"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&lt;DATE&gt;March 02, 1998&lt;/DATE&gt;</a:t>
            </a:r>
          </a:p>
          <a:p>
            <a:pPr marL="342900" indent="-342900"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&lt;ADTITLE&gt;MADDINGTON $89,000</a:t>
            </a:r>
            <a:r>
              <a:rPr lang="en-AU" sz="1600" dirty="0" smtClean="0">
                <a:latin typeface="Lucida Console" charset="0"/>
              </a:rPr>
              <a:t>&lt;/ADTITLE</a:t>
            </a:r>
            <a:r>
              <a:rPr lang="en-AU" sz="1600" dirty="0">
                <a:latin typeface="Lucida Console" charset="0"/>
              </a:rPr>
              <a:t>&gt;</a:t>
            </a:r>
          </a:p>
          <a:p>
            <a:pPr marL="342900" indent="-342900"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&lt;ADTEXT&gt;</a:t>
            </a:r>
          </a:p>
          <a:p>
            <a:pPr marL="342900" indent="-342900"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OPEN 1.00 - 1.45&lt;BR&gt;</a:t>
            </a:r>
          </a:p>
          <a:p>
            <a:pPr marL="342900" indent="-342900"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U 11 / 10 BERTRAM ST&lt;BR&gt; </a:t>
            </a:r>
          </a:p>
          <a:p>
            <a:pPr marL="342900" indent="-342900"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NEW TO MARKET Beautiful&lt;BR&gt;</a:t>
            </a:r>
          </a:p>
          <a:p>
            <a:pPr marL="342900" indent="-342900"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3 </a:t>
            </a:r>
            <a:r>
              <a:rPr lang="en-AU" sz="1600" dirty="0" err="1">
                <a:latin typeface="Lucida Console" charset="0"/>
              </a:rPr>
              <a:t>brm</a:t>
            </a:r>
            <a:r>
              <a:rPr lang="en-AU" sz="1600" dirty="0">
                <a:latin typeface="Lucida Console" charset="0"/>
              </a:rPr>
              <a:t> freestanding&lt;BR&gt;</a:t>
            </a:r>
          </a:p>
          <a:p>
            <a:pPr marL="342900" indent="-342900"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villa, close to shops &amp; bus&lt;BR&gt;</a:t>
            </a:r>
          </a:p>
          <a:p>
            <a:pPr marL="342900" indent="-342900"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Owner moved to Melbourne&lt;BR&gt; </a:t>
            </a:r>
          </a:p>
          <a:p>
            <a:pPr marL="342900" indent="-342900"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ideally suit 1st home buyer,&lt;BR&gt; </a:t>
            </a:r>
          </a:p>
          <a:p>
            <a:pPr marL="342900" indent="-342900"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investor &amp; 55 and over.&lt;BR&gt;</a:t>
            </a:r>
          </a:p>
          <a:p>
            <a:pPr marL="342900" indent="-342900"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Brian </a:t>
            </a:r>
            <a:r>
              <a:rPr lang="en-AU" sz="1600" dirty="0" err="1">
                <a:latin typeface="Lucida Console" charset="0"/>
              </a:rPr>
              <a:t>Hazelden</a:t>
            </a:r>
            <a:r>
              <a:rPr lang="en-AU" sz="1600" dirty="0">
                <a:latin typeface="Lucida Console" charset="0"/>
              </a:rPr>
              <a:t> 0418 958 996&lt;BR&gt; </a:t>
            </a:r>
          </a:p>
          <a:p>
            <a:pPr marL="342900" indent="-342900">
              <a:buClr>
                <a:srgbClr val="A50021"/>
              </a:buClr>
              <a:buSzPct val="60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R WHITE LEEMING 9332 3477</a:t>
            </a:r>
          </a:p>
          <a:p>
            <a:pPr marL="342900" indent="-342900"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en-AU" sz="1600" dirty="0">
                <a:latin typeface="Lucida Console" charset="0"/>
              </a:rPr>
              <a:t>&lt;/ADTEXT&gt;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xmlns="" val="3044283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  <a:cs typeface="ＭＳ Ｐゴシック" charset="0"/>
              </a:rPr>
              <a:t>Binary Relation Association </a:t>
            </a:r>
            <a:r>
              <a:rPr lang="en-US" dirty="0">
                <a:ea typeface="ＭＳ Ｐゴシック" charset="0"/>
                <a:cs typeface="ＭＳ Ｐゴシック" charset="0"/>
              </a:rPr>
              <a:t>as Binary Classification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57201" y="1772602"/>
            <a:ext cx="854366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Christos Faloutsos</a:t>
            </a:r>
            <a:r>
              <a:rPr lang="en-US" sz="1800"/>
              <a:t> conferred with </a:t>
            </a:r>
            <a:r>
              <a:rPr lang="en-US" sz="1800">
                <a:solidFill>
                  <a:schemeClr val="accent2"/>
                </a:solidFill>
              </a:rPr>
              <a:t>Ted Senator</a:t>
            </a:r>
            <a:r>
              <a:rPr lang="en-US" sz="1800"/>
              <a:t>, the </a:t>
            </a:r>
            <a:r>
              <a:rPr lang="en-US" sz="1800">
                <a:solidFill>
                  <a:schemeClr val="hlink"/>
                </a:solidFill>
              </a:rPr>
              <a:t>KDD 2003 General Chair</a:t>
            </a:r>
            <a:r>
              <a:rPr lang="en-US" sz="1800"/>
              <a:t>.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065214" y="2572702"/>
            <a:ext cx="7529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Person-Role (</a:t>
            </a:r>
            <a:r>
              <a:rPr lang="en-US" sz="1800">
                <a:solidFill>
                  <a:schemeClr val="accent2"/>
                </a:solidFill>
              </a:rPr>
              <a:t>Christos Faloutsos</a:t>
            </a:r>
            <a:r>
              <a:rPr lang="en-US" sz="1800"/>
              <a:t>,  </a:t>
            </a:r>
            <a:r>
              <a:rPr lang="en-US" sz="1800">
                <a:solidFill>
                  <a:schemeClr val="hlink"/>
                </a:solidFill>
              </a:rPr>
              <a:t>KDD 2003 General Chair</a:t>
            </a:r>
            <a:r>
              <a:rPr lang="en-US" sz="1800"/>
              <a:t>)  </a:t>
            </a:r>
            <a:r>
              <a:rPr lang="en-US" sz="1800">
                <a:sym typeface="Wingdings" charset="0"/>
              </a:rPr>
              <a:t>  NO</a:t>
            </a:r>
            <a:endParaRPr lang="en-US" sz="1800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065214" y="3040618"/>
            <a:ext cx="7624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Person-Role (     </a:t>
            </a:r>
            <a:r>
              <a:rPr lang="en-US" sz="1800">
                <a:solidFill>
                  <a:schemeClr val="accent2"/>
                </a:solidFill>
              </a:rPr>
              <a:t>Ted Senator</a:t>
            </a:r>
            <a:r>
              <a:rPr lang="en-US" sz="1800"/>
              <a:t>,         </a:t>
            </a:r>
            <a:r>
              <a:rPr lang="en-US" sz="1800">
                <a:solidFill>
                  <a:schemeClr val="hlink"/>
                </a:solidFill>
              </a:rPr>
              <a:t>KDD 2003 General Chair</a:t>
            </a:r>
            <a:r>
              <a:rPr lang="en-US" sz="1800"/>
              <a:t>)  </a:t>
            </a:r>
            <a:r>
              <a:rPr lang="en-US" sz="1800">
                <a:sym typeface="Wingdings" charset="0"/>
              </a:rPr>
              <a:t>  YES</a:t>
            </a:r>
            <a:endParaRPr lang="en-US" sz="1800"/>
          </a:p>
        </p:txBody>
      </p:sp>
      <p:sp>
        <p:nvSpPr>
          <p:cNvPr id="100359" name="Text Box 12"/>
          <p:cNvSpPr txBox="1">
            <a:spLocks noChangeArrowheads="1"/>
          </p:cNvSpPr>
          <p:nvPr/>
        </p:nvSpPr>
        <p:spPr bwMode="auto">
          <a:xfrm>
            <a:off x="1066801" y="2076211"/>
            <a:ext cx="8802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100360" name="Text Box 13"/>
          <p:cNvSpPr txBox="1">
            <a:spLocks noChangeArrowheads="1"/>
          </p:cNvSpPr>
          <p:nvPr/>
        </p:nvSpPr>
        <p:spPr bwMode="auto">
          <a:xfrm>
            <a:off x="4495801" y="2076211"/>
            <a:ext cx="8802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100361" name="Text Box 14"/>
          <p:cNvSpPr txBox="1">
            <a:spLocks noChangeArrowheads="1"/>
          </p:cNvSpPr>
          <p:nvPr/>
        </p:nvSpPr>
        <p:spPr bwMode="auto">
          <a:xfrm>
            <a:off x="6781800" y="2076211"/>
            <a:ext cx="6292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bg2"/>
                </a:solidFill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xmlns="" val="74975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coreference</a:t>
            </a:r>
            <a:br>
              <a:rPr lang="en-US" dirty="0" smtClean="0"/>
            </a:br>
            <a:r>
              <a:rPr lang="en-US" dirty="0" smtClean="0"/>
              <a:t>(both within and across documents)</a:t>
            </a:r>
            <a:endParaRPr lang="en-US" dirty="0"/>
          </a:p>
        </p:txBody>
      </p:sp>
      <p:sp>
        <p:nvSpPr>
          <p:cNvPr id="1425411" name="Rectangle 3"/>
          <p:cNvSpPr>
            <a:spLocks noChangeArrowheads="1"/>
          </p:cNvSpPr>
          <p:nvPr/>
        </p:nvSpPr>
        <p:spPr bwMode="auto">
          <a:xfrm>
            <a:off x="381000" y="1733550"/>
            <a:ext cx="8229600" cy="329320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chemeClr val="tx2"/>
                </a:solidFill>
                <a:latin typeface="+mn-lt"/>
                <a:ea typeface="SimSun" charset="0"/>
                <a:cs typeface="SimSun" charset="0"/>
              </a:rPr>
              <a:t>John Fitzgerald Kennedy was born at 83 </a:t>
            </a:r>
            <a:r>
              <a:rPr lang="en-US" altLang="zh-CN" sz="1600" dirty="0" err="1">
                <a:solidFill>
                  <a:schemeClr val="tx2"/>
                </a:solidFill>
                <a:latin typeface="+mn-lt"/>
                <a:ea typeface="SimSun" charset="0"/>
                <a:cs typeface="SimSun" charset="0"/>
              </a:rPr>
              <a:t>Beals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SimSun" charset="0"/>
                <a:cs typeface="SimSun" charset="0"/>
              </a:rPr>
              <a:t> Street in Brookline, Massachusetts on Tuesday, May 29, 1917, at 3:00 pm,[7] the second son of Joseph P. Kennedy, Sr., and Rose Fitzgerald; Rose, in turn, was the eldest child of John "Honey Fitz" Fitzgerald, a prominent Boston political figure who was the city's mayor and a three-term member of Congress. Kennedy lived in Brookline for ten years and attended Edward Devotion School, Noble and </a:t>
            </a:r>
            <a:r>
              <a:rPr lang="en-US" altLang="zh-CN" sz="1600" dirty="0" err="1">
                <a:solidFill>
                  <a:schemeClr val="tx2"/>
                </a:solidFill>
                <a:latin typeface="+mn-lt"/>
                <a:ea typeface="SimSun" charset="0"/>
                <a:cs typeface="SimSun" charset="0"/>
              </a:rPr>
              <a:t>Greenough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SimSun" charset="0"/>
                <a:cs typeface="SimSun" charset="0"/>
              </a:rPr>
              <a:t> Lower School, and the Dexter School, through 4th grade. In 1927, the family moved to 5040 Independence Avenue in Riverdale, Bronx, New York City; two years later, they moved to 294 </a:t>
            </a:r>
            <a:r>
              <a:rPr lang="en-US" altLang="zh-CN" sz="1600" dirty="0" err="1">
                <a:solidFill>
                  <a:schemeClr val="tx2"/>
                </a:solidFill>
                <a:latin typeface="+mn-lt"/>
                <a:ea typeface="SimSun" charset="0"/>
                <a:cs typeface="SimSun" charset="0"/>
              </a:rPr>
              <a:t>Pondfield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SimSun" charset="0"/>
                <a:cs typeface="SimSun" charset="0"/>
              </a:rPr>
              <a:t> Road in Bronxville, New York, where Kennedy was a member of Scout Troop 2 (and was the first Boy Scout to become President).[8] Kennedy spent summers with his family at their home in </a:t>
            </a:r>
            <a:r>
              <a:rPr lang="en-US" altLang="zh-CN" sz="1600" dirty="0" err="1">
                <a:solidFill>
                  <a:schemeClr val="tx2"/>
                </a:solidFill>
                <a:latin typeface="+mn-lt"/>
                <a:ea typeface="SimSun" charset="0"/>
                <a:cs typeface="SimSun" charset="0"/>
              </a:rPr>
              <a:t>Hyannisport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SimSun" charset="0"/>
                <a:cs typeface="SimSun" charset="0"/>
              </a:rPr>
              <a:t>, Massachusetts, and Christmas and Easter holidays with his family at their winter home in Palm Beach, Florida. For the 5th through 7th grade, Kennedy attended Riverdale Country School, a private school for boys. For 8th grade in September 1930, the 13-year old Kennedy attended Canterbury School in New Milford, Connecticut. </a:t>
            </a:r>
            <a:endParaRPr lang="en-US" altLang="zh-CN" sz="1700" b="0" i="1" dirty="0">
              <a:solidFill>
                <a:schemeClr val="tx2"/>
              </a:solidFill>
              <a:latin typeface="Times New Roman" charset="0"/>
              <a:ea typeface="SimSun" charset="0"/>
              <a:cs typeface="SimSun" charset="0"/>
            </a:endParaRPr>
          </a:p>
        </p:txBody>
      </p:sp>
      <p:sp>
        <p:nvSpPr>
          <p:cNvPr id="104456" name="Rectangle 16"/>
          <p:cNvSpPr>
            <a:spLocks noChangeArrowheads="1"/>
          </p:cNvSpPr>
          <p:nvPr/>
        </p:nvSpPr>
        <p:spPr bwMode="auto">
          <a:xfrm>
            <a:off x="552450" y="5035153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28800" y="1200150"/>
            <a:ext cx="7213600" cy="3148976"/>
            <a:chOff x="1828800" y="1200150"/>
            <a:chExt cx="7213600" cy="31489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6200" y="1200150"/>
              <a:ext cx="1346200" cy="161544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 bwMode="auto">
            <a:xfrm flipV="1">
              <a:off x="2438400" y="1581150"/>
              <a:ext cx="5257800" cy="3048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36328"/>
            <a:stretch/>
          </p:blipFill>
          <p:spPr>
            <a:xfrm>
              <a:off x="7696200" y="2876550"/>
              <a:ext cx="1333500" cy="1472576"/>
            </a:xfrm>
            <a:prstGeom prst="rect">
              <a:avLst/>
            </a:prstGeom>
          </p:spPr>
        </p:pic>
        <p:cxnSp>
          <p:nvCxnSpPr>
            <p:cNvPr id="23" name="Straight Connector 22"/>
            <p:cNvCxnSpPr>
              <a:endCxn id="10" idx="1"/>
            </p:cNvCxnSpPr>
            <p:nvPr/>
          </p:nvCxnSpPr>
          <p:spPr bwMode="auto">
            <a:xfrm>
              <a:off x="4572000" y="2266950"/>
              <a:ext cx="3124200" cy="13458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 flipV="1">
              <a:off x="1828800" y="1581150"/>
              <a:ext cx="5791200" cy="19812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4648200" y="1581150"/>
              <a:ext cx="3048000" cy="2667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8023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Accuracy of Information Extraction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62350"/>
            <a:ext cx="8534400" cy="971550"/>
          </a:xfrm>
        </p:spPr>
        <p:txBody>
          <a:bodyPr/>
          <a:lstStyle/>
          <a:p>
            <a:r>
              <a:rPr lang="en-US" dirty="0" smtClean="0"/>
              <a:t>Errors cascade (error in entity tag </a:t>
            </a:r>
            <a:r>
              <a:rPr lang="en-US" dirty="0" smtClean="0">
                <a:sym typeface="Wingdings" charset="0"/>
              </a:rPr>
              <a:t> error in relation extraction)</a:t>
            </a:r>
          </a:p>
          <a:p>
            <a:r>
              <a:rPr lang="en-US" dirty="0" smtClean="0">
                <a:sym typeface="Wingdings" charset="0"/>
              </a:rPr>
              <a:t>These are very rough, actually optimistic, numbers</a:t>
            </a:r>
          </a:p>
          <a:p>
            <a:pPr lvl="1"/>
            <a:r>
              <a:rPr lang="en-US" dirty="0" smtClean="0">
                <a:sym typeface="Wingdings" charset="0"/>
              </a:rPr>
              <a:t>Hold for well-established tasks, but lower for many specific/novel IE tasks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2919654"/>
              </p:ext>
            </p:extLst>
          </p:nvPr>
        </p:nvGraphicFramePr>
        <p:xfrm>
          <a:off x="1447800" y="15049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90-98%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60-70%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50-60%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181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Full Task of Information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8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"/>
            <a:ext cx="5051534" cy="484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15792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Why doesn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’t text search (IR) work?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What you search for in real estate advertisements: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Town/suburb.  You might think easy, but:</a:t>
            </a:r>
          </a:p>
          <a:p>
            <a:pPr lvl="1" eaLnBrk="1" hangingPunct="1"/>
            <a:r>
              <a:rPr lang="en-US" dirty="0">
                <a:solidFill>
                  <a:srgbClr val="A4001D"/>
                </a:solidFill>
                <a:ea typeface="ＭＳ Ｐゴシック" charset="0"/>
              </a:rPr>
              <a:t>Real estate agents:</a:t>
            </a:r>
            <a:r>
              <a:rPr lang="en-US" dirty="0">
                <a:ea typeface="ＭＳ Ｐゴシック" charset="0"/>
              </a:rPr>
              <a:t> Coldwell Banker, </a:t>
            </a:r>
            <a:r>
              <a:rPr lang="en-US" dirty="0" err="1">
                <a:ea typeface="ＭＳ Ｐゴシック" charset="0"/>
              </a:rPr>
              <a:t>Mosman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A4001D"/>
                </a:solidFill>
                <a:ea typeface="ＭＳ Ｐゴシック" charset="0"/>
              </a:rPr>
              <a:t>Phrases:</a:t>
            </a:r>
            <a:r>
              <a:rPr lang="en-US" dirty="0">
                <a:ea typeface="ＭＳ Ｐゴシック" charset="0"/>
              </a:rPr>
              <a:t> Only 45 minutes from Parramatta</a:t>
            </a:r>
          </a:p>
          <a:p>
            <a:pPr lvl="1" eaLnBrk="1" hangingPunct="1"/>
            <a:r>
              <a:rPr lang="en-US" dirty="0">
                <a:solidFill>
                  <a:srgbClr val="A4001D"/>
                </a:solidFill>
                <a:ea typeface="ＭＳ Ｐゴシック" charset="0"/>
              </a:rPr>
              <a:t>Multiple property ads have different </a:t>
            </a:r>
            <a:r>
              <a:rPr lang="en-US" dirty="0" smtClean="0">
                <a:solidFill>
                  <a:srgbClr val="A4001D"/>
                </a:solidFill>
                <a:ea typeface="ＭＳ Ｐゴシック" charset="0"/>
              </a:rPr>
              <a:t>suburbs in one ad</a:t>
            </a:r>
            <a:endParaRPr lang="en-US" dirty="0">
              <a:solidFill>
                <a:srgbClr val="A4001D"/>
              </a:solidFill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Money: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want a range not a textual match</a:t>
            </a:r>
          </a:p>
          <a:p>
            <a:pPr lvl="1" eaLnBrk="1" hangingPunct="1"/>
            <a:r>
              <a:rPr lang="en-US" dirty="0">
                <a:solidFill>
                  <a:srgbClr val="A4001D"/>
                </a:solidFill>
                <a:ea typeface="ＭＳ Ｐゴシック" charset="0"/>
              </a:rPr>
              <a:t>Multiple amounts: </a:t>
            </a:r>
            <a:r>
              <a:rPr lang="en-US" dirty="0">
                <a:ea typeface="ＭＳ Ｐゴシック" charset="0"/>
              </a:rPr>
              <a:t>was $155K, now $145K</a:t>
            </a:r>
          </a:p>
          <a:p>
            <a:pPr lvl="1" eaLnBrk="1" hangingPunct="1"/>
            <a:r>
              <a:rPr lang="en-US" dirty="0">
                <a:solidFill>
                  <a:srgbClr val="A4001D"/>
                </a:solidFill>
                <a:ea typeface="ＭＳ Ｐゴシック" charset="0"/>
              </a:rPr>
              <a:t>Variations: </a:t>
            </a:r>
            <a:r>
              <a:rPr lang="en-US" dirty="0">
                <a:ea typeface="ＭＳ Ｐゴシック" charset="0"/>
              </a:rPr>
              <a:t>offers in the high 700s [</a:t>
            </a:r>
            <a:r>
              <a:rPr lang="en-US" i="1" dirty="0">
                <a:ea typeface="ＭＳ Ｐゴシック" charset="0"/>
              </a:rPr>
              <a:t>but not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rents </a:t>
            </a:r>
            <a:r>
              <a:rPr lang="en-US" dirty="0">
                <a:ea typeface="ＭＳ Ｐゴシック" charset="0"/>
              </a:rPr>
              <a:t>for $270]</a:t>
            </a:r>
            <a:endParaRPr lang="en-US" i="1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Bedrooms: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similar </a:t>
            </a:r>
            <a:r>
              <a:rPr lang="en-US" dirty="0" smtClean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issues: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br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bdr</a:t>
            </a:r>
            <a:r>
              <a:rPr lang="en-US" dirty="0">
                <a:ea typeface="ＭＳ Ｐゴシック" charset="0"/>
                <a:cs typeface="ＭＳ Ｐゴシック" charset="0"/>
              </a:rPr>
              <a:t>, beds, B/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439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uiExpand="1" build="p"/>
    </p:bld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40423</TotalTime>
  <Words>7421</Words>
  <Application>Microsoft Macintosh PowerPoint</Application>
  <PresentationFormat>On-screen Show (16:9)</PresentationFormat>
  <Paragraphs>1121</Paragraphs>
  <Slides>73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NLP-class</vt:lpstr>
      <vt:lpstr>Equation</vt:lpstr>
      <vt:lpstr>Chart</vt:lpstr>
      <vt:lpstr>Information Extraction and Named Entity Recognition</vt:lpstr>
      <vt:lpstr>Information Extraction</vt:lpstr>
      <vt:lpstr>Information Extraction (IE)</vt:lpstr>
      <vt:lpstr>Low-level information extraction</vt:lpstr>
      <vt:lpstr>Low-level information extraction</vt:lpstr>
      <vt:lpstr>Why is IE hard on the web?</vt:lpstr>
      <vt:lpstr>How is IE useful?  Classified Advertisements (Real Estate)</vt:lpstr>
      <vt:lpstr>Slide 8</vt:lpstr>
      <vt:lpstr>Why doesn’t text search (IR) work?</vt:lpstr>
      <vt:lpstr>Named Entity Recognition (NER)</vt:lpstr>
      <vt:lpstr>Named Entity Recognition (NER)</vt:lpstr>
      <vt:lpstr>Named Entity Recognition (NER)</vt:lpstr>
      <vt:lpstr>Named Entity Recognition (NER)</vt:lpstr>
      <vt:lpstr>Information Extraction and Named Entity Recognition</vt:lpstr>
      <vt:lpstr>Evaluation of Named Entity Recognition</vt:lpstr>
      <vt:lpstr>The 2-by-2 contingency table</vt:lpstr>
      <vt:lpstr>Precision and recall</vt:lpstr>
      <vt:lpstr>A combined measure: F</vt:lpstr>
      <vt:lpstr>Quiz question</vt:lpstr>
      <vt:lpstr>Quiz question</vt:lpstr>
      <vt:lpstr>The Named Entity Recognition Task</vt:lpstr>
      <vt:lpstr>Precision/Recall/F1 for IE/NER</vt:lpstr>
      <vt:lpstr>Evaluation of Named Entity Recognition</vt:lpstr>
      <vt:lpstr>Methods for doing NER and IE</vt:lpstr>
      <vt:lpstr>Three standard approaches to NER (and IE)</vt:lpstr>
      <vt:lpstr>Hand-written Patterns for Information Extraction</vt:lpstr>
      <vt:lpstr>MUC: the NLP genesis of IE</vt:lpstr>
      <vt:lpstr>MUC Information Extraction Example</vt:lpstr>
      <vt:lpstr>Natural Language Processing-based  Hand-written Information Extraction</vt:lpstr>
      <vt:lpstr>Grep++ = Cascaded grepping</vt:lpstr>
      <vt:lpstr>Natural Language Processing-based  Hand-written Information Extraction</vt:lpstr>
      <vt:lpstr>Rule-based Extraction Examples</vt:lpstr>
      <vt:lpstr>Methods for doing NER and IE</vt:lpstr>
      <vt:lpstr>Information extraction as text classification</vt:lpstr>
      <vt:lpstr>Naïve use of text classification for IE</vt:lpstr>
      <vt:lpstr>‘Change of Address’ email</vt:lpstr>
      <vt:lpstr>Change-of-Address detection [Kushmerick et al., ATEM 2001]</vt:lpstr>
      <vt:lpstr>Change-of-Address detection results  [Kushmerick et al., ATEM 2001]</vt:lpstr>
      <vt:lpstr>Information extraction as text classification</vt:lpstr>
      <vt:lpstr>Sequence Models for Named Entity Recognition</vt:lpstr>
      <vt:lpstr>The ML sequence model approach to NER</vt:lpstr>
      <vt:lpstr>Encoding classes for sequence labeling</vt:lpstr>
      <vt:lpstr>Features for sequence labeling</vt:lpstr>
      <vt:lpstr>Features: Word substrings</vt:lpstr>
      <vt:lpstr>Features: Word shapes</vt:lpstr>
      <vt:lpstr>Sequence Models for Named Entity Recognition</vt:lpstr>
      <vt:lpstr>Maximum entropy sequence models</vt:lpstr>
      <vt:lpstr>Sequence problems</vt:lpstr>
      <vt:lpstr>MEMM inference in systems</vt:lpstr>
      <vt:lpstr>Example: POS Tagging</vt:lpstr>
      <vt:lpstr>Example: POS Tagging</vt:lpstr>
      <vt:lpstr>Inference in Systems</vt:lpstr>
      <vt:lpstr>Greedy Inference</vt:lpstr>
      <vt:lpstr>Beam Inference</vt:lpstr>
      <vt:lpstr>Viterbi Inference</vt:lpstr>
      <vt:lpstr>Viterbi Inference: J&amp;M Ch. 6</vt:lpstr>
      <vt:lpstr>Viterbi Inference: J&amp;M Ch. 5/6</vt:lpstr>
      <vt:lpstr>CRFs [Lafferty, Pereira, and McCallum 2001]</vt:lpstr>
      <vt:lpstr>Maximum entropy sequence models</vt:lpstr>
      <vt:lpstr>The Full Task of Information Extraction</vt:lpstr>
      <vt:lpstr>The Full Task of Information Extraction</vt:lpstr>
      <vt:lpstr>An Even Broader View</vt:lpstr>
      <vt:lpstr>Landscape of IE Tasks: Document Formatting</vt:lpstr>
      <vt:lpstr>Landscape of IE Tasks Intended Breadth of Coverage</vt:lpstr>
      <vt:lpstr>Landscape of IE Tasks : Complexity of entities/relations</vt:lpstr>
      <vt:lpstr>Landscape of IE Tasks: Arity of relation</vt:lpstr>
      <vt:lpstr>Association task = Relation Extraction</vt:lpstr>
      <vt:lpstr>Relation Extraction: Disease Outbreaks</vt:lpstr>
      <vt:lpstr>Relation Extraction: Protein Interactions</vt:lpstr>
      <vt:lpstr>Binary Relation Association as Binary Classification</vt:lpstr>
      <vt:lpstr>Resolving coreference (both within and across documents)</vt:lpstr>
      <vt:lpstr>Rough Accuracy of Information Extraction</vt:lpstr>
      <vt:lpstr>The Full Task of Information Extraction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209</cp:revision>
  <cp:lastPrinted>2011-10-24T03:34:11Z</cp:lastPrinted>
  <dcterms:created xsi:type="dcterms:W3CDTF">2010-04-19T15:31:24Z</dcterms:created>
  <dcterms:modified xsi:type="dcterms:W3CDTF">2012-01-30T02:28:09Z</dcterms:modified>
</cp:coreProperties>
</file>