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4239" r:id="rId4"/>
  </p:sldMasterIdLst>
  <p:notesMasterIdLst>
    <p:notesMasterId r:id="rId12"/>
  </p:notesMasterIdLst>
  <p:handoutMasterIdLst>
    <p:handoutMasterId r:id="rId13"/>
  </p:handoutMasterIdLst>
  <p:sldIdLst>
    <p:sldId id="347" r:id="rId5"/>
    <p:sldId id="798" r:id="rId6"/>
    <p:sldId id="576" r:id="rId7"/>
    <p:sldId id="578" r:id="rId8"/>
    <p:sldId id="799" r:id="rId9"/>
    <p:sldId id="800" r:id="rId10"/>
    <p:sldId id="788" r:id="rId11"/>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NLQA" id="{58668DA9-0634-4FF9-B80B-3124D0B7C167}">
          <p14:sldIdLst>
            <p14:sldId id="347"/>
            <p14:sldId id="798"/>
            <p14:sldId id="576"/>
            <p14:sldId id="578"/>
            <p14:sldId id="799"/>
            <p14:sldId id="800"/>
            <p14:sldId id="788"/>
          </p14:sldIdLst>
        </p14:section>
      </p14:sectionLst>
    </p:ex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96AC"/>
    <a:srgbClr val="D8750D"/>
    <a:srgbClr val="492D16"/>
    <a:srgbClr val="FFFFFF"/>
    <a:srgbClr val="E1AD00"/>
    <a:srgbClr val="565522"/>
    <a:srgbClr val="B4E0EA"/>
    <a:srgbClr val="FFF4D1"/>
    <a:srgbClr val="BEE3EC"/>
    <a:srgbClr val="C9E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314" autoAdjust="0"/>
  </p:normalViewPr>
  <p:slideViewPr>
    <p:cSldViewPr>
      <p:cViewPr>
        <p:scale>
          <a:sx n="70" d="100"/>
          <a:sy n="70" d="100"/>
        </p:scale>
        <p:origin x="744" y="12"/>
      </p:cViewPr>
      <p:guideLst>
        <p:guide orient="horz" pos="2160"/>
        <p:guide pos="2784"/>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9" d="100"/>
          <a:sy n="89" d="100"/>
        </p:scale>
        <p:origin x="3148"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1.xml"/><Relationship Id="rId5" Type="http://schemas.openxmlformats.org/officeDocument/2006/relationships/slide" Target="slides/slide6.xml"/><Relationship Id="rId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C3B2C888-D052-4D1D-9594-BED090C1EF19}" type="slidenum">
              <a:rPr lang="en-US"/>
              <a:pPr>
                <a:defRPr/>
              </a:pPr>
              <a:t>‹#›</a:t>
            </a:fld>
            <a:endParaRPr lang="en-US" dirty="0"/>
          </a:p>
        </p:txBody>
      </p:sp>
    </p:spTree>
    <p:extLst>
      <p:ext uri="{BB962C8B-B14F-4D97-AF65-F5344CB8AC3E}">
        <p14:creationId xmlns:p14="http://schemas.microsoft.com/office/powerpoint/2010/main" val="1703141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4580"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955C3EE1-C031-4916-916A-6266527EB113}" type="slidenum">
              <a:rPr lang="en-US"/>
              <a:pPr>
                <a:defRPr/>
              </a:pPr>
              <a:t>‹#›</a:t>
            </a:fld>
            <a:endParaRPr lang="en-US" dirty="0"/>
          </a:p>
        </p:txBody>
      </p:sp>
    </p:spTree>
    <p:extLst>
      <p:ext uri="{BB962C8B-B14F-4D97-AF65-F5344CB8AC3E}">
        <p14:creationId xmlns:p14="http://schemas.microsoft.com/office/powerpoint/2010/main" val="964312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0</a:t>
            </a:fld>
            <a:endParaRPr lang="en-US" dirty="0"/>
          </a:p>
        </p:txBody>
      </p:sp>
    </p:spTree>
    <p:extLst>
      <p:ext uri="{BB962C8B-B14F-4D97-AF65-F5344CB8AC3E}">
        <p14:creationId xmlns:p14="http://schemas.microsoft.com/office/powerpoint/2010/main" val="390448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Linguistic</a:t>
            </a:r>
            <a:r>
              <a:rPr lang="en-US" dirty="0" smtClean="0"/>
              <a:t>:</a:t>
            </a:r>
          </a:p>
          <a:p>
            <a:r>
              <a:rPr lang="en-US" dirty="0" smtClean="0"/>
              <a:t>The knowledge information is organized in the form of production rules, logics, frames, templates (represented with triple relations), ontologies and semantic networks, which are utilized during analysis of question-answer pair. Linguistic techniques such as tokenization, POS tagging and parsing were implemented to user’s question for formulating it into a precise query that merely extracts the respective response from the structured database.</a:t>
            </a:r>
          </a:p>
          <a:p>
            <a:endParaRPr lang="en-US" dirty="0" smtClean="0"/>
          </a:p>
          <a:p>
            <a:r>
              <a:rPr lang="en-US" b="1" dirty="0" smtClean="0"/>
              <a:t>Statistica</a:t>
            </a:r>
            <a:r>
              <a:rPr lang="en-US" dirty="0" smtClean="0"/>
              <a:t>l:</a:t>
            </a:r>
          </a:p>
          <a:p>
            <a:r>
              <a:rPr lang="en-US" dirty="0" smtClean="0"/>
              <a:t>In general, statistical techniques have been so far successfully applied to the different stages of a QA system. Support vector machine (SVM) classifiers, Bayesian classifiers, Maximum entropy models are some techniques that have been used for question classification purpose. These statistical measures analyze questions for making prediction about users’ expected answer type. These models are trained on a corpus of questions or documents that has been annotated with the particular mentioned categories in the system.</a:t>
            </a:r>
          </a:p>
          <a:p>
            <a:endParaRPr lang="en-US" dirty="0" smtClean="0"/>
          </a:p>
          <a:p>
            <a:r>
              <a:rPr lang="en-US" b="1" dirty="0" smtClean="0"/>
              <a:t>Pattern Matching Approach</a:t>
            </a:r>
            <a:r>
              <a:rPr lang="en-US" dirty="0" smtClean="0"/>
              <a:t>:</a:t>
            </a:r>
          </a:p>
          <a:p>
            <a:r>
              <a:rPr lang="en-US" dirty="0" smtClean="0"/>
              <a:t> The pattern matching approach uses the expressive power of text patterns. It replaces the sophisticated processing involved in other competing approaches. World Cup 2014 held?” follows the pattern “Where was held?” and its answer pattern will be “ was held at ”. There are two approaches: Surface Pattern based and Template based. Most of the patterns matching QA systems use the surface text patterns while some of them also rely on templates for response generation. </a:t>
            </a:r>
          </a:p>
          <a:p>
            <a:r>
              <a:rPr lang="en-US" baseline="0" dirty="0" smtClean="0"/>
              <a:t> </a:t>
            </a:r>
            <a:r>
              <a:rPr lang="en-US" b="1" dirty="0" smtClean="0"/>
              <a:t>Surface Pattern based- </a:t>
            </a:r>
            <a:r>
              <a:rPr lang="en-US" dirty="0" smtClean="0"/>
              <a:t>It is either human crafted or automatically learned patterns through examples. Answer sentences for example, the question “Where was Football” is extracted using statistical techniques or data mining measures. Pattern learned by in semi automatic and the most compatible application area is small and medium size website.</a:t>
            </a:r>
          </a:p>
          <a:p>
            <a:r>
              <a:rPr lang="en-US" b="1" dirty="0" smtClean="0"/>
              <a:t>Template based </a:t>
            </a:r>
            <a:r>
              <a:rPr lang="en-US" dirty="0" smtClean="0"/>
              <a:t>-This approach makes use of preformatted patterns for questions. The main focus of this approach is more on demonstration rather than explanation of questions and answers. The templates set is built in order to contain the optimum number of templates protect that it sufficiently cover the space of problem, and each of its members represents a wide range of questions of their own type. The entity slots of Templates, which are missing elements bound to the concept of the question that has to be filled to generate the query template to retrieve the corresponding response from the database. The response returned by query will be a raw data; it is going back to the user</a:t>
            </a:r>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3</a:t>
            </a:fld>
            <a:endParaRPr lang="en-US" dirty="0"/>
          </a:p>
        </p:txBody>
      </p:sp>
    </p:spTree>
    <p:extLst>
      <p:ext uri="{BB962C8B-B14F-4D97-AF65-F5344CB8AC3E}">
        <p14:creationId xmlns:p14="http://schemas.microsoft.com/office/powerpoint/2010/main" val="1766744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5</a:t>
            </a:fld>
            <a:endParaRPr lang="en-US" dirty="0"/>
          </a:p>
        </p:txBody>
      </p:sp>
    </p:spTree>
    <p:extLst>
      <p:ext uri="{BB962C8B-B14F-4D97-AF65-F5344CB8AC3E}">
        <p14:creationId xmlns:p14="http://schemas.microsoft.com/office/powerpoint/2010/main" val="3465321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9" name="Rectangle 8"/>
          <p:cNvSpPr/>
          <p:nvPr/>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p:nvSpPr>
        <p:spPr>
          <a:xfrm>
            <a:off x="419100" y="6259288"/>
            <a:ext cx="1923143" cy="230832"/>
          </a:xfrm>
          <a:prstGeom prst="rect">
            <a:avLst/>
          </a:prstGeom>
          <a:noFill/>
        </p:spPr>
        <p:txBody>
          <a:bodyPr wrap="square" rtlCol="0">
            <a:spAutoFit/>
          </a:bodyPr>
          <a:lstStyle/>
          <a:p>
            <a:r>
              <a:rPr lang="en-US" sz="900" dirty="0" smtClean="0">
                <a:solidFill>
                  <a:schemeClr val="bg1"/>
                </a:solidFill>
                <a:latin typeface="Arial"/>
                <a:cs typeface="Arial"/>
              </a:rPr>
              <a:t>© 2017 Cognizant </a:t>
            </a:r>
            <a:endParaRPr lang="en-US" sz="900" dirty="0">
              <a:solidFill>
                <a:schemeClr val="bg1"/>
              </a:solidFill>
              <a:latin typeface="Arial"/>
              <a:cs typeface="Arial"/>
            </a:endParaRPr>
          </a:p>
        </p:txBody>
      </p:sp>
      <p:pic>
        <p:nvPicPr>
          <p:cNvPr id="10" name="Picture 9"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9104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83909724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2920F72-E1A6-4A94-8A3F-841BF86CCDC4}" type="slidenum">
              <a:rPr lang="en-US" smtClean="0"/>
              <a:pPr>
                <a:defRPr/>
              </a:pPr>
              <a:t>‹#›</a:t>
            </a:fld>
            <a:endParaRPr lang="en-US" dirty="0"/>
          </a:p>
        </p:txBody>
      </p:sp>
      <p:sp>
        <p:nvSpPr>
          <p:cNvPr id="2" name="Title 1"/>
          <p:cNvSpPr>
            <a:spLocks noGrp="1"/>
          </p:cNvSpPr>
          <p:nvPr>
            <p:ph type="title" hasCustomPrompt="1"/>
          </p:nvPr>
        </p:nvSpPr>
        <p:spPr>
          <a:xfrm>
            <a:off x="304362" y="330261"/>
            <a:ext cx="8458638" cy="607258"/>
          </a:xfrm>
        </p:spPr>
        <p:txBody>
          <a:bodyPr/>
          <a:lstStyle/>
          <a:p>
            <a:r>
              <a:rPr lang="en-US" dirty="0" smtClean="0"/>
              <a:t>Header</a:t>
            </a:r>
            <a:endParaRPr lang="en-US" dirty="0"/>
          </a:p>
        </p:txBody>
      </p:sp>
      <p:cxnSp>
        <p:nvCxnSpPr>
          <p:cNvPr id="9" name="Straight Connector 8"/>
          <p:cNvCxnSpPr/>
          <p:nvPr/>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9512" y="6375970"/>
            <a:ext cx="440354" cy="433958"/>
          </a:xfrm>
        </p:spPr>
        <p:txBody>
          <a:bodyPr/>
          <a:lstStyle/>
          <a:p>
            <a:pPr>
              <a:defRPr/>
            </a:pPr>
            <a:fld id="{C2920F72-E1A6-4A94-8A3F-841BF86CCDC4}" type="slidenum">
              <a:rPr lang="en-US" smtClean="0"/>
              <a:pPr>
                <a:defRPr/>
              </a:pPr>
              <a:t>‹#›</a:t>
            </a:fld>
            <a:endParaRPr lang="en-US" dirty="0"/>
          </a:p>
        </p:txBody>
      </p:sp>
      <p:cxnSp>
        <p:nvCxnSpPr>
          <p:cNvPr id="5" name="Straight Connector 4"/>
          <p:cNvCxnSpPr/>
          <p:nvPr/>
        </p:nvCxnSpPr>
        <p:spPr>
          <a:xfrm>
            <a:off x="408215"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7" y="3898886"/>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3"/>
            <a:ext cx="8333704" cy="627739"/>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1320059217"/>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a:t>
            </a:fld>
            <a:endParaRPr lang="en-US" dirty="0"/>
          </a:p>
        </p:txBody>
      </p:sp>
    </p:spTree>
    <p:extLst>
      <p:ext uri="{BB962C8B-B14F-4D97-AF65-F5344CB8AC3E}">
        <p14:creationId xmlns:p14="http://schemas.microsoft.com/office/powerpoint/2010/main" val="20457591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62937" y="337320"/>
            <a:ext cx="2258154" cy="684559"/>
          </a:xfrm>
          <a:prstGeom prst="rect">
            <a:avLst/>
          </a:prstGeom>
        </p:spPr>
      </p:pic>
      <p:pic>
        <p:nvPicPr>
          <p:cNvPr id="12" name="Picture 11" descr="4x3-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3198244"/>
            <a:ext cx="2692784" cy="3659756"/>
          </a:xfrm>
          <a:prstGeom prst="rect">
            <a:avLst/>
          </a:prstGeom>
        </p:spPr>
      </p:pic>
      <p:pic>
        <p:nvPicPr>
          <p:cNvPr id="13" name="Picture 12" descr="4x3-01.png"/>
          <p:cNvPicPr>
            <a:picLocks noChangeAspect="1"/>
          </p:cNvPicPr>
          <p:nvPr/>
        </p:nvPicPr>
        <p:blipFill rotWithShape="1">
          <a:blip r:embed="rId4" cstate="screen">
            <a:extLst>
              <a:ext uri="{28A0092B-C50C-407E-A947-70E740481C1C}">
                <a14:useLocalDpi xmlns:a14="http://schemas.microsoft.com/office/drawing/2010/main"/>
              </a:ext>
            </a:extLst>
          </a:blip>
          <a:srcRect r="-4070"/>
          <a:stretch/>
        </p:blipFill>
        <p:spPr>
          <a:xfrm>
            <a:off x="2681024" y="2963079"/>
            <a:ext cx="6726081" cy="3894920"/>
          </a:xfrm>
          <a:prstGeom prst="rect">
            <a:avLst/>
          </a:prstGeom>
        </p:spPr>
      </p:pic>
      <p:pic>
        <p:nvPicPr>
          <p:cNvPr id="14" name="Picture 13" descr="4x3-01.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728060" y="1751979"/>
            <a:ext cx="6415940" cy="1222860"/>
          </a:xfrm>
          <a:prstGeom prst="rect">
            <a:avLst/>
          </a:prstGeom>
        </p:spPr>
      </p:pic>
    </p:spTree>
    <p:extLst>
      <p:ext uri="{BB962C8B-B14F-4D97-AF65-F5344CB8AC3E}">
        <p14:creationId xmlns:p14="http://schemas.microsoft.com/office/powerpoint/2010/main" val="19180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FD589AF-9D54-4882-93EC-47B47D771F3D}" type="datetimeFigureOut">
              <a:rPr lang="en-US" smtClean="0"/>
              <a:t>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23A7F94-3748-4EC2-96F3-CFBC18E92E2E}" type="slidenum">
              <a:rPr lang="en-US" smtClean="0"/>
              <a:t>‹#›</a:t>
            </a:fld>
            <a:endParaRPr lang="en-US"/>
          </a:p>
        </p:txBody>
      </p:sp>
    </p:spTree>
    <p:extLst>
      <p:ext uri="{BB962C8B-B14F-4D97-AF65-F5344CB8AC3E}">
        <p14:creationId xmlns:p14="http://schemas.microsoft.com/office/powerpoint/2010/main" val="14378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81274" y="6476194"/>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Arial"/>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Arial"/>
                <a:cs typeface="Arial"/>
              </a:endParaRP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0" y="6375970"/>
            <a:ext cx="440354" cy="433958"/>
          </a:xfrm>
          <a:prstGeom prst="rect">
            <a:avLst/>
          </a:prstGeom>
        </p:spPr>
        <p:txBody>
          <a:bodyPr vert="horz" lIns="91440" tIns="45720" rIns="91440" bIns="45720" rtlCol="0" anchor="ctr"/>
          <a:lstStyle>
            <a:lvl1pPr algn="r">
              <a:defRPr sz="1050">
                <a:solidFill>
                  <a:schemeClr val="bg1"/>
                </a:solidFill>
              </a:defRPr>
            </a:lvl1pPr>
          </a:lstStyle>
          <a:p>
            <a:pPr>
              <a:defRPr/>
            </a:pPr>
            <a:fld id="{C2920F72-E1A6-4A94-8A3F-841BF86CCDC4}" type="slidenum">
              <a:rPr lang="en-US" smtClean="0"/>
              <a:pPr>
                <a:defRPr/>
              </a:pPr>
              <a:t>‹#›</a:t>
            </a:fld>
            <a:endParaRPr lang="en-US" dirty="0"/>
          </a:p>
        </p:txBody>
      </p:sp>
      <p:sp>
        <p:nvSpPr>
          <p:cNvPr id="33" name="Title Placeholder 32"/>
          <p:cNvSpPr>
            <a:spLocks noGrp="1"/>
          </p:cNvSpPr>
          <p:nvPr>
            <p:ph type="title"/>
          </p:nvPr>
        </p:nvSpPr>
        <p:spPr>
          <a:xfrm>
            <a:off x="304363" y="330261"/>
            <a:ext cx="8382437" cy="607258"/>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620000" y="6400800"/>
            <a:ext cx="1295399" cy="39270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4240" r:id="rId1"/>
    <p:sldLayoutId id="2147484244" r:id="rId2"/>
    <p:sldLayoutId id="2147484251" r:id="rId3"/>
    <p:sldLayoutId id="2147484267" r:id="rId4"/>
    <p:sldLayoutId id="2147484258" r:id="rId5"/>
    <p:sldLayoutId id="2147484268" r:id="rId6"/>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m.wikipedia.org/wiki/Ontology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m.wikipedia.org/wiki/Open_domain#References" TargetMode="External"/><Relationship Id="rId5" Type="http://schemas.openxmlformats.org/officeDocument/2006/relationships/hyperlink" Target="https://en.m.wikipedia.org/wiki/Procedural_knowledge" TargetMode="External"/><Relationship Id="rId4" Type="http://schemas.openxmlformats.org/officeDocument/2006/relationships/hyperlink" Target="https://en.m.wikipedia.org/wiki/Descriptive_knowled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07504" y="3068960"/>
            <a:ext cx="8856984" cy="800470"/>
          </a:xfrm>
        </p:spPr>
        <p:txBody>
          <a:bodyPr/>
          <a:lstStyle/>
          <a:p>
            <a:r>
              <a:rPr lang="en-US" sz="2800" b="1" dirty="0" smtClean="0"/>
              <a:t>Natural Language Question Answering(NLQA)</a:t>
            </a:r>
            <a:endParaRPr lang="en-US" sz="28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QA approaches</a:t>
            </a:r>
          </a:p>
          <a:p>
            <a:r>
              <a:rPr lang="en-US" dirty="0"/>
              <a:t>C</a:t>
            </a:r>
            <a:r>
              <a:rPr lang="en-US" dirty="0" smtClean="0"/>
              <a:t>omparison </a:t>
            </a:r>
            <a:r>
              <a:rPr lang="en-US" dirty="0"/>
              <a:t>between </a:t>
            </a:r>
            <a:r>
              <a:rPr lang="en-US" dirty="0" smtClean="0"/>
              <a:t>QA approaches</a:t>
            </a:r>
          </a:p>
          <a:p>
            <a:r>
              <a:rPr lang="en-US" dirty="0" smtClean="0"/>
              <a:t>Types of QA</a:t>
            </a:r>
          </a:p>
          <a:p>
            <a:r>
              <a:rPr lang="en-US" dirty="0" smtClean="0"/>
              <a:t>QA Architecture</a:t>
            </a:r>
            <a:endParaRPr lang="en-US" dirty="0"/>
          </a:p>
        </p:txBody>
      </p:sp>
      <p:sp>
        <p:nvSpPr>
          <p:cNvPr id="4" name="Slide Number Placeholder 3"/>
          <p:cNvSpPr>
            <a:spLocks noGrp="1"/>
          </p:cNvSpPr>
          <p:nvPr>
            <p:ph type="sldNum" sz="quarter" idx="12"/>
          </p:nvPr>
        </p:nvSpPr>
        <p:spPr/>
        <p:txBody>
          <a:bodyPr/>
          <a:lstStyle/>
          <a:p>
            <a:fld id="{C23A7F94-3748-4EC2-96F3-CFBC18E92E2E}" type="slidenum">
              <a:rPr lang="en-US" smtClean="0"/>
              <a:t>1</a:t>
            </a:fld>
            <a:endParaRPr lang="en-US"/>
          </a:p>
        </p:txBody>
      </p:sp>
    </p:spTree>
    <p:extLst>
      <p:ext uri="{BB962C8B-B14F-4D97-AF65-F5344CB8AC3E}">
        <p14:creationId xmlns:p14="http://schemas.microsoft.com/office/powerpoint/2010/main" val="62936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2</a:t>
            </a:fld>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
        <p:nvSpPr>
          <p:cNvPr id="5" name="Rectangle 4"/>
          <p:cNvSpPr/>
          <p:nvPr/>
        </p:nvSpPr>
        <p:spPr>
          <a:xfrm>
            <a:off x="351866" y="1556792"/>
            <a:ext cx="8458638" cy="372864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0" dirty="0">
                <a:solidFill>
                  <a:schemeClr val="tx2"/>
                </a:solidFill>
              </a:rPr>
              <a:t>Question Answering (QA) is a fast-growing research area that brings together research from Information Retrieval (IR), Information Extraction (IE) and Natural Language Processing (NLP</a:t>
            </a:r>
            <a:r>
              <a:rPr lang="en-US" sz="2000" b="0" dirty="0" smtClean="0">
                <a:solidFill>
                  <a:schemeClr val="tx2"/>
                </a:solidFill>
              </a:rPr>
              <a:t>)</a:t>
            </a:r>
          </a:p>
          <a:p>
            <a:pPr marL="342900" indent="-342900">
              <a:lnSpc>
                <a:spcPct val="150000"/>
              </a:lnSpc>
              <a:buFont typeface="Arial" panose="020B0604020202020204" pitchFamily="34" charset="0"/>
              <a:buChar char="•"/>
            </a:pPr>
            <a:r>
              <a:rPr lang="en-US" sz="2000" b="0" dirty="0">
                <a:solidFill>
                  <a:schemeClr val="tx2"/>
                </a:solidFill>
              </a:rPr>
              <a:t>It is different from information retrieval (IR) or information extraction (IE</a:t>
            </a:r>
            <a:r>
              <a:rPr lang="en-US" sz="2000" b="0" dirty="0" smtClean="0">
                <a:solidFill>
                  <a:schemeClr val="tx2"/>
                </a:solidFill>
              </a:rPr>
              <a:t>)</a:t>
            </a:r>
          </a:p>
          <a:p>
            <a:pPr marL="342900" indent="-342900">
              <a:lnSpc>
                <a:spcPct val="150000"/>
              </a:lnSpc>
              <a:buFont typeface="Arial" panose="020B0604020202020204" pitchFamily="34" charset="0"/>
              <a:buChar char="•"/>
            </a:pPr>
            <a:r>
              <a:rPr lang="en-US" sz="2000" b="0" dirty="0">
                <a:solidFill>
                  <a:schemeClr val="tx2"/>
                </a:solidFill>
              </a:rPr>
              <a:t>The main three components of QA System are first information retrieval engine </a:t>
            </a:r>
            <a:r>
              <a:rPr lang="en-US" sz="2000" b="0" dirty="0" smtClean="0">
                <a:solidFill>
                  <a:schemeClr val="tx2"/>
                </a:solidFill>
              </a:rPr>
              <a:t>, query </a:t>
            </a:r>
            <a:r>
              <a:rPr lang="en-US" sz="2000" b="0" dirty="0">
                <a:solidFill>
                  <a:schemeClr val="tx2"/>
                </a:solidFill>
              </a:rPr>
              <a:t>interpretation system </a:t>
            </a:r>
            <a:r>
              <a:rPr lang="en-US" sz="2000" b="0" dirty="0" smtClean="0">
                <a:solidFill>
                  <a:schemeClr val="tx2"/>
                </a:solidFill>
              </a:rPr>
              <a:t>the </a:t>
            </a:r>
            <a:r>
              <a:rPr lang="en-US" sz="2000" b="0" dirty="0">
                <a:solidFill>
                  <a:schemeClr val="tx2"/>
                </a:solidFill>
              </a:rPr>
              <a:t>third component is answer </a:t>
            </a:r>
            <a:r>
              <a:rPr lang="en-US" sz="2000" b="0" dirty="0" smtClean="0">
                <a:solidFill>
                  <a:schemeClr val="tx2"/>
                </a:solidFill>
              </a:rPr>
              <a:t>extraction.</a:t>
            </a:r>
            <a:endParaRPr lang="en-US" altLang="en-US" sz="2000" b="0" dirty="0">
              <a:solidFill>
                <a:schemeClr val="tx2"/>
              </a:solidFill>
            </a:endParaRPr>
          </a:p>
        </p:txBody>
      </p:sp>
    </p:spTree>
    <p:extLst>
      <p:ext uri="{BB962C8B-B14F-4D97-AF65-F5344CB8AC3E}">
        <p14:creationId xmlns:p14="http://schemas.microsoft.com/office/powerpoint/2010/main" val="1006563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3</a:t>
            </a:fld>
            <a:endParaRPr lang="en-US" dirty="0"/>
          </a:p>
        </p:txBody>
      </p:sp>
      <p:sp>
        <p:nvSpPr>
          <p:cNvPr id="3" name="Title 2"/>
          <p:cNvSpPr>
            <a:spLocks noGrp="1"/>
          </p:cNvSpPr>
          <p:nvPr>
            <p:ph type="title"/>
          </p:nvPr>
        </p:nvSpPr>
        <p:spPr>
          <a:xfrm>
            <a:off x="285902" y="332656"/>
            <a:ext cx="8458638" cy="607258"/>
          </a:xfrm>
        </p:spPr>
        <p:txBody>
          <a:bodyPr/>
          <a:lstStyle/>
          <a:p>
            <a:r>
              <a:rPr lang="en-US" dirty="0"/>
              <a:t>QA </a:t>
            </a:r>
            <a:r>
              <a:rPr lang="en-US" dirty="0" err="1" smtClean="0"/>
              <a:t>Approches</a:t>
            </a:r>
            <a:endParaRPr lang="en-US" dirty="0"/>
          </a:p>
        </p:txBody>
      </p:sp>
      <p:sp>
        <p:nvSpPr>
          <p:cNvPr id="4" name="Rectangle 3"/>
          <p:cNvSpPr/>
          <p:nvPr/>
        </p:nvSpPr>
        <p:spPr>
          <a:xfrm>
            <a:off x="297196" y="1124744"/>
            <a:ext cx="8577221" cy="415498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n-US" sz="2000" dirty="0" smtClean="0">
                <a:solidFill>
                  <a:schemeClr val="tx2"/>
                </a:solidFill>
              </a:rPr>
              <a:t>Linguistic approach</a:t>
            </a:r>
            <a:endParaRPr lang="en-US" altLang="en-US" sz="2000" dirty="0" smtClean="0">
              <a:solidFill>
                <a:schemeClr val="tx2"/>
              </a:solidFill>
            </a:endParaRPr>
          </a:p>
          <a:p>
            <a:pPr marL="800100" lvl="1" indent="-342900">
              <a:lnSpc>
                <a:spcPct val="150000"/>
              </a:lnSpc>
              <a:buFont typeface="Arial" panose="020B0604020202020204" pitchFamily="34" charset="0"/>
              <a:buChar char="•"/>
            </a:pPr>
            <a:r>
              <a:rPr lang="en-US" sz="1600" b="0" dirty="0">
                <a:solidFill>
                  <a:schemeClr val="tx2"/>
                </a:solidFill>
              </a:rPr>
              <a:t>Parsing, Tokenization, and POS tagging are linguistic techniques, it implemented to users question for formulating it into a precise query that specified extract the respective response from structural database</a:t>
            </a:r>
            <a:endParaRPr lang="en-US" altLang="en-US" sz="1800" b="0" dirty="0" smtClean="0">
              <a:solidFill>
                <a:schemeClr val="tx2"/>
              </a:solidFill>
            </a:endParaRPr>
          </a:p>
          <a:p>
            <a:pPr marL="342900" indent="-342900">
              <a:lnSpc>
                <a:spcPct val="150000"/>
              </a:lnSpc>
              <a:buFont typeface="Arial" panose="020B0604020202020204" pitchFamily="34" charset="0"/>
              <a:buChar char="•"/>
            </a:pPr>
            <a:r>
              <a:rPr lang="en-US" altLang="en-US" sz="2000" dirty="0" smtClean="0">
                <a:solidFill>
                  <a:schemeClr val="tx2"/>
                </a:solidFill>
              </a:rPr>
              <a:t>Statistical approach</a:t>
            </a:r>
          </a:p>
          <a:p>
            <a:pPr marL="800100" lvl="1" indent="-342900">
              <a:lnSpc>
                <a:spcPct val="150000"/>
              </a:lnSpc>
              <a:buFont typeface="Arial" panose="020B0604020202020204" pitchFamily="34" charset="0"/>
              <a:buChar char="•"/>
            </a:pPr>
            <a:r>
              <a:rPr lang="en-US" sz="1800" b="0" dirty="0" smtClean="0">
                <a:solidFill>
                  <a:schemeClr val="tx2"/>
                </a:solidFill>
              </a:rPr>
              <a:t>Question classification</a:t>
            </a:r>
            <a:endParaRPr lang="en-US" altLang="en-US" sz="1800" b="0" dirty="0">
              <a:solidFill>
                <a:schemeClr val="tx2"/>
              </a:solidFill>
            </a:endParaRPr>
          </a:p>
          <a:p>
            <a:pPr marL="342900" indent="-342900">
              <a:lnSpc>
                <a:spcPct val="150000"/>
              </a:lnSpc>
              <a:buFont typeface="Arial" panose="020B0604020202020204" pitchFamily="34" charset="0"/>
              <a:buChar char="•"/>
            </a:pPr>
            <a:r>
              <a:rPr lang="en-US" altLang="en-US" sz="2000" dirty="0" smtClean="0">
                <a:solidFill>
                  <a:schemeClr val="tx2"/>
                </a:solidFill>
              </a:rPr>
              <a:t>Pattern Matching approach</a:t>
            </a:r>
            <a:endParaRPr lang="en-US" altLang="en-US" sz="2000" dirty="0" smtClean="0">
              <a:solidFill>
                <a:schemeClr val="tx2"/>
              </a:solidFill>
            </a:endParaRPr>
          </a:p>
          <a:p>
            <a:pPr marL="800100" lvl="1" indent="-342900">
              <a:lnSpc>
                <a:spcPct val="150000"/>
              </a:lnSpc>
              <a:buFont typeface="Arial" panose="020B0604020202020204" pitchFamily="34" charset="0"/>
              <a:buChar char="•"/>
            </a:pPr>
            <a:r>
              <a:rPr lang="en-US" altLang="en-US" sz="1600" b="0" dirty="0" smtClean="0">
                <a:solidFill>
                  <a:schemeClr val="tx2"/>
                </a:solidFill>
              </a:rPr>
              <a:t>Surface pattern based</a:t>
            </a:r>
            <a:endParaRPr lang="en-US" altLang="en-US" sz="1600" b="0" dirty="0">
              <a:solidFill>
                <a:schemeClr val="tx2"/>
              </a:solidFill>
            </a:endParaRPr>
          </a:p>
          <a:p>
            <a:pPr marL="800100" lvl="1" indent="-342900">
              <a:lnSpc>
                <a:spcPct val="150000"/>
              </a:lnSpc>
              <a:buFont typeface="Arial" panose="020B0604020202020204" pitchFamily="34" charset="0"/>
              <a:buChar char="•"/>
            </a:pPr>
            <a:r>
              <a:rPr lang="en-US" altLang="en-US" sz="1600" b="0" dirty="0" smtClean="0">
                <a:solidFill>
                  <a:schemeClr val="tx2"/>
                </a:solidFill>
              </a:rPr>
              <a:t>Template based</a:t>
            </a:r>
            <a:endParaRPr lang="en-US" altLang="en-US" sz="1600" b="0" dirty="0">
              <a:solidFill>
                <a:schemeClr val="tx2"/>
              </a:solidFill>
            </a:endParaRPr>
          </a:p>
          <a:p>
            <a:pPr marL="800100" lvl="1" indent="-342900">
              <a:buFont typeface="Arial" panose="020B0604020202020204" pitchFamily="34" charset="0"/>
              <a:buChar char="•"/>
            </a:pPr>
            <a:endParaRPr lang="en-US" altLang="en-US" sz="1800" dirty="0">
              <a:solidFill>
                <a:schemeClr val="tx2"/>
              </a:solidFill>
            </a:endParaRPr>
          </a:p>
        </p:txBody>
      </p:sp>
    </p:spTree>
    <p:extLst>
      <p:ext uri="{BB962C8B-B14F-4D97-AF65-F5344CB8AC3E}">
        <p14:creationId xmlns:p14="http://schemas.microsoft.com/office/powerpoint/2010/main" val="3730734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4</a:t>
            </a:fld>
            <a:endParaRPr lang="en-US" dirty="0"/>
          </a:p>
        </p:txBody>
      </p:sp>
      <p:sp>
        <p:nvSpPr>
          <p:cNvPr id="3" name="Title 2"/>
          <p:cNvSpPr>
            <a:spLocks noGrp="1"/>
          </p:cNvSpPr>
          <p:nvPr>
            <p:ph type="title"/>
          </p:nvPr>
        </p:nvSpPr>
        <p:spPr/>
        <p:txBody>
          <a:bodyPr/>
          <a:lstStyle/>
          <a:p>
            <a:r>
              <a:rPr lang="en-US" dirty="0"/>
              <a:t>Overall comparison between three approaches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7364025"/>
              </p:ext>
            </p:extLst>
          </p:nvPr>
        </p:nvGraphicFramePr>
        <p:xfrm>
          <a:off x="611560" y="1156692"/>
          <a:ext cx="8280921" cy="4576563"/>
        </p:xfrm>
        <a:graphic>
          <a:graphicData uri="http://schemas.openxmlformats.org/drawingml/2006/table">
            <a:tbl>
              <a:tblPr>
                <a:tableStyleId>{5C22544A-7EE6-4342-B048-85BDC9FD1C3A}</a:tableStyleId>
              </a:tblPr>
              <a:tblGrid>
                <a:gridCol w="1957163">
                  <a:extLst>
                    <a:ext uri="{9D8B030D-6E8A-4147-A177-3AD203B41FA5}">
                      <a16:colId xmlns:a16="http://schemas.microsoft.com/office/drawing/2014/main" val="135854878"/>
                    </a:ext>
                  </a:extLst>
                </a:gridCol>
                <a:gridCol w="2545512">
                  <a:extLst>
                    <a:ext uri="{9D8B030D-6E8A-4147-A177-3AD203B41FA5}">
                      <a16:colId xmlns:a16="http://schemas.microsoft.com/office/drawing/2014/main" val="945331844"/>
                    </a:ext>
                  </a:extLst>
                </a:gridCol>
                <a:gridCol w="1889123">
                  <a:extLst>
                    <a:ext uri="{9D8B030D-6E8A-4147-A177-3AD203B41FA5}">
                      <a16:colId xmlns:a16="http://schemas.microsoft.com/office/drawing/2014/main" val="2162429908"/>
                    </a:ext>
                  </a:extLst>
                </a:gridCol>
                <a:gridCol w="1889123">
                  <a:extLst>
                    <a:ext uri="{9D8B030D-6E8A-4147-A177-3AD203B41FA5}">
                      <a16:colId xmlns:a16="http://schemas.microsoft.com/office/drawing/2014/main" val="121824353"/>
                    </a:ext>
                  </a:extLst>
                </a:gridCol>
              </a:tblGrid>
              <a:tr h="435863">
                <a:tc>
                  <a:txBody>
                    <a:bodyPr/>
                    <a:lstStyle/>
                    <a:p>
                      <a:pPr algn="ctr" fontAlgn="ctr"/>
                      <a:r>
                        <a:rPr lang="en-US" sz="1100" u="none" strike="noStrike">
                          <a:solidFill>
                            <a:schemeClr val="tx2"/>
                          </a:solidFill>
                          <a:effectLst/>
                        </a:rPr>
                        <a:t>Question type handled</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Factoid questions</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Complex non-factoid along with factoids</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Factoids, definition, acronym, birth date</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83991832"/>
                  </a:ext>
                </a:extLst>
              </a:tr>
              <a:tr h="435863">
                <a:tc>
                  <a:txBody>
                    <a:bodyPr/>
                    <a:lstStyle/>
                    <a:p>
                      <a:pPr algn="ctr" fontAlgn="ctr"/>
                      <a:r>
                        <a:rPr lang="en-US" sz="1100" u="none" strike="noStrike">
                          <a:solidFill>
                            <a:schemeClr val="tx2"/>
                          </a:solidFill>
                          <a:effectLst/>
                        </a:rPr>
                        <a:t>Semantic understanding</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Deep</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Shallow</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Less than all other competing approaches.</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38215128"/>
                  </a:ext>
                </a:extLst>
              </a:tr>
              <a:tr h="871726">
                <a:tc>
                  <a:txBody>
                    <a:bodyPr/>
                    <a:lstStyle/>
                    <a:p>
                      <a:pPr algn="ctr" fontAlgn="ctr"/>
                      <a:r>
                        <a:rPr lang="en-US" sz="1100" u="none" strike="noStrike">
                          <a:solidFill>
                            <a:schemeClr val="tx2"/>
                          </a:solidFill>
                          <a:effectLst/>
                        </a:rPr>
                        <a:t>Heterogeneous data handling</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solidFill>
                            <a:schemeClr val="tx2"/>
                          </a:solidFill>
                          <a:effectLst/>
                        </a:rPr>
                        <a:t>Quite difficult as knowledge base are generally designed only to handle their </a:t>
                      </a:r>
                      <a:r>
                        <a:rPr lang="en-US" sz="1100" u="none" strike="noStrike" dirty="0" err="1">
                          <a:solidFill>
                            <a:schemeClr val="tx2"/>
                          </a:solidFill>
                          <a:effectLst/>
                        </a:rPr>
                        <a:t>prestored</a:t>
                      </a:r>
                      <a:r>
                        <a:rPr lang="en-US" sz="1100" u="none" strike="noStrike" dirty="0">
                          <a:solidFill>
                            <a:schemeClr val="tx2"/>
                          </a:solidFill>
                          <a:effectLst/>
                        </a:rPr>
                        <a:t> data type</a:t>
                      </a:r>
                      <a:endParaRPr lang="en-US" sz="1100" b="0" i="0" u="none" strike="noStrike" dirty="0">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Statistical similarity measurements are used to integrate data</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Easily possible as pattern aids in wrapper generation.</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93505926"/>
                  </a:ext>
                </a:extLst>
              </a:tr>
              <a:tr h="653795">
                <a:tc>
                  <a:txBody>
                    <a:bodyPr/>
                    <a:lstStyle/>
                    <a:p>
                      <a:pPr algn="ctr" fontAlgn="ctr"/>
                      <a:r>
                        <a:rPr lang="en-US" sz="1100" u="none" strike="noStrike">
                          <a:solidFill>
                            <a:schemeClr val="tx2"/>
                          </a:solidFill>
                          <a:effectLst/>
                        </a:rPr>
                        <a:t>Reliability</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l" fontAlgn="b"/>
                      <a:r>
                        <a:rPr lang="en-US" sz="1100" u="none" strike="noStrike">
                          <a:solidFill>
                            <a:schemeClr val="tx2"/>
                          </a:solidFill>
                          <a:effectLst/>
                        </a:rPr>
                        <a:t>Most reliable as answers are extracted from self- maintained knowledge base</a:t>
                      </a:r>
                      <a:endParaRPr lang="en-US" sz="1100" b="0" i="0" u="none" strike="noStrike">
                        <a:solidFill>
                          <a:schemeClr val="tx2"/>
                        </a:solidFill>
                        <a:effectLst/>
                        <a:latin typeface="Calibri" panose="020F0502020204030204" pitchFamily="34" charset="0"/>
                      </a:endParaRPr>
                    </a:p>
                  </a:txBody>
                  <a:tcPr marL="9525" marR="9525" marT="9525" marB="0" anchor="b"/>
                </a:tc>
                <a:tc>
                  <a:txBody>
                    <a:bodyPr/>
                    <a:lstStyle/>
                    <a:p>
                      <a:pPr algn="ctr" fontAlgn="ctr"/>
                      <a:r>
                        <a:rPr lang="en-US" sz="1100" u="none" strike="noStrike">
                          <a:solidFill>
                            <a:schemeClr val="tx2"/>
                          </a:solidFill>
                          <a:effectLst/>
                        </a:rPr>
                        <a:t>Reliable as most of these systems use supervised approach.</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Depends on the validity of knowledge resource</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33061772"/>
                  </a:ext>
                </a:extLst>
              </a:tr>
              <a:tr h="871726">
                <a:tc>
                  <a:txBody>
                    <a:bodyPr/>
                    <a:lstStyle/>
                    <a:p>
                      <a:pPr algn="ctr" fontAlgn="ctr"/>
                      <a:r>
                        <a:rPr lang="en-US" sz="1100" u="none" strike="noStrike">
                          <a:solidFill>
                            <a:schemeClr val="tx2"/>
                          </a:solidFill>
                          <a:effectLst/>
                        </a:rPr>
                        <a:t>Scalability</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l" fontAlgn="b"/>
                      <a:r>
                        <a:rPr lang="en-US" sz="1100" u="none" strike="noStrike">
                          <a:solidFill>
                            <a:schemeClr val="tx2"/>
                          </a:solidFill>
                          <a:effectLst/>
                        </a:rPr>
                        <a:t>Quite complex as new rules have to be introduced in the knowledge base for every new concept</a:t>
                      </a:r>
                      <a:endParaRPr lang="en-US" sz="1100" b="0" i="0" u="none" strike="noStrike">
                        <a:solidFill>
                          <a:schemeClr val="tx2"/>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solidFill>
                            <a:schemeClr val="tx2"/>
                          </a:solidFill>
                          <a:effectLst/>
                        </a:rPr>
                        <a:t>Most suitable for handling large data once properly trained</a:t>
                      </a:r>
                      <a:endParaRPr lang="en-US" sz="1100" b="0" i="0" u="none" strike="noStrike" dirty="0">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a:solidFill>
                            <a:schemeClr val="tx2"/>
                          </a:solidFill>
                          <a:effectLst/>
                        </a:rPr>
                        <a:t>Less as new patterns have to be learned for each new concept.</a:t>
                      </a:r>
                      <a:endParaRPr lang="en-US" sz="11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656546"/>
                  </a:ext>
                </a:extLst>
              </a:tr>
              <a:tr h="653795">
                <a:tc>
                  <a:txBody>
                    <a:bodyPr/>
                    <a:lstStyle/>
                    <a:p>
                      <a:pPr algn="ctr" fontAlgn="ctr"/>
                      <a:r>
                        <a:rPr lang="en-US" sz="1100" u="none" strike="noStrike">
                          <a:solidFill>
                            <a:schemeClr val="tx2"/>
                          </a:solidFill>
                          <a:effectLst/>
                        </a:rPr>
                        <a:t>Evaluation Technique/Test Collections</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l" fontAlgn="b"/>
                      <a:r>
                        <a:rPr lang="en-US" sz="1100" u="none" strike="noStrike">
                          <a:solidFill>
                            <a:schemeClr val="tx2"/>
                          </a:solidFill>
                          <a:effectLst/>
                        </a:rPr>
                        <a:t>Domain specific manually developed test collections.</a:t>
                      </a:r>
                      <a:endParaRPr lang="en-US" sz="1100" b="0" i="0" u="none" strike="noStrike">
                        <a:solidFill>
                          <a:schemeClr val="tx2"/>
                        </a:solidFill>
                        <a:effectLst/>
                        <a:latin typeface="Calibri" panose="020F0502020204030204" pitchFamily="34" charset="0"/>
                      </a:endParaRPr>
                    </a:p>
                  </a:txBody>
                  <a:tcPr marL="9525" marR="9525" marT="9525" marB="0" anchor="b"/>
                </a:tc>
                <a:tc>
                  <a:txBody>
                    <a:bodyPr/>
                    <a:lstStyle/>
                    <a:p>
                      <a:pPr algn="ctr" fontAlgn="ctr"/>
                      <a:r>
                        <a:rPr lang="en-US" sz="1100" u="none" strike="noStrike">
                          <a:solidFill>
                            <a:schemeClr val="tx2"/>
                          </a:solidFill>
                          <a:effectLst/>
                        </a:rPr>
                        <a:t>TREC, CLEF, NTIRC test collections.</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solidFill>
                            <a:schemeClr val="tx2"/>
                          </a:solidFill>
                          <a:effectLst/>
                        </a:rPr>
                        <a:t>Domain specific manually developed test collections.</a:t>
                      </a:r>
                      <a:endParaRPr lang="en-US" sz="1100" b="0" i="0" u="none" strike="noStrike" dirty="0">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0187741"/>
                  </a:ext>
                </a:extLst>
              </a:tr>
              <a:tr h="653795">
                <a:tc>
                  <a:txBody>
                    <a:bodyPr/>
                    <a:lstStyle/>
                    <a:p>
                      <a:pPr algn="ctr" fontAlgn="ctr"/>
                      <a:r>
                        <a:rPr lang="en-US" sz="1100" u="none" strike="noStrike">
                          <a:solidFill>
                            <a:schemeClr val="tx2"/>
                          </a:solidFill>
                          <a:effectLst/>
                        </a:rPr>
                        <a:t>Application area</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l" fontAlgn="b"/>
                      <a:r>
                        <a:rPr lang="en-US" sz="1100" u="none" strike="noStrike">
                          <a:solidFill>
                            <a:schemeClr val="tx2"/>
                          </a:solidFill>
                          <a:effectLst/>
                        </a:rPr>
                        <a:t>Systems that have long term information needs for specific domains</a:t>
                      </a:r>
                      <a:endParaRPr lang="en-US" sz="1100" b="0" i="0" u="none" strike="noStrike">
                        <a:solidFill>
                          <a:schemeClr val="tx2"/>
                        </a:solidFill>
                        <a:effectLst/>
                        <a:latin typeface="Calibri" panose="020F0502020204030204" pitchFamily="34" charset="0"/>
                      </a:endParaRPr>
                    </a:p>
                  </a:txBody>
                  <a:tcPr marL="9525" marR="9525" marT="9525" marB="0" anchor="b"/>
                </a:tc>
                <a:tc>
                  <a:txBody>
                    <a:bodyPr/>
                    <a:lstStyle/>
                    <a:p>
                      <a:pPr algn="ctr" fontAlgn="ctr"/>
                      <a:r>
                        <a:rPr lang="en-US" sz="1100" u="none" strike="noStrike">
                          <a:solidFill>
                            <a:schemeClr val="tx2"/>
                          </a:solidFill>
                          <a:effectLst/>
                        </a:rPr>
                        <a:t>Quite suitable in handling large volume data e.g. web</a:t>
                      </a:r>
                      <a:endParaRPr lang="en-US" sz="1100" b="0" i="0" u="none" strike="noStrike">
                        <a:solidFill>
                          <a:schemeClr val="tx2"/>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solidFill>
                            <a:schemeClr val="tx2"/>
                          </a:solidFill>
                          <a:effectLst/>
                        </a:rPr>
                        <a:t>Best suits to small and medium size websites, Semantic web</a:t>
                      </a:r>
                      <a:endParaRPr lang="en-US" sz="1100" b="0" i="0" u="none" strike="noStrike" dirty="0">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18446472"/>
                  </a:ext>
                </a:extLst>
              </a:tr>
            </a:tbl>
          </a:graphicData>
        </a:graphic>
      </p:graphicFrame>
    </p:spTree>
    <p:extLst>
      <p:ext uri="{BB962C8B-B14F-4D97-AF65-F5344CB8AC3E}">
        <p14:creationId xmlns:p14="http://schemas.microsoft.com/office/powerpoint/2010/main" val="520126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5</a:t>
            </a:fld>
            <a:endParaRPr lang="en-US" dirty="0"/>
          </a:p>
        </p:txBody>
      </p:sp>
      <p:sp>
        <p:nvSpPr>
          <p:cNvPr id="3" name="Title 2"/>
          <p:cNvSpPr>
            <a:spLocks noGrp="1"/>
          </p:cNvSpPr>
          <p:nvPr>
            <p:ph type="title"/>
          </p:nvPr>
        </p:nvSpPr>
        <p:spPr>
          <a:xfrm>
            <a:off x="285902" y="332656"/>
            <a:ext cx="8458638" cy="607258"/>
          </a:xfrm>
        </p:spPr>
        <p:txBody>
          <a:bodyPr/>
          <a:lstStyle/>
          <a:p>
            <a:r>
              <a:rPr lang="en-US" dirty="0" smtClean="0"/>
              <a:t>Types of QA</a:t>
            </a:r>
            <a:endParaRPr lang="en-US" dirty="0"/>
          </a:p>
        </p:txBody>
      </p:sp>
      <p:sp>
        <p:nvSpPr>
          <p:cNvPr id="4" name="Rectangle 3"/>
          <p:cNvSpPr/>
          <p:nvPr/>
        </p:nvSpPr>
        <p:spPr>
          <a:xfrm>
            <a:off x="297196" y="1124744"/>
            <a:ext cx="8577221" cy="40934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n-US" sz="2000" dirty="0" smtClean="0">
                <a:solidFill>
                  <a:schemeClr val="tx2"/>
                </a:solidFill>
              </a:rPr>
              <a:t>Closed Domain</a:t>
            </a:r>
            <a:endParaRPr lang="en-US" altLang="en-US" sz="2000" dirty="0" smtClean="0">
              <a:solidFill>
                <a:schemeClr val="tx2"/>
              </a:solidFill>
            </a:endParaRPr>
          </a:p>
          <a:p>
            <a:r>
              <a:rPr lang="en-US" sz="1800" b="0" i="1" dirty="0">
                <a:solidFill>
                  <a:schemeClr val="tx2"/>
                </a:solidFill>
              </a:rPr>
              <a:t>Closed-domain</a:t>
            </a:r>
            <a:r>
              <a:rPr lang="en-US" sz="1800" b="0" dirty="0">
                <a:solidFill>
                  <a:schemeClr val="tx2"/>
                </a:solidFill>
              </a:rPr>
              <a:t> question answering deals with questions under a specific domain (for example, medicine or automotive maintenance), and can be seen as an easier task because NLP systems can exploit domain-specific knowledge frequently formalized in </a:t>
            </a:r>
            <a:r>
              <a:rPr lang="en-US" sz="1800" b="0" dirty="0">
                <a:solidFill>
                  <a:schemeClr val="tx2"/>
                </a:solidFill>
                <a:hlinkClick r:id="rId3" tooltip="Ontology (computer science)"/>
              </a:rPr>
              <a:t>ontologies</a:t>
            </a:r>
            <a:r>
              <a:rPr lang="en-US" sz="1800" b="0" dirty="0">
                <a:solidFill>
                  <a:schemeClr val="tx2"/>
                </a:solidFill>
              </a:rPr>
              <a:t>. Alternatively, </a:t>
            </a:r>
            <a:r>
              <a:rPr lang="en-US" sz="1800" b="0" i="1" dirty="0">
                <a:solidFill>
                  <a:schemeClr val="tx2"/>
                </a:solidFill>
              </a:rPr>
              <a:t>closed-domain</a:t>
            </a:r>
            <a:r>
              <a:rPr lang="en-US" sz="1800" b="0" dirty="0">
                <a:solidFill>
                  <a:schemeClr val="tx2"/>
                </a:solidFill>
              </a:rPr>
              <a:t> might refer to a situation where only a limited type of questions are accepted, such as questions asking for </a:t>
            </a:r>
            <a:r>
              <a:rPr lang="en-US" sz="1800" b="0" dirty="0">
                <a:solidFill>
                  <a:schemeClr val="tx2"/>
                </a:solidFill>
                <a:hlinkClick r:id="rId4" tooltip="Descriptive knowledge"/>
              </a:rPr>
              <a:t>descriptive</a:t>
            </a:r>
            <a:r>
              <a:rPr lang="en-US" sz="1800" b="0" dirty="0">
                <a:solidFill>
                  <a:schemeClr val="tx2"/>
                </a:solidFill>
              </a:rPr>
              <a:t> rather </a:t>
            </a:r>
            <a:r>
              <a:rPr lang="en-US" sz="2000" b="0" dirty="0">
                <a:solidFill>
                  <a:schemeClr val="tx2"/>
                </a:solidFill>
              </a:rPr>
              <a:t>than </a:t>
            </a:r>
            <a:r>
              <a:rPr lang="en-US" sz="2000" b="0" dirty="0">
                <a:solidFill>
                  <a:schemeClr val="tx2"/>
                </a:solidFill>
                <a:hlinkClick r:id="rId5" tooltip="Procedural knowledge"/>
              </a:rPr>
              <a:t>procedural</a:t>
            </a:r>
            <a:r>
              <a:rPr lang="en-US" sz="2000" b="0" dirty="0">
                <a:solidFill>
                  <a:schemeClr val="tx2"/>
                </a:solidFill>
              </a:rPr>
              <a:t> information. </a:t>
            </a:r>
            <a:endParaRPr lang="en-US" sz="2000" b="0" dirty="0" smtClean="0">
              <a:solidFill>
                <a:schemeClr val="tx2"/>
              </a:solidFill>
            </a:endParaRPr>
          </a:p>
          <a:p>
            <a:pPr marL="342900" indent="-342900">
              <a:lnSpc>
                <a:spcPct val="150000"/>
              </a:lnSpc>
              <a:buFont typeface="Arial" panose="020B0604020202020204" pitchFamily="34" charset="0"/>
              <a:buChar char="•"/>
            </a:pPr>
            <a:r>
              <a:rPr lang="en-US" altLang="en-US" sz="2000" dirty="0" smtClean="0">
                <a:solidFill>
                  <a:schemeClr val="tx2"/>
                </a:solidFill>
              </a:rPr>
              <a:t>Open Domain</a:t>
            </a:r>
            <a:endParaRPr lang="en-US" altLang="en-US" sz="2000" dirty="0" smtClean="0">
              <a:solidFill>
                <a:schemeClr val="tx2"/>
              </a:solidFill>
            </a:endParaRPr>
          </a:p>
          <a:p>
            <a:r>
              <a:rPr lang="en-US" sz="1800" b="0" i="1" u="sng" dirty="0">
                <a:solidFill>
                  <a:schemeClr val="tx2"/>
                </a:solidFill>
                <a:hlinkClick r:id="rId6" tooltip="Open domain"/>
              </a:rPr>
              <a:t>Open-domain</a:t>
            </a:r>
            <a:r>
              <a:rPr lang="en-US" sz="1800" b="0" dirty="0">
                <a:solidFill>
                  <a:schemeClr val="tx2"/>
                </a:solidFill>
              </a:rPr>
              <a:t> question answering deals with questions about nearly anything, and can only rely on general ontologies and world knowledge. On the other hand, these systems usually have much more data available from which to extract the answer.</a:t>
            </a:r>
          </a:p>
          <a:p>
            <a:pPr marL="800100" lvl="1" indent="-342900">
              <a:buFont typeface="Arial" panose="020B0604020202020204" pitchFamily="34" charset="0"/>
              <a:buChar char="•"/>
            </a:pPr>
            <a:endParaRPr lang="en-US" altLang="en-US" sz="1800" dirty="0">
              <a:solidFill>
                <a:schemeClr val="tx2"/>
              </a:solidFill>
            </a:endParaRPr>
          </a:p>
        </p:txBody>
      </p:sp>
    </p:spTree>
    <p:extLst>
      <p:ext uri="{BB962C8B-B14F-4D97-AF65-F5344CB8AC3E}">
        <p14:creationId xmlns:p14="http://schemas.microsoft.com/office/powerpoint/2010/main" val="1164717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Thank you</a:t>
            </a:r>
            <a:br>
              <a:rPr lang="en-US" dirty="0" smtClean="0"/>
            </a:br>
            <a:r>
              <a:rPr lang="en-US" dirty="0"/>
              <a:t/>
            </a:r>
            <a:br>
              <a:rPr lang="en-US" dirty="0"/>
            </a:br>
            <a:endParaRPr lang="en-US" dirty="0" smtClean="0"/>
          </a:p>
        </p:txBody>
      </p:sp>
    </p:spTree>
    <p:extLst>
      <p:ext uri="{BB962C8B-B14F-4D97-AF65-F5344CB8AC3E}">
        <p14:creationId xmlns:p14="http://schemas.microsoft.com/office/powerpoint/2010/main" val="566764137"/>
      </p:ext>
    </p:extLst>
  </p:cSld>
  <p:clrMapOvr>
    <a:masterClrMapping/>
  </p:clrMapOvr>
  <p:timing>
    <p:tnLst>
      <p:par>
        <p:cTn id="1" dur="indefinite" restart="never" nodeType="tmRoot"/>
      </p:par>
    </p:tnLst>
    <p:bldLst>
      <p:bldP spid="23554" grpId="0"/>
    </p:bldLst>
  </p:timing>
</p:sld>
</file>

<file path=ppt/theme/theme1.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A670A8E974F46B99AA0555F6B17B1" ma:contentTypeVersion="0" ma:contentTypeDescription="Create a new document." ma:contentTypeScope="" ma:versionID="3ef76a5dcd748a9c393f864db0fc8430">
  <xsd:schema xmlns:xsd="http://www.w3.org/2001/XMLSchema" xmlns:xs="http://www.w3.org/2001/XMLSchema" xmlns:p="http://schemas.microsoft.com/office/2006/metadata/properties" targetNamespace="http://schemas.microsoft.com/office/2006/metadata/properties" ma:root="true" ma:fieldsID="d476e8e88a7ff487aa0f9596b7fbed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B14462-C997-4D88-88EC-CC038FB2B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D37AB2D-89BC-4BF9-B933-8CFCD8B0008C}">
  <ds:schemaRefs>
    <ds:schemaRef ds:uri="http://purl.org/dc/elements/1.1/"/>
    <ds:schemaRef ds:uri="http://schemas.openxmlformats.org/package/2006/metadata/core-properties"/>
    <ds:schemaRef ds:uri="http://schemas.microsoft.com/office/2006/metadata/properties"/>
    <ds:schemaRef ds:uri="http://purl.org/dc/term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B61D52E-66FF-4E6A-8412-8CE388C48F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17842</TotalTime>
  <Words>778</Words>
  <Application>Microsoft Office PowerPoint</Application>
  <PresentationFormat>On-screen Show (4:3)</PresentationFormat>
  <Paragraphs>72</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ＭＳ Ｐゴシック</vt:lpstr>
      <vt:lpstr>Arial</vt:lpstr>
      <vt:lpstr>Calibri</vt:lpstr>
      <vt:lpstr>Cognizant_4x3</vt:lpstr>
      <vt:lpstr>PowerPoint Presentation</vt:lpstr>
      <vt:lpstr>Outline</vt:lpstr>
      <vt:lpstr>Introduction</vt:lpstr>
      <vt:lpstr>QA Approches</vt:lpstr>
      <vt:lpstr>Overall comparison between three approaches</vt:lpstr>
      <vt:lpstr>Types of QA</vt:lpstr>
      <vt:lpstr>Thank you  </vt:lpstr>
    </vt:vector>
  </TitlesOfParts>
  <Company>뿿배᠜��뿿촄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Khan, Zafar (Cognizant)</cp:lastModifiedBy>
  <cp:revision>2095</cp:revision>
  <cp:lastPrinted>2010-08-26T20:44:14Z</cp:lastPrinted>
  <dcterms:created xsi:type="dcterms:W3CDTF">2010-09-13T14:16:27Z</dcterms:created>
  <dcterms:modified xsi:type="dcterms:W3CDTF">2018-02-01T14:32:49Z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0x010100166A670A8E974F46B99AA0555F6B17B1</vt:lpwstr>
  </property>
</Properties>
</file>