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razybilly/airline-is470-cla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(airlinedata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DEP_DELAY)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   NA's 
## -151.00   -5.00   -1.00   11.55    9.00 1341.00    5135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(airlinedata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ARR_DELAY)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-R-for-Analysi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boxplot</a:t>
            </a:r>
            <a:r>
              <a:rPr sz="1800">
                <a:latin typeface="Courier"/>
              </a:rPr>
              <a:t>(airlinedata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ARR_DELAY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airlinedata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UNIQUE_CARRIER, 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-R-for-Analysis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Analytical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cor.test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(airlinedata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UNIQUE_CARRIER), airlinedata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ARR_DELAY)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Pearson's product-moment correlation
## 
## data:  as.numeric(airlinedata$UNIQUE_CARRIER) and airlinedata$ARR_DELAY
## t = -24.003, df = 258120, p-value &lt; 2.2e-16
## alternative hypothesis: true correlation is not equal to 0
## 95 percent confidence interval:
##  -0.05104196 -0.04334354
## sample estimates:
##         cor 
## -0.04719345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Analytical</a:t>
            </a:r>
            <a:r>
              <a:rPr/>
              <a:t> </a:t>
            </a: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airlinedata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(ORIGIN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'ORD'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extract2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'ARR_DELAY'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, airlinedata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(ORIGIN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'CLT'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extract2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'ARR_DELAY'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airlinedata %&gt;% filter(ORIGIN == "ORD") %&gt;% extract2("ARR_DELAY") and airlinedata %&gt;% filter(ORIGIN == "CLT") %&gt;% extract2("ARR_DELAY")
## t = -6.0808, df = 7862.8, p-value = 1.252e-09
## alternative hypothesis: true difference in means is not equal to 0
## 95 percent confidence interval:
##  -6.674303 -3.420147
## sample estimates:
## mean of x mean of y 
##  1.953069  7.000294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Build with R Markdown</a:t>
            </a:r>
          </a:p>
          <a:p>
            <a:pPr lvl="2"/>
            <a:r>
              <a:rPr/>
              <a:t>integrate Markdown + R into generated html/pdf.</a:t>
            </a:r>
          </a:p>
          <a:p>
            <a:pPr lvl="1">
              <a:buAutoNum type="arabicPeriod"/>
            </a:pPr>
            <a:r>
              <a:rPr/>
              <a:t>Use QV for dashboards, 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lm_model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(ARR_DELAY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DAY_OF_WEEK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DEP_DELAY,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mydata)</a:t>
            </a:r>
            <a:br/>
            <a:br/>
            <a:r>
              <a:rPr sz="1800">
                <a:latin typeface="Courier"/>
              </a:rPr>
              <a:t>rf_model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randomForest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mydata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(DAY_OF_WEEK , UNIQUE_CARRIER)</a:t>
            </a:r>
            <a:br/>
            <a:r>
              <a:rPr sz="1800">
                <a:latin typeface="Courier"/>
              </a:rPr>
              <a:t>               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mydata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ARR_DELAY </a:t>
            </a:r>
            <a:br/>
            <a:r>
              <a:rPr sz="1800">
                <a:latin typeface="Courier"/>
              </a:rPr>
              <a:t>             )</a:t>
            </a:r>
            <a:br/>
            <a:br/>
            <a:r>
              <a:rPr sz="1800">
                <a:latin typeface="Courier"/>
              </a:rPr>
              <a:t>caret_model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mydata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(DAY_OF_WEEK , UNIQUE_CARRIER)</a:t>
            </a:r>
            <a:br/>
            <a:r>
              <a:rPr sz="1800">
                <a:latin typeface="Courier"/>
              </a:rPr>
              <a:t>              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mydata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ARR_DELAY </a:t>
            </a:r>
            <a:br/>
            <a:r>
              <a:rPr sz="1800">
                <a:latin typeface="Courier"/>
              </a:rPr>
              <a:t>              , </a:t>
            </a:r>
            <a:r>
              <a:rPr sz="1800">
                <a:solidFill>
                  <a:srgbClr val="902000"/>
                </a:solidFill>
                <a:latin typeface="Courier"/>
              </a:rPr>
              <a:t>trControl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      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tidy</a:t>
            </a:r>
            <a:r>
              <a:rPr sz="1800">
                <a:latin typeface="Courier"/>
              </a:rPr>
              <a:t>(lm_model)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5
##   term        estimate std.error statistic  p.value
##   &lt;chr&gt;          &lt;dbl&gt;     &lt;dbl&gt;     &lt;dbl&gt;    &lt;dbl&gt;
## 1 (Intercept)  -5.83     0.428     -13.6   1.80e-41
## 2 DAY_OF_WEEK  -0.0470   0.0943     -0.499 6.18e- 1
## 3 DEP_DELAY     1.02     0.00480   212.    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Jake</a:t>
            </a:r>
            <a:r>
              <a:rPr/>
              <a:t> </a:t>
            </a:r>
            <a:r>
              <a:rPr/>
              <a:t>Tolbert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Director of Data Services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Alumni &amp; Development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rf_model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 randomForest(x = mydata %&gt;% select(DAY_OF_WEEK, UNIQUE_CARRIER),      y = mydata$ARR_DELAY) 
##                Type of random forest: regression
##                      Number of trees: 500
## No. of variables tried at each split: 1
## 
##           Mean of squared residuals: 1732.185
##                     % Var explained: 0.81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caret_model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Random Forest 
## 
## 5000 samples
##    2 predictor
## 
## No pre-processing
## Resampling: Bootstrapped (3 reps) 
## Summary of sample sizes: 5000, 5000, 5000 
## Resampling results:
## 
##   RMSE    Rsquared     MAE     
##   42.499  0.006168087  24.07448
## 
## Tuning parameter 'mtry' was held constant at a value of 2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newdata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data_frame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DAY_OF_WEEK     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(1L,2L,3L,4L,5L)</a:t>
            </a:r>
            <a:br/>
            <a:r>
              <a:rPr sz="1800">
                <a:latin typeface="Courier"/>
              </a:rPr>
              <a:t>  , </a:t>
            </a:r>
            <a:r>
              <a:rPr sz="1800">
                <a:solidFill>
                  <a:srgbClr val="902000"/>
                </a:solidFill>
                <a:latin typeface="Courier"/>
              </a:rPr>
              <a:t>UNIQUE_CARRIER 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"OO"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                  , </a:t>
            </a:r>
            <a:r>
              <a:rPr sz="1800">
                <a:solidFill>
                  <a:srgbClr val="902000"/>
                </a:solidFill>
                <a:latin typeface="Courier"/>
              </a:rPr>
              <a:t>levels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levels</a:t>
            </a:r>
            <a:r>
              <a:rPr sz="1800">
                <a:latin typeface="Courier"/>
              </a:rPr>
              <a:t>(mydata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UNIQUE_CARRIER)</a:t>
            </a:r>
            <a:br/>
            <a:r>
              <a:rPr sz="1800">
                <a:latin typeface="Courier"/>
              </a:rPr>
              <a:t>                    )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predictions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(caret_model, newdata)</a:t>
            </a:r>
            <a:br/>
            <a:r>
              <a:rPr sz="1800">
                <a:latin typeface="Courier"/>
              </a:rPr>
              <a:t>newdata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predictedDelay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predictions</a:t>
            </a:r>
            <a:br/>
            <a:r>
              <a:rPr sz="1800">
                <a:latin typeface="Courier"/>
              </a:rPr>
              <a:t>newdata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5 x 3
##   DAY_OF_WEEK UNIQUE_CARRIER predictedDelay
##         &lt;int&gt; &lt;fct&gt;                   &lt;dbl&gt;
## 1           1 AA                       2.23
## 2           2 AS                      -6.77
## 3           3 EV                       3.23
## 4           4 WN                       5.86
## 5           5 OO                       4.52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series of packages creating a new grammar for R 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</a:t>
            </a:r>
            <a:br/>
            <a:r>
              <a:rPr sz="1800">
                <a:latin typeface="Courier"/>
              </a:rPr>
              <a:t>  ),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foo_foo_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  foo_foo  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</a:t>
            </a:r>
            <a:br/>
            <a:r>
              <a:rPr sz="1800">
                <a:latin typeface="Courier"/>
              </a:rPr>
              <a:t>foo_foo_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(foo_foo_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field_mice)</a:t>
            </a:r>
            <a:br/>
            <a:r>
              <a:rPr sz="1800">
                <a:latin typeface="Courier"/>
              </a:rPr>
              <a:t>foo_foo_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  foo_foo_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Overwriting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  foo_foo, 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(foo_foo, 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field_mice)</a:t>
            </a:r>
            <a:br/>
            <a:r>
              <a:rPr sz="1800">
                <a:latin typeface="Courier"/>
              </a:rPr>
              <a:t>foo_foo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  foo_foo, 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foo_foo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through =</a:t>
            </a:r>
            <a:r>
              <a:rPr sz="1800">
                <a:latin typeface="Courier"/>
              </a:rPr>
              <a:t> forest)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scoop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up =</a:t>
            </a:r>
            <a:r>
              <a:rPr sz="1800">
                <a:latin typeface="Courier"/>
              </a:rPr>
              <a:t> field_mouse)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bop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on =</a:t>
            </a:r>
            <a:r>
              <a:rPr sz="1800">
                <a:latin typeface="Courier"/>
              </a:rPr>
              <a:t> head)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Dplyr’s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airlinedata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DepTime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str_remove</a:t>
            </a:r>
            <a:r>
              <a:rPr sz="1800">
                <a:latin typeface="Courier"/>
              </a:rPr>
              <a:t>(DEP_TIME_BLK, </a:t>
            </a:r>
            <a:r>
              <a:rPr sz="1800">
                <a:solidFill>
                  <a:srgbClr val="4070A0"/>
                </a:solidFill>
                <a:latin typeface="Courier"/>
              </a:rPr>
              <a:t>"-.*"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    , </a:t>
            </a:r>
            <a:r>
              <a:rPr sz="1800">
                <a:solidFill>
                  <a:srgbClr val="902000"/>
                </a:solidFill>
                <a:latin typeface="Courier"/>
              </a:rPr>
              <a:t>DepMorning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(DepTime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"morning"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"evening"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(ORIGIN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'ORD'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ORIGIN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'MIA'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(ORIGIN, DAY_OF_WEEK, FL_DATE, ARR_DELAY, DEP_DELAY, UNIQUE_CARRIER)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(DEP_DELAY)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7,844 x 6
##    ORIGIN DAY_OF_WEEK FL_DATE    ARR_DELAY DEP_DELAY UNIQUE_CARRIER
##    &lt;fct&gt;        &lt;int&gt; &lt;date&gt;         &lt;int&gt;     &lt;int&gt; &lt;fct&gt;         
##  1 MIA              2 2017-08-29       -25       -21 DL            
##  2 MIA              3 2017-08-30       -31       -19 DL            
##  3 ORD              1 2017-01-30       -36       -18 F9            
##  4 ORD              6 2017-02-04       -37       -18 NK            
##  5 ORD              1 2017-04-17       -16       -18 NK            
##  6 ORD              4 2017-09-21        -5       -18 NK            
##  7 ORD              5 2017-11-24       -20       -18 UA            
##  8 ORD              2 2017-01-17       -29       -17 NK            
##  9 ORD              6 2017-03-11        13       -17 NK            
## 10 ORD              1 2017-04-17       -29       -17 F9            
## # ... with 7,834 more rows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Pivot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airlinedata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(UNIQUE_CARRIER)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n_flights   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  , </a:t>
            </a:r>
            <a:r>
              <a:rPr sz="1800">
                <a:solidFill>
                  <a:srgbClr val="902000"/>
                </a:solidFill>
                <a:latin typeface="Courier"/>
              </a:rPr>
              <a:t>mean_delay  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(ARR_DELAY,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    , </a:t>
            </a:r>
            <a:r>
              <a:rPr sz="1800">
                <a:solidFill>
                  <a:srgbClr val="902000"/>
                </a:solidFill>
                <a:latin typeface="Courier"/>
              </a:rPr>
              <a:t>median_delay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(ARR_DELAY,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 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11 x 4
##    UNIQUE_CARRIER n_flights mean_delay median_delay
##    &lt;fct&gt;              &lt;int&gt;      &lt;dbl&gt;        &lt;dbl&gt;
##  1 AA                 35860       5.40           -5
##  2 AS                  2315      -3.31           -9
##  3 B6                 40608      14.9            -3
##  4 DL                 35708       1.33           -8
##  5 EV                    79      46.4            -1
##  6 F9                 20827       8.67           -5
##  7 NK                 20747       5.50           -6
##  8 OO                    22       5.77           -4
##  9 UA                 23809       1.41          -10
## 10 VX                  1132       3.48           -3
## 11 WN                 82852       3.02           -5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- programming language with a focus on statistical analysis</a:t>
            </a:r>
          </a:p>
          <a:p>
            <a:pPr lvl="1"/>
            <a:r>
              <a:rPr/>
              <a:t>R Studio - an IDE for 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Fancy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vs. Arrival</a:t>
            </a:r>
            <a:r>
              <a:rPr/>
              <a:t> </a:t>
            </a:r>
            <a:r>
              <a:rPr/>
              <a:t>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(mydata,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FL_DATE,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ARR_DELAY))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UNIQUE_CARRIER))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-R-for-Analysis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Fancy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vs. Arrival</a:t>
            </a:r>
            <a:r>
              <a:rPr/>
              <a:t> </a:t>
            </a:r>
            <a:r>
              <a:rPr/>
              <a:t>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(mydata,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FL_DATE,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 ARR_DELAY))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.5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UNIQUE_CARRIER))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-R-for-Analysis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Fancy</a:t>
            </a:r>
            <a:r>
              <a:rPr/>
              <a:t> </a:t>
            </a:r>
            <a:r>
              <a:rPr/>
              <a:t>Plotting-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vs. Arrival</a:t>
            </a:r>
            <a:r>
              <a:rPr/>
              <a:t> </a:t>
            </a:r>
            <a:r>
              <a:rPr/>
              <a:t>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(mydata,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FL_DATE,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  ARR_DELAY))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.5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UNIQUE_CARRIER))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UNIQUE_CARRIER)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-R-for-Analysis_files/figure-pptx/unnamed-chunk-4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Lots More Code Examples on Github</a:t>
            </a:r>
          </a:p>
          <a:p>
            <a:pPr lvl="1"/>
            <a:r>
              <a:rPr>
                <a:hlinkClick r:id="rId2"/>
              </a:rPr>
              <a:t>https://github.com/crazybilly/airline-is470-class</a:t>
            </a:r>
          </a:p>
          <a:p>
            <a:pPr lvl="2"/>
            <a:r>
              <a:rPr/>
              <a:t>clone the repo to your desktop and open airline-project.Rproj</a:t>
            </a:r>
          </a:p>
          <a:p>
            <a:pPr lvl="1"/>
            <a:r>
              <a:rPr/>
              <a:t>documentation in Rmd/html files</a:t>
            </a:r>
          </a:p>
          <a:p>
            <a:pPr lvl="1"/>
            <a:r>
              <a:rPr/>
              <a:t>code examples in R files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</a:t>
            </a:r>
            <a:r>
              <a:rPr/>
              <a:t> </a:t>
            </a:r>
            <a:r>
              <a:rPr/>
              <a:t>Comparison</a:t>
            </a:r>
          </a:p>
        </p:txBody>
      </p:sp>
      <p:pic>
        <p:nvPicPr>
          <p:cNvPr descr="tool-comparison-im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R (or SQL or SAS or some such).</a:t>
            </a:r>
          </a:p>
          <a:p>
            <a:pPr lvl="1"/>
            <a:r>
              <a:rPr/>
              <a:t>Data can change underneath, but criteria can be saved.</a:t>
            </a:r>
          </a:p>
          <a:p>
            <a:pPr lvl="1"/>
            <a:r>
              <a:rPr/>
              <a:t>QV has no way to do complex filtering eg:</a:t>
            </a:r>
          </a:p>
          <a:p>
            <a:pPr lvl="2"/>
            <a:r>
              <a:rPr/>
              <a:t>T&amp;D majors around Decatur OR $1000 lifetime gifts to T&amp;D Building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imagine I'm connected to a database with databases: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- majors_tbl with pidm, major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- regions_tbl with pidm, region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- donors_tbl with pidm, td_gifts, athletics_gifts, uc_gifts, scholarship_gifts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- demographic_tbl with pidm, mailing address, and more ...</a:t>
            </a:r>
            <a:br/>
            <a:br/>
            <a:r>
              <a:rPr sz="1800">
                <a:latin typeface="Courier"/>
              </a:rPr>
              <a:t>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a list of all Theatre &amp; Dance majors</a:t>
            </a:r>
            <a:br/>
            <a:r>
              <a:rPr sz="1800">
                <a:latin typeface="Courier"/>
              </a:rPr>
              <a:t>tdmajors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majors_tbl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 major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'TD'</a:t>
            </a:r>
            <a:r>
              <a:rPr sz="1800">
                <a:latin typeface="Courier"/>
              </a:rPr>
              <a:t>  ) 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get a list of everybody around Decatur</a:t>
            </a:r>
            <a:br/>
            <a:r>
              <a:rPr sz="1800">
                <a:latin typeface="Courier"/>
              </a:rPr>
              <a:t>arounddecatur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regions_tbl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 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'DECATUR'</a:t>
            </a:r>
            <a:r>
              <a:rPr sz="1800">
                <a:latin typeface="Courier"/>
              </a:rPr>
              <a:t> 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get T&amp;D majors around Decatur</a:t>
            </a:r>
            <a:br/>
            <a:r>
              <a:rPr sz="1800">
                <a:latin typeface="Courier"/>
              </a:rPr>
              <a:t>td_around_decatur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tdmajors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semi_join</a:t>
            </a:r>
            <a:r>
              <a:rPr sz="1800">
                <a:latin typeface="Courier"/>
              </a:rPr>
              <a:t>(arounddecatur,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'pidm'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distinct</a:t>
            </a:r>
            <a:r>
              <a:rPr sz="1800">
                <a:latin typeface="Courier"/>
              </a:rPr>
              <a:t>(pidm)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donors who've given $1000+ to Theatre &amp; Dance building</a:t>
            </a:r>
            <a:br/>
            <a:r>
              <a:rPr sz="1800">
                <a:latin typeface="Courier"/>
              </a:rPr>
              <a:t>td_donors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donors_tbl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(td_gifts 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distinct</a:t>
            </a:r>
            <a:r>
              <a:rPr sz="1800">
                <a:latin typeface="Courier"/>
              </a:rPr>
              <a:t>(pidm)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#combine both lists then add mailing data</a:t>
            </a:r>
            <a:br/>
            <a:r>
              <a:rPr sz="1800">
                <a:latin typeface="Courier"/>
              </a:rPr>
              <a:t>my_mailing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 td_around_decatur, td_donors)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 </a:t>
            </a:r>
            <a:br/>
            <a:r>
              <a:rPr sz="1800">
                <a:latin typeface="Courier"/>
              </a:rPr>
              <a:t>    demographic_tbl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(pidm, name, address, city, st, zip)</a:t>
            </a:r>
            <a:br/>
            <a:r>
              <a:rPr sz="1800">
                <a:latin typeface="Courier"/>
              </a:rPr>
              <a:t>      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'pidm'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copy =</a:t>
            </a:r>
            <a:r>
              <a:rPr sz="1800">
                <a:latin typeface="Courier"/>
              </a:rPr>
              <a:t> T</a:t>
            </a:r>
            <a:br/>
            <a:r>
              <a:rPr sz="1800">
                <a:latin typeface="Courier"/>
              </a:rPr>
              <a:t>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collect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QV</a:t>
            </a:r>
          </a:p>
          <a:p>
            <a:pPr lvl="2"/>
            <a:r>
              <a:rPr/>
              <a:t>load data</a:t>
            </a:r>
          </a:p>
          <a:p>
            <a:pPr lvl="2"/>
            <a:r>
              <a:rPr/>
              <a:t>set up list boxes and charts</a:t>
            </a:r>
          </a:p>
          <a:p>
            <a:pPr lvl="2"/>
            <a:r>
              <a:rPr/>
              <a:t>click around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Statisical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R for complex statistical analysis.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for Analysis</dc:title>
  <dc:creator/>
  <cp:keywords/>
  <dcterms:created xsi:type="dcterms:W3CDTF">2018-10-25T20:35:11Z</dcterms:created>
  <dcterms:modified xsi:type="dcterms:W3CDTF">2018-10-25T20:35:11Z</dcterms:modified>
</cp:coreProperties>
</file>