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raQuj8DlLmBIl+ZoBsOhgnb/K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F61BEA-F3E3-4031-978F-474A7B924F87}">
  <a:tblStyle styleId="{08F61BEA-F3E3-4031-978F-474A7B924F8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0AC8C28-56ED-4757-9D59-A4D94864CA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2f3c298e6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2f3c298e6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2f3c298e6_12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2f3c298e6_1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f3c298e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f3c298e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f3c298e6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2f3c298e6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2f3c298e6_1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2f3c298e6_1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f3c298e6_1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f3c298e6_1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2f3c298e6_1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2f3c298e6_1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2f3c298e6_1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f2f3c298e6_1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f3c298e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f3c298e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f3c298e6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f3c298e6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f3c298e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f3c298e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f3c298e6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f3c298e6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f3c298e6_1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f2f3c298e6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f3c298e6_1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f2f3c298e6_1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ealthline.com/health/running-heart-rate#ideal-rate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Pacemaker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Team 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f3c298e6_12_0"/>
          <p:cNvSpPr txBox="1"/>
          <p:nvPr/>
        </p:nvSpPr>
        <p:spPr>
          <a:xfrm>
            <a:off x="439625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lang="ko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gf2f3c298e6_12_0"/>
          <p:cNvSpPr txBox="1"/>
          <p:nvPr>
            <p:ph idx="1" type="body"/>
          </p:nvPr>
        </p:nvSpPr>
        <p:spPr>
          <a:xfrm>
            <a:off x="435900" y="1022925"/>
            <a:ext cx="827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 sz="1800">
                <a:latin typeface="Proxima Nova"/>
                <a:ea typeface="Proxima Nova"/>
                <a:cs typeface="Proxima Nova"/>
                <a:sym typeface="Proxima Nova"/>
              </a:rPr>
              <a:t>Lack of knowledge in fitnes</a:t>
            </a:r>
            <a:r>
              <a:rPr lang="ko" sz="18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Hard to determine “optimal” pace for individual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Lack of data to train deep neural network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https://www.healthline.com/health/running-heart-rate#ideal-rate</a:t>
            </a: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Technical difficulties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Real-time measurement of the user’s speed using GPS is not so accurate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Jogging causes a lot of movements to the phone, so if we use IMU sensors, filtering such vibrations can be difficult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We will first implement the application with step counter, so we can come back to this problem later if step counter method fails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gf2f3c298e6_1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25" y="504800"/>
            <a:ext cx="2832499" cy="1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Planning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13908" l="5828" r="5722" t="13951"/>
          <a:stretch/>
        </p:blipFill>
        <p:spPr>
          <a:xfrm>
            <a:off x="366862" y="1118175"/>
            <a:ext cx="8410276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f3c298e6_12_23"/>
          <p:cNvSpPr txBox="1"/>
          <p:nvPr/>
        </p:nvSpPr>
        <p:spPr>
          <a:xfrm>
            <a:off x="439625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lang="ko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Mean Viable Product </a:t>
            </a:r>
            <a:endParaRPr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gf2f3c298e6_12_23"/>
          <p:cNvSpPr/>
          <p:nvPr/>
        </p:nvSpPr>
        <p:spPr>
          <a:xfrm>
            <a:off x="946250" y="1151600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f2f3c298e6_1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575" y="1525925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f2f3c298e6_12_23"/>
          <p:cNvSpPr txBox="1"/>
          <p:nvPr/>
        </p:nvSpPr>
        <p:spPr>
          <a:xfrm>
            <a:off x="946250" y="1151600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chemeClr val="lt1"/>
                </a:solidFill>
              </a:rPr>
              <a:t>Step 1: Run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4" name="Google Shape;174;gf2f3c298e6_12_23"/>
          <p:cNvSpPr/>
          <p:nvPr/>
        </p:nvSpPr>
        <p:spPr>
          <a:xfrm>
            <a:off x="2788075" y="1809800"/>
            <a:ext cx="800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f2f3c298e6_12_23"/>
          <p:cNvSpPr/>
          <p:nvPr/>
        </p:nvSpPr>
        <p:spPr>
          <a:xfrm>
            <a:off x="3713700" y="1151600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2f3c298e6_12_23"/>
          <p:cNvSpPr txBox="1"/>
          <p:nvPr/>
        </p:nvSpPr>
        <p:spPr>
          <a:xfrm>
            <a:off x="3713700" y="1151600"/>
            <a:ext cx="17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chemeClr val="lt1"/>
                </a:solidFill>
              </a:rPr>
              <a:t>Step 2: Collect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Data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7" name="Google Shape;177;gf2f3c298e6_1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550" y="1575957"/>
            <a:ext cx="1274925" cy="12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f2f3c298e6_12_23"/>
          <p:cNvSpPr/>
          <p:nvPr/>
        </p:nvSpPr>
        <p:spPr>
          <a:xfrm>
            <a:off x="5555525" y="1809800"/>
            <a:ext cx="800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2f3c298e6_12_23"/>
          <p:cNvSpPr/>
          <p:nvPr/>
        </p:nvSpPr>
        <p:spPr>
          <a:xfrm>
            <a:off x="6481150" y="1151588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2f3c298e6_12_23"/>
          <p:cNvSpPr txBox="1"/>
          <p:nvPr/>
        </p:nvSpPr>
        <p:spPr>
          <a:xfrm>
            <a:off x="6481150" y="1151588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chemeClr val="lt1"/>
                </a:solidFill>
              </a:rPr>
              <a:t>Step 3: Training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1" name="Google Shape;181;gf2f3c298e6_12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475" y="1525925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f2f3c298e6_12_23"/>
          <p:cNvSpPr/>
          <p:nvPr/>
        </p:nvSpPr>
        <p:spPr>
          <a:xfrm flipH="1" rot="-5400000">
            <a:off x="6637225" y="3223775"/>
            <a:ext cx="1125000" cy="688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2f3c298e6_12_23"/>
          <p:cNvSpPr/>
          <p:nvPr/>
        </p:nvSpPr>
        <p:spPr>
          <a:xfrm>
            <a:off x="5097425" y="3122388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2f3c298e6_12_23"/>
          <p:cNvSpPr txBox="1"/>
          <p:nvPr/>
        </p:nvSpPr>
        <p:spPr>
          <a:xfrm>
            <a:off x="5097425" y="3122388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chemeClr val="lt1"/>
                </a:solidFill>
              </a:rPr>
              <a:t>Step 4: Feedback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5" name="Google Shape;185;gf2f3c298e6_12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7111" y="3462077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f2f3c298e6_12_23"/>
          <p:cNvSpPr/>
          <p:nvPr/>
        </p:nvSpPr>
        <p:spPr>
          <a:xfrm>
            <a:off x="4171800" y="3780600"/>
            <a:ext cx="8004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f2f3c298e6_12_23"/>
          <p:cNvSpPr/>
          <p:nvPr/>
        </p:nvSpPr>
        <p:spPr>
          <a:xfrm>
            <a:off x="2329975" y="3123725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2f3c298e6_12_23"/>
          <p:cNvSpPr txBox="1"/>
          <p:nvPr/>
        </p:nvSpPr>
        <p:spPr>
          <a:xfrm>
            <a:off x="2329975" y="3123725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chemeClr val="lt1"/>
                </a:solidFill>
              </a:rPr>
              <a:t>Step 5: Improve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9" name="Google Shape;189;gf2f3c298e6_12_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04300" y="3462084"/>
            <a:ext cx="1342275" cy="134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f3c298e6_1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Evaluation Strategy 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&amp;  Success Criteria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gf2f3c298e6_10_0"/>
          <p:cNvSpPr txBox="1"/>
          <p:nvPr>
            <p:ph idx="1" type="body"/>
          </p:nvPr>
        </p:nvSpPr>
        <p:spPr>
          <a:xfrm>
            <a:off x="386725" y="124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Success criteria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Can the mobile application provide </a:t>
            </a:r>
            <a:r>
              <a:rPr lang="ko" u="sng">
                <a:latin typeface="Proxima Nova"/>
                <a:ea typeface="Proxima Nova"/>
                <a:cs typeface="Proxima Nova"/>
                <a:sym typeface="Proxima Nova"/>
              </a:rPr>
              <a:t>reasonable guides quickly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Notify user when the pace changes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Provide “reasonable” guides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Requirements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not interfere with other applications (e.g. messenger, music player)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provide feedback promptly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consume small amount of battery (comparable to music player application..?)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gf2f3c298e6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46" y="3887862"/>
            <a:ext cx="931599" cy="93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f2f3c298e6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04" y="3887850"/>
            <a:ext cx="773825" cy="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f2f3c298e6_1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063" y="3631150"/>
            <a:ext cx="1444975" cy="14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f2f3c298e6_1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7963" y="3887846"/>
            <a:ext cx="773825" cy="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2f3c298e6_1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Task Designation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5" name="Google Shape;205;gf2f3c298e6_10_10"/>
          <p:cNvGraphicFramePr/>
          <p:nvPr/>
        </p:nvGraphicFramePr>
        <p:xfrm>
          <a:off x="952500" y="206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{C0AC8C28-56ED-4757-9D59-A4D94864CA20}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Task Designation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Mobile App (watch &amp; phone)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길광연, 송재헌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UI/UX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이상민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 Training &amp; Algorithms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김영석, 손성욱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2f3c298e6_10_1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f3c298e6_10_1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 &amp; 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2f3c298e6_1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(notes)</a:t>
            </a:r>
            <a:endParaRPr/>
          </a:p>
        </p:txBody>
      </p:sp>
      <p:sp>
        <p:nvSpPr>
          <p:cNvPr id="221" name="Google Shape;221;gf2f3c298e6_10_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Main problem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users find it difficult to maintain an optimal pace for the duration of a run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factors including weather, current health conditions, terrain, etc. contribute to this difficulty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Existing running apps (Nike, Samsung Health, etc.) measure speed </a:t>
            </a:r>
            <a:r>
              <a:rPr b="1" lang="ko" sz="1200">
                <a:latin typeface="Times New Roman"/>
                <a:ea typeface="Times New Roman"/>
                <a:cs typeface="Times New Roman"/>
                <a:sym typeface="Times New Roman"/>
              </a:rPr>
              <a:t>after a workout has ended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This leads to poor feedback during the actual exercise.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people do not know how long they should exercise for, with many losing motivation after a few weeks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Create a pace-keeping application that monitors a user’s running speed and proposes an optimal pace based on micro/macro factors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Macro factors: target weight, target distance, previous time records,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Micro factors: current terrain conditions (asphalt, incline, etc.), heart rate,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Implement a game system to motivate users to reach their goals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Target audience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Health-aware users who wish to augment their daily exercises with AI assisted jogging/walking routines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Professional runners who wish to closely monitor their running speed and improve their record times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Anyone who wants to lose weight through consistent exercise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2f3c298e6_10_94"/>
          <p:cNvSpPr/>
          <p:nvPr/>
        </p:nvSpPr>
        <p:spPr>
          <a:xfrm>
            <a:off x="6089076" y="1087650"/>
            <a:ext cx="496200" cy="117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f2f3c298e6_10_94"/>
          <p:cNvSpPr/>
          <p:nvPr/>
        </p:nvSpPr>
        <p:spPr>
          <a:xfrm>
            <a:off x="6067050" y="450225"/>
            <a:ext cx="4962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f2f3c298e6_1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725" y="779563"/>
            <a:ext cx="864575" cy="1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f2f3c298e6_1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6112" y="1172597"/>
            <a:ext cx="322150" cy="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f2f3c298e6_10_94"/>
          <p:cNvPicPr preferRelativeResize="0"/>
          <p:nvPr/>
        </p:nvPicPr>
        <p:blipFill rotWithShape="1">
          <a:blip r:embed="rId5">
            <a:alphaModFix/>
          </a:blip>
          <a:srcRect b="0" l="20535" r="18530" t="0"/>
          <a:stretch/>
        </p:blipFill>
        <p:spPr>
          <a:xfrm>
            <a:off x="6190211" y="1687267"/>
            <a:ext cx="322150" cy="5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f2f3c298e6_10_94"/>
          <p:cNvSpPr txBox="1"/>
          <p:nvPr/>
        </p:nvSpPr>
        <p:spPr>
          <a:xfrm>
            <a:off x="6914225" y="1078200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Gather physical data using smart watch sensors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2" name="Google Shape;232;gf2f3c298e6_10_94"/>
          <p:cNvCxnSpPr>
            <a:endCxn id="231" idx="1"/>
          </p:cNvCxnSpPr>
          <p:nvPr/>
        </p:nvCxnSpPr>
        <p:spPr>
          <a:xfrm>
            <a:off x="6591125" y="1284750"/>
            <a:ext cx="323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gf2f3c298e6_10_94"/>
          <p:cNvSpPr txBox="1"/>
          <p:nvPr/>
        </p:nvSpPr>
        <p:spPr>
          <a:xfrm>
            <a:off x="6914100" y="1699025"/>
            <a:ext cx="1692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 locational query data and smartwatch data to calculate optimal pace with ML 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4" name="Google Shape;234;gf2f3c298e6_10_94"/>
          <p:cNvCxnSpPr>
            <a:stCxn id="231" idx="2"/>
            <a:endCxn id="233" idx="0"/>
          </p:cNvCxnSpPr>
          <p:nvPr/>
        </p:nvCxnSpPr>
        <p:spPr>
          <a:xfrm>
            <a:off x="7760375" y="150930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gf2f3c298e6_10_94"/>
          <p:cNvCxnSpPr>
            <a:endCxn id="233" idx="1"/>
          </p:cNvCxnSpPr>
          <p:nvPr/>
        </p:nvCxnSpPr>
        <p:spPr>
          <a:xfrm flipH="1" rot="10800000">
            <a:off x="6584700" y="1976075"/>
            <a:ext cx="329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gf2f3c298e6_10_94"/>
          <p:cNvSpPr txBox="1"/>
          <p:nvPr/>
        </p:nvSpPr>
        <p:spPr>
          <a:xfrm>
            <a:off x="5903300" y="2374300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Optional: use data/ML to detect good running posture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7" name="Google Shape;237;gf2f3c298e6_10_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9350" y="543889"/>
            <a:ext cx="322150" cy="26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gf2f3c298e6_10_94"/>
          <p:cNvCxnSpPr>
            <a:stCxn id="236" idx="3"/>
          </p:cNvCxnSpPr>
          <p:nvPr/>
        </p:nvCxnSpPr>
        <p:spPr>
          <a:xfrm flipH="1" rot="10800000">
            <a:off x="7595600" y="2587750"/>
            <a:ext cx="1363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gf2f3c298e6_10_94"/>
          <p:cNvCxnSpPr>
            <a:stCxn id="233" idx="2"/>
          </p:cNvCxnSpPr>
          <p:nvPr/>
        </p:nvCxnSpPr>
        <p:spPr>
          <a:xfrm flipH="1">
            <a:off x="7759950" y="2253125"/>
            <a:ext cx="3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gf2f3c298e6_10_94"/>
          <p:cNvCxnSpPr/>
          <p:nvPr/>
        </p:nvCxnSpPr>
        <p:spPr>
          <a:xfrm rot="10800000">
            <a:off x="8941025" y="688163"/>
            <a:ext cx="19200" cy="18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gf2f3c298e6_10_94"/>
          <p:cNvSpPr txBox="1"/>
          <p:nvPr/>
        </p:nvSpPr>
        <p:spPr>
          <a:xfrm>
            <a:off x="6914225" y="457375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feedback: through earphones or vibration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gf2f3c298e6_10_94"/>
          <p:cNvCxnSpPr>
            <a:endCxn id="241" idx="3"/>
          </p:cNvCxnSpPr>
          <p:nvPr/>
        </p:nvCxnSpPr>
        <p:spPr>
          <a:xfrm rot="10800000">
            <a:off x="8606525" y="672925"/>
            <a:ext cx="346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gf2f3c298e6_10_94"/>
          <p:cNvCxnSpPr>
            <a:stCxn id="241" idx="1"/>
          </p:cNvCxnSpPr>
          <p:nvPr/>
        </p:nvCxnSpPr>
        <p:spPr>
          <a:xfrm rot="10800000">
            <a:off x="6585125" y="669925"/>
            <a:ext cx="329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gf2f3c298e6_10_94"/>
          <p:cNvSpPr txBox="1"/>
          <p:nvPr/>
        </p:nvSpPr>
        <p:spPr>
          <a:xfrm>
            <a:off x="614749" y="1053414"/>
            <a:ext cx="3750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Sensor Data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ko" sz="1200" u="sng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Smartphone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10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GPS, accelerometer, barometer, compass, gyroscope, proximity sensor, step counter, geomagnetic field sensor, ambient and device temperature sensor</a:t>
            </a:r>
            <a:endParaRPr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ko" sz="1200" u="sng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Smartwatch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watch 4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Physical: heart rate, ECG, thermometer, pulse oximeter</a:t>
            </a:r>
            <a:endParaRPr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External: accelerometer, barometer, compass, gyroscope, ambient light, GPS</a:t>
            </a:r>
            <a:endParaRPr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REDUNDANT =&gt; written in Key Solutions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gf2f3c298e6_10_94"/>
          <p:cNvSpPr txBox="1"/>
          <p:nvPr/>
        </p:nvSpPr>
        <p:spPr>
          <a:xfrm>
            <a:off x="439625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lang="ko" sz="2902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notes</a:t>
            </a:r>
            <a:endParaRPr i="0" sz="2902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Project Proposal Checkbox  (DUE 9/27 23:59)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{08F61BEA-F3E3-4031-978F-474A7B924F87}</a:tableStyleId>
              </a:tblPr>
              <a:tblGrid>
                <a:gridCol w="6779750"/>
                <a:gridCol w="1139325"/>
                <a:gridCol w="601525"/>
              </a:tblGrid>
              <a:tr h="34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담당자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완료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Target users and the problem they are facing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Existing solutions and their limitations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key solution idea to tackle the problem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상민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Usage scenarios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영석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proposed system overview and specific functions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재헌/</a:t>
                      </a: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광연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Expected (technical) challenges and solution ideas  !! NOVELTY !!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광연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Evaluation strategy &amp; Final deliverable and success criteria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상민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Overall project plan (Gantt Chart ?)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성욱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f3c298e6_1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Main Problem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gf2f3c298e6_1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“Running is difficult”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Hard to maintain a consistent, “healthy” pace throughout a run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Easy to lose motivation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Target Users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People who want to lose weight by running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Professional runners who want to beat their record times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gf2f3c298e6_1_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085075" y="1152475"/>
            <a:ext cx="2747226" cy="2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f3c298e6_1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Overview: Pacemaker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gf2f3c298e6_1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Pace Detection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and Adjustment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Feedback System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for Real-Time Personalized Pace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Gamification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for Increased Motivation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f3c298e6_11_0"/>
          <p:cNvSpPr/>
          <p:nvPr/>
        </p:nvSpPr>
        <p:spPr>
          <a:xfrm>
            <a:off x="3256119" y="1181325"/>
            <a:ext cx="2468400" cy="3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2f3c298e6_11_0"/>
          <p:cNvSpPr/>
          <p:nvPr/>
        </p:nvSpPr>
        <p:spPr>
          <a:xfrm>
            <a:off x="6184538" y="1181325"/>
            <a:ext cx="2468400" cy="3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f2f3c298e6_11_0"/>
          <p:cNvSpPr/>
          <p:nvPr/>
        </p:nvSpPr>
        <p:spPr>
          <a:xfrm>
            <a:off x="327700" y="1181325"/>
            <a:ext cx="2468400" cy="3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2f3c298e6_1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2500">
                <a:latin typeface="Proxima Nova"/>
                <a:ea typeface="Proxima Nova"/>
                <a:cs typeface="Proxima Nova"/>
                <a:sym typeface="Proxima Nova"/>
              </a:rPr>
              <a:t>Key Solution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gf2f3c298e6_11_0"/>
          <p:cNvSpPr txBox="1"/>
          <p:nvPr/>
        </p:nvSpPr>
        <p:spPr>
          <a:xfrm>
            <a:off x="6448100" y="2501450"/>
            <a:ext cx="23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gf2f3c298e6_11_0"/>
          <p:cNvGrpSpPr/>
          <p:nvPr/>
        </p:nvGrpSpPr>
        <p:grpSpPr>
          <a:xfrm>
            <a:off x="377800" y="1400338"/>
            <a:ext cx="2368200" cy="3112813"/>
            <a:chOff x="568150" y="1407738"/>
            <a:chExt cx="2368200" cy="3112813"/>
          </a:xfrm>
        </p:grpSpPr>
        <p:sp>
          <p:nvSpPr>
            <p:cNvPr id="85" name="Google Shape;85;gf2f3c298e6_11_0"/>
            <p:cNvSpPr txBox="1"/>
            <p:nvPr/>
          </p:nvSpPr>
          <p:spPr>
            <a:xfrm>
              <a:off x="568150" y="1407738"/>
              <a:ext cx="236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Proxima Nova"/>
                  <a:ea typeface="Proxima Nova"/>
                  <a:cs typeface="Proxima Nova"/>
                  <a:sym typeface="Proxima Nova"/>
                </a:rPr>
                <a:t>Sensor data</a:t>
              </a:r>
              <a:endParaRPr b="1"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6" name="Google Shape;86;gf2f3c298e6_11_0"/>
            <p:cNvSpPr txBox="1"/>
            <p:nvPr/>
          </p:nvSpPr>
          <p:spPr>
            <a:xfrm>
              <a:off x="684800" y="3473850"/>
              <a:ext cx="2164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Step counter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Accelerometer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Heart rate measurement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GPS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87" name="Google Shape;87;gf2f3c298e6_11_0"/>
            <p:cNvPicPr preferRelativeResize="0"/>
            <p:nvPr/>
          </p:nvPicPr>
          <p:blipFill rotWithShape="1">
            <a:blip r:embed="rId3">
              <a:alphaModFix/>
            </a:blip>
            <a:srcRect b="25002" l="23535" r="23609" t="24313"/>
            <a:stretch/>
          </p:blipFill>
          <p:spPr>
            <a:xfrm>
              <a:off x="1049850" y="1998175"/>
              <a:ext cx="1404800" cy="1346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gf2f3c298e6_11_0"/>
          <p:cNvGrpSpPr/>
          <p:nvPr/>
        </p:nvGrpSpPr>
        <p:grpSpPr>
          <a:xfrm>
            <a:off x="6105038" y="1400338"/>
            <a:ext cx="2627400" cy="3112813"/>
            <a:chOff x="6295388" y="1407738"/>
            <a:chExt cx="2627400" cy="3112813"/>
          </a:xfrm>
        </p:grpSpPr>
        <p:sp>
          <p:nvSpPr>
            <p:cNvPr id="89" name="Google Shape;89;gf2f3c298e6_11_0"/>
            <p:cNvSpPr txBox="1"/>
            <p:nvPr/>
          </p:nvSpPr>
          <p:spPr>
            <a:xfrm>
              <a:off x="6406538" y="1407738"/>
              <a:ext cx="240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Proxima Nova"/>
                  <a:ea typeface="Proxima Nova"/>
                  <a:cs typeface="Proxima Nova"/>
                  <a:sym typeface="Proxima Nova"/>
                </a:rPr>
                <a:t>Real-time </a:t>
              </a:r>
              <a:r>
                <a:rPr b="1" lang="ko" sz="1800">
                  <a:latin typeface="Proxima Nova"/>
                  <a:ea typeface="Proxima Nova"/>
                  <a:cs typeface="Proxima Nova"/>
                  <a:sym typeface="Proxima Nova"/>
                </a:rPr>
                <a:t>Feedback</a:t>
              </a:r>
              <a:endParaRPr b="1"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" name="Google Shape;90;gf2f3c298e6_11_0"/>
            <p:cNvSpPr txBox="1"/>
            <p:nvPr/>
          </p:nvSpPr>
          <p:spPr>
            <a:xfrm>
              <a:off x="6295388" y="3689250"/>
              <a:ext cx="2627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Earphone volume adjustment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TTS(Text-To-Speech)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Vibration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91" name="Google Shape;91;gf2f3c298e6_1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91150" y="1993375"/>
              <a:ext cx="1635900" cy="163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gf2f3c298e6_11_0"/>
          <p:cNvGrpSpPr/>
          <p:nvPr/>
        </p:nvGrpSpPr>
        <p:grpSpPr>
          <a:xfrm>
            <a:off x="3470700" y="1988088"/>
            <a:ext cx="1986500" cy="1753675"/>
            <a:chOff x="3642275" y="1875600"/>
            <a:chExt cx="1986500" cy="1753675"/>
          </a:xfrm>
        </p:grpSpPr>
        <p:pic>
          <p:nvPicPr>
            <p:cNvPr id="93" name="Google Shape;93;gf2f3c298e6_11_0"/>
            <p:cNvPicPr preferRelativeResize="0"/>
            <p:nvPr/>
          </p:nvPicPr>
          <p:blipFill rotWithShape="1">
            <a:blip r:embed="rId5">
              <a:alphaModFix/>
            </a:blip>
            <a:srcRect b="0" l="19366" r="20913" t="0"/>
            <a:stretch/>
          </p:blipFill>
          <p:spPr>
            <a:xfrm>
              <a:off x="3642275" y="1875600"/>
              <a:ext cx="1047275" cy="1753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oogle Shape;94;gf2f3c298e6_11_0"/>
            <p:cNvGrpSpPr/>
            <p:nvPr/>
          </p:nvGrpSpPr>
          <p:grpSpPr>
            <a:xfrm>
              <a:off x="4835275" y="1957275"/>
              <a:ext cx="793500" cy="1590325"/>
              <a:chOff x="4835275" y="1957275"/>
              <a:chExt cx="793500" cy="1590325"/>
            </a:xfrm>
          </p:grpSpPr>
          <p:sp>
            <p:nvSpPr>
              <p:cNvPr id="95" name="Google Shape;95;gf2f3c298e6_11_0"/>
              <p:cNvSpPr txBox="1"/>
              <p:nvPr/>
            </p:nvSpPr>
            <p:spPr>
              <a:xfrm>
                <a:off x="4841275" y="3147400"/>
                <a:ext cx="781500" cy="4002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Fast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6" name="Google Shape;96;gf2f3c298e6_11_0"/>
              <p:cNvSpPr txBox="1"/>
              <p:nvPr/>
            </p:nvSpPr>
            <p:spPr>
              <a:xfrm>
                <a:off x="4841275" y="2552337"/>
                <a:ext cx="787500" cy="4002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Normal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7" name="Google Shape;97;gf2f3c298e6_11_0"/>
              <p:cNvSpPr txBox="1"/>
              <p:nvPr/>
            </p:nvSpPr>
            <p:spPr>
              <a:xfrm>
                <a:off x="4835275" y="1957275"/>
                <a:ext cx="787500" cy="400200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Slow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98" name="Google Shape;98;gf2f3c298e6_11_0"/>
          <p:cNvGrpSpPr/>
          <p:nvPr/>
        </p:nvGrpSpPr>
        <p:grpSpPr>
          <a:xfrm>
            <a:off x="3393669" y="1400350"/>
            <a:ext cx="2193300" cy="3112800"/>
            <a:chOff x="3512506" y="1407750"/>
            <a:chExt cx="2193300" cy="3112800"/>
          </a:xfrm>
        </p:grpSpPr>
        <p:sp>
          <p:nvSpPr>
            <p:cNvPr id="99" name="Google Shape;99;gf2f3c298e6_11_0"/>
            <p:cNvSpPr txBox="1"/>
            <p:nvPr/>
          </p:nvSpPr>
          <p:spPr>
            <a:xfrm>
              <a:off x="3512506" y="1407750"/>
              <a:ext cx="219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Proxima Nova"/>
                  <a:ea typeface="Proxima Nova"/>
                  <a:cs typeface="Proxima Nova"/>
                  <a:sym typeface="Proxima Nova"/>
                </a:rPr>
                <a:t>Pace </a:t>
              </a:r>
              <a:r>
                <a:rPr b="1" lang="ko" sz="1800">
                  <a:latin typeface="Proxima Nova"/>
                  <a:ea typeface="Proxima Nova"/>
                  <a:cs typeface="Proxima Nova"/>
                  <a:sym typeface="Proxima Nova"/>
                </a:rPr>
                <a:t>Classification</a:t>
              </a:r>
              <a:endParaRPr b="1" sz="18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gf2f3c298e6_11_0"/>
            <p:cNvSpPr txBox="1"/>
            <p:nvPr/>
          </p:nvSpPr>
          <p:spPr>
            <a:xfrm>
              <a:off x="3587625" y="3904950"/>
              <a:ext cx="2095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 </a:t>
              </a:r>
              <a:r>
                <a:rPr lang="ko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user’s pace into three phases</a:t>
              </a:r>
              <a:endParaRPr/>
            </a:p>
          </p:txBody>
        </p:sp>
      </p:grpSp>
      <p:cxnSp>
        <p:nvCxnSpPr>
          <p:cNvPr id="101" name="Google Shape;101;gf2f3c298e6_11_0"/>
          <p:cNvCxnSpPr>
            <a:stCxn id="81" idx="3"/>
            <a:endCxn id="79" idx="1"/>
          </p:cNvCxnSpPr>
          <p:nvPr/>
        </p:nvCxnSpPr>
        <p:spPr>
          <a:xfrm>
            <a:off x="2796100" y="2864925"/>
            <a:ext cx="45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gf2f3c298e6_11_0"/>
          <p:cNvCxnSpPr>
            <a:stCxn id="79" idx="3"/>
            <a:endCxn id="80" idx="1"/>
          </p:cNvCxnSpPr>
          <p:nvPr/>
        </p:nvCxnSpPr>
        <p:spPr>
          <a:xfrm>
            <a:off x="5724519" y="2864925"/>
            <a:ext cx="45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f3c298e6_1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Existing Solutions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gf2f3c298e6_10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latin typeface="Proxima Nova"/>
                <a:ea typeface="Proxima Nova"/>
                <a:cs typeface="Proxima Nova"/>
                <a:sym typeface="Proxima Nova"/>
              </a:rPr>
              <a:t>Pros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Keeps track of running pace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Provides voice-assisted coaching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GPS-based tracking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Provides running statistics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latin typeface="Proxima Nova"/>
                <a:ea typeface="Proxima Nova"/>
                <a:cs typeface="Proxima Nova"/>
                <a:sym typeface="Proxima Nova"/>
              </a:rPr>
              <a:t>Cons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Feedback is given </a:t>
            </a:r>
            <a:r>
              <a:rPr b="1" lang="ko" sz="1400"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 the exercise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 real-time feedback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Pace is not personalized during the run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gf2f3c298e6_1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182" y="2623875"/>
            <a:ext cx="11498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f2f3c298e6_1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188" y="2623875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f2f3c298e6_1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733" y="3768596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f2f3c298e6_10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4182" y="3768594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f2f3c298e6_10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4650" y="367574"/>
            <a:ext cx="3337649" cy="21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f3c298e6_15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Usage Scenario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gf2f3c298e6_15_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Font typeface="Proxima Nova"/>
              <a:buChar char="●"/>
            </a:pPr>
            <a:r>
              <a:rPr b="1" lang="ko" sz="1525">
                <a:latin typeface="Proxima Nova"/>
                <a:ea typeface="Proxima Nova"/>
                <a:cs typeface="Proxima Nova"/>
                <a:sym typeface="Proxima Nova"/>
              </a:rPr>
              <a:t>Assumption</a:t>
            </a:r>
            <a:endParaRPr b="1" sz="15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95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Font typeface="Proxima Nova"/>
              <a:buChar char="○"/>
            </a:pP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Outdoor running scenario</a:t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95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Font typeface="Proxima Nova"/>
              <a:buChar char="○"/>
            </a:pP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A u</a:t>
            </a: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ser (runner) w/ mobile &amp; wearable devices (smartphone, smart watch, ear buds, etc.)</a:t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95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Font typeface="Proxima Nova"/>
              <a:buChar char="○"/>
            </a:pP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There exists pre-defined objective about pace</a:t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95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Font typeface="Proxima Nova"/>
              <a:buChar char="■"/>
            </a:pP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ex. 30 min. for 5 km</a:t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956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Font typeface="Proxima Nova"/>
              <a:buChar char="■"/>
            </a:pP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ex. 120~150 bps </a:t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5"/>
              <a:buFont typeface="Proxima Nova"/>
              <a:buChar char="●"/>
            </a:pPr>
            <a:r>
              <a:rPr b="1" lang="ko" sz="1525">
                <a:latin typeface="Proxima Nova"/>
                <a:ea typeface="Proxima Nova"/>
                <a:cs typeface="Proxima Nova"/>
                <a:sym typeface="Proxima Nova"/>
              </a:rPr>
              <a:t>Pacemaker operation</a:t>
            </a:r>
            <a:endParaRPr b="1" sz="15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95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Font typeface="Proxima Nova"/>
              <a:buChar char="○"/>
            </a:pP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Provide instantaneous information about running condition</a:t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95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Font typeface="Proxima Nova"/>
              <a:buChar char="○"/>
            </a:pP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Give feedback to the user so that it could help maintaining desired pace</a:t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95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Font typeface="Proxima Nova"/>
              <a:buChar char="○"/>
            </a:pPr>
            <a:r>
              <a:rPr lang="ko" sz="1275">
                <a:latin typeface="Proxima Nova"/>
                <a:ea typeface="Proxima Nova"/>
                <a:cs typeface="Proxima Nova"/>
                <a:sym typeface="Proxima Nova"/>
              </a:rPr>
              <a:t>Increase motivation by gamification</a:t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25"/>
              <a:buNone/>
            </a:pPr>
            <a:r>
              <a:t/>
            </a: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gf2f3c298e6_1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49" y="3401350"/>
            <a:ext cx="7355699" cy="1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f2f3c298e6_1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00" y="558950"/>
            <a:ext cx="2105420" cy="11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2f3c298e6_10_65"/>
          <p:cNvSpPr/>
          <p:nvPr/>
        </p:nvSpPr>
        <p:spPr>
          <a:xfrm>
            <a:off x="6043601" y="2031588"/>
            <a:ext cx="496200" cy="117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2f3c298e6_10_65"/>
          <p:cNvSpPr/>
          <p:nvPr/>
        </p:nvSpPr>
        <p:spPr>
          <a:xfrm>
            <a:off x="6021575" y="1394163"/>
            <a:ext cx="4962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f2f3c298e6_1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350" y="1616875"/>
            <a:ext cx="1085075" cy="154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2f3c298e6_1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0637" y="2116534"/>
            <a:ext cx="322150" cy="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f2f3c298e6_10_65"/>
          <p:cNvPicPr preferRelativeResize="0"/>
          <p:nvPr/>
        </p:nvPicPr>
        <p:blipFill rotWithShape="1">
          <a:blip r:embed="rId6">
            <a:alphaModFix/>
          </a:blip>
          <a:srcRect b="0" l="20535" r="18530" t="0"/>
          <a:stretch/>
        </p:blipFill>
        <p:spPr>
          <a:xfrm>
            <a:off x="6144736" y="2631204"/>
            <a:ext cx="322150" cy="5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f2f3c298e6_10_65"/>
          <p:cNvSpPr txBox="1"/>
          <p:nvPr/>
        </p:nvSpPr>
        <p:spPr>
          <a:xfrm>
            <a:off x="6868750" y="2022138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Gather physical data using smart watch sensors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2" name="Google Shape;132;gf2f3c298e6_10_65"/>
          <p:cNvCxnSpPr>
            <a:endCxn id="131" idx="1"/>
          </p:cNvCxnSpPr>
          <p:nvPr/>
        </p:nvCxnSpPr>
        <p:spPr>
          <a:xfrm>
            <a:off x="6545650" y="2228688"/>
            <a:ext cx="323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gf2f3c298e6_10_65"/>
          <p:cNvSpPr txBox="1"/>
          <p:nvPr/>
        </p:nvSpPr>
        <p:spPr>
          <a:xfrm>
            <a:off x="6868625" y="2642963"/>
            <a:ext cx="1692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 locational query data and smartwatch data to calculate optimal pace with ML 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gf2f3c298e6_10_65"/>
          <p:cNvCxnSpPr>
            <a:stCxn id="131" idx="2"/>
            <a:endCxn id="133" idx="0"/>
          </p:cNvCxnSpPr>
          <p:nvPr/>
        </p:nvCxnSpPr>
        <p:spPr>
          <a:xfrm>
            <a:off x="7714900" y="2453238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gf2f3c298e6_10_65"/>
          <p:cNvCxnSpPr>
            <a:endCxn id="133" idx="1"/>
          </p:cNvCxnSpPr>
          <p:nvPr/>
        </p:nvCxnSpPr>
        <p:spPr>
          <a:xfrm flipH="1" rot="10800000">
            <a:off x="6539225" y="2920013"/>
            <a:ext cx="329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gf2f3c298e6_10_65"/>
          <p:cNvSpPr txBox="1"/>
          <p:nvPr/>
        </p:nvSpPr>
        <p:spPr>
          <a:xfrm>
            <a:off x="5857825" y="3318238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Optional: use data/ML to detect good running posture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gf2f3c298e6_10_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13875" y="1487826"/>
            <a:ext cx="322150" cy="26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f2f3c298e6_10_65"/>
          <p:cNvCxnSpPr>
            <a:stCxn id="136" idx="3"/>
          </p:cNvCxnSpPr>
          <p:nvPr/>
        </p:nvCxnSpPr>
        <p:spPr>
          <a:xfrm flipH="1" rot="10800000">
            <a:off x="7550125" y="3531688"/>
            <a:ext cx="1363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f2f3c298e6_10_65"/>
          <p:cNvCxnSpPr>
            <a:stCxn id="133" idx="2"/>
          </p:cNvCxnSpPr>
          <p:nvPr/>
        </p:nvCxnSpPr>
        <p:spPr>
          <a:xfrm flipH="1">
            <a:off x="7714475" y="3197063"/>
            <a:ext cx="3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gf2f3c298e6_10_65"/>
          <p:cNvCxnSpPr/>
          <p:nvPr/>
        </p:nvCxnSpPr>
        <p:spPr>
          <a:xfrm rot="10800000">
            <a:off x="8895550" y="1632100"/>
            <a:ext cx="19200" cy="18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f2f3c298e6_10_65"/>
          <p:cNvSpPr txBox="1"/>
          <p:nvPr/>
        </p:nvSpPr>
        <p:spPr>
          <a:xfrm>
            <a:off x="6868750" y="1401313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feedback: through earphones or vibration</a:t>
            </a:r>
            <a:endParaRPr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2" name="Google Shape;142;gf2f3c298e6_10_65"/>
          <p:cNvCxnSpPr>
            <a:endCxn id="141" idx="3"/>
          </p:cNvCxnSpPr>
          <p:nvPr/>
        </p:nvCxnSpPr>
        <p:spPr>
          <a:xfrm rot="10800000">
            <a:off x="8561050" y="1616863"/>
            <a:ext cx="346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gf2f3c298e6_10_65"/>
          <p:cNvCxnSpPr>
            <a:stCxn id="141" idx="1"/>
          </p:cNvCxnSpPr>
          <p:nvPr/>
        </p:nvCxnSpPr>
        <p:spPr>
          <a:xfrm rot="10800000">
            <a:off x="6539650" y="1613863"/>
            <a:ext cx="329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gf2f3c298e6_10_65"/>
          <p:cNvSpPr txBox="1"/>
          <p:nvPr/>
        </p:nvSpPr>
        <p:spPr>
          <a:xfrm>
            <a:off x="614750" y="1053425"/>
            <a:ext cx="4378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Smartwatch Application </a:t>
            </a:r>
            <a:r>
              <a:rPr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 Galaxy S20</a:t>
            </a:r>
            <a:r>
              <a:rPr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➔"/>
            </a:pPr>
            <a:r>
              <a:rPr lang="ko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Records geological and physical information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◆"/>
            </a:pPr>
            <a:r>
              <a:rPr lang="ko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Sends information to smartphone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➔"/>
            </a:pPr>
            <a:r>
              <a:rPr lang="ko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real-time feedback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Smartphone</a:t>
            </a:r>
            <a:r>
              <a:rPr b="1"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Application</a:t>
            </a:r>
            <a:r>
              <a:rPr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Watch 4)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lang="ko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Calculates optimal pace based on information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Proxima Nova"/>
              <a:buChar char="➔"/>
            </a:pPr>
            <a:r>
              <a:rPr lang="ko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Uses ML/DL for good running posture detection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gf2f3c298e6_10_65"/>
          <p:cNvSpPr txBox="1"/>
          <p:nvPr/>
        </p:nvSpPr>
        <p:spPr>
          <a:xfrm>
            <a:off x="439625" y="450225"/>
            <a:ext cx="430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i="0" lang="ko" sz="2902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Overview</a:t>
            </a:r>
            <a:endParaRPr i="0" sz="2902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311700" y="445025"/>
            <a:ext cx="36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Specifications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741450" y="1112575"/>
            <a:ext cx="81447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We have to use sensors to accurately measure the user’s speed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Ideally, we want instantaneous speeds, not average speeds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Three possible ways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b="1" lang="ko" u="sng">
                <a:latin typeface="Proxima Nova"/>
                <a:ea typeface="Proxima Nova"/>
                <a:cs typeface="Proxima Nova"/>
                <a:sym typeface="Proxima Nova"/>
              </a:rPr>
              <a:t>Step counter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Assume person’s stride and calculate the speed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Speed = Step counts * stride / elapsed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Not an instantaneous speed, highly dependent on strides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Accelerometer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Use acceleration to compute the speed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Need to check the accuracy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GPS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Included in Android GPS function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Speed = Distance / elapsed time, based on the coordinates from GPS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Not an instantaneous speed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425" y="3306924"/>
            <a:ext cx="3169000" cy="4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