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Proxima Nova" panose="020B0600000101010101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/C6qn7fpvkO9cpKG6xPxfu2FN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8F7B45-800A-4944-A620-8AD7B8A16138}">
  <a:tblStyle styleId="{568F7B45-800A-4944-A620-8AD7B8A161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3D8FFA2-20A2-4282-BB3E-B9450E7BC02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509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2f3c298e6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f2f3c298e6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2f3c298e6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2f3c298e6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2f3c298e6_1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2f3c298e6_1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2f3c298e6_1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2f3c298e6_1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2f3c298e6_1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2f3c298e6_1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2f3c298e6_1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f2f3c298e6_1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2f3c298e6_1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2f3c298e6_1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2f3c298e6_1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f2f3c298e6_1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f3c298e6_1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f3c298e6_1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2f3c298e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2f3c298e6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2f3c298e6_1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2f3c298e6_1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2f3c298e6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2f3c298e6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2f3c298e6_1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2f3c298e6_1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2f3c298e6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f2f3c298e6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2f3c298e6_1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f2f3c298e6_1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line.com/health/running-heart-rate#ideal-rat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Pacemaker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Team 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2f3c298e6_12_0"/>
          <p:cNvSpPr txBox="1"/>
          <p:nvPr/>
        </p:nvSpPr>
        <p:spPr>
          <a:xfrm>
            <a:off x="313563" y="4502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2"/>
              <a:buFont typeface="Arial"/>
              <a:buNone/>
            </a:pPr>
            <a:r>
              <a:rPr lang="ko"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Challenges</a:t>
            </a:r>
            <a:endParaRPr sz="2500" b="1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gf2f3c298e6_12_0"/>
          <p:cNvSpPr txBox="1">
            <a:spLocks noGrp="1"/>
          </p:cNvSpPr>
          <p:nvPr>
            <p:ph type="body" idx="1"/>
          </p:nvPr>
        </p:nvSpPr>
        <p:spPr>
          <a:xfrm>
            <a:off x="309838" y="1022925"/>
            <a:ext cx="827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ko" sz="1800">
                <a:latin typeface="Proxima Nova"/>
                <a:ea typeface="Proxima Nova"/>
                <a:cs typeface="Proxima Nova"/>
                <a:sym typeface="Proxima Nova"/>
              </a:rPr>
              <a:t>Lack of knowledge in fitness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Hard to determine “optimal” pace for individual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Lack of data to train deep neural network model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https://www.healthline.com/health/running-heart-rate#ideal-rate</a:t>
            </a:r>
            <a:r>
              <a:rPr lang="k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Technical difficulties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Real-time measurement of the user’s speed using GPS is not so accurate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Jogging causes a lot of movements to the phone, so if we use IMU sensors, filtering such vibrations can be difficult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We will first implement the application with step counter, so we can come back to this problem later if step counter method fails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2" name="Google Shape;162;gf2f3c298e6_1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3875" y="205125"/>
            <a:ext cx="3347749" cy="16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 b="1"/>
              <a:t>Planning</a:t>
            </a:r>
            <a:endParaRPr b="1"/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 l="5828" t="13951" r="5722" b="13908"/>
          <a:stretch/>
        </p:blipFill>
        <p:spPr>
          <a:xfrm>
            <a:off x="311700" y="1118175"/>
            <a:ext cx="8410276" cy="36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2f3c298e6_1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Evaluation Strategy &amp;  Success Criteria</a:t>
            </a:r>
            <a:endParaRPr b="1"/>
          </a:p>
        </p:txBody>
      </p:sp>
      <p:sp>
        <p:nvSpPr>
          <p:cNvPr id="174" name="Google Shape;174;gf2f3c298e6_10_0"/>
          <p:cNvSpPr txBox="1">
            <a:spLocks noGrp="1"/>
          </p:cNvSpPr>
          <p:nvPr>
            <p:ph type="body" idx="1"/>
          </p:nvPr>
        </p:nvSpPr>
        <p:spPr>
          <a:xfrm>
            <a:off x="386725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ko" b="1">
                <a:latin typeface="Proxima Nova"/>
                <a:ea typeface="Proxima Nova"/>
                <a:cs typeface="Proxima Nova"/>
                <a:sym typeface="Proxima Nova"/>
              </a:rPr>
              <a:t>Success criteria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Can the mobile application provide </a:t>
            </a:r>
            <a:r>
              <a:rPr lang="ko" u="sng">
                <a:latin typeface="Proxima Nova"/>
                <a:ea typeface="Proxima Nova"/>
                <a:cs typeface="Proxima Nova"/>
                <a:sym typeface="Proxima Nova"/>
              </a:rPr>
              <a:t>reasonable guides quickly</a:t>
            </a: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Notify user when the pace changes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Provide “reasonable” guides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Requirements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It should not interfere with other applications (e.g. messenger, music player)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It should provide feedback promptly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It should consume small amount of battery (comparable to music player application..?)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5" name="Google Shape;175;gf2f3c298e6_1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846" y="3887862"/>
            <a:ext cx="931599" cy="93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f2f3c298e6_1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404" y="3887850"/>
            <a:ext cx="773825" cy="7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f2f3c298e6_1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063" y="3631150"/>
            <a:ext cx="1444975" cy="14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f2f3c298e6_1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7963" y="3887846"/>
            <a:ext cx="773825" cy="7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2f3c298e6_10_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Task Designation</a:t>
            </a:r>
            <a:endParaRPr b="1"/>
          </a:p>
        </p:txBody>
      </p:sp>
      <p:graphicFrame>
        <p:nvGraphicFramePr>
          <p:cNvPr id="184" name="Google Shape;184;gf2f3c298e6_10_10"/>
          <p:cNvGraphicFramePr/>
          <p:nvPr/>
        </p:nvGraphicFramePr>
        <p:xfrm>
          <a:off x="1032700" y="151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{568F7B45-800A-4944-A620-8AD7B8A16138}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Task Designation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Mobile App (watch &amp; phone)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길광연, 송재헌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UI/UX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이상민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 Model Training &amp; Algorithms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김영석, 손성욱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5" name="Google Shape;185;gf2f3c298e6_10_10"/>
          <p:cNvPicPr preferRelativeResize="0"/>
          <p:nvPr/>
        </p:nvPicPr>
        <p:blipFill rotWithShape="1">
          <a:blip r:embed="rId3">
            <a:alphaModFix/>
          </a:blip>
          <a:srcRect l="72175"/>
          <a:stretch/>
        </p:blipFill>
        <p:spPr>
          <a:xfrm>
            <a:off x="1032722" y="1946363"/>
            <a:ext cx="666350" cy="3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f2f3c298e6_10_10"/>
          <p:cNvPicPr preferRelativeResize="0"/>
          <p:nvPr/>
        </p:nvPicPr>
        <p:blipFill rotWithShape="1">
          <a:blip r:embed="rId4">
            <a:alphaModFix/>
          </a:blip>
          <a:srcRect l="21660" t="8236" r="21756" b="8817"/>
          <a:stretch/>
        </p:blipFill>
        <p:spPr>
          <a:xfrm>
            <a:off x="2318575" y="2356697"/>
            <a:ext cx="205500" cy="3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f2f3c298e6_10_10"/>
          <p:cNvPicPr preferRelativeResize="0"/>
          <p:nvPr/>
        </p:nvPicPr>
        <p:blipFill rotWithShape="1">
          <a:blip r:embed="rId5">
            <a:alphaModFix/>
          </a:blip>
          <a:srcRect l="7887" r="73294"/>
          <a:stretch/>
        </p:blipFill>
        <p:spPr>
          <a:xfrm>
            <a:off x="1395857" y="2789154"/>
            <a:ext cx="313650" cy="3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f2f3c298e6_10_10"/>
          <p:cNvPicPr preferRelativeResize="0"/>
          <p:nvPr/>
        </p:nvPicPr>
        <p:blipFill rotWithShape="1">
          <a:blip r:embed="rId6">
            <a:alphaModFix/>
          </a:blip>
          <a:srcRect r="80455"/>
          <a:stretch/>
        </p:blipFill>
        <p:spPr>
          <a:xfrm>
            <a:off x="1158404" y="2745254"/>
            <a:ext cx="313650" cy="358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f2f3c298e6_10_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85238" y="2340675"/>
            <a:ext cx="333325" cy="3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f2f3c298e6_10_10"/>
          <p:cNvPicPr preferRelativeResize="0"/>
          <p:nvPr/>
        </p:nvPicPr>
        <p:blipFill rotWithShape="1">
          <a:blip r:embed="rId8">
            <a:alphaModFix/>
          </a:blip>
          <a:srcRect t="-4940" b="4939"/>
          <a:stretch/>
        </p:blipFill>
        <p:spPr>
          <a:xfrm>
            <a:off x="5232128" y="1946366"/>
            <a:ext cx="313650" cy="3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f2f3c298e6_10_10"/>
          <p:cNvPicPr preferRelativeResize="0"/>
          <p:nvPr/>
        </p:nvPicPr>
        <p:blipFill rotWithShape="1">
          <a:blip r:embed="rId8">
            <a:alphaModFix/>
          </a:blip>
          <a:srcRect t="-4940" b="4939"/>
          <a:stretch/>
        </p:blipFill>
        <p:spPr>
          <a:xfrm>
            <a:off x="5447578" y="1946366"/>
            <a:ext cx="313650" cy="3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f2f3c298e6_10_10"/>
          <p:cNvPicPr preferRelativeResize="0"/>
          <p:nvPr/>
        </p:nvPicPr>
        <p:blipFill rotWithShape="1">
          <a:blip r:embed="rId9">
            <a:alphaModFix/>
          </a:blip>
          <a:srcRect t="-4940" b="4939"/>
          <a:stretch/>
        </p:blipFill>
        <p:spPr>
          <a:xfrm>
            <a:off x="5825503" y="2350503"/>
            <a:ext cx="313650" cy="3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f2f3c298e6_10_10"/>
          <p:cNvPicPr preferRelativeResize="0"/>
          <p:nvPr/>
        </p:nvPicPr>
        <p:blipFill rotWithShape="1">
          <a:blip r:embed="rId10">
            <a:alphaModFix/>
          </a:blip>
          <a:srcRect t="-4940" b="4939"/>
          <a:stretch/>
        </p:blipFill>
        <p:spPr>
          <a:xfrm>
            <a:off x="5242843" y="2745241"/>
            <a:ext cx="313650" cy="3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f2f3c298e6_10_10"/>
          <p:cNvPicPr preferRelativeResize="0"/>
          <p:nvPr/>
        </p:nvPicPr>
        <p:blipFill rotWithShape="1">
          <a:blip r:embed="rId10">
            <a:alphaModFix/>
          </a:blip>
          <a:srcRect t="-4940" b="4939"/>
          <a:stretch/>
        </p:blipFill>
        <p:spPr>
          <a:xfrm>
            <a:off x="5458293" y="2745241"/>
            <a:ext cx="313650" cy="3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2f3c298e6_10_122"/>
          <p:cNvSpPr txBox="1">
            <a:spLocks noGrp="1"/>
          </p:cNvSpPr>
          <p:nvPr>
            <p:ph type="title"/>
          </p:nvPr>
        </p:nvSpPr>
        <p:spPr>
          <a:xfrm>
            <a:off x="311700" y="11739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Thank You</a:t>
            </a:r>
            <a:endParaRPr/>
          </a:p>
        </p:txBody>
      </p:sp>
      <p:sp>
        <p:nvSpPr>
          <p:cNvPr id="200" name="Google Shape;200;gf2f3c298e6_10_122"/>
          <p:cNvSpPr txBox="1"/>
          <p:nvPr/>
        </p:nvSpPr>
        <p:spPr>
          <a:xfrm>
            <a:off x="3142350" y="2161025"/>
            <a:ext cx="28593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송재헌 | steve2972@snu.ac.kr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손성욱 | sungwookson@snu.ac.kr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김영석 | kyssnu@snu.ac.kr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길광연 | gil9103@snu.ac.kr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이상민 | snuvistasy@snu.ac.kr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2f3c298e6_10_1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 &amp; 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 b="1"/>
              <a:t>Project Proposal Checkbox  (DUE 9/27 23:59)</a:t>
            </a:r>
            <a:endParaRPr b="1"/>
          </a:p>
        </p:txBody>
      </p:sp>
      <p:graphicFrame>
        <p:nvGraphicFramePr>
          <p:cNvPr id="211" name="Google Shape;211;p2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{73D8FFA2-20A2-4282-BB3E-B9450E7BC028}</a:tableStyleId>
              </a:tblPr>
              <a:tblGrid>
                <a:gridCol w="677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TODO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담당자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완료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Target users and the problem they are facing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재헌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400" u="none" strike="noStrike" cap="non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Existing solutions and their limitations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재헌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key solution idea to tackle the problem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상민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Usage scenarios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영석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proposed system overview and specific functions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400" u="none" strike="noStrike" cap="non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재헌/</a:t>
                      </a:r>
                      <a:r>
                        <a:rPr lang="ko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광연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Expected (technical) challenges and solution ideas  !! NOVELTY !!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광연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Evaluation strategy &amp; Final deliverable and success criteria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상민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Overall project plan (Gantt Chart ?)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성욱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strike="noStrike" cap="non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400" u="none" strike="noStrike" cap="non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2f3c298e6_12_23"/>
          <p:cNvSpPr txBox="1"/>
          <p:nvPr/>
        </p:nvSpPr>
        <p:spPr>
          <a:xfrm>
            <a:off x="439625" y="4502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2"/>
              <a:buFont typeface="Arial"/>
              <a:buNone/>
            </a:pPr>
            <a:r>
              <a:rPr lang="ko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Mean Viable Product </a:t>
            </a:r>
            <a:endParaRPr sz="280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gf2f3c298e6_12_23"/>
          <p:cNvSpPr/>
          <p:nvPr/>
        </p:nvSpPr>
        <p:spPr>
          <a:xfrm>
            <a:off x="946250" y="1151600"/>
            <a:ext cx="1716600" cy="1716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gf2f3c298e6_12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575" y="1525925"/>
            <a:ext cx="1342275" cy="13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f2f3c298e6_12_23"/>
          <p:cNvSpPr txBox="1"/>
          <p:nvPr/>
        </p:nvSpPr>
        <p:spPr>
          <a:xfrm>
            <a:off x="946250" y="1151600"/>
            <a:ext cx="171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 b="1">
                <a:solidFill>
                  <a:schemeClr val="lt1"/>
                </a:solidFill>
              </a:rPr>
              <a:t>Step 1: Run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0" name="Google Shape;220;gf2f3c298e6_12_23"/>
          <p:cNvSpPr/>
          <p:nvPr/>
        </p:nvSpPr>
        <p:spPr>
          <a:xfrm>
            <a:off x="2788075" y="1809800"/>
            <a:ext cx="800400" cy="40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f2f3c298e6_12_23"/>
          <p:cNvSpPr/>
          <p:nvPr/>
        </p:nvSpPr>
        <p:spPr>
          <a:xfrm>
            <a:off x="3713700" y="1151600"/>
            <a:ext cx="1716600" cy="1716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f2f3c298e6_12_23"/>
          <p:cNvSpPr txBox="1"/>
          <p:nvPr/>
        </p:nvSpPr>
        <p:spPr>
          <a:xfrm>
            <a:off x="3713700" y="1151600"/>
            <a:ext cx="171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 b="1">
                <a:solidFill>
                  <a:schemeClr val="lt1"/>
                </a:solidFill>
              </a:rPr>
              <a:t>Step 2: Collect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</a:rPr>
              <a:t> Data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23" name="Google Shape;223;gf2f3c298e6_12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5550" y="1575957"/>
            <a:ext cx="1274925" cy="12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f2f3c298e6_12_23"/>
          <p:cNvSpPr/>
          <p:nvPr/>
        </p:nvSpPr>
        <p:spPr>
          <a:xfrm>
            <a:off x="5555525" y="1809800"/>
            <a:ext cx="800400" cy="40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f2f3c298e6_12_23"/>
          <p:cNvSpPr/>
          <p:nvPr/>
        </p:nvSpPr>
        <p:spPr>
          <a:xfrm>
            <a:off x="6481150" y="1151588"/>
            <a:ext cx="1716600" cy="1716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f2f3c298e6_12_23"/>
          <p:cNvSpPr txBox="1"/>
          <p:nvPr/>
        </p:nvSpPr>
        <p:spPr>
          <a:xfrm>
            <a:off x="6481150" y="1151588"/>
            <a:ext cx="171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 b="1">
                <a:solidFill>
                  <a:schemeClr val="lt1"/>
                </a:solidFill>
              </a:rPr>
              <a:t>Step 3: Training 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27" name="Google Shape;227;gf2f3c298e6_12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5475" y="1525925"/>
            <a:ext cx="1342275" cy="13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f2f3c298e6_12_23"/>
          <p:cNvSpPr/>
          <p:nvPr/>
        </p:nvSpPr>
        <p:spPr>
          <a:xfrm rot="-5400000" flipH="1">
            <a:off x="6637225" y="3223775"/>
            <a:ext cx="1125000" cy="688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f2f3c298e6_12_23"/>
          <p:cNvSpPr/>
          <p:nvPr/>
        </p:nvSpPr>
        <p:spPr>
          <a:xfrm>
            <a:off x="5097425" y="3122388"/>
            <a:ext cx="1716600" cy="1716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f2f3c298e6_12_23"/>
          <p:cNvSpPr txBox="1"/>
          <p:nvPr/>
        </p:nvSpPr>
        <p:spPr>
          <a:xfrm>
            <a:off x="5097425" y="3122388"/>
            <a:ext cx="171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 b="1">
                <a:solidFill>
                  <a:schemeClr val="lt1"/>
                </a:solidFill>
              </a:rPr>
              <a:t>Step 4: Feedback 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31" name="Google Shape;231;gf2f3c298e6_12_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7111" y="3462077"/>
            <a:ext cx="1342275" cy="13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f2f3c298e6_12_23"/>
          <p:cNvSpPr/>
          <p:nvPr/>
        </p:nvSpPr>
        <p:spPr>
          <a:xfrm>
            <a:off x="4171800" y="3780600"/>
            <a:ext cx="800400" cy="400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f2f3c298e6_12_23"/>
          <p:cNvSpPr/>
          <p:nvPr/>
        </p:nvSpPr>
        <p:spPr>
          <a:xfrm>
            <a:off x="2329975" y="3123725"/>
            <a:ext cx="1716600" cy="1716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f2f3c298e6_12_23"/>
          <p:cNvSpPr txBox="1"/>
          <p:nvPr/>
        </p:nvSpPr>
        <p:spPr>
          <a:xfrm>
            <a:off x="2329975" y="3123725"/>
            <a:ext cx="171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 b="1">
                <a:solidFill>
                  <a:schemeClr val="lt1"/>
                </a:solidFill>
              </a:rPr>
              <a:t>Step 5: Improve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35" name="Google Shape;235;gf2f3c298e6_12_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04300" y="3462084"/>
            <a:ext cx="1342275" cy="1342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2f3c298e6_10_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(notes)</a:t>
            </a:r>
            <a:endParaRPr/>
          </a:p>
        </p:txBody>
      </p:sp>
      <p:sp>
        <p:nvSpPr>
          <p:cNvPr id="241" name="Google Shape;241;gf2f3c298e6_10_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ko" sz="1200" u="sng">
                <a:latin typeface="Times New Roman"/>
                <a:ea typeface="Times New Roman"/>
                <a:cs typeface="Times New Roman"/>
                <a:sym typeface="Times New Roman"/>
              </a:rPr>
              <a:t>Main problem</a:t>
            </a: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Many users find it difficult to maintain an optimal pace for the duration of a run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Many factors including weather, current health conditions, terrain, etc. contribute to this difficulty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Existing running apps (Nike, Samsung Health, etc.) measure speed </a:t>
            </a:r>
            <a:r>
              <a:rPr lang="ko" sz="1200" b="1">
                <a:latin typeface="Times New Roman"/>
                <a:ea typeface="Times New Roman"/>
                <a:cs typeface="Times New Roman"/>
                <a:sym typeface="Times New Roman"/>
              </a:rPr>
              <a:t>after a workout has ended</a:t>
            </a: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This leads to poor feedback during the actual exercise.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Many people do not know how long they should exercise for, with many losing motivation after a few weeks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ko" sz="1200" u="sng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Create a pace-keeping application that monitors a user’s running speed and proposes an optimal pace based on micro/macro factors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Macro factors: target weight, target distance, previous time records, etc.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Micro factors: current terrain conditions (asphalt, incline, etc.), heart rate, etc.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Implement a game system to motivate users to reach their goals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ko" sz="1200" u="sng">
                <a:latin typeface="Times New Roman"/>
                <a:ea typeface="Times New Roman"/>
                <a:cs typeface="Times New Roman"/>
                <a:sym typeface="Times New Roman"/>
              </a:rPr>
              <a:t>Target audience</a:t>
            </a: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Health-aware users who wish to augment their daily exercises with AI assisted jogging/walking routines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Professional runners who wish to closely monitor their running speed and improve their record times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Anyone who wants to lose weight through consistent exercise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2f3c298e6_10_94"/>
          <p:cNvSpPr/>
          <p:nvPr/>
        </p:nvSpPr>
        <p:spPr>
          <a:xfrm>
            <a:off x="6089076" y="1087650"/>
            <a:ext cx="496200" cy="1177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f2f3c298e6_10_94"/>
          <p:cNvSpPr/>
          <p:nvPr/>
        </p:nvSpPr>
        <p:spPr>
          <a:xfrm>
            <a:off x="6067050" y="450225"/>
            <a:ext cx="496200" cy="431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gf2f3c298e6_10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8725" y="779563"/>
            <a:ext cx="864575" cy="12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f2f3c298e6_10_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6112" y="1172597"/>
            <a:ext cx="322150" cy="3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f2f3c298e6_10_94"/>
          <p:cNvPicPr preferRelativeResize="0"/>
          <p:nvPr/>
        </p:nvPicPr>
        <p:blipFill rotWithShape="1">
          <a:blip r:embed="rId5">
            <a:alphaModFix/>
          </a:blip>
          <a:srcRect l="20535" r="18530"/>
          <a:stretch/>
        </p:blipFill>
        <p:spPr>
          <a:xfrm>
            <a:off x="6190211" y="1687267"/>
            <a:ext cx="322150" cy="5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f2f3c298e6_10_94"/>
          <p:cNvSpPr txBox="1"/>
          <p:nvPr/>
        </p:nvSpPr>
        <p:spPr>
          <a:xfrm>
            <a:off x="6914225" y="1078200"/>
            <a:ext cx="1692300" cy="43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Gather physical data using smart watch sensors</a:t>
            </a:r>
            <a:endParaRPr sz="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2" name="Google Shape;252;gf2f3c298e6_10_94"/>
          <p:cNvCxnSpPr>
            <a:endCxn id="251" idx="1"/>
          </p:cNvCxnSpPr>
          <p:nvPr/>
        </p:nvCxnSpPr>
        <p:spPr>
          <a:xfrm>
            <a:off x="6591125" y="1284750"/>
            <a:ext cx="3231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3" name="Google Shape;253;gf2f3c298e6_10_94"/>
          <p:cNvSpPr txBox="1"/>
          <p:nvPr/>
        </p:nvSpPr>
        <p:spPr>
          <a:xfrm>
            <a:off x="6914100" y="1699025"/>
            <a:ext cx="1692300" cy="55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Use locational query data and smartwatch data to calculate optimal pace with ML </a:t>
            </a:r>
            <a:endParaRPr sz="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4" name="Google Shape;254;gf2f3c298e6_10_94"/>
          <p:cNvCxnSpPr>
            <a:stCxn id="251" idx="2"/>
            <a:endCxn id="253" idx="0"/>
          </p:cNvCxnSpPr>
          <p:nvPr/>
        </p:nvCxnSpPr>
        <p:spPr>
          <a:xfrm>
            <a:off x="7760375" y="1509300"/>
            <a:ext cx="0" cy="1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5" name="Google Shape;255;gf2f3c298e6_10_94"/>
          <p:cNvCxnSpPr>
            <a:endCxn id="253" idx="1"/>
          </p:cNvCxnSpPr>
          <p:nvPr/>
        </p:nvCxnSpPr>
        <p:spPr>
          <a:xfrm rot="10800000" flipH="1">
            <a:off x="6584700" y="1976075"/>
            <a:ext cx="3294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6" name="Google Shape;256;gf2f3c298e6_10_94"/>
          <p:cNvSpPr txBox="1"/>
          <p:nvPr/>
        </p:nvSpPr>
        <p:spPr>
          <a:xfrm>
            <a:off x="5903300" y="2374300"/>
            <a:ext cx="1692300" cy="43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Optional: use data/ML to detect good running posture</a:t>
            </a:r>
            <a:endParaRPr sz="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7" name="Google Shape;257;gf2f3c298e6_10_9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59350" y="543889"/>
            <a:ext cx="322150" cy="267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gf2f3c298e6_10_94"/>
          <p:cNvCxnSpPr>
            <a:stCxn id="256" idx="3"/>
          </p:cNvCxnSpPr>
          <p:nvPr/>
        </p:nvCxnSpPr>
        <p:spPr>
          <a:xfrm rot="10800000" flipH="1">
            <a:off x="7595600" y="2587750"/>
            <a:ext cx="1363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9" name="Google Shape;259;gf2f3c298e6_10_94"/>
          <p:cNvCxnSpPr>
            <a:stCxn id="253" idx="2"/>
          </p:cNvCxnSpPr>
          <p:nvPr/>
        </p:nvCxnSpPr>
        <p:spPr>
          <a:xfrm flipH="1">
            <a:off x="7759950" y="2253125"/>
            <a:ext cx="300" cy="3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0" name="Google Shape;260;gf2f3c298e6_10_94"/>
          <p:cNvCxnSpPr/>
          <p:nvPr/>
        </p:nvCxnSpPr>
        <p:spPr>
          <a:xfrm rot="10800000">
            <a:off x="8941025" y="688163"/>
            <a:ext cx="19200" cy="18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1" name="Google Shape;261;gf2f3c298e6_10_94"/>
          <p:cNvSpPr txBox="1"/>
          <p:nvPr/>
        </p:nvSpPr>
        <p:spPr>
          <a:xfrm>
            <a:off x="6914225" y="457375"/>
            <a:ext cx="1692300" cy="43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 feedback: through earphones or vibration</a:t>
            </a:r>
            <a:endParaRPr sz="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2" name="Google Shape;262;gf2f3c298e6_10_94"/>
          <p:cNvCxnSpPr>
            <a:endCxn id="261" idx="3"/>
          </p:cNvCxnSpPr>
          <p:nvPr/>
        </p:nvCxnSpPr>
        <p:spPr>
          <a:xfrm rot="10800000">
            <a:off x="8606525" y="672925"/>
            <a:ext cx="3465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3" name="Google Shape;263;gf2f3c298e6_10_94"/>
          <p:cNvCxnSpPr>
            <a:stCxn id="261" idx="1"/>
          </p:cNvCxnSpPr>
          <p:nvPr/>
        </p:nvCxnSpPr>
        <p:spPr>
          <a:xfrm rot="10800000">
            <a:off x="6585125" y="669925"/>
            <a:ext cx="3291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4" name="Google Shape;264;gf2f3c298e6_10_94"/>
          <p:cNvSpPr txBox="1"/>
          <p:nvPr/>
        </p:nvSpPr>
        <p:spPr>
          <a:xfrm>
            <a:off x="614749" y="1053414"/>
            <a:ext cx="3750600" cy="3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Sensor Data</a:t>
            </a:r>
            <a:endParaRPr sz="14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i="0" u="sng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Smartphone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•"/>
            </a:pPr>
            <a:r>
              <a:rPr lang="ko" sz="12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Galaxy 10	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2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•"/>
            </a:pPr>
            <a:r>
              <a:rPr lang="ko" sz="12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GPS, accelerometer, barometer, compass, gyroscope, proximity sensor, step counter, geomagnetic field sensor, ambient and device temperature sensor</a:t>
            </a:r>
            <a:endParaRPr sz="12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i="0" u="sng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Smartwatch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•"/>
            </a:pPr>
            <a:r>
              <a:rPr lang="ko" sz="12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Galaxy watch 4</a:t>
            </a:r>
            <a:endParaRPr sz="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2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•"/>
            </a:pPr>
            <a:r>
              <a:rPr lang="ko" sz="12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Physical: heart rate, ECG, thermometer, pulse oximeter</a:t>
            </a:r>
            <a:endParaRPr sz="12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•"/>
            </a:pPr>
            <a:r>
              <a:rPr lang="ko" sz="12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External: accelerometer, barometer, compass, gyroscope, ambient light, GPS</a:t>
            </a:r>
            <a:endParaRPr sz="12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REDUNDANT =&gt; written in Key Solutions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gf2f3c298e6_10_94"/>
          <p:cNvSpPr txBox="1"/>
          <p:nvPr/>
        </p:nvSpPr>
        <p:spPr>
          <a:xfrm>
            <a:off x="439625" y="4502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2"/>
              <a:buFont typeface="Arial"/>
              <a:buNone/>
            </a:pPr>
            <a:r>
              <a:rPr lang="ko" sz="2902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System notes</a:t>
            </a:r>
            <a:endParaRPr sz="2902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2f3c298e6_10_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Table of Contents</a:t>
            </a:r>
            <a:endParaRPr b="1"/>
          </a:p>
        </p:txBody>
      </p:sp>
      <p:sp>
        <p:nvSpPr>
          <p:cNvPr id="61" name="Google Shape;61;gf2f3c298e6_10_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Main Problem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Overview: Pacemaker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Key Solution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Existing Solutions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Usage Scenario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System Overview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Specifications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Challenges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Planning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Evaluation Strategy &amp;  Success Criteria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Task Designation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2f3c298e6_1_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Main Problem</a:t>
            </a:r>
            <a:endParaRPr b="1"/>
          </a:p>
        </p:txBody>
      </p:sp>
      <p:sp>
        <p:nvSpPr>
          <p:cNvPr id="67" name="Google Shape;67;gf2f3c298e6_1_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Proxima Nova"/>
                <a:ea typeface="Proxima Nova"/>
                <a:cs typeface="Proxima Nova"/>
                <a:sym typeface="Proxima Nova"/>
              </a:rPr>
              <a:t>Problem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“Running is difficult”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➔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Hard to maintain a consistent, “healthy” pace throughout a run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➔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Easy to lose motivation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Proxima Nova"/>
                <a:ea typeface="Proxima Nova"/>
                <a:cs typeface="Proxima Nova"/>
                <a:sym typeface="Proxima Nova"/>
              </a:rPr>
              <a:t>Target Users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People who want to lose weight by running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Professional runners who want to beat their record times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" name="Google Shape;68;gf2f3c298e6_1_9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085075" y="1152475"/>
            <a:ext cx="2747226" cy="27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2f3c298e6_10_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Overview: Pacemaker</a:t>
            </a:r>
            <a:endParaRPr b="1"/>
          </a:p>
        </p:txBody>
      </p:sp>
      <p:sp>
        <p:nvSpPr>
          <p:cNvPr id="74" name="Google Shape;74;gf2f3c298e6_10_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b="1">
                <a:latin typeface="Proxima Nova"/>
                <a:ea typeface="Proxima Nova"/>
                <a:cs typeface="Proxima Nova"/>
                <a:sym typeface="Proxima Nova"/>
              </a:rPr>
              <a:t>Pace Detection</a:t>
            </a: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 and Adjustment Service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b="1">
                <a:latin typeface="Proxima Nova"/>
                <a:ea typeface="Proxima Nova"/>
                <a:cs typeface="Proxima Nova"/>
                <a:sym typeface="Proxima Nova"/>
              </a:rPr>
              <a:t>Feedback System</a:t>
            </a: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 for Real-Time Personalized Pace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b="1">
                <a:latin typeface="Proxima Nova"/>
                <a:ea typeface="Proxima Nova"/>
                <a:cs typeface="Proxima Nova"/>
                <a:sym typeface="Proxima Nova"/>
              </a:rPr>
              <a:t>Gamification</a:t>
            </a: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ko" b="1">
                <a:latin typeface="Proxima Nova"/>
                <a:ea typeface="Proxima Nova"/>
                <a:cs typeface="Proxima Nova"/>
                <a:sym typeface="Proxima Nova"/>
              </a:rPr>
              <a:t>Features</a:t>
            </a: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 for Increased Motivation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2f3c298e6_11_0"/>
          <p:cNvSpPr/>
          <p:nvPr/>
        </p:nvSpPr>
        <p:spPr>
          <a:xfrm>
            <a:off x="3256119" y="1181325"/>
            <a:ext cx="2468400" cy="336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f2f3c298e6_11_0"/>
          <p:cNvSpPr/>
          <p:nvPr/>
        </p:nvSpPr>
        <p:spPr>
          <a:xfrm>
            <a:off x="6184538" y="1181325"/>
            <a:ext cx="2468400" cy="336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f2f3c298e6_11_0"/>
          <p:cNvSpPr/>
          <p:nvPr/>
        </p:nvSpPr>
        <p:spPr>
          <a:xfrm>
            <a:off x="327700" y="1181325"/>
            <a:ext cx="2468400" cy="336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f2f3c298e6_11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" sz="2500" b="1"/>
              <a:t>Key Solution</a:t>
            </a:r>
            <a:endParaRPr sz="2500" b="1"/>
          </a:p>
        </p:txBody>
      </p:sp>
      <p:sp>
        <p:nvSpPr>
          <p:cNvPr id="83" name="Google Shape;83;gf2f3c298e6_11_0"/>
          <p:cNvSpPr txBox="1"/>
          <p:nvPr/>
        </p:nvSpPr>
        <p:spPr>
          <a:xfrm>
            <a:off x="6448100" y="2501450"/>
            <a:ext cx="236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gf2f3c298e6_11_0"/>
          <p:cNvGrpSpPr/>
          <p:nvPr/>
        </p:nvGrpSpPr>
        <p:grpSpPr>
          <a:xfrm>
            <a:off x="377800" y="1400338"/>
            <a:ext cx="2368200" cy="3112813"/>
            <a:chOff x="568150" y="1407738"/>
            <a:chExt cx="2368200" cy="3112813"/>
          </a:xfrm>
        </p:grpSpPr>
        <p:sp>
          <p:nvSpPr>
            <p:cNvPr id="85" name="Google Shape;85;gf2f3c298e6_11_0"/>
            <p:cNvSpPr txBox="1"/>
            <p:nvPr/>
          </p:nvSpPr>
          <p:spPr>
            <a:xfrm>
              <a:off x="568150" y="1407738"/>
              <a:ext cx="2368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>
                  <a:latin typeface="Proxima Nova"/>
                  <a:ea typeface="Proxima Nova"/>
                  <a:cs typeface="Proxima Nova"/>
                  <a:sym typeface="Proxima Nova"/>
                </a:rPr>
                <a:t>Sensor data</a:t>
              </a:r>
              <a:endParaRPr sz="1800"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6" name="Google Shape;86;gf2f3c298e6_11_0"/>
            <p:cNvSpPr txBox="1"/>
            <p:nvPr/>
          </p:nvSpPr>
          <p:spPr>
            <a:xfrm>
              <a:off x="684800" y="3473850"/>
              <a:ext cx="21645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Proxima Nova"/>
                  <a:ea typeface="Proxima Nova"/>
                  <a:cs typeface="Proxima Nova"/>
                  <a:sym typeface="Proxima Nova"/>
                </a:rPr>
                <a:t>Step counter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Proxima Nova"/>
                  <a:ea typeface="Proxima Nova"/>
                  <a:cs typeface="Proxima Nova"/>
                  <a:sym typeface="Proxima Nova"/>
                </a:rPr>
                <a:t>Accelerometer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Proxima Nova"/>
                  <a:ea typeface="Proxima Nova"/>
                  <a:cs typeface="Proxima Nova"/>
                  <a:sym typeface="Proxima Nova"/>
                </a:rPr>
                <a:t>Heart rate measurement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Proxima Nova"/>
                  <a:ea typeface="Proxima Nova"/>
                  <a:cs typeface="Proxima Nova"/>
                  <a:sym typeface="Proxima Nova"/>
                </a:rPr>
                <a:t>GPS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87" name="Google Shape;87;gf2f3c298e6_11_0"/>
            <p:cNvPicPr preferRelativeResize="0"/>
            <p:nvPr/>
          </p:nvPicPr>
          <p:blipFill rotWithShape="1">
            <a:blip r:embed="rId3">
              <a:alphaModFix/>
            </a:blip>
            <a:srcRect l="23535" t="24313" r="23609" b="25002"/>
            <a:stretch/>
          </p:blipFill>
          <p:spPr>
            <a:xfrm>
              <a:off x="1049850" y="1998175"/>
              <a:ext cx="1404800" cy="1346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Google Shape;88;gf2f3c298e6_11_0"/>
          <p:cNvGrpSpPr/>
          <p:nvPr/>
        </p:nvGrpSpPr>
        <p:grpSpPr>
          <a:xfrm>
            <a:off x="6105038" y="1400338"/>
            <a:ext cx="2627400" cy="3112813"/>
            <a:chOff x="6295388" y="1407738"/>
            <a:chExt cx="2627400" cy="3112813"/>
          </a:xfrm>
        </p:grpSpPr>
        <p:sp>
          <p:nvSpPr>
            <p:cNvPr id="89" name="Google Shape;89;gf2f3c298e6_11_0"/>
            <p:cNvSpPr txBox="1"/>
            <p:nvPr/>
          </p:nvSpPr>
          <p:spPr>
            <a:xfrm>
              <a:off x="6406538" y="1407738"/>
              <a:ext cx="2405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>
                  <a:latin typeface="Proxima Nova"/>
                  <a:ea typeface="Proxima Nova"/>
                  <a:cs typeface="Proxima Nova"/>
                  <a:sym typeface="Proxima Nova"/>
                </a:rPr>
                <a:t>Real-time Feedback</a:t>
              </a:r>
              <a:endParaRPr sz="1800"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0" name="Google Shape;90;gf2f3c298e6_11_0"/>
            <p:cNvSpPr txBox="1"/>
            <p:nvPr/>
          </p:nvSpPr>
          <p:spPr>
            <a:xfrm>
              <a:off x="6295388" y="3689250"/>
              <a:ext cx="26274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Proxima Nova"/>
                  <a:ea typeface="Proxima Nova"/>
                  <a:cs typeface="Proxima Nova"/>
                  <a:sym typeface="Proxima Nova"/>
                </a:rPr>
                <a:t>Earphone volume adjustment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Proxima Nova"/>
                  <a:ea typeface="Proxima Nova"/>
                  <a:cs typeface="Proxima Nova"/>
                  <a:sym typeface="Proxima Nova"/>
                </a:rPr>
                <a:t>TTS(Text-To-Speech)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Proxima Nova"/>
                  <a:ea typeface="Proxima Nova"/>
                  <a:cs typeface="Proxima Nova"/>
                  <a:sym typeface="Proxima Nova"/>
                </a:rPr>
                <a:t>Vibration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91" name="Google Shape;91;gf2f3c298e6_11_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91150" y="1993375"/>
              <a:ext cx="1635900" cy="1635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oogle Shape;92;gf2f3c298e6_11_0"/>
          <p:cNvGrpSpPr/>
          <p:nvPr/>
        </p:nvGrpSpPr>
        <p:grpSpPr>
          <a:xfrm>
            <a:off x="3470700" y="1988088"/>
            <a:ext cx="1986500" cy="1753675"/>
            <a:chOff x="3642275" y="1875600"/>
            <a:chExt cx="1986500" cy="1753675"/>
          </a:xfrm>
        </p:grpSpPr>
        <p:pic>
          <p:nvPicPr>
            <p:cNvPr id="93" name="Google Shape;93;gf2f3c298e6_11_0"/>
            <p:cNvPicPr preferRelativeResize="0"/>
            <p:nvPr/>
          </p:nvPicPr>
          <p:blipFill rotWithShape="1">
            <a:blip r:embed="rId5">
              <a:alphaModFix/>
            </a:blip>
            <a:srcRect l="19366" r="20913"/>
            <a:stretch/>
          </p:blipFill>
          <p:spPr>
            <a:xfrm>
              <a:off x="3642275" y="1875600"/>
              <a:ext cx="1047275" cy="1753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4" name="Google Shape;94;gf2f3c298e6_11_0"/>
            <p:cNvGrpSpPr/>
            <p:nvPr/>
          </p:nvGrpSpPr>
          <p:grpSpPr>
            <a:xfrm>
              <a:off x="4835275" y="1957275"/>
              <a:ext cx="793500" cy="1590325"/>
              <a:chOff x="4835275" y="1957275"/>
              <a:chExt cx="793500" cy="1590325"/>
            </a:xfrm>
          </p:grpSpPr>
          <p:sp>
            <p:nvSpPr>
              <p:cNvPr id="95" name="Google Shape;95;gf2f3c298e6_11_0"/>
              <p:cNvSpPr txBox="1"/>
              <p:nvPr/>
            </p:nvSpPr>
            <p:spPr>
              <a:xfrm>
                <a:off x="4841275" y="3147400"/>
                <a:ext cx="781500" cy="400200"/>
              </a:xfrm>
              <a:prstGeom prst="rect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>
                    <a:latin typeface="Proxima Nova"/>
                    <a:ea typeface="Proxima Nova"/>
                    <a:cs typeface="Proxima Nova"/>
                    <a:sym typeface="Proxima Nova"/>
                  </a:rPr>
                  <a:t>Fast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96" name="Google Shape;96;gf2f3c298e6_11_0"/>
              <p:cNvSpPr txBox="1"/>
              <p:nvPr/>
            </p:nvSpPr>
            <p:spPr>
              <a:xfrm>
                <a:off x="4841275" y="2552337"/>
                <a:ext cx="787500" cy="400200"/>
              </a:xfrm>
              <a:prstGeom prst="rect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>
                    <a:latin typeface="Proxima Nova"/>
                    <a:ea typeface="Proxima Nova"/>
                    <a:cs typeface="Proxima Nova"/>
                    <a:sym typeface="Proxima Nova"/>
                  </a:rPr>
                  <a:t>Normal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97" name="Google Shape;97;gf2f3c298e6_11_0"/>
              <p:cNvSpPr txBox="1"/>
              <p:nvPr/>
            </p:nvSpPr>
            <p:spPr>
              <a:xfrm>
                <a:off x="4835275" y="1957275"/>
                <a:ext cx="787500" cy="400200"/>
              </a:xfrm>
              <a:prstGeom prst="rect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>
                    <a:latin typeface="Proxima Nova"/>
                    <a:ea typeface="Proxima Nova"/>
                    <a:cs typeface="Proxima Nova"/>
                    <a:sym typeface="Proxima Nova"/>
                  </a:rPr>
                  <a:t>Slow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</p:grpSp>
      <p:grpSp>
        <p:nvGrpSpPr>
          <p:cNvPr id="98" name="Google Shape;98;gf2f3c298e6_11_0"/>
          <p:cNvGrpSpPr/>
          <p:nvPr/>
        </p:nvGrpSpPr>
        <p:grpSpPr>
          <a:xfrm>
            <a:off x="3393669" y="1400350"/>
            <a:ext cx="2193300" cy="3112800"/>
            <a:chOff x="3512506" y="1407750"/>
            <a:chExt cx="2193300" cy="3112800"/>
          </a:xfrm>
        </p:grpSpPr>
        <p:sp>
          <p:nvSpPr>
            <p:cNvPr id="99" name="Google Shape;99;gf2f3c298e6_11_0"/>
            <p:cNvSpPr txBox="1"/>
            <p:nvPr/>
          </p:nvSpPr>
          <p:spPr>
            <a:xfrm>
              <a:off x="3512506" y="1407750"/>
              <a:ext cx="2193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>
                  <a:latin typeface="Proxima Nova"/>
                  <a:ea typeface="Proxima Nova"/>
                  <a:cs typeface="Proxima Nova"/>
                  <a:sym typeface="Proxima Nova"/>
                </a:rPr>
                <a:t>Pace Classification</a:t>
              </a:r>
              <a:endParaRPr sz="1800"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0" name="Google Shape;100;gf2f3c298e6_11_0"/>
            <p:cNvSpPr txBox="1"/>
            <p:nvPr/>
          </p:nvSpPr>
          <p:spPr>
            <a:xfrm>
              <a:off x="3587625" y="3904950"/>
              <a:ext cx="2095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Classify user’s pace into three phases</a:t>
              </a:r>
              <a:endParaRPr/>
            </a:p>
          </p:txBody>
        </p:sp>
      </p:grpSp>
      <p:cxnSp>
        <p:nvCxnSpPr>
          <p:cNvPr id="101" name="Google Shape;101;gf2f3c298e6_11_0"/>
          <p:cNvCxnSpPr>
            <a:stCxn id="81" idx="3"/>
            <a:endCxn id="79" idx="1"/>
          </p:cNvCxnSpPr>
          <p:nvPr/>
        </p:nvCxnSpPr>
        <p:spPr>
          <a:xfrm>
            <a:off x="2796100" y="2864925"/>
            <a:ext cx="459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gf2f3c298e6_11_0"/>
          <p:cNvCxnSpPr>
            <a:stCxn id="79" idx="3"/>
            <a:endCxn id="80" idx="1"/>
          </p:cNvCxnSpPr>
          <p:nvPr/>
        </p:nvCxnSpPr>
        <p:spPr>
          <a:xfrm>
            <a:off x="5724519" y="2864925"/>
            <a:ext cx="459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2f3c298e6_10_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Existing Solutions</a:t>
            </a:r>
            <a:endParaRPr b="1"/>
          </a:p>
        </p:txBody>
      </p:sp>
      <p:sp>
        <p:nvSpPr>
          <p:cNvPr id="108" name="Google Shape;108;gf2f3c298e6_10_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latin typeface="Proxima Nova"/>
                <a:ea typeface="Proxima Nova"/>
                <a:cs typeface="Proxima Nova"/>
                <a:sym typeface="Proxima Nova"/>
              </a:rPr>
              <a:t>Pros</a:t>
            </a: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Keeps track of running pace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Provides voice-assisted coaching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GPS-based tracking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Provides running statistics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latin typeface="Proxima Nova"/>
                <a:ea typeface="Proxima Nova"/>
                <a:cs typeface="Proxima Nova"/>
                <a:sym typeface="Proxima Nova"/>
              </a:rPr>
              <a:t>Cons</a:t>
            </a: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Feedback is given </a:t>
            </a:r>
            <a:r>
              <a:rPr lang="ko" sz="1400" b="1">
                <a:latin typeface="Proxima Nova"/>
                <a:ea typeface="Proxima Nova"/>
                <a:cs typeface="Proxima Nova"/>
                <a:sym typeface="Proxima Nova"/>
              </a:rPr>
              <a:t>after</a:t>
            </a: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 the exercise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No real-time feedback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Pace is not personalized during the run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gf2f3c298e6_1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182" y="2623875"/>
            <a:ext cx="1149825" cy="11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f2f3c298e6_1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4188" y="2623875"/>
            <a:ext cx="1144725" cy="11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f2f3c298e6_10_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1733" y="3768596"/>
            <a:ext cx="1144725" cy="11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f2f3c298e6_10_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4182" y="3768594"/>
            <a:ext cx="1144725" cy="11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f2f3c298e6_10_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4650" y="367574"/>
            <a:ext cx="3337649" cy="213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f2f3c298e6_15_0"/>
          <p:cNvPicPr preferRelativeResize="0"/>
          <p:nvPr/>
        </p:nvPicPr>
        <p:blipFill rotWithShape="1">
          <a:blip r:embed="rId3">
            <a:alphaModFix/>
          </a:blip>
          <a:srcRect l="33187" r="38352"/>
          <a:stretch/>
        </p:blipFill>
        <p:spPr>
          <a:xfrm>
            <a:off x="6945900" y="1773384"/>
            <a:ext cx="1914249" cy="1414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f2f3c298e6_15_0"/>
          <p:cNvPicPr preferRelativeResize="0"/>
          <p:nvPr/>
        </p:nvPicPr>
        <p:blipFill rotWithShape="1">
          <a:blip r:embed="rId3">
            <a:alphaModFix/>
          </a:blip>
          <a:srcRect r="74944"/>
          <a:stretch/>
        </p:blipFill>
        <p:spPr>
          <a:xfrm>
            <a:off x="7025683" y="182225"/>
            <a:ext cx="1754674" cy="147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f2f3c298e6_15_0"/>
          <p:cNvPicPr preferRelativeResize="0"/>
          <p:nvPr/>
        </p:nvPicPr>
        <p:blipFill rotWithShape="1">
          <a:blip r:embed="rId3">
            <a:alphaModFix/>
          </a:blip>
          <a:srcRect l="73791"/>
          <a:stretch/>
        </p:blipFill>
        <p:spPr>
          <a:xfrm>
            <a:off x="6985308" y="3306275"/>
            <a:ext cx="1835424" cy="14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f2f3c298e6_15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ko" b="1"/>
              <a:t>Usage Scenario</a:t>
            </a:r>
            <a:endParaRPr b="1"/>
          </a:p>
        </p:txBody>
      </p:sp>
      <p:sp>
        <p:nvSpPr>
          <p:cNvPr id="122" name="Google Shape;122;gf2f3c298e6_15_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6203400" cy="3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543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25"/>
              <a:buFont typeface="Proxima Nova"/>
              <a:buChar char="●"/>
            </a:pPr>
            <a:r>
              <a:rPr lang="ko" sz="1525" b="1">
                <a:latin typeface="Proxima Nova"/>
                <a:ea typeface="Proxima Nova"/>
                <a:cs typeface="Proxima Nova"/>
                <a:sym typeface="Proxima Nova"/>
              </a:rPr>
              <a:t>Assumption</a:t>
            </a:r>
            <a:endParaRPr sz="1525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Outdoor running scenario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A user (runner) w/ mobile &amp; wearable devices</a:t>
            </a:r>
            <a:br>
              <a:rPr lang="ko"/>
            </a:b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(smartphone, smart watch, ear buds, etc.)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There exists pre-defined objective about pace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ex. 30 min. for 5 km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ex. 120~150 bps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75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2543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25"/>
              <a:buFont typeface="Proxima Nova"/>
              <a:buChar char="●"/>
            </a:pPr>
            <a:r>
              <a:rPr lang="ko" sz="1525" b="1">
                <a:latin typeface="Proxima Nova"/>
                <a:ea typeface="Proxima Nova"/>
                <a:cs typeface="Proxima Nova"/>
                <a:sym typeface="Proxima Nova"/>
              </a:rPr>
              <a:t>Pacemaker operation</a:t>
            </a:r>
            <a:endParaRPr sz="1525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Provide instantaneous information about running condition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Give feedback to the user so that it could help maintaining desired pace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Increase motivation by gamification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5"/>
              <a:buNone/>
            </a:pPr>
            <a:endParaRPr sz="1325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5"/>
              <a:buNone/>
            </a:pPr>
            <a:endParaRPr sz="1325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5"/>
              <a:buNone/>
            </a:pPr>
            <a:endParaRPr sz="1325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125"/>
              <a:buNone/>
            </a:pPr>
            <a:endParaRPr sz="1325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62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 b="1"/>
              <a:t>Specifications</a:t>
            </a:r>
            <a:endParaRPr b="1"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144700" cy="3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We have to use sensors to accurately measure the user’s speed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Ideally, we want instantaneous speeds, not average speeds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Three possible ways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 b="1" u="sng">
                <a:latin typeface="Proxima Nova"/>
                <a:ea typeface="Proxima Nova"/>
                <a:cs typeface="Proxima Nova"/>
                <a:sym typeface="Proxima Nova"/>
              </a:rPr>
              <a:t>Step counter</a:t>
            </a:r>
            <a:endParaRPr b="1" u="sng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Assume person’s stride and calculate the speed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Speed = Step counts * stride / elapsed time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Not an instantaneous speed, highly dependent on strides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Accelerometer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Use acceleration to compute the speed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Need to check the accuracy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GPS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Included in Android GPS functionality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Speed = Distance / elapsed time, based on the coordinates from GPS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Not an instantaneous speed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9" name="Google Shape;12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425" y="3306924"/>
            <a:ext cx="3169000" cy="4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f2f3c298e6_10_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2050" y="1522925"/>
            <a:ext cx="847350" cy="1210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gf2f3c298e6_10_65"/>
          <p:cNvGrpSpPr/>
          <p:nvPr/>
        </p:nvGrpSpPr>
        <p:grpSpPr>
          <a:xfrm>
            <a:off x="5739400" y="383600"/>
            <a:ext cx="3056925" cy="3190388"/>
            <a:chOff x="5739400" y="383600"/>
            <a:chExt cx="3056925" cy="3190388"/>
          </a:xfrm>
        </p:grpSpPr>
        <p:pic>
          <p:nvPicPr>
            <p:cNvPr id="136" name="Google Shape;136;gf2f3c298e6_10_6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94775" y="383600"/>
              <a:ext cx="2105420" cy="1106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gf2f3c298e6_10_65"/>
            <p:cNvSpPr/>
            <p:nvPr/>
          </p:nvSpPr>
          <p:spPr>
            <a:xfrm>
              <a:off x="5925176" y="1856238"/>
              <a:ext cx="496200" cy="1177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f2f3c298e6_10_65"/>
            <p:cNvSpPr/>
            <p:nvPr/>
          </p:nvSpPr>
          <p:spPr>
            <a:xfrm>
              <a:off x="5903150" y="1218813"/>
              <a:ext cx="496200" cy="431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gf2f3c298e6_10_6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012212" y="1941184"/>
              <a:ext cx="322150" cy="322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gf2f3c298e6_10_65"/>
            <p:cNvPicPr preferRelativeResize="0"/>
            <p:nvPr/>
          </p:nvPicPr>
          <p:blipFill rotWithShape="1">
            <a:blip r:embed="rId6">
              <a:alphaModFix/>
            </a:blip>
            <a:srcRect l="20535" r="18530"/>
            <a:stretch/>
          </p:blipFill>
          <p:spPr>
            <a:xfrm>
              <a:off x="6026311" y="2455854"/>
              <a:ext cx="322150" cy="52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gf2f3c298e6_10_65"/>
            <p:cNvSpPr txBox="1"/>
            <p:nvPr/>
          </p:nvSpPr>
          <p:spPr>
            <a:xfrm>
              <a:off x="6750325" y="1846788"/>
              <a:ext cx="1692300" cy="431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" sz="800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Gather physical data using smart watch sensors</a:t>
              </a:r>
              <a:endParaRPr sz="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42" name="Google Shape;142;gf2f3c298e6_10_65"/>
            <p:cNvCxnSpPr>
              <a:endCxn id="141" idx="1"/>
            </p:cNvCxnSpPr>
            <p:nvPr/>
          </p:nvCxnSpPr>
          <p:spPr>
            <a:xfrm>
              <a:off x="6427225" y="2053338"/>
              <a:ext cx="323100" cy="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3" name="Google Shape;143;gf2f3c298e6_10_65"/>
            <p:cNvSpPr txBox="1"/>
            <p:nvPr/>
          </p:nvSpPr>
          <p:spPr>
            <a:xfrm>
              <a:off x="6750200" y="2467613"/>
              <a:ext cx="1692300" cy="554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" sz="800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Use locational query data and smartwatch data to calculate optimal pace with ML </a:t>
              </a:r>
              <a:endParaRPr sz="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44" name="Google Shape;144;gf2f3c298e6_10_65"/>
            <p:cNvCxnSpPr>
              <a:stCxn id="141" idx="2"/>
              <a:endCxn id="143" idx="0"/>
            </p:cNvCxnSpPr>
            <p:nvPr/>
          </p:nvCxnSpPr>
          <p:spPr>
            <a:xfrm>
              <a:off x="7596475" y="2277888"/>
              <a:ext cx="0" cy="18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5" name="Google Shape;145;gf2f3c298e6_10_65"/>
            <p:cNvCxnSpPr>
              <a:endCxn id="143" idx="1"/>
            </p:cNvCxnSpPr>
            <p:nvPr/>
          </p:nvCxnSpPr>
          <p:spPr>
            <a:xfrm rot="10800000" flipH="1">
              <a:off x="6420800" y="2744663"/>
              <a:ext cx="329400" cy="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6" name="Google Shape;146;gf2f3c298e6_10_65"/>
            <p:cNvSpPr txBox="1"/>
            <p:nvPr/>
          </p:nvSpPr>
          <p:spPr>
            <a:xfrm>
              <a:off x="5739400" y="3142888"/>
              <a:ext cx="1692300" cy="431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" sz="800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Optional: use data/ML to detect good running posture</a:t>
              </a:r>
              <a:endParaRPr sz="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147" name="Google Shape;147;gf2f3c298e6_10_6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995450" y="1312476"/>
              <a:ext cx="322150" cy="2670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8" name="Google Shape;148;gf2f3c298e6_10_65"/>
            <p:cNvCxnSpPr>
              <a:stCxn id="146" idx="3"/>
            </p:cNvCxnSpPr>
            <p:nvPr/>
          </p:nvCxnSpPr>
          <p:spPr>
            <a:xfrm rot="10800000" flipH="1">
              <a:off x="7431700" y="3356338"/>
              <a:ext cx="1363800" cy="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" name="Google Shape;149;gf2f3c298e6_10_65"/>
            <p:cNvCxnSpPr>
              <a:stCxn id="143" idx="2"/>
            </p:cNvCxnSpPr>
            <p:nvPr/>
          </p:nvCxnSpPr>
          <p:spPr>
            <a:xfrm flipH="1">
              <a:off x="7596050" y="3021713"/>
              <a:ext cx="300" cy="32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" name="Google Shape;150;gf2f3c298e6_10_65"/>
            <p:cNvCxnSpPr/>
            <p:nvPr/>
          </p:nvCxnSpPr>
          <p:spPr>
            <a:xfrm rot="10800000">
              <a:off x="8777125" y="1456750"/>
              <a:ext cx="19200" cy="189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Google Shape;151;gf2f3c298e6_10_65"/>
            <p:cNvSpPr txBox="1"/>
            <p:nvPr/>
          </p:nvSpPr>
          <p:spPr>
            <a:xfrm>
              <a:off x="6750325" y="1225963"/>
              <a:ext cx="1692300" cy="431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" sz="800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Provide feedback: through earphones or vibration</a:t>
              </a:r>
              <a:endParaRPr sz="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52" name="Google Shape;152;gf2f3c298e6_10_65"/>
            <p:cNvCxnSpPr>
              <a:endCxn id="151" idx="3"/>
            </p:cNvCxnSpPr>
            <p:nvPr/>
          </p:nvCxnSpPr>
          <p:spPr>
            <a:xfrm rot="10800000">
              <a:off x="8442625" y="1441513"/>
              <a:ext cx="346500" cy="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3" name="Google Shape;153;gf2f3c298e6_10_65"/>
            <p:cNvCxnSpPr>
              <a:stCxn id="151" idx="1"/>
            </p:cNvCxnSpPr>
            <p:nvPr/>
          </p:nvCxnSpPr>
          <p:spPr>
            <a:xfrm rot="10800000">
              <a:off x="6421225" y="1438513"/>
              <a:ext cx="329100" cy="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154" name="Google Shape;154;gf2f3c298e6_10_65"/>
          <p:cNvSpPr txBox="1"/>
          <p:nvPr/>
        </p:nvSpPr>
        <p:spPr>
          <a:xfrm>
            <a:off x="328600" y="1053425"/>
            <a:ext cx="4854300" cy="21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Smartwatch Application </a:t>
            </a:r>
            <a:r>
              <a:rPr lang="ko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ko" sz="1600" i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Samsung Galaxy S20</a:t>
            </a:r>
            <a:r>
              <a:rPr lang="ko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➔"/>
            </a:pPr>
            <a:r>
              <a:rPr lang="ko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Records geological and physical information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◆"/>
            </a:pPr>
            <a:r>
              <a:rPr lang="ko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Sends information to smartphone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➔"/>
            </a:pPr>
            <a:r>
              <a:rPr lang="ko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Provides real-time feedback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Smartphone Application</a:t>
            </a:r>
            <a:r>
              <a:rPr lang="ko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lang="ko" sz="1600" i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Galaxy Watch 4)</a:t>
            </a:r>
            <a:endParaRPr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➔"/>
            </a:pPr>
            <a:r>
              <a:rPr lang="ko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Calculates optimal pace based on information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➔"/>
            </a:pPr>
            <a:r>
              <a:rPr lang="ko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Uses ML/DL for good running posture detection</a:t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gf2f3c298e6_10_65"/>
          <p:cNvSpPr txBox="1"/>
          <p:nvPr/>
        </p:nvSpPr>
        <p:spPr>
          <a:xfrm>
            <a:off x="328600" y="450225"/>
            <a:ext cx="430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2"/>
              <a:buFont typeface="Arial"/>
              <a:buNone/>
            </a:pPr>
            <a:r>
              <a:rPr lang="ko" sz="2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System Overview</a:t>
            </a:r>
            <a:endParaRPr sz="2500" b="1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</Words>
  <Application>Microsoft Office PowerPoint</Application>
  <PresentationFormat>화면 슬라이드 쇼(16:9)</PresentationFormat>
  <Paragraphs>202</Paragraphs>
  <Slides>19</Slides>
  <Notes>19</Notes>
  <HiddenSlides>4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Proxima Nova</vt:lpstr>
      <vt:lpstr>Arial</vt:lpstr>
      <vt:lpstr>Times New Roman</vt:lpstr>
      <vt:lpstr>Simple Light</vt:lpstr>
      <vt:lpstr>Pacemaker</vt:lpstr>
      <vt:lpstr>Table of Contents</vt:lpstr>
      <vt:lpstr>Main Problem</vt:lpstr>
      <vt:lpstr>Overview: Pacemaker</vt:lpstr>
      <vt:lpstr>Key Solution</vt:lpstr>
      <vt:lpstr>Existing Solutions</vt:lpstr>
      <vt:lpstr>Usage Scenario</vt:lpstr>
      <vt:lpstr>Specifications</vt:lpstr>
      <vt:lpstr>PowerPoint 프레젠테이션</vt:lpstr>
      <vt:lpstr>PowerPoint 프레젠테이션</vt:lpstr>
      <vt:lpstr>Planning</vt:lpstr>
      <vt:lpstr>Evaluation Strategy &amp;  Success Criteria</vt:lpstr>
      <vt:lpstr>Task Designation</vt:lpstr>
      <vt:lpstr>Thank You</vt:lpstr>
      <vt:lpstr>Q &amp; A</vt:lpstr>
      <vt:lpstr>Project Proposal Checkbox  (DUE 9/27 23:59)</vt:lpstr>
      <vt:lpstr>PowerPoint 프레젠테이션</vt:lpstr>
      <vt:lpstr>(notes)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Pacemaker</dc:title>
  <cp:lastModifiedBy>길광연</cp:lastModifiedBy>
  <cp:revision>1</cp:revision>
  <dcterms:modified xsi:type="dcterms:W3CDTF">2021-09-27T13:24:18Z</dcterms:modified>
</cp:coreProperties>
</file>