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10"/>
  </p:notesMasterIdLst>
  <p:handoutMasterIdLst>
    <p:handoutMasterId r:id="rId11"/>
  </p:handoutMasterIdLst>
  <p:sldIdLst>
    <p:sldId id="263" r:id="rId2"/>
    <p:sldId id="363" r:id="rId3"/>
    <p:sldId id="365" r:id="rId4"/>
    <p:sldId id="366" r:id="rId5"/>
    <p:sldId id="367" r:id="rId6"/>
    <p:sldId id="368" r:id="rId7"/>
    <p:sldId id="369" r:id="rId8"/>
    <p:sldId id="262" r:id="rId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itchFamily="34" charset="0"/>
        <a:ea typeface="Geneva"/>
        <a:cs typeface="Geneva"/>
      </a:defRPr>
    </a:lvl1pPr>
    <a:lvl2pPr marL="457200" algn="l" defTabSz="457200" rtl="0" fontAlgn="base">
      <a:spcBef>
        <a:spcPct val="0"/>
      </a:spcBef>
      <a:spcAft>
        <a:spcPct val="0"/>
      </a:spcAft>
      <a:defRPr sz="2400" kern="1200">
        <a:solidFill>
          <a:schemeClr val="tx1"/>
        </a:solidFill>
        <a:latin typeface="Calibri" pitchFamily="34" charset="0"/>
        <a:ea typeface="Geneva"/>
        <a:cs typeface="Geneva"/>
      </a:defRPr>
    </a:lvl2pPr>
    <a:lvl3pPr marL="914400" algn="l" defTabSz="457200" rtl="0" fontAlgn="base">
      <a:spcBef>
        <a:spcPct val="0"/>
      </a:spcBef>
      <a:spcAft>
        <a:spcPct val="0"/>
      </a:spcAft>
      <a:defRPr sz="2400" kern="1200">
        <a:solidFill>
          <a:schemeClr val="tx1"/>
        </a:solidFill>
        <a:latin typeface="Calibri" pitchFamily="34" charset="0"/>
        <a:ea typeface="Geneva"/>
        <a:cs typeface="Geneva"/>
      </a:defRPr>
    </a:lvl3pPr>
    <a:lvl4pPr marL="1371600" algn="l" defTabSz="457200" rtl="0" fontAlgn="base">
      <a:spcBef>
        <a:spcPct val="0"/>
      </a:spcBef>
      <a:spcAft>
        <a:spcPct val="0"/>
      </a:spcAft>
      <a:defRPr sz="2400" kern="1200">
        <a:solidFill>
          <a:schemeClr val="tx1"/>
        </a:solidFill>
        <a:latin typeface="Calibri" pitchFamily="34" charset="0"/>
        <a:ea typeface="Geneva"/>
        <a:cs typeface="Geneva"/>
      </a:defRPr>
    </a:lvl4pPr>
    <a:lvl5pPr marL="1828800" algn="l" defTabSz="457200" rtl="0" fontAlgn="base">
      <a:spcBef>
        <a:spcPct val="0"/>
      </a:spcBef>
      <a:spcAft>
        <a:spcPct val="0"/>
      </a:spcAft>
      <a:defRPr sz="2400" kern="1200">
        <a:solidFill>
          <a:schemeClr val="tx1"/>
        </a:solidFill>
        <a:latin typeface="Calibri" pitchFamily="34" charset="0"/>
        <a:ea typeface="Geneva"/>
        <a:cs typeface="Geneva"/>
      </a:defRPr>
    </a:lvl5pPr>
    <a:lvl6pPr marL="2286000" algn="l" defTabSz="914400" rtl="0" eaLnBrk="1" latinLnBrk="0" hangingPunct="1">
      <a:defRPr sz="2400" kern="1200">
        <a:solidFill>
          <a:schemeClr val="tx1"/>
        </a:solidFill>
        <a:latin typeface="Calibri" pitchFamily="34" charset="0"/>
        <a:ea typeface="Geneva"/>
        <a:cs typeface="Geneva"/>
      </a:defRPr>
    </a:lvl6pPr>
    <a:lvl7pPr marL="2743200" algn="l" defTabSz="914400" rtl="0" eaLnBrk="1" latinLnBrk="0" hangingPunct="1">
      <a:defRPr sz="2400" kern="1200">
        <a:solidFill>
          <a:schemeClr val="tx1"/>
        </a:solidFill>
        <a:latin typeface="Calibri" pitchFamily="34" charset="0"/>
        <a:ea typeface="Geneva"/>
        <a:cs typeface="Geneva"/>
      </a:defRPr>
    </a:lvl7pPr>
    <a:lvl8pPr marL="3200400" algn="l" defTabSz="914400" rtl="0" eaLnBrk="1" latinLnBrk="0" hangingPunct="1">
      <a:defRPr sz="2400" kern="1200">
        <a:solidFill>
          <a:schemeClr val="tx1"/>
        </a:solidFill>
        <a:latin typeface="Calibri" pitchFamily="34" charset="0"/>
        <a:ea typeface="Geneva"/>
        <a:cs typeface="Geneva"/>
      </a:defRPr>
    </a:lvl8pPr>
    <a:lvl9pPr marL="3657600" algn="l" defTabSz="914400" rtl="0" eaLnBrk="1" latinLnBrk="0" hangingPunct="1">
      <a:defRPr sz="2400" kern="1200">
        <a:solidFill>
          <a:schemeClr val="tx1"/>
        </a:solidFill>
        <a:latin typeface="Calibri" pitchFamily="34" charset="0"/>
        <a:ea typeface="Geneva"/>
        <a:cs typeface="Gene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D74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9" autoAdjust="0"/>
    <p:restoredTop sz="90297" autoAdjust="0"/>
  </p:normalViewPr>
  <p:slideViewPr>
    <p:cSldViewPr snapToGrid="0" snapToObjects="1">
      <p:cViewPr>
        <p:scale>
          <a:sx n="75" d="100"/>
          <a:sy n="75" d="100"/>
        </p:scale>
        <p:origin x="-3048" y="-9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309174C9-0DF2-41C7-BC2C-B781106C4519}" type="datetime1">
              <a:rPr lang="en-IE"/>
              <a:pPr>
                <a:defRPr/>
              </a:pPr>
              <a:t>22/08/2014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38171DE9-211C-4685-A922-07D5B670413D}" type="slidenum">
              <a:rPr lang="en-US"/>
              <a:pPr>
                <a:defRPr/>
              </a:pPr>
              <a:t>‹#›</a:t>
            </a:fld>
            <a:endParaRPr lang="en-US"/>
          </a:p>
        </p:txBody>
      </p:sp>
    </p:spTree>
    <p:extLst>
      <p:ext uri="{BB962C8B-B14F-4D97-AF65-F5344CB8AC3E}">
        <p14:creationId xmlns:p14="http://schemas.microsoft.com/office/powerpoint/2010/main" val="19094046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D113C04B-5907-4432-81D0-89E6029BC996}" type="datetime1">
              <a:rPr lang="en-IE"/>
              <a:pPr>
                <a:defRPr/>
              </a:pPr>
              <a:t>22/08/2014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noProof="0" smtClean="0"/>
              <a:t>Click to edit Master text styles</a:t>
            </a:r>
          </a:p>
          <a:p>
            <a:pPr lvl="1"/>
            <a:r>
              <a:rPr lang="ga-IE" noProof="0" smtClean="0"/>
              <a:t>Second level</a:t>
            </a:r>
          </a:p>
          <a:p>
            <a:pPr lvl="2"/>
            <a:r>
              <a:rPr lang="ga-IE" noProof="0" smtClean="0"/>
              <a:t>Third level</a:t>
            </a:r>
          </a:p>
          <a:p>
            <a:pPr lvl="3"/>
            <a:r>
              <a:rPr lang="ga-IE" noProof="0" smtClean="0"/>
              <a:t>Fourth level</a:t>
            </a:r>
          </a:p>
          <a:p>
            <a:pPr lvl="4"/>
            <a:r>
              <a:rPr lang="ga-IE"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0B93D05E-C22E-439A-B5E4-4492489FA804}" type="slidenum">
              <a:rPr lang="en-US"/>
              <a:pPr>
                <a:defRPr/>
              </a:pPr>
              <a:t>‹#›</a:t>
            </a:fld>
            <a:endParaRPr lang="en-US"/>
          </a:p>
        </p:txBody>
      </p:sp>
    </p:spTree>
    <p:extLst>
      <p:ext uri="{BB962C8B-B14F-4D97-AF65-F5344CB8AC3E}">
        <p14:creationId xmlns:p14="http://schemas.microsoft.com/office/powerpoint/2010/main" val="3666790549"/>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Footer Placeholder 3"/>
          <p:cNvSpPr>
            <a:spLocks noGrp="1"/>
          </p:cNvSpPr>
          <p:nvPr>
            <p:ph type="ftr" sz="quarter" idx="10"/>
          </p:nvPr>
        </p:nvSpPr>
        <p:spPr/>
        <p:txBody>
          <a:bodyPr/>
          <a:lstStyle/>
          <a:p>
            <a:pPr>
              <a:defRPr/>
            </a:pPr>
            <a:r>
              <a:rPr lang="en-US" smtClean="0"/>
              <a:t>Document Title, Document number, Doc revision </a:t>
            </a:r>
            <a:endParaRPr lang="en-US"/>
          </a:p>
        </p:txBody>
      </p:sp>
      <p:sp>
        <p:nvSpPr>
          <p:cNvPr id="5" name="Slide Number Placeholder 4"/>
          <p:cNvSpPr>
            <a:spLocks noGrp="1"/>
          </p:cNvSpPr>
          <p:nvPr>
            <p:ph type="sldNum" sz="quarter" idx="11"/>
          </p:nvPr>
        </p:nvSpPr>
        <p:spPr/>
        <p:txBody>
          <a:bodyPr/>
          <a:lstStyle/>
          <a:p>
            <a:pPr>
              <a:defRPr/>
            </a:pPr>
            <a:fld id="{0B93D05E-C22E-439A-B5E4-4492489FA804}" type="slidenum">
              <a:rPr lang="en-US" smtClean="0"/>
              <a:pPr>
                <a:defRPr/>
              </a:pPr>
              <a:t>2</a:t>
            </a:fld>
            <a:endParaRPr lang="en-US"/>
          </a:p>
        </p:txBody>
      </p:sp>
    </p:spTree>
    <p:extLst>
      <p:ext uri="{BB962C8B-B14F-4D97-AF65-F5344CB8AC3E}">
        <p14:creationId xmlns:p14="http://schemas.microsoft.com/office/powerpoint/2010/main" val="3051587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2" name="Picture 3" descr="ASPIRE-PRE_ALT-INTRO-SLIDE.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PIRE_MASTER SLIDE 2">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6" name="Picture 4"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7"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22908966-4582-4A80-9C3E-51182F6FF9D4}"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PIRE_SLIDE MASTER 1">
    <p:spTree>
      <p:nvGrpSpPr>
        <p:cNvPr id="1" name=""/>
        <p:cNvGrpSpPr/>
        <p:nvPr/>
      </p:nvGrpSpPr>
      <p:grpSpPr>
        <a:xfrm>
          <a:off x="0" y="0"/>
          <a:ext cx="0" cy="0"/>
          <a:chOff x="0" y="0"/>
          <a:chExt cx="0" cy="0"/>
        </a:xfrm>
      </p:grpSpPr>
      <p:sp>
        <p:nvSpPr>
          <p:cNvPr id="5" name="Rectangle 1"/>
          <p:cNvSpPr/>
          <p:nvPr userDrawn="1"/>
        </p:nvSpPr>
        <p:spPr>
          <a:xfrm>
            <a:off x="0" y="0"/>
            <a:ext cx="9144000" cy="6858000"/>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4"/>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8" name="Picture 6"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6" name="Title 1"/>
          <p:cNvSpPr>
            <a:spLocks noGrp="1"/>
          </p:cNvSpPr>
          <p:nvPr>
            <p:ph type="title"/>
          </p:nvPr>
        </p:nvSpPr>
        <p:spPr>
          <a:xfrm>
            <a:off x="457199" y="1063540"/>
            <a:ext cx="7713133" cy="1432767"/>
          </a:xfrm>
        </p:spPr>
        <p:txBody>
          <a:bodyPr anchor="t">
            <a:normAutofit/>
          </a:bodyPr>
          <a:lstStyle>
            <a:lvl1pPr>
              <a:defRPr sz="3600" b="1" i="0">
                <a:solidFill>
                  <a:schemeClr val="bg1"/>
                </a:solidFill>
                <a:latin typeface="Arial"/>
                <a:cs typeface="Aria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457200" y="3350306"/>
            <a:ext cx="5892800" cy="1478869"/>
          </a:xfrm>
        </p:spPr>
        <p:txBody>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PIRE_MASTER SLIDE 2B">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sp>
        <p:nvSpPr>
          <p:cNvPr id="6"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C8CF67CC-0DC6-42F4-B5D2-070DB162C78D}"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pic>
        <p:nvPicPr>
          <p:cNvPr id="7" name="Picture 1" descr="Aspire Logo_Tagline_Col_RGB.png"/>
          <p:cNvPicPr>
            <a:picLocks noChangeAspect="1"/>
          </p:cNvPicPr>
          <p:nvPr userDrawn="1"/>
        </p:nvPicPr>
        <p:blipFill>
          <a:blip r:embed="rId2"/>
          <a:srcRect/>
          <a:stretch>
            <a:fillRect/>
          </a:stretch>
        </p:blipFill>
        <p:spPr bwMode="auto">
          <a:xfrm>
            <a:off x="457200" y="6180138"/>
            <a:ext cx="2328863" cy="481012"/>
          </a:xfrm>
          <a:prstGeom prst="rect">
            <a:avLst/>
          </a:prstGeom>
          <a:noFill/>
          <a:ln w="9525">
            <a:noFill/>
            <a:miter lim="800000"/>
            <a:headEnd/>
            <a:tailEnd/>
          </a:ln>
        </p:spPr>
      </p:pic>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5430FA34-CEAD-4CAB-BC8B-561C252A95F7}" type="datetimeFigureOut">
              <a:rPr lang="en-IE" altLang="en-US"/>
              <a:pPr/>
              <a:t>22/08/2014</a:t>
            </a:fld>
            <a:endParaRPr lang="en-IE"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IE" alt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D0E0542-92B5-4175-82DC-980851F5725E}" type="slidenum">
              <a:rPr lang="en-IE" altLang="en-US"/>
              <a:pPr/>
              <a:t>‹#›</a:t>
            </a:fld>
            <a:endParaRPr lang="en-IE" altLang="en-US"/>
          </a:p>
        </p:txBody>
      </p:sp>
    </p:spTree>
    <p:extLst>
      <p:ext uri="{BB962C8B-B14F-4D97-AF65-F5344CB8AC3E}">
        <p14:creationId xmlns:p14="http://schemas.microsoft.com/office/powerpoint/2010/main" val="2911188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bullet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dt="0"/>
  <p:txStyles>
    <p:titleStyle>
      <a:lvl1pPr algn="l" defTabSz="457200" rtl="0" eaLnBrk="1" fontAlgn="base" hangingPunct="1">
        <a:spcBef>
          <a:spcPct val="0"/>
        </a:spcBef>
        <a:spcAft>
          <a:spcPct val="0"/>
        </a:spcAft>
        <a:defRPr sz="2100" b="1" kern="1200">
          <a:solidFill>
            <a:srgbClr val="7F7F7F"/>
          </a:solidFill>
          <a:latin typeface="+mj-lt"/>
          <a:ea typeface="Geneva" charset="0"/>
          <a:cs typeface="Geneva" charset="0"/>
        </a:defRPr>
      </a:lvl1pPr>
      <a:lvl2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2pPr>
      <a:lvl3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3pPr>
      <a:lvl4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4pPr>
      <a:lvl5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5pPr>
      <a:lvl6pPr marL="4572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6pPr>
      <a:lvl7pPr marL="9144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7pPr>
      <a:lvl8pPr marL="13716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8pPr>
      <a:lvl9pPr marL="18288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charset="0"/>
        </a:defRPr>
      </a:lvl1pPr>
      <a:lvl2pPr marL="742950" indent="-28575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2pPr>
      <a:lvl3pPr marL="11430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3pPr>
      <a:lvl4pPr marL="16002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4pPr>
      <a:lvl5pPr marL="20574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Learning Day : Design </a:t>
            </a:r>
            <a:r>
              <a:rPr lang="en-IE" dirty="0" smtClean="0"/>
              <a:t>Patterns</a:t>
            </a:r>
            <a:br>
              <a:rPr lang="en-IE" dirty="0" smtClean="0"/>
            </a:br>
            <a:r>
              <a:rPr lang="en-IE" dirty="0"/>
              <a:t/>
            </a:r>
            <a:br>
              <a:rPr lang="en-IE" dirty="0"/>
            </a:br>
            <a:r>
              <a:rPr lang="en-IE" dirty="0" smtClean="0"/>
              <a:t>Factories</a:t>
            </a:r>
            <a:endParaRPr lang="en-IE" dirty="0"/>
          </a:p>
        </p:txBody>
      </p:sp>
      <p:sp>
        <p:nvSpPr>
          <p:cNvPr id="3" name="Text Placeholder 2"/>
          <p:cNvSpPr>
            <a:spLocks noGrp="1"/>
          </p:cNvSpPr>
          <p:nvPr>
            <p:ph type="body" sz="quarter" idx="10"/>
          </p:nvPr>
        </p:nvSpPr>
        <p:spPr/>
        <p:txBody>
          <a:bodyPr/>
          <a:lstStyle/>
          <a:p>
            <a:r>
              <a:rPr lang="en-IE" sz="2000" dirty="0" smtClean="0"/>
              <a:t>22/08/14</a:t>
            </a:r>
            <a:endParaRPr lang="en-IE" sz="2000" dirty="0"/>
          </a:p>
        </p:txBody>
      </p:sp>
    </p:spTree>
    <p:extLst>
      <p:ext uri="{BB962C8B-B14F-4D97-AF65-F5344CB8AC3E}">
        <p14:creationId xmlns:p14="http://schemas.microsoft.com/office/powerpoint/2010/main" val="1563757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Agenda</a:t>
            </a:r>
            <a:endParaRPr lang="en-IE" dirty="0"/>
          </a:p>
        </p:txBody>
      </p:sp>
      <p:sp>
        <p:nvSpPr>
          <p:cNvPr id="3" name="Content Placeholder 2"/>
          <p:cNvSpPr>
            <a:spLocks noGrp="1"/>
          </p:cNvSpPr>
          <p:nvPr>
            <p:ph sz="quarter" idx="10"/>
          </p:nvPr>
        </p:nvSpPr>
        <p:spPr/>
        <p:txBody>
          <a:bodyPr/>
          <a:lstStyle/>
          <a:p>
            <a:r>
              <a:rPr lang="en-IE" sz="2000" dirty="0" smtClean="0"/>
              <a:t>What Are Factories</a:t>
            </a:r>
          </a:p>
          <a:p>
            <a:pPr marL="0" indent="0">
              <a:buNone/>
            </a:pPr>
            <a:endParaRPr lang="en-IE" sz="2000" dirty="0" smtClean="0"/>
          </a:p>
          <a:p>
            <a:r>
              <a:rPr lang="en-IE" sz="2000" dirty="0" smtClean="0"/>
              <a:t>The </a:t>
            </a:r>
            <a:r>
              <a:rPr lang="en-IE" sz="2000" dirty="0" smtClean="0"/>
              <a:t>Simple Factory (Not a Pattern)</a:t>
            </a:r>
          </a:p>
          <a:p>
            <a:pPr marL="0" indent="0">
              <a:buNone/>
            </a:pPr>
            <a:endParaRPr lang="en-IE" sz="2000" dirty="0" smtClean="0"/>
          </a:p>
          <a:p>
            <a:r>
              <a:rPr lang="en-IE" sz="2000" dirty="0" smtClean="0"/>
              <a:t>The </a:t>
            </a:r>
            <a:r>
              <a:rPr lang="en-IE" sz="2000" dirty="0" smtClean="0"/>
              <a:t>Factory Method Pattern</a:t>
            </a:r>
          </a:p>
          <a:p>
            <a:pPr marL="0" indent="0">
              <a:buNone/>
            </a:pPr>
            <a:endParaRPr lang="en-IE" sz="2000" dirty="0" smtClean="0"/>
          </a:p>
          <a:p>
            <a:r>
              <a:rPr lang="en-IE" sz="2000" dirty="0" smtClean="0"/>
              <a:t>The Abstract Factory Pattern</a:t>
            </a:r>
          </a:p>
          <a:p>
            <a:pPr marL="0" indent="0">
              <a:buNone/>
            </a:pPr>
            <a:endParaRPr lang="en-IE" sz="2000" dirty="0" smtClean="0"/>
          </a:p>
          <a:p>
            <a:r>
              <a:rPr lang="en-IE" sz="2000" dirty="0" smtClean="0"/>
              <a:t>Comparison of the Factory Patterns</a:t>
            </a:r>
            <a:endParaRPr lang="en-IE" sz="2000" dirty="0"/>
          </a:p>
        </p:txBody>
      </p:sp>
    </p:spTree>
    <p:extLst>
      <p:ext uri="{BB962C8B-B14F-4D97-AF65-F5344CB8AC3E}">
        <p14:creationId xmlns:p14="http://schemas.microsoft.com/office/powerpoint/2010/main" val="134705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01.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r>
              <a:rPr lang="en-IE" sz="2000" dirty="0" smtClean="0"/>
              <a:t>Factories provide a way of decoupling object instantiation code away from client classes.  This means that a factory can have several clients that all rely on the Factory to provide object instantiation.  </a:t>
            </a:r>
            <a:r>
              <a:rPr lang="en-IE" sz="2000" b="1" dirty="0" smtClean="0"/>
              <a:t>Factories makes sense if you have sets of related concrete classes</a:t>
            </a:r>
            <a:r>
              <a:rPr lang="en-IE" sz="2000" dirty="0" smtClean="0"/>
              <a:t>.</a:t>
            </a:r>
          </a:p>
          <a:p>
            <a:pPr marL="0" indent="0">
              <a:buNone/>
            </a:pPr>
            <a:endParaRPr lang="en-IE" sz="2000" dirty="0" smtClean="0"/>
          </a:p>
          <a:p>
            <a:r>
              <a:rPr lang="en-IE" sz="2000" dirty="0" smtClean="0"/>
              <a:t>Typically, Factories are classes that have a method of the form,</a:t>
            </a:r>
          </a:p>
          <a:p>
            <a:pPr marL="0" indent="0" algn="ctr">
              <a:buNone/>
            </a:pPr>
            <a:r>
              <a:rPr lang="en-IE" sz="2000" dirty="0" err="1" smtClean="0">
                <a:solidFill>
                  <a:srgbClr val="00B050"/>
                </a:solidFill>
              </a:rPr>
              <a:t>InterfaceType</a:t>
            </a:r>
            <a:r>
              <a:rPr lang="en-IE" sz="2000" dirty="0" smtClean="0">
                <a:solidFill>
                  <a:srgbClr val="00B050"/>
                </a:solidFill>
              </a:rPr>
              <a:t>* </a:t>
            </a:r>
            <a:r>
              <a:rPr lang="en-IE" sz="2000" b="1" dirty="0" err="1" smtClean="0">
                <a:solidFill>
                  <a:schemeClr val="accent6">
                    <a:lumMod val="50000"/>
                  </a:schemeClr>
                </a:solidFill>
              </a:rPr>
              <a:t>createObject</a:t>
            </a:r>
            <a:r>
              <a:rPr lang="en-IE" sz="2000" b="1" dirty="0" smtClean="0">
                <a:solidFill>
                  <a:schemeClr val="accent6">
                    <a:lumMod val="50000"/>
                  </a:schemeClr>
                </a:solidFill>
              </a:rPr>
              <a:t>(</a:t>
            </a:r>
            <a:r>
              <a:rPr lang="en-IE" sz="2000" b="1" dirty="0" err="1" smtClean="0">
                <a:solidFill>
                  <a:schemeClr val="accent1">
                    <a:lumMod val="75000"/>
                  </a:schemeClr>
                </a:solidFill>
              </a:rPr>
              <a:t>arg</a:t>
            </a:r>
            <a:r>
              <a:rPr lang="en-IE" sz="2000" b="1" dirty="0" smtClean="0">
                <a:solidFill>
                  <a:schemeClr val="accent6">
                    <a:lumMod val="50000"/>
                  </a:schemeClr>
                </a:solidFill>
              </a:rPr>
              <a:t>)</a:t>
            </a:r>
            <a:r>
              <a:rPr lang="en-IE" sz="2000" dirty="0" smtClean="0"/>
              <a:t> </a:t>
            </a:r>
          </a:p>
          <a:p>
            <a:pPr marL="0" indent="0">
              <a:buNone/>
            </a:pPr>
            <a:r>
              <a:rPr lang="en-IE" sz="2000" dirty="0" smtClean="0"/>
              <a:t>	The </a:t>
            </a:r>
            <a:r>
              <a:rPr lang="en-IE" sz="2000" b="1" dirty="0" err="1" smtClean="0">
                <a:solidFill>
                  <a:schemeClr val="accent1">
                    <a:lumMod val="75000"/>
                  </a:schemeClr>
                </a:solidFill>
              </a:rPr>
              <a:t>arg</a:t>
            </a:r>
            <a:r>
              <a:rPr lang="en-IE" sz="2000" dirty="0" smtClean="0">
                <a:solidFill>
                  <a:schemeClr val="accent1">
                    <a:lumMod val="75000"/>
                  </a:schemeClr>
                </a:solidFill>
              </a:rPr>
              <a:t> </a:t>
            </a:r>
            <a:r>
              <a:rPr lang="en-IE" sz="2000" dirty="0" smtClean="0"/>
              <a:t>is used to define which particular object we would like created.</a:t>
            </a:r>
          </a:p>
          <a:p>
            <a:pPr marL="0" indent="0">
              <a:buNone/>
            </a:pPr>
            <a:endParaRPr lang="en-IE" sz="2000" dirty="0" smtClean="0"/>
          </a:p>
          <a:p>
            <a:r>
              <a:rPr lang="en-IE" sz="2000" dirty="0" smtClean="0"/>
              <a:t>Factories rely heavily on polymorphism.  All concrete class are subclasses of an </a:t>
            </a:r>
            <a:r>
              <a:rPr lang="en-IE" sz="2000" dirty="0" smtClean="0">
                <a:solidFill>
                  <a:srgbClr val="00B050"/>
                </a:solidFill>
              </a:rPr>
              <a:t>interface/abstract</a:t>
            </a:r>
            <a:r>
              <a:rPr lang="en-IE" sz="2000" dirty="0" smtClean="0"/>
              <a:t> class.  As shown in the method signature above,  the method will return any class that is a subclass of the interface/abstract class.  </a:t>
            </a:r>
          </a:p>
          <a:p>
            <a:endParaRPr lang="en-IE" sz="2000" dirty="0"/>
          </a:p>
          <a:p>
            <a:endParaRPr lang="en-IE" sz="2000" dirty="0"/>
          </a:p>
        </p:txBody>
      </p:sp>
    </p:spTree>
    <p:extLst>
      <p:ext uri="{BB962C8B-B14F-4D97-AF65-F5344CB8AC3E}">
        <p14:creationId xmlns:p14="http://schemas.microsoft.com/office/powerpoint/2010/main" val="179970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02.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Typical Code to Instantiate Related Concrete Classes…</a:t>
            </a: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Duck* duck;</a:t>
            </a:r>
            <a:endParaRPr lang="en-IE" sz="1600" dirty="0">
              <a:latin typeface="Consolas" panose="020B0609020204030204" pitchFamily="49" charset="0"/>
              <a:cs typeface="Consolas" panose="020B0609020204030204" pitchFamily="49" charset="0"/>
            </a:endParaRP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If(picnic)</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MallardDuck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if(hunting)</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DecoyDuck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a:t>
            </a:r>
            <a:r>
              <a:rPr lang="en-IE" sz="1600" dirty="0" err="1" smtClean="0">
                <a:latin typeface="Consolas" panose="020B0609020204030204" pitchFamily="49" charset="0"/>
                <a:cs typeface="Consolas" panose="020B0609020204030204" pitchFamily="49" charset="0"/>
              </a:rPr>
              <a:t>bathTub</a:t>
            </a: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RubberDuck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endParaRPr lang="en-IE" sz="1600" dirty="0">
              <a:latin typeface="Consolas" panose="020B0609020204030204" pitchFamily="49" charset="0"/>
              <a:cs typeface="Consolas" panose="020B0609020204030204" pitchFamily="49" charset="0"/>
            </a:endParaRPr>
          </a:p>
          <a:p>
            <a:endParaRPr lang="en-IE" sz="2000" dirty="0"/>
          </a:p>
        </p:txBody>
      </p:sp>
    </p:spTree>
    <p:extLst>
      <p:ext uri="{BB962C8B-B14F-4D97-AF65-F5344CB8AC3E}">
        <p14:creationId xmlns:p14="http://schemas.microsoft.com/office/powerpoint/2010/main" val="4096189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03.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Creating a Factory Class…</a:t>
            </a:r>
          </a:p>
          <a:p>
            <a:pPr marL="0" indent="0">
              <a:buNone/>
            </a:pPr>
            <a:r>
              <a:rPr lang="en-IE" sz="1600" dirty="0" smtClean="0">
                <a:latin typeface="Consolas" panose="020B0609020204030204" pitchFamily="49" charset="0"/>
                <a:cs typeface="Consolas" panose="020B0609020204030204" pitchFamily="49" charset="0"/>
              </a:rPr>
              <a:t>Duck* duck;</a:t>
            </a:r>
          </a:p>
          <a:p>
            <a:pPr marL="0" indent="0">
              <a:buNone/>
            </a:pPr>
            <a:r>
              <a:rPr lang="en-IE" sz="1600" b="1" dirty="0" smtClean="0">
                <a:solidFill>
                  <a:srgbClr val="00B050"/>
                </a:solidFill>
                <a:latin typeface="Consolas" panose="020B0609020204030204" pitchFamily="49" charset="0"/>
                <a:cs typeface="Consolas" panose="020B0609020204030204" pitchFamily="49" charset="0"/>
              </a:rPr>
              <a:t>Duck*</a:t>
            </a:r>
            <a:r>
              <a:rPr lang="en-IE" sz="1600" dirty="0" smtClean="0">
                <a:latin typeface="Consolas" panose="020B0609020204030204" pitchFamily="49" charset="0"/>
                <a:cs typeface="Consolas" panose="020B0609020204030204" pitchFamily="49" charset="0"/>
              </a:rPr>
              <a:t> </a:t>
            </a:r>
            <a:r>
              <a:rPr lang="en-IE" sz="1600" dirty="0" err="1" smtClean="0">
                <a:latin typeface="Consolas" panose="020B0609020204030204" pitchFamily="49" charset="0"/>
                <a:cs typeface="Consolas" panose="020B0609020204030204" pitchFamily="49" charset="0"/>
              </a:rPr>
              <a:t>DuckFactory</a:t>
            </a:r>
            <a:r>
              <a:rPr lang="en-IE" sz="1600" dirty="0" smtClean="0">
                <a:latin typeface="Consolas" panose="020B0609020204030204" pitchFamily="49" charset="0"/>
                <a:cs typeface="Consolas" panose="020B0609020204030204" pitchFamily="49" charset="0"/>
              </a:rPr>
              <a:t>::</a:t>
            </a:r>
            <a:r>
              <a:rPr lang="en-IE" sz="1600" b="1" dirty="0" err="1" smtClean="0">
                <a:solidFill>
                  <a:schemeClr val="accent6">
                    <a:lumMod val="50000"/>
                  </a:schemeClr>
                </a:solidFill>
                <a:latin typeface="Consolas" panose="020B0609020204030204" pitchFamily="49" charset="0"/>
                <a:cs typeface="Consolas" panose="020B0609020204030204" pitchFamily="49" charset="0"/>
              </a:rPr>
              <a:t>createDuck</a:t>
            </a:r>
            <a:r>
              <a:rPr lang="en-IE" sz="1600" dirty="0" smtClean="0">
                <a:latin typeface="Consolas" panose="020B0609020204030204" pitchFamily="49" charset="0"/>
                <a:cs typeface="Consolas" panose="020B0609020204030204" pitchFamily="49" charset="0"/>
              </a:rPr>
              <a:t>(</a:t>
            </a:r>
            <a:r>
              <a:rPr lang="en-IE" sz="1600" dirty="0" err="1" smtClean="0">
                <a:latin typeface="Consolas" panose="020B0609020204030204" pitchFamily="49" charset="0"/>
                <a:cs typeface="Consolas" panose="020B0609020204030204" pitchFamily="49" charset="0"/>
              </a:rPr>
              <a:t>std</a:t>
            </a:r>
            <a:r>
              <a:rPr lang="en-IE" sz="1600" dirty="0" smtClean="0">
                <a:latin typeface="Consolas" panose="020B0609020204030204" pitchFamily="49" charset="0"/>
                <a:cs typeface="Consolas" panose="020B0609020204030204" pitchFamily="49" charset="0"/>
              </a:rPr>
              <a:t>::string </a:t>
            </a:r>
            <a:r>
              <a:rPr lang="en-IE" sz="1600" b="1" dirty="0" err="1" smtClean="0">
                <a:solidFill>
                  <a:srgbClr val="0070C0"/>
                </a:solidFill>
                <a:latin typeface="Consolas" panose="020B0609020204030204" pitchFamily="49" charset="0"/>
                <a:cs typeface="Consolas" panose="020B0609020204030204" pitchFamily="49" charset="0"/>
              </a:rPr>
              <a:t>arg_duckType</a:t>
            </a: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If(</a:t>
            </a:r>
            <a:r>
              <a:rPr lang="en-IE" sz="1600" dirty="0" err="1" smtClean="0">
                <a:latin typeface="Consolas" panose="020B0609020204030204" pitchFamily="49" charset="0"/>
                <a:cs typeface="Consolas" panose="020B0609020204030204" pitchFamily="49" charset="0"/>
              </a:rPr>
              <a:t>arg_ducktype</a:t>
            </a:r>
            <a:r>
              <a:rPr lang="en-IE" sz="1600" dirty="0" smtClean="0">
                <a:latin typeface="Consolas" panose="020B0609020204030204" pitchFamily="49" charset="0"/>
                <a:cs typeface="Consolas" panose="020B0609020204030204" pitchFamily="49" charset="0"/>
              </a:rPr>
              <a:t> == “picnic”)</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	{</a:t>
            </a:r>
            <a:endParaRPr lang="en-IE" sz="1600" dirty="0">
              <a:latin typeface="Consolas" panose="020B0609020204030204" pitchFamily="49" charset="0"/>
              <a:cs typeface="Consolas" panose="020B0609020204030204" pitchFamily="49" charset="0"/>
            </a:endParaRPr>
          </a:p>
          <a:p>
            <a:pPr marL="0" indent="0">
              <a:buNone/>
            </a:pPr>
            <a:r>
              <a:rPr lang="en-IE" sz="1600" dirty="0">
                <a:latin typeface="Consolas" panose="020B0609020204030204" pitchFamily="49" charset="0"/>
                <a:cs typeface="Consolas" panose="020B0609020204030204" pitchFamily="49" charset="0"/>
              </a:rPr>
              <a:t>	</a:t>
            </a:r>
            <a:r>
              <a:rPr lang="en-IE" sz="1600" dirty="0" smtClean="0">
                <a:latin typeface="Consolas" panose="020B0609020204030204" pitchFamily="49" charset="0"/>
                <a:cs typeface="Consolas" panose="020B0609020204030204" pitchFamily="49" charset="0"/>
              </a:rPr>
              <a:t>	duck </a:t>
            </a:r>
            <a:r>
              <a:rPr lang="en-IE" sz="1600" dirty="0">
                <a:latin typeface="Consolas" panose="020B0609020204030204" pitchFamily="49" charset="0"/>
                <a:cs typeface="Consolas" panose="020B0609020204030204" pitchFamily="49" charset="0"/>
              </a:rPr>
              <a:t>= new </a:t>
            </a:r>
            <a:r>
              <a:rPr lang="en-IE" sz="1600" dirty="0" err="1">
                <a:latin typeface="Consolas" panose="020B0609020204030204" pitchFamily="49" charset="0"/>
                <a:cs typeface="Consolas" panose="020B0609020204030204" pitchFamily="49" charset="0"/>
              </a:rPr>
              <a:t>MallardDuck</a:t>
            </a:r>
            <a:r>
              <a:rPr lang="en-IE" sz="1600" dirty="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	else if(</a:t>
            </a:r>
            <a:r>
              <a:rPr lang="en-IE" sz="1600" dirty="0" err="1" smtClean="0">
                <a:latin typeface="Consolas" panose="020B0609020204030204" pitchFamily="49" charset="0"/>
                <a:cs typeface="Consolas" panose="020B0609020204030204" pitchFamily="49" charset="0"/>
              </a:rPr>
              <a:t>arg_ducktype</a:t>
            </a: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 </a:t>
            </a:r>
            <a:r>
              <a:rPr lang="en-IE" sz="1600" dirty="0" smtClean="0">
                <a:latin typeface="Consolas" panose="020B0609020204030204" pitchFamily="49" charset="0"/>
                <a:cs typeface="Consolas" panose="020B0609020204030204" pitchFamily="49" charset="0"/>
              </a:rPr>
              <a:t>hunting”)</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	{</a:t>
            </a:r>
            <a:endParaRPr lang="en-IE" sz="1600" dirty="0">
              <a:latin typeface="Consolas" panose="020B0609020204030204" pitchFamily="49" charset="0"/>
              <a:cs typeface="Consolas" panose="020B0609020204030204" pitchFamily="49" charset="0"/>
            </a:endParaRPr>
          </a:p>
          <a:p>
            <a:pPr marL="0" indent="0">
              <a:buNone/>
            </a:pPr>
            <a:r>
              <a:rPr lang="en-IE" sz="1600" dirty="0">
                <a:latin typeface="Consolas" panose="020B0609020204030204" pitchFamily="49" charset="0"/>
                <a:cs typeface="Consolas" panose="020B0609020204030204" pitchFamily="49" charset="0"/>
              </a:rPr>
              <a:t>	 </a:t>
            </a:r>
            <a:r>
              <a:rPr lang="en-IE" sz="1600" dirty="0" smtClean="0">
                <a:latin typeface="Consolas" panose="020B0609020204030204" pitchFamily="49" charset="0"/>
                <a:cs typeface="Consolas" panose="020B0609020204030204" pitchFamily="49" charset="0"/>
              </a:rPr>
              <a:t>	duck </a:t>
            </a:r>
            <a:r>
              <a:rPr lang="en-IE" sz="1600" dirty="0">
                <a:latin typeface="Consolas" panose="020B0609020204030204" pitchFamily="49" charset="0"/>
                <a:cs typeface="Consolas" panose="020B0609020204030204" pitchFamily="49" charset="0"/>
              </a:rPr>
              <a:t>= new </a:t>
            </a:r>
            <a:r>
              <a:rPr lang="en-IE" sz="1600" dirty="0" err="1">
                <a:latin typeface="Consolas" panose="020B0609020204030204" pitchFamily="49" charset="0"/>
                <a:cs typeface="Consolas" panose="020B0609020204030204" pitchFamily="49" charset="0"/>
              </a:rPr>
              <a:t>DecoyDuck</a:t>
            </a:r>
            <a:r>
              <a:rPr lang="en-IE" sz="1600" dirty="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	else if(</a:t>
            </a:r>
            <a:r>
              <a:rPr lang="en-IE" sz="1600" dirty="0" err="1">
                <a:latin typeface="Consolas" panose="020B0609020204030204" pitchFamily="49" charset="0"/>
                <a:cs typeface="Consolas" panose="020B0609020204030204" pitchFamily="49" charset="0"/>
              </a:rPr>
              <a:t>arg_ducktype</a:t>
            </a:r>
            <a:r>
              <a:rPr lang="en-IE" sz="1600" dirty="0">
                <a:latin typeface="Consolas" panose="020B0609020204030204" pitchFamily="49" charset="0"/>
                <a:cs typeface="Consolas" panose="020B0609020204030204" pitchFamily="49" charset="0"/>
              </a:rPr>
              <a:t> == “ </a:t>
            </a:r>
            <a:r>
              <a:rPr lang="en-IE" sz="1600" dirty="0" err="1" smtClean="0">
                <a:latin typeface="Consolas" panose="020B0609020204030204" pitchFamily="49" charset="0"/>
                <a:cs typeface="Consolas" panose="020B0609020204030204" pitchFamily="49" charset="0"/>
              </a:rPr>
              <a:t>bathTub</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	{</a:t>
            </a:r>
            <a:endParaRPr lang="en-IE" sz="1600" dirty="0">
              <a:latin typeface="Consolas" panose="020B0609020204030204" pitchFamily="49" charset="0"/>
              <a:cs typeface="Consolas" panose="020B0609020204030204" pitchFamily="49" charset="0"/>
            </a:endParaRPr>
          </a:p>
          <a:p>
            <a:pPr marL="0" indent="0">
              <a:buNone/>
            </a:pPr>
            <a:r>
              <a:rPr lang="en-IE" sz="1600" dirty="0">
                <a:latin typeface="Consolas" panose="020B0609020204030204" pitchFamily="49" charset="0"/>
                <a:cs typeface="Consolas" panose="020B0609020204030204" pitchFamily="49" charset="0"/>
              </a:rPr>
              <a:t>	 </a:t>
            </a:r>
            <a:r>
              <a:rPr lang="en-IE" sz="1600" dirty="0" smtClean="0">
                <a:latin typeface="Consolas" panose="020B0609020204030204" pitchFamily="49" charset="0"/>
                <a:cs typeface="Consolas" panose="020B0609020204030204" pitchFamily="49" charset="0"/>
              </a:rPr>
              <a:t>	duck </a:t>
            </a:r>
            <a:r>
              <a:rPr lang="en-IE" sz="1600" dirty="0">
                <a:latin typeface="Consolas" panose="020B0609020204030204" pitchFamily="49" charset="0"/>
                <a:cs typeface="Consolas" panose="020B0609020204030204" pitchFamily="49" charset="0"/>
              </a:rPr>
              <a:t>= new </a:t>
            </a:r>
            <a:r>
              <a:rPr lang="en-IE" sz="1600" dirty="0" err="1">
                <a:latin typeface="Consolas" panose="020B0609020204030204" pitchFamily="49" charset="0"/>
                <a:cs typeface="Consolas" panose="020B0609020204030204" pitchFamily="49" charset="0"/>
              </a:rPr>
              <a:t>RubberDuck</a:t>
            </a:r>
            <a:r>
              <a:rPr lang="en-IE" sz="1600" dirty="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return duck;</a:t>
            </a:r>
            <a:endParaRPr lang="en-IE" sz="1600" dirty="0">
              <a:latin typeface="Consolas" panose="020B0609020204030204" pitchFamily="49" charset="0"/>
              <a:cs typeface="Consolas" panose="020B0609020204030204" pitchFamily="49" charset="0"/>
            </a:endParaRPr>
          </a:p>
          <a:p>
            <a:endParaRPr lang="en-IE" sz="2000" dirty="0"/>
          </a:p>
        </p:txBody>
      </p:sp>
    </p:spTree>
    <p:extLst>
      <p:ext uri="{BB962C8B-B14F-4D97-AF65-F5344CB8AC3E}">
        <p14:creationId xmlns:p14="http://schemas.microsoft.com/office/powerpoint/2010/main" val="1671439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04.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What’s the Advantage of Putting this Code into a Factory Class…</a:t>
            </a:r>
          </a:p>
          <a:p>
            <a:pPr marL="0" indent="0">
              <a:buNone/>
            </a:pPr>
            <a:endParaRPr lang="en-IE" sz="2000" b="1" dirty="0" smtClean="0"/>
          </a:p>
          <a:p>
            <a:r>
              <a:rPr lang="en-IE" sz="2000" dirty="0" smtClean="0"/>
              <a:t>Supports multiple clients that require object instantiation.</a:t>
            </a:r>
          </a:p>
          <a:p>
            <a:endParaRPr lang="en-IE" sz="2000" dirty="0" smtClean="0"/>
          </a:p>
          <a:p>
            <a:r>
              <a:rPr lang="en-IE" sz="2000" dirty="0" smtClean="0"/>
              <a:t>By encapsulating this code in a single class will mean there is only one place to make modifications in the future.</a:t>
            </a:r>
          </a:p>
          <a:p>
            <a:endParaRPr lang="en-IE" sz="2000" dirty="0"/>
          </a:p>
          <a:p>
            <a:r>
              <a:rPr lang="en-IE" sz="2000" dirty="0" smtClean="0"/>
              <a:t>We can sub class our Factory Class to make other factories that will inherit all the behaviour of the parent class, with the benefit of being able to modified that behaviour.  This is an important feature of the Factory Patterns.</a:t>
            </a:r>
            <a:endParaRPr lang="en-IE" sz="2000" dirty="0"/>
          </a:p>
        </p:txBody>
      </p:sp>
    </p:spTree>
    <p:extLst>
      <p:ext uri="{BB962C8B-B14F-4D97-AF65-F5344CB8AC3E}">
        <p14:creationId xmlns:p14="http://schemas.microsoft.com/office/powerpoint/2010/main" val="4032532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pic>
        <p:nvPicPr>
          <p:cNvPr id="1026" name="Picture 2" title="Head First Design Patterns"/>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815975" y="1044575"/>
            <a:ext cx="74866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Tree>
    <p:extLst>
      <p:ext uri="{BB962C8B-B14F-4D97-AF65-F5344CB8AC3E}">
        <p14:creationId xmlns:p14="http://schemas.microsoft.com/office/powerpoint/2010/main" val="166576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Section Meeting June 2014 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Section Meeting June 2014 v1.0</Template>
  <TotalTime>424</TotalTime>
  <Words>259</Words>
  <Application>Microsoft Office PowerPoint</Application>
  <PresentationFormat>On-screen Show (4:3)</PresentationFormat>
  <Paragraphs>67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Section Meeting June 2014 v1.0</vt:lpstr>
      <vt:lpstr>Learning Day : Design Patterns  Factories</vt:lpstr>
      <vt:lpstr>Agenda</vt:lpstr>
      <vt:lpstr>01. What Are Factories?</vt:lpstr>
      <vt:lpstr>02. What Are Factories?</vt:lpstr>
      <vt:lpstr>03. What Are Factories?</vt:lpstr>
      <vt:lpstr>04. What Are Factories?</vt:lpstr>
      <vt:lpstr>The Simple Factory (Not a Pattern)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 Section Meeting</dc:title>
  <dc:creator>Bill O'Sullivan</dc:creator>
  <cp:lastModifiedBy>David Nolan</cp:lastModifiedBy>
  <cp:revision>94</cp:revision>
  <dcterms:created xsi:type="dcterms:W3CDTF">2014-07-14T10:20:42Z</dcterms:created>
  <dcterms:modified xsi:type="dcterms:W3CDTF">2014-08-22T16:02:50Z</dcterms:modified>
</cp:coreProperties>
</file>