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15"/>
  </p:notesMasterIdLst>
  <p:handoutMasterIdLst>
    <p:handoutMasterId r:id="rId16"/>
  </p:handoutMasterIdLst>
  <p:sldIdLst>
    <p:sldId id="263" r:id="rId2"/>
    <p:sldId id="363" r:id="rId3"/>
    <p:sldId id="370" r:id="rId4"/>
    <p:sldId id="365" r:id="rId5"/>
    <p:sldId id="366" r:id="rId6"/>
    <p:sldId id="367" r:id="rId7"/>
    <p:sldId id="368" r:id="rId8"/>
    <p:sldId id="369" r:id="rId9"/>
    <p:sldId id="371" r:id="rId10"/>
    <p:sldId id="372" r:id="rId11"/>
    <p:sldId id="373" r:id="rId12"/>
    <p:sldId id="374" r:id="rId13"/>
    <p:sldId id="262" r:id="rId14"/>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pitchFamily="34" charset="0"/>
        <a:ea typeface="Geneva"/>
        <a:cs typeface="Geneva"/>
      </a:defRPr>
    </a:lvl1pPr>
    <a:lvl2pPr marL="457200" algn="l" defTabSz="457200" rtl="0" fontAlgn="base">
      <a:spcBef>
        <a:spcPct val="0"/>
      </a:spcBef>
      <a:spcAft>
        <a:spcPct val="0"/>
      </a:spcAft>
      <a:defRPr sz="2400" kern="1200">
        <a:solidFill>
          <a:schemeClr val="tx1"/>
        </a:solidFill>
        <a:latin typeface="Calibri" pitchFamily="34" charset="0"/>
        <a:ea typeface="Geneva"/>
        <a:cs typeface="Geneva"/>
      </a:defRPr>
    </a:lvl2pPr>
    <a:lvl3pPr marL="914400" algn="l" defTabSz="457200" rtl="0" fontAlgn="base">
      <a:spcBef>
        <a:spcPct val="0"/>
      </a:spcBef>
      <a:spcAft>
        <a:spcPct val="0"/>
      </a:spcAft>
      <a:defRPr sz="2400" kern="1200">
        <a:solidFill>
          <a:schemeClr val="tx1"/>
        </a:solidFill>
        <a:latin typeface="Calibri" pitchFamily="34" charset="0"/>
        <a:ea typeface="Geneva"/>
        <a:cs typeface="Geneva"/>
      </a:defRPr>
    </a:lvl3pPr>
    <a:lvl4pPr marL="1371600" algn="l" defTabSz="457200" rtl="0" fontAlgn="base">
      <a:spcBef>
        <a:spcPct val="0"/>
      </a:spcBef>
      <a:spcAft>
        <a:spcPct val="0"/>
      </a:spcAft>
      <a:defRPr sz="2400" kern="1200">
        <a:solidFill>
          <a:schemeClr val="tx1"/>
        </a:solidFill>
        <a:latin typeface="Calibri" pitchFamily="34" charset="0"/>
        <a:ea typeface="Geneva"/>
        <a:cs typeface="Geneva"/>
      </a:defRPr>
    </a:lvl4pPr>
    <a:lvl5pPr marL="1828800" algn="l" defTabSz="457200" rtl="0" fontAlgn="base">
      <a:spcBef>
        <a:spcPct val="0"/>
      </a:spcBef>
      <a:spcAft>
        <a:spcPct val="0"/>
      </a:spcAft>
      <a:defRPr sz="2400" kern="1200">
        <a:solidFill>
          <a:schemeClr val="tx1"/>
        </a:solidFill>
        <a:latin typeface="Calibri" pitchFamily="34" charset="0"/>
        <a:ea typeface="Geneva"/>
        <a:cs typeface="Geneva"/>
      </a:defRPr>
    </a:lvl5pPr>
    <a:lvl6pPr marL="2286000" algn="l" defTabSz="914400" rtl="0" eaLnBrk="1" latinLnBrk="0" hangingPunct="1">
      <a:defRPr sz="2400" kern="1200">
        <a:solidFill>
          <a:schemeClr val="tx1"/>
        </a:solidFill>
        <a:latin typeface="Calibri" pitchFamily="34" charset="0"/>
        <a:ea typeface="Geneva"/>
        <a:cs typeface="Geneva"/>
      </a:defRPr>
    </a:lvl6pPr>
    <a:lvl7pPr marL="2743200" algn="l" defTabSz="914400" rtl="0" eaLnBrk="1" latinLnBrk="0" hangingPunct="1">
      <a:defRPr sz="2400" kern="1200">
        <a:solidFill>
          <a:schemeClr val="tx1"/>
        </a:solidFill>
        <a:latin typeface="Calibri" pitchFamily="34" charset="0"/>
        <a:ea typeface="Geneva"/>
        <a:cs typeface="Geneva"/>
      </a:defRPr>
    </a:lvl7pPr>
    <a:lvl8pPr marL="3200400" algn="l" defTabSz="914400" rtl="0" eaLnBrk="1" latinLnBrk="0" hangingPunct="1">
      <a:defRPr sz="2400" kern="1200">
        <a:solidFill>
          <a:schemeClr val="tx1"/>
        </a:solidFill>
        <a:latin typeface="Calibri" pitchFamily="34" charset="0"/>
        <a:ea typeface="Geneva"/>
        <a:cs typeface="Geneva"/>
      </a:defRPr>
    </a:lvl8pPr>
    <a:lvl9pPr marL="3657600" algn="l" defTabSz="914400" rtl="0" eaLnBrk="1" latinLnBrk="0" hangingPunct="1">
      <a:defRPr sz="2400" kern="1200">
        <a:solidFill>
          <a:schemeClr val="tx1"/>
        </a:solidFill>
        <a:latin typeface="Calibri" pitchFamily="34" charset="0"/>
        <a:ea typeface="Geneva"/>
        <a:cs typeface="Genev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A3"/>
    <a:srgbClr val="808080"/>
    <a:srgbClr val="D74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9" autoAdjust="0"/>
    <p:restoredTop sz="90297" autoAdjust="0"/>
  </p:normalViewPr>
  <p:slideViewPr>
    <p:cSldViewPr snapToGrid="0" snapToObjects="1">
      <p:cViewPr>
        <p:scale>
          <a:sx n="75" d="100"/>
          <a:sy n="75" d="100"/>
        </p:scale>
        <p:origin x="-103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Geneva" charset="0"/>
                <a:cs typeface="Geneva"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Calibri" charset="0"/>
                <a:ea typeface="Geneva" charset="0"/>
                <a:cs typeface="Geneva" charset="0"/>
              </a:defRPr>
            </a:lvl1pPr>
          </a:lstStyle>
          <a:p>
            <a:pPr>
              <a:defRPr/>
            </a:pPr>
            <a:fld id="{309174C9-0DF2-41C7-BC2C-B781106C4519}" type="datetime1">
              <a:rPr lang="en-IE"/>
              <a:pPr>
                <a:defRPr/>
              </a:pPr>
              <a:t>23/09/2014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Geneva" charset="0"/>
                <a:cs typeface="Geneva" charset="0"/>
              </a:defRPr>
            </a:lvl1pPr>
          </a:lstStyle>
          <a:p>
            <a:pPr>
              <a:defRPr/>
            </a:pPr>
            <a:r>
              <a:rPr lang="en-US"/>
              <a:t>Document Title, Document number, Doc revision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Calibri" charset="0"/>
                <a:ea typeface="Geneva" charset="0"/>
                <a:cs typeface="Geneva" charset="0"/>
              </a:defRPr>
            </a:lvl1pPr>
          </a:lstStyle>
          <a:p>
            <a:pPr>
              <a:defRPr/>
            </a:pPr>
            <a:fld id="{38171DE9-211C-4685-A922-07D5B670413D}" type="slidenum">
              <a:rPr lang="en-US"/>
              <a:pPr>
                <a:defRPr/>
              </a:pPr>
              <a:t>‹#›</a:t>
            </a:fld>
            <a:endParaRPr lang="en-US"/>
          </a:p>
        </p:txBody>
      </p:sp>
    </p:spTree>
    <p:extLst>
      <p:ext uri="{BB962C8B-B14F-4D97-AF65-F5344CB8AC3E}">
        <p14:creationId xmlns:p14="http://schemas.microsoft.com/office/powerpoint/2010/main" val="19094046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Geneva" charset="0"/>
                <a:cs typeface="Geneva"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charset="0"/>
                <a:ea typeface="Geneva" charset="0"/>
                <a:cs typeface="Geneva" charset="0"/>
              </a:defRPr>
            </a:lvl1pPr>
          </a:lstStyle>
          <a:p>
            <a:pPr>
              <a:defRPr/>
            </a:pPr>
            <a:fld id="{D113C04B-5907-4432-81D0-89E6029BC996}" type="datetime1">
              <a:rPr lang="en-IE"/>
              <a:pPr>
                <a:defRPr/>
              </a:pPr>
              <a:t>23/09/2014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ga-IE" noProof="0" smtClean="0"/>
              <a:t>Click to edit Master text styles</a:t>
            </a:r>
          </a:p>
          <a:p>
            <a:pPr lvl="1"/>
            <a:r>
              <a:rPr lang="ga-IE" noProof="0" smtClean="0"/>
              <a:t>Second level</a:t>
            </a:r>
          </a:p>
          <a:p>
            <a:pPr lvl="2"/>
            <a:r>
              <a:rPr lang="ga-IE" noProof="0" smtClean="0"/>
              <a:t>Third level</a:t>
            </a:r>
          </a:p>
          <a:p>
            <a:pPr lvl="3"/>
            <a:r>
              <a:rPr lang="ga-IE" noProof="0" smtClean="0"/>
              <a:t>Fourth level</a:t>
            </a:r>
          </a:p>
          <a:p>
            <a:pPr lvl="4"/>
            <a:r>
              <a:rPr lang="ga-IE"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Geneva" charset="0"/>
                <a:cs typeface="Geneva" charset="0"/>
              </a:defRPr>
            </a:lvl1pPr>
          </a:lstStyle>
          <a:p>
            <a:pPr>
              <a:defRPr/>
            </a:pPr>
            <a:r>
              <a:rPr lang="en-US"/>
              <a:t>Document Title, Document number, Doc revision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charset="0"/>
                <a:ea typeface="Geneva" charset="0"/>
                <a:cs typeface="Geneva" charset="0"/>
              </a:defRPr>
            </a:lvl1pPr>
          </a:lstStyle>
          <a:p>
            <a:pPr>
              <a:defRPr/>
            </a:pPr>
            <a:fld id="{0B93D05E-C22E-439A-B5E4-4492489FA804}" type="slidenum">
              <a:rPr lang="en-US"/>
              <a:pPr>
                <a:defRPr/>
              </a:pPr>
              <a:t>‹#›</a:t>
            </a:fld>
            <a:endParaRPr lang="en-US"/>
          </a:p>
        </p:txBody>
      </p:sp>
    </p:spTree>
    <p:extLst>
      <p:ext uri="{BB962C8B-B14F-4D97-AF65-F5344CB8AC3E}">
        <p14:creationId xmlns:p14="http://schemas.microsoft.com/office/powerpoint/2010/main" val="3666790549"/>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Footer Placeholder 3"/>
          <p:cNvSpPr>
            <a:spLocks noGrp="1"/>
          </p:cNvSpPr>
          <p:nvPr>
            <p:ph type="ftr" sz="quarter" idx="10"/>
          </p:nvPr>
        </p:nvSpPr>
        <p:spPr/>
        <p:txBody>
          <a:bodyPr/>
          <a:lstStyle/>
          <a:p>
            <a:pPr>
              <a:defRPr/>
            </a:pPr>
            <a:r>
              <a:rPr lang="en-US" smtClean="0"/>
              <a:t>Document Title, Document number, Doc revision </a:t>
            </a:r>
            <a:endParaRPr lang="en-US"/>
          </a:p>
        </p:txBody>
      </p:sp>
      <p:sp>
        <p:nvSpPr>
          <p:cNvPr id="5" name="Slide Number Placeholder 4"/>
          <p:cNvSpPr>
            <a:spLocks noGrp="1"/>
          </p:cNvSpPr>
          <p:nvPr>
            <p:ph type="sldNum" sz="quarter" idx="11"/>
          </p:nvPr>
        </p:nvSpPr>
        <p:spPr/>
        <p:txBody>
          <a:bodyPr/>
          <a:lstStyle/>
          <a:p>
            <a:pPr>
              <a:defRPr/>
            </a:pPr>
            <a:fld id="{0B93D05E-C22E-439A-B5E4-4492489FA804}" type="slidenum">
              <a:rPr lang="en-US" smtClean="0"/>
              <a:pPr>
                <a:defRPr/>
              </a:pPr>
              <a:t>2</a:t>
            </a:fld>
            <a:endParaRPr lang="en-US"/>
          </a:p>
        </p:txBody>
      </p:sp>
    </p:spTree>
    <p:extLst>
      <p:ext uri="{BB962C8B-B14F-4D97-AF65-F5344CB8AC3E}">
        <p14:creationId xmlns:p14="http://schemas.microsoft.com/office/powerpoint/2010/main" val="3051587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2" name="Picture 3" descr="ASPIRE-PRE_ALT-INTRO-SLIDE.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SPIRE_MASTER SLIDE 2">
    <p:spTree>
      <p:nvGrpSpPr>
        <p:cNvPr id="1" name=""/>
        <p:cNvGrpSpPr/>
        <p:nvPr/>
      </p:nvGrpSpPr>
      <p:grpSpPr>
        <a:xfrm>
          <a:off x="0" y="0"/>
          <a:ext cx="0" cy="0"/>
          <a:chOff x="0" y="0"/>
          <a:chExt cx="0" cy="0"/>
        </a:xfrm>
      </p:grpSpPr>
      <p:sp>
        <p:nvSpPr>
          <p:cNvPr id="5" name="Rectangle 2"/>
          <p:cNvSpPr/>
          <p:nvPr userDrawn="1"/>
        </p:nvSpPr>
        <p:spPr>
          <a:xfrm>
            <a:off x="0" y="5956099"/>
            <a:ext cx="9144000" cy="901901"/>
          </a:xfrm>
          <a:prstGeom prst="rect">
            <a:avLst/>
          </a:prstGeom>
          <a:solidFill>
            <a:schemeClr val="bg1"/>
          </a:solidFill>
          <a:ln>
            <a:noFill/>
          </a:ln>
          <a:effectLst>
            <a:innerShdw blurRad="95250" dist="38100" dir="16200000">
              <a:prstClr val="black">
                <a:alpha val="23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Z</a:t>
            </a:r>
          </a:p>
        </p:txBody>
      </p:sp>
      <p:pic>
        <p:nvPicPr>
          <p:cNvPr id="6" name="Picture 4" descr="Aspire Logo_Col_RGB.png"/>
          <p:cNvPicPr>
            <a:picLocks noChangeAspect="1"/>
          </p:cNvPicPr>
          <p:nvPr userDrawn="1"/>
        </p:nvPicPr>
        <p:blipFill>
          <a:blip r:embed="rId2"/>
          <a:srcRect/>
          <a:stretch>
            <a:fillRect/>
          </a:stretch>
        </p:blipFill>
        <p:spPr bwMode="auto">
          <a:xfrm>
            <a:off x="457200" y="6180138"/>
            <a:ext cx="1438275" cy="481012"/>
          </a:xfrm>
          <a:prstGeom prst="rect">
            <a:avLst/>
          </a:prstGeom>
          <a:noFill/>
          <a:ln w="9525">
            <a:noFill/>
            <a:miter lim="800000"/>
            <a:headEnd/>
            <a:tailEnd/>
          </a:ln>
        </p:spPr>
      </p:pic>
      <p:sp>
        <p:nvSpPr>
          <p:cNvPr id="7" name="TextBox 6"/>
          <p:cNvSpPr txBox="1"/>
          <p:nvPr userDrawn="1"/>
        </p:nvSpPr>
        <p:spPr>
          <a:xfrm>
            <a:off x="2955925" y="6353175"/>
            <a:ext cx="5924550" cy="261938"/>
          </a:xfrm>
          <a:prstGeom prst="rect">
            <a:avLst/>
          </a:prstGeom>
          <a:noFill/>
        </p:spPr>
        <p:txBody>
          <a:bodyPr>
            <a:spAutoFit/>
          </a:bodyPr>
          <a:lstStyle/>
          <a:p>
            <a:pPr algn="r">
              <a:defRPr/>
            </a:pPr>
            <a:r>
              <a:rPr lang="en-US" sz="1100" dirty="0" smtClean="0">
                <a:solidFill>
                  <a:schemeClr val="bg1">
                    <a:lumMod val="50000"/>
                  </a:schemeClr>
                </a:solidFill>
                <a:latin typeface="Calibri" charset="0"/>
                <a:ea typeface="Geneva" charset="0"/>
                <a:cs typeface="Geneva" charset="0"/>
              </a:rPr>
              <a:t>Aspire Update |  </a:t>
            </a:r>
            <a:fld id="{22908966-4582-4A80-9C3E-51182F6FF9D4}" type="slidenum">
              <a:rPr lang="en-US" sz="1000" b="1">
                <a:solidFill>
                  <a:schemeClr val="bg1">
                    <a:lumMod val="50000"/>
                  </a:schemeClr>
                </a:solidFill>
                <a:latin typeface="Calibri" charset="0"/>
                <a:ea typeface="Geneva" charset="0"/>
                <a:cs typeface="Geneva" charset="0"/>
              </a:rPr>
              <a:pPr algn="r">
                <a:defRPr/>
              </a:pPr>
              <a:t>‹#›</a:t>
            </a:fld>
            <a:endParaRPr lang="en-US" sz="1000" b="1" dirty="0">
              <a:solidFill>
                <a:schemeClr val="bg1">
                  <a:lumMod val="50000"/>
                </a:schemeClr>
              </a:solidFill>
              <a:latin typeface="Calibri" charset="0"/>
              <a:ea typeface="Geneva" charset="0"/>
              <a:cs typeface="Geneva" charset="0"/>
            </a:endParaRPr>
          </a:p>
        </p:txBody>
      </p:sp>
      <p:sp>
        <p:nvSpPr>
          <p:cNvPr id="8" name="Title Placeholder 1"/>
          <p:cNvSpPr>
            <a:spLocks noGrp="1"/>
          </p:cNvSpPr>
          <p:nvPr>
            <p:ph type="title"/>
          </p:nvPr>
        </p:nvSpPr>
        <p:spPr>
          <a:xfrm>
            <a:off x="457200" y="721044"/>
            <a:ext cx="5734049" cy="613427"/>
          </a:xfrm>
          <a:prstGeom prst="rect">
            <a:avLst/>
          </a:prstGeom>
        </p:spPr>
        <p:txBody>
          <a:bodyPr rtlCol="0">
            <a:normAutofit/>
          </a:bodyPr>
          <a:lstStyle>
            <a:lvl1pPr>
              <a:defRPr sz="2800" b="1" i="0">
                <a:solidFill>
                  <a:schemeClr val="bg1">
                    <a:lumMod val="50000"/>
                  </a:schemeClr>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57200" y="1926973"/>
            <a:ext cx="7260872" cy="3350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PIRE_SLIDE MASTER 1">
    <p:spTree>
      <p:nvGrpSpPr>
        <p:cNvPr id="1" name=""/>
        <p:cNvGrpSpPr/>
        <p:nvPr/>
      </p:nvGrpSpPr>
      <p:grpSpPr>
        <a:xfrm>
          <a:off x="0" y="0"/>
          <a:ext cx="0" cy="0"/>
          <a:chOff x="0" y="0"/>
          <a:chExt cx="0" cy="0"/>
        </a:xfrm>
      </p:grpSpPr>
      <p:sp>
        <p:nvSpPr>
          <p:cNvPr id="5" name="Rectangle 1"/>
          <p:cNvSpPr/>
          <p:nvPr userDrawn="1"/>
        </p:nvSpPr>
        <p:spPr>
          <a:xfrm>
            <a:off x="0" y="0"/>
            <a:ext cx="9144000" cy="6858000"/>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4"/>
          <p:cNvSpPr/>
          <p:nvPr userDrawn="1"/>
        </p:nvSpPr>
        <p:spPr>
          <a:xfrm>
            <a:off x="0" y="5956099"/>
            <a:ext cx="9144000" cy="901901"/>
          </a:xfrm>
          <a:prstGeom prst="rect">
            <a:avLst/>
          </a:prstGeom>
          <a:solidFill>
            <a:schemeClr val="bg1"/>
          </a:solidFill>
          <a:ln>
            <a:noFill/>
          </a:ln>
          <a:effectLst>
            <a:innerShdw blurRad="95250" dist="38100" dir="16200000">
              <a:prstClr val="black">
                <a:alpha val="23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Z</a:t>
            </a:r>
          </a:p>
        </p:txBody>
      </p:sp>
      <p:pic>
        <p:nvPicPr>
          <p:cNvPr id="8" name="Picture 6" descr="Aspire Logo_Col_RGB.png"/>
          <p:cNvPicPr>
            <a:picLocks noChangeAspect="1"/>
          </p:cNvPicPr>
          <p:nvPr userDrawn="1"/>
        </p:nvPicPr>
        <p:blipFill>
          <a:blip r:embed="rId2"/>
          <a:srcRect/>
          <a:stretch>
            <a:fillRect/>
          </a:stretch>
        </p:blipFill>
        <p:spPr bwMode="auto">
          <a:xfrm>
            <a:off x="457200" y="6180138"/>
            <a:ext cx="1438275" cy="481012"/>
          </a:xfrm>
          <a:prstGeom prst="rect">
            <a:avLst/>
          </a:prstGeom>
          <a:noFill/>
          <a:ln w="9525">
            <a:noFill/>
            <a:miter lim="800000"/>
            <a:headEnd/>
            <a:tailEnd/>
          </a:ln>
        </p:spPr>
      </p:pic>
      <p:sp>
        <p:nvSpPr>
          <p:cNvPr id="6" name="Title 1"/>
          <p:cNvSpPr>
            <a:spLocks noGrp="1"/>
          </p:cNvSpPr>
          <p:nvPr>
            <p:ph type="title"/>
          </p:nvPr>
        </p:nvSpPr>
        <p:spPr>
          <a:xfrm>
            <a:off x="457199" y="1063540"/>
            <a:ext cx="7713133" cy="1432767"/>
          </a:xfrm>
        </p:spPr>
        <p:txBody>
          <a:bodyPr anchor="t">
            <a:normAutofit/>
          </a:bodyPr>
          <a:lstStyle>
            <a:lvl1pPr>
              <a:defRPr sz="3600" b="1" i="0">
                <a:solidFill>
                  <a:schemeClr val="bg1"/>
                </a:solidFill>
                <a:latin typeface="Arial"/>
                <a:cs typeface="Aria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457200" y="3350306"/>
            <a:ext cx="5892800" cy="1478869"/>
          </a:xfrm>
        </p:spPr>
        <p:txBody>
          <a:bodyPr/>
          <a:lstStyle>
            <a:lvl1pPr marL="0" indent="0">
              <a:buNone/>
              <a:defRPr sz="140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SPIRE_MASTER SLIDE 2B">
    <p:spTree>
      <p:nvGrpSpPr>
        <p:cNvPr id="1" name=""/>
        <p:cNvGrpSpPr/>
        <p:nvPr/>
      </p:nvGrpSpPr>
      <p:grpSpPr>
        <a:xfrm>
          <a:off x="0" y="0"/>
          <a:ext cx="0" cy="0"/>
          <a:chOff x="0" y="0"/>
          <a:chExt cx="0" cy="0"/>
        </a:xfrm>
      </p:grpSpPr>
      <p:sp>
        <p:nvSpPr>
          <p:cNvPr id="5" name="Rectangle 2"/>
          <p:cNvSpPr/>
          <p:nvPr userDrawn="1"/>
        </p:nvSpPr>
        <p:spPr>
          <a:xfrm>
            <a:off x="0" y="5956099"/>
            <a:ext cx="9144000" cy="901901"/>
          </a:xfrm>
          <a:prstGeom prst="rect">
            <a:avLst/>
          </a:prstGeom>
          <a:solidFill>
            <a:schemeClr val="bg1"/>
          </a:solidFill>
          <a:ln>
            <a:noFill/>
          </a:ln>
          <a:effectLst>
            <a:innerShdw blurRad="95250" dist="38100" dir="16200000">
              <a:prstClr val="black">
                <a:alpha val="23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1"/>
                </a:solidFill>
              </a:rPr>
              <a:t>Z</a:t>
            </a:r>
          </a:p>
        </p:txBody>
      </p:sp>
      <p:sp>
        <p:nvSpPr>
          <p:cNvPr id="6" name="TextBox 6"/>
          <p:cNvSpPr txBox="1"/>
          <p:nvPr userDrawn="1"/>
        </p:nvSpPr>
        <p:spPr>
          <a:xfrm>
            <a:off x="2955925" y="6353175"/>
            <a:ext cx="5924550" cy="261938"/>
          </a:xfrm>
          <a:prstGeom prst="rect">
            <a:avLst/>
          </a:prstGeom>
          <a:noFill/>
        </p:spPr>
        <p:txBody>
          <a:bodyPr>
            <a:spAutoFit/>
          </a:bodyPr>
          <a:lstStyle/>
          <a:p>
            <a:pPr algn="r">
              <a:defRPr/>
            </a:pPr>
            <a:r>
              <a:rPr lang="en-US" sz="1100" dirty="0" smtClean="0">
                <a:solidFill>
                  <a:schemeClr val="bg1">
                    <a:lumMod val="50000"/>
                  </a:schemeClr>
                </a:solidFill>
                <a:latin typeface="Calibri" charset="0"/>
                <a:ea typeface="Geneva" charset="0"/>
                <a:cs typeface="Geneva" charset="0"/>
              </a:rPr>
              <a:t>Aspire Update |  </a:t>
            </a:r>
            <a:fld id="{C8CF67CC-0DC6-42F4-B5D2-070DB162C78D}" type="slidenum">
              <a:rPr lang="en-US" sz="1000" b="1">
                <a:solidFill>
                  <a:schemeClr val="bg1">
                    <a:lumMod val="50000"/>
                  </a:schemeClr>
                </a:solidFill>
                <a:latin typeface="Calibri" charset="0"/>
                <a:ea typeface="Geneva" charset="0"/>
                <a:cs typeface="Geneva" charset="0"/>
              </a:rPr>
              <a:pPr algn="r">
                <a:defRPr/>
              </a:pPr>
              <a:t>‹#›</a:t>
            </a:fld>
            <a:endParaRPr lang="en-US" sz="1000" b="1" dirty="0">
              <a:solidFill>
                <a:schemeClr val="bg1">
                  <a:lumMod val="50000"/>
                </a:schemeClr>
              </a:solidFill>
              <a:latin typeface="Calibri" charset="0"/>
              <a:ea typeface="Geneva" charset="0"/>
              <a:cs typeface="Geneva" charset="0"/>
            </a:endParaRPr>
          </a:p>
        </p:txBody>
      </p:sp>
      <p:pic>
        <p:nvPicPr>
          <p:cNvPr id="7" name="Picture 1" descr="Aspire Logo_Tagline_Col_RGB.png"/>
          <p:cNvPicPr>
            <a:picLocks noChangeAspect="1"/>
          </p:cNvPicPr>
          <p:nvPr userDrawn="1"/>
        </p:nvPicPr>
        <p:blipFill>
          <a:blip r:embed="rId2"/>
          <a:srcRect/>
          <a:stretch>
            <a:fillRect/>
          </a:stretch>
        </p:blipFill>
        <p:spPr bwMode="auto">
          <a:xfrm>
            <a:off x="457200" y="6180138"/>
            <a:ext cx="2328863" cy="481012"/>
          </a:xfrm>
          <a:prstGeom prst="rect">
            <a:avLst/>
          </a:prstGeom>
          <a:noFill/>
          <a:ln w="9525">
            <a:noFill/>
            <a:miter lim="800000"/>
            <a:headEnd/>
            <a:tailEnd/>
          </a:ln>
        </p:spPr>
      </p:pic>
      <p:sp>
        <p:nvSpPr>
          <p:cNvPr id="8" name="Title Placeholder 1"/>
          <p:cNvSpPr>
            <a:spLocks noGrp="1"/>
          </p:cNvSpPr>
          <p:nvPr>
            <p:ph type="title"/>
          </p:nvPr>
        </p:nvSpPr>
        <p:spPr>
          <a:xfrm>
            <a:off x="457200" y="721044"/>
            <a:ext cx="5734049" cy="613427"/>
          </a:xfrm>
          <a:prstGeom prst="rect">
            <a:avLst/>
          </a:prstGeom>
        </p:spPr>
        <p:txBody>
          <a:bodyPr rtlCol="0">
            <a:normAutofit/>
          </a:bodyPr>
          <a:lstStyle>
            <a:lvl1pPr>
              <a:defRPr sz="2800" b="1" i="0">
                <a:solidFill>
                  <a:schemeClr val="bg1">
                    <a:lumMod val="50000"/>
                  </a:schemeClr>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57200" y="1926973"/>
            <a:ext cx="7260872" cy="33503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5430FA34-CEAD-4CAB-BC8B-561C252A95F7}" type="datetimeFigureOut">
              <a:rPr lang="en-IE" altLang="en-US"/>
              <a:pPr/>
              <a:t>23/09/2014</a:t>
            </a:fld>
            <a:endParaRPr lang="en-IE" alt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IE" alt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D0E0542-92B5-4175-82DC-980851F5725E}" type="slidenum">
              <a:rPr lang="en-IE" altLang="en-US"/>
              <a:pPr/>
              <a:t>‹#›</a:t>
            </a:fld>
            <a:endParaRPr lang="en-IE" altLang="en-US"/>
          </a:p>
        </p:txBody>
      </p:sp>
    </p:spTree>
    <p:extLst>
      <p:ext uri="{BB962C8B-B14F-4D97-AF65-F5344CB8AC3E}">
        <p14:creationId xmlns:p14="http://schemas.microsoft.com/office/powerpoint/2010/main" val="2911188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bullet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hdr="0" dt="0"/>
  <p:txStyles>
    <p:titleStyle>
      <a:lvl1pPr algn="l" defTabSz="457200" rtl="0" eaLnBrk="1" fontAlgn="base" hangingPunct="1">
        <a:spcBef>
          <a:spcPct val="0"/>
        </a:spcBef>
        <a:spcAft>
          <a:spcPct val="0"/>
        </a:spcAft>
        <a:defRPr sz="2100" b="1" kern="1200">
          <a:solidFill>
            <a:srgbClr val="7F7F7F"/>
          </a:solidFill>
          <a:latin typeface="+mj-lt"/>
          <a:ea typeface="Geneva" charset="0"/>
          <a:cs typeface="Geneva" charset="0"/>
        </a:defRPr>
      </a:lvl1pPr>
      <a:lvl2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2pPr>
      <a:lvl3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3pPr>
      <a:lvl4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4pPr>
      <a:lvl5pPr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5pPr>
      <a:lvl6pPr marL="4572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6pPr>
      <a:lvl7pPr marL="9144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7pPr>
      <a:lvl8pPr marL="13716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8pPr>
      <a:lvl9pPr marL="1828800" algn="l" defTabSz="457200" rtl="0" eaLnBrk="1" fontAlgn="base" hangingPunct="1">
        <a:spcBef>
          <a:spcPct val="0"/>
        </a:spcBef>
        <a:spcAft>
          <a:spcPct val="0"/>
        </a:spcAft>
        <a:defRPr sz="2100" b="1">
          <a:solidFill>
            <a:srgbClr val="7F7F7F"/>
          </a:solidFill>
          <a:latin typeface="Calibri" charset="0"/>
          <a:ea typeface="Geneva" charset="0"/>
          <a:cs typeface="Geneva" charset="0"/>
        </a:defRPr>
      </a:lvl9pPr>
    </p:titleStyle>
    <p:bodyStyle>
      <a:lvl1pPr marL="342900" indent="-3429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charset="0"/>
        </a:defRPr>
      </a:lvl1pPr>
      <a:lvl2pPr marL="742950" indent="-28575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2pPr>
      <a:lvl3pPr marL="1143000" indent="-2286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3pPr>
      <a:lvl4pPr marL="1600200" indent="-2286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4pPr>
      <a:lvl5pPr marL="2057400" indent="-228600" algn="l" defTabSz="457200" rtl="0" eaLnBrk="1" fontAlgn="base" hangingPunct="1">
        <a:spcBef>
          <a:spcPct val="20000"/>
        </a:spcBef>
        <a:spcAft>
          <a:spcPct val="0"/>
        </a:spcAft>
        <a:buFont typeface="Arial" charset="0"/>
        <a:buChar char="»"/>
        <a:defRPr kern="1200">
          <a:solidFill>
            <a:srgbClr val="7F7F7F"/>
          </a:solidFill>
          <a:latin typeface="+mn-lt"/>
          <a:ea typeface="Geneva" charset="0"/>
          <a:cs typeface="Genev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Learning Day : Design Patterns</a:t>
            </a:r>
            <a:br>
              <a:rPr lang="en-IE" dirty="0" smtClean="0"/>
            </a:br>
            <a:r>
              <a:rPr lang="en-IE" dirty="0"/>
              <a:t/>
            </a:r>
            <a:br>
              <a:rPr lang="en-IE" dirty="0"/>
            </a:br>
            <a:r>
              <a:rPr lang="en-IE" dirty="0" smtClean="0"/>
              <a:t>Factory Patterns</a:t>
            </a:r>
            <a:endParaRPr lang="en-IE" dirty="0"/>
          </a:p>
        </p:txBody>
      </p:sp>
      <p:sp>
        <p:nvSpPr>
          <p:cNvPr id="3" name="Text Placeholder 2"/>
          <p:cNvSpPr>
            <a:spLocks noGrp="1"/>
          </p:cNvSpPr>
          <p:nvPr>
            <p:ph type="body" sz="quarter" idx="10"/>
          </p:nvPr>
        </p:nvSpPr>
        <p:spPr/>
        <p:txBody>
          <a:bodyPr/>
          <a:lstStyle/>
          <a:p>
            <a:r>
              <a:rPr lang="en-IE" sz="2000" dirty="0" smtClean="0"/>
              <a:t>25/09/14</a:t>
            </a:r>
            <a:endParaRPr lang="en-IE" sz="2000" dirty="0"/>
          </a:p>
        </p:txBody>
      </p:sp>
    </p:spTree>
    <p:extLst>
      <p:ext uri="{BB962C8B-B14F-4D97-AF65-F5344CB8AC3E}">
        <p14:creationId xmlns:p14="http://schemas.microsoft.com/office/powerpoint/2010/main" val="156375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Factory Method Pattern</a:t>
            </a:r>
            <a:endParaRPr lang="en-IE" dirty="0"/>
          </a:p>
        </p:txBody>
      </p:sp>
      <p:pic>
        <p:nvPicPr>
          <p:cNvPr id="2050" name="Picture 2"/>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536700" y="2095538"/>
            <a:ext cx="6043612" cy="3670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06400" y="838200"/>
            <a:ext cx="8001000" cy="1015663"/>
          </a:xfrm>
          <a:prstGeom prst="rect">
            <a:avLst/>
          </a:prstGeom>
          <a:noFill/>
        </p:spPr>
        <p:txBody>
          <a:bodyPr wrap="square" rtlCol="0">
            <a:spAutoFit/>
          </a:bodyPr>
          <a:lstStyle/>
          <a:p>
            <a:r>
              <a:rPr lang="en-IE" sz="2000" b="1" dirty="0" smtClean="0"/>
              <a:t>The Factory Method Pattern</a:t>
            </a:r>
            <a:r>
              <a:rPr lang="en-IE" sz="1800" dirty="0" smtClean="0"/>
              <a:t> </a:t>
            </a:r>
            <a:r>
              <a:rPr lang="en-IE" sz="2000" dirty="0" smtClean="0"/>
              <a:t>defines an interface for creating an object, but lets subclasses decide which class to instantiate.  Factory method lets a class defer instantiation to subclasses.</a:t>
            </a:r>
            <a:endParaRPr lang="en-IE" sz="2000" dirty="0"/>
          </a:p>
        </p:txBody>
      </p:sp>
    </p:spTree>
    <p:extLst>
      <p:ext uri="{BB962C8B-B14F-4D97-AF65-F5344CB8AC3E}">
        <p14:creationId xmlns:p14="http://schemas.microsoft.com/office/powerpoint/2010/main" val="3650086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Factory Method Pattern</a:t>
            </a:r>
            <a:endParaRPr lang="en-IE" dirty="0"/>
          </a:p>
        </p:txBody>
      </p:sp>
      <p:sp>
        <p:nvSpPr>
          <p:cNvPr id="3" name="Content Placeholder 2"/>
          <p:cNvSpPr>
            <a:spLocks noGrp="1"/>
          </p:cNvSpPr>
          <p:nvPr>
            <p:ph sz="quarter" idx="10"/>
          </p:nvPr>
        </p:nvSpPr>
        <p:spPr>
          <a:xfrm>
            <a:off x="457200" y="796672"/>
            <a:ext cx="8293100" cy="5032627"/>
          </a:xfrm>
        </p:spPr>
        <p:txBody>
          <a:bodyPr anchor="ctr" anchorCtr="0"/>
          <a:lstStyle/>
          <a:p>
            <a:pPr marL="0" indent="0" algn="ctr">
              <a:buNone/>
            </a:pPr>
            <a:r>
              <a:rPr lang="en-IE" sz="9600" i="1" dirty="0" smtClean="0"/>
              <a:t>Demo</a:t>
            </a:r>
            <a:endParaRPr lang="en-IE" i="1" dirty="0"/>
          </a:p>
        </p:txBody>
      </p:sp>
    </p:spTree>
    <p:extLst>
      <p:ext uri="{BB962C8B-B14F-4D97-AF65-F5344CB8AC3E}">
        <p14:creationId xmlns:p14="http://schemas.microsoft.com/office/powerpoint/2010/main" val="735327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Abstract Factory Pattern</a:t>
            </a:r>
            <a:endParaRPr lang="en-IE" dirty="0"/>
          </a:p>
        </p:txBody>
      </p:sp>
      <p:sp>
        <p:nvSpPr>
          <p:cNvPr id="3" name="Content Placeholder 2"/>
          <p:cNvSpPr>
            <a:spLocks noGrp="1"/>
          </p:cNvSpPr>
          <p:nvPr>
            <p:ph sz="quarter" idx="10"/>
          </p:nvPr>
        </p:nvSpPr>
        <p:spPr>
          <a:xfrm>
            <a:off x="457200" y="796672"/>
            <a:ext cx="8293100" cy="5032627"/>
          </a:xfrm>
        </p:spPr>
        <p:txBody>
          <a:bodyPr anchor="t" anchorCtr="0"/>
          <a:lstStyle/>
          <a:p>
            <a:pPr>
              <a:buFont typeface="Arial" panose="020B0604020202020204" pitchFamily="34" charset="0"/>
              <a:buChar char="•"/>
            </a:pPr>
            <a:r>
              <a:rPr lang="en-IE" dirty="0" smtClean="0"/>
              <a:t>Used if you </a:t>
            </a:r>
            <a:r>
              <a:rPr lang="en-IE" dirty="0" smtClean="0"/>
              <a:t>need to create objects using specific families </a:t>
            </a:r>
            <a:r>
              <a:rPr lang="en-IE" dirty="0" smtClean="0"/>
              <a:t>of </a:t>
            </a:r>
            <a:r>
              <a:rPr lang="en-IE" dirty="0" smtClean="0"/>
              <a:t>products.</a:t>
            </a:r>
          </a:p>
          <a:p>
            <a:pPr marL="0" indent="0">
              <a:buNone/>
            </a:pPr>
            <a:r>
              <a:rPr lang="en-IE" dirty="0"/>
              <a:t>	</a:t>
            </a:r>
            <a:r>
              <a:rPr lang="en-IE" dirty="0" err="1" smtClean="0"/>
              <a:t>ie</a:t>
            </a:r>
            <a:r>
              <a:rPr lang="en-IE" dirty="0" smtClean="0"/>
              <a:t>, create a pizza using a specific set of ingredients.</a:t>
            </a:r>
            <a:endParaRPr lang="en-IE" dirty="0" smtClean="0"/>
          </a:p>
          <a:p>
            <a:pPr marL="0" indent="0">
              <a:buNone/>
            </a:pPr>
            <a:endParaRPr lang="en-IE" dirty="0"/>
          </a:p>
          <a:p>
            <a:pPr>
              <a:buFont typeface="Arial" panose="020B0604020202020204" pitchFamily="34" charset="0"/>
              <a:buChar char="•"/>
            </a:pPr>
            <a:r>
              <a:rPr lang="en-IE" dirty="0" smtClean="0"/>
              <a:t>Ensures that clients create products that belong together</a:t>
            </a:r>
            <a:r>
              <a:rPr lang="en-IE" dirty="0" smtClean="0"/>
              <a:t>.</a:t>
            </a:r>
          </a:p>
          <a:p>
            <a:pPr marL="0" indent="0">
              <a:buNone/>
            </a:pPr>
            <a:r>
              <a:rPr lang="en-IE" dirty="0" smtClean="0"/>
              <a:t>	</a:t>
            </a:r>
            <a:r>
              <a:rPr lang="en-IE" dirty="0" err="1" smtClean="0"/>
              <a:t>ie</a:t>
            </a:r>
            <a:r>
              <a:rPr lang="en-IE" dirty="0" smtClean="0"/>
              <a:t>, an ingredient factory will produce a specific set of ingredient.</a:t>
            </a:r>
          </a:p>
          <a:p>
            <a:pPr marL="0" indent="0">
              <a:buNone/>
            </a:pPr>
            <a:endParaRPr lang="en-IE" dirty="0"/>
          </a:p>
          <a:p>
            <a:pPr marL="0" indent="0">
              <a:buNone/>
            </a:pPr>
            <a:endParaRPr lang="en-IE" dirty="0"/>
          </a:p>
        </p:txBody>
      </p:sp>
    </p:spTree>
    <p:extLst>
      <p:ext uri="{BB962C8B-B14F-4D97-AF65-F5344CB8AC3E}">
        <p14:creationId xmlns:p14="http://schemas.microsoft.com/office/powerpoint/2010/main" val="4076570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Agenda</a:t>
            </a:r>
            <a:endParaRPr lang="en-IE" dirty="0"/>
          </a:p>
        </p:txBody>
      </p:sp>
      <p:sp>
        <p:nvSpPr>
          <p:cNvPr id="3" name="Content Placeholder 2"/>
          <p:cNvSpPr>
            <a:spLocks noGrp="1"/>
          </p:cNvSpPr>
          <p:nvPr>
            <p:ph sz="quarter" idx="10"/>
          </p:nvPr>
        </p:nvSpPr>
        <p:spPr/>
        <p:txBody>
          <a:bodyPr/>
          <a:lstStyle/>
          <a:p>
            <a:r>
              <a:rPr lang="en-IE" sz="2000" dirty="0" smtClean="0"/>
              <a:t>What Are Factories</a:t>
            </a:r>
          </a:p>
          <a:p>
            <a:pPr marL="0" indent="0">
              <a:buNone/>
            </a:pPr>
            <a:endParaRPr lang="en-IE" sz="2000" dirty="0" smtClean="0"/>
          </a:p>
          <a:p>
            <a:r>
              <a:rPr lang="en-IE" sz="2000" dirty="0" smtClean="0"/>
              <a:t>The Simple Factory (Not a Pattern)</a:t>
            </a:r>
          </a:p>
          <a:p>
            <a:pPr marL="0" indent="0">
              <a:buNone/>
            </a:pPr>
            <a:endParaRPr lang="en-IE" sz="2000" dirty="0" smtClean="0"/>
          </a:p>
          <a:p>
            <a:r>
              <a:rPr lang="en-IE" sz="2000" dirty="0" smtClean="0"/>
              <a:t>The Factory Method Pattern</a:t>
            </a:r>
          </a:p>
          <a:p>
            <a:pPr marL="0" indent="0">
              <a:buNone/>
            </a:pPr>
            <a:endParaRPr lang="en-IE" sz="2000" dirty="0" smtClean="0"/>
          </a:p>
          <a:p>
            <a:r>
              <a:rPr lang="en-IE" sz="2000" dirty="0" smtClean="0"/>
              <a:t>The Abstract Factory Pattern</a:t>
            </a:r>
          </a:p>
          <a:p>
            <a:pPr marL="0" indent="0">
              <a:buNone/>
            </a:pPr>
            <a:endParaRPr lang="en-IE" sz="2000" dirty="0" smtClean="0"/>
          </a:p>
          <a:p>
            <a:r>
              <a:rPr lang="en-IE" sz="2000" dirty="0" smtClean="0"/>
              <a:t>Comparison of the Factory Patterns</a:t>
            </a:r>
            <a:endParaRPr lang="en-IE" sz="2000" dirty="0"/>
          </a:p>
        </p:txBody>
      </p:sp>
    </p:spTree>
    <p:extLst>
      <p:ext uri="{BB962C8B-B14F-4D97-AF65-F5344CB8AC3E}">
        <p14:creationId xmlns:p14="http://schemas.microsoft.com/office/powerpoint/2010/main" val="1347056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01.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lgn="ctr">
              <a:buNone/>
            </a:pPr>
            <a:r>
              <a:rPr lang="en-IE" sz="2800" dirty="0"/>
              <a:t>Factories provide a way of </a:t>
            </a:r>
            <a:r>
              <a:rPr lang="en-IE" sz="2800" b="1" dirty="0"/>
              <a:t>decoupling object instantiation code </a:t>
            </a:r>
            <a:r>
              <a:rPr lang="en-IE" sz="2800" dirty="0"/>
              <a:t>away from client classes, and encapsulate that code into its own class. </a:t>
            </a:r>
          </a:p>
          <a:p>
            <a:pPr marL="0" indent="0">
              <a:buNone/>
            </a:pPr>
            <a:endParaRPr lang="en-IE" sz="2000" b="1" dirty="0" smtClean="0"/>
          </a:p>
          <a:p>
            <a:pPr marL="0" indent="0">
              <a:buNone/>
            </a:pPr>
            <a:r>
              <a:rPr lang="en-IE" sz="2000" b="1" dirty="0" smtClean="0"/>
              <a:t>Why </a:t>
            </a:r>
            <a:r>
              <a:rPr lang="en-IE" sz="2000" b="1" dirty="0" smtClean="0"/>
              <a:t>Would You Use a Factory?</a:t>
            </a:r>
            <a:endParaRPr lang="en-IE" sz="2000" b="1" dirty="0"/>
          </a:p>
          <a:p>
            <a:endParaRPr lang="en-IE" sz="2000" dirty="0" smtClean="0"/>
          </a:p>
          <a:p>
            <a:r>
              <a:rPr lang="en-IE" sz="2000" dirty="0"/>
              <a:t>If you need to </a:t>
            </a:r>
            <a:r>
              <a:rPr lang="en-IE" sz="2000" b="1" dirty="0"/>
              <a:t>create one of several possible classes that share a common </a:t>
            </a:r>
            <a:r>
              <a:rPr lang="en-IE" sz="2000" b="1" dirty="0" smtClean="0"/>
              <a:t>interface</a:t>
            </a:r>
            <a:r>
              <a:rPr lang="en-IE" sz="2000" dirty="0" smtClean="0"/>
              <a:t>.</a:t>
            </a:r>
            <a:endParaRPr lang="en-IE" sz="2000" dirty="0"/>
          </a:p>
          <a:p>
            <a:pPr marL="0" indent="0">
              <a:buNone/>
            </a:pPr>
            <a:endParaRPr lang="en-IE" sz="2000" dirty="0"/>
          </a:p>
          <a:p>
            <a:r>
              <a:rPr lang="en-IE" sz="2000" dirty="0"/>
              <a:t>Allows several classes to be </a:t>
            </a:r>
            <a:r>
              <a:rPr lang="en-IE" sz="2000" b="1" dirty="0"/>
              <a:t>clients of your factory</a:t>
            </a:r>
            <a:r>
              <a:rPr lang="en-IE" sz="2000" dirty="0"/>
              <a:t>, creating a one to many relationship.  This centralises the code</a:t>
            </a:r>
            <a:r>
              <a:rPr lang="en-IE" sz="2000" dirty="0" smtClean="0"/>
              <a:t>.</a:t>
            </a:r>
            <a:endParaRPr lang="en-IE" sz="2000" dirty="0"/>
          </a:p>
          <a:p>
            <a:pPr marL="0" indent="0">
              <a:buNone/>
            </a:pPr>
            <a:endParaRPr lang="en-IE" sz="2000" dirty="0"/>
          </a:p>
          <a:p>
            <a:r>
              <a:rPr lang="en-IE" sz="2000" dirty="0" smtClean="0"/>
              <a:t>Makes it possible to </a:t>
            </a:r>
            <a:r>
              <a:rPr lang="en-IE" sz="2000" b="1" dirty="0" smtClean="0"/>
              <a:t>choose which object to instantiate at runtime</a:t>
            </a:r>
            <a:r>
              <a:rPr lang="en-IE" sz="2000" dirty="0" smtClean="0"/>
              <a:t>.</a:t>
            </a:r>
          </a:p>
          <a:p>
            <a:endParaRPr lang="en-IE" sz="2000" dirty="0"/>
          </a:p>
        </p:txBody>
      </p:sp>
    </p:spTree>
    <p:extLst>
      <p:ext uri="{BB962C8B-B14F-4D97-AF65-F5344CB8AC3E}">
        <p14:creationId xmlns:p14="http://schemas.microsoft.com/office/powerpoint/2010/main" val="2954737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02.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endParaRPr lang="en-IE" sz="2000" dirty="0" smtClean="0"/>
          </a:p>
          <a:p>
            <a:endParaRPr lang="en-IE" sz="2000" dirty="0" smtClean="0"/>
          </a:p>
          <a:p>
            <a:endParaRPr lang="en-IE" sz="2000" dirty="0"/>
          </a:p>
          <a:p>
            <a:endParaRPr lang="en-IE" sz="2000" dirty="0" smtClean="0"/>
          </a:p>
          <a:p>
            <a:endParaRPr lang="en-IE" sz="2000" dirty="0"/>
          </a:p>
          <a:p>
            <a:endParaRPr lang="en-IE" sz="2000" dirty="0" smtClean="0"/>
          </a:p>
          <a:p>
            <a:endParaRPr lang="en-IE" sz="2000" dirty="0" smtClean="0"/>
          </a:p>
          <a:p>
            <a:endParaRPr lang="en-IE" sz="2000" dirty="0" smtClean="0"/>
          </a:p>
          <a:p>
            <a:r>
              <a:rPr lang="en-IE" sz="2000" dirty="0" smtClean="0"/>
              <a:t>Factories are classes that have a method of the form,</a:t>
            </a:r>
          </a:p>
          <a:p>
            <a:pPr marL="0" indent="0" algn="ctr">
              <a:buNone/>
            </a:pPr>
            <a:r>
              <a:rPr lang="en-IE" sz="2000" dirty="0" err="1" smtClean="0">
                <a:solidFill>
                  <a:srgbClr val="00B050"/>
                </a:solidFill>
                <a:latin typeface="Consolas" panose="020B0609020204030204" pitchFamily="49" charset="0"/>
                <a:cs typeface="Consolas" panose="020B0609020204030204" pitchFamily="49" charset="0"/>
              </a:rPr>
              <a:t>InterfaceType</a:t>
            </a:r>
            <a:r>
              <a:rPr lang="en-IE" sz="2000" dirty="0" smtClean="0">
                <a:solidFill>
                  <a:srgbClr val="00B050"/>
                </a:solidFill>
                <a:latin typeface="Consolas" panose="020B0609020204030204" pitchFamily="49" charset="0"/>
                <a:cs typeface="Consolas" panose="020B0609020204030204" pitchFamily="49" charset="0"/>
              </a:rPr>
              <a:t> *&lt;name&gt;  </a:t>
            </a:r>
            <a:r>
              <a:rPr lang="en-IE" sz="2000" b="1" dirty="0" err="1" smtClean="0">
                <a:solidFill>
                  <a:schemeClr val="accent6">
                    <a:lumMod val="50000"/>
                  </a:schemeClr>
                </a:solidFill>
                <a:latin typeface="Consolas" panose="020B0609020204030204" pitchFamily="49" charset="0"/>
                <a:cs typeface="Consolas" panose="020B0609020204030204" pitchFamily="49" charset="0"/>
              </a:rPr>
              <a:t>createObject</a:t>
            </a:r>
            <a:r>
              <a:rPr lang="en-IE" sz="2000" b="1" dirty="0" smtClean="0">
                <a:solidFill>
                  <a:schemeClr val="accent6">
                    <a:lumMod val="50000"/>
                  </a:schemeClr>
                </a:solidFill>
                <a:latin typeface="Consolas" panose="020B0609020204030204" pitchFamily="49" charset="0"/>
                <a:cs typeface="Consolas" panose="020B0609020204030204" pitchFamily="49" charset="0"/>
              </a:rPr>
              <a:t>(</a:t>
            </a:r>
            <a:r>
              <a:rPr lang="en-IE" sz="2000" b="1" dirty="0" err="1" smtClean="0">
                <a:solidFill>
                  <a:schemeClr val="accent1">
                    <a:lumMod val="75000"/>
                  </a:schemeClr>
                </a:solidFill>
                <a:latin typeface="Consolas" panose="020B0609020204030204" pitchFamily="49" charset="0"/>
                <a:cs typeface="Consolas" panose="020B0609020204030204" pitchFamily="49" charset="0"/>
              </a:rPr>
              <a:t>arg</a:t>
            </a:r>
            <a:r>
              <a:rPr lang="en-IE" sz="2000" b="1" dirty="0" smtClean="0">
                <a:solidFill>
                  <a:schemeClr val="accent6">
                    <a:lumMod val="50000"/>
                  </a:schemeClr>
                </a:solidFill>
                <a:latin typeface="Consolas" panose="020B0609020204030204" pitchFamily="49" charset="0"/>
                <a:cs typeface="Consolas" panose="020B0609020204030204" pitchFamily="49" charset="0"/>
              </a:rPr>
              <a:t>)</a:t>
            </a:r>
            <a:r>
              <a:rPr lang="en-IE" sz="2000" dirty="0" smtClean="0">
                <a:latin typeface="Consolas" panose="020B0609020204030204" pitchFamily="49" charset="0"/>
                <a:cs typeface="Consolas" panose="020B0609020204030204" pitchFamily="49" charset="0"/>
              </a:rPr>
              <a:t> </a:t>
            </a:r>
          </a:p>
          <a:p>
            <a:pPr marL="0" indent="0">
              <a:buNone/>
            </a:pPr>
            <a:r>
              <a:rPr lang="en-IE" sz="2000" dirty="0" smtClean="0"/>
              <a:t>	The </a:t>
            </a:r>
            <a:r>
              <a:rPr lang="en-IE" sz="2000" b="1" dirty="0" err="1" smtClean="0">
                <a:solidFill>
                  <a:schemeClr val="accent1">
                    <a:lumMod val="75000"/>
                  </a:schemeClr>
                </a:solidFill>
              </a:rPr>
              <a:t>arg</a:t>
            </a:r>
            <a:r>
              <a:rPr lang="en-IE" sz="2000" dirty="0" smtClean="0">
                <a:solidFill>
                  <a:schemeClr val="accent1">
                    <a:lumMod val="75000"/>
                  </a:schemeClr>
                </a:solidFill>
              </a:rPr>
              <a:t> </a:t>
            </a:r>
            <a:r>
              <a:rPr lang="en-IE" sz="2000" dirty="0" smtClean="0"/>
              <a:t>is used to define which particular object we would like created.</a:t>
            </a:r>
          </a:p>
          <a:p>
            <a:pPr marL="0" indent="0">
              <a:buNone/>
            </a:pPr>
            <a:endParaRPr lang="en-IE" sz="2000" dirty="0" smtClean="0"/>
          </a:p>
          <a:p>
            <a:r>
              <a:rPr lang="en-IE" sz="2000" dirty="0" smtClean="0"/>
              <a:t>Factories rely heavily on polymorphism.</a:t>
            </a:r>
          </a:p>
          <a:p>
            <a:endParaRPr lang="en-IE" sz="2000" dirty="0"/>
          </a:p>
          <a:p>
            <a:endParaRPr lang="en-IE"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198" y="908688"/>
            <a:ext cx="5606304" cy="2660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rc 5"/>
          <p:cNvSpPr/>
          <p:nvPr/>
        </p:nvSpPr>
        <p:spPr>
          <a:xfrm rot="9094080">
            <a:off x="596901" y="609113"/>
            <a:ext cx="1371600" cy="1524000"/>
          </a:xfrm>
          <a:prstGeom prst="arc">
            <a:avLst/>
          </a:prstGeom>
          <a:ln w="38100">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7" name="TextBox 6"/>
          <p:cNvSpPr txBox="1"/>
          <p:nvPr/>
        </p:nvSpPr>
        <p:spPr>
          <a:xfrm>
            <a:off x="86998" y="880903"/>
            <a:ext cx="1398902" cy="830997"/>
          </a:xfrm>
          <a:prstGeom prst="rect">
            <a:avLst/>
          </a:prstGeom>
          <a:noFill/>
        </p:spPr>
        <p:txBody>
          <a:bodyPr wrap="square" rtlCol="0">
            <a:spAutoFit/>
          </a:bodyPr>
          <a:lstStyle/>
          <a:p>
            <a:r>
              <a:rPr lang="en-IE" sz="1200" dirty="0" smtClean="0">
                <a:solidFill>
                  <a:srgbClr val="C00000"/>
                </a:solidFill>
              </a:rPr>
              <a:t>Factory Interface.</a:t>
            </a:r>
          </a:p>
          <a:p>
            <a:r>
              <a:rPr lang="en-IE" sz="1200" dirty="0" smtClean="0">
                <a:solidFill>
                  <a:srgbClr val="C00000"/>
                </a:solidFill>
              </a:rPr>
              <a:t>Must override the abstract ‘</a:t>
            </a:r>
            <a:r>
              <a:rPr lang="en-IE" sz="1200" dirty="0" err="1" smtClean="0">
                <a:solidFill>
                  <a:srgbClr val="C00000"/>
                </a:solidFill>
              </a:rPr>
              <a:t>factoryMethod</a:t>
            </a:r>
            <a:r>
              <a:rPr lang="en-IE" sz="1200" dirty="0" smtClean="0">
                <a:solidFill>
                  <a:srgbClr val="C00000"/>
                </a:solidFill>
              </a:rPr>
              <a:t>()’.</a:t>
            </a:r>
            <a:endParaRPr lang="en-IE" sz="1050" dirty="0">
              <a:solidFill>
                <a:srgbClr val="C00000"/>
              </a:solidFill>
            </a:endParaRPr>
          </a:p>
        </p:txBody>
      </p:sp>
      <p:sp>
        <p:nvSpPr>
          <p:cNvPr id="9" name="Arc 8"/>
          <p:cNvSpPr/>
          <p:nvPr/>
        </p:nvSpPr>
        <p:spPr>
          <a:xfrm rot="8147899">
            <a:off x="272608" y="1795414"/>
            <a:ext cx="1371600" cy="1925037"/>
          </a:xfrm>
          <a:prstGeom prst="arc">
            <a:avLst>
              <a:gd name="adj1" fmla="val 16200000"/>
              <a:gd name="adj2" fmla="val 20980655"/>
            </a:avLst>
          </a:prstGeom>
          <a:ln w="38100">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10" name="TextBox 9"/>
          <p:cNvSpPr txBox="1"/>
          <p:nvPr/>
        </p:nvSpPr>
        <p:spPr>
          <a:xfrm>
            <a:off x="86999" y="2150903"/>
            <a:ext cx="1398902" cy="1200329"/>
          </a:xfrm>
          <a:prstGeom prst="rect">
            <a:avLst/>
          </a:prstGeom>
          <a:noFill/>
        </p:spPr>
        <p:txBody>
          <a:bodyPr wrap="square" rtlCol="0">
            <a:spAutoFit/>
          </a:bodyPr>
          <a:lstStyle/>
          <a:p>
            <a:r>
              <a:rPr lang="en-IE" sz="1200" dirty="0" smtClean="0">
                <a:solidFill>
                  <a:srgbClr val="C00000"/>
                </a:solidFill>
              </a:rPr>
              <a:t>Factory Concrete Class.  The </a:t>
            </a:r>
            <a:r>
              <a:rPr lang="en-IE" sz="1200" dirty="0" err="1" smtClean="0">
                <a:solidFill>
                  <a:srgbClr val="C00000"/>
                </a:solidFill>
              </a:rPr>
              <a:t>factoryMethod</a:t>
            </a:r>
            <a:r>
              <a:rPr lang="en-IE" sz="1200" dirty="0" smtClean="0">
                <a:solidFill>
                  <a:srgbClr val="C00000"/>
                </a:solidFill>
              </a:rPr>
              <a:t>() implementation is left to the sub class.</a:t>
            </a:r>
            <a:endParaRPr lang="en-IE" sz="1050" dirty="0">
              <a:solidFill>
                <a:srgbClr val="C00000"/>
              </a:solidFill>
            </a:endParaRPr>
          </a:p>
        </p:txBody>
      </p:sp>
      <p:sp>
        <p:nvSpPr>
          <p:cNvPr id="11" name="Arc 10"/>
          <p:cNvSpPr/>
          <p:nvPr/>
        </p:nvSpPr>
        <p:spPr>
          <a:xfrm rot="9444379">
            <a:off x="7327824" y="1083175"/>
            <a:ext cx="1469505" cy="762000"/>
          </a:xfrm>
          <a:custGeom>
            <a:avLst/>
            <a:gdLst>
              <a:gd name="connsiteX0" fmla="*/ 685800 w 1371600"/>
              <a:gd name="connsiteY0" fmla="*/ 0 h 1524000"/>
              <a:gd name="connsiteX1" fmla="*/ 1371600 w 1371600"/>
              <a:gd name="connsiteY1" fmla="*/ 762000 h 1524000"/>
              <a:gd name="connsiteX2" fmla="*/ 685800 w 1371600"/>
              <a:gd name="connsiteY2" fmla="*/ 762000 h 1524000"/>
              <a:gd name="connsiteX3" fmla="*/ 685800 w 1371600"/>
              <a:gd name="connsiteY3" fmla="*/ 0 h 1524000"/>
              <a:gd name="connsiteX0" fmla="*/ 685800 w 1371600"/>
              <a:gd name="connsiteY0" fmla="*/ 0 h 1524000"/>
              <a:gd name="connsiteX1" fmla="*/ 1371600 w 1371600"/>
              <a:gd name="connsiteY1" fmla="*/ 762000 h 1524000"/>
              <a:gd name="connsiteX0" fmla="*/ 0 w 1545378"/>
              <a:gd name="connsiteY0" fmla="*/ 0 h 762000"/>
              <a:gd name="connsiteX1" fmla="*/ 685800 w 1545378"/>
              <a:gd name="connsiteY1" fmla="*/ 762000 h 762000"/>
              <a:gd name="connsiteX2" fmla="*/ 0 w 1545378"/>
              <a:gd name="connsiteY2" fmla="*/ 762000 h 762000"/>
              <a:gd name="connsiteX3" fmla="*/ 0 w 1545378"/>
              <a:gd name="connsiteY3" fmla="*/ 0 h 762000"/>
              <a:gd name="connsiteX0" fmla="*/ 1469505 w 1545378"/>
              <a:gd name="connsiteY0" fmla="*/ 593432 h 762000"/>
              <a:gd name="connsiteX1" fmla="*/ 685800 w 1545378"/>
              <a:gd name="connsiteY1" fmla="*/ 762000 h 762000"/>
              <a:gd name="connsiteX0" fmla="*/ 0 w 1469505"/>
              <a:gd name="connsiteY0" fmla="*/ 0 h 762000"/>
              <a:gd name="connsiteX1" fmla="*/ 685800 w 1469505"/>
              <a:gd name="connsiteY1" fmla="*/ 762000 h 762000"/>
              <a:gd name="connsiteX2" fmla="*/ 0 w 1469505"/>
              <a:gd name="connsiteY2" fmla="*/ 762000 h 762000"/>
              <a:gd name="connsiteX3" fmla="*/ 0 w 1469505"/>
              <a:gd name="connsiteY3" fmla="*/ 0 h 762000"/>
              <a:gd name="connsiteX0" fmla="*/ 1469505 w 1469505"/>
              <a:gd name="connsiteY0" fmla="*/ 593432 h 762000"/>
              <a:gd name="connsiteX1" fmla="*/ 685800 w 1469505"/>
              <a:gd name="connsiteY1" fmla="*/ 762000 h 762000"/>
            </a:gdLst>
            <a:ahLst/>
            <a:cxnLst>
              <a:cxn ang="0">
                <a:pos x="connsiteX0" y="connsiteY0"/>
              </a:cxn>
              <a:cxn ang="0">
                <a:pos x="connsiteX1" y="connsiteY1"/>
              </a:cxn>
            </a:cxnLst>
            <a:rect l="l" t="t" r="r" b="b"/>
            <a:pathLst>
              <a:path w="1469505" h="762000" stroke="0" extrusionOk="0">
                <a:moveTo>
                  <a:pt x="0" y="0"/>
                </a:moveTo>
                <a:cubicBezTo>
                  <a:pt x="378757" y="0"/>
                  <a:pt x="685800" y="341159"/>
                  <a:pt x="685800" y="762000"/>
                </a:cubicBezTo>
                <a:lnTo>
                  <a:pt x="0" y="762000"/>
                </a:lnTo>
                <a:lnTo>
                  <a:pt x="0" y="0"/>
                </a:lnTo>
                <a:close/>
              </a:path>
              <a:path w="1469505" h="762000" fill="none">
                <a:moveTo>
                  <a:pt x="1469505" y="593432"/>
                </a:moveTo>
                <a:cubicBezTo>
                  <a:pt x="1267517" y="279005"/>
                  <a:pt x="685800" y="341159"/>
                  <a:pt x="685800" y="762000"/>
                </a:cubicBezTo>
              </a:path>
            </a:pathLst>
          </a:custGeom>
          <a:ln w="38100">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12" name="TextBox 11"/>
          <p:cNvSpPr txBox="1"/>
          <p:nvPr/>
        </p:nvSpPr>
        <p:spPr>
          <a:xfrm>
            <a:off x="7331602" y="822493"/>
            <a:ext cx="1398902" cy="276999"/>
          </a:xfrm>
          <a:prstGeom prst="rect">
            <a:avLst/>
          </a:prstGeom>
          <a:noFill/>
        </p:spPr>
        <p:txBody>
          <a:bodyPr wrap="square" rtlCol="0">
            <a:spAutoFit/>
          </a:bodyPr>
          <a:lstStyle/>
          <a:p>
            <a:r>
              <a:rPr lang="en-IE" sz="1200" dirty="0" smtClean="0">
                <a:solidFill>
                  <a:srgbClr val="C00000"/>
                </a:solidFill>
              </a:rPr>
              <a:t>Product Interface</a:t>
            </a:r>
            <a:endParaRPr lang="en-IE" sz="1050" dirty="0">
              <a:solidFill>
                <a:srgbClr val="C00000"/>
              </a:solidFill>
            </a:endParaRPr>
          </a:p>
        </p:txBody>
      </p:sp>
      <p:sp>
        <p:nvSpPr>
          <p:cNvPr id="13" name="Arc 10"/>
          <p:cNvSpPr/>
          <p:nvPr/>
        </p:nvSpPr>
        <p:spPr>
          <a:xfrm rot="9444379">
            <a:off x="7421590" y="2790368"/>
            <a:ext cx="1469505" cy="762000"/>
          </a:xfrm>
          <a:custGeom>
            <a:avLst/>
            <a:gdLst>
              <a:gd name="connsiteX0" fmla="*/ 685800 w 1371600"/>
              <a:gd name="connsiteY0" fmla="*/ 0 h 1524000"/>
              <a:gd name="connsiteX1" fmla="*/ 1371600 w 1371600"/>
              <a:gd name="connsiteY1" fmla="*/ 762000 h 1524000"/>
              <a:gd name="connsiteX2" fmla="*/ 685800 w 1371600"/>
              <a:gd name="connsiteY2" fmla="*/ 762000 h 1524000"/>
              <a:gd name="connsiteX3" fmla="*/ 685800 w 1371600"/>
              <a:gd name="connsiteY3" fmla="*/ 0 h 1524000"/>
              <a:gd name="connsiteX0" fmla="*/ 685800 w 1371600"/>
              <a:gd name="connsiteY0" fmla="*/ 0 h 1524000"/>
              <a:gd name="connsiteX1" fmla="*/ 1371600 w 1371600"/>
              <a:gd name="connsiteY1" fmla="*/ 762000 h 1524000"/>
              <a:gd name="connsiteX0" fmla="*/ 0 w 1545378"/>
              <a:gd name="connsiteY0" fmla="*/ 0 h 762000"/>
              <a:gd name="connsiteX1" fmla="*/ 685800 w 1545378"/>
              <a:gd name="connsiteY1" fmla="*/ 762000 h 762000"/>
              <a:gd name="connsiteX2" fmla="*/ 0 w 1545378"/>
              <a:gd name="connsiteY2" fmla="*/ 762000 h 762000"/>
              <a:gd name="connsiteX3" fmla="*/ 0 w 1545378"/>
              <a:gd name="connsiteY3" fmla="*/ 0 h 762000"/>
              <a:gd name="connsiteX0" fmla="*/ 1469505 w 1545378"/>
              <a:gd name="connsiteY0" fmla="*/ 593432 h 762000"/>
              <a:gd name="connsiteX1" fmla="*/ 685800 w 1545378"/>
              <a:gd name="connsiteY1" fmla="*/ 762000 h 762000"/>
              <a:gd name="connsiteX0" fmla="*/ 0 w 1469505"/>
              <a:gd name="connsiteY0" fmla="*/ 0 h 762000"/>
              <a:gd name="connsiteX1" fmla="*/ 685800 w 1469505"/>
              <a:gd name="connsiteY1" fmla="*/ 762000 h 762000"/>
              <a:gd name="connsiteX2" fmla="*/ 0 w 1469505"/>
              <a:gd name="connsiteY2" fmla="*/ 762000 h 762000"/>
              <a:gd name="connsiteX3" fmla="*/ 0 w 1469505"/>
              <a:gd name="connsiteY3" fmla="*/ 0 h 762000"/>
              <a:gd name="connsiteX0" fmla="*/ 1469505 w 1469505"/>
              <a:gd name="connsiteY0" fmla="*/ 593432 h 762000"/>
              <a:gd name="connsiteX1" fmla="*/ 685800 w 1469505"/>
              <a:gd name="connsiteY1" fmla="*/ 762000 h 762000"/>
            </a:gdLst>
            <a:ahLst/>
            <a:cxnLst>
              <a:cxn ang="0">
                <a:pos x="connsiteX0" y="connsiteY0"/>
              </a:cxn>
              <a:cxn ang="0">
                <a:pos x="connsiteX1" y="connsiteY1"/>
              </a:cxn>
            </a:cxnLst>
            <a:rect l="l" t="t" r="r" b="b"/>
            <a:pathLst>
              <a:path w="1469505" h="762000" stroke="0" extrusionOk="0">
                <a:moveTo>
                  <a:pt x="0" y="0"/>
                </a:moveTo>
                <a:cubicBezTo>
                  <a:pt x="378757" y="0"/>
                  <a:pt x="685800" y="341159"/>
                  <a:pt x="685800" y="762000"/>
                </a:cubicBezTo>
                <a:lnTo>
                  <a:pt x="0" y="762000"/>
                </a:lnTo>
                <a:lnTo>
                  <a:pt x="0" y="0"/>
                </a:lnTo>
                <a:close/>
              </a:path>
              <a:path w="1469505" h="762000" fill="none">
                <a:moveTo>
                  <a:pt x="1469505" y="593432"/>
                </a:moveTo>
                <a:cubicBezTo>
                  <a:pt x="1267517" y="279005"/>
                  <a:pt x="685800" y="341159"/>
                  <a:pt x="685800" y="762000"/>
                </a:cubicBezTo>
              </a:path>
            </a:pathLst>
          </a:custGeom>
          <a:ln w="38100">
            <a:headEnd type="triangle"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14" name="TextBox 13"/>
          <p:cNvSpPr txBox="1"/>
          <p:nvPr/>
        </p:nvSpPr>
        <p:spPr>
          <a:xfrm>
            <a:off x="7425368" y="2529686"/>
            <a:ext cx="1398902" cy="461665"/>
          </a:xfrm>
          <a:prstGeom prst="rect">
            <a:avLst/>
          </a:prstGeom>
          <a:noFill/>
        </p:spPr>
        <p:txBody>
          <a:bodyPr wrap="square" rtlCol="0">
            <a:spAutoFit/>
          </a:bodyPr>
          <a:lstStyle/>
          <a:p>
            <a:r>
              <a:rPr lang="en-IE" sz="1200" dirty="0" smtClean="0">
                <a:solidFill>
                  <a:srgbClr val="C00000"/>
                </a:solidFill>
              </a:rPr>
              <a:t>Product Concrete Class</a:t>
            </a:r>
          </a:p>
        </p:txBody>
      </p:sp>
    </p:spTree>
    <p:extLst>
      <p:ext uri="{BB962C8B-B14F-4D97-AF65-F5344CB8AC3E}">
        <p14:creationId xmlns:p14="http://schemas.microsoft.com/office/powerpoint/2010/main" val="179970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03.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buNone/>
            </a:pPr>
            <a:r>
              <a:rPr lang="en-IE" sz="2000" b="1" dirty="0" smtClean="0"/>
              <a:t>Typical Code to Instantiate Related Concrete Classes…</a:t>
            </a:r>
          </a:p>
          <a:p>
            <a:pPr marL="0" indent="0">
              <a:buNone/>
            </a:pPr>
            <a:endParaRPr lang="en-IE" sz="1600" dirty="0" smtClean="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Duck* duck;</a:t>
            </a:r>
            <a:endParaRPr lang="en-IE" sz="1600" dirty="0">
              <a:latin typeface="Consolas" panose="020B0609020204030204" pitchFamily="49" charset="0"/>
              <a:cs typeface="Consolas" panose="020B0609020204030204" pitchFamily="49" charset="0"/>
            </a:endParaRPr>
          </a:p>
          <a:p>
            <a:pPr marL="0" indent="0">
              <a:buNone/>
            </a:pPr>
            <a:endParaRPr lang="en-IE" sz="1600" dirty="0" smtClean="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If(picnic)</a:t>
            </a: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duck = new </a:t>
            </a:r>
            <a:r>
              <a:rPr lang="en-IE" sz="1600" dirty="0" err="1" smtClean="0">
                <a:latin typeface="Consolas" panose="020B0609020204030204" pitchFamily="49" charset="0"/>
                <a:cs typeface="Consolas" panose="020B0609020204030204" pitchFamily="49" charset="0"/>
              </a:rPr>
              <a:t>MallardDuck</a:t>
            </a:r>
            <a:r>
              <a:rPr lang="en-IE" sz="1600" dirty="0" smtClean="0">
                <a:latin typeface="Consolas" panose="020B0609020204030204" pitchFamily="49" charset="0"/>
                <a:cs typeface="Consolas" panose="020B0609020204030204" pitchFamily="49" charset="0"/>
              </a:rPr>
              <a:t>();</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else if(hunting)</a:t>
            </a: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a:t>
            </a:r>
            <a:r>
              <a:rPr lang="en-IE" sz="1600" dirty="0">
                <a:latin typeface="Consolas" panose="020B0609020204030204" pitchFamily="49" charset="0"/>
                <a:cs typeface="Consolas" panose="020B0609020204030204" pitchFamily="49" charset="0"/>
              </a:rPr>
              <a:t> duck = new </a:t>
            </a:r>
            <a:r>
              <a:rPr lang="en-IE" sz="1600" dirty="0" err="1" smtClean="0">
                <a:latin typeface="Consolas" panose="020B0609020204030204" pitchFamily="49" charset="0"/>
                <a:cs typeface="Consolas" panose="020B0609020204030204" pitchFamily="49" charset="0"/>
              </a:rPr>
              <a:t>DecoyDuck</a:t>
            </a:r>
            <a:r>
              <a:rPr lang="en-IE" sz="1600" dirty="0" smtClean="0">
                <a:latin typeface="Consolas" panose="020B0609020204030204" pitchFamily="49" charset="0"/>
                <a:cs typeface="Consolas" panose="020B0609020204030204" pitchFamily="49" charset="0"/>
              </a:rPr>
              <a:t>();</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else if(</a:t>
            </a:r>
            <a:r>
              <a:rPr lang="en-IE" sz="1600" dirty="0" err="1" smtClean="0">
                <a:latin typeface="Consolas" panose="020B0609020204030204" pitchFamily="49" charset="0"/>
                <a:cs typeface="Consolas" panose="020B0609020204030204" pitchFamily="49" charset="0"/>
              </a:rPr>
              <a:t>bathTub</a:t>
            </a: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a:t>
            </a:r>
          </a:p>
          <a:p>
            <a:pPr marL="0" indent="0">
              <a:buNone/>
            </a:pPr>
            <a:r>
              <a:rPr lang="en-IE" sz="1600" dirty="0" smtClean="0">
                <a:latin typeface="Consolas" panose="020B0609020204030204" pitchFamily="49" charset="0"/>
                <a:cs typeface="Consolas" panose="020B0609020204030204" pitchFamily="49" charset="0"/>
              </a:rPr>
              <a:t>	</a:t>
            </a:r>
            <a:r>
              <a:rPr lang="en-IE" sz="1600" dirty="0">
                <a:latin typeface="Consolas" panose="020B0609020204030204" pitchFamily="49" charset="0"/>
                <a:cs typeface="Consolas" panose="020B0609020204030204" pitchFamily="49" charset="0"/>
              </a:rPr>
              <a:t> duck = new </a:t>
            </a:r>
            <a:r>
              <a:rPr lang="en-IE" sz="1600" dirty="0" err="1" smtClean="0">
                <a:latin typeface="Consolas" panose="020B0609020204030204" pitchFamily="49" charset="0"/>
                <a:cs typeface="Consolas" panose="020B0609020204030204" pitchFamily="49" charset="0"/>
              </a:rPr>
              <a:t>RubberDuck</a:t>
            </a:r>
            <a:r>
              <a:rPr lang="en-IE" sz="1600" dirty="0" smtClean="0">
                <a:latin typeface="Consolas" panose="020B0609020204030204" pitchFamily="49" charset="0"/>
                <a:cs typeface="Consolas" panose="020B0609020204030204" pitchFamily="49" charset="0"/>
              </a:rPr>
              <a:t>();</a:t>
            </a: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a:t>
            </a:r>
          </a:p>
          <a:p>
            <a:pPr marL="0" indent="0">
              <a:buNone/>
            </a:pPr>
            <a:endParaRPr lang="en-IE" sz="1600" dirty="0">
              <a:latin typeface="Consolas" panose="020B0609020204030204" pitchFamily="49" charset="0"/>
              <a:cs typeface="Consolas" panose="020B0609020204030204" pitchFamily="49" charset="0"/>
            </a:endParaRPr>
          </a:p>
          <a:p>
            <a:endParaRPr lang="en-IE" sz="2000" dirty="0"/>
          </a:p>
        </p:txBody>
      </p:sp>
      <p:grpSp>
        <p:nvGrpSpPr>
          <p:cNvPr id="8" name="Group 7"/>
          <p:cNvGrpSpPr/>
          <p:nvPr/>
        </p:nvGrpSpPr>
        <p:grpSpPr>
          <a:xfrm rot="20968962">
            <a:off x="4236306" y="1647416"/>
            <a:ext cx="2099474" cy="3042378"/>
            <a:chOff x="5168900" y="1466591"/>
            <a:chExt cx="1346200" cy="2013209"/>
          </a:xfrm>
        </p:grpSpPr>
        <p:grpSp>
          <p:nvGrpSpPr>
            <p:cNvPr id="6" name="Group 5"/>
            <p:cNvGrpSpPr/>
            <p:nvPr/>
          </p:nvGrpSpPr>
          <p:grpSpPr>
            <a:xfrm>
              <a:off x="5168900" y="1701800"/>
              <a:ext cx="1346200" cy="1778000"/>
              <a:chOff x="5168900" y="1701800"/>
              <a:chExt cx="1346200" cy="1778000"/>
            </a:xfrm>
          </p:grpSpPr>
          <p:sp>
            <p:nvSpPr>
              <p:cNvPr id="4" name="Rectangle 3"/>
              <p:cNvSpPr/>
              <p:nvPr/>
            </p:nvSpPr>
            <p:spPr>
              <a:xfrm>
                <a:off x="5168900" y="1701800"/>
                <a:ext cx="1346200" cy="1778000"/>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5" name="TextBox 4"/>
              <p:cNvSpPr txBox="1"/>
              <p:nvPr/>
            </p:nvSpPr>
            <p:spPr>
              <a:xfrm>
                <a:off x="5207000" y="2108591"/>
                <a:ext cx="1308100" cy="1201610"/>
              </a:xfrm>
              <a:prstGeom prst="rect">
                <a:avLst/>
              </a:prstGeom>
              <a:noFill/>
            </p:spPr>
            <p:txBody>
              <a:bodyPr wrap="square" rtlCol="0">
                <a:spAutoFit/>
              </a:bodyPr>
              <a:lstStyle/>
              <a:p>
                <a:pPr marL="0" indent="0">
                  <a:buNone/>
                </a:pPr>
                <a:r>
                  <a:rPr lang="en-IE" sz="800" dirty="0" smtClean="0">
                    <a:latin typeface="Consolas" panose="020B0609020204030204" pitchFamily="49" charset="0"/>
                    <a:cs typeface="Consolas" panose="020B0609020204030204" pitchFamily="49" charset="0"/>
                  </a:rPr>
                  <a:t>Duck</a:t>
                </a:r>
                <a:r>
                  <a:rPr lang="en-IE" sz="800" dirty="0">
                    <a:latin typeface="Consolas" panose="020B0609020204030204" pitchFamily="49" charset="0"/>
                    <a:cs typeface="Consolas" panose="020B0609020204030204" pitchFamily="49" charset="0"/>
                  </a:rPr>
                  <a:t>* duck</a:t>
                </a:r>
                <a:r>
                  <a:rPr lang="en-IE" sz="800" dirty="0" smtClean="0">
                    <a:latin typeface="Consolas" panose="020B0609020204030204" pitchFamily="49" charset="0"/>
                    <a:cs typeface="Consolas" panose="020B0609020204030204" pitchFamily="49" charset="0"/>
                  </a:rPr>
                  <a:t>;</a:t>
                </a:r>
              </a:p>
              <a:p>
                <a:pPr marL="0" indent="0">
                  <a:buNone/>
                </a:pPr>
                <a:endParaRPr lang="en-IE" sz="800" dirty="0">
                  <a:latin typeface="Consolas" panose="020B0609020204030204" pitchFamily="49" charset="0"/>
                  <a:cs typeface="Consolas" panose="020B0609020204030204" pitchFamily="49" charset="0"/>
                </a:endParaRPr>
              </a:p>
              <a:p>
                <a:pPr marL="0" indent="0">
                  <a:buNone/>
                </a:pPr>
                <a:r>
                  <a:rPr lang="en-IE" sz="800" dirty="0" smtClean="0">
                    <a:latin typeface="Consolas" panose="020B0609020204030204" pitchFamily="49" charset="0"/>
                    <a:cs typeface="Consolas" panose="020B0609020204030204" pitchFamily="49" charset="0"/>
                  </a:rPr>
                  <a:t>If(picnic</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MallardDuck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else if(hunting)</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DecoyDuck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a:t>
                </a:r>
                <a:endParaRPr lang="en-IE" sz="800" dirty="0">
                  <a:latin typeface="Consolas" panose="020B0609020204030204" pitchFamily="49" charset="0"/>
                  <a:cs typeface="Consolas" panose="020B0609020204030204" pitchFamily="49" charset="0"/>
                </a:endParaRPr>
              </a:p>
              <a:p>
                <a:endParaRPr lang="en-IE" sz="800" dirty="0"/>
              </a:p>
              <a:p>
                <a:endParaRPr lang="en-IE" sz="800" dirty="0"/>
              </a:p>
            </p:txBody>
          </p:sp>
        </p:grpSp>
        <p:sp>
          <p:nvSpPr>
            <p:cNvPr id="7" name="TextBox 6"/>
            <p:cNvSpPr txBox="1"/>
            <p:nvPr/>
          </p:nvSpPr>
          <p:spPr>
            <a:xfrm>
              <a:off x="5207000" y="1466591"/>
              <a:ext cx="1308100" cy="224029"/>
            </a:xfrm>
            <a:prstGeom prst="rect">
              <a:avLst/>
            </a:prstGeom>
            <a:noFill/>
          </p:spPr>
          <p:txBody>
            <a:bodyPr wrap="square" rtlCol="0">
              <a:spAutoFit/>
            </a:bodyPr>
            <a:lstStyle/>
            <a:p>
              <a:r>
                <a:rPr lang="en-IE" sz="1600" b="1" dirty="0" err="1">
                  <a:solidFill>
                    <a:srgbClr val="00B0F0"/>
                  </a:solidFill>
                </a:rPr>
                <a:t>C</a:t>
              </a:r>
              <a:r>
                <a:rPr lang="en-IE" sz="1600" b="1" dirty="0" err="1" smtClean="0">
                  <a:solidFill>
                    <a:srgbClr val="00B0F0"/>
                  </a:solidFill>
                </a:rPr>
                <a:t>ountrySide</a:t>
              </a:r>
              <a:r>
                <a:rPr lang="en-IE" sz="1600" b="1" dirty="0" smtClean="0">
                  <a:solidFill>
                    <a:srgbClr val="00B0F0"/>
                  </a:solidFill>
                </a:rPr>
                <a:t> Class</a:t>
              </a:r>
              <a:endParaRPr lang="en-IE" sz="1600" b="1" dirty="0">
                <a:solidFill>
                  <a:srgbClr val="00B0F0"/>
                </a:solidFill>
              </a:endParaRPr>
            </a:p>
          </p:txBody>
        </p:sp>
      </p:grpSp>
      <p:grpSp>
        <p:nvGrpSpPr>
          <p:cNvPr id="14" name="Group 13"/>
          <p:cNvGrpSpPr/>
          <p:nvPr/>
        </p:nvGrpSpPr>
        <p:grpSpPr>
          <a:xfrm rot="567057">
            <a:off x="6366826" y="1307159"/>
            <a:ext cx="2355113" cy="3139545"/>
            <a:chOff x="5168900" y="1470255"/>
            <a:chExt cx="1346200" cy="2009545"/>
          </a:xfrm>
        </p:grpSpPr>
        <p:grpSp>
          <p:nvGrpSpPr>
            <p:cNvPr id="15" name="Group 14"/>
            <p:cNvGrpSpPr/>
            <p:nvPr/>
          </p:nvGrpSpPr>
          <p:grpSpPr>
            <a:xfrm>
              <a:off x="5168900" y="1701800"/>
              <a:ext cx="1346200" cy="1778000"/>
              <a:chOff x="5168900" y="1701800"/>
              <a:chExt cx="1346200" cy="1778000"/>
            </a:xfrm>
          </p:grpSpPr>
          <p:sp>
            <p:nvSpPr>
              <p:cNvPr id="17" name="Rectangle 16"/>
              <p:cNvSpPr/>
              <p:nvPr/>
            </p:nvSpPr>
            <p:spPr>
              <a:xfrm>
                <a:off x="5168900" y="1701800"/>
                <a:ext cx="1346200" cy="1778000"/>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18" name="TextBox 17"/>
              <p:cNvSpPr txBox="1"/>
              <p:nvPr/>
            </p:nvSpPr>
            <p:spPr>
              <a:xfrm>
                <a:off x="5207000" y="2128245"/>
                <a:ext cx="1308100" cy="1162301"/>
              </a:xfrm>
              <a:prstGeom prst="rect">
                <a:avLst/>
              </a:prstGeom>
              <a:noFill/>
            </p:spPr>
            <p:txBody>
              <a:bodyPr wrap="square" rtlCol="0">
                <a:spAutoFit/>
              </a:bodyPr>
              <a:lstStyle/>
              <a:p>
                <a:pPr marL="0" indent="0">
                  <a:buNone/>
                </a:pPr>
                <a:r>
                  <a:rPr lang="en-IE" sz="800" dirty="0" smtClean="0">
                    <a:latin typeface="Consolas" panose="020B0609020204030204" pitchFamily="49" charset="0"/>
                    <a:cs typeface="Consolas" panose="020B0609020204030204" pitchFamily="49" charset="0"/>
                  </a:rPr>
                  <a:t>Duck</a:t>
                </a:r>
                <a:r>
                  <a:rPr lang="en-IE" sz="800" dirty="0">
                    <a:latin typeface="Consolas" panose="020B0609020204030204" pitchFamily="49" charset="0"/>
                    <a:cs typeface="Consolas" panose="020B0609020204030204" pitchFamily="49" charset="0"/>
                  </a:rPr>
                  <a:t>* duck</a:t>
                </a:r>
                <a:r>
                  <a:rPr lang="en-IE" sz="800" dirty="0" smtClean="0">
                    <a:latin typeface="Consolas" panose="020B0609020204030204" pitchFamily="49" charset="0"/>
                    <a:cs typeface="Consolas" panose="020B0609020204030204" pitchFamily="49" charset="0"/>
                  </a:rPr>
                  <a:t>;</a:t>
                </a:r>
              </a:p>
              <a:p>
                <a:pPr marL="0" indent="0">
                  <a:buNone/>
                </a:pPr>
                <a:endParaRPr lang="en-IE" sz="800" dirty="0">
                  <a:latin typeface="Consolas" panose="020B0609020204030204" pitchFamily="49" charset="0"/>
                  <a:cs typeface="Consolas" panose="020B0609020204030204" pitchFamily="49" charset="0"/>
                </a:endParaRPr>
              </a:p>
              <a:p>
                <a:pPr marL="0" indent="0">
                  <a:buNone/>
                </a:pPr>
                <a:r>
                  <a:rPr lang="en-IE" sz="800" dirty="0" smtClean="0">
                    <a:latin typeface="Consolas" panose="020B0609020204030204" pitchFamily="49" charset="0"/>
                    <a:cs typeface="Consolas" panose="020B0609020204030204" pitchFamily="49" charset="0"/>
                  </a:rPr>
                  <a:t>If(picnic</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MallardDuck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else if(hunting)</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DecoyDuck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a:t>
                </a:r>
                <a:endParaRPr lang="en-IE" sz="800" dirty="0">
                  <a:latin typeface="Consolas" panose="020B0609020204030204" pitchFamily="49" charset="0"/>
                  <a:cs typeface="Consolas" panose="020B0609020204030204" pitchFamily="49" charset="0"/>
                </a:endParaRPr>
              </a:p>
              <a:p>
                <a:endParaRPr lang="en-IE" sz="800" dirty="0"/>
              </a:p>
              <a:p>
                <a:endParaRPr lang="en-IE" sz="800" dirty="0"/>
              </a:p>
            </p:txBody>
          </p:sp>
        </p:grpSp>
        <p:sp>
          <p:nvSpPr>
            <p:cNvPr id="16" name="TextBox 15"/>
            <p:cNvSpPr txBox="1"/>
            <p:nvPr/>
          </p:nvSpPr>
          <p:spPr>
            <a:xfrm>
              <a:off x="5207000" y="1470255"/>
              <a:ext cx="1308100" cy="216700"/>
            </a:xfrm>
            <a:prstGeom prst="rect">
              <a:avLst/>
            </a:prstGeom>
            <a:noFill/>
          </p:spPr>
          <p:txBody>
            <a:bodyPr wrap="square" rtlCol="0">
              <a:spAutoFit/>
            </a:bodyPr>
            <a:lstStyle/>
            <a:p>
              <a:r>
                <a:rPr lang="en-IE" sz="1600" b="1" dirty="0" err="1">
                  <a:solidFill>
                    <a:srgbClr val="00B050"/>
                  </a:solidFill>
                </a:rPr>
                <a:t>D</a:t>
              </a:r>
              <a:r>
                <a:rPr lang="en-IE" sz="1600" b="1" dirty="0" err="1" smtClean="0">
                  <a:solidFill>
                    <a:srgbClr val="00B050"/>
                  </a:solidFill>
                </a:rPr>
                <a:t>uckShop</a:t>
              </a:r>
              <a:r>
                <a:rPr lang="en-IE" sz="1600" b="1" dirty="0" smtClean="0">
                  <a:solidFill>
                    <a:srgbClr val="00B050"/>
                  </a:solidFill>
                </a:rPr>
                <a:t> Class</a:t>
              </a:r>
              <a:endParaRPr lang="en-IE" sz="1600" b="1" dirty="0">
                <a:solidFill>
                  <a:srgbClr val="00B050"/>
                </a:solidFill>
              </a:endParaRPr>
            </a:p>
          </p:txBody>
        </p:sp>
      </p:grpSp>
      <p:sp>
        <p:nvSpPr>
          <p:cNvPr id="19" name="TextBox 18"/>
          <p:cNvSpPr txBox="1"/>
          <p:nvPr/>
        </p:nvSpPr>
        <p:spPr>
          <a:xfrm>
            <a:off x="5181601" y="4855849"/>
            <a:ext cx="3124200" cy="830997"/>
          </a:xfrm>
          <a:prstGeom prst="rect">
            <a:avLst/>
          </a:prstGeom>
          <a:noFill/>
        </p:spPr>
        <p:txBody>
          <a:bodyPr wrap="square" rtlCol="0">
            <a:spAutoFit/>
          </a:bodyPr>
          <a:lstStyle/>
          <a:p>
            <a:r>
              <a:rPr lang="en-IE" sz="1600" dirty="0" smtClean="0"/>
              <a:t>Both these classes are using the same code to generate an instance of a duck.</a:t>
            </a:r>
            <a:endParaRPr lang="en-IE" sz="1600" dirty="0"/>
          </a:p>
        </p:txBody>
      </p:sp>
    </p:spTree>
    <p:extLst>
      <p:ext uri="{BB962C8B-B14F-4D97-AF65-F5344CB8AC3E}">
        <p14:creationId xmlns:p14="http://schemas.microsoft.com/office/powerpoint/2010/main" val="4096189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04.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buNone/>
            </a:pPr>
            <a:r>
              <a:rPr lang="en-IE" sz="2000" b="1" dirty="0" smtClean="0"/>
              <a:t>Creating a Factory Class…</a:t>
            </a:r>
          </a:p>
          <a:p>
            <a:pPr marL="0" indent="0">
              <a:buNone/>
            </a:pPr>
            <a:r>
              <a:rPr lang="en-IE" sz="1400" dirty="0" smtClean="0">
                <a:latin typeface="Consolas" panose="020B0609020204030204" pitchFamily="49" charset="0"/>
                <a:cs typeface="Consolas" panose="020B0609020204030204" pitchFamily="49" charset="0"/>
              </a:rPr>
              <a:t>Duck* duck;</a:t>
            </a:r>
          </a:p>
          <a:p>
            <a:pPr marL="0" indent="0">
              <a:buNone/>
            </a:pPr>
            <a:r>
              <a:rPr lang="en-IE" sz="1400" b="1" dirty="0" smtClean="0">
                <a:solidFill>
                  <a:srgbClr val="00B050"/>
                </a:solidFill>
                <a:latin typeface="Consolas" panose="020B0609020204030204" pitchFamily="49" charset="0"/>
                <a:cs typeface="Consolas" panose="020B0609020204030204" pitchFamily="49" charset="0"/>
              </a:rPr>
              <a:t>Duck*</a:t>
            </a:r>
            <a:r>
              <a:rPr lang="en-IE" sz="1400" dirty="0" smtClean="0">
                <a:latin typeface="Consolas" panose="020B0609020204030204" pitchFamily="49" charset="0"/>
                <a:cs typeface="Consolas" panose="020B0609020204030204" pitchFamily="49" charset="0"/>
              </a:rPr>
              <a:t> </a:t>
            </a:r>
            <a:r>
              <a:rPr lang="en-IE" sz="1400" dirty="0" err="1" smtClean="0">
                <a:latin typeface="Consolas" panose="020B0609020204030204" pitchFamily="49" charset="0"/>
                <a:cs typeface="Consolas" panose="020B0609020204030204" pitchFamily="49" charset="0"/>
              </a:rPr>
              <a:t>DuckFactory</a:t>
            </a:r>
            <a:r>
              <a:rPr lang="en-IE" sz="1400" dirty="0" smtClean="0">
                <a:latin typeface="Consolas" panose="020B0609020204030204" pitchFamily="49" charset="0"/>
                <a:cs typeface="Consolas" panose="020B0609020204030204" pitchFamily="49" charset="0"/>
              </a:rPr>
              <a:t>::</a:t>
            </a:r>
            <a:r>
              <a:rPr lang="en-IE" sz="1400" b="1" dirty="0" err="1" smtClean="0">
                <a:solidFill>
                  <a:schemeClr val="accent6">
                    <a:lumMod val="50000"/>
                  </a:schemeClr>
                </a:solidFill>
                <a:latin typeface="Consolas" panose="020B0609020204030204" pitchFamily="49" charset="0"/>
                <a:cs typeface="Consolas" panose="020B0609020204030204" pitchFamily="49" charset="0"/>
              </a:rPr>
              <a:t>createDuck</a:t>
            </a:r>
            <a:endParaRPr lang="en-IE" sz="1400" b="1" dirty="0" smtClean="0">
              <a:solidFill>
                <a:schemeClr val="accent6">
                  <a:lumMod val="50000"/>
                </a:schemeClr>
              </a:solidFill>
              <a:latin typeface="Consolas" panose="020B0609020204030204" pitchFamily="49" charset="0"/>
              <a:cs typeface="Consolas" panose="020B0609020204030204" pitchFamily="49" charset="0"/>
            </a:endParaRPr>
          </a:p>
          <a:p>
            <a:pPr marL="0" indent="0">
              <a:buNone/>
            </a:pPr>
            <a:r>
              <a:rPr lang="en-IE" sz="1400" b="1" dirty="0">
                <a:solidFill>
                  <a:schemeClr val="accent6">
                    <a:lumMod val="50000"/>
                  </a:schemeClr>
                </a:solidFill>
                <a:latin typeface="Consolas" panose="020B0609020204030204" pitchFamily="49" charset="0"/>
                <a:cs typeface="Consolas" panose="020B0609020204030204" pitchFamily="49" charset="0"/>
              </a:rPr>
              <a:t>	</a:t>
            </a:r>
            <a:r>
              <a:rPr lang="en-IE" sz="1400" b="1" dirty="0" smtClean="0">
                <a:solidFill>
                  <a:schemeClr val="accent6">
                    <a:lumMod val="50000"/>
                  </a:schemeClr>
                </a:solidFill>
                <a:latin typeface="Consolas" panose="020B0609020204030204" pitchFamily="49" charset="0"/>
                <a:cs typeface="Consolas" panose="020B0609020204030204" pitchFamily="49" charset="0"/>
              </a:rPr>
              <a:t>		</a:t>
            </a:r>
            <a:r>
              <a:rPr lang="en-IE" sz="1400" dirty="0" smtClean="0">
                <a:latin typeface="Consolas" panose="020B0609020204030204" pitchFamily="49" charset="0"/>
                <a:cs typeface="Consolas" panose="020B0609020204030204" pitchFamily="49" charset="0"/>
              </a:rPr>
              <a:t>(</a:t>
            </a:r>
            <a:r>
              <a:rPr lang="en-IE" sz="1400" dirty="0" err="1" smtClean="0">
                <a:latin typeface="Consolas" panose="020B0609020204030204" pitchFamily="49" charset="0"/>
                <a:cs typeface="Consolas" panose="020B0609020204030204" pitchFamily="49" charset="0"/>
              </a:rPr>
              <a:t>std</a:t>
            </a:r>
            <a:r>
              <a:rPr lang="en-IE" sz="1400" dirty="0" smtClean="0">
                <a:latin typeface="Consolas" panose="020B0609020204030204" pitchFamily="49" charset="0"/>
                <a:cs typeface="Consolas" panose="020B0609020204030204" pitchFamily="49" charset="0"/>
              </a:rPr>
              <a:t>::string </a:t>
            </a:r>
            <a:r>
              <a:rPr lang="en-IE" sz="1400" b="1" dirty="0" err="1" smtClean="0">
                <a:solidFill>
                  <a:srgbClr val="0070C0"/>
                </a:solidFill>
                <a:latin typeface="Consolas" panose="020B0609020204030204" pitchFamily="49" charset="0"/>
                <a:cs typeface="Consolas" panose="020B0609020204030204" pitchFamily="49" charset="0"/>
              </a:rPr>
              <a:t>arg_duckType</a:t>
            </a:r>
            <a:r>
              <a:rPr lang="en-IE" sz="1400" dirty="0" smtClean="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	If(</a:t>
            </a:r>
            <a:r>
              <a:rPr lang="en-IE" sz="1400" dirty="0" err="1" smtClean="0">
                <a:latin typeface="Consolas" panose="020B0609020204030204" pitchFamily="49" charset="0"/>
                <a:cs typeface="Consolas" panose="020B0609020204030204" pitchFamily="49" charset="0"/>
              </a:rPr>
              <a:t>arg_ducktype</a:t>
            </a:r>
            <a:r>
              <a:rPr lang="en-IE" sz="1400" dirty="0" smtClean="0">
                <a:latin typeface="Consolas" panose="020B0609020204030204" pitchFamily="49" charset="0"/>
                <a:cs typeface="Consolas" panose="020B0609020204030204" pitchFamily="49" charset="0"/>
              </a:rPr>
              <a:t> == “picnic”)</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a:latin typeface="Consolas" panose="020B0609020204030204" pitchFamily="49" charset="0"/>
                <a:cs typeface="Consolas" panose="020B0609020204030204" pitchFamily="49" charset="0"/>
              </a:rPr>
              <a:t>	</a:t>
            </a:r>
            <a:r>
              <a:rPr lang="en-IE" sz="1400" dirty="0" smtClean="0">
                <a:latin typeface="Consolas" panose="020B0609020204030204" pitchFamily="49" charset="0"/>
                <a:cs typeface="Consolas" panose="020B0609020204030204" pitchFamily="49" charset="0"/>
              </a:rPr>
              <a:t>	duck </a:t>
            </a:r>
            <a:r>
              <a:rPr lang="en-IE" sz="1400" dirty="0">
                <a:latin typeface="Consolas" panose="020B0609020204030204" pitchFamily="49" charset="0"/>
                <a:cs typeface="Consolas" panose="020B0609020204030204" pitchFamily="49" charset="0"/>
              </a:rPr>
              <a:t>= new </a:t>
            </a:r>
            <a:r>
              <a:rPr lang="en-IE" sz="1400" dirty="0" err="1">
                <a:latin typeface="Consolas" panose="020B0609020204030204" pitchFamily="49" charset="0"/>
                <a:cs typeface="Consolas" panose="020B0609020204030204" pitchFamily="49" charset="0"/>
              </a:rPr>
              <a:t>MallardDuck</a:t>
            </a:r>
            <a:r>
              <a:rPr lang="en-IE" sz="1400" dirty="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else if(</a:t>
            </a:r>
            <a:r>
              <a:rPr lang="en-IE" sz="1400" dirty="0" err="1" smtClean="0">
                <a:latin typeface="Consolas" panose="020B0609020204030204" pitchFamily="49" charset="0"/>
                <a:cs typeface="Consolas" panose="020B0609020204030204" pitchFamily="49" charset="0"/>
              </a:rPr>
              <a:t>arg_ducktype</a:t>
            </a:r>
            <a:r>
              <a:rPr lang="en-IE" sz="1400" dirty="0" smtClean="0">
                <a:latin typeface="Consolas" panose="020B0609020204030204" pitchFamily="49" charset="0"/>
                <a:cs typeface="Consolas" panose="020B0609020204030204" pitchFamily="49" charset="0"/>
              </a:rPr>
              <a:t> </a:t>
            </a:r>
            <a:r>
              <a:rPr lang="en-IE" sz="1400" dirty="0">
                <a:latin typeface="Consolas" panose="020B0609020204030204" pitchFamily="49" charset="0"/>
                <a:cs typeface="Consolas" panose="020B0609020204030204" pitchFamily="49" charset="0"/>
              </a:rPr>
              <a:t>== “ </a:t>
            </a:r>
            <a:r>
              <a:rPr lang="en-IE" sz="1400" dirty="0" smtClean="0">
                <a:latin typeface="Consolas" panose="020B0609020204030204" pitchFamily="49" charset="0"/>
                <a:cs typeface="Consolas" panose="020B0609020204030204" pitchFamily="49" charset="0"/>
              </a:rPr>
              <a:t>hunting”)</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a:latin typeface="Consolas" panose="020B0609020204030204" pitchFamily="49" charset="0"/>
                <a:cs typeface="Consolas" panose="020B0609020204030204" pitchFamily="49" charset="0"/>
              </a:rPr>
              <a:t>	 </a:t>
            </a:r>
            <a:r>
              <a:rPr lang="en-IE" sz="1400" dirty="0" smtClean="0">
                <a:latin typeface="Consolas" panose="020B0609020204030204" pitchFamily="49" charset="0"/>
                <a:cs typeface="Consolas" panose="020B0609020204030204" pitchFamily="49" charset="0"/>
              </a:rPr>
              <a:t>	duck </a:t>
            </a:r>
            <a:r>
              <a:rPr lang="en-IE" sz="1400" dirty="0">
                <a:latin typeface="Consolas" panose="020B0609020204030204" pitchFamily="49" charset="0"/>
                <a:cs typeface="Consolas" panose="020B0609020204030204" pitchFamily="49" charset="0"/>
              </a:rPr>
              <a:t>= new </a:t>
            </a:r>
            <a:r>
              <a:rPr lang="en-IE" sz="1400" dirty="0" err="1">
                <a:latin typeface="Consolas" panose="020B0609020204030204" pitchFamily="49" charset="0"/>
                <a:cs typeface="Consolas" panose="020B0609020204030204" pitchFamily="49" charset="0"/>
              </a:rPr>
              <a:t>DecoyDuck</a:t>
            </a:r>
            <a:r>
              <a:rPr lang="en-IE" sz="1400" dirty="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else if(</a:t>
            </a:r>
            <a:r>
              <a:rPr lang="en-IE" sz="1400" dirty="0" err="1">
                <a:latin typeface="Consolas" panose="020B0609020204030204" pitchFamily="49" charset="0"/>
                <a:cs typeface="Consolas" panose="020B0609020204030204" pitchFamily="49" charset="0"/>
              </a:rPr>
              <a:t>arg_ducktype</a:t>
            </a:r>
            <a:r>
              <a:rPr lang="en-IE" sz="1400" dirty="0">
                <a:latin typeface="Consolas" panose="020B0609020204030204" pitchFamily="49" charset="0"/>
                <a:cs typeface="Consolas" panose="020B0609020204030204" pitchFamily="49" charset="0"/>
              </a:rPr>
              <a:t> == “ </a:t>
            </a:r>
            <a:r>
              <a:rPr lang="en-IE" sz="1400" dirty="0" err="1" smtClean="0">
                <a:latin typeface="Consolas" panose="020B0609020204030204" pitchFamily="49" charset="0"/>
                <a:cs typeface="Consolas" panose="020B0609020204030204" pitchFamily="49" charset="0"/>
              </a:rPr>
              <a:t>bathTub</a:t>
            </a:r>
            <a:r>
              <a:rPr lang="en-IE" sz="1400" dirty="0" smtClean="0">
                <a:latin typeface="Consolas" panose="020B0609020204030204" pitchFamily="49" charset="0"/>
                <a:cs typeface="Consolas" panose="020B0609020204030204" pitchFamily="49" charset="0"/>
              </a:rPr>
              <a:t>”)</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a:latin typeface="Consolas" panose="020B0609020204030204" pitchFamily="49" charset="0"/>
                <a:cs typeface="Consolas" panose="020B0609020204030204" pitchFamily="49" charset="0"/>
              </a:rPr>
              <a:t>	 </a:t>
            </a:r>
            <a:r>
              <a:rPr lang="en-IE" sz="1400" dirty="0" smtClean="0">
                <a:latin typeface="Consolas" panose="020B0609020204030204" pitchFamily="49" charset="0"/>
                <a:cs typeface="Consolas" panose="020B0609020204030204" pitchFamily="49" charset="0"/>
              </a:rPr>
              <a:t>	duck </a:t>
            </a:r>
            <a:r>
              <a:rPr lang="en-IE" sz="1400" dirty="0">
                <a:latin typeface="Consolas" panose="020B0609020204030204" pitchFamily="49" charset="0"/>
                <a:cs typeface="Consolas" panose="020B0609020204030204" pitchFamily="49" charset="0"/>
              </a:rPr>
              <a:t>= new </a:t>
            </a:r>
            <a:r>
              <a:rPr lang="en-IE" sz="1400" dirty="0" err="1">
                <a:latin typeface="Consolas" panose="020B0609020204030204" pitchFamily="49" charset="0"/>
                <a:cs typeface="Consolas" panose="020B0609020204030204" pitchFamily="49" charset="0"/>
              </a:rPr>
              <a:t>RubberDuck</a:t>
            </a:r>
            <a:r>
              <a:rPr lang="en-IE" sz="1400" dirty="0">
                <a:latin typeface="Consolas" panose="020B0609020204030204" pitchFamily="49" charset="0"/>
                <a:cs typeface="Consolas" panose="020B0609020204030204" pitchFamily="49" charset="0"/>
              </a:rPr>
              <a:t>();</a:t>
            </a:r>
          </a:p>
          <a:p>
            <a:pPr marL="0" indent="0">
              <a:buNone/>
            </a:pPr>
            <a:r>
              <a:rPr lang="en-IE" sz="1400" dirty="0" smtClean="0">
                <a:latin typeface="Consolas" panose="020B0609020204030204" pitchFamily="49" charset="0"/>
                <a:cs typeface="Consolas" panose="020B0609020204030204" pitchFamily="49" charset="0"/>
              </a:rPr>
              <a:t>	}</a:t>
            </a:r>
            <a:endParaRPr lang="en-IE" sz="1400" dirty="0">
              <a:latin typeface="Consolas" panose="020B0609020204030204" pitchFamily="49" charset="0"/>
              <a:cs typeface="Consolas" panose="020B0609020204030204" pitchFamily="49" charset="0"/>
            </a:endParaRPr>
          </a:p>
          <a:p>
            <a:pPr marL="0" indent="0">
              <a:buNone/>
            </a:pPr>
            <a:r>
              <a:rPr lang="en-IE" sz="1400" dirty="0" smtClean="0">
                <a:latin typeface="Consolas" panose="020B0609020204030204" pitchFamily="49" charset="0"/>
                <a:cs typeface="Consolas" panose="020B0609020204030204" pitchFamily="49" charset="0"/>
              </a:rPr>
              <a:t>return duck;</a:t>
            </a:r>
            <a:endParaRPr lang="en-IE" sz="1400" dirty="0">
              <a:latin typeface="Consolas" panose="020B0609020204030204" pitchFamily="49" charset="0"/>
              <a:cs typeface="Consolas" panose="020B0609020204030204" pitchFamily="49" charset="0"/>
            </a:endParaRPr>
          </a:p>
          <a:p>
            <a:endParaRPr lang="en-IE" sz="2000" dirty="0"/>
          </a:p>
        </p:txBody>
      </p:sp>
      <p:grpSp>
        <p:nvGrpSpPr>
          <p:cNvPr id="4" name="Group 3"/>
          <p:cNvGrpSpPr/>
          <p:nvPr/>
        </p:nvGrpSpPr>
        <p:grpSpPr>
          <a:xfrm rot="20968962">
            <a:off x="4370932" y="352347"/>
            <a:ext cx="3423776" cy="2243666"/>
            <a:chOff x="5139388" y="1284960"/>
            <a:chExt cx="1386091" cy="1200368"/>
          </a:xfrm>
        </p:grpSpPr>
        <p:grpSp>
          <p:nvGrpSpPr>
            <p:cNvPr id="5" name="Group 4"/>
            <p:cNvGrpSpPr/>
            <p:nvPr/>
          </p:nvGrpSpPr>
          <p:grpSpPr>
            <a:xfrm>
              <a:off x="5179279" y="1504353"/>
              <a:ext cx="1346200" cy="980975"/>
              <a:chOff x="5179279" y="1504353"/>
              <a:chExt cx="1346200" cy="980975"/>
            </a:xfrm>
          </p:grpSpPr>
          <p:sp>
            <p:nvSpPr>
              <p:cNvPr id="7" name="Rectangle 6"/>
              <p:cNvSpPr/>
              <p:nvPr/>
            </p:nvSpPr>
            <p:spPr>
              <a:xfrm>
                <a:off x="5179279" y="1504353"/>
                <a:ext cx="1346200" cy="980975"/>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8" name="TextBox 7"/>
              <p:cNvSpPr txBox="1"/>
              <p:nvPr/>
            </p:nvSpPr>
            <p:spPr>
              <a:xfrm>
                <a:off x="5212776" y="1552993"/>
                <a:ext cx="1308104" cy="839771"/>
              </a:xfrm>
              <a:prstGeom prst="rect">
                <a:avLst/>
              </a:prstGeom>
              <a:noFill/>
            </p:spPr>
            <p:txBody>
              <a:bodyPr wrap="square" rtlCol="0">
                <a:spAutoFit/>
              </a:bodyPr>
              <a:lstStyle/>
              <a:p>
                <a:pPr marL="0" indent="0">
                  <a:buNone/>
                </a:pPr>
                <a:r>
                  <a:rPr lang="en-IE" sz="1600" dirty="0" smtClean="0">
                    <a:latin typeface="Consolas" panose="020B0609020204030204" pitchFamily="49" charset="0"/>
                    <a:cs typeface="Consolas" panose="020B0609020204030204" pitchFamily="49" charset="0"/>
                  </a:rPr>
                  <a:t>Duck</a:t>
                </a:r>
                <a:r>
                  <a:rPr lang="en-IE" sz="1600" dirty="0">
                    <a:latin typeface="Consolas" panose="020B0609020204030204" pitchFamily="49" charset="0"/>
                    <a:cs typeface="Consolas" panose="020B0609020204030204" pitchFamily="49" charset="0"/>
                  </a:rPr>
                  <a:t>* duck</a:t>
                </a:r>
                <a:r>
                  <a:rPr lang="en-IE" sz="1600" dirty="0" smtClean="0">
                    <a:latin typeface="Consolas" panose="020B0609020204030204" pitchFamily="49" charset="0"/>
                    <a:cs typeface="Consolas" panose="020B0609020204030204" pitchFamily="49" charset="0"/>
                  </a:rPr>
                  <a:t>;</a:t>
                </a:r>
              </a:p>
              <a:p>
                <a:pPr marL="0" indent="0">
                  <a:buNone/>
                </a:pPr>
                <a:r>
                  <a:rPr lang="en-IE" sz="1600" dirty="0" err="1" smtClean="0">
                    <a:latin typeface="Consolas" panose="020B0609020204030204" pitchFamily="49" charset="0"/>
                    <a:cs typeface="Consolas" panose="020B0609020204030204" pitchFamily="49" charset="0"/>
                  </a:rPr>
                  <a:t>DuckFactory</a:t>
                </a:r>
                <a:r>
                  <a:rPr lang="en-IE" sz="1600" dirty="0" smtClean="0">
                    <a:latin typeface="Consolas" panose="020B0609020204030204" pitchFamily="49" charset="0"/>
                    <a:cs typeface="Consolas" panose="020B0609020204030204" pitchFamily="49" charset="0"/>
                  </a:rPr>
                  <a:t> </a:t>
                </a:r>
                <a:r>
                  <a:rPr lang="en-IE" sz="1600" dirty="0" err="1" smtClean="0">
                    <a:latin typeface="Consolas" panose="020B0609020204030204" pitchFamily="49" charset="0"/>
                    <a:cs typeface="Consolas" panose="020B0609020204030204" pitchFamily="49" charset="0"/>
                  </a:rPr>
                  <a:t>df</a:t>
                </a:r>
                <a:r>
                  <a:rPr lang="en-IE" sz="1600" dirty="0" smtClean="0">
                    <a:latin typeface="Consolas" panose="020B0609020204030204" pitchFamily="49" charset="0"/>
                    <a:cs typeface="Consolas" panose="020B0609020204030204" pitchFamily="49" charset="0"/>
                  </a:rPr>
                  <a:t> = </a:t>
                </a:r>
              </a:p>
              <a:p>
                <a:pPr marL="0" indent="0">
                  <a:buNone/>
                </a:pPr>
                <a:r>
                  <a:rPr lang="en-IE" sz="1600" dirty="0" smtClean="0">
                    <a:latin typeface="Consolas" panose="020B0609020204030204" pitchFamily="49" charset="0"/>
                    <a:cs typeface="Consolas" panose="020B0609020204030204" pitchFamily="49" charset="0"/>
                  </a:rPr>
                  <a:t>new </a:t>
                </a:r>
                <a:r>
                  <a:rPr lang="en-IE" sz="1600" dirty="0" err="1" smtClean="0">
                    <a:latin typeface="Consolas" panose="020B0609020204030204" pitchFamily="49" charset="0"/>
                    <a:cs typeface="Consolas" panose="020B0609020204030204" pitchFamily="49" charset="0"/>
                  </a:rPr>
                  <a:t>DuckFactory</a:t>
                </a:r>
                <a:r>
                  <a:rPr lang="en-IE" sz="1600" dirty="0" smtClean="0">
                    <a:latin typeface="Consolas" panose="020B0609020204030204" pitchFamily="49" charset="0"/>
                    <a:cs typeface="Consolas" panose="020B0609020204030204" pitchFamily="49" charset="0"/>
                  </a:rPr>
                  <a:t>();</a:t>
                </a:r>
              </a:p>
              <a:p>
                <a:pPr marL="0" indent="0">
                  <a:buNone/>
                </a:pPr>
                <a:endParaRPr lang="en-IE" sz="1600" dirty="0">
                  <a:latin typeface="Consolas" panose="020B0609020204030204" pitchFamily="49" charset="0"/>
                  <a:cs typeface="Consolas" panose="020B0609020204030204" pitchFamily="49" charset="0"/>
                </a:endParaRPr>
              </a:p>
              <a:p>
                <a:pPr marL="0" indent="0">
                  <a:buNone/>
                </a:pPr>
                <a:r>
                  <a:rPr lang="en-IE" sz="1600" dirty="0" smtClean="0">
                    <a:latin typeface="Consolas" panose="020B0609020204030204" pitchFamily="49" charset="0"/>
                    <a:cs typeface="Consolas" panose="020B0609020204030204" pitchFamily="49" charset="0"/>
                  </a:rPr>
                  <a:t>Duck = </a:t>
                </a:r>
                <a:r>
                  <a:rPr lang="en-IE" sz="1600" dirty="0" err="1" smtClean="0">
                    <a:latin typeface="Consolas" panose="020B0609020204030204" pitchFamily="49" charset="0"/>
                    <a:cs typeface="Consolas" panose="020B0609020204030204" pitchFamily="49" charset="0"/>
                  </a:rPr>
                  <a:t>df.createDuck</a:t>
                </a:r>
                <a:r>
                  <a:rPr lang="en-IE" sz="1600" dirty="0" smtClean="0">
                    <a:latin typeface="Consolas" panose="020B0609020204030204" pitchFamily="49" charset="0"/>
                    <a:cs typeface="Consolas" panose="020B0609020204030204" pitchFamily="49" charset="0"/>
                  </a:rPr>
                  <a:t>(“Picnic”);</a:t>
                </a:r>
                <a:endParaRPr lang="en-IE" sz="1600" dirty="0">
                  <a:latin typeface="Consolas" panose="020B0609020204030204" pitchFamily="49" charset="0"/>
                  <a:cs typeface="Consolas" panose="020B0609020204030204" pitchFamily="49" charset="0"/>
                </a:endParaRPr>
              </a:p>
              <a:p>
                <a:endParaRPr lang="en-IE" sz="800" dirty="0"/>
              </a:p>
              <a:p>
                <a:endParaRPr lang="en-IE" sz="800" dirty="0"/>
              </a:p>
            </p:txBody>
          </p:sp>
        </p:grpSp>
        <p:sp>
          <p:nvSpPr>
            <p:cNvPr id="6" name="TextBox 5"/>
            <p:cNvSpPr txBox="1"/>
            <p:nvPr/>
          </p:nvSpPr>
          <p:spPr>
            <a:xfrm>
              <a:off x="5139388" y="1284960"/>
              <a:ext cx="1308101" cy="305590"/>
            </a:xfrm>
            <a:prstGeom prst="rect">
              <a:avLst/>
            </a:prstGeom>
            <a:noFill/>
          </p:spPr>
          <p:txBody>
            <a:bodyPr wrap="square" rtlCol="0">
              <a:spAutoFit/>
            </a:bodyPr>
            <a:lstStyle/>
            <a:p>
              <a:r>
                <a:rPr lang="en-IE" sz="2000" b="1" dirty="0" err="1" smtClean="0">
                  <a:solidFill>
                    <a:srgbClr val="00B0F0"/>
                  </a:solidFill>
                </a:rPr>
                <a:t>CountrySide</a:t>
              </a:r>
              <a:r>
                <a:rPr lang="en-IE" sz="2000" b="1" dirty="0" smtClean="0">
                  <a:solidFill>
                    <a:srgbClr val="00B0F0"/>
                  </a:solidFill>
                </a:rPr>
                <a:t> Class</a:t>
              </a:r>
              <a:endParaRPr lang="en-IE" sz="2000" b="1" dirty="0">
                <a:solidFill>
                  <a:srgbClr val="00B0F0"/>
                </a:solidFill>
              </a:endParaRPr>
            </a:p>
          </p:txBody>
        </p:sp>
      </p:grpSp>
      <p:grpSp>
        <p:nvGrpSpPr>
          <p:cNvPr id="14" name="Group 13"/>
          <p:cNvGrpSpPr/>
          <p:nvPr/>
        </p:nvGrpSpPr>
        <p:grpSpPr>
          <a:xfrm>
            <a:off x="6988546" y="3068163"/>
            <a:ext cx="1259173" cy="2143784"/>
            <a:chOff x="5168900" y="1156184"/>
            <a:chExt cx="1346201" cy="2566484"/>
          </a:xfrm>
        </p:grpSpPr>
        <p:grpSp>
          <p:nvGrpSpPr>
            <p:cNvPr id="15" name="Group 14"/>
            <p:cNvGrpSpPr/>
            <p:nvPr/>
          </p:nvGrpSpPr>
          <p:grpSpPr>
            <a:xfrm>
              <a:off x="5168900" y="1696124"/>
              <a:ext cx="1346201" cy="2026544"/>
              <a:chOff x="5168900" y="1696124"/>
              <a:chExt cx="1346201" cy="2026544"/>
            </a:xfrm>
          </p:grpSpPr>
          <p:sp>
            <p:nvSpPr>
              <p:cNvPr id="17" name="Rectangle 16"/>
              <p:cNvSpPr/>
              <p:nvPr/>
            </p:nvSpPr>
            <p:spPr>
              <a:xfrm>
                <a:off x="5168900" y="1701800"/>
                <a:ext cx="1346200" cy="1778000"/>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18" name="TextBox 17"/>
              <p:cNvSpPr txBox="1"/>
              <p:nvPr/>
            </p:nvSpPr>
            <p:spPr>
              <a:xfrm>
                <a:off x="5207001" y="1696124"/>
                <a:ext cx="1308100" cy="2026544"/>
              </a:xfrm>
              <a:prstGeom prst="rect">
                <a:avLst/>
              </a:prstGeom>
              <a:noFill/>
            </p:spPr>
            <p:txBody>
              <a:bodyPr wrap="square" rtlCol="0">
                <a:spAutoFit/>
              </a:bodyPr>
              <a:lstStyle/>
              <a:p>
                <a:pPr marL="0" indent="0">
                  <a:buNone/>
                </a:pPr>
                <a:r>
                  <a:rPr lang="en-IE" sz="800" dirty="0" smtClean="0">
                    <a:latin typeface="Consolas" panose="020B0609020204030204" pitchFamily="49" charset="0"/>
                    <a:cs typeface="Consolas" panose="020B0609020204030204" pitchFamily="49" charset="0"/>
                  </a:rPr>
                  <a:t>Duck</a:t>
                </a:r>
                <a:r>
                  <a:rPr lang="en-IE" sz="800" dirty="0">
                    <a:latin typeface="Consolas" panose="020B0609020204030204" pitchFamily="49" charset="0"/>
                    <a:cs typeface="Consolas" panose="020B0609020204030204" pitchFamily="49" charset="0"/>
                  </a:rPr>
                  <a:t>* duck</a:t>
                </a:r>
                <a:r>
                  <a:rPr lang="en-IE" sz="800" dirty="0" smtClean="0">
                    <a:latin typeface="Consolas" panose="020B0609020204030204" pitchFamily="49" charset="0"/>
                    <a:cs typeface="Consolas" panose="020B0609020204030204" pitchFamily="49" charset="0"/>
                  </a:rPr>
                  <a:t>;</a:t>
                </a:r>
              </a:p>
              <a:p>
                <a:pPr marL="0" indent="0">
                  <a:buNone/>
                </a:pPr>
                <a:endParaRPr lang="en-IE" sz="800" dirty="0">
                  <a:latin typeface="Consolas" panose="020B0609020204030204" pitchFamily="49" charset="0"/>
                  <a:cs typeface="Consolas" panose="020B0609020204030204" pitchFamily="49" charset="0"/>
                </a:endParaRPr>
              </a:p>
              <a:p>
                <a:pPr marL="0" indent="0">
                  <a:buNone/>
                </a:pPr>
                <a:r>
                  <a:rPr lang="en-IE" sz="800" dirty="0" smtClean="0">
                    <a:latin typeface="Consolas" panose="020B0609020204030204" pitchFamily="49" charset="0"/>
                    <a:cs typeface="Consolas" panose="020B0609020204030204" pitchFamily="49" charset="0"/>
                  </a:rPr>
                  <a:t>If(picnic</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MallardDuck</a:t>
                </a: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a:latin typeface="Consolas" panose="020B0609020204030204" pitchFamily="49" charset="0"/>
                    <a:cs typeface="Consolas" panose="020B0609020204030204" pitchFamily="49" charset="0"/>
                  </a:rPr>
                  <a:t>else if(hunting)</a:t>
                </a:r>
              </a:p>
              <a:p>
                <a:pPr marL="0" indent="0">
                  <a:buNone/>
                </a:pPr>
                <a:r>
                  <a:rPr lang="en-IE" sz="800" dirty="0">
                    <a:latin typeface="Consolas" panose="020B0609020204030204" pitchFamily="49" charset="0"/>
                    <a:cs typeface="Consolas" panose="020B0609020204030204" pitchFamily="49" charset="0"/>
                  </a:rPr>
                  <a:t>{</a:t>
                </a:r>
              </a:p>
              <a:p>
                <a:pPr marL="0" indent="0">
                  <a:buNone/>
                </a:pPr>
                <a:r>
                  <a:rPr lang="en-IE" sz="800" dirty="0" smtClean="0">
                    <a:latin typeface="Consolas" panose="020B0609020204030204" pitchFamily="49" charset="0"/>
                    <a:cs typeface="Consolas" panose="020B0609020204030204" pitchFamily="49" charset="0"/>
                  </a:rPr>
                  <a:t>duck </a:t>
                </a:r>
                <a:r>
                  <a:rPr lang="en-IE" sz="800" dirty="0">
                    <a:latin typeface="Consolas" panose="020B0609020204030204" pitchFamily="49" charset="0"/>
                    <a:cs typeface="Consolas" panose="020B0609020204030204" pitchFamily="49" charset="0"/>
                  </a:rPr>
                  <a:t>= new </a:t>
                </a:r>
                <a:r>
                  <a:rPr lang="en-IE" sz="800" dirty="0" err="1">
                    <a:latin typeface="Consolas" panose="020B0609020204030204" pitchFamily="49" charset="0"/>
                    <a:cs typeface="Consolas" panose="020B0609020204030204" pitchFamily="49" charset="0"/>
                  </a:rPr>
                  <a:t>DecoyDuck</a:t>
                </a:r>
                <a:r>
                  <a:rPr lang="en-IE" sz="800" dirty="0" smtClean="0">
                    <a:latin typeface="Consolas" panose="020B0609020204030204" pitchFamily="49" charset="0"/>
                    <a:cs typeface="Consolas" panose="020B0609020204030204" pitchFamily="49" charset="0"/>
                  </a:rPr>
                  <a:t>()</a:t>
                </a:r>
                <a:endParaRPr lang="en-IE" sz="800" dirty="0">
                  <a:latin typeface="Consolas" panose="020B0609020204030204" pitchFamily="49" charset="0"/>
                  <a:cs typeface="Consolas" panose="020B0609020204030204" pitchFamily="49" charset="0"/>
                </a:endParaRPr>
              </a:p>
              <a:p>
                <a:endParaRPr lang="en-IE" sz="800" dirty="0"/>
              </a:p>
              <a:p>
                <a:endParaRPr lang="en-IE" sz="800" dirty="0"/>
              </a:p>
            </p:txBody>
          </p:sp>
        </p:grpSp>
        <p:sp>
          <p:nvSpPr>
            <p:cNvPr id="16" name="TextBox 15"/>
            <p:cNvSpPr txBox="1"/>
            <p:nvPr/>
          </p:nvSpPr>
          <p:spPr>
            <a:xfrm>
              <a:off x="5186939" y="1156184"/>
              <a:ext cx="1308100" cy="552694"/>
            </a:xfrm>
            <a:prstGeom prst="rect">
              <a:avLst/>
            </a:prstGeom>
            <a:noFill/>
          </p:spPr>
          <p:txBody>
            <a:bodyPr wrap="square" rtlCol="0">
              <a:spAutoFit/>
            </a:bodyPr>
            <a:lstStyle/>
            <a:p>
              <a:r>
                <a:rPr lang="en-IE" sz="1200" b="1" dirty="0" err="1" smtClean="0">
                  <a:solidFill>
                    <a:srgbClr val="00B050"/>
                  </a:solidFill>
                </a:rPr>
                <a:t>DuckFactory</a:t>
              </a:r>
              <a:r>
                <a:rPr lang="en-IE" sz="1200" b="1" dirty="0" smtClean="0">
                  <a:solidFill>
                    <a:srgbClr val="00B050"/>
                  </a:solidFill>
                </a:rPr>
                <a:t> Class</a:t>
              </a:r>
              <a:endParaRPr lang="en-IE" sz="1200" b="1" dirty="0">
                <a:solidFill>
                  <a:srgbClr val="00B050"/>
                </a:solidFill>
              </a:endParaRPr>
            </a:p>
          </p:txBody>
        </p:sp>
      </p:grpSp>
      <p:cxnSp>
        <p:nvCxnSpPr>
          <p:cNvPr id="22" name="Straight Arrow Connector 21"/>
          <p:cNvCxnSpPr>
            <a:stCxn id="7" idx="2"/>
            <a:endCxn id="16" idx="1"/>
          </p:cNvCxnSpPr>
          <p:nvPr/>
        </p:nvCxnSpPr>
        <p:spPr>
          <a:xfrm>
            <a:off x="6336031" y="2568174"/>
            <a:ext cx="669388" cy="730822"/>
          </a:xfrm>
          <a:prstGeom prst="straightConnector1">
            <a:avLst/>
          </a:prstGeom>
          <a:ln w="476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304344" y="5072247"/>
            <a:ext cx="3560256" cy="738664"/>
          </a:xfrm>
          <a:prstGeom prst="rect">
            <a:avLst/>
          </a:prstGeom>
          <a:noFill/>
        </p:spPr>
        <p:txBody>
          <a:bodyPr wrap="square" rtlCol="0">
            <a:spAutoFit/>
          </a:bodyPr>
          <a:lstStyle/>
          <a:p>
            <a:r>
              <a:rPr lang="en-IE" sz="1400" dirty="0" smtClean="0"/>
              <a:t>Take out the code to instantiate an object and encapsulate it into a single factory class, which has a create method. </a:t>
            </a:r>
            <a:endParaRPr lang="en-IE" sz="1400" dirty="0"/>
          </a:p>
        </p:txBody>
      </p:sp>
      <p:grpSp>
        <p:nvGrpSpPr>
          <p:cNvPr id="9" name="Group 8"/>
          <p:cNvGrpSpPr/>
          <p:nvPr/>
        </p:nvGrpSpPr>
        <p:grpSpPr>
          <a:xfrm rot="567057">
            <a:off x="7704182" y="478741"/>
            <a:ext cx="1259173" cy="1839316"/>
            <a:chOff x="5168900" y="1277816"/>
            <a:chExt cx="1346201" cy="2201984"/>
          </a:xfrm>
        </p:grpSpPr>
        <p:grpSp>
          <p:nvGrpSpPr>
            <p:cNvPr id="10" name="Group 9"/>
            <p:cNvGrpSpPr/>
            <p:nvPr/>
          </p:nvGrpSpPr>
          <p:grpSpPr>
            <a:xfrm>
              <a:off x="5168900" y="1701800"/>
              <a:ext cx="1346201" cy="1778000"/>
              <a:chOff x="5168900" y="1701800"/>
              <a:chExt cx="1346201" cy="1778000"/>
            </a:xfrm>
          </p:grpSpPr>
          <p:sp>
            <p:nvSpPr>
              <p:cNvPr id="12" name="Rectangle 11"/>
              <p:cNvSpPr/>
              <p:nvPr/>
            </p:nvSpPr>
            <p:spPr>
              <a:xfrm>
                <a:off x="5168900" y="1701800"/>
                <a:ext cx="1346200" cy="1778000"/>
              </a:xfrm>
              <a:prstGeom prst="rect">
                <a:avLst/>
              </a:prstGeom>
              <a:gradFill>
                <a:gsLst>
                  <a:gs pos="0">
                    <a:srgbClr val="FFE9A3"/>
                  </a:gs>
                  <a:gs pos="100000">
                    <a:schemeClr val="accent6">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13" name="TextBox 12"/>
              <p:cNvSpPr txBox="1"/>
              <p:nvPr/>
            </p:nvSpPr>
            <p:spPr>
              <a:xfrm>
                <a:off x="5207001" y="2064586"/>
                <a:ext cx="1308100" cy="1289619"/>
              </a:xfrm>
              <a:prstGeom prst="rect">
                <a:avLst/>
              </a:prstGeom>
              <a:noFill/>
            </p:spPr>
            <p:txBody>
              <a:bodyPr wrap="square" rtlCol="0">
                <a:spAutoFit/>
              </a:bodyPr>
              <a:lstStyle/>
              <a:p>
                <a:pPr marL="0" indent="0">
                  <a:buNone/>
                </a:pPr>
                <a:r>
                  <a:rPr lang="en-IE" sz="800" dirty="0">
                    <a:latin typeface="Consolas" panose="020B0609020204030204" pitchFamily="49" charset="0"/>
                    <a:cs typeface="Consolas" panose="020B0609020204030204" pitchFamily="49" charset="0"/>
                  </a:rPr>
                  <a:t>Duck* duck;</a:t>
                </a:r>
              </a:p>
              <a:p>
                <a:pPr marL="0" indent="0">
                  <a:buNone/>
                </a:pPr>
                <a:r>
                  <a:rPr lang="en-IE" sz="800" dirty="0" err="1">
                    <a:latin typeface="Consolas" panose="020B0609020204030204" pitchFamily="49" charset="0"/>
                    <a:cs typeface="Consolas" panose="020B0609020204030204" pitchFamily="49" charset="0"/>
                  </a:rPr>
                  <a:t>DuckFactory</a:t>
                </a:r>
                <a:r>
                  <a:rPr lang="en-IE" sz="800" dirty="0">
                    <a:latin typeface="Consolas" panose="020B0609020204030204" pitchFamily="49" charset="0"/>
                    <a:cs typeface="Consolas" panose="020B0609020204030204" pitchFamily="49" charset="0"/>
                  </a:rPr>
                  <a:t> </a:t>
                </a:r>
                <a:r>
                  <a:rPr lang="en-IE" sz="800" dirty="0" err="1">
                    <a:latin typeface="Consolas" panose="020B0609020204030204" pitchFamily="49" charset="0"/>
                    <a:cs typeface="Consolas" panose="020B0609020204030204" pitchFamily="49" charset="0"/>
                  </a:rPr>
                  <a:t>df</a:t>
                </a:r>
                <a:r>
                  <a:rPr lang="en-IE" sz="800" dirty="0">
                    <a:latin typeface="Consolas" panose="020B0609020204030204" pitchFamily="49" charset="0"/>
                    <a:cs typeface="Consolas" panose="020B0609020204030204" pitchFamily="49" charset="0"/>
                  </a:rPr>
                  <a:t> = </a:t>
                </a:r>
              </a:p>
              <a:p>
                <a:pPr marL="0" indent="0">
                  <a:buNone/>
                </a:pPr>
                <a:r>
                  <a:rPr lang="en-IE" sz="800" dirty="0">
                    <a:latin typeface="Consolas" panose="020B0609020204030204" pitchFamily="49" charset="0"/>
                    <a:cs typeface="Consolas" panose="020B0609020204030204" pitchFamily="49" charset="0"/>
                  </a:rPr>
                  <a:t>new </a:t>
                </a:r>
                <a:r>
                  <a:rPr lang="en-IE" sz="800" dirty="0" err="1">
                    <a:latin typeface="Consolas" panose="020B0609020204030204" pitchFamily="49" charset="0"/>
                    <a:cs typeface="Consolas" panose="020B0609020204030204" pitchFamily="49" charset="0"/>
                  </a:rPr>
                  <a:t>DuckFactory</a:t>
                </a:r>
                <a:r>
                  <a:rPr lang="en-IE" sz="800" dirty="0">
                    <a:latin typeface="Consolas" panose="020B0609020204030204" pitchFamily="49" charset="0"/>
                    <a:cs typeface="Consolas" panose="020B0609020204030204" pitchFamily="49" charset="0"/>
                  </a:rPr>
                  <a:t>();</a:t>
                </a:r>
              </a:p>
              <a:p>
                <a:pPr marL="0" indent="0">
                  <a:buNone/>
                </a:pPr>
                <a:endParaRPr lang="en-IE" sz="800" dirty="0">
                  <a:latin typeface="Consolas" panose="020B0609020204030204" pitchFamily="49" charset="0"/>
                  <a:cs typeface="Consolas" panose="020B0609020204030204" pitchFamily="49" charset="0"/>
                </a:endParaRPr>
              </a:p>
              <a:p>
                <a:pPr marL="0" indent="0">
                  <a:buNone/>
                </a:pPr>
                <a:r>
                  <a:rPr lang="en-IE" sz="800" dirty="0">
                    <a:latin typeface="Consolas" panose="020B0609020204030204" pitchFamily="49" charset="0"/>
                    <a:cs typeface="Consolas" panose="020B0609020204030204" pitchFamily="49" charset="0"/>
                  </a:rPr>
                  <a:t>Duck = </a:t>
                </a:r>
                <a:r>
                  <a:rPr lang="en-IE" sz="800" dirty="0" err="1">
                    <a:latin typeface="Consolas" panose="020B0609020204030204" pitchFamily="49" charset="0"/>
                    <a:cs typeface="Consolas" panose="020B0609020204030204" pitchFamily="49" charset="0"/>
                  </a:rPr>
                  <a:t>df.createDuck</a:t>
                </a:r>
                <a:r>
                  <a:rPr lang="en-IE" sz="800" dirty="0">
                    <a:latin typeface="Consolas" panose="020B0609020204030204" pitchFamily="49" charset="0"/>
                    <a:cs typeface="Consolas" panose="020B0609020204030204" pitchFamily="49" charset="0"/>
                  </a:rPr>
                  <a:t>();</a:t>
                </a:r>
              </a:p>
              <a:p>
                <a:endParaRPr lang="en-IE" sz="800" dirty="0"/>
              </a:p>
              <a:p>
                <a:endParaRPr lang="en-IE" sz="800" dirty="0"/>
              </a:p>
            </p:txBody>
          </p:sp>
        </p:grpSp>
        <p:sp>
          <p:nvSpPr>
            <p:cNvPr id="11" name="TextBox 10"/>
            <p:cNvSpPr txBox="1"/>
            <p:nvPr/>
          </p:nvSpPr>
          <p:spPr>
            <a:xfrm>
              <a:off x="5186939" y="1277816"/>
              <a:ext cx="1308100" cy="331616"/>
            </a:xfrm>
            <a:prstGeom prst="rect">
              <a:avLst/>
            </a:prstGeom>
            <a:noFill/>
          </p:spPr>
          <p:txBody>
            <a:bodyPr wrap="square" rtlCol="0">
              <a:spAutoFit/>
            </a:bodyPr>
            <a:lstStyle/>
            <a:p>
              <a:r>
                <a:rPr lang="en-IE" sz="1200" b="1" dirty="0" err="1" smtClean="0">
                  <a:solidFill>
                    <a:srgbClr val="00B050"/>
                  </a:solidFill>
                </a:rPr>
                <a:t>DuckShop</a:t>
              </a:r>
              <a:r>
                <a:rPr lang="en-IE" sz="1200" b="1" dirty="0" smtClean="0">
                  <a:solidFill>
                    <a:srgbClr val="00B050"/>
                  </a:solidFill>
                </a:rPr>
                <a:t> Class</a:t>
              </a:r>
              <a:endParaRPr lang="en-IE" sz="1200" b="1" dirty="0">
                <a:solidFill>
                  <a:srgbClr val="00B050"/>
                </a:solidFill>
              </a:endParaRPr>
            </a:p>
          </p:txBody>
        </p:sp>
      </p:grpSp>
      <p:cxnSp>
        <p:nvCxnSpPr>
          <p:cNvPr id="24" name="Straight Arrow Connector 23"/>
          <p:cNvCxnSpPr>
            <a:stCxn id="12" idx="2"/>
          </p:cNvCxnSpPr>
          <p:nvPr/>
        </p:nvCxnSpPr>
        <p:spPr>
          <a:xfrm flipH="1">
            <a:off x="8064501" y="2305574"/>
            <a:ext cx="118256" cy="1098026"/>
          </a:xfrm>
          <a:prstGeom prst="straightConnector1">
            <a:avLst/>
          </a:prstGeom>
          <a:ln w="476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1439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05. What </a:t>
            </a:r>
            <a:r>
              <a:rPr lang="en-IE" dirty="0"/>
              <a:t>Are Factories</a:t>
            </a:r>
            <a:r>
              <a:rPr lang="en-IE" dirty="0" smtClean="0"/>
              <a:t>?</a:t>
            </a:r>
            <a:endParaRPr lang="en-IE" dirty="0"/>
          </a:p>
        </p:txBody>
      </p:sp>
      <p:sp>
        <p:nvSpPr>
          <p:cNvPr id="3" name="Content Placeholder 2"/>
          <p:cNvSpPr>
            <a:spLocks noGrp="1"/>
          </p:cNvSpPr>
          <p:nvPr>
            <p:ph sz="quarter" idx="10"/>
          </p:nvPr>
        </p:nvSpPr>
        <p:spPr>
          <a:xfrm>
            <a:off x="431800" y="889000"/>
            <a:ext cx="8255000" cy="5054599"/>
          </a:xfrm>
        </p:spPr>
        <p:txBody>
          <a:bodyPr/>
          <a:lstStyle/>
          <a:p>
            <a:pPr marL="0" indent="0">
              <a:buNone/>
            </a:pPr>
            <a:r>
              <a:rPr lang="en-IE" sz="2000" b="1" dirty="0" smtClean="0"/>
              <a:t>What’s the Advantage of Putting this Code into a Factory Class…</a:t>
            </a:r>
          </a:p>
          <a:p>
            <a:pPr marL="0" indent="0">
              <a:buNone/>
            </a:pPr>
            <a:endParaRPr lang="en-IE" sz="2000" b="1" dirty="0" smtClean="0"/>
          </a:p>
          <a:p>
            <a:r>
              <a:rPr lang="en-IE" sz="2000" dirty="0" smtClean="0"/>
              <a:t>Supports multiple clients that require object instantiation.</a:t>
            </a:r>
          </a:p>
          <a:p>
            <a:endParaRPr lang="en-IE" sz="2000" dirty="0" smtClean="0"/>
          </a:p>
          <a:p>
            <a:r>
              <a:rPr lang="en-IE" sz="2000" dirty="0" smtClean="0"/>
              <a:t>By encapsulating this code in a single class will mean there is only one place to make modifications in the future.</a:t>
            </a:r>
          </a:p>
          <a:p>
            <a:endParaRPr lang="en-IE" sz="2000" dirty="0"/>
          </a:p>
          <a:p>
            <a:r>
              <a:rPr lang="en-IE" sz="2000" dirty="0" smtClean="0"/>
              <a:t>We can sub class our Factory Class to make other factories that will inherit all the behaviour of the parent class, with the benefit of being able to modified that behaviour.  This is an important feature of the Factory Patterns.</a:t>
            </a:r>
            <a:endParaRPr lang="en-IE" sz="2000" dirty="0"/>
          </a:p>
        </p:txBody>
      </p:sp>
    </p:spTree>
    <p:extLst>
      <p:ext uri="{BB962C8B-B14F-4D97-AF65-F5344CB8AC3E}">
        <p14:creationId xmlns:p14="http://schemas.microsoft.com/office/powerpoint/2010/main" val="4032532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a:t>
            </a:r>
            <a:r>
              <a:rPr lang="en-IE" dirty="0"/>
              <a:t>Simple Factory (Not a Pattern)</a:t>
            </a:r>
          </a:p>
        </p:txBody>
      </p:sp>
      <p:pic>
        <p:nvPicPr>
          <p:cNvPr id="1026" name="Picture 2" title="Head First Design Patterns"/>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815975" y="1044575"/>
            <a:ext cx="748665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0175" y="683567"/>
            <a:ext cx="2807307" cy="369332"/>
          </a:xfrm>
          <a:prstGeom prst="rect">
            <a:avLst/>
          </a:prstGeom>
          <a:noFill/>
        </p:spPr>
        <p:txBody>
          <a:bodyPr wrap="none" rtlCol="0">
            <a:spAutoFit/>
          </a:bodyPr>
          <a:lstStyle/>
          <a:p>
            <a:r>
              <a:rPr lang="en-IE" sz="1800" b="1" dirty="0" smtClean="0"/>
              <a:t>Head First : Design Patterns</a:t>
            </a:r>
            <a:endParaRPr lang="en-IE" sz="1800" b="1" dirty="0"/>
          </a:p>
        </p:txBody>
      </p:sp>
    </p:spTree>
    <p:extLst>
      <p:ext uri="{BB962C8B-B14F-4D97-AF65-F5344CB8AC3E}">
        <p14:creationId xmlns:p14="http://schemas.microsoft.com/office/powerpoint/2010/main" val="1665761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61"/>
            <a:ext cx="9144000" cy="613427"/>
          </a:xfrm>
        </p:spPr>
        <p:txBody>
          <a:bodyPr>
            <a:normAutofit/>
          </a:bodyPr>
          <a:lstStyle/>
          <a:p>
            <a:r>
              <a:rPr lang="en-IE" dirty="0" smtClean="0"/>
              <a:t>The </a:t>
            </a:r>
            <a:r>
              <a:rPr lang="en-IE" dirty="0"/>
              <a:t>Simple Factory (Not a Pattern)</a:t>
            </a:r>
          </a:p>
        </p:txBody>
      </p:sp>
      <p:sp>
        <p:nvSpPr>
          <p:cNvPr id="3" name="Content Placeholder 2"/>
          <p:cNvSpPr>
            <a:spLocks noGrp="1"/>
          </p:cNvSpPr>
          <p:nvPr>
            <p:ph sz="quarter" idx="10"/>
          </p:nvPr>
        </p:nvSpPr>
        <p:spPr>
          <a:xfrm>
            <a:off x="130175" y="868232"/>
            <a:ext cx="8861425" cy="5049967"/>
          </a:xfrm>
        </p:spPr>
        <p:txBody>
          <a:bodyPr/>
          <a:lstStyle/>
          <a:p>
            <a:r>
              <a:rPr lang="en-IE" sz="1900" dirty="0" smtClean="0"/>
              <a:t>The simple factory is not considered to be a pattern, rather it is thought to be more of an programming idiom.</a:t>
            </a:r>
          </a:p>
          <a:p>
            <a:endParaRPr lang="en-IE" sz="1900" dirty="0"/>
          </a:p>
          <a:p>
            <a:r>
              <a:rPr lang="en-IE" sz="1900" dirty="0" smtClean="0"/>
              <a:t>The main point separating the Simple Factory from the Factory Method Pattern (discussing that next!) is that the Simple Factory is a concrete class, and is not intended to be </a:t>
            </a:r>
            <a:r>
              <a:rPr lang="en-IE" sz="1900" dirty="0" err="1" smtClean="0"/>
              <a:t>subclassed</a:t>
            </a:r>
            <a:r>
              <a:rPr lang="en-IE" sz="1900" dirty="0" smtClean="0"/>
              <a:t>.   </a:t>
            </a:r>
          </a:p>
          <a:p>
            <a:endParaRPr lang="en-IE" sz="1900" dirty="0"/>
          </a:p>
          <a:p>
            <a:r>
              <a:rPr lang="en-IE" sz="1900" dirty="0" smtClean="0"/>
              <a:t>In the Factory Method Pattern, a factory interface is declared with a </a:t>
            </a:r>
            <a:r>
              <a:rPr lang="en-IE" sz="1900" dirty="0" err="1" smtClean="0"/>
              <a:t>createMethod</a:t>
            </a:r>
            <a:r>
              <a:rPr lang="en-IE" sz="1900" dirty="0" smtClean="0"/>
              <a:t>() declaration.  A factory subclass implements the interface, and the decision making is implemented in the sub classes </a:t>
            </a:r>
            <a:r>
              <a:rPr lang="en-IE" sz="1900" dirty="0" err="1" smtClean="0"/>
              <a:t>createMethod</a:t>
            </a:r>
            <a:r>
              <a:rPr lang="en-IE" sz="1900" dirty="0" smtClean="0"/>
              <a:t>().</a:t>
            </a:r>
          </a:p>
          <a:p>
            <a:endParaRPr lang="en-IE" sz="1900" dirty="0"/>
          </a:p>
          <a:p>
            <a:r>
              <a:rPr lang="en-IE" sz="1900" dirty="0" smtClean="0"/>
              <a:t>The Factory Method Pattern is therefore a framework, and allows different subclasses to create different groups of objects.  So while the Simple Factory appears very similar to the Factory Method Pattern, it does not have this flexibility.  Transitioning from the Simple Factory to the Factory Method should be relatively easy.</a:t>
            </a:r>
            <a:endParaRPr lang="en-IE" sz="1900" dirty="0"/>
          </a:p>
        </p:txBody>
      </p:sp>
    </p:spTree>
    <p:extLst>
      <p:ext uri="{BB962C8B-B14F-4D97-AF65-F5344CB8AC3E}">
        <p14:creationId xmlns:p14="http://schemas.microsoft.com/office/powerpoint/2010/main" val="2662116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ion Meeting June 2014 v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Section Meeting June 2014 v1.0</Template>
  <TotalTime>2364</TotalTime>
  <Words>689</Words>
  <Application>Microsoft Office PowerPoint</Application>
  <PresentationFormat>On-screen Show (4:3)</PresentationFormat>
  <Paragraphs>157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Section Meeting June 2014 v1.0</vt:lpstr>
      <vt:lpstr>Learning Day : Design Patterns  Factory Patterns</vt:lpstr>
      <vt:lpstr>Agenda</vt:lpstr>
      <vt:lpstr>01. What Are Factories?</vt:lpstr>
      <vt:lpstr>02. What Are Factories?</vt:lpstr>
      <vt:lpstr>03. What Are Factories?</vt:lpstr>
      <vt:lpstr>04. What Are Factories?</vt:lpstr>
      <vt:lpstr>05. What Are Factories?</vt:lpstr>
      <vt:lpstr>The Simple Factory (Not a Pattern)</vt:lpstr>
      <vt:lpstr>The Simple Factory (Not a Pattern)</vt:lpstr>
      <vt:lpstr>The Factory Method Pattern</vt:lpstr>
      <vt:lpstr>The Factory Method Pattern</vt:lpstr>
      <vt:lpstr>The Abstract Factory Pattern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R&amp;D Section Meeting</dc:title>
  <dc:creator>Bill O'Sullivan</dc:creator>
  <cp:lastModifiedBy>David Nolan</cp:lastModifiedBy>
  <cp:revision>141</cp:revision>
  <dcterms:created xsi:type="dcterms:W3CDTF">2014-07-14T10:20:42Z</dcterms:created>
  <dcterms:modified xsi:type="dcterms:W3CDTF">2014-09-24T09:32:59Z</dcterms:modified>
</cp:coreProperties>
</file>