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15"/>
  </p:notesMasterIdLst>
  <p:handoutMasterIdLst>
    <p:handoutMasterId r:id="rId16"/>
  </p:handoutMasterIdLst>
  <p:sldIdLst>
    <p:sldId id="263" r:id="rId2"/>
    <p:sldId id="363" r:id="rId3"/>
    <p:sldId id="370" r:id="rId4"/>
    <p:sldId id="365" r:id="rId5"/>
    <p:sldId id="366" r:id="rId6"/>
    <p:sldId id="367" r:id="rId7"/>
    <p:sldId id="368" r:id="rId8"/>
    <p:sldId id="369" r:id="rId9"/>
    <p:sldId id="371" r:id="rId10"/>
    <p:sldId id="372" r:id="rId11"/>
    <p:sldId id="373" r:id="rId12"/>
    <p:sldId id="374" r:id="rId13"/>
    <p:sldId id="262" r:id="rId1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itchFamily="34" charset="0"/>
        <a:ea typeface="Geneva"/>
        <a:cs typeface="Geneva"/>
      </a:defRPr>
    </a:lvl1pPr>
    <a:lvl2pPr marL="457200" algn="l" defTabSz="457200" rtl="0" fontAlgn="base">
      <a:spcBef>
        <a:spcPct val="0"/>
      </a:spcBef>
      <a:spcAft>
        <a:spcPct val="0"/>
      </a:spcAft>
      <a:defRPr sz="2400" kern="1200">
        <a:solidFill>
          <a:schemeClr val="tx1"/>
        </a:solidFill>
        <a:latin typeface="Calibri" pitchFamily="34" charset="0"/>
        <a:ea typeface="Geneva"/>
        <a:cs typeface="Geneva"/>
      </a:defRPr>
    </a:lvl2pPr>
    <a:lvl3pPr marL="914400" algn="l" defTabSz="457200" rtl="0" fontAlgn="base">
      <a:spcBef>
        <a:spcPct val="0"/>
      </a:spcBef>
      <a:spcAft>
        <a:spcPct val="0"/>
      </a:spcAft>
      <a:defRPr sz="2400" kern="1200">
        <a:solidFill>
          <a:schemeClr val="tx1"/>
        </a:solidFill>
        <a:latin typeface="Calibri" pitchFamily="34" charset="0"/>
        <a:ea typeface="Geneva"/>
        <a:cs typeface="Geneva"/>
      </a:defRPr>
    </a:lvl3pPr>
    <a:lvl4pPr marL="1371600" algn="l" defTabSz="457200" rtl="0" fontAlgn="base">
      <a:spcBef>
        <a:spcPct val="0"/>
      </a:spcBef>
      <a:spcAft>
        <a:spcPct val="0"/>
      </a:spcAft>
      <a:defRPr sz="2400" kern="1200">
        <a:solidFill>
          <a:schemeClr val="tx1"/>
        </a:solidFill>
        <a:latin typeface="Calibri" pitchFamily="34" charset="0"/>
        <a:ea typeface="Geneva"/>
        <a:cs typeface="Geneva"/>
      </a:defRPr>
    </a:lvl4pPr>
    <a:lvl5pPr marL="1828800" algn="l" defTabSz="457200" rtl="0" fontAlgn="base">
      <a:spcBef>
        <a:spcPct val="0"/>
      </a:spcBef>
      <a:spcAft>
        <a:spcPct val="0"/>
      </a:spcAft>
      <a:defRPr sz="2400" kern="1200">
        <a:solidFill>
          <a:schemeClr val="tx1"/>
        </a:solidFill>
        <a:latin typeface="Calibri" pitchFamily="34" charset="0"/>
        <a:ea typeface="Geneva"/>
        <a:cs typeface="Geneva"/>
      </a:defRPr>
    </a:lvl5pPr>
    <a:lvl6pPr marL="2286000" algn="l" defTabSz="914400" rtl="0" eaLnBrk="1" latinLnBrk="0" hangingPunct="1">
      <a:defRPr sz="2400" kern="1200">
        <a:solidFill>
          <a:schemeClr val="tx1"/>
        </a:solidFill>
        <a:latin typeface="Calibri" pitchFamily="34" charset="0"/>
        <a:ea typeface="Geneva"/>
        <a:cs typeface="Geneva"/>
      </a:defRPr>
    </a:lvl6pPr>
    <a:lvl7pPr marL="2743200" algn="l" defTabSz="914400" rtl="0" eaLnBrk="1" latinLnBrk="0" hangingPunct="1">
      <a:defRPr sz="2400" kern="1200">
        <a:solidFill>
          <a:schemeClr val="tx1"/>
        </a:solidFill>
        <a:latin typeface="Calibri" pitchFamily="34" charset="0"/>
        <a:ea typeface="Geneva"/>
        <a:cs typeface="Geneva"/>
      </a:defRPr>
    </a:lvl7pPr>
    <a:lvl8pPr marL="3200400" algn="l" defTabSz="914400" rtl="0" eaLnBrk="1" latinLnBrk="0" hangingPunct="1">
      <a:defRPr sz="2400" kern="1200">
        <a:solidFill>
          <a:schemeClr val="tx1"/>
        </a:solidFill>
        <a:latin typeface="Calibri" pitchFamily="34" charset="0"/>
        <a:ea typeface="Geneva"/>
        <a:cs typeface="Geneva"/>
      </a:defRPr>
    </a:lvl8pPr>
    <a:lvl9pPr marL="3657600" algn="l" defTabSz="914400" rtl="0" eaLnBrk="1" latinLnBrk="0" hangingPunct="1">
      <a:defRPr sz="2400" kern="1200">
        <a:solidFill>
          <a:schemeClr val="tx1"/>
        </a:solidFill>
        <a:latin typeface="Calibri" pitchFamily="34" charset="0"/>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A3"/>
    <a:srgbClr val="808080"/>
    <a:srgbClr val="D74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9" autoAdjust="0"/>
    <p:restoredTop sz="90297" autoAdjust="0"/>
  </p:normalViewPr>
  <p:slideViewPr>
    <p:cSldViewPr snapToGrid="0" snapToObjects="1">
      <p:cViewPr>
        <p:scale>
          <a:sx n="75" d="100"/>
          <a:sy n="75" d="100"/>
        </p:scale>
        <p:origin x="-3048" y="-9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309174C9-0DF2-41C7-BC2C-B781106C4519}" type="datetime1">
              <a:rPr lang="en-IE"/>
              <a:pPr>
                <a:defRPr/>
              </a:pPr>
              <a:t>27/08/2014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38171DE9-211C-4685-A922-07D5B670413D}" type="slidenum">
              <a:rPr lang="en-US"/>
              <a:pPr>
                <a:defRPr/>
              </a:pPr>
              <a:t>‹#›</a:t>
            </a:fld>
            <a:endParaRPr lang="en-US"/>
          </a:p>
        </p:txBody>
      </p:sp>
    </p:spTree>
    <p:extLst>
      <p:ext uri="{BB962C8B-B14F-4D97-AF65-F5344CB8AC3E}">
        <p14:creationId xmlns:p14="http://schemas.microsoft.com/office/powerpoint/2010/main" val="19094046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D113C04B-5907-4432-81D0-89E6029BC996}" type="datetime1">
              <a:rPr lang="en-IE"/>
              <a:pPr>
                <a:defRPr/>
              </a:pPr>
              <a:t>27/08/2014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noProof="0" smtClean="0"/>
              <a:t>Click to edit Master text styles</a:t>
            </a:r>
          </a:p>
          <a:p>
            <a:pPr lvl="1"/>
            <a:r>
              <a:rPr lang="ga-IE" noProof="0" smtClean="0"/>
              <a:t>Second level</a:t>
            </a:r>
          </a:p>
          <a:p>
            <a:pPr lvl="2"/>
            <a:r>
              <a:rPr lang="ga-IE" noProof="0" smtClean="0"/>
              <a:t>Third level</a:t>
            </a:r>
          </a:p>
          <a:p>
            <a:pPr lvl="3"/>
            <a:r>
              <a:rPr lang="ga-IE" noProof="0" smtClean="0"/>
              <a:t>Fourth level</a:t>
            </a:r>
          </a:p>
          <a:p>
            <a:pPr lvl="4"/>
            <a:r>
              <a:rPr lang="ga-IE"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0B93D05E-C22E-439A-B5E4-4492489FA804}" type="slidenum">
              <a:rPr lang="en-US"/>
              <a:pPr>
                <a:defRPr/>
              </a:pPr>
              <a:t>‹#›</a:t>
            </a:fld>
            <a:endParaRPr lang="en-US"/>
          </a:p>
        </p:txBody>
      </p:sp>
    </p:spTree>
    <p:extLst>
      <p:ext uri="{BB962C8B-B14F-4D97-AF65-F5344CB8AC3E}">
        <p14:creationId xmlns:p14="http://schemas.microsoft.com/office/powerpoint/2010/main" val="3666790549"/>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10"/>
          </p:nvPr>
        </p:nvSpPr>
        <p:spPr/>
        <p:txBody>
          <a:bodyPr/>
          <a:lstStyle/>
          <a:p>
            <a:pPr>
              <a:defRPr/>
            </a:pPr>
            <a:r>
              <a:rPr lang="en-US" smtClean="0"/>
              <a:t>Document Title, Document number, Doc revision </a:t>
            </a:r>
            <a:endParaRPr lang="en-US"/>
          </a:p>
        </p:txBody>
      </p:sp>
      <p:sp>
        <p:nvSpPr>
          <p:cNvPr id="5" name="Slide Number Placeholder 4"/>
          <p:cNvSpPr>
            <a:spLocks noGrp="1"/>
          </p:cNvSpPr>
          <p:nvPr>
            <p:ph type="sldNum" sz="quarter" idx="11"/>
          </p:nvPr>
        </p:nvSpPr>
        <p:spPr/>
        <p:txBody>
          <a:bodyPr/>
          <a:lstStyle/>
          <a:p>
            <a:pPr>
              <a:defRPr/>
            </a:pPr>
            <a:fld id="{0B93D05E-C22E-439A-B5E4-4492489FA804}" type="slidenum">
              <a:rPr lang="en-US" smtClean="0"/>
              <a:pPr>
                <a:defRPr/>
              </a:pPr>
              <a:t>2</a:t>
            </a:fld>
            <a:endParaRPr lang="en-US"/>
          </a:p>
        </p:txBody>
      </p:sp>
    </p:spTree>
    <p:extLst>
      <p:ext uri="{BB962C8B-B14F-4D97-AF65-F5344CB8AC3E}">
        <p14:creationId xmlns:p14="http://schemas.microsoft.com/office/powerpoint/2010/main" val="3051587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3" descr="ASPIRE-PRE_ALT-INTRO-SLIDE.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PIRE_MASTER SLIDE 2">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6" name="Picture 4"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7"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22908966-4582-4A80-9C3E-51182F6FF9D4}"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PIRE_SLIDE MASTER 1">
    <p:spTree>
      <p:nvGrpSpPr>
        <p:cNvPr id="1" name=""/>
        <p:cNvGrpSpPr/>
        <p:nvPr/>
      </p:nvGrpSpPr>
      <p:grpSpPr>
        <a:xfrm>
          <a:off x="0" y="0"/>
          <a:ext cx="0" cy="0"/>
          <a:chOff x="0" y="0"/>
          <a:chExt cx="0" cy="0"/>
        </a:xfrm>
      </p:grpSpPr>
      <p:sp>
        <p:nvSpPr>
          <p:cNvPr id="5" name="Rectangle 1"/>
          <p:cNvSpPr/>
          <p:nvPr userDrawn="1"/>
        </p:nvSpPr>
        <p:spPr>
          <a:xfrm>
            <a:off x="0" y="0"/>
            <a:ext cx="9144000" cy="6858000"/>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4"/>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8" name="Picture 6"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6" name="Title 1"/>
          <p:cNvSpPr>
            <a:spLocks noGrp="1"/>
          </p:cNvSpPr>
          <p:nvPr>
            <p:ph type="title"/>
          </p:nvPr>
        </p:nvSpPr>
        <p:spPr>
          <a:xfrm>
            <a:off x="457199" y="1063540"/>
            <a:ext cx="7713133" cy="1432767"/>
          </a:xfrm>
        </p:spPr>
        <p:txBody>
          <a:bodyPr anchor="t">
            <a:normAutofit/>
          </a:bodyPr>
          <a:lstStyle>
            <a:lvl1pPr>
              <a:defRPr sz="3600" b="1" i="0">
                <a:solidFill>
                  <a:schemeClr val="bg1"/>
                </a:solidFill>
                <a:latin typeface="Arial"/>
                <a:cs typeface="Aria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457200" y="3350306"/>
            <a:ext cx="5892800" cy="1478869"/>
          </a:xfrm>
        </p:spPr>
        <p:txBody>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PIRE_MASTER SLIDE 2B">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sp>
        <p:nvSpPr>
          <p:cNvPr id="6"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C8CF67CC-0DC6-42F4-B5D2-070DB162C78D}"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pic>
        <p:nvPicPr>
          <p:cNvPr id="7" name="Picture 1" descr="Aspire Logo_Tagline_Col_RGB.png"/>
          <p:cNvPicPr>
            <a:picLocks noChangeAspect="1"/>
          </p:cNvPicPr>
          <p:nvPr userDrawn="1"/>
        </p:nvPicPr>
        <p:blipFill>
          <a:blip r:embed="rId2"/>
          <a:srcRect/>
          <a:stretch>
            <a:fillRect/>
          </a:stretch>
        </p:blipFill>
        <p:spPr bwMode="auto">
          <a:xfrm>
            <a:off x="457200" y="6180138"/>
            <a:ext cx="2328863" cy="481012"/>
          </a:xfrm>
          <a:prstGeom prst="rect">
            <a:avLst/>
          </a:prstGeom>
          <a:noFill/>
          <a:ln w="9525">
            <a:noFill/>
            <a:miter lim="800000"/>
            <a:headEnd/>
            <a:tailEnd/>
          </a:ln>
        </p:spPr>
      </p:pic>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5430FA34-CEAD-4CAB-BC8B-561C252A95F7}" type="datetimeFigureOut">
              <a:rPr lang="en-IE" altLang="en-US"/>
              <a:pPr/>
              <a:t>27/08/2014</a:t>
            </a:fld>
            <a:endParaRPr lang="en-IE"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IE" alt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D0E0542-92B5-4175-82DC-980851F5725E}" type="slidenum">
              <a:rPr lang="en-IE" altLang="en-US"/>
              <a:pPr/>
              <a:t>‹#›</a:t>
            </a:fld>
            <a:endParaRPr lang="en-IE" altLang="en-US"/>
          </a:p>
        </p:txBody>
      </p:sp>
    </p:spTree>
    <p:extLst>
      <p:ext uri="{BB962C8B-B14F-4D97-AF65-F5344CB8AC3E}">
        <p14:creationId xmlns:p14="http://schemas.microsoft.com/office/powerpoint/2010/main" val="2911188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dt="0"/>
  <p:txStyles>
    <p:titleStyle>
      <a:lvl1pPr algn="l" defTabSz="457200" rtl="0" eaLnBrk="1" fontAlgn="base" hangingPunct="1">
        <a:spcBef>
          <a:spcPct val="0"/>
        </a:spcBef>
        <a:spcAft>
          <a:spcPct val="0"/>
        </a:spcAft>
        <a:defRPr sz="2100" b="1" kern="1200">
          <a:solidFill>
            <a:srgbClr val="7F7F7F"/>
          </a:solidFill>
          <a:latin typeface="+mj-lt"/>
          <a:ea typeface="Geneva" charset="0"/>
          <a:cs typeface="Geneva" charset="0"/>
        </a:defRPr>
      </a:lvl1pPr>
      <a:lvl2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2pPr>
      <a:lvl3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3pPr>
      <a:lvl4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4pPr>
      <a:lvl5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5pPr>
      <a:lvl6pPr marL="4572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6pPr>
      <a:lvl7pPr marL="9144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7pPr>
      <a:lvl8pPr marL="13716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8pPr>
      <a:lvl9pPr marL="18288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charset="0"/>
        </a:defRPr>
      </a:lvl1pPr>
      <a:lvl2pPr marL="742950" indent="-28575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2pPr>
      <a:lvl3pPr marL="11430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3pPr>
      <a:lvl4pPr marL="16002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4pPr>
      <a:lvl5pPr marL="20574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Learning Day : Design Patterns</a:t>
            </a:r>
            <a:br>
              <a:rPr lang="en-IE" dirty="0" smtClean="0"/>
            </a:br>
            <a:r>
              <a:rPr lang="en-IE" dirty="0"/>
              <a:t/>
            </a:r>
            <a:br>
              <a:rPr lang="en-IE" dirty="0"/>
            </a:br>
            <a:r>
              <a:rPr lang="en-IE" dirty="0" smtClean="0"/>
              <a:t>Factory Patterns</a:t>
            </a:r>
            <a:endParaRPr lang="en-IE" dirty="0"/>
          </a:p>
        </p:txBody>
      </p:sp>
      <p:sp>
        <p:nvSpPr>
          <p:cNvPr id="3" name="Text Placeholder 2"/>
          <p:cNvSpPr>
            <a:spLocks noGrp="1"/>
          </p:cNvSpPr>
          <p:nvPr>
            <p:ph type="body" sz="quarter" idx="10"/>
          </p:nvPr>
        </p:nvSpPr>
        <p:spPr/>
        <p:txBody>
          <a:bodyPr/>
          <a:lstStyle/>
          <a:p>
            <a:r>
              <a:rPr lang="en-IE" sz="2000" dirty="0" smtClean="0"/>
              <a:t>22/08/14</a:t>
            </a:r>
            <a:endParaRPr lang="en-IE" sz="2000" dirty="0"/>
          </a:p>
        </p:txBody>
      </p:sp>
    </p:spTree>
    <p:extLst>
      <p:ext uri="{BB962C8B-B14F-4D97-AF65-F5344CB8AC3E}">
        <p14:creationId xmlns:p14="http://schemas.microsoft.com/office/powerpoint/2010/main" val="156375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pic>
        <p:nvPicPr>
          <p:cNvPr id="2050"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536700" y="2095538"/>
            <a:ext cx="6043612" cy="3670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6400" y="838200"/>
            <a:ext cx="8001000" cy="1015663"/>
          </a:xfrm>
          <a:prstGeom prst="rect">
            <a:avLst/>
          </a:prstGeom>
          <a:noFill/>
        </p:spPr>
        <p:txBody>
          <a:bodyPr wrap="square" rtlCol="0">
            <a:spAutoFit/>
          </a:bodyPr>
          <a:lstStyle/>
          <a:p>
            <a:r>
              <a:rPr lang="en-IE" sz="2000" b="1" dirty="0" smtClean="0"/>
              <a:t>The Factory Method Pattern</a:t>
            </a:r>
            <a:r>
              <a:rPr lang="en-IE" sz="1800" dirty="0" smtClean="0"/>
              <a:t> </a:t>
            </a:r>
            <a:r>
              <a:rPr lang="en-IE" sz="2000" dirty="0" smtClean="0"/>
              <a:t>defines an interface for creating an object, but lets subclasses decide which class to instantiate.  Factory method lets a class defer instantiation to subclasses.</a:t>
            </a:r>
            <a:endParaRPr lang="en-IE" sz="2000" dirty="0"/>
          </a:p>
        </p:txBody>
      </p:sp>
    </p:spTree>
    <p:extLst>
      <p:ext uri="{BB962C8B-B14F-4D97-AF65-F5344CB8AC3E}">
        <p14:creationId xmlns:p14="http://schemas.microsoft.com/office/powerpoint/2010/main" val="365008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sp>
        <p:nvSpPr>
          <p:cNvPr id="3" name="Content Placeholder 2"/>
          <p:cNvSpPr>
            <a:spLocks noGrp="1"/>
          </p:cNvSpPr>
          <p:nvPr>
            <p:ph sz="quarter" idx="10"/>
          </p:nvPr>
        </p:nvSpPr>
        <p:spPr>
          <a:xfrm>
            <a:off x="457200" y="796672"/>
            <a:ext cx="8293100" cy="5032627"/>
          </a:xfrm>
        </p:spPr>
        <p:txBody>
          <a:bodyPr anchor="ctr" anchorCtr="0"/>
          <a:lstStyle/>
          <a:p>
            <a:pPr marL="0" indent="0" algn="ctr">
              <a:buNone/>
            </a:pPr>
            <a:r>
              <a:rPr lang="en-IE" sz="9600" i="1" dirty="0" smtClean="0"/>
              <a:t>Demo</a:t>
            </a:r>
            <a:endParaRPr lang="en-IE" i="1" dirty="0"/>
          </a:p>
        </p:txBody>
      </p:sp>
    </p:spTree>
    <p:extLst>
      <p:ext uri="{BB962C8B-B14F-4D97-AF65-F5344CB8AC3E}">
        <p14:creationId xmlns:p14="http://schemas.microsoft.com/office/powerpoint/2010/main" val="735327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Abstract </a:t>
            </a:r>
            <a:r>
              <a:rPr lang="en-IE" dirty="0" smtClean="0"/>
              <a:t>Factory </a:t>
            </a:r>
            <a:r>
              <a:rPr lang="en-IE" dirty="0" smtClean="0"/>
              <a:t>Pattern</a:t>
            </a:r>
            <a:endParaRPr lang="en-IE" dirty="0"/>
          </a:p>
        </p:txBody>
      </p:sp>
      <p:sp>
        <p:nvSpPr>
          <p:cNvPr id="3" name="Content Placeholder 2"/>
          <p:cNvSpPr>
            <a:spLocks noGrp="1"/>
          </p:cNvSpPr>
          <p:nvPr>
            <p:ph sz="quarter" idx="10"/>
          </p:nvPr>
        </p:nvSpPr>
        <p:spPr>
          <a:xfrm>
            <a:off x="457200" y="796672"/>
            <a:ext cx="8293100" cy="5032627"/>
          </a:xfrm>
        </p:spPr>
        <p:txBody>
          <a:bodyPr anchor="t" anchorCtr="0"/>
          <a:lstStyle/>
          <a:p>
            <a:pPr>
              <a:buFont typeface="Arial" panose="020B0604020202020204" pitchFamily="34" charset="0"/>
              <a:buChar char="•"/>
            </a:pPr>
            <a:r>
              <a:rPr lang="en-IE" dirty="0" smtClean="0"/>
              <a:t>Used if you have families of products that need to be created.</a:t>
            </a:r>
          </a:p>
          <a:p>
            <a:pPr marL="0" indent="0">
              <a:buNone/>
            </a:pPr>
            <a:endParaRPr lang="en-IE" dirty="0"/>
          </a:p>
          <a:p>
            <a:pPr>
              <a:buFont typeface="Arial" panose="020B0604020202020204" pitchFamily="34" charset="0"/>
              <a:buChar char="•"/>
            </a:pPr>
            <a:r>
              <a:rPr lang="en-IE" dirty="0" smtClean="0"/>
              <a:t>Ensures that clients create products that belong together.</a:t>
            </a:r>
            <a:endParaRPr lang="en-IE" dirty="0"/>
          </a:p>
        </p:txBody>
      </p:sp>
    </p:spTree>
    <p:extLst>
      <p:ext uri="{BB962C8B-B14F-4D97-AF65-F5344CB8AC3E}">
        <p14:creationId xmlns:p14="http://schemas.microsoft.com/office/powerpoint/2010/main" val="407657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Agenda</a:t>
            </a:r>
            <a:endParaRPr lang="en-IE" dirty="0"/>
          </a:p>
        </p:txBody>
      </p:sp>
      <p:sp>
        <p:nvSpPr>
          <p:cNvPr id="3" name="Content Placeholder 2"/>
          <p:cNvSpPr>
            <a:spLocks noGrp="1"/>
          </p:cNvSpPr>
          <p:nvPr>
            <p:ph sz="quarter" idx="10"/>
          </p:nvPr>
        </p:nvSpPr>
        <p:spPr/>
        <p:txBody>
          <a:bodyPr/>
          <a:lstStyle/>
          <a:p>
            <a:r>
              <a:rPr lang="en-IE" sz="2000" dirty="0" smtClean="0"/>
              <a:t>What Are Factories</a:t>
            </a:r>
          </a:p>
          <a:p>
            <a:pPr marL="0" indent="0">
              <a:buNone/>
            </a:pPr>
            <a:endParaRPr lang="en-IE" sz="2000" dirty="0" smtClean="0"/>
          </a:p>
          <a:p>
            <a:r>
              <a:rPr lang="en-IE" sz="2000" dirty="0" smtClean="0"/>
              <a:t>The Simple Factory (Not a Pattern)</a:t>
            </a:r>
          </a:p>
          <a:p>
            <a:pPr marL="0" indent="0">
              <a:buNone/>
            </a:pPr>
            <a:endParaRPr lang="en-IE" sz="2000" dirty="0" smtClean="0"/>
          </a:p>
          <a:p>
            <a:r>
              <a:rPr lang="en-IE" sz="2000" dirty="0" smtClean="0"/>
              <a:t>The Factory Method Pattern</a:t>
            </a:r>
          </a:p>
          <a:p>
            <a:pPr marL="0" indent="0">
              <a:buNone/>
            </a:pPr>
            <a:endParaRPr lang="en-IE" sz="2000" dirty="0" smtClean="0"/>
          </a:p>
          <a:p>
            <a:r>
              <a:rPr lang="en-IE" sz="2000" dirty="0" smtClean="0"/>
              <a:t>The Abstract Factory Pattern</a:t>
            </a:r>
          </a:p>
          <a:p>
            <a:pPr marL="0" indent="0">
              <a:buNone/>
            </a:pPr>
            <a:endParaRPr lang="en-IE" sz="2000" dirty="0" smtClean="0"/>
          </a:p>
          <a:p>
            <a:r>
              <a:rPr lang="en-IE" sz="2000" dirty="0" smtClean="0"/>
              <a:t>Comparison of the Factory Patterns</a:t>
            </a:r>
            <a:endParaRPr lang="en-IE" sz="2000" dirty="0"/>
          </a:p>
        </p:txBody>
      </p:sp>
    </p:spTree>
    <p:extLst>
      <p:ext uri="{BB962C8B-B14F-4D97-AF65-F5344CB8AC3E}">
        <p14:creationId xmlns:p14="http://schemas.microsoft.com/office/powerpoint/2010/main" val="134705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01.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Why Would You Use a Factory?</a:t>
            </a:r>
            <a:endParaRPr lang="en-IE" sz="2000" b="1" dirty="0"/>
          </a:p>
          <a:p>
            <a:endParaRPr lang="en-IE" sz="2000" dirty="0" smtClean="0"/>
          </a:p>
          <a:p>
            <a:r>
              <a:rPr lang="en-IE" sz="2000" dirty="0"/>
              <a:t>Factories provide a way of decoupling object instantiation code away from client </a:t>
            </a:r>
            <a:r>
              <a:rPr lang="en-IE" sz="2000" dirty="0" smtClean="0"/>
              <a:t>classes, and encapsulate that code into its own class. </a:t>
            </a:r>
            <a:endParaRPr lang="en-IE" sz="2000" dirty="0" smtClean="0"/>
          </a:p>
          <a:p>
            <a:endParaRPr lang="en-IE" sz="2000" dirty="0"/>
          </a:p>
          <a:p>
            <a:r>
              <a:rPr lang="en-IE" sz="2000" dirty="0"/>
              <a:t>Allows several classes to be clients of your factory, creating a one to many relationship.  This centralises the code</a:t>
            </a:r>
            <a:r>
              <a:rPr lang="en-IE" sz="2000" dirty="0" smtClean="0"/>
              <a:t>.</a:t>
            </a:r>
            <a:endParaRPr lang="en-IE" sz="2000" dirty="0"/>
          </a:p>
          <a:p>
            <a:endParaRPr lang="en-IE" sz="2000" dirty="0" smtClean="0"/>
          </a:p>
          <a:p>
            <a:r>
              <a:rPr lang="en-IE" sz="2000" dirty="0" smtClean="0"/>
              <a:t>If you need to create one of several possible classes that share a common interface, but don’t know which one until runtime.</a:t>
            </a:r>
          </a:p>
          <a:p>
            <a:endParaRPr lang="en-IE" sz="2000" dirty="0"/>
          </a:p>
          <a:p>
            <a:r>
              <a:rPr lang="en-IE" sz="2000" dirty="0" smtClean="0"/>
              <a:t>Makes it possible to choose which object to instantiate at runtime.</a:t>
            </a:r>
          </a:p>
          <a:p>
            <a:endParaRPr lang="en-IE" sz="2000" dirty="0"/>
          </a:p>
        </p:txBody>
      </p:sp>
    </p:spTree>
    <p:extLst>
      <p:ext uri="{BB962C8B-B14F-4D97-AF65-F5344CB8AC3E}">
        <p14:creationId xmlns:p14="http://schemas.microsoft.com/office/powerpoint/2010/main" val="295473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02.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endParaRPr lang="en-IE" sz="2000" dirty="0" smtClean="0"/>
          </a:p>
          <a:p>
            <a:endParaRPr lang="en-IE" sz="2000" dirty="0" smtClean="0"/>
          </a:p>
          <a:p>
            <a:endParaRPr lang="en-IE" sz="2000" dirty="0"/>
          </a:p>
          <a:p>
            <a:endParaRPr lang="en-IE" sz="2000" dirty="0" smtClean="0"/>
          </a:p>
          <a:p>
            <a:endParaRPr lang="en-IE" sz="2000" dirty="0"/>
          </a:p>
          <a:p>
            <a:endParaRPr lang="en-IE" sz="2000" dirty="0" smtClean="0"/>
          </a:p>
          <a:p>
            <a:endParaRPr lang="en-IE" sz="2000" dirty="0" smtClean="0"/>
          </a:p>
          <a:p>
            <a:endParaRPr lang="en-IE" sz="2000" dirty="0" smtClean="0"/>
          </a:p>
          <a:p>
            <a:r>
              <a:rPr lang="en-IE" sz="2000" dirty="0" smtClean="0"/>
              <a:t>Factories are classes that have a method of the form,</a:t>
            </a:r>
          </a:p>
          <a:p>
            <a:pPr marL="0" indent="0" algn="ctr">
              <a:buNone/>
            </a:pPr>
            <a:r>
              <a:rPr lang="en-IE" sz="2000" dirty="0" err="1" smtClean="0">
                <a:solidFill>
                  <a:srgbClr val="00B050"/>
                </a:solidFill>
              </a:rPr>
              <a:t>InterfaceType</a:t>
            </a:r>
            <a:r>
              <a:rPr lang="en-IE" sz="2000" dirty="0" smtClean="0">
                <a:solidFill>
                  <a:srgbClr val="00B050"/>
                </a:solidFill>
              </a:rPr>
              <a:t>* </a:t>
            </a:r>
            <a:r>
              <a:rPr lang="en-IE" sz="2000" b="1" dirty="0" err="1" smtClean="0">
                <a:solidFill>
                  <a:schemeClr val="accent6">
                    <a:lumMod val="50000"/>
                  </a:schemeClr>
                </a:solidFill>
              </a:rPr>
              <a:t>createObject</a:t>
            </a:r>
            <a:r>
              <a:rPr lang="en-IE" sz="2000" b="1" dirty="0" smtClean="0">
                <a:solidFill>
                  <a:schemeClr val="accent6">
                    <a:lumMod val="50000"/>
                  </a:schemeClr>
                </a:solidFill>
              </a:rPr>
              <a:t>(</a:t>
            </a:r>
            <a:r>
              <a:rPr lang="en-IE" sz="2000" b="1" dirty="0" err="1" smtClean="0">
                <a:solidFill>
                  <a:schemeClr val="accent1">
                    <a:lumMod val="75000"/>
                  </a:schemeClr>
                </a:solidFill>
              </a:rPr>
              <a:t>arg</a:t>
            </a:r>
            <a:r>
              <a:rPr lang="en-IE" sz="2000" b="1" dirty="0" smtClean="0">
                <a:solidFill>
                  <a:schemeClr val="accent6">
                    <a:lumMod val="50000"/>
                  </a:schemeClr>
                </a:solidFill>
              </a:rPr>
              <a:t>)</a:t>
            </a:r>
            <a:r>
              <a:rPr lang="en-IE" sz="2000" dirty="0" smtClean="0"/>
              <a:t> </a:t>
            </a:r>
          </a:p>
          <a:p>
            <a:pPr marL="0" indent="0">
              <a:buNone/>
            </a:pPr>
            <a:r>
              <a:rPr lang="en-IE" sz="2000" dirty="0" smtClean="0"/>
              <a:t>	The </a:t>
            </a:r>
            <a:r>
              <a:rPr lang="en-IE" sz="2000" b="1" dirty="0" err="1" smtClean="0">
                <a:solidFill>
                  <a:schemeClr val="accent1">
                    <a:lumMod val="75000"/>
                  </a:schemeClr>
                </a:solidFill>
              </a:rPr>
              <a:t>arg</a:t>
            </a:r>
            <a:r>
              <a:rPr lang="en-IE" sz="2000" dirty="0" smtClean="0">
                <a:solidFill>
                  <a:schemeClr val="accent1">
                    <a:lumMod val="75000"/>
                  </a:schemeClr>
                </a:solidFill>
              </a:rPr>
              <a:t> </a:t>
            </a:r>
            <a:r>
              <a:rPr lang="en-IE" sz="2000" dirty="0" smtClean="0"/>
              <a:t>is used to define which particular object we would like created.</a:t>
            </a:r>
          </a:p>
          <a:p>
            <a:pPr marL="0" indent="0">
              <a:buNone/>
            </a:pPr>
            <a:endParaRPr lang="en-IE" sz="2000" dirty="0" smtClean="0"/>
          </a:p>
          <a:p>
            <a:r>
              <a:rPr lang="en-IE" sz="2000" dirty="0" smtClean="0"/>
              <a:t>Factories rely heavily on polymorphism.</a:t>
            </a:r>
          </a:p>
          <a:p>
            <a:endParaRPr lang="en-IE" sz="2000" dirty="0"/>
          </a:p>
          <a:p>
            <a:endParaRPr lang="en-IE"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98" y="908688"/>
            <a:ext cx="5606304" cy="2660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c 5"/>
          <p:cNvSpPr/>
          <p:nvPr/>
        </p:nvSpPr>
        <p:spPr>
          <a:xfrm rot="9094080">
            <a:off x="596901" y="609113"/>
            <a:ext cx="1371600" cy="1524000"/>
          </a:xfrm>
          <a:prstGeom prst="arc">
            <a:avLst/>
          </a:pr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7" name="TextBox 6"/>
          <p:cNvSpPr txBox="1"/>
          <p:nvPr/>
        </p:nvSpPr>
        <p:spPr>
          <a:xfrm>
            <a:off x="86998" y="880903"/>
            <a:ext cx="1398902" cy="830997"/>
          </a:xfrm>
          <a:prstGeom prst="rect">
            <a:avLst/>
          </a:prstGeom>
          <a:noFill/>
        </p:spPr>
        <p:txBody>
          <a:bodyPr wrap="square" rtlCol="0">
            <a:spAutoFit/>
          </a:bodyPr>
          <a:lstStyle/>
          <a:p>
            <a:r>
              <a:rPr lang="en-IE" sz="1200" dirty="0" smtClean="0">
                <a:solidFill>
                  <a:srgbClr val="C00000"/>
                </a:solidFill>
              </a:rPr>
              <a:t>Factory Interface.</a:t>
            </a:r>
          </a:p>
          <a:p>
            <a:r>
              <a:rPr lang="en-IE" sz="1200" dirty="0" smtClean="0">
                <a:solidFill>
                  <a:srgbClr val="C00000"/>
                </a:solidFill>
              </a:rPr>
              <a:t>Must override the abstract ‘</a:t>
            </a:r>
            <a:r>
              <a:rPr lang="en-IE" sz="1200" dirty="0" err="1" smtClean="0">
                <a:solidFill>
                  <a:srgbClr val="C00000"/>
                </a:solidFill>
              </a:rPr>
              <a:t>factoryMethod</a:t>
            </a:r>
            <a:r>
              <a:rPr lang="en-IE" sz="1200" dirty="0" smtClean="0">
                <a:solidFill>
                  <a:srgbClr val="C00000"/>
                </a:solidFill>
              </a:rPr>
              <a:t>()’.</a:t>
            </a:r>
            <a:endParaRPr lang="en-IE" sz="1050" dirty="0">
              <a:solidFill>
                <a:srgbClr val="C00000"/>
              </a:solidFill>
            </a:endParaRPr>
          </a:p>
        </p:txBody>
      </p:sp>
      <p:sp>
        <p:nvSpPr>
          <p:cNvPr id="9" name="Arc 8"/>
          <p:cNvSpPr/>
          <p:nvPr/>
        </p:nvSpPr>
        <p:spPr>
          <a:xfrm rot="8147899">
            <a:off x="272608" y="1795414"/>
            <a:ext cx="1371600" cy="1925037"/>
          </a:xfrm>
          <a:prstGeom prst="arc">
            <a:avLst>
              <a:gd name="adj1" fmla="val 16200000"/>
              <a:gd name="adj2" fmla="val 20980655"/>
            </a:avLst>
          </a:pr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0" name="TextBox 9"/>
          <p:cNvSpPr txBox="1"/>
          <p:nvPr/>
        </p:nvSpPr>
        <p:spPr>
          <a:xfrm>
            <a:off x="86999" y="2150903"/>
            <a:ext cx="1398902" cy="1200329"/>
          </a:xfrm>
          <a:prstGeom prst="rect">
            <a:avLst/>
          </a:prstGeom>
          <a:noFill/>
        </p:spPr>
        <p:txBody>
          <a:bodyPr wrap="square" rtlCol="0">
            <a:spAutoFit/>
          </a:bodyPr>
          <a:lstStyle/>
          <a:p>
            <a:r>
              <a:rPr lang="en-IE" sz="1200" dirty="0" smtClean="0">
                <a:solidFill>
                  <a:srgbClr val="C00000"/>
                </a:solidFill>
              </a:rPr>
              <a:t>Factory Concrete Class.  The </a:t>
            </a:r>
            <a:r>
              <a:rPr lang="en-IE" sz="1200" dirty="0" err="1" smtClean="0">
                <a:solidFill>
                  <a:srgbClr val="C00000"/>
                </a:solidFill>
              </a:rPr>
              <a:t>factoryMethod</a:t>
            </a:r>
            <a:r>
              <a:rPr lang="en-IE" sz="1200" dirty="0" smtClean="0">
                <a:solidFill>
                  <a:srgbClr val="C00000"/>
                </a:solidFill>
              </a:rPr>
              <a:t>() implementation is left to the sub class.</a:t>
            </a:r>
            <a:endParaRPr lang="en-IE" sz="1050" dirty="0">
              <a:solidFill>
                <a:srgbClr val="C00000"/>
              </a:solidFill>
            </a:endParaRPr>
          </a:p>
        </p:txBody>
      </p:sp>
      <p:sp>
        <p:nvSpPr>
          <p:cNvPr id="11" name="Arc 10"/>
          <p:cNvSpPr/>
          <p:nvPr/>
        </p:nvSpPr>
        <p:spPr>
          <a:xfrm rot="9444379">
            <a:off x="7327824" y="1083175"/>
            <a:ext cx="1469505" cy="762000"/>
          </a:xfrm>
          <a:custGeom>
            <a:avLst/>
            <a:gdLst>
              <a:gd name="connsiteX0" fmla="*/ 685800 w 1371600"/>
              <a:gd name="connsiteY0" fmla="*/ 0 h 1524000"/>
              <a:gd name="connsiteX1" fmla="*/ 1371600 w 1371600"/>
              <a:gd name="connsiteY1" fmla="*/ 762000 h 1524000"/>
              <a:gd name="connsiteX2" fmla="*/ 685800 w 1371600"/>
              <a:gd name="connsiteY2" fmla="*/ 762000 h 1524000"/>
              <a:gd name="connsiteX3" fmla="*/ 685800 w 1371600"/>
              <a:gd name="connsiteY3" fmla="*/ 0 h 1524000"/>
              <a:gd name="connsiteX0" fmla="*/ 685800 w 1371600"/>
              <a:gd name="connsiteY0" fmla="*/ 0 h 1524000"/>
              <a:gd name="connsiteX1" fmla="*/ 1371600 w 1371600"/>
              <a:gd name="connsiteY1" fmla="*/ 762000 h 1524000"/>
              <a:gd name="connsiteX0" fmla="*/ 0 w 1545378"/>
              <a:gd name="connsiteY0" fmla="*/ 0 h 762000"/>
              <a:gd name="connsiteX1" fmla="*/ 685800 w 1545378"/>
              <a:gd name="connsiteY1" fmla="*/ 762000 h 762000"/>
              <a:gd name="connsiteX2" fmla="*/ 0 w 1545378"/>
              <a:gd name="connsiteY2" fmla="*/ 762000 h 762000"/>
              <a:gd name="connsiteX3" fmla="*/ 0 w 1545378"/>
              <a:gd name="connsiteY3" fmla="*/ 0 h 762000"/>
              <a:gd name="connsiteX0" fmla="*/ 1469505 w 1545378"/>
              <a:gd name="connsiteY0" fmla="*/ 593432 h 762000"/>
              <a:gd name="connsiteX1" fmla="*/ 685800 w 1545378"/>
              <a:gd name="connsiteY1" fmla="*/ 762000 h 762000"/>
              <a:gd name="connsiteX0" fmla="*/ 0 w 1469505"/>
              <a:gd name="connsiteY0" fmla="*/ 0 h 762000"/>
              <a:gd name="connsiteX1" fmla="*/ 685800 w 1469505"/>
              <a:gd name="connsiteY1" fmla="*/ 762000 h 762000"/>
              <a:gd name="connsiteX2" fmla="*/ 0 w 1469505"/>
              <a:gd name="connsiteY2" fmla="*/ 762000 h 762000"/>
              <a:gd name="connsiteX3" fmla="*/ 0 w 1469505"/>
              <a:gd name="connsiteY3" fmla="*/ 0 h 762000"/>
              <a:gd name="connsiteX0" fmla="*/ 1469505 w 1469505"/>
              <a:gd name="connsiteY0" fmla="*/ 593432 h 762000"/>
              <a:gd name="connsiteX1" fmla="*/ 685800 w 1469505"/>
              <a:gd name="connsiteY1" fmla="*/ 762000 h 762000"/>
            </a:gdLst>
            <a:ahLst/>
            <a:cxnLst>
              <a:cxn ang="0">
                <a:pos x="connsiteX0" y="connsiteY0"/>
              </a:cxn>
              <a:cxn ang="0">
                <a:pos x="connsiteX1" y="connsiteY1"/>
              </a:cxn>
            </a:cxnLst>
            <a:rect l="l" t="t" r="r" b="b"/>
            <a:pathLst>
              <a:path w="1469505" h="762000" stroke="0" extrusionOk="0">
                <a:moveTo>
                  <a:pt x="0" y="0"/>
                </a:moveTo>
                <a:cubicBezTo>
                  <a:pt x="378757" y="0"/>
                  <a:pt x="685800" y="341159"/>
                  <a:pt x="685800" y="762000"/>
                </a:cubicBezTo>
                <a:lnTo>
                  <a:pt x="0" y="762000"/>
                </a:lnTo>
                <a:lnTo>
                  <a:pt x="0" y="0"/>
                </a:lnTo>
                <a:close/>
              </a:path>
              <a:path w="1469505" h="762000" fill="none">
                <a:moveTo>
                  <a:pt x="1469505" y="593432"/>
                </a:moveTo>
                <a:cubicBezTo>
                  <a:pt x="1267517" y="279005"/>
                  <a:pt x="685800" y="341159"/>
                  <a:pt x="685800" y="762000"/>
                </a:cubicBezTo>
              </a:path>
            </a:pathLst>
          </a:cu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2" name="TextBox 11"/>
          <p:cNvSpPr txBox="1"/>
          <p:nvPr/>
        </p:nvSpPr>
        <p:spPr>
          <a:xfrm>
            <a:off x="7331602" y="822493"/>
            <a:ext cx="1398902" cy="276999"/>
          </a:xfrm>
          <a:prstGeom prst="rect">
            <a:avLst/>
          </a:prstGeom>
          <a:noFill/>
        </p:spPr>
        <p:txBody>
          <a:bodyPr wrap="square" rtlCol="0">
            <a:spAutoFit/>
          </a:bodyPr>
          <a:lstStyle/>
          <a:p>
            <a:r>
              <a:rPr lang="en-IE" sz="1200" dirty="0" smtClean="0">
                <a:solidFill>
                  <a:srgbClr val="C00000"/>
                </a:solidFill>
              </a:rPr>
              <a:t>Product Interface</a:t>
            </a:r>
            <a:endParaRPr lang="en-IE" sz="1050" dirty="0">
              <a:solidFill>
                <a:srgbClr val="C00000"/>
              </a:solidFill>
            </a:endParaRPr>
          </a:p>
        </p:txBody>
      </p:sp>
      <p:sp>
        <p:nvSpPr>
          <p:cNvPr id="13" name="Arc 10"/>
          <p:cNvSpPr/>
          <p:nvPr/>
        </p:nvSpPr>
        <p:spPr>
          <a:xfrm rot="9444379">
            <a:off x="7421590" y="2790368"/>
            <a:ext cx="1469505" cy="762000"/>
          </a:xfrm>
          <a:custGeom>
            <a:avLst/>
            <a:gdLst>
              <a:gd name="connsiteX0" fmla="*/ 685800 w 1371600"/>
              <a:gd name="connsiteY0" fmla="*/ 0 h 1524000"/>
              <a:gd name="connsiteX1" fmla="*/ 1371600 w 1371600"/>
              <a:gd name="connsiteY1" fmla="*/ 762000 h 1524000"/>
              <a:gd name="connsiteX2" fmla="*/ 685800 w 1371600"/>
              <a:gd name="connsiteY2" fmla="*/ 762000 h 1524000"/>
              <a:gd name="connsiteX3" fmla="*/ 685800 w 1371600"/>
              <a:gd name="connsiteY3" fmla="*/ 0 h 1524000"/>
              <a:gd name="connsiteX0" fmla="*/ 685800 w 1371600"/>
              <a:gd name="connsiteY0" fmla="*/ 0 h 1524000"/>
              <a:gd name="connsiteX1" fmla="*/ 1371600 w 1371600"/>
              <a:gd name="connsiteY1" fmla="*/ 762000 h 1524000"/>
              <a:gd name="connsiteX0" fmla="*/ 0 w 1545378"/>
              <a:gd name="connsiteY0" fmla="*/ 0 h 762000"/>
              <a:gd name="connsiteX1" fmla="*/ 685800 w 1545378"/>
              <a:gd name="connsiteY1" fmla="*/ 762000 h 762000"/>
              <a:gd name="connsiteX2" fmla="*/ 0 w 1545378"/>
              <a:gd name="connsiteY2" fmla="*/ 762000 h 762000"/>
              <a:gd name="connsiteX3" fmla="*/ 0 w 1545378"/>
              <a:gd name="connsiteY3" fmla="*/ 0 h 762000"/>
              <a:gd name="connsiteX0" fmla="*/ 1469505 w 1545378"/>
              <a:gd name="connsiteY0" fmla="*/ 593432 h 762000"/>
              <a:gd name="connsiteX1" fmla="*/ 685800 w 1545378"/>
              <a:gd name="connsiteY1" fmla="*/ 762000 h 762000"/>
              <a:gd name="connsiteX0" fmla="*/ 0 w 1469505"/>
              <a:gd name="connsiteY0" fmla="*/ 0 h 762000"/>
              <a:gd name="connsiteX1" fmla="*/ 685800 w 1469505"/>
              <a:gd name="connsiteY1" fmla="*/ 762000 h 762000"/>
              <a:gd name="connsiteX2" fmla="*/ 0 w 1469505"/>
              <a:gd name="connsiteY2" fmla="*/ 762000 h 762000"/>
              <a:gd name="connsiteX3" fmla="*/ 0 w 1469505"/>
              <a:gd name="connsiteY3" fmla="*/ 0 h 762000"/>
              <a:gd name="connsiteX0" fmla="*/ 1469505 w 1469505"/>
              <a:gd name="connsiteY0" fmla="*/ 593432 h 762000"/>
              <a:gd name="connsiteX1" fmla="*/ 685800 w 1469505"/>
              <a:gd name="connsiteY1" fmla="*/ 762000 h 762000"/>
            </a:gdLst>
            <a:ahLst/>
            <a:cxnLst>
              <a:cxn ang="0">
                <a:pos x="connsiteX0" y="connsiteY0"/>
              </a:cxn>
              <a:cxn ang="0">
                <a:pos x="connsiteX1" y="connsiteY1"/>
              </a:cxn>
            </a:cxnLst>
            <a:rect l="l" t="t" r="r" b="b"/>
            <a:pathLst>
              <a:path w="1469505" h="762000" stroke="0" extrusionOk="0">
                <a:moveTo>
                  <a:pt x="0" y="0"/>
                </a:moveTo>
                <a:cubicBezTo>
                  <a:pt x="378757" y="0"/>
                  <a:pt x="685800" y="341159"/>
                  <a:pt x="685800" y="762000"/>
                </a:cubicBezTo>
                <a:lnTo>
                  <a:pt x="0" y="762000"/>
                </a:lnTo>
                <a:lnTo>
                  <a:pt x="0" y="0"/>
                </a:lnTo>
                <a:close/>
              </a:path>
              <a:path w="1469505" h="762000" fill="none">
                <a:moveTo>
                  <a:pt x="1469505" y="593432"/>
                </a:moveTo>
                <a:cubicBezTo>
                  <a:pt x="1267517" y="279005"/>
                  <a:pt x="685800" y="341159"/>
                  <a:pt x="685800" y="762000"/>
                </a:cubicBezTo>
              </a:path>
            </a:pathLst>
          </a:cu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4" name="TextBox 13"/>
          <p:cNvSpPr txBox="1"/>
          <p:nvPr/>
        </p:nvSpPr>
        <p:spPr>
          <a:xfrm>
            <a:off x="7425368" y="2529686"/>
            <a:ext cx="1398902" cy="461665"/>
          </a:xfrm>
          <a:prstGeom prst="rect">
            <a:avLst/>
          </a:prstGeom>
          <a:noFill/>
        </p:spPr>
        <p:txBody>
          <a:bodyPr wrap="square" rtlCol="0">
            <a:spAutoFit/>
          </a:bodyPr>
          <a:lstStyle/>
          <a:p>
            <a:r>
              <a:rPr lang="en-IE" sz="1200" dirty="0" smtClean="0">
                <a:solidFill>
                  <a:srgbClr val="C00000"/>
                </a:solidFill>
              </a:rPr>
              <a:t>Product Concrete Class</a:t>
            </a:r>
          </a:p>
        </p:txBody>
      </p:sp>
    </p:spTree>
    <p:extLst>
      <p:ext uri="{BB962C8B-B14F-4D97-AF65-F5344CB8AC3E}">
        <p14:creationId xmlns:p14="http://schemas.microsoft.com/office/powerpoint/2010/main" val="179970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03.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Typical Code to Instantiate Related Concrete Classes…</a:t>
            </a: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duck;</a:t>
            </a:r>
            <a:endParaRPr lang="en-IE" sz="1600" dirty="0">
              <a:latin typeface="Consolas" panose="020B0609020204030204" pitchFamily="49" charset="0"/>
              <a:cs typeface="Consolas" panose="020B0609020204030204" pitchFamily="49" charset="0"/>
            </a:endParaRP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If(picnic)</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MallardDuck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if(hunting)</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DecoyDuck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a:t>
            </a:r>
            <a:r>
              <a:rPr lang="en-IE" sz="1600" dirty="0" err="1" smtClean="0">
                <a:latin typeface="Consolas" panose="020B0609020204030204" pitchFamily="49" charset="0"/>
                <a:cs typeface="Consolas" panose="020B0609020204030204" pitchFamily="49" charset="0"/>
              </a:rPr>
              <a:t>bathTub</a:t>
            </a: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RubberDuck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endParaRPr lang="en-IE" sz="2000" dirty="0"/>
          </a:p>
        </p:txBody>
      </p:sp>
      <p:grpSp>
        <p:nvGrpSpPr>
          <p:cNvPr id="8" name="Group 7"/>
          <p:cNvGrpSpPr/>
          <p:nvPr/>
        </p:nvGrpSpPr>
        <p:grpSpPr>
          <a:xfrm rot="20968962">
            <a:off x="4236306" y="1647416"/>
            <a:ext cx="2099474" cy="3042378"/>
            <a:chOff x="5168900" y="1466591"/>
            <a:chExt cx="1346200" cy="2013209"/>
          </a:xfrm>
        </p:grpSpPr>
        <p:grpSp>
          <p:nvGrpSpPr>
            <p:cNvPr id="6" name="Group 5"/>
            <p:cNvGrpSpPr/>
            <p:nvPr/>
          </p:nvGrpSpPr>
          <p:grpSpPr>
            <a:xfrm>
              <a:off x="5168900" y="1701800"/>
              <a:ext cx="1346200" cy="1778000"/>
              <a:chOff x="5168900" y="1701800"/>
              <a:chExt cx="1346200" cy="1778000"/>
            </a:xfrm>
          </p:grpSpPr>
          <p:sp>
            <p:nvSpPr>
              <p:cNvPr id="4" name="Rectangle 3"/>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5" name="TextBox 4"/>
              <p:cNvSpPr txBox="1"/>
              <p:nvPr/>
            </p:nvSpPr>
            <p:spPr>
              <a:xfrm>
                <a:off x="5207000" y="2108591"/>
                <a:ext cx="1308100" cy="1201610"/>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7" name="TextBox 6"/>
            <p:cNvSpPr txBox="1"/>
            <p:nvPr/>
          </p:nvSpPr>
          <p:spPr>
            <a:xfrm>
              <a:off x="5207000" y="1466591"/>
              <a:ext cx="1308100" cy="224029"/>
            </a:xfrm>
            <a:prstGeom prst="rect">
              <a:avLst/>
            </a:prstGeom>
            <a:noFill/>
          </p:spPr>
          <p:txBody>
            <a:bodyPr wrap="square" rtlCol="0">
              <a:spAutoFit/>
            </a:bodyPr>
            <a:lstStyle/>
            <a:p>
              <a:r>
                <a:rPr lang="en-IE" sz="1600" b="1" dirty="0" err="1">
                  <a:solidFill>
                    <a:srgbClr val="00B0F0"/>
                  </a:solidFill>
                </a:rPr>
                <a:t>C</a:t>
              </a:r>
              <a:r>
                <a:rPr lang="en-IE" sz="1600" b="1" dirty="0" err="1" smtClean="0">
                  <a:solidFill>
                    <a:srgbClr val="00B0F0"/>
                  </a:solidFill>
                </a:rPr>
                <a:t>ountrySide</a:t>
              </a:r>
              <a:r>
                <a:rPr lang="en-IE" sz="1600" b="1" dirty="0" smtClean="0">
                  <a:solidFill>
                    <a:srgbClr val="00B0F0"/>
                  </a:solidFill>
                </a:rPr>
                <a:t> Class</a:t>
              </a:r>
              <a:endParaRPr lang="en-IE" sz="1600" b="1" dirty="0">
                <a:solidFill>
                  <a:srgbClr val="00B0F0"/>
                </a:solidFill>
              </a:endParaRPr>
            </a:p>
          </p:txBody>
        </p:sp>
      </p:grpSp>
      <p:grpSp>
        <p:nvGrpSpPr>
          <p:cNvPr id="14" name="Group 13"/>
          <p:cNvGrpSpPr/>
          <p:nvPr/>
        </p:nvGrpSpPr>
        <p:grpSpPr>
          <a:xfrm rot="567057">
            <a:off x="6366826" y="1307159"/>
            <a:ext cx="2355113" cy="3139545"/>
            <a:chOff x="5168900" y="1470255"/>
            <a:chExt cx="1346200" cy="2009545"/>
          </a:xfrm>
        </p:grpSpPr>
        <p:grpSp>
          <p:nvGrpSpPr>
            <p:cNvPr id="15" name="Group 14"/>
            <p:cNvGrpSpPr/>
            <p:nvPr/>
          </p:nvGrpSpPr>
          <p:grpSpPr>
            <a:xfrm>
              <a:off x="5168900" y="1701800"/>
              <a:ext cx="1346200" cy="1778000"/>
              <a:chOff x="5168900" y="1701800"/>
              <a:chExt cx="1346200" cy="1778000"/>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0" y="2128245"/>
                <a:ext cx="1308100" cy="1162301"/>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207000" y="1470255"/>
              <a:ext cx="1308100" cy="216700"/>
            </a:xfrm>
            <a:prstGeom prst="rect">
              <a:avLst/>
            </a:prstGeom>
            <a:noFill/>
          </p:spPr>
          <p:txBody>
            <a:bodyPr wrap="square" rtlCol="0">
              <a:spAutoFit/>
            </a:bodyPr>
            <a:lstStyle/>
            <a:p>
              <a:r>
                <a:rPr lang="en-IE" sz="1600" b="1" dirty="0" err="1">
                  <a:solidFill>
                    <a:srgbClr val="00B050"/>
                  </a:solidFill>
                </a:rPr>
                <a:t>D</a:t>
              </a:r>
              <a:r>
                <a:rPr lang="en-IE" sz="1600" b="1" dirty="0" err="1" smtClean="0">
                  <a:solidFill>
                    <a:srgbClr val="00B050"/>
                  </a:solidFill>
                </a:rPr>
                <a:t>uckShop</a:t>
              </a:r>
              <a:r>
                <a:rPr lang="en-IE" sz="1600" b="1" dirty="0" smtClean="0">
                  <a:solidFill>
                    <a:srgbClr val="00B050"/>
                  </a:solidFill>
                </a:rPr>
                <a:t> Class</a:t>
              </a:r>
              <a:endParaRPr lang="en-IE" sz="1600" b="1" dirty="0">
                <a:solidFill>
                  <a:srgbClr val="00B050"/>
                </a:solidFill>
              </a:endParaRPr>
            </a:p>
          </p:txBody>
        </p:sp>
      </p:grpSp>
      <p:sp>
        <p:nvSpPr>
          <p:cNvPr id="19" name="TextBox 18"/>
          <p:cNvSpPr txBox="1"/>
          <p:nvPr/>
        </p:nvSpPr>
        <p:spPr>
          <a:xfrm>
            <a:off x="5181601" y="4855849"/>
            <a:ext cx="3124200" cy="830997"/>
          </a:xfrm>
          <a:prstGeom prst="rect">
            <a:avLst/>
          </a:prstGeom>
          <a:noFill/>
        </p:spPr>
        <p:txBody>
          <a:bodyPr wrap="square" rtlCol="0">
            <a:spAutoFit/>
          </a:bodyPr>
          <a:lstStyle/>
          <a:p>
            <a:r>
              <a:rPr lang="en-IE" sz="1600" dirty="0" smtClean="0"/>
              <a:t>Both these classes are using the same code to generate an instance of a duck.</a:t>
            </a:r>
            <a:endParaRPr lang="en-IE" sz="1600" dirty="0"/>
          </a:p>
        </p:txBody>
      </p:sp>
    </p:spTree>
    <p:extLst>
      <p:ext uri="{BB962C8B-B14F-4D97-AF65-F5344CB8AC3E}">
        <p14:creationId xmlns:p14="http://schemas.microsoft.com/office/powerpoint/2010/main" val="4096189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04.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Creating a Factory Class…</a:t>
            </a:r>
          </a:p>
          <a:p>
            <a:pPr marL="0" indent="0">
              <a:buNone/>
            </a:pPr>
            <a:r>
              <a:rPr lang="en-IE" sz="1400" dirty="0" smtClean="0">
                <a:latin typeface="Consolas" panose="020B0609020204030204" pitchFamily="49" charset="0"/>
                <a:cs typeface="Consolas" panose="020B0609020204030204" pitchFamily="49" charset="0"/>
              </a:rPr>
              <a:t>Duck* duck;</a:t>
            </a:r>
          </a:p>
          <a:p>
            <a:pPr marL="0" indent="0">
              <a:buNone/>
            </a:pPr>
            <a:r>
              <a:rPr lang="en-IE" sz="1400" b="1" dirty="0" smtClean="0">
                <a:solidFill>
                  <a:srgbClr val="00B050"/>
                </a:solidFill>
                <a:latin typeface="Consolas" panose="020B0609020204030204" pitchFamily="49" charset="0"/>
                <a:cs typeface="Consolas" panose="020B0609020204030204" pitchFamily="49" charset="0"/>
              </a:rPr>
              <a:t>Duck*</a:t>
            </a:r>
            <a:r>
              <a:rPr lang="en-IE" sz="1400" dirty="0" smtClean="0">
                <a:latin typeface="Consolas" panose="020B0609020204030204" pitchFamily="49" charset="0"/>
                <a:cs typeface="Consolas" panose="020B0609020204030204" pitchFamily="49" charset="0"/>
              </a:rPr>
              <a:t> </a:t>
            </a:r>
            <a:r>
              <a:rPr lang="en-IE" sz="1400" dirty="0" err="1" smtClean="0">
                <a:latin typeface="Consolas" panose="020B0609020204030204" pitchFamily="49" charset="0"/>
                <a:cs typeface="Consolas" panose="020B0609020204030204" pitchFamily="49" charset="0"/>
              </a:rPr>
              <a:t>DuckFactory</a:t>
            </a:r>
            <a:r>
              <a:rPr lang="en-IE" sz="1400" dirty="0" smtClean="0">
                <a:latin typeface="Consolas" panose="020B0609020204030204" pitchFamily="49" charset="0"/>
                <a:cs typeface="Consolas" panose="020B0609020204030204" pitchFamily="49" charset="0"/>
              </a:rPr>
              <a:t>::</a:t>
            </a:r>
            <a:r>
              <a:rPr lang="en-IE" sz="1400" b="1" dirty="0" err="1" smtClean="0">
                <a:solidFill>
                  <a:schemeClr val="accent6">
                    <a:lumMod val="50000"/>
                  </a:schemeClr>
                </a:solidFill>
                <a:latin typeface="Consolas" panose="020B0609020204030204" pitchFamily="49" charset="0"/>
                <a:cs typeface="Consolas" panose="020B0609020204030204" pitchFamily="49" charset="0"/>
              </a:rPr>
              <a:t>createDuck</a:t>
            </a:r>
            <a:endParaRPr lang="en-IE" sz="1400" b="1" dirty="0" smtClean="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IE" sz="1400" b="1" dirty="0">
                <a:solidFill>
                  <a:schemeClr val="accent6">
                    <a:lumMod val="50000"/>
                  </a:schemeClr>
                </a:solidFill>
                <a:latin typeface="Consolas" panose="020B0609020204030204" pitchFamily="49" charset="0"/>
                <a:cs typeface="Consolas" panose="020B0609020204030204" pitchFamily="49" charset="0"/>
              </a:rPr>
              <a:t>	</a:t>
            </a:r>
            <a:r>
              <a:rPr lang="en-IE" sz="1400" b="1" dirty="0" smtClean="0">
                <a:solidFill>
                  <a:schemeClr val="accent6">
                    <a:lumMod val="50000"/>
                  </a:schemeClr>
                </a:solidFill>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a:t>
            </a:r>
            <a:r>
              <a:rPr lang="en-IE" sz="1400" dirty="0" err="1" smtClean="0">
                <a:latin typeface="Consolas" panose="020B0609020204030204" pitchFamily="49" charset="0"/>
                <a:cs typeface="Consolas" panose="020B0609020204030204" pitchFamily="49" charset="0"/>
              </a:rPr>
              <a:t>std</a:t>
            </a:r>
            <a:r>
              <a:rPr lang="en-IE" sz="1400" dirty="0" smtClean="0">
                <a:latin typeface="Consolas" panose="020B0609020204030204" pitchFamily="49" charset="0"/>
                <a:cs typeface="Consolas" panose="020B0609020204030204" pitchFamily="49" charset="0"/>
              </a:rPr>
              <a:t>::string </a:t>
            </a:r>
            <a:r>
              <a:rPr lang="en-IE" sz="1400" b="1" dirty="0" err="1" smtClean="0">
                <a:solidFill>
                  <a:srgbClr val="0070C0"/>
                </a:solidFill>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 “picnic”)</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MallardDuck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a:t>
            </a:r>
            <a:r>
              <a:rPr lang="en-IE" sz="1400" dirty="0">
                <a:latin typeface="Consolas" panose="020B0609020204030204" pitchFamily="49" charset="0"/>
                <a:cs typeface="Consolas" panose="020B0609020204030204" pitchFamily="49" charset="0"/>
              </a:rPr>
              <a:t>== “ </a:t>
            </a:r>
            <a:r>
              <a:rPr lang="en-IE" sz="1400" dirty="0" smtClean="0">
                <a:latin typeface="Consolas" panose="020B0609020204030204" pitchFamily="49" charset="0"/>
                <a:cs typeface="Consolas" panose="020B0609020204030204" pitchFamily="49" charset="0"/>
              </a:rPr>
              <a:t>hunting”)</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DecoyDuck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a:latin typeface="Consolas" panose="020B0609020204030204" pitchFamily="49" charset="0"/>
                <a:cs typeface="Consolas" panose="020B0609020204030204" pitchFamily="49" charset="0"/>
              </a:rPr>
              <a:t>arg_ducktype</a:t>
            </a:r>
            <a:r>
              <a:rPr lang="en-IE" sz="1400" dirty="0">
                <a:latin typeface="Consolas" panose="020B0609020204030204" pitchFamily="49" charset="0"/>
                <a:cs typeface="Consolas" panose="020B0609020204030204" pitchFamily="49" charset="0"/>
              </a:rPr>
              <a:t> == “ </a:t>
            </a:r>
            <a:r>
              <a:rPr lang="en-IE" sz="1400" dirty="0" err="1" smtClean="0">
                <a:latin typeface="Consolas" panose="020B0609020204030204" pitchFamily="49" charset="0"/>
                <a:cs typeface="Consolas" panose="020B0609020204030204" pitchFamily="49" charset="0"/>
              </a:rPr>
              <a:t>bathTub</a:t>
            </a:r>
            <a:r>
              <a:rPr lang="en-IE" sz="1400" dirty="0" smtClean="0">
                <a:latin typeface="Consolas" panose="020B0609020204030204" pitchFamily="49" charset="0"/>
                <a:cs typeface="Consolas" panose="020B0609020204030204" pitchFamily="49" charset="0"/>
              </a:rPr>
              <a:t>”)</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RubberDuck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return duck;</a:t>
            </a:r>
            <a:endParaRPr lang="en-IE" sz="1400" dirty="0">
              <a:latin typeface="Consolas" panose="020B0609020204030204" pitchFamily="49" charset="0"/>
              <a:cs typeface="Consolas" panose="020B0609020204030204" pitchFamily="49" charset="0"/>
            </a:endParaRPr>
          </a:p>
          <a:p>
            <a:endParaRPr lang="en-IE" sz="2000" dirty="0"/>
          </a:p>
        </p:txBody>
      </p:sp>
      <p:grpSp>
        <p:nvGrpSpPr>
          <p:cNvPr id="4" name="Group 3"/>
          <p:cNvGrpSpPr/>
          <p:nvPr/>
        </p:nvGrpSpPr>
        <p:grpSpPr>
          <a:xfrm rot="20968962">
            <a:off x="4813615" y="531263"/>
            <a:ext cx="2535344" cy="2226846"/>
            <a:chOff x="5139388" y="1284960"/>
            <a:chExt cx="1375712" cy="1700787"/>
          </a:xfrm>
        </p:grpSpPr>
        <p:grpSp>
          <p:nvGrpSpPr>
            <p:cNvPr id="5" name="Group 4"/>
            <p:cNvGrpSpPr/>
            <p:nvPr/>
          </p:nvGrpSpPr>
          <p:grpSpPr>
            <a:xfrm>
              <a:off x="5168900" y="1701801"/>
              <a:ext cx="1346200" cy="1283946"/>
              <a:chOff x="5168900" y="1701801"/>
              <a:chExt cx="1346200" cy="1283946"/>
            </a:xfrm>
          </p:grpSpPr>
          <p:sp>
            <p:nvSpPr>
              <p:cNvPr id="7" name="Rectangle 6"/>
              <p:cNvSpPr/>
              <p:nvPr/>
            </p:nvSpPr>
            <p:spPr>
              <a:xfrm>
                <a:off x="5168900" y="1701801"/>
                <a:ext cx="1346200" cy="980975"/>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8" name="TextBox 7"/>
              <p:cNvSpPr txBox="1"/>
              <p:nvPr/>
            </p:nvSpPr>
            <p:spPr>
              <a:xfrm>
                <a:off x="5174614" y="1739880"/>
                <a:ext cx="1308104" cy="1245867"/>
              </a:xfrm>
              <a:prstGeom prst="rect">
                <a:avLst/>
              </a:prstGeom>
              <a:noFill/>
            </p:spPr>
            <p:txBody>
              <a:bodyPr wrap="square" rtlCol="0">
                <a:spAutoFit/>
              </a:bodyPr>
              <a:lstStyle/>
              <a:p>
                <a:pPr marL="0" indent="0">
                  <a:buNone/>
                </a:pPr>
                <a:r>
                  <a:rPr lang="en-IE" sz="1200" dirty="0" smtClean="0">
                    <a:latin typeface="Consolas" panose="020B0609020204030204" pitchFamily="49" charset="0"/>
                    <a:cs typeface="Consolas" panose="020B0609020204030204" pitchFamily="49" charset="0"/>
                  </a:rPr>
                  <a:t>Duck</a:t>
                </a:r>
                <a:r>
                  <a:rPr lang="en-IE" sz="1200" dirty="0">
                    <a:latin typeface="Consolas" panose="020B0609020204030204" pitchFamily="49" charset="0"/>
                    <a:cs typeface="Consolas" panose="020B0609020204030204" pitchFamily="49" charset="0"/>
                  </a:rPr>
                  <a:t>* duck</a:t>
                </a:r>
                <a:r>
                  <a:rPr lang="en-IE" sz="1200" dirty="0" smtClean="0">
                    <a:latin typeface="Consolas" panose="020B0609020204030204" pitchFamily="49" charset="0"/>
                    <a:cs typeface="Consolas" panose="020B0609020204030204" pitchFamily="49" charset="0"/>
                  </a:rPr>
                  <a:t>;</a:t>
                </a:r>
              </a:p>
              <a:p>
                <a:pPr marL="0" indent="0">
                  <a:buNone/>
                </a:pPr>
                <a:r>
                  <a:rPr lang="en-IE" sz="1200" dirty="0" err="1" smtClean="0">
                    <a:latin typeface="Consolas" panose="020B0609020204030204" pitchFamily="49" charset="0"/>
                    <a:cs typeface="Consolas" panose="020B0609020204030204" pitchFamily="49" charset="0"/>
                  </a:rPr>
                  <a:t>DuckFactory</a:t>
                </a:r>
                <a:r>
                  <a:rPr lang="en-IE" sz="1200" dirty="0" smtClean="0">
                    <a:latin typeface="Consolas" panose="020B0609020204030204" pitchFamily="49" charset="0"/>
                    <a:cs typeface="Consolas" panose="020B0609020204030204" pitchFamily="49" charset="0"/>
                  </a:rPr>
                  <a:t> </a:t>
                </a:r>
                <a:r>
                  <a:rPr lang="en-IE" sz="1200" dirty="0" err="1" smtClean="0">
                    <a:latin typeface="Consolas" panose="020B0609020204030204" pitchFamily="49" charset="0"/>
                    <a:cs typeface="Consolas" panose="020B0609020204030204" pitchFamily="49" charset="0"/>
                  </a:rPr>
                  <a:t>df</a:t>
                </a:r>
                <a:r>
                  <a:rPr lang="en-IE" sz="1200" dirty="0" smtClean="0">
                    <a:latin typeface="Consolas" panose="020B0609020204030204" pitchFamily="49" charset="0"/>
                    <a:cs typeface="Consolas" panose="020B0609020204030204" pitchFamily="49" charset="0"/>
                  </a:rPr>
                  <a:t> = </a:t>
                </a:r>
              </a:p>
              <a:p>
                <a:pPr marL="0" indent="0">
                  <a:buNone/>
                </a:pPr>
                <a:r>
                  <a:rPr lang="en-IE" sz="1200" dirty="0" smtClean="0">
                    <a:latin typeface="Consolas" panose="020B0609020204030204" pitchFamily="49" charset="0"/>
                    <a:cs typeface="Consolas" panose="020B0609020204030204" pitchFamily="49" charset="0"/>
                  </a:rPr>
                  <a:t>new </a:t>
                </a:r>
                <a:r>
                  <a:rPr lang="en-IE" sz="1200" dirty="0" err="1" smtClean="0">
                    <a:latin typeface="Consolas" panose="020B0609020204030204" pitchFamily="49" charset="0"/>
                    <a:cs typeface="Consolas" panose="020B0609020204030204" pitchFamily="49" charset="0"/>
                  </a:rPr>
                  <a:t>DuckFactory</a:t>
                </a:r>
                <a:r>
                  <a:rPr lang="en-IE" sz="1200" dirty="0" smtClean="0">
                    <a:latin typeface="Consolas" panose="020B0609020204030204" pitchFamily="49" charset="0"/>
                    <a:cs typeface="Consolas" panose="020B0609020204030204" pitchFamily="49" charset="0"/>
                  </a:rPr>
                  <a:t>();</a:t>
                </a:r>
              </a:p>
              <a:p>
                <a:pPr marL="0" indent="0">
                  <a:buNone/>
                </a:pPr>
                <a:endParaRPr lang="en-IE" sz="1200" dirty="0">
                  <a:latin typeface="Consolas" panose="020B0609020204030204" pitchFamily="49" charset="0"/>
                  <a:cs typeface="Consolas" panose="020B0609020204030204" pitchFamily="49" charset="0"/>
                </a:endParaRPr>
              </a:p>
              <a:p>
                <a:pPr marL="0" indent="0">
                  <a:buNone/>
                </a:pPr>
                <a:r>
                  <a:rPr lang="en-IE" sz="1200" dirty="0" smtClean="0">
                    <a:latin typeface="Consolas" panose="020B0609020204030204" pitchFamily="49" charset="0"/>
                    <a:cs typeface="Consolas" panose="020B0609020204030204" pitchFamily="49" charset="0"/>
                  </a:rPr>
                  <a:t>Duck = </a:t>
                </a:r>
                <a:r>
                  <a:rPr lang="en-IE" sz="1200" dirty="0" err="1" smtClean="0">
                    <a:latin typeface="Consolas" panose="020B0609020204030204" pitchFamily="49" charset="0"/>
                    <a:cs typeface="Consolas" panose="020B0609020204030204" pitchFamily="49" charset="0"/>
                  </a:rPr>
                  <a:t>df.createDuck</a:t>
                </a:r>
                <a:r>
                  <a:rPr lang="en-IE" sz="1200" dirty="0" smtClean="0">
                    <a:latin typeface="Consolas" panose="020B0609020204030204" pitchFamily="49" charset="0"/>
                    <a:cs typeface="Consolas" panose="020B0609020204030204" pitchFamily="49" charset="0"/>
                  </a:rPr>
                  <a:t>(“Picnic”);</a:t>
                </a:r>
                <a:endParaRPr lang="en-IE" sz="12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6" name="TextBox 5"/>
            <p:cNvSpPr txBox="1"/>
            <p:nvPr/>
          </p:nvSpPr>
          <p:spPr>
            <a:xfrm>
              <a:off x="5139388" y="1284960"/>
              <a:ext cx="1308101" cy="305590"/>
            </a:xfrm>
            <a:prstGeom prst="rect">
              <a:avLst/>
            </a:prstGeom>
            <a:noFill/>
          </p:spPr>
          <p:txBody>
            <a:bodyPr wrap="square" rtlCol="0">
              <a:spAutoFit/>
            </a:bodyPr>
            <a:lstStyle/>
            <a:p>
              <a:r>
                <a:rPr lang="en-IE" sz="2000" b="1" dirty="0" err="1" smtClean="0">
                  <a:solidFill>
                    <a:srgbClr val="00B0F0"/>
                  </a:solidFill>
                </a:rPr>
                <a:t>CountrySide</a:t>
              </a:r>
              <a:r>
                <a:rPr lang="en-IE" sz="2000" b="1" dirty="0" smtClean="0">
                  <a:solidFill>
                    <a:srgbClr val="00B0F0"/>
                  </a:solidFill>
                </a:rPr>
                <a:t> Class</a:t>
              </a:r>
              <a:endParaRPr lang="en-IE" sz="2000" b="1" dirty="0">
                <a:solidFill>
                  <a:srgbClr val="00B0F0"/>
                </a:solidFill>
              </a:endParaRPr>
            </a:p>
          </p:txBody>
        </p:sp>
      </p:grpSp>
      <p:grpSp>
        <p:nvGrpSpPr>
          <p:cNvPr id="9" name="Group 8"/>
          <p:cNvGrpSpPr/>
          <p:nvPr/>
        </p:nvGrpSpPr>
        <p:grpSpPr>
          <a:xfrm rot="567057">
            <a:off x="7297782" y="478741"/>
            <a:ext cx="1259173" cy="1839316"/>
            <a:chOff x="5168900" y="1277816"/>
            <a:chExt cx="1346201" cy="2201984"/>
          </a:xfrm>
        </p:grpSpPr>
        <p:grpSp>
          <p:nvGrpSpPr>
            <p:cNvPr id="10" name="Group 9"/>
            <p:cNvGrpSpPr/>
            <p:nvPr/>
          </p:nvGrpSpPr>
          <p:grpSpPr>
            <a:xfrm>
              <a:off x="5168900" y="1701800"/>
              <a:ext cx="1346201" cy="1778000"/>
              <a:chOff x="5168900" y="1701800"/>
              <a:chExt cx="1346201" cy="1778000"/>
            </a:xfrm>
          </p:grpSpPr>
          <p:sp>
            <p:nvSpPr>
              <p:cNvPr id="12" name="Rectangle 11"/>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3" name="TextBox 12"/>
              <p:cNvSpPr txBox="1"/>
              <p:nvPr/>
            </p:nvSpPr>
            <p:spPr>
              <a:xfrm>
                <a:off x="5207001" y="2064586"/>
                <a:ext cx="1308100" cy="1289619"/>
              </a:xfrm>
              <a:prstGeom prst="rect">
                <a:avLst/>
              </a:prstGeom>
              <a:noFill/>
            </p:spPr>
            <p:txBody>
              <a:bodyPr wrap="square" rtlCol="0">
                <a:spAutoFit/>
              </a:bodyPr>
              <a:lstStyle/>
              <a:p>
                <a:pPr marL="0" indent="0">
                  <a:buNone/>
                </a:pPr>
                <a:r>
                  <a:rPr lang="en-IE" sz="800" dirty="0">
                    <a:latin typeface="Consolas" panose="020B0609020204030204" pitchFamily="49" charset="0"/>
                    <a:cs typeface="Consolas" panose="020B0609020204030204" pitchFamily="49" charset="0"/>
                  </a:rPr>
                  <a:t>Duck* duck;</a:t>
                </a:r>
              </a:p>
              <a:p>
                <a:pPr marL="0" indent="0">
                  <a:buNone/>
                </a:pP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 </a:t>
                </a:r>
                <a:r>
                  <a:rPr lang="en-IE" sz="800" dirty="0" err="1">
                    <a:latin typeface="Consolas" panose="020B0609020204030204" pitchFamily="49" charset="0"/>
                    <a:cs typeface="Consolas" panose="020B0609020204030204" pitchFamily="49" charset="0"/>
                  </a:rPr>
                  <a:t>df</a:t>
                </a:r>
                <a:r>
                  <a:rPr lang="en-IE" sz="800" dirty="0">
                    <a:latin typeface="Consolas" panose="020B0609020204030204" pitchFamily="49" charset="0"/>
                    <a:cs typeface="Consolas" panose="020B0609020204030204" pitchFamily="49" charset="0"/>
                  </a:rPr>
                  <a:t> = </a:t>
                </a:r>
              </a:p>
              <a:p>
                <a:pPr marL="0" indent="0">
                  <a:buNone/>
                </a:pPr>
                <a:r>
                  <a:rPr lang="en-IE" sz="800" dirty="0">
                    <a:latin typeface="Consolas" panose="020B0609020204030204" pitchFamily="49" charset="0"/>
                    <a:cs typeface="Consolas" panose="020B0609020204030204" pitchFamily="49" charset="0"/>
                  </a:rPr>
                  <a:t>new </a:t>
                </a: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a:latin typeface="Consolas" panose="020B0609020204030204" pitchFamily="49" charset="0"/>
                    <a:cs typeface="Consolas" panose="020B0609020204030204" pitchFamily="49" charset="0"/>
                  </a:rPr>
                  <a:t>Duck = </a:t>
                </a:r>
                <a:r>
                  <a:rPr lang="en-IE" sz="800" dirty="0" err="1">
                    <a:latin typeface="Consolas" panose="020B0609020204030204" pitchFamily="49" charset="0"/>
                    <a:cs typeface="Consolas" panose="020B0609020204030204" pitchFamily="49" charset="0"/>
                  </a:rPr>
                  <a:t>df.createDuck</a:t>
                </a:r>
                <a:r>
                  <a:rPr lang="en-IE" sz="800" dirty="0">
                    <a:latin typeface="Consolas" panose="020B0609020204030204" pitchFamily="49" charset="0"/>
                    <a:cs typeface="Consolas" panose="020B0609020204030204" pitchFamily="49" charset="0"/>
                  </a:rPr>
                  <a:t>();</a:t>
                </a:r>
              </a:p>
              <a:p>
                <a:endParaRPr lang="en-IE" sz="800" dirty="0"/>
              </a:p>
              <a:p>
                <a:endParaRPr lang="en-IE" sz="800" dirty="0"/>
              </a:p>
            </p:txBody>
          </p:sp>
        </p:grpSp>
        <p:sp>
          <p:nvSpPr>
            <p:cNvPr id="11" name="TextBox 10"/>
            <p:cNvSpPr txBox="1"/>
            <p:nvPr/>
          </p:nvSpPr>
          <p:spPr>
            <a:xfrm>
              <a:off x="5186939" y="1277816"/>
              <a:ext cx="1308100" cy="331616"/>
            </a:xfrm>
            <a:prstGeom prst="rect">
              <a:avLst/>
            </a:prstGeom>
            <a:noFill/>
          </p:spPr>
          <p:txBody>
            <a:bodyPr wrap="square" rtlCol="0">
              <a:spAutoFit/>
            </a:bodyPr>
            <a:lstStyle/>
            <a:p>
              <a:r>
                <a:rPr lang="en-IE" sz="1200" b="1" dirty="0" err="1" smtClean="0">
                  <a:solidFill>
                    <a:srgbClr val="00B050"/>
                  </a:solidFill>
                </a:rPr>
                <a:t>DuckShop</a:t>
              </a:r>
              <a:r>
                <a:rPr lang="en-IE" sz="1200" b="1" dirty="0" smtClean="0">
                  <a:solidFill>
                    <a:srgbClr val="00B050"/>
                  </a:solidFill>
                </a:rPr>
                <a:t> Class</a:t>
              </a:r>
              <a:endParaRPr lang="en-IE" sz="1200" b="1" dirty="0">
                <a:solidFill>
                  <a:srgbClr val="00B050"/>
                </a:solidFill>
              </a:endParaRPr>
            </a:p>
          </p:txBody>
        </p:sp>
      </p:grpSp>
      <p:grpSp>
        <p:nvGrpSpPr>
          <p:cNvPr id="14" name="Group 13"/>
          <p:cNvGrpSpPr/>
          <p:nvPr/>
        </p:nvGrpSpPr>
        <p:grpSpPr>
          <a:xfrm>
            <a:off x="6531346" y="2966563"/>
            <a:ext cx="1259173" cy="2143784"/>
            <a:chOff x="5168900" y="1156184"/>
            <a:chExt cx="1346201" cy="2566484"/>
          </a:xfrm>
        </p:grpSpPr>
        <p:grpSp>
          <p:nvGrpSpPr>
            <p:cNvPr id="15" name="Group 14"/>
            <p:cNvGrpSpPr/>
            <p:nvPr/>
          </p:nvGrpSpPr>
          <p:grpSpPr>
            <a:xfrm>
              <a:off x="5168900" y="1696124"/>
              <a:ext cx="1346201" cy="2026544"/>
              <a:chOff x="5168900" y="1696124"/>
              <a:chExt cx="1346201" cy="2026544"/>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1" y="1696124"/>
                <a:ext cx="1308100" cy="2026544"/>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186939" y="1156184"/>
              <a:ext cx="1308100" cy="552694"/>
            </a:xfrm>
            <a:prstGeom prst="rect">
              <a:avLst/>
            </a:prstGeom>
            <a:noFill/>
          </p:spPr>
          <p:txBody>
            <a:bodyPr wrap="square" rtlCol="0">
              <a:spAutoFit/>
            </a:bodyPr>
            <a:lstStyle/>
            <a:p>
              <a:r>
                <a:rPr lang="en-IE" sz="1200" b="1" dirty="0" err="1" smtClean="0">
                  <a:solidFill>
                    <a:srgbClr val="00B050"/>
                  </a:solidFill>
                </a:rPr>
                <a:t>DuckFactory</a:t>
              </a:r>
              <a:r>
                <a:rPr lang="en-IE" sz="1200" b="1" dirty="0" smtClean="0">
                  <a:solidFill>
                    <a:srgbClr val="00B050"/>
                  </a:solidFill>
                </a:rPr>
                <a:t> Class</a:t>
              </a:r>
              <a:endParaRPr lang="en-IE" sz="1200" b="1" dirty="0">
                <a:solidFill>
                  <a:srgbClr val="00B050"/>
                </a:solidFill>
              </a:endParaRPr>
            </a:p>
          </p:txBody>
        </p:sp>
      </p:grpSp>
      <p:cxnSp>
        <p:nvCxnSpPr>
          <p:cNvPr id="22" name="Straight Arrow Connector 21"/>
          <p:cNvCxnSpPr/>
          <p:nvPr/>
        </p:nvCxnSpPr>
        <p:spPr>
          <a:xfrm>
            <a:off x="7021475" y="2358154"/>
            <a:ext cx="0" cy="572819"/>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04344" y="5072247"/>
            <a:ext cx="3560256" cy="738664"/>
          </a:xfrm>
          <a:prstGeom prst="rect">
            <a:avLst/>
          </a:prstGeom>
          <a:noFill/>
        </p:spPr>
        <p:txBody>
          <a:bodyPr wrap="square" rtlCol="0">
            <a:spAutoFit/>
          </a:bodyPr>
          <a:lstStyle/>
          <a:p>
            <a:r>
              <a:rPr lang="en-IE" sz="1400" dirty="0" smtClean="0"/>
              <a:t>Take out the code to instantiate an object and encapsulate it into a single factory class, which has a create method. </a:t>
            </a:r>
            <a:endParaRPr lang="en-IE" sz="1400" dirty="0"/>
          </a:p>
        </p:txBody>
      </p:sp>
    </p:spTree>
    <p:extLst>
      <p:ext uri="{BB962C8B-B14F-4D97-AF65-F5344CB8AC3E}">
        <p14:creationId xmlns:p14="http://schemas.microsoft.com/office/powerpoint/2010/main" val="167143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05.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What’s the Advantage of Putting this Code into a Factory Class…</a:t>
            </a:r>
          </a:p>
          <a:p>
            <a:pPr marL="0" indent="0">
              <a:buNone/>
            </a:pPr>
            <a:endParaRPr lang="en-IE" sz="2000" b="1" dirty="0" smtClean="0"/>
          </a:p>
          <a:p>
            <a:r>
              <a:rPr lang="en-IE" sz="2000" dirty="0" smtClean="0"/>
              <a:t>Supports multiple clients that require object instantiation.</a:t>
            </a:r>
          </a:p>
          <a:p>
            <a:endParaRPr lang="en-IE" sz="2000" dirty="0" smtClean="0"/>
          </a:p>
          <a:p>
            <a:r>
              <a:rPr lang="en-IE" sz="2000" dirty="0" smtClean="0"/>
              <a:t>By encapsulating this code in a single class will mean there is only one place to make modifications in the future.</a:t>
            </a:r>
          </a:p>
          <a:p>
            <a:endParaRPr lang="en-IE" sz="2000" dirty="0"/>
          </a:p>
          <a:p>
            <a:r>
              <a:rPr lang="en-IE" sz="2000" dirty="0" smtClean="0"/>
              <a:t>We can sub class our Factory Class to make other factories that will inherit all the behaviour of the parent class, with the benefit of being able to modified that behaviour.  This is an important feature of the Factory Patterns.</a:t>
            </a:r>
            <a:endParaRPr lang="en-IE" sz="2000" dirty="0"/>
          </a:p>
        </p:txBody>
      </p:sp>
    </p:spTree>
    <p:extLst>
      <p:ext uri="{BB962C8B-B14F-4D97-AF65-F5344CB8AC3E}">
        <p14:creationId xmlns:p14="http://schemas.microsoft.com/office/powerpoint/2010/main" val="403253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pic>
        <p:nvPicPr>
          <p:cNvPr id="1026" name="Picture 2" title="Head First Design Pattern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815975" y="1044575"/>
            <a:ext cx="74866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166576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sp>
        <p:nvSpPr>
          <p:cNvPr id="3" name="Content Placeholder 2"/>
          <p:cNvSpPr>
            <a:spLocks noGrp="1"/>
          </p:cNvSpPr>
          <p:nvPr>
            <p:ph sz="quarter" idx="10"/>
          </p:nvPr>
        </p:nvSpPr>
        <p:spPr>
          <a:xfrm>
            <a:off x="130175" y="868232"/>
            <a:ext cx="8861425" cy="5049967"/>
          </a:xfrm>
        </p:spPr>
        <p:txBody>
          <a:bodyPr/>
          <a:lstStyle/>
          <a:p>
            <a:r>
              <a:rPr lang="en-IE" sz="1900" dirty="0" smtClean="0"/>
              <a:t>The simple factory is not considered to be a pattern, rather it is thought to be more of an programming idiom.</a:t>
            </a:r>
          </a:p>
          <a:p>
            <a:endParaRPr lang="en-IE" sz="1900" dirty="0"/>
          </a:p>
          <a:p>
            <a:r>
              <a:rPr lang="en-IE" sz="1900" dirty="0" smtClean="0"/>
              <a:t>The main point separating the Simple Factory from the Factory Method Pattern (discussing that next!) is that the Simple Factory is a concrete class, </a:t>
            </a:r>
            <a:r>
              <a:rPr lang="en-IE" sz="1900" dirty="0" smtClean="0"/>
              <a:t>and is not intended to be </a:t>
            </a:r>
            <a:r>
              <a:rPr lang="en-IE" sz="1900" dirty="0" err="1" smtClean="0"/>
              <a:t>subclassed</a:t>
            </a:r>
            <a:r>
              <a:rPr lang="en-IE" sz="1900" dirty="0" smtClean="0"/>
              <a:t>.   </a:t>
            </a:r>
            <a:endParaRPr lang="en-IE" sz="1900" dirty="0" smtClean="0"/>
          </a:p>
          <a:p>
            <a:endParaRPr lang="en-IE" sz="1900" dirty="0"/>
          </a:p>
          <a:p>
            <a:r>
              <a:rPr lang="en-IE" sz="1900" dirty="0" smtClean="0"/>
              <a:t>In the Factory Method Pattern, a factory interface is declared with a </a:t>
            </a:r>
            <a:r>
              <a:rPr lang="en-IE" sz="1900" dirty="0" err="1" smtClean="0"/>
              <a:t>createMethod</a:t>
            </a:r>
            <a:r>
              <a:rPr lang="en-IE" sz="1900" dirty="0" smtClean="0"/>
              <a:t>() declaration.  </a:t>
            </a:r>
            <a:r>
              <a:rPr lang="en-IE" sz="1900" dirty="0" smtClean="0"/>
              <a:t>A factory subclass implements the interface, and the decision making is implemented in the sub </a:t>
            </a:r>
            <a:r>
              <a:rPr lang="en-IE" sz="1900" dirty="0" smtClean="0"/>
              <a:t>classes </a:t>
            </a:r>
            <a:r>
              <a:rPr lang="en-IE" sz="1900" dirty="0" err="1" smtClean="0"/>
              <a:t>createMethod</a:t>
            </a:r>
            <a:r>
              <a:rPr lang="en-IE" sz="1900" dirty="0" smtClean="0"/>
              <a:t>().</a:t>
            </a:r>
            <a:endParaRPr lang="en-IE" sz="1900" dirty="0" smtClean="0"/>
          </a:p>
          <a:p>
            <a:endParaRPr lang="en-IE" sz="1900" dirty="0"/>
          </a:p>
          <a:p>
            <a:r>
              <a:rPr lang="en-IE" sz="1900" dirty="0" smtClean="0"/>
              <a:t>The Factory Method Pattern is therefore a framework, and allows different subclasses to create different groups of objects.  So while the Simple Factory appears very similar to the Factory Method Pattern, it does not have this flexibility.  Transitioning from the Simple Factory to the Factory Method should be relatively easy.</a:t>
            </a:r>
            <a:endParaRPr lang="en-IE" sz="1900" dirty="0"/>
          </a:p>
        </p:txBody>
      </p:sp>
    </p:spTree>
    <p:extLst>
      <p:ext uri="{BB962C8B-B14F-4D97-AF65-F5344CB8AC3E}">
        <p14:creationId xmlns:p14="http://schemas.microsoft.com/office/powerpoint/2010/main" val="2662116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Meeting June 2014 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Section Meeting June 2014 v1.0</Template>
  <TotalTime>748</TotalTime>
  <Words>704</Words>
  <Application>Microsoft Office PowerPoint</Application>
  <PresentationFormat>On-screen Show (4:3)</PresentationFormat>
  <Paragraphs>155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Section Meeting June 2014 v1.0</vt:lpstr>
      <vt:lpstr>Learning Day : Design Patterns  Factory Patterns</vt:lpstr>
      <vt:lpstr>Agenda</vt:lpstr>
      <vt:lpstr>01. What Are Factories?</vt:lpstr>
      <vt:lpstr>02. What Are Factories?</vt:lpstr>
      <vt:lpstr>03. What Are Factories?</vt:lpstr>
      <vt:lpstr>04. What Are Factories?</vt:lpstr>
      <vt:lpstr>05. What Are Factories?</vt:lpstr>
      <vt:lpstr>The Simple Factory (Not a Pattern)</vt:lpstr>
      <vt:lpstr>The Simple Factory (Not a Pattern)</vt:lpstr>
      <vt:lpstr>The Factory Method Pattern</vt:lpstr>
      <vt:lpstr>The Factory Method Pattern</vt:lpstr>
      <vt:lpstr>The Abstract Factory Pattern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Section Meeting</dc:title>
  <dc:creator>Bill O'Sullivan</dc:creator>
  <cp:lastModifiedBy>David Nolan</cp:lastModifiedBy>
  <cp:revision>131</cp:revision>
  <dcterms:created xsi:type="dcterms:W3CDTF">2014-07-14T10:20:42Z</dcterms:created>
  <dcterms:modified xsi:type="dcterms:W3CDTF">2014-08-27T15:49:07Z</dcterms:modified>
</cp:coreProperties>
</file>